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4314" r:id="rId1"/>
  </p:sldMasterIdLst>
  <p:notesMasterIdLst>
    <p:notesMasterId r:id="rId50"/>
  </p:notesMasterIdLst>
  <p:handoutMasterIdLst>
    <p:handoutMasterId r:id="rId51"/>
  </p:handoutMasterIdLst>
  <p:sldIdLst>
    <p:sldId id="257" r:id="rId2"/>
    <p:sldId id="320" r:id="rId3"/>
    <p:sldId id="315" r:id="rId4"/>
    <p:sldId id="292" r:id="rId5"/>
    <p:sldId id="293" r:id="rId6"/>
    <p:sldId id="553" r:id="rId7"/>
    <p:sldId id="555" r:id="rId8"/>
    <p:sldId id="321" r:id="rId9"/>
    <p:sldId id="268" r:id="rId10"/>
    <p:sldId id="398" r:id="rId11"/>
    <p:sldId id="260" r:id="rId12"/>
    <p:sldId id="511" r:id="rId13"/>
    <p:sldId id="392" r:id="rId14"/>
    <p:sldId id="397" r:id="rId15"/>
    <p:sldId id="388" r:id="rId16"/>
    <p:sldId id="552" r:id="rId17"/>
    <p:sldId id="566" r:id="rId18"/>
    <p:sldId id="541" r:id="rId19"/>
    <p:sldId id="542" r:id="rId20"/>
    <p:sldId id="543" r:id="rId21"/>
    <p:sldId id="544" r:id="rId22"/>
    <p:sldId id="546" r:id="rId23"/>
    <p:sldId id="545" r:id="rId24"/>
    <p:sldId id="547" r:id="rId25"/>
    <p:sldId id="548" r:id="rId26"/>
    <p:sldId id="483" r:id="rId27"/>
    <p:sldId id="266" r:id="rId28"/>
    <p:sldId id="267" r:id="rId29"/>
    <p:sldId id="567" r:id="rId30"/>
    <p:sldId id="568" r:id="rId31"/>
    <p:sldId id="485" r:id="rId32"/>
    <p:sldId id="488" r:id="rId33"/>
    <p:sldId id="264" r:id="rId34"/>
    <p:sldId id="289" r:id="rId35"/>
    <p:sldId id="484" r:id="rId36"/>
    <p:sldId id="498" r:id="rId37"/>
    <p:sldId id="407" r:id="rId38"/>
    <p:sldId id="550" r:id="rId39"/>
    <p:sldId id="494" r:id="rId40"/>
    <p:sldId id="495" r:id="rId41"/>
    <p:sldId id="497" r:id="rId42"/>
    <p:sldId id="499" r:id="rId43"/>
    <p:sldId id="500" r:id="rId44"/>
    <p:sldId id="491" r:id="rId45"/>
    <p:sldId id="492" r:id="rId46"/>
    <p:sldId id="569" r:id="rId47"/>
    <p:sldId id="557" r:id="rId48"/>
    <p:sldId id="570" r:id="rId49"/>
  </p:sldIdLst>
  <p:sldSz cx="9144000" cy="6858000" type="screen4x3"/>
  <p:notesSz cx="7315200" cy="9601200"/>
  <p:embeddedFontLst>
    <p:embeddedFont>
      <p:font typeface="Arial Black" panose="020B0A04020102020204" pitchFamily="34" charset="0"/>
      <p:bold r:id="rId52"/>
    </p:embeddedFont>
    <p:embeddedFont>
      <p:font typeface="Book Antiqua" panose="02040602050305030304" pitchFamily="18" charset="0"/>
      <p:regular r:id="rId53"/>
      <p:bold r:id="rId54"/>
      <p:italic r:id="rId55"/>
      <p:boldItalic r:id="rId56"/>
    </p:embeddedFont>
    <p:embeddedFont>
      <p:font typeface="Bookman Old Style" panose="02050604050505020204" pitchFamily="18" charset="0"/>
      <p:regular r:id="rId57"/>
      <p:bold r:id="rId58"/>
      <p:italic r:id="rId59"/>
      <p:boldItalic r:id="rId60"/>
    </p:embeddedFont>
    <p:embeddedFont>
      <p:font typeface="Monotype Sorts" panose="020B0604020202020204" charset="2"/>
      <p:regular r:id="rId61"/>
    </p:embeddedFont>
    <p:embeddedFont>
      <p:font typeface="MS Reference Serif" panose="020B0604020202020204" charset="0"/>
      <p:regular r:id="rId62"/>
      <p:bold r:id="rId63"/>
      <p:italic r:id="rId64"/>
      <p:boldItalic r:id="rId65"/>
    </p:embeddedFont>
  </p:embeddedFont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1pPr>
    <a:lvl2pPr marL="457200"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2pPr>
    <a:lvl3pPr marL="914400"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3pPr>
    <a:lvl4pPr marL="1371600"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4pPr>
    <a:lvl5pPr marL="1828800" algn="l" rtl="0" eaLnBrk="0" fontAlgn="base" hangingPunct="0">
      <a:spcBef>
        <a:spcPct val="0"/>
      </a:spcBef>
      <a:spcAft>
        <a:spcPct val="0"/>
      </a:spcAft>
      <a:defRPr sz="2200" kern="1200">
        <a:solidFill>
          <a:schemeClr val="tx1"/>
        </a:solidFill>
        <a:latin typeface="MS Reference Serif" charset="0"/>
        <a:ea typeface="+mn-ea"/>
        <a:cs typeface="Arial" panose="020B0604020202020204" pitchFamily="34" charset="0"/>
      </a:defRPr>
    </a:lvl5pPr>
    <a:lvl6pPr marL="2286000" algn="l" defTabSz="914400" rtl="0" eaLnBrk="1" latinLnBrk="0" hangingPunct="1">
      <a:defRPr sz="2200" kern="1200">
        <a:solidFill>
          <a:schemeClr val="tx1"/>
        </a:solidFill>
        <a:latin typeface="MS Reference Serif" charset="0"/>
        <a:ea typeface="+mn-ea"/>
        <a:cs typeface="Arial" panose="020B0604020202020204" pitchFamily="34" charset="0"/>
      </a:defRPr>
    </a:lvl6pPr>
    <a:lvl7pPr marL="2743200" algn="l" defTabSz="914400" rtl="0" eaLnBrk="1" latinLnBrk="0" hangingPunct="1">
      <a:defRPr sz="2200" kern="1200">
        <a:solidFill>
          <a:schemeClr val="tx1"/>
        </a:solidFill>
        <a:latin typeface="MS Reference Serif" charset="0"/>
        <a:ea typeface="+mn-ea"/>
        <a:cs typeface="Arial" panose="020B0604020202020204" pitchFamily="34" charset="0"/>
      </a:defRPr>
    </a:lvl7pPr>
    <a:lvl8pPr marL="3200400" algn="l" defTabSz="914400" rtl="0" eaLnBrk="1" latinLnBrk="0" hangingPunct="1">
      <a:defRPr sz="2200" kern="1200">
        <a:solidFill>
          <a:schemeClr val="tx1"/>
        </a:solidFill>
        <a:latin typeface="MS Reference Serif" charset="0"/>
        <a:ea typeface="+mn-ea"/>
        <a:cs typeface="Arial" panose="020B0604020202020204" pitchFamily="34" charset="0"/>
      </a:defRPr>
    </a:lvl8pPr>
    <a:lvl9pPr marL="3657600" algn="l" defTabSz="914400" rtl="0" eaLnBrk="1" latinLnBrk="0" hangingPunct="1">
      <a:defRPr sz="2200" kern="1200">
        <a:solidFill>
          <a:schemeClr val="tx1"/>
        </a:solidFill>
        <a:latin typeface="MS Reference Serif" charset="0"/>
        <a:ea typeface="+mn-ea"/>
        <a:cs typeface="Arial" panose="020B0604020202020204" pitchFamily="34" charset="0"/>
      </a:defRPr>
    </a:lvl9pPr>
  </p:defaultTextStyle>
  <p:extLst>
    <p:ext uri="{EFAFB233-063F-42B5-8137-9DF3F51BA10A}">
      <p15:sldGuideLst xmlns:p15="http://schemas.microsoft.com/office/powerpoint/2012/main">
        <p15:guide id="1" orient="horz" pos="353">
          <p15:clr>
            <a:srgbClr val="A4A3A4"/>
          </p15:clr>
        </p15:guide>
        <p15:guide id="2" pos="477">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2F4C00"/>
    <a:srgbClr val="578200"/>
    <a:srgbClr val="2B4600"/>
    <a:srgbClr val="4B7000"/>
    <a:srgbClr val="546911"/>
    <a:srgbClr val="395C00"/>
    <a:srgbClr val="32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6025" autoAdjust="0"/>
  </p:normalViewPr>
  <p:slideViewPr>
    <p:cSldViewPr snapToGrid="0">
      <p:cViewPr varScale="1">
        <p:scale>
          <a:sx n="70" d="100"/>
          <a:sy n="70" d="100"/>
        </p:scale>
        <p:origin x="192" y="62"/>
      </p:cViewPr>
      <p:guideLst>
        <p:guide orient="horz" pos="353"/>
        <p:guide pos="47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11530"/>
    </p:cViewPr>
  </p:sorterViewPr>
  <p:notesViewPr>
    <p:cSldViewPr snapToGrid="0">
      <p:cViewPr varScale="1">
        <p:scale>
          <a:sx n="51" d="100"/>
          <a:sy n="51" d="100"/>
        </p:scale>
        <p:origin x="3389"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4.fntdata"/></Relationships>
</file>

<file path=ppt/_rels/viewProps.xml.rels><?xml version="1.0" encoding="UTF-8" standalone="yes"?>
<Relationships xmlns="http://schemas.openxmlformats.org/package/2006/relationships"><Relationship Id="rId8" Type="http://schemas.openxmlformats.org/officeDocument/2006/relationships/slide" Target="slides/slide42.xml"/><Relationship Id="rId3" Type="http://schemas.openxmlformats.org/officeDocument/2006/relationships/slide" Target="slides/slide7.xml"/><Relationship Id="rId7" Type="http://schemas.openxmlformats.org/officeDocument/2006/relationships/slide" Target="slides/slide40.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39.xml"/><Relationship Id="rId5" Type="http://schemas.openxmlformats.org/officeDocument/2006/relationships/slide" Target="slides/slide18.xml"/><Relationship Id="rId4" Type="http://schemas.openxmlformats.org/officeDocument/2006/relationships/slide" Target="slides/slide8.xml"/><Relationship Id="rId9"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FD89A3DD-E9F8-9EB5-B757-9BDBA8351732}"/>
              </a:ext>
            </a:extLst>
          </p:cNvPr>
          <p:cNvSpPr>
            <a:spLocks noChangeArrowheads="1"/>
          </p:cNvSpPr>
          <p:nvPr/>
        </p:nvSpPr>
        <p:spPr bwMode="auto">
          <a:xfrm>
            <a:off x="3408363" y="8870950"/>
            <a:ext cx="5111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lgn="r"/>
            <a:fld id="{A2B149D3-BD6E-4BEA-AE66-B9B82633E894}" type="slidenum">
              <a:rPr lang="en-US" altLang="en-US" sz="1800" b="1">
                <a:latin typeface="Book Antiqua" panose="02040602050305030304" pitchFamily="18" charset="0"/>
              </a:rPr>
              <a:pPr algn="r"/>
              <a:t>‹#›</a:t>
            </a:fld>
            <a:endParaRPr lang="en-US" altLang="en-US" sz="1800" b="1">
              <a:latin typeface="Book Antiqua" panose="02040602050305030304" pitchFamily="18" charset="0"/>
            </a:endParaRPr>
          </a:p>
        </p:txBody>
      </p:sp>
      <p:sp>
        <p:nvSpPr>
          <p:cNvPr id="104451" name="Rectangle 2">
            <a:extLst>
              <a:ext uri="{FF2B5EF4-FFF2-40B4-BE49-F238E27FC236}">
                <a16:creationId xmlns:a16="http://schemas.microsoft.com/office/drawing/2014/main" id="{F59F43E4-8AFB-790F-BF75-43B008977AEA}"/>
              </a:ext>
            </a:extLst>
          </p:cNvPr>
          <p:cNvSpPr>
            <a:spLocks noChangeArrowheads="1"/>
          </p:cNvSpPr>
          <p:nvPr/>
        </p:nvSpPr>
        <p:spPr bwMode="auto">
          <a:xfrm>
            <a:off x="273050" y="223838"/>
            <a:ext cx="6753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MS Reference Serif" panose="020B0604020202020204" charset="0"/>
                <a:cs typeface="Arial" panose="020B0604020202020204" pitchFamily="34" charset="0"/>
              </a:defRPr>
            </a:lvl1pPr>
            <a:lvl2pPr marL="742950" indent="-285750" eaLnBrk="0" hangingPunct="0">
              <a:defRPr sz="2200">
                <a:solidFill>
                  <a:schemeClr val="tx1"/>
                </a:solidFill>
                <a:latin typeface="MS Reference Serif" panose="020B0604020202020204" charset="0"/>
                <a:cs typeface="Arial" panose="020B0604020202020204" pitchFamily="34" charset="0"/>
              </a:defRPr>
            </a:lvl2pPr>
            <a:lvl3pPr marL="1143000" indent="-228600" eaLnBrk="0" hangingPunct="0">
              <a:defRPr sz="2200">
                <a:solidFill>
                  <a:schemeClr val="tx1"/>
                </a:solidFill>
                <a:latin typeface="MS Reference Serif" panose="020B0604020202020204" charset="0"/>
                <a:cs typeface="Arial" panose="020B0604020202020204" pitchFamily="34" charset="0"/>
              </a:defRPr>
            </a:lvl3pPr>
            <a:lvl4pPr marL="1600200" indent="-228600" eaLnBrk="0" hangingPunct="0">
              <a:defRPr sz="2200">
                <a:solidFill>
                  <a:schemeClr val="tx1"/>
                </a:solidFill>
                <a:latin typeface="MS Reference Serif" panose="020B0604020202020204" charset="0"/>
                <a:cs typeface="Arial" panose="020B0604020202020204" pitchFamily="34" charset="0"/>
              </a:defRPr>
            </a:lvl4pPr>
            <a:lvl5pPr marL="2057400" indent="-228600" eaLnBrk="0" hangingPunct="0">
              <a:defRPr sz="2200">
                <a:solidFill>
                  <a:schemeClr val="tx1"/>
                </a:solidFill>
                <a:latin typeface="MS Reference Serif" panose="020B060402020202020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pPr algn="ctr" eaLnBrk="1" hangingPunct="1">
              <a:defRPr/>
            </a:pPr>
            <a:r>
              <a:rPr lang="fr-FR" altLang="en-US" sz="1600" b="1" dirty="0" err="1">
                <a:latin typeface="Arial Black" panose="020B0A04020102020204" pitchFamily="34" charset="0"/>
              </a:rPr>
              <a:t>Graphical</a:t>
            </a:r>
            <a:r>
              <a:rPr lang="fr-FR" altLang="en-US" sz="1600" b="1" dirty="0">
                <a:latin typeface="Arial Black" panose="020B0A04020102020204" pitchFamily="34" charset="0"/>
              </a:rPr>
              <a:t> Descriptive Techniques 1</a:t>
            </a:r>
            <a:endParaRPr lang="en-US" altLang="en-US" sz="16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50FE5E2-F80E-13B7-F1F2-8D1940DB0A76}"/>
              </a:ext>
            </a:extLst>
          </p:cNvPr>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55" tIns="46988" rIns="95655" bIns="46988"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051" name="Rectangle 3">
            <a:extLst>
              <a:ext uri="{FF2B5EF4-FFF2-40B4-BE49-F238E27FC236}">
                <a16:creationId xmlns:a16="http://schemas.microsoft.com/office/drawing/2014/main" id="{A9061FBC-514F-48BD-589E-7E9D0362A973}"/>
              </a:ext>
            </a:extLst>
          </p:cNvPr>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4">
            <a:extLst>
              <a:ext uri="{FF2B5EF4-FFF2-40B4-BE49-F238E27FC236}">
                <a16:creationId xmlns:a16="http://schemas.microsoft.com/office/drawing/2014/main" id="{D83AE79B-DC4F-0404-9F6D-D2C49E4F96E5}"/>
              </a:ext>
            </a:extLst>
          </p:cNvPr>
          <p:cNvSpPr>
            <a:spLocks noChangeArrowheads="1"/>
          </p:cNvSpPr>
          <p:nvPr/>
        </p:nvSpPr>
        <p:spPr bwMode="auto">
          <a:xfrm>
            <a:off x="6802438" y="9183688"/>
            <a:ext cx="4381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algn="r"/>
            <a:fld id="{F1D2A563-F45C-41DD-B4C4-6CF2B11E8FED}" type="slidenum">
              <a:rPr lang="en-US" altLang="en-US" sz="1500">
                <a:latin typeface="Book Antiqua" panose="02040602050305030304" pitchFamily="18" charset="0"/>
              </a:rPr>
              <a:pPr algn="r"/>
              <a:t>‹#›</a:t>
            </a:fld>
            <a:endParaRPr lang="en-US" altLang="en-US" sz="1500">
              <a:latin typeface="Book Antiqua" panose="02040602050305030304" pitchFamily="18"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C4B8343-65E0-40AC-DB96-145B11366B6B}"/>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FA00BEA7-FEE9-5E3D-0E14-FB816C72933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5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3CCA823-DE82-43D2-2EB4-33894D59D860}"/>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2CEE1F57-88BF-A5AA-750F-AA0E8AA1A30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9314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2A7644B-06C5-A8F6-CBD3-E86CF95703D2}"/>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1F3627C6-9457-8B9E-EE69-25189407228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500">
              <a:latin typeface="Times New Roman" panose="02020603050405020304" pitchFamily="18" charset="0"/>
            </a:endParaRPr>
          </a:p>
        </p:txBody>
      </p:sp>
    </p:spTree>
    <p:extLst>
      <p:ext uri="{BB962C8B-B14F-4D97-AF65-F5344CB8AC3E}">
        <p14:creationId xmlns:p14="http://schemas.microsoft.com/office/powerpoint/2010/main" val="2415356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CB687EA-5D40-5481-3677-F2FD57FAE0B0}"/>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EFBEA6E9-7D78-CEC4-2173-A9FF7D00FD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59772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F924DB1-A723-0BCA-AE56-BC5B211B9A77}"/>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16770E0A-0905-72B8-A3B7-CC9AC47B499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1565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F5B8068-08D3-2EDB-5D00-BA304EDCD537}"/>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A3D6222A-4D75-08E7-D083-9E0F441EC2E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4284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EFD2015-69E1-457A-12B3-9AEBD867D4BF}"/>
              </a:ext>
            </a:extLst>
          </p:cNvPr>
          <p:cNvSpPr>
            <a:spLocks noGrp="1" noRot="1" noChangeAspect="1" noChangeArrowheads="1" noTextEdit="1"/>
          </p:cNvSpPr>
          <p:nvPr>
            <p:ph type="sldImg"/>
          </p:nvPr>
        </p:nvSpPr>
        <p:spPr>
          <a:xfrm>
            <a:off x="1150938" y="692150"/>
            <a:ext cx="4556125" cy="3416300"/>
          </a:xfrm>
          <a:ln/>
        </p:spPr>
      </p:sp>
      <p:sp>
        <p:nvSpPr>
          <p:cNvPr id="32771" name="Rectangle 3">
            <a:extLst>
              <a:ext uri="{FF2B5EF4-FFF2-40B4-BE49-F238E27FC236}">
                <a16:creationId xmlns:a16="http://schemas.microsoft.com/office/drawing/2014/main" id="{160A6DA8-A51D-7E18-C847-17399E9ED85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59246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8F3E380-10DD-13E6-6155-A2F3CDBA98C7}"/>
              </a:ext>
            </a:extLst>
          </p:cNvPr>
          <p:cNvSpPr>
            <a:spLocks noGrp="1" noRot="1" noChangeAspect="1" noChangeArrowheads="1" noTextEdit="1"/>
          </p:cNvSpPr>
          <p:nvPr>
            <p:ph type="sldImg"/>
          </p:nvPr>
        </p:nvSpPr>
        <p:spPr>
          <a:xfrm>
            <a:off x="1150938" y="692150"/>
            <a:ext cx="4556125" cy="3416300"/>
          </a:xfrm>
          <a:ln/>
        </p:spPr>
      </p:sp>
      <p:sp>
        <p:nvSpPr>
          <p:cNvPr id="39939" name="Rectangle 3">
            <a:extLst>
              <a:ext uri="{FF2B5EF4-FFF2-40B4-BE49-F238E27FC236}">
                <a16:creationId xmlns:a16="http://schemas.microsoft.com/office/drawing/2014/main" id="{CF2F73CA-F676-5867-43C1-287E31CC4AB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19474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CFC653C-DD30-1A83-107C-0CD709E8BD1C}"/>
              </a:ext>
            </a:extLst>
          </p:cNvPr>
          <p:cNvSpPr>
            <a:spLocks noGrp="1" noRot="1" noChangeAspect="1" noChangeArrowheads="1" noTextEdit="1"/>
          </p:cNvSpPr>
          <p:nvPr>
            <p:ph type="sldImg"/>
          </p:nvPr>
        </p:nvSpPr>
        <p:spPr>
          <a:xfrm>
            <a:off x="1150938" y="692150"/>
            <a:ext cx="4556125" cy="3416300"/>
          </a:xfrm>
          <a:ln/>
        </p:spPr>
      </p:sp>
      <p:sp>
        <p:nvSpPr>
          <p:cNvPr id="41987" name="Rectangle 3">
            <a:extLst>
              <a:ext uri="{FF2B5EF4-FFF2-40B4-BE49-F238E27FC236}">
                <a16:creationId xmlns:a16="http://schemas.microsoft.com/office/drawing/2014/main" id="{C7CEA466-26AC-0989-FF2C-07595368F6E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96477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Excel instructions to build a relative frequency distribution:</a:t>
            </a:r>
          </a:p>
          <a:p>
            <a:pPr marL="228600" indent="-228600">
              <a:buAutoNum type="arabicPeriod"/>
            </a:pPr>
            <a:r>
              <a:rPr lang="en-US" b="0" i="0" dirty="0">
                <a:effectLst/>
                <a:latin typeface="Times New Roman" panose="02020603050405020304" pitchFamily="18" charset="0"/>
              </a:rPr>
              <a:t>Type or import the data into one or more columns. (Open GSS2018)</a:t>
            </a:r>
          </a:p>
          <a:p>
            <a:pPr marL="228600" indent="-228600">
              <a:buAutoNum type="arabicPeriod"/>
            </a:pPr>
            <a:r>
              <a:rPr lang="en-US" b="0" i="0" dirty="0">
                <a:effectLst/>
                <a:latin typeface="Times New Roman" panose="02020603050405020304" pitchFamily="18" charset="0"/>
              </a:rPr>
              <a:t>Activate any empty cell and type</a:t>
            </a:r>
            <a:endParaRPr lang="en-US" b="0" i="0" dirty="0">
              <a:effectLst/>
              <a:latin typeface="Courier New" panose="02070309020205020404" pitchFamily="49" charset="0"/>
            </a:endParaRPr>
          </a:p>
          <a:p>
            <a:pPr marL="457200" lvl="1" indent="0">
              <a:buNone/>
            </a:pPr>
            <a:r>
              <a:rPr lang="en-US" b="0" i="0" dirty="0">
                <a:effectLst/>
                <a:latin typeface="Times New Roman" panose="02020603050405020304" pitchFamily="18" charset="0"/>
              </a:rPr>
              <a:t>	=</a:t>
            </a:r>
            <a:r>
              <a:rPr lang="en-US" b="1" i="0" dirty="0">
                <a:effectLst/>
                <a:latin typeface="Times New Roman" panose="02020603050405020304" pitchFamily="18" charset="0"/>
              </a:rPr>
              <a:t>COUNTIF </a:t>
            </a:r>
            <a:r>
              <a:rPr lang="en-US" b="0" i="0" dirty="0">
                <a:effectLst/>
                <a:latin typeface="Times New Roman" panose="02020603050405020304" pitchFamily="18" charset="0"/>
              </a:rPr>
              <a:t>([Input range], [Criteria])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effectLst/>
                <a:latin typeface="Times New Roman" panose="02020603050405020304" pitchFamily="18" charset="0"/>
              </a:rPr>
              <a:t>Input range are the cells containing the data. In this example, the range is X1:X2349. The criteria are the codes you want to count: (1) (2) (3) (4) (5) (6) (7) (8). For example, to count the number of 1s (Working full time), type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effectLst/>
                <a:latin typeface="Times New Roman" panose="02020603050405020304" pitchFamily="18" charset="0"/>
              </a:rPr>
              <a:t>	=</a:t>
            </a:r>
            <a:r>
              <a:rPr lang="en-US" b="1" i="0" dirty="0">
                <a:effectLst/>
                <a:latin typeface="Times New Roman" panose="02020603050405020304" pitchFamily="18" charset="0"/>
              </a:rPr>
              <a:t>COUNTIF </a:t>
            </a:r>
            <a:r>
              <a:rPr lang="en-US" b="0" i="0" dirty="0">
                <a:effectLst/>
                <a:latin typeface="Times New Roman" panose="02020603050405020304" pitchFamily="18" charset="0"/>
              </a:rPr>
              <a:t>(X1:X2349, 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effectLst/>
                <a:latin typeface="Times New Roman" panose="02020603050405020304" pitchFamily="18" charset="0"/>
              </a:rPr>
              <a:t>and the frequency will appear in the active cell. Change the criteria to produce the </a:t>
            </a:r>
            <a:r>
              <a:rPr lang="en-US" b="0" i="0" dirty="0" err="1">
                <a:effectLst/>
                <a:latin typeface="Times New Roman" panose="02020603050405020304" pitchFamily="18" charset="0"/>
              </a:rPr>
              <a:t>fre-quency</a:t>
            </a:r>
            <a:r>
              <a:rPr lang="en-US" b="0" i="0" dirty="0">
                <a:effectLst/>
                <a:latin typeface="Times New Roman" panose="02020603050405020304" pitchFamily="18" charset="0"/>
              </a:rPr>
              <a:t> of the remaining seven categories. To produce the results below, we copied the WRKSTAT variable into Column A in a new spreadsheet. We typed the codes 1 to 8 in rows 1 to 8 in Column B and then employed COUNTIF to get the frequencies. Column C calculated the relative frequencies.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effectLst/>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effectLst/>
                <a:latin typeface="Times New Roman" panose="02020603050405020304" pitchFamily="18" charset="0"/>
              </a:rPr>
              <a:t>Working with the General Social Survey and the Survey of Consumer Finances: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effectLst/>
                <a:latin typeface="Times New Roman" panose="02020603050405020304" pitchFamily="18" charset="0"/>
              </a:rPr>
              <a:t>There are hundreds of exercises scattered throughout this book that use the data in the General Social Survey and the Survey of Consumer Finances. Here are some hints on how to work with these data.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0" i="0" dirty="0">
                <a:effectLst/>
                <a:latin typeface="Times New Roman" panose="02020603050405020304" pitchFamily="18" charset="0"/>
              </a:rPr>
              <a:t>After you have downloaded all the data sets, we recommend that you store them all onto your computer. Make no changes to these files.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0" i="0" dirty="0">
                <a:effectLst/>
                <a:latin typeface="Times New Roman" panose="02020603050405020304" pitchFamily="18" charset="0"/>
              </a:rPr>
              <a:t>To work with one or more columns, we suggest that you copy the column or columns into a new spreadsheet. For example, in this example we need Column X (WRKSTAT) in the GSS2018 file. Copy the entire column into Column A of another worksheet. Then use the new spreadsheet to conduct any graphical or numerical technique.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b="0" i="0" dirty="0">
                <a:effectLst/>
                <a:latin typeface="Times New Roman" panose="02020603050405020304" pitchFamily="18" charset="0"/>
              </a:rPr>
              <a:t>To take a subset of any column of data use the DATA and SORT commands. Suppose that we are interested in the work status of respondents who have completed a graduate degree (DEGREE: 4 5 graduate).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b="0" i="0" dirty="0">
                <a:effectLst/>
                <a:latin typeface="Times New Roman" panose="02020603050405020304" pitchFamily="18" charset="0"/>
              </a:rPr>
              <a:t>Proceed as follows.</a:t>
            </a:r>
          </a:p>
          <a:p>
            <a:pPr marL="685800" marR="0" lvl="1"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b="0" i="0" dirty="0">
                <a:effectLst/>
                <a:latin typeface="Times New Roman" panose="02020603050405020304" pitchFamily="18" charset="0"/>
              </a:rPr>
              <a:t>Copy Column T (DEGREE) into Column A of a new worksheet.</a:t>
            </a:r>
          </a:p>
          <a:p>
            <a:pPr marL="685800" marR="0" lvl="1"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b="0" i="0" dirty="0">
                <a:effectLst/>
                <a:latin typeface="Times New Roman" panose="02020603050405020304" pitchFamily="18" charset="0"/>
              </a:rPr>
              <a:t>Copy Column X (WRKSTAT) into Column B.</a:t>
            </a:r>
          </a:p>
          <a:p>
            <a:pPr marL="685800" marR="0" lvl="1"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b="0" i="0" dirty="0">
                <a:effectLst/>
                <a:latin typeface="Times New Roman" panose="02020603050405020304" pitchFamily="18" charset="0"/>
              </a:rPr>
              <a:t>Highlight both columns.</a:t>
            </a:r>
          </a:p>
          <a:p>
            <a:pPr marL="685800" marR="0" lvl="1"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b="0" i="0" dirty="0">
                <a:effectLst/>
                <a:latin typeface="Times New Roman" panose="02020603050405020304" pitchFamily="18" charset="0"/>
              </a:rPr>
              <a:t>Click </a:t>
            </a:r>
            <a:r>
              <a:rPr lang="en-US" b="1" i="0" dirty="0">
                <a:effectLst/>
                <a:latin typeface="Times New Roman" panose="02020603050405020304" pitchFamily="18" charset="0"/>
              </a:rPr>
              <a:t>DATA</a:t>
            </a:r>
            <a:r>
              <a:rPr lang="en-US" b="0" i="0" dirty="0">
                <a:effectLst/>
                <a:latin typeface="Times New Roman" panose="02020603050405020304" pitchFamily="18" charset="0"/>
              </a:rPr>
              <a:t> and </a:t>
            </a:r>
            <a:r>
              <a:rPr lang="en-US" b="1" i="0" dirty="0">
                <a:effectLst/>
                <a:latin typeface="Times New Roman" panose="02020603050405020304" pitchFamily="18" charset="0"/>
              </a:rPr>
              <a:t>SORT</a:t>
            </a:r>
            <a:r>
              <a:rPr lang="en-US" b="0" i="0" dirty="0">
                <a:effectLst/>
                <a:latin typeface="Times New Roman" panose="02020603050405020304" pitchFamily="18" charset="0"/>
              </a:rPr>
              <a:t>. </a:t>
            </a:r>
          </a:p>
          <a:p>
            <a:pPr marL="685800" marR="0" lvl="1" indent="-228600" algn="l" defTabSz="914400" rtl="0" eaLnBrk="0" fontAlgn="base" latinLnBrk="0" hangingPunct="0">
              <a:lnSpc>
                <a:spcPct val="100000"/>
              </a:lnSpc>
              <a:spcBef>
                <a:spcPct val="30000"/>
              </a:spcBef>
              <a:spcAft>
                <a:spcPct val="0"/>
              </a:spcAft>
              <a:buClrTx/>
              <a:buSzTx/>
              <a:buFont typeface="+mj-lt"/>
              <a:buAutoNum type="alphaLcPeriod"/>
              <a:tabLst/>
              <a:defRPr/>
            </a:pPr>
            <a:r>
              <a:rPr lang="en-US" b="0" i="0" dirty="0">
                <a:effectLst/>
                <a:latin typeface="Times New Roman" panose="02020603050405020304" pitchFamily="18" charset="0"/>
              </a:rPr>
              <a:t>Specify </a:t>
            </a:r>
            <a:r>
              <a:rPr lang="en-US" b="1" i="0" dirty="0">
                <a:effectLst/>
                <a:latin typeface="Times New Roman" panose="02020603050405020304" pitchFamily="18" charset="0"/>
              </a:rPr>
              <a:t>Sort by </a:t>
            </a:r>
            <a:r>
              <a:rPr lang="en-US" b="0" i="0" dirty="0">
                <a:effectLst/>
                <a:latin typeface="Times New Roman" panose="02020603050405020304" pitchFamily="18" charset="0"/>
              </a:rPr>
              <a:t>Column A (or use the name of the variable).Scroll down Column A until you reach the rows containing 4s.Use the data in Column B to conduct your statistical analysis.</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a:p>
        </p:txBody>
      </p:sp>
    </p:spTree>
    <p:extLst>
      <p:ext uri="{BB962C8B-B14F-4D97-AF65-F5344CB8AC3E}">
        <p14:creationId xmlns:p14="http://schemas.microsoft.com/office/powerpoint/2010/main" val="1241376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67D3CBF-2771-B9BB-81A6-F0A99735BE5C}"/>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274E0B0A-8AEC-70B2-A772-C44A9D1C5AF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5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6F6B98B-B94C-5E23-9112-CE7863A240F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F0980648-8F34-2ACE-89B9-630803D060A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6697F1C-881A-A625-7491-467CCF6BD30B}"/>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64A63B7F-3C5F-7C47-3961-281AC8836CC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50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Excel instructions to build a pie chart:</a:t>
            </a:r>
          </a:p>
          <a:p>
            <a:pPr marL="228600" indent="-228600">
              <a:buAutoNum type="arabicPeriod"/>
            </a:pPr>
            <a:r>
              <a:rPr lang="en-US" b="0" i="0" dirty="0">
                <a:effectLst/>
                <a:latin typeface="Times New Roman" panose="02020603050405020304" pitchFamily="18" charset="0"/>
              </a:rPr>
              <a:t>After creating the frequency distribution, highlight the column of relative frequencies.</a:t>
            </a:r>
          </a:p>
          <a:p>
            <a:pPr marL="228600" indent="-228600">
              <a:buAutoNum type="arabicPeriod"/>
            </a:pPr>
            <a:r>
              <a:rPr lang="en-US" b="0" i="0" dirty="0">
                <a:effectLst/>
                <a:latin typeface="Times New Roman" panose="02020603050405020304" pitchFamily="18" charset="0"/>
              </a:rPr>
              <a:t>For a bar chart, click </a:t>
            </a:r>
            <a:r>
              <a:rPr lang="en-US" b="1" i="0" dirty="0">
                <a:effectLst/>
                <a:latin typeface="Times New Roman" panose="02020603050405020304" pitchFamily="18" charset="0"/>
              </a:rPr>
              <a:t>Insert</a:t>
            </a:r>
            <a:r>
              <a:rPr lang="en-US" b="0" i="0" dirty="0">
                <a:effectLst/>
                <a:latin typeface="Times New Roman" panose="02020603050405020304" pitchFamily="18" charset="0"/>
              </a:rPr>
              <a:t>, </a:t>
            </a:r>
            <a:r>
              <a:rPr lang="en-US" b="1" i="0" dirty="0">
                <a:effectLst/>
                <a:latin typeface="Times New Roman" panose="02020603050405020304" pitchFamily="18" charset="0"/>
              </a:rPr>
              <a:t>Pie</a:t>
            </a:r>
            <a:r>
              <a:rPr lang="en-US" b="0" i="0" dirty="0">
                <a:effectLst/>
                <a:latin typeface="Times New Roman" panose="02020603050405020304" pitchFamily="18" charset="0"/>
              </a:rPr>
              <a:t>, and the first </a:t>
            </a:r>
            <a:r>
              <a:rPr lang="en-US" b="1" i="0" dirty="0">
                <a:effectLst/>
                <a:latin typeface="Times New Roman" panose="02020603050405020304" pitchFamily="18" charset="0"/>
              </a:rPr>
              <a:t>2-D Column</a:t>
            </a:r>
            <a:r>
              <a:rPr lang="en-US" b="0" i="0" dirty="0">
                <a:effectLst/>
                <a:latin typeface="Times New Roman" panose="02020603050405020304" pitchFamily="18" charset="0"/>
              </a:rPr>
              <a:t>. You can make changes to the chart using the </a:t>
            </a:r>
            <a:r>
              <a:rPr lang="en-US" b="1" i="0" dirty="0">
                <a:effectLst/>
                <a:latin typeface="Times New Roman" panose="02020603050405020304" pitchFamily="18" charset="0"/>
              </a:rPr>
              <a:t>Chart Tools</a:t>
            </a:r>
            <a:r>
              <a:rPr lang="en-US" b="0" i="0" dirty="0">
                <a:effectLst/>
                <a:latin typeface="Times New Roman" panose="02020603050405020304" pitchFamily="18" charset="0"/>
              </a:rPr>
              <a:t>. We removed the </a:t>
            </a:r>
            <a:r>
              <a:rPr lang="en-US" b="1" i="0" dirty="0">
                <a:effectLst/>
                <a:latin typeface="Times New Roman" panose="02020603050405020304" pitchFamily="18" charset="0"/>
              </a:rPr>
              <a:t>Gridlines</a:t>
            </a:r>
            <a:r>
              <a:rPr lang="en-US" b="0" i="0" dirty="0">
                <a:effectLst/>
                <a:latin typeface="Times New Roman" panose="02020603050405020304" pitchFamily="18" charset="0"/>
              </a:rPr>
              <a:t>, </a:t>
            </a:r>
            <a:r>
              <a:rPr lang="en-US" b="1" i="0" dirty="0">
                <a:effectLst/>
                <a:latin typeface="Times New Roman" panose="02020603050405020304" pitchFamily="18" charset="0"/>
              </a:rPr>
              <a:t>Legend</a:t>
            </a:r>
            <a:r>
              <a:rPr lang="en-US" b="0" i="0" dirty="0">
                <a:effectLst/>
                <a:latin typeface="Times New Roman" panose="02020603050405020304" pitchFamily="18" charset="0"/>
              </a:rPr>
              <a:t>, and clicked the </a:t>
            </a:r>
            <a:r>
              <a:rPr lang="en-US" b="1" i="0" dirty="0">
                <a:effectLst/>
                <a:latin typeface="Times New Roman" panose="02020603050405020304" pitchFamily="18" charset="0"/>
              </a:rPr>
              <a:t>Data Labels </a:t>
            </a:r>
            <a:r>
              <a:rPr lang="en-US" b="0" i="0" dirty="0">
                <a:effectLst/>
                <a:latin typeface="Times New Roman" panose="02020603050405020304" pitchFamily="18" charset="0"/>
              </a:rPr>
              <a:t>to create the titles.</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a:p>
        </p:txBody>
      </p:sp>
    </p:spTree>
    <p:extLst>
      <p:ext uri="{BB962C8B-B14F-4D97-AF65-F5344CB8AC3E}">
        <p14:creationId xmlns:p14="http://schemas.microsoft.com/office/powerpoint/2010/main" val="1249773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24DFB72-D371-2CD1-5BC3-922419256F32}"/>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0FA15D47-F76C-BD72-8FE1-A3C16D14EDA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50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4E9DCBB-D8F9-AF7A-8ECF-4B1F7D8D63FA}"/>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D5904FB9-696F-5801-9D39-F6DBFBAE650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Excel instructions to build a bar chart:</a:t>
            </a:r>
          </a:p>
          <a:p>
            <a:pPr marL="228600" indent="-228600">
              <a:buAutoNum type="arabicPeriod"/>
            </a:pPr>
            <a:r>
              <a:rPr lang="en-US" b="0" i="0" dirty="0">
                <a:effectLst/>
                <a:latin typeface="Times New Roman" panose="02020603050405020304" pitchFamily="18" charset="0"/>
              </a:rPr>
              <a:t>After creating the frequency distribution, highlight the column of frequencies.</a:t>
            </a:r>
          </a:p>
          <a:p>
            <a:pPr marL="228600" indent="-228600">
              <a:buAutoNum type="arabicPeriod"/>
            </a:pPr>
            <a:r>
              <a:rPr lang="en-US" b="0" i="0" dirty="0">
                <a:effectLst/>
                <a:latin typeface="Times New Roman" panose="02020603050405020304" pitchFamily="18" charset="0"/>
              </a:rPr>
              <a:t>For a bar chart, click </a:t>
            </a:r>
            <a:r>
              <a:rPr lang="en-US" b="1" i="0" dirty="0">
                <a:effectLst/>
                <a:latin typeface="Times New Roman" panose="02020603050405020304" pitchFamily="18" charset="0"/>
              </a:rPr>
              <a:t>Insert</a:t>
            </a:r>
            <a:r>
              <a:rPr lang="en-US" b="0" i="0" dirty="0">
                <a:effectLst/>
                <a:latin typeface="Times New Roman" panose="02020603050405020304" pitchFamily="18" charset="0"/>
              </a:rPr>
              <a:t>, </a:t>
            </a:r>
            <a:r>
              <a:rPr lang="en-US" b="1" i="0" dirty="0">
                <a:effectLst/>
                <a:latin typeface="Times New Roman" panose="02020603050405020304" pitchFamily="18" charset="0"/>
              </a:rPr>
              <a:t>Column</a:t>
            </a:r>
            <a:r>
              <a:rPr lang="en-US" b="0" i="0" dirty="0">
                <a:effectLst/>
                <a:latin typeface="Times New Roman" panose="02020603050405020304" pitchFamily="18" charset="0"/>
              </a:rPr>
              <a:t>, and the first </a:t>
            </a:r>
            <a:r>
              <a:rPr lang="en-US" b="1" i="0" dirty="0">
                <a:effectLst/>
                <a:latin typeface="Times New Roman" panose="02020603050405020304" pitchFamily="18" charset="0"/>
              </a:rPr>
              <a:t>2-D Column</a:t>
            </a:r>
            <a:r>
              <a:rPr lang="en-US" b="0" i="0" dirty="0">
                <a:effectLst/>
                <a:latin typeface="Times New Roman" panose="02020603050405020304" pitchFamily="18" charset="0"/>
              </a:rPr>
              <a:t>. You can make changes to the chart using the </a:t>
            </a:r>
            <a:r>
              <a:rPr lang="en-US" b="1" i="0" dirty="0">
                <a:effectLst/>
                <a:latin typeface="Times New Roman" panose="02020603050405020304" pitchFamily="18" charset="0"/>
              </a:rPr>
              <a:t>Chart Tools</a:t>
            </a:r>
            <a:r>
              <a:rPr lang="en-US" b="0" i="0" dirty="0">
                <a:effectLst/>
                <a:latin typeface="Times New Roman" panose="02020603050405020304" pitchFamily="18" charset="0"/>
              </a:rPr>
              <a:t>. We removed the </a:t>
            </a:r>
            <a:r>
              <a:rPr lang="en-US" b="1" i="0" dirty="0">
                <a:effectLst/>
                <a:latin typeface="Times New Roman" panose="02020603050405020304" pitchFamily="18" charset="0"/>
              </a:rPr>
              <a:t>Gridlines</a:t>
            </a:r>
            <a:r>
              <a:rPr lang="en-US" b="0" i="0" dirty="0">
                <a:effectLst/>
                <a:latin typeface="Times New Roman" panose="02020603050405020304" pitchFamily="18" charset="0"/>
              </a:rPr>
              <a:t>, </a:t>
            </a:r>
            <a:r>
              <a:rPr lang="en-US" b="1" i="0" dirty="0">
                <a:effectLst/>
                <a:latin typeface="Times New Roman" panose="02020603050405020304" pitchFamily="18" charset="0"/>
              </a:rPr>
              <a:t>Legend</a:t>
            </a:r>
            <a:r>
              <a:rPr lang="en-US" b="0" i="0" dirty="0">
                <a:effectLst/>
                <a:latin typeface="Times New Roman" panose="02020603050405020304" pitchFamily="18" charset="0"/>
              </a:rPr>
              <a:t>, and clicked the </a:t>
            </a:r>
            <a:r>
              <a:rPr lang="en-US" b="1" i="0" dirty="0">
                <a:effectLst/>
                <a:latin typeface="Times New Roman" panose="02020603050405020304" pitchFamily="18" charset="0"/>
              </a:rPr>
              <a:t>Data Labels </a:t>
            </a:r>
            <a:r>
              <a:rPr lang="en-US" b="0" i="0" dirty="0">
                <a:effectLst/>
                <a:latin typeface="Times New Roman" panose="02020603050405020304" pitchFamily="18" charset="0"/>
              </a:rPr>
              <a:t>to create the titles.</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35</a:t>
            </a:fld>
            <a:endParaRPr lang="en-US"/>
          </a:p>
        </p:txBody>
      </p:sp>
    </p:spTree>
    <p:extLst>
      <p:ext uri="{BB962C8B-B14F-4D97-AF65-F5344CB8AC3E}">
        <p14:creationId xmlns:p14="http://schemas.microsoft.com/office/powerpoint/2010/main" val="2202910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Times New Roman" panose="02020603050405020304" pitchFamily="18" charset="0"/>
              </a:rPr>
              <a:t>Instructions</a:t>
            </a:r>
          </a:p>
          <a:p>
            <a:pPr marL="228600" indent="-228600">
              <a:buFont typeface="+mj-lt"/>
              <a:buAutoNum type="arabicPeriod"/>
            </a:pPr>
            <a:r>
              <a:rPr lang="en-US" b="0" i="0" dirty="0">
                <a:effectLst/>
                <a:latin typeface="Times New Roman" panose="02020603050405020304" pitchFamily="18" charset="0"/>
              </a:rPr>
              <a:t>Import the data into one column. (Click File/Import/Excel spreadsheet (*</a:t>
            </a:r>
            <a:r>
              <a:rPr lang="en-US" b="0" i="0" dirty="0" err="1">
                <a:effectLst/>
                <a:latin typeface="Times New Roman" panose="02020603050405020304" pitchFamily="18" charset="0"/>
              </a:rPr>
              <a:t>xls</a:t>
            </a:r>
            <a:r>
              <a:rPr lang="en-US" b="0" i="0" dirty="0">
                <a:effectLst/>
                <a:latin typeface="Times New Roman" panose="02020603050405020304" pitchFamily="18" charset="0"/>
              </a:rPr>
              <a:t>,*xlsx)/GSS2018.)</a:t>
            </a:r>
          </a:p>
          <a:p>
            <a:pPr marL="228600" indent="-228600">
              <a:buFont typeface="+mj-lt"/>
              <a:buAutoNum type="arabicPeriod"/>
            </a:pPr>
            <a:r>
              <a:rPr lang="en-US" b="0" i="0" dirty="0">
                <a:effectLst/>
                <a:latin typeface="Times New Roman" panose="02020603050405020304" pitchFamily="18" charset="0"/>
              </a:rPr>
              <a:t>Check Import </a:t>
            </a:r>
            <a:r>
              <a:rPr lang="en-US" b="1" i="0" dirty="0">
                <a:effectLst/>
                <a:latin typeface="Times New Roman" panose="02020603050405020304" pitchFamily="18" charset="0"/>
              </a:rPr>
              <a:t>first row as variable names</a:t>
            </a:r>
            <a:r>
              <a:rPr lang="en-US" b="0" i="0" dirty="0">
                <a:effectLst/>
                <a:latin typeface="Times New Roman" panose="02020603050405020304" pitchFamily="18" charset="0"/>
              </a:rPr>
              <a:t>.</a:t>
            </a:r>
          </a:p>
          <a:p>
            <a:pPr marL="228600" indent="-228600">
              <a:buFont typeface="+mj-lt"/>
              <a:buAutoNum type="arabicPeriod"/>
            </a:pPr>
            <a:r>
              <a:rPr lang="en-US" b="0" i="0" dirty="0">
                <a:effectLst/>
                <a:latin typeface="Times New Roman" panose="02020603050405020304" pitchFamily="18" charset="0"/>
              </a:rPr>
              <a:t>Click </a:t>
            </a:r>
            <a:r>
              <a:rPr lang="en-US" b="1" i="0" dirty="0">
                <a:effectLst/>
                <a:latin typeface="Times New Roman" panose="02020603050405020304" pitchFamily="18" charset="0"/>
              </a:rPr>
              <a:t>Statistics</a:t>
            </a:r>
            <a:r>
              <a:rPr lang="en-US" b="0" i="0" dirty="0">
                <a:effectLst/>
                <a:latin typeface="Times New Roman" panose="02020603050405020304" pitchFamily="18" charset="0"/>
              </a:rPr>
              <a:t>, </a:t>
            </a:r>
            <a:r>
              <a:rPr lang="en-US" b="1" i="0" dirty="0">
                <a:effectLst/>
                <a:latin typeface="Times New Roman" panose="02020603050405020304" pitchFamily="18" charset="0"/>
              </a:rPr>
              <a:t>Summaries</a:t>
            </a:r>
            <a:r>
              <a:rPr lang="en-US" b="0" i="0" dirty="0">
                <a:effectLst/>
                <a:latin typeface="Times New Roman" panose="02020603050405020304" pitchFamily="18" charset="0"/>
              </a:rPr>
              <a:t>, </a:t>
            </a:r>
            <a:r>
              <a:rPr lang="en-US" b="1" i="0" dirty="0">
                <a:effectLst/>
                <a:latin typeface="Times New Roman" panose="02020603050405020304" pitchFamily="18" charset="0"/>
              </a:rPr>
              <a:t>tables and tests</a:t>
            </a:r>
            <a:r>
              <a:rPr lang="en-US" b="0" i="0" dirty="0">
                <a:effectLst/>
                <a:latin typeface="Times New Roman" panose="02020603050405020304" pitchFamily="18" charset="0"/>
              </a:rPr>
              <a:t>, </a:t>
            </a:r>
            <a:r>
              <a:rPr lang="en-US" b="1" i="0" dirty="0">
                <a:effectLst/>
                <a:latin typeface="Times New Roman" panose="02020603050405020304" pitchFamily="18" charset="0"/>
              </a:rPr>
              <a:t>Frequency tables</a:t>
            </a:r>
            <a:r>
              <a:rPr lang="en-US" b="0" i="0" dirty="0">
                <a:effectLst/>
                <a:latin typeface="Times New Roman" panose="02020603050405020304" pitchFamily="18" charset="0"/>
              </a:rPr>
              <a:t>, and </a:t>
            </a:r>
            <a:r>
              <a:rPr lang="en-US" b="1" i="0" dirty="0">
                <a:effectLst/>
                <a:latin typeface="Times New Roman" panose="02020603050405020304" pitchFamily="18" charset="0"/>
              </a:rPr>
              <a:t>One-way table</a:t>
            </a:r>
            <a:r>
              <a:rPr lang="en-US" b="0" i="0" dirty="0">
                <a:effectLst/>
                <a:latin typeface="Times New Roman" panose="02020603050405020304" pitchFamily="18" charset="0"/>
              </a:rPr>
              <a:t>.</a:t>
            </a:r>
          </a:p>
          <a:p>
            <a:pPr marL="228600" indent="-228600">
              <a:buFont typeface="+mj-lt"/>
              <a:buAutoNum type="arabicPeriod"/>
            </a:pPr>
            <a:r>
              <a:rPr lang="en-US" b="0" i="0" dirty="0">
                <a:effectLst/>
                <a:latin typeface="Times New Roman" panose="02020603050405020304" pitchFamily="18" charset="0"/>
              </a:rPr>
              <a:t>Select </a:t>
            </a:r>
            <a:r>
              <a:rPr lang="en-US" b="1" i="0" dirty="0">
                <a:effectLst/>
                <a:latin typeface="Times New Roman" panose="02020603050405020304" pitchFamily="18" charset="0"/>
              </a:rPr>
              <a:t>WRKSTAT</a:t>
            </a:r>
            <a:r>
              <a:rPr lang="en-US" b="0" i="0" dirty="0">
                <a:effectLst/>
                <a:latin typeface="Times New Roman" panose="02020603050405020304" pitchFamily="18" charset="0"/>
              </a:rPr>
              <a:t> in the </a:t>
            </a:r>
            <a:r>
              <a:rPr lang="en-US" b="1" i="0" dirty="0">
                <a:effectLst/>
                <a:latin typeface="Times New Roman" panose="02020603050405020304" pitchFamily="18" charset="0"/>
              </a:rPr>
              <a:t>Categorical variable: </a:t>
            </a:r>
            <a:r>
              <a:rPr lang="en-US" b="0" i="0" dirty="0">
                <a:effectLst/>
                <a:latin typeface="Times New Roman" panose="02020603050405020304" pitchFamily="18" charset="0"/>
              </a:rPr>
              <a:t>box</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36</a:t>
            </a:fld>
            <a:endParaRPr lang="en-US"/>
          </a:p>
        </p:txBody>
      </p:sp>
    </p:spTree>
    <p:extLst>
      <p:ext uri="{BB962C8B-B14F-4D97-AF65-F5344CB8AC3E}">
        <p14:creationId xmlns:p14="http://schemas.microsoft.com/office/powerpoint/2010/main" val="269863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BEB2BBF-0DE2-FC74-B849-6E2379C24F4F}"/>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05174B7A-E63F-53A2-6C6E-77CBD31BAA3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36B651F-38FD-64A5-7AF1-87A0E9029616}"/>
              </a:ext>
            </a:extLst>
          </p:cNvPr>
          <p:cNvSpPr>
            <a:spLocks noGrp="1" noRot="1" noChangeAspect="1" noChangeArrowheads="1" noTextEdit="1"/>
          </p:cNvSpPr>
          <p:nvPr>
            <p:ph type="sldImg"/>
          </p:nvPr>
        </p:nvSpPr>
        <p:spPr>
          <a:xfrm>
            <a:off x="1150938" y="692150"/>
            <a:ext cx="4556125" cy="3416300"/>
          </a:xfrm>
          <a:ln/>
        </p:spPr>
      </p:sp>
      <p:sp>
        <p:nvSpPr>
          <p:cNvPr id="57347" name="Rectangle 3">
            <a:extLst>
              <a:ext uri="{FF2B5EF4-FFF2-40B4-BE49-F238E27FC236}">
                <a16:creationId xmlns:a16="http://schemas.microsoft.com/office/drawing/2014/main" id="{CB7E2766-843A-7D76-8994-201CA33B221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40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15C060C-4BDB-1FE9-A909-04D7964740D6}"/>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F748C337-D847-837B-7A78-F6F01E9ED62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38A68EE-843A-259F-6DBA-11551C73A291}"/>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DCA54DFB-B616-C933-5CAE-4840998797D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840605E-450C-1E31-A6E4-0CD61279D35E}"/>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5BADE1B4-6413-A2F3-65DF-C673F99936E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42269C9-D5C6-FE50-4356-D0E4F11D78F4}"/>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D047BF34-91B8-7EA2-84B6-DB1FBF93B3C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3100997-1622-829E-49EF-06D174C22912}"/>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FFAA83D7-D43D-FE5A-DF0D-CB03A5D087A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F3F2952-C58A-1B5D-FACC-85B70C49ED16}"/>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BD5146DD-4A38-6344-651A-ED7D5F82916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21BE3EF-8680-6395-B641-E70A25063A0B}"/>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5874207-6E5F-1B24-306A-49BC02D2D54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E29FB70-128A-D486-30C3-131B42430FFA}"/>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DBC5FEF8-5175-3DD5-27DD-4C39192A703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02A642E-B4C0-5A06-2658-A97374F27CF7}"/>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C9C62085-E91D-4900-B2D2-814C4FB479F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5A4F8C5-AF20-38EE-09C9-BEF4D30113D2}"/>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85EE2C2D-993C-9415-54BB-6F6032E5F32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48D0AE3-7FD9-7F4F-B19B-A1EE78BDCCA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7CBF84D1-9D6B-9AB7-9399-CF959349FC6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230438C-D62A-0B78-0F71-887E0382F694}"/>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FC657889-DB2C-374C-E6F2-B9A3F72A279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500">
              <a:latin typeface="Times New Roman" panose="02020603050405020304" pitchFamily="18" charset="0"/>
            </a:endParaRPr>
          </a:p>
        </p:txBody>
      </p:sp>
    </p:spTree>
    <p:extLst>
      <p:ext uri="{BB962C8B-B14F-4D97-AF65-F5344CB8AC3E}">
        <p14:creationId xmlns:p14="http://schemas.microsoft.com/office/powerpoint/2010/main" val="392193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7A3EAE-5A80-D46C-6AA4-C310728689F7}"/>
              </a:ext>
            </a:extLst>
          </p:cNvPr>
          <p:cNvSpPr>
            <a:spLocks noGrp="1"/>
          </p:cNvSpPr>
          <p:nvPr>
            <p:ph type="dt" sz="half" idx="10"/>
          </p:nvPr>
        </p:nvSpPr>
        <p:spPr/>
        <p:txBody>
          <a:bodyPr/>
          <a:lstStyle>
            <a:lvl1pPr>
              <a:defRPr/>
            </a:lvl1pPr>
          </a:lstStyle>
          <a:p>
            <a:pPr>
              <a:defRPr/>
            </a:pPr>
            <a:fld id="{146D8783-A7BA-4693-A94E-402AA7B6483D}" type="datetimeFigureOut">
              <a:rPr lang="en-US"/>
              <a:pPr>
                <a:defRPr/>
              </a:pPr>
              <a:t>6/10/2025</a:t>
            </a:fld>
            <a:endParaRPr lang="en-US"/>
          </a:p>
        </p:txBody>
      </p:sp>
      <p:sp>
        <p:nvSpPr>
          <p:cNvPr id="5" name="Footer Placeholder 4">
            <a:extLst>
              <a:ext uri="{FF2B5EF4-FFF2-40B4-BE49-F238E27FC236}">
                <a16:creationId xmlns:a16="http://schemas.microsoft.com/office/drawing/2014/main" id="{EB79BD54-6BBD-BDD8-20D1-DC2D91E753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F3C212-FFBF-E35A-556D-B05DB61DDD55}"/>
              </a:ext>
            </a:extLst>
          </p:cNvPr>
          <p:cNvSpPr>
            <a:spLocks noGrp="1"/>
          </p:cNvSpPr>
          <p:nvPr>
            <p:ph type="sldNum" sz="quarter" idx="12"/>
          </p:nvPr>
        </p:nvSpPr>
        <p:spPr/>
        <p:txBody>
          <a:bodyPr/>
          <a:lstStyle>
            <a:lvl1pPr>
              <a:defRPr/>
            </a:lvl1pPr>
          </a:lstStyle>
          <a:p>
            <a:fld id="{D74782D2-6AD1-4650-B379-91FC16DD61B7}" type="slidenum">
              <a:rPr lang="en-US" altLang="en-US"/>
              <a:pPr/>
              <a:t>‹#›</a:t>
            </a:fld>
            <a:endParaRPr lang="en-US" altLang="en-US"/>
          </a:p>
        </p:txBody>
      </p:sp>
    </p:spTree>
    <p:extLst>
      <p:ext uri="{BB962C8B-B14F-4D97-AF65-F5344CB8AC3E}">
        <p14:creationId xmlns:p14="http://schemas.microsoft.com/office/powerpoint/2010/main" val="4154577780"/>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DEDC4-B374-CB17-D770-20C5803D7614}"/>
              </a:ext>
            </a:extLst>
          </p:cNvPr>
          <p:cNvSpPr>
            <a:spLocks noGrp="1"/>
          </p:cNvSpPr>
          <p:nvPr>
            <p:ph type="dt" sz="half" idx="10"/>
          </p:nvPr>
        </p:nvSpPr>
        <p:spPr/>
        <p:txBody>
          <a:bodyPr/>
          <a:lstStyle>
            <a:lvl1pPr>
              <a:defRPr/>
            </a:lvl1pPr>
          </a:lstStyle>
          <a:p>
            <a:pPr>
              <a:defRPr/>
            </a:pPr>
            <a:fld id="{CEBB8843-7F99-4A43-8793-A98E0EC9333E}" type="datetimeFigureOut">
              <a:rPr lang="en-US"/>
              <a:pPr>
                <a:defRPr/>
              </a:pPr>
              <a:t>6/10/2025</a:t>
            </a:fld>
            <a:endParaRPr lang="en-US"/>
          </a:p>
        </p:txBody>
      </p:sp>
      <p:sp>
        <p:nvSpPr>
          <p:cNvPr id="5" name="Footer Placeholder 4">
            <a:extLst>
              <a:ext uri="{FF2B5EF4-FFF2-40B4-BE49-F238E27FC236}">
                <a16:creationId xmlns:a16="http://schemas.microsoft.com/office/drawing/2014/main" id="{B43594C5-D1C1-162A-ECE3-31E972A033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0CC308-B22A-531A-CF68-61C534B74EFC}"/>
              </a:ext>
            </a:extLst>
          </p:cNvPr>
          <p:cNvSpPr>
            <a:spLocks noGrp="1"/>
          </p:cNvSpPr>
          <p:nvPr>
            <p:ph type="sldNum" sz="quarter" idx="12"/>
          </p:nvPr>
        </p:nvSpPr>
        <p:spPr/>
        <p:txBody>
          <a:bodyPr/>
          <a:lstStyle>
            <a:lvl1pPr>
              <a:defRPr/>
            </a:lvl1pPr>
          </a:lstStyle>
          <a:p>
            <a:fld id="{639FDFF6-62AF-4502-8F56-9F58531A664D}" type="slidenum">
              <a:rPr lang="en-US" altLang="en-US"/>
              <a:pPr/>
              <a:t>‹#›</a:t>
            </a:fld>
            <a:endParaRPr lang="en-US" altLang="en-US"/>
          </a:p>
        </p:txBody>
      </p:sp>
    </p:spTree>
    <p:extLst>
      <p:ext uri="{BB962C8B-B14F-4D97-AF65-F5344CB8AC3E}">
        <p14:creationId xmlns:p14="http://schemas.microsoft.com/office/powerpoint/2010/main" val="1981489703"/>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48C75-75BB-307D-BD95-2E5C20590869}"/>
              </a:ext>
            </a:extLst>
          </p:cNvPr>
          <p:cNvSpPr>
            <a:spLocks noGrp="1"/>
          </p:cNvSpPr>
          <p:nvPr>
            <p:ph type="dt" sz="half" idx="10"/>
          </p:nvPr>
        </p:nvSpPr>
        <p:spPr/>
        <p:txBody>
          <a:bodyPr/>
          <a:lstStyle>
            <a:lvl1pPr>
              <a:defRPr/>
            </a:lvl1pPr>
          </a:lstStyle>
          <a:p>
            <a:pPr>
              <a:defRPr/>
            </a:pPr>
            <a:fld id="{13F4A4D9-69A1-4FE9-95F2-B0DD3596826E}" type="datetimeFigureOut">
              <a:rPr lang="en-US"/>
              <a:pPr>
                <a:defRPr/>
              </a:pPr>
              <a:t>6/10/2025</a:t>
            </a:fld>
            <a:endParaRPr lang="en-US"/>
          </a:p>
        </p:txBody>
      </p:sp>
      <p:sp>
        <p:nvSpPr>
          <p:cNvPr id="5" name="Footer Placeholder 4">
            <a:extLst>
              <a:ext uri="{FF2B5EF4-FFF2-40B4-BE49-F238E27FC236}">
                <a16:creationId xmlns:a16="http://schemas.microsoft.com/office/drawing/2014/main" id="{DE3EBB70-B652-A780-273A-91939FEB8B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E34C97-8041-2C03-F357-70CDC06544C8}"/>
              </a:ext>
            </a:extLst>
          </p:cNvPr>
          <p:cNvSpPr>
            <a:spLocks noGrp="1"/>
          </p:cNvSpPr>
          <p:nvPr>
            <p:ph type="sldNum" sz="quarter" idx="12"/>
          </p:nvPr>
        </p:nvSpPr>
        <p:spPr/>
        <p:txBody>
          <a:bodyPr/>
          <a:lstStyle>
            <a:lvl1pPr>
              <a:defRPr/>
            </a:lvl1pPr>
          </a:lstStyle>
          <a:p>
            <a:fld id="{89C61A4B-6B7A-469A-B54A-6C658EA42CB1}" type="slidenum">
              <a:rPr lang="en-US" altLang="en-US"/>
              <a:pPr/>
              <a:t>‹#›</a:t>
            </a:fld>
            <a:endParaRPr lang="en-US" altLang="en-US"/>
          </a:p>
        </p:txBody>
      </p:sp>
    </p:spTree>
    <p:extLst>
      <p:ext uri="{BB962C8B-B14F-4D97-AF65-F5344CB8AC3E}">
        <p14:creationId xmlns:p14="http://schemas.microsoft.com/office/powerpoint/2010/main" val="3966843900"/>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with 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1FE18D74-90FB-411F-A23D-20EDFF682D2E}"/>
              </a:ext>
            </a:extLst>
          </p:cNvPr>
          <p:cNvSpPr>
            <a:spLocks noGrp="1"/>
          </p:cNvSpPr>
          <p:nvPr>
            <p:ph type="body" sz="quarter" idx="15" hasCustomPrompt="1"/>
          </p:nvPr>
        </p:nvSpPr>
        <p:spPr>
          <a:xfrm>
            <a:off x="557681" y="1535855"/>
            <a:ext cx="8033657" cy="348047"/>
          </a:xfrm>
        </p:spPr>
        <p:txBody>
          <a:bodyPr>
            <a:noAutofit/>
          </a:bodyPr>
          <a:lstStyle>
            <a:lvl1pPr marL="0" indent="0" algn="l">
              <a:buNone/>
              <a:defRPr sz="18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6" name="Picture Placeholder 5"/>
          <p:cNvSpPr>
            <a:spLocks noGrp="1"/>
          </p:cNvSpPr>
          <p:nvPr>
            <p:ph type="pic" sz="quarter" idx="10"/>
          </p:nvPr>
        </p:nvSpPr>
        <p:spPr>
          <a:xfrm>
            <a:off x="549839" y="1987827"/>
            <a:ext cx="4857750" cy="3890994"/>
          </a:xfrm>
        </p:spPr>
        <p:txBody>
          <a:bodyPr/>
          <a:lstStyle/>
          <a:p>
            <a:r>
              <a:rPr lang="en-US" dirty="0"/>
              <a:t>Click icon to add picture</a:t>
            </a:r>
          </a:p>
        </p:txBody>
      </p:sp>
      <p:sp>
        <p:nvSpPr>
          <p:cNvPr id="10" name="Text Placeholder 9"/>
          <p:cNvSpPr>
            <a:spLocks noGrp="1"/>
          </p:cNvSpPr>
          <p:nvPr>
            <p:ph type="body" sz="quarter" idx="11" hasCustomPrompt="1"/>
          </p:nvPr>
        </p:nvSpPr>
        <p:spPr>
          <a:xfrm>
            <a:off x="5551005" y="1987827"/>
            <a:ext cx="3040529" cy="3890993"/>
          </a:xfrm>
        </p:spPr>
        <p:txBody>
          <a:bodyPr/>
          <a:lstStyle>
            <a:lvl1pPr marL="0" marR="0" indent="0" algn="l" defTabSz="685800" rtl="0" eaLnBrk="0" fontAlgn="base" latinLnBrk="0" hangingPunct="0">
              <a:lnSpc>
                <a:spcPct val="100000"/>
              </a:lnSpc>
              <a:spcBef>
                <a:spcPct val="0"/>
              </a:spcBef>
              <a:spcAft>
                <a:spcPct val="0"/>
              </a:spcAft>
              <a:buClrTx/>
              <a:buSzTx/>
              <a:buFontTx/>
              <a:buNone/>
              <a:tabLst/>
              <a:defRPr sz="1350">
                <a:solidFill>
                  <a:srgbClr val="006298"/>
                </a:solidFill>
                <a:latin typeface="Arial" panose="020B0604020202020204" pitchFamily="34" charset="0"/>
                <a:cs typeface="Arial" panose="020B0604020202020204" pitchFamily="34" charset="0"/>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Tree>
    <p:extLst>
      <p:ext uri="{BB962C8B-B14F-4D97-AF65-F5344CB8AC3E}">
        <p14:creationId xmlns:p14="http://schemas.microsoft.com/office/powerpoint/2010/main" val="2097697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Images and Bottom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549838" y="1567543"/>
            <a:ext cx="3939866" cy="3236932"/>
          </a:xfrm>
        </p:spPr>
        <p:txBody>
          <a:bodyPr/>
          <a:lstStyle/>
          <a:p>
            <a:r>
              <a:rPr lang="en-US" dirty="0"/>
              <a:t>Click icon to add picture</a:t>
            </a:r>
          </a:p>
        </p:txBody>
      </p:sp>
      <p:sp>
        <p:nvSpPr>
          <p:cNvPr id="8" name="Picture Placeholder 5">
            <a:extLst>
              <a:ext uri="{FF2B5EF4-FFF2-40B4-BE49-F238E27FC236}">
                <a16:creationId xmlns:a16="http://schemas.microsoft.com/office/drawing/2014/main" id="{E17D136E-4F7D-46BF-AE52-D49824D479CD}"/>
              </a:ext>
            </a:extLst>
          </p:cNvPr>
          <p:cNvSpPr>
            <a:spLocks noGrp="1"/>
          </p:cNvSpPr>
          <p:nvPr>
            <p:ph type="pic" sz="quarter" idx="16"/>
          </p:nvPr>
        </p:nvSpPr>
        <p:spPr>
          <a:xfrm>
            <a:off x="4572001" y="1567543"/>
            <a:ext cx="3943349" cy="3236932"/>
          </a:xfrm>
        </p:spPr>
        <p:txBody>
          <a:bodyPr/>
          <a:lstStyle/>
          <a:p>
            <a:r>
              <a:rPr lang="en-US" dirty="0"/>
              <a:t>Click icon to add picture</a:t>
            </a:r>
          </a:p>
        </p:txBody>
      </p:sp>
      <p:sp>
        <p:nvSpPr>
          <p:cNvPr id="10" name="Text Placeholder 9"/>
          <p:cNvSpPr>
            <a:spLocks noGrp="1"/>
          </p:cNvSpPr>
          <p:nvPr>
            <p:ph type="body" sz="quarter" idx="11" hasCustomPrompt="1"/>
          </p:nvPr>
        </p:nvSpPr>
        <p:spPr>
          <a:xfrm>
            <a:off x="549839" y="4928461"/>
            <a:ext cx="8041695" cy="852407"/>
          </a:xfrm>
        </p:spPr>
        <p:txBody>
          <a:bodyPr/>
          <a:lstStyle>
            <a:lvl1pPr marL="0" marR="0" indent="0" algn="l" defTabSz="685800" rtl="0" eaLnBrk="0" fontAlgn="base" latinLnBrk="0" hangingPunct="0">
              <a:lnSpc>
                <a:spcPct val="100000"/>
              </a:lnSpc>
              <a:spcBef>
                <a:spcPct val="0"/>
              </a:spcBef>
              <a:spcAft>
                <a:spcPct val="0"/>
              </a:spcAft>
              <a:buClrTx/>
              <a:buSzTx/>
              <a:buFontTx/>
              <a:buNone/>
              <a:tabLst/>
              <a:defRPr sz="1350">
                <a:solidFill>
                  <a:srgbClr val="006298"/>
                </a:solidFill>
                <a:latin typeface="Arial" panose="020B0604020202020204" pitchFamily="34" charset="0"/>
                <a:cs typeface="Arial" panose="020B0604020202020204" pitchFamily="34" charset="0"/>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Tree>
    <p:extLst>
      <p:ext uri="{BB962C8B-B14F-4D97-AF65-F5344CB8AC3E}">
        <p14:creationId xmlns:p14="http://schemas.microsoft.com/office/powerpoint/2010/main" val="3734161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Sections with Images and Bottom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1FE18D74-90FB-411F-A23D-20EDFF682D2E}"/>
              </a:ext>
            </a:extLst>
          </p:cNvPr>
          <p:cNvSpPr>
            <a:spLocks noGrp="1"/>
          </p:cNvSpPr>
          <p:nvPr>
            <p:ph type="body" sz="quarter" idx="15" hasCustomPrompt="1"/>
          </p:nvPr>
        </p:nvSpPr>
        <p:spPr>
          <a:xfrm>
            <a:off x="557682" y="1427369"/>
            <a:ext cx="3932023" cy="348047"/>
          </a:xfrm>
        </p:spPr>
        <p:txBody>
          <a:bodyPr>
            <a:noAutofit/>
          </a:bodyPr>
          <a:lstStyle>
            <a:lvl1pPr marL="0" indent="0" algn="l">
              <a:buNone/>
              <a:defRPr sz="18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6" name="Picture Placeholder 5"/>
          <p:cNvSpPr>
            <a:spLocks noGrp="1"/>
          </p:cNvSpPr>
          <p:nvPr>
            <p:ph type="pic" sz="quarter" idx="10"/>
          </p:nvPr>
        </p:nvSpPr>
        <p:spPr>
          <a:xfrm>
            <a:off x="549838" y="1879341"/>
            <a:ext cx="3939866" cy="2925134"/>
          </a:xfrm>
        </p:spPr>
        <p:txBody>
          <a:bodyPr/>
          <a:lstStyle/>
          <a:p>
            <a:r>
              <a:rPr lang="en-US" dirty="0"/>
              <a:t>Click icon to add picture</a:t>
            </a:r>
          </a:p>
        </p:txBody>
      </p:sp>
      <p:sp>
        <p:nvSpPr>
          <p:cNvPr id="11" name="Text Placeholder 5">
            <a:extLst>
              <a:ext uri="{FF2B5EF4-FFF2-40B4-BE49-F238E27FC236}">
                <a16:creationId xmlns:a16="http://schemas.microsoft.com/office/drawing/2014/main" id="{60F0504B-3865-4CC8-A076-812C6EF4B4E8}"/>
              </a:ext>
            </a:extLst>
          </p:cNvPr>
          <p:cNvSpPr>
            <a:spLocks noGrp="1"/>
          </p:cNvSpPr>
          <p:nvPr>
            <p:ph type="body" sz="quarter" idx="17" hasCustomPrompt="1"/>
          </p:nvPr>
        </p:nvSpPr>
        <p:spPr>
          <a:xfrm>
            <a:off x="4572001" y="1427369"/>
            <a:ext cx="3943350" cy="348047"/>
          </a:xfrm>
        </p:spPr>
        <p:txBody>
          <a:bodyPr>
            <a:noAutofit/>
          </a:bodyPr>
          <a:lstStyle>
            <a:lvl1pPr marL="0" indent="0" algn="l">
              <a:buNone/>
              <a:defRPr sz="18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Picture Placeholder 5">
            <a:extLst>
              <a:ext uri="{FF2B5EF4-FFF2-40B4-BE49-F238E27FC236}">
                <a16:creationId xmlns:a16="http://schemas.microsoft.com/office/drawing/2014/main" id="{E17D136E-4F7D-46BF-AE52-D49824D479CD}"/>
              </a:ext>
            </a:extLst>
          </p:cNvPr>
          <p:cNvSpPr>
            <a:spLocks noGrp="1"/>
          </p:cNvSpPr>
          <p:nvPr>
            <p:ph type="pic" sz="quarter" idx="16"/>
          </p:nvPr>
        </p:nvSpPr>
        <p:spPr>
          <a:xfrm>
            <a:off x="4572001" y="1879341"/>
            <a:ext cx="3943349" cy="2925134"/>
          </a:xfrm>
        </p:spPr>
        <p:txBody>
          <a:bodyPr/>
          <a:lstStyle/>
          <a:p>
            <a:r>
              <a:rPr lang="en-US" dirty="0"/>
              <a:t>Click icon to add picture</a:t>
            </a:r>
          </a:p>
        </p:txBody>
      </p:sp>
      <p:sp>
        <p:nvSpPr>
          <p:cNvPr id="10" name="Text Placeholder 9"/>
          <p:cNvSpPr>
            <a:spLocks noGrp="1"/>
          </p:cNvSpPr>
          <p:nvPr>
            <p:ph type="body" sz="quarter" idx="11" hasCustomPrompt="1"/>
          </p:nvPr>
        </p:nvSpPr>
        <p:spPr>
          <a:xfrm>
            <a:off x="549839" y="4928461"/>
            <a:ext cx="8041695" cy="852407"/>
          </a:xfrm>
        </p:spPr>
        <p:txBody>
          <a:bodyPr/>
          <a:lstStyle>
            <a:lvl1pPr marL="0" marR="0" indent="0" algn="l" defTabSz="685800" rtl="0" eaLnBrk="0" fontAlgn="base" latinLnBrk="0" hangingPunct="0">
              <a:lnSpc>
                <a:spcPct val="100000"/>
              </a:lnSpc>
              <a:spcBef>
                <a:spcPct val="0"/>
              </a:spcBef>
              <a:spcAft>
                <a:spcPct val="0"/>
              </a:spcAft>
              <a:buClrTx/>
              <a:buSzTx/>
              <a:buFontTx/>
              <a:buNone/>
              <a:tabLst/>
              <a:defRPr sz="1350">
                <a:solidFill>
                  <a:srgbClr val="006298"/>
                </a:solidFill>
                <a:latin typeface="Arial" panose="020B0604020202020204" pitchFamily="34" charset="0"/>
                <a:cs typeface="Arial" panose="020B0604020202020204" pitchFamily="34" charset="0"/>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Tree>
    <p:extLst>
      <p:ext uri="{BB962C8B-B14F-4D97-AF65-F5344CB8AC3E}">
        <p14:creationId xmlns:p14="http://schemas.microsoft.com/office/powerpoint/2010/main" val="55855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549839" y="1619557"/>
            <a:ext cx="485775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5609229" y="4070658"/>
            <a:ext cx="2982305" cy="1808163"/>
          </a:xfrm>
        </p:spPr>
        <p:txBody>
          <a:bodyPr/>
          <a:lstStyle>
            <a:lvl1pPr marL="0" marR="0" indent="0" algn="l" defTabSz="685800" rtl="0" eaLnBrk="0" fontAlgn="base" latinLnBrk="0" hangingPunct="0">
              <a:lnSpc>
                <a:spcPct val="100000"/>
              </a:lnSpc>
              <a:spcBef>
                <a:spcPct val="0"/>
              </a:spcBef>
              <a:spcAft>
                <a:spcPct val="0"/>
              </a:spcAft>
              <a:buClrTx/>
              <a:buSzTx/>
              <a:buFontTx/>
              <a:buNone/>
              <a:tabLst/>
              <a:defRPr sz="1350">
                <a:solidFill>
                  <a:srgbClr val="006298"/>
                </a:solidFill>
                <a:latin typeface="Arial" panose="020B0604020202020204" pitchFamily="34" charset="0"/>
                <a:cs typeface="Arial" panose="020B0604020202020204" pitchFamily="34" charset="0"/>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Tree>
    <p:extLst>
      <p:ext uri="{BB962C8B-B14F-4D97-AF65-F5344CB8AC3E}">
        <p14:creationId xmlns:p14="http://schemas.microsoft.com/office/powerpoint/2010/main" val="2427391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with Two Images and Bottom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1FE18D74-90FB-411F-A23D-20EDFF682D2E}"/>
              </a:ext>
            </a:extLst>
          </p:cNvPr>
          <p:cNvSpPr>
            <a:spLocks noGrp="1"/>
          </p:cNvSpPr>
          <p:nvPr>
            <p:ph type="body" sz="quarter" idx="15" hasCustomPrompt="1"/>
          </p:nvPr>
        </p:nvSpPr>
        <p:spPr>
          <a:xfrm>
            <a:off x="557682" y="1427369"/>
            <a:ext cx="7957669" cy="348047"/>
          </a:xfrm>
        </p:spPr>
        <p:txBody>
          <a:bodyPr>
            <a:noAutofit/>
          </a:bodyPr>
          <a:lstStyle>
            <a:lvl1pPr marL="0" indent="0" algn="l">
              <a:buNone/>
              <a:defRPr sz="18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6" name="Picture Placeholder 5"/>
          <p:cNvSpPr>
            <a:spLocks noGrp="1"/>
          </p:cNvSpPr>
          <p:nvPr>
            <p:ph type="pic" sz="quarter" idx="10"/>
          </p:nvPr>
        </p:nvSpPr>
        <p:spPr>
          <a:xfrm>
            <a:off x="549838" y="1879341"/>
            <a:ext cx="3939866" cy="2925134"/>
          </a:xfrm>
        </p:spPr>
        <p:txBody>
          <a:bodyPr/>
          <a:lstStyle/>
          <a:p>
            <a:r>
              <a:rPr lang="en-US" dirty="0"/>
              <a:t>Click icon to add picture</a:t>
            </a:r>
          </a:p>
        </p:txBody>
      </p:sp>
      <p:sp>
        <p:nvSpPr>
          <p:cNvPr id="8" name="Picture Placeholder 5">
            <a:extLst>
              <a:ext uri="{FF2B5EF4-FFF2-40B4-BE49-F238E27FC236}">
                <a16:creationId xmlns:a16="http://schemas.microsoft.com/office/drawing/2014/main" id="{E17D136E-4F7D-46BF-AE52-D49824D479CD}"/>
              </a:ext>
            </a:extLst>
          </p:cNvPr>
          <p:cNvSpPr>
            <a:spLocks noGrp="1"/>
          </p:cNvSpPr>
          <p:nvPr>
            <p:ph type="pic" sz="quarter" idx="16"/>
          </p:nvPr>
        </p:nvSpPr>
        <p:spPr>
          <a:xfrm>
            <a:off x="4572001" y="1879341"/>
            <a:ext cx="3943349" cy="2925134"/>
          </a:xfrm>
        </p:spPr>
        <p:txBody>
          <a:bodyPr/>
          <a:lstStyle/>
          <a:p>
            <a:r>
              <a:rPr lang="en-US" dirty="0"/>
              <a:t>Click icon to add picture</a:t>
            </a:r>
          </a:p>
        </p:txBody>
      </p:sp>
      <p:sp>
        <p:nvSpPr>
          <p:cNvPr id="10" name="Text Placeholder 9"/>
          <p:cNvSpPr>
            <a:spLocks noGrp="1"/>
          </p:cNvSpPr>
          <p:nvPr>
            <p:ph type="body" sz="quarter" idx="11" hasCustomPrompt="1"/>
          </p:nvPr>
        </p:nvSpPr>
        <p:spPr>
          <a:xfrm>
            <a:off x="549839" y="4928461"/>
            <a:ext cx="8041695" cy="852407"/>
          </a:xfrm>
        </p:spPr>
        <p:txBody>
          <a:bodyPr/>
          <a:lstStyle>
            <a:lvl1pPr marL="0" marR="0" indent="0" algn="l" defTabSz="685800" rtl="0" eaLnBrk="0" fontAlgn="base" latinLnBrk="0" hangingPunct="0">
              <a:lnSpc>
                <a:spcPct val="100000"/>
              </a:lnSpc>
              <a:spcBef>
                <a:spcPct val="0"/>
              </a:spcBef>
              <a:spcAft>
                <a:spcPct val="0"/>
              </a:spcAft>
              <a:buClrTx/>
              <a:buSzTx/>
              <a:buFontTx/>
              <a:buNone/>
              <a:tabLst/>
              <a:defRPr sz="1350">
                <a:solidFill>
                  <a:srgbClr val="006298"/>
                </a:solidFill>
                <a:latin typeface="Arial" panose="020B0604020202020204" pitchFamily="34" charset="0"/>
                <a:cs typeface="Arial" panose="020B0604020202020204" pitchFamily="34" charset="0"/>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35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35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Tree>
    <p:extLst>
      <p:ext uri="{BB962C8B-B14F-4D97-AF65-F5344CB8AC3E}">
        <p14:creationId xmlns:p14="http://schemas.microsoft.com/office/powerpoint/2010/main" val="110279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4309E-2486-CE92-FB5E-183EE49E89E3}"/>
              </a:ext>
            </a:extLst>
          </p:cNvPr>
          <p:cNvSpPr>
            <a:spLocks noGrp="1"/>
          </p:cNvSpPr>
          <p:nvPr>
            <p:ph type="dt" sz="half" idx="10"/>
          </p:nvPr>
        </p:nvSpPr>
        <p:spPr/>
        <p:txBody>
          <a:bodyPr/>
          <a:lstStyle>
            <a:lvl1pPr>
              <a:defRPr/>
            </a:lvl1pPr>
          </a:lstStyle>
          <a:p>
            <a:pPr>
              <a:defRPr/>
            </a:pPr>
            <a:fld id="{76C8DBC0-8CEF-4A2C-AEF6-C63C7332D12F}" type="datetimeFigureOut">
              <a:rPr lang="en-US"/>
              <a:pPr>
                <a:defRPr/>
              </a:pPr>
              <a:t>6/10/2025</a:t>
            </a:fld>
            <a:endParaRPr lang="en-US"/>
          </a:p>
        </p:txBody>
      </p:sp>
      <p:sp>
        <p:nvSpPr>
          <p:cNvPr id="5" name="Footer Placeholder 4">
            <a:extLst>
              <a:ext uri="{FF2B5EF4-FFF2-40B4-BE49-F238E27FC236}">
                <a16:creationId xmlns:a16="http://schemas.microsoft.com/office/drawing/2014/main" id="{1CD67C87-54D0-DA6C-9707-4E788A1330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EC6822-41D6-0074-E7A1-1847B8AEEDA1}"/>
              </a:ext>
            </a:extLst>
          </p:cNvPr>
          <p:cNvSpPr>
            <a:spLocks noGrp="1"/>
          </p:cNvSpPr>
          <p:nvPr>
            <p:ph type="sldNum" sz="quarter" idx="12"/>
          </p:nvPr>
        </p:nvSpPr>
        <p:spPr/>
        <p:txBody>
          <a:bodyPr/>
          <a:lstStyle>
            <a:lvl1pPr>
              <a:defRPr/>
            </a:lvl1pPr>
          </a:lstStyle>
          <a:p>
            <a:fld id="{420AD8CE-7AC1-4A48-A12C-D36ADDC34353}" type="slidenum">
              <a:rPr lang="en-US" altLang="en-US"/>
              <a:pPr/>
              <a:t>‹#›</a:t>
            </a:fld>
            <a:endParaRPr lang="en-US" altLang="en-US"/>
          </a:p>
        </p:txBody>
      </p:sp>
    </p:spTree>
    <p:extLst>
      <p:ext uri="{BB962C8B-B14F-4D97-AF65-F5344CB8AC3E}">
        <p14:creationId xmlns:p14="http://schemas.microsoft.com/office/powerpoint/2010/main" val="667707813"/>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BF5B77-5FB3-9104-44D9-BB3BAC48BF94}"/>
              </a:ext>
            </a:extLst>
          </p:cNvPr>
          <p:cNvSpPr>
            <a:spLocks noGrp="1"/>
          </p:cNvSpPr>
          <p:nvPr>
            <p:ph type="dt" sz="half" idx="10"/>
          </p:nvPr>
        </p:nvSpPr>
        <p:spPr/>
        <p:txBody>
          <a:bodyPr/>
          <a:lstStyle>
            <a:lvl1pPr>
              <a:defRPr/>
            </a:lvl1pPr>
          </a:lstStyle>
          <a:p>
            <a:pPr>
              <a:defRPr/>
            </a:pPr>
            <a:fld id="{564B6689-0DED-45A7-8906-E6733FC02F3D}" type="datetimeFigureOut">
              <a:rPr lang="en-US"/>
              <a:pPr>
                <a:defRPr/>
              </a:pPr>
              <a:t>6/10/2025</a:t>
            </a:fld>
            <a:endParaRPr lang="en-US"/>
          </a:p>
        </p:txBody>
      </p:sp>
      <p:sp>
        <p:nvSpPr>
          <p:cNvPr id="5" name="Footer Placeholder 4">
            <a:extLst>
              <a:ext uri="{FF2B5EF4-FFF2-40B4-BE49-F238E27FC236}">
                <a16:creationId xmlns:a16="http://schemas.microsoft.com/office/drawing/2014/main" id="{B35199F2-84ED-7813-C8CF-F3FBC9BB1B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DB9375-17CB-90BE-BDA2-8041AD63DB87}"/>
              </a:ext>
            </a:extLst>
          </p:cNvPr>
          <p:cNvSpPr>
            <a:spLocks noGrp="1"/>
          </p:cNvSpPr>
          <p:nvPr>
            <p:ph type="sldNum" sz="quarter" idx="12"/>
          </p:nvPr>
        </p:nvSpPr>
        <p:spPr/>
        <p:txBody>
          <a:bodyPr/>
          <a:lstStyle>
            <a:lvl1pPr>
              <a:defRPr/>
            </a:lvl1pPr>
          </a:lstStyle>
          <a:p>
            <a:fld id="{172CFFB8-3FA7-4D08-9F11-AFA4CAFCC1D8}" type="slidenum">
              <a:rPr lang="en-US" altLang="en-US"/>
              <a:pPr/>
              <a:t>‹#›</a:t>
            </a:fld>
            <a:endParaRPr lang="en-US" altLang="en-US"/>
          </a:p>
        </p:txBody>
      </p:sp>
    </p:spTree>
    <p:extLst>
      <p:ext uri="{BB962C8B-B14F-4D97-AF65-F5344CB8AC3E}">
        <p14:creationId xmlns:p14="http://schemas.microsoft.com/office/powerpoint/2010/main" val="222573521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795B418-7FCF-91A1-0CCB-65AD5D5E23CE}"/>
              </a:ext>
            </a:extLst>
          </p:cNvPr>
          <p:cNvSpPr>
            <a:spLocks noGrp="1"/>
          </p:cNvSpPr>
          <p:nvPr>
            <p:ph type="dt" sz="half" idx="10"/>
          </p:nvPr>
        </p:nvSpPr>
        <p:spPr/>
        <p:txBody>
          <a:bodyPr/>
          <a:lstStyle>
            <a:lvl1pPr>
              <a:defRPr/>
            </a:lvl1pPr>
          </a:lstStyle>
          <a:p>
            <a:pPr>
              <a:defRPr/>
            </a:pPr>
            <a:fld id="{5B96F2C3-1369-4F3D-9100-994879C74B36}" type="datetimeFigureOut">
              <a:rPr lang="en-US"/>
              <a:pPr>
                <a:defRPr/>
              </a:pPr>
              <a:t>6/10/2025</a:t>
            </a:fld>
            <a:endParaRPr lang="en-US"/>
          </a:p>
        </p:txBody>
      </p:sp>
      <p:sp>
        <p:nvSpPr>
          <p:cNvPr id="6" name="Footer Placeholder 4">
            <a:extLst>
              <a:ext uri="{FF2B5EF4-FFF2-40B4-BE49-F238E27FC236}">
                <a16:creationId xmlns:a16="http://schemas.microsoft.com/office/drawing/2014/main" id="{9890CEEB-251F-5DEB-9CA5-A8A0490E13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87495D-A681-FE95-BE75-49ED946B8913}"/>
              </a:ext>
            </a:extLst>
          </p:cNvPr>
          <p:cNvSpPr>
            <a:spLocks noGrp="1"/>
          </p:cNvSpPr>
          <p:nvPr>
            <p:ph type="sldNum" sz="quarter" idx="12"/>
          </p:nvPr>
        </p:nvSpPr>
        <p:spPr/>
        <p:txBody>
          <a:bodyPr/>
          <a:lstStyle>
            <a:lvl1pPr>
              <a:defRPr/>
            </a:lvl1pPr>
          </a:lstStyle>
          <a:p>
            <a:fld id="{DBF5866E-04A9-49A6-8904-804279BEE72B}" type="slidenum">
              <a:rPr lang="en-US" altLang="en-US"/>
              <a:pPr/>
              <a:t>‹#›</a:t>
            </a:fld>
            <a:endParaRPr lang="en-US" altLang="en-US"/>
          </a:p>
        </p:txBody>
      </p:sp>
    </p:spTree>
    <p:extLst>
      <p:ext uri="{BB962C8B-B14F-4D97-AF65-F5344CB8AC3E}">
        <p14:creationId xmlns:p14="http://schemas.microsoft.com/office/powerpoint/2010/main" val="1882380754"/>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321320F-CFDA-4AAD-4A80-36318144B065}"/>
              </a:ext>
            </a:extLst>
          </p:cNvPr>
          <p:cNvSpPr>
            <a:spLocks noGrp="1"/>
          </p:cNvSpPr>
          <p:nvPr>
            <p:ph type="dt" sz="half" idx="10"/>
          </p:nvPr>
        </p:nvSpPr>
        <p:spPr/>
        <p:txBody>
          <a:bodyPr/>
          <a:lstStyle>
            <a:lvl1pPr>
              <a:defRPr/>
            </a:lvl1pPr>
          </a:lstStyle>
          <a:p>
            <a:pPr>
              <a:defRPr/>
            </a:pPr>
            <a:fld id="{D5F328B0-1A99-4083-9ABD-63EB6615C1E8}" type="datetimeFigureOut">
              <a:rPr lang="en-US"/>
              <a:pPr>
                <a:defRPr/>
              </a:pPr>
              <a:t>6/10/2025</a:t>
            </a:fld>
            <a:endParaRPr lang="en-US"/>
          </a:p>
        </p:txBody>
      </p:sp>
      <p:sp>
        <p:nvSpPr>
          <p:cNvPr id="8" name="Footer Placeholder 4">
            <a:extLst>
              <a:ext uri="{FF2B5EF4-FFF2-40B4-BE49-F238E27FC236}">
                <a16:creationId xmlns:a16="http://schemas.microsoft.com/office/drawing/2014/main" id="{C76FF9ED-BCB0-C060-9A28-D740E9C024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13A3810-BFFE-FA46-86C4-202503739333}"/>
              </a:ext>
            </a:extLst>
          </p:cNvPr>
          <p:cNvSpPr>
            <a:spLocks noGrp="1"/>
          </p:cNvSpPr>
          <p:nvPr>
            <p:ph type="sldNum" sz="quarter" idx="12"/>
          </p:nvPr>
        </p:nvSpPr>
        <p:spPr/>
        <p:txBody>
          <a:bodyPr/>
          <a:lstStyle>
            <a:lvl1pPr>
              <a:defRPr/>
            </a:lvl1pPr>
          </a:lstStyle>
          <a:p>
            <a:fld id="{7248F6A9-E2F5-495A-A775-28CA492D239E}" type="slidenum">
              <a:rPr lang="en-US" altLang="en-US"/>
              <a:pPr/>
              <a:t>‹#›</a:t>
            </a:fld>
            <a:endParaRPr lang="en-US" altLang="en-US"/>
          </a:p>
        </p:txBody>
      </p:sp>
    </p:spTree>
    <p:extLst>
      <p:ext uri="{BB962C8B-B14F-4D97-AF65-F5344CB8AC3E}">
        <p14:creationId xmlns:p14="http://schemas.microsoft.com/office/powerpoint/2010/main" val="682336385"/>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B6D97BC-A5FB-6B79-CC4A-0F9AFBBC859B}"/>
              </a:ext>
            </a:extLst>
          </p:cNvPr>
          <p:cNvSpPr>
            <a:spLocks noGrp="1"/>
          </p:cNvSpPr>
          <p:nvPr>
            <p:ph type="dt" sz="half" idx="10"/>
          </p:nvPr>
        </p:nvSpPr>
        <p:spPr/>
        <p:txBody>
          <a:bodyPr/>
          <a:lstStyle>
            <a:lvl1pPr>
              <a:defRPr/>
            </a:lvl1pPr>
          </a:lstStyle>
          <a:p>
            <a:pPr>
              <a:defRPr/>
            </a:pPr>
            <a:fld id="{6A411B03-BBC2-4B91-9E9B-89A5F5194B3A}" type="datetimeFigureOut">
              <a:rPr lang="en-US"/>
              <a:pPr>
                <a:defRPr/>
              </a:pPr>
              <a:t>6/10/2025</a:t>
            </a:fld>
            <a:endParaRPr lang="en-US"/>
          </a:p>
        </p:txBody>
      </p:sp>
      <p:sp>
        <p:nvSpPr>
          <p:cNvPr id="4" name="Footer Placeholder 4">
            <a:extLst>
              <a:ext uri="{FF2B5EF4-FFF2-40B4-BE49-F238E27FC236}">
                <a16:creationId xmlns:a16="http://schemas.microsoft.com/office/drawing/2014/main" id="{3DFAE584-B1C9-1854-CB57-922A9154EBA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D7FADE0-122E-A6AD-5529-F3AFA8160FB4}"/>
              </a:ext>
            </a:extLst>
          </p:cNvPr>
          <p:cNvSpPr>
            <a:spLocks noGrp="1"/>
          </p:cNvSpPr>
          <p:nvPr>
            <p:ph type="sldNum" sz="quarter" idx="12"/>
          </p:nvPr>
        </p:nvSpPr>
        <p:spPr/>
        <p:txBody>
          <a:bodyPr/>
          <a:lstStyle>
            <a:lvl1pPr>
              <a:defRPr/>
            </a:lvl1pPr>
          </a:lstStyle>
          <a:p>
            <a:fld id="{486A036D-2B62-419A-9915-3A3656101F04}" type="slidenum">
              <a:rPr lang="en-US" altLang="en-US"/>
              <a:pPr/>
              <a:t>‹#›</a:t>
            </a:fld>
            <a:endParaRPr lang="en-US" altLang="en-US"/>
          </a:p>
        </p:txBody>
      </p:sp>
    </p:spTree>
    <p:extLst>
      <p:ext uri="{BB962C8B-B14F-4D97-AF65-F5344CB8AC3E}">
        <p14:creationId xmlns:p14="http://schemas.microsoft.com/office/powerpoint/2010/main" val="96019373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FD91E1-53AB-D8DD-66DD-28FBB418B03B}"/>
              </a:ext>
            </a:extLst>
          </p:cNvPr>
          <p:cNvSpPr>
            <a:spLocks noGrp="1"/>
          </p:cNvSpPr>
          <p:nvPr>
            <p:ph type="dt" sz="half" idx="10"/>
          </p:nvPr>
        </p:nvSpPr>
        <p:spPr/>
        <p:txBody>
          <a:bodyPr/>
          <a:lstStyle>
            <a:lvl1pPr>
              <a:defRPr/>
            </a:lvl1pPr>
          </a:lstStyle>
          <a:p>
            <a:pPr>
              <a:defRPr/>
            </a:pPr>
            <a:fld id="{0AB22817-C4BB-4E56-A309-F9B537B8E94C}" type="datetimeFigureOut">
              <a:rPr lang="en-US"/>
              <a:pPr>
                <a:defRPr/>
              </a:pPr>
              <a:t>6/10/2025</a:t>
            </a:fld>
            <a:endParaRPr lang="en-US"/>
          </a:p>
        </p:txBody>
      </p:sp>
      <p:sp>
        <p:nvSpPr>
          <p:cNvPr id="3" name="Footer Placeholder 4">
            <a:extLst>
              <a:ext uri="{FF2B5EF4-FFF2-40B4-BE49-F238E27FC236}">
                <a16:creationId xmlns:a16="http://schemas.microsoft.com/office/drawing/2014/main" id="{E953B956-58E8-7FD0-1B97-5D704348A22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2CA41EA-652C-5DA7-4B8B-6CF31AF70A95}"/>
              </a:ext>
            </a:extLst>
          </p:cNvPr>
          <p:cNvSpPr>
            <a:spLocks noGrp="1"/>
          </p:cNvSpPr>
          <p:nvPr>
            <p:ph type="sldNum" sz="quarter" idx="12"/>
          </p:nvPr>
        </p:nvSpPr>
        <p:spPr/>
        <p:txBody>
          <a:bodyPr/>
          <a:lstStyle>
            <a:lvl1pPr>
              <a:defRPr/>
            </a:lvl1pPr>
          </a:lstStyle>
          <a:p>
            <a:fld id="{5E510F3E-AEB3-4949-9D0C-A5CD4EB14705}" type="slidenum">
              <a:rPr lang="en-US" altLang="en-US"/>
              <a:pPr/>
              <a:t>‹#›</a:t>
            </a:fld>
            <a:endParaRPr lang="en-US" altLang="en-US"/>
          </a:p>
        </p:txBody>
      </p:sp>
    </p:spTree>
    <p:extLst>
      <p:ext uri="{BB962C8B-B14F-4D97-AF65-F5344CB8AC3E}">
        <p14:creationId xmlns:p14="http://schemas.microsoft.com/office/powerpoint/2010/main" val="239045807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D90A3AD-B70B-42A6-C9CC-F199B00B7941}"/>
              </a:ext>
            </a:extLst>
          </p:cNvPr>
          <p:cNvSpPr>
            <a:spLocks noGrp="1"/>
          </p:cNvSpPr>
          <p:nvPr>
            <p:ph type="dt" sz="half" idx="10"/>
          </p:nvPr>
        </p:nvSpPr>
        <p:spPr/>
        <p:txBody>
          <a:bodyPr/>
          <a:lstStyle>
            <a:lvl1pPr>
              <a:defRPr/>
            </a:lvl1pPr>
          </a:lstStyle>
          <a:p>
            <a:pPr>
              <a:defRPr/>
            </a:pPr>
            <a:fld id="{D5E1B597-1FA4-4845-86F7-F87F4B76180A}" type="datetimeFigureOut">
              <a:rPr lang="en-US"/>
              <a:pPr>
                <a:defRPr/>
              </a:pPr>
              <a:t>6/10/2025</a:t>
            </a:fld>
            <a:endParaRPr lang="en-US"/>
          </a:p>
        </p:txBody>
      </p:sp>
      <p:sp>
        <p:nvSpPr>
          <p:cNvPr id="6" name="Footer Placeholder 4">
            <a:extLst>
              <a:ext uri="{FF2B5EF4-FFF2-40B4-BE49-F238E27FC236}">
                <a16:creationId xmlns:a16="http://schemas.microsoft.com/office/drawing/2014/main" id="{07261ACF-C99C-DE0D-5E85-4AD5DB04685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734700E-2EBF-9085-B3B6-C74EC2ABA33B}"/>
              </a:ext>
            </a:extLst>
          </p:cNvPr>
          <p:cNvSpPr>
            <a:spLocks noGrp="1"/>
          </p:cNvSpPr>
          <p:nvPr>
            <p:ph type="sldNum" sz="quarter" idx="12"/>
          </p:nvPr>
        </p:nvSpPr>
        <p:spPr/>
        <p:txBody>
          <a:bodyPr/>
          <a:lstStyle>
            <a:lvl1pPr>
              <a:defRPr/>
            </a:lvl1pPr>
          </a:lstStyle>
          <a:p>
            <a:fld id="{DB569B61-B56B-4FEC-BED3-52777478E53B}" type="slidenum">
              <a:rPr lang="en-US" altLang="en-US"/>
              <a:pPr/>
              <a:t>‹#›</a:t>
            </a:fld>
            <a:endParaRPr lang="en-US" altLang="en-US"/>
          </a:p>
        </p:txBody>
      </p:sp>
    </p:spTree>
    <p:extLst>
      <p:ext uri="{BB962C8B-B14F-4D97-AF65-F5344CB8AC3E}">
        <p14:creationId xmlns:p14="http://schemas.microsoft.com/office/powerpoint/2010/main" val="1615370927"/>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EBACE44-FD43-4205-BE3D-1706D56EEC30}"/>
              </a:ext>
            </a:extLst>
          </p:cNvPr>
          <p:cNvSpPr>
            <a:spLocks noGrp="1"/>
          </p:cNvSpPr>
          <p:nvPr>
            <p:ph type="dt" sz="half" idx="10"/>
          </p:nvPr>
        </p:nvSpPr>
        <p:spPr/>
        <p:txBody>
          <a:bodyPr/>
          <a:lstStyle>
            <a:lvl1pPr>
              <a:defRPr/>
            </a:lvl1pPr>
          </a:lstStyle>
          <a:p>
            <a:pPr>
              <a:defRPr/>
            </a:pPr>
            <a:fld id="{2EB62592-3BED-4DF1-BF28-5FF2A7BE06F6}" type="datetimeFigureOut">
              <a:rPr lang="en-US"/>
              <a:pPr>
                <a:defRPr/>
              </a:pPr>
              <a:t>6/10/2025</a:t>
            </a:fld>
            <a:endParaRPr lang="en-US"/>
          </a:p>
        </p:txBody>
      </p:sp>
      <p:sp>
        <p:nvSpPr>
          <p:cNvPr id="6" name="Footer Placeholder 4">
            <a:extLst>
              <a:ext uri="{FF2B5EF4-FFF2-40B4-BE49-F238E27FC236}">
                <a16:creationId xmlns:a16="http://schemas.microsoft.com/office/drawing/2014/main" id="{3A30FBB9-2101-E268-0EF2-A8EBCD29FD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F32B95-52CD-95EA-A81D-A753B4C87510}"/>
              </a:ext>
            </a:extLst>
          </p:cNvPr>
          <p:cNvSpPr>
            <a:spLocks noGrp="1"/>
          </p:cNvSpPr>
          <p:nvPr>
            <p:ph type="sldNum" sz="quarter" idx="12"/>
          </p:nvPr>
        </p:nvSpPr>
        <p:spPr/>
        <p:txBody>
          <a:bodyPr/>
          <a:lstStyle>
            <a:lvl1pPr>
              <a:defRPr/>
            </a:lvl1pPr>
          </a:lstStyle>
          <a:p>
            <a:fld id="{A40FFF46-3AF3-4AA1-8397-8F850FB5D9B6}" type="slidenum">
              <a:rPr lang="en-US" altLang="en-US"/>
              <a:pPr/>
              <a:t>‹#›</a:t>
            </a:fld>
            <a:endParaRPr lang="en-US" altLang="en-US"/>
          </a:p>
        </p:txBody>
      </p:sp>
    </p:spTree>
    <p:extLst>
      <p:ext uri="{BB962C8B-B14F-4D97-AF65-F5344CB8AC3E}">
        <p14:creationId xmlns:p14="http://schemas.microsoft.com/office/powerpoint/2010/main" val="21684015"/>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286F97-5E5A-65D4-97DD-5185A8DB73A4}"/>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19692B6-7F83-1489-9AD5-FD4FCBF0EA7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A327D37-6925-6558-22FB-E803432B8C0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CC632B7-F861-4A28-B5B5-735F3CB4E9B0}" type="datetimeFigureOut">
              <a:rPr lang="en-US"/>
              <a:pPr>
                <a:defRPr/>
              </a:pPr>
              <a:t>6/10/2025</a:t>
            </a:fld>
            <a:endParaRPr lang="en-US"/>
          </a:p>
        </p:txBody>
      </p:sp>
      <p:sp>
        <p:nvSpPr>
          <p:cNvPr id="5" name="Footer Placeholder 4">
            <a:extLst>
              <a:ext uri="{FF2B5EF4-FFF2-40B4-BE49-F238E27FC236}">
                <a16:creationId xmlns:a16="http://schemas.microsoft.com/office/drawing/2014/main" id="{3B29981C-8AC8-7013-8AB2-4038066D276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73F5F3A-C6F9-69AC-4A1B-B41039D987D6}"/>
              </a:ext>
            </a:extLst>
          </p:cNvPr>
          <p:cNvSpPr>
            <a:spLocks noGrp="1"/>
          </p:cNvSpPr>
          <p:nvPr>
            <p:ph type="sldNum" sz="quarter" idx="4"/>
          </p:nvPr>
        </p:nvSpPr>
        <p:spPr>
          <a:xfrm>
            <a:off x="5189538" y="6129338"/>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55870D8B-B8C1-4B29-A75C-30A3D6E33230}" type="slidenum">
              <a:rPr lang="en-US" altLang="en-US"/>
              <a:pPr/>
              <a:t>‹#›</a:t>
            </a:fld>
            <a:endParaRPr lang="en-US" altLang="en-US"/>
          </a:p>
        </p:txBody>
      </p:sp>
      <p:sp>
        <p:nvSpPr>
          <p:cNvPr id="1032" name="TextBox 7">
            <a:extLst>
              <a:ext uri="{FF2B5EF4-FFF2-40B4-BE49-F238E27FC236}">
                <a16:creationId xmlns:a16="http://schemas.microsoft.com/office/drawing/2014/main" id="{B21DD04E-F26B-B487-6EBF-604F16E8135F}"/>
              </a:ext>
            </a:extLst>
          </p:cNvPr>
          <p:cNvSpPr txBox="1">
            <a:spLocks noChangeArrowheads="1"/>
          </p:cNvSpPr>
          <p:nvPr userDrawn="1"/>
        </p:nvSpPr>
        <p:spPr bwMode="auto">
          <a:xfrm>
            <a:off x="8493125" y="6327775"/>
            <a:ext cx="49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fld id="{A911B5AA-D22D-412F-8416-C1A97E53D856}" type="slidenum">
              <a:rPr lang="en-US" altLang="en-US" sz="1600" b="1"/>
              <a:pPr/>
              <a:t>‹#›</a:t>
            </a:fld>
            <a:endParaRPr lang="en-US" altLang="en-US" sz="1600" b="1"/>
          </a:p>
        </p:txBody>
      </p:sp>
    </p:spTree>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9" r:id="rId12"/>
    <p:sldLayoutId id="2147484330" r:id="rId13"/>
    <p:sldLayoutId id="2147484331" r:id="rId14"/>
    <p:sldLayoutId id="2147484332" r:id="rId15"/>
    <p:sldLayoutId id="2147484334" r:id="rId16"/>
  </p:sldLayoutIdLst>
  <p:transition>
    <p:zo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Chapter2DataFiles/SoftDrink.xlsx" TargetMode="External"/><Relationship Id="rId2" Type="http://schemas.openxmlformats.org/officeDocument/2006/relationships/hyperlink" Target="Chapter2DataFiles/HotelRatings.xlsx"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DataFiles/Audit.xls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Chapter2DataFiles/GSS2018.xls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DataFiles/SoftDrink.xlsx" TargetMode="External"/><Relationship Id="rId2" Type="http://schemas.openxmlformats.org/officeDocument/2006/relationships/hyperlink" Target="DataFiles/HotelRatings.xls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Chapter2DataFiles/GSS2018.xls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hyperlink" Target="Chapter2DataFiles/Xm02-02.xls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Chapter2DataFiles/GSS2018.xls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Chapter2Stata%20instructions.pdf"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hyperlink" Target="Chapter2DataFiles/Xm02-04.xlsx"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Chapter2DataFiles/Restaurant.xlsx"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DataFiles/Xm02-04.xlsx" TargetMode="External"/><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9FA1EF7-D3AC-E356-C8D9-6B7277DE5BAF}"/>
              </a:ext>
            </a:extLst>
          </p:cNvPr>
          <p:cNvSpPr>
            <a:spLocks noGrp="1"/>
          </p:cNvSpPr>
          <p:nvPr>
            <p:ph type="title"/>
          </p:nvPr>
        </p:nvSpPr>
        <p:spPr>
          <a:xfrm>
            <a:off x="0" y="174625"/>
            <a:ext cx="9050338" cy="1693863"/>
          </a:xfrm>
        </p:spPr>
        <p:txBody>
          <a:bodyPr/>
          <a:lstStyle/>
          <a:p>
            <a:pPr algn="ctr" eaLnBrk="1" hangingPunct="1"/>
            <a:r>
              <a:rPr lang="en-US" altLang="en-US" sz="3600" b="1" dirty="0">
                <a:solidFill>
                  <a:srgbClr val="7030A0"/>
                </a:solidFill>
                <a:latin typeface="Arial Black" panose="020B0A04020102020204" pitchFamily="34" charset="0"/>
              </a:rPr>
              <a:t>Chapter 2 - </a:t>
            </a:r>
            <a:r>
              <a:rPr lang="fr-FR" altLang="en-US" sz="3600" b="1" dirty="0" err="1">
                <a:solidFill>
                  <a:srgbClr val="7030A0"/>
                </a:solidFill>
                <a:latin typeface="Arial Black" panose="020B0A04020102020204" pitchFamily="34" charset="0"/>
              </a:rPr>
              <a:t>Graphical</a:t>
            </a:r>
            <a:r>
              <a:rPr lang="fr-FR" altLang="en-US" sz="3600" b="1" dirty="0">
                <a:solidFill>
                  <a:srgbClr val="7030A0"/>
                </a:solidFill>
                <a:latin typeface="Arial Black" panose="020B0A04020102020204" pitchFamily="34" charset="0"/>
              </a:rPr>
              <a:t> Descriptive Techniques 1</a:t>
            </a:r>
            <a:endParaRPr lang="en-US" altLang="en-US" sz="3600" b="1" dirty="0">
              <a:solidFill>
                <a:srgbClr val="7030A0"/>
              </a:solidFill>
              <a:latin typeface="Arial Black" panose="020B0A04020102020204" pitchFamily="34" charset="0"/>
            </a:endParaRPr>
          </a:p>
        </p:txBody>
      </p:sp>
      <p:sp>
        <p:nvSpPr>
          <p:cNvPr id="5143" name="Rectangle 23">
            <a:extLst>
              <a:ext uri="{FF2B5EF4-FFF2-40B4-BE49-F238E27FC236}">
                <a16:creationId xmlns:a16="http://schemas.microsoft.com/office/drawing/2014/main" id="{863BADCB-67AD-A968-EC03-D49D2A0A8B53}"/>
              </a:ext>
            </a:extLst>
          </p:cNvPr>
          <p:cNvSpPr>
            <a:spLocks noChangeArrowheads="1"/>
          </p:cNvSpPr>
          <p:nvPr/>
        </p:nvSpPr>
        <p:spPr bwMode="auto">
          <a:xfrm>
            <a:off x="649288" y="2209800"/>
            <a:ext cx="5405437" cy="492125"/>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85000"/>
              <a:buFont typeface="Monotype Sorts" pitchFamily="2" charset="2"/>
              <a:buChar char="n"/>
              <a:defRPr/>
            </a:pPr>
            <a:endParaRPr lang="en-US" sz="2400" dirty="0">
              <a:effectLst>
                <a:outerShdw blurRad="38100" dist="38100" dir="2700000" algn="tl">
                  <a:srgbClr val="000000"/>
                </a:outerShdw>
              </a:effectLst>
              <a:latin typeface="Book Antiqua" pitchFamily="18" charset="0"/>
              <a:cs typeface="+mn-cs"/>
            </a:endParaRPr>
          </a:p>
        </p:txBody>
      </p:sp>
      <p:pic>
        <p:nvPicPr>
          <p:cNvPr id="4100" name="Picture 8" descr="http://vadlo.com/Research_Cartoons/Depends-upon-what-is-more-publishable.gif">
            <a:extLst>
              <a:ext uri="{FF2B5EF4-FFF2-40B4-BE49-F238E27FC236}">
                <a16:creationId xmlns:a16="http://schemas.microsoft.com/office/drawing/2014/main" id="{A2BE1B7C-D9D0-B430-E2E9-9701AAFF1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2281238"/>
            <a:ext cx="833913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nodePh="1">
                                  <p:stCondLst>
                                    <p:cond delay="2000"/>
                                  </p:stCondLst>
                                  <p:endCondLst>
                                    <p:cond evt="begin" delay="0">
                                      <p:tn val="5"/>
                                    </p:cond>
                                  </p:endCondLst>
                                  <p:childTnLst>
                                    <p:set>
                                      <p:cBhvr>
                                        <p:cTn id="6" dur="1" fill="hold">
                                          <p:stCondLst>
                                            <p:cond delay="0"/>
                                          </p:stCondLst>
                                        </p:cTn>
                                        <p:tgtEl>
                                          <p:spTgt spid="5143"/>
                                        </p:tgtEl>
                                        <p:attrNameLst>
                                          <p:attrName>style.visibility</p:attrName>
                                        </p:attrNameLst>
                                      </p:cBhvr>
                                      <p:to>
                                        <p:strVal val="visible"/>
                                      </p:to>
                                    </p:set>
                                    <p:animEffect transition="in" filter="blinds(horizontal)">
                                      <p:cBhvr>
                                        <p:cTn id="7"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EE1D6079-FD2F-B2E3-E76E-93982218CA17}"/>
              </a:ext>
            </a:extLst>
          </p:cNvPr>
          <p:cNvSpPr>
            <a:spLocks noChangeArrowheads="1"/>
          </p:cNvSpPr>
          <p:nvPr/>
        </p:nvSpPr>
        <p:spPr bwMode="auto">
          <a:xfrm>
            <a:off x="908050" y="3752850"/>
            <a:ext cx="7353300" cy="1409700"/>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A </a:t>
            </a:r>
            <a:r>
              <a:rPr lang="en-US" sz="2400" u="sng" dirty="0">
                <a:effectLst>
                  <a:outerShdw blurRad="38100" dist="38100" dir="2700000" algn="tl">
                    <a:srgbClr val="000000"/>
                  </a:outerShdw>
                </a:effectLst>
                <a:latin typeface="Book Antiqua" pitchFamily="18" charset="0"/>
                <a:cs typeface="+mn-cs"/>
              </a:rPr>
              <a:t>frequency distribution</a:t>
            </a:r>
            <a:r>
              <a:rPr lang="en-US" sz="2400" dirty="0">
                <a:effectLst>
                  <a:outerShdw blurRad="38100" dist="38100" dir="2700000" algn="tl">
                    <a:srgbClr val="000000"/>
                  </a:outerShdw>
                </a:effectLst>
                <a:latin typeface="Book Antiqua" pitchFamily="18" charset="0"/>
                <a:cs typeface="+mn-cs"/>
              </a:rPr>
              <a:t> is a tabular summary of</a:t>
            </a:r>
          </a:p>
          <a:p>
            <a:pPr>
              <a:defRPr/>
            </a:pPr>
            <a:r>
              <a:rPr lang="en-US" sz="2400" dirty="0">
                <a:effectLst>
                  <a:outerShdw blurRad="38100" dist="38100" dir="2700000" algn="tl">
                    <a:srgbClr val="000000"/>
                  </a:outerShdw>
                </a:effectLst>
                <a:latin typeface="Book Antiqua" pitchFamily="18" charset="0"/>
                <a:cs typeface="+mn-cs"/>
              </a:rPr>
              <a:t> data showing the frequency (or number) of items</a:t>
            </a:r>
          </a:p>
          <a:p>
            <a:pPr>
              <a:defRPr/>
            </a:pPr>
            <a:r>
              <a:rPr lang="en-US" sz="2400" dirty="0">
                <a:effectLst>
                  <a:outerShdw blurRad="38100" dist="38100" dir="2700000" algn="tl">
                    <a:srgbClr val="000000"/>
                  </a:outerShdw>
                </a:effectLst>
                <a:latin typeface="Book Antiqua" pitchFamily="18" charset="0"/>
                <a:cs typeface="+mn-cs"/>
              </a:rPr>
              <a:t> in each of several non-overlapping classes.</a:t>
            </a:r>
          </a:p>
        </p:txBody>
      </p:sp>
      <p:sp>
        <p:nvSpPr>
          <p:cNvPr id="271363" name="Rectangle 3">
            <a:extLst>
              <a:ext uri="{FF2B5EF4-FFF2-40B4-BE49-F238E27FC236}">
                <a16:creationId xmlns:a16="http://schemas.microsoft.com/office/drawing/2014/main" id="{C433A9EF-EC25-8833-596E-C706D15D36ED}"/>
              </a:ext>
            </a:extLst>
          </p:cNvPr>
          <p:cNvSpPr>
            <a:spLocks noChangeArrowheads="1"/>
          </p:cNvSpPr>
          <p:nvPr/>
        </p:nvSpPr>
        <p:spPr bwMode="auto">
          <a:xfrm>
            <a:off x="908050" y="5162550"/>
            <a:ext cx="7353300" cy="1390650"/>
          </a:xfrm>
          <a:prstGeom prst="rect">
            <a:avLst/>
          </a:prstGeom>
          <a:blipFill>
            <a:blip r:embed="rId3" cstate="print"/>
            <a:tile tx="0" ty="0" sx="100000" sy="100000" flip="none" algn="tl"/>
          </a:blip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The objective is to </a:t>
            </a:r>
            <a:r>
              <a:rPr lang="en-US" sz="2400" u="sng" dirty="0">
                <a:effectLst>
                  <a:outerShdw blurRad="38100" dist="38100" dir="2700000" algn="tl">
                    <a:srgbClr val="000000"/>
                  </a:outerShdw>
                </a:effectLst>
                <a:latin typeface="Book Antiqua" pitchFamily="18" charset="0"/>
                <a:cs typeface="+mn-cs"/>
              </a:rPr>
              <a:t>provide insights</a:t>
            </a:r>
            <a:r>
              <a:rPr lang="en-US" sz="2400" dirty="0">
                <a:effectLst>
                  <a:outerShdw blurRad="38100" dist="38100" dir="2700000" algn="tl">
                    <a:srgbClr val="000000"/>
                  </a:outerShdw>
                </a:effectLst>
                <a:latin typeface="Book Antiqua" pitchFamily="18" charset="0"/>
                <a:cs typeface="+mn-cs"/>
              </a:rPr>
              <a:t> about the data</a:t>
            </a:r>
          </a:p>
          <a:p>
            <a:pPr>
              <a:defRPr/>
            </a:pPr>
            <a:r>
              <a:rPr lang="en-US" sz="2400" dirty="0">
                <a:effectLst>
                  <a:outerShdw blurRad="38100" dist="38100" dir="2700000" algn="tl">
                    <a:srgbClr val="000000"/>
                  </a:outerShdw>
                </a:effectLst>
                <a:latin typeface="Book Antiqua" pitchFamily="18" charset="0"/>
                <a:cs typeface="+mn-cs"/>
              </a:rPr>
              <a:t> that cannot be quickly obtained by looking only at</a:t>
            </a:r>
          </a:p>
          <a:p>
            <a:pPr>
              <a:defRPr/>
            </a:pPr>
            <a:r>
              <a:rPr lang="en-US" sz="2400" dirty="0">
                <a:effectLst>
                  <a:outerShdw blurRad="38100" dist="38100" dir="2700000" algn="tl">
                    <a:srgbClr val="000000"/>
                  </a:outerShdw>
                </a:effectLst>
                <a:latin typeface="Book Antiqua" pitchFamily="18" charset="0"/>
                <a:cs typeface="+mn-cs"/>
              </a:rPr>
              <a:t> the original data.</a:t>
            </a:r>
          </a:p>
        </p:txBody>
      </p:sp>
      <p:sp>
        <p:nvSpPr>
          <p:cNvPr id="271366" name="Rectangle 6">
            <a:extLst>
              <a:ext uri="{FF2B5EF4-FFF2-40B4-BE49-F238E27FC236}">
                <a16:creationId xmlns:a16="http://schemas.microsoft.com/office/drawing/2014/main" id="{36205CF9-CD9A-0A58-0CCE-E845B8718D80}"/>
              </a:ext>
            </a:extLst>
          </p:cNvPr>
          <p:cNvSpPr>
            <a:spLocks noChangeArrowheads="1"/>
          </p:cNvSpPr>
          <p:nvPr/>
        </p:nvSpPr>
        <p:spPr bwMode="auto">
          <a:xfrm>
            <a:off x="773113" y="2789238"/>
            <a:ext cx="7772400" cy="762000"/>
          </a:xfrm>
          <a:prstGeom prst="rect">
            <a:avLst/>
          </a:prstGeom>
          <a:noFill/>
          <a:ln w="12700">
            <a:noFill/>
            <a:miter lim="800000"/>
            <a:headEnd/>
            <a:tailEnd/>
          </a:ln>
          <a:effectLst/>
        </p:spPr>
        <p:txBody>
          <a:bodyPr lIns="90488" tIns="44450" rIns="90488" bIns="44450" anchor="ctr"/>
          <a:lstStyle/>
          <a:p>
            <a:pPr algn="ctr" eaLnBrk="1" hangingPunct="1">
              <a:defRPr/>
            </a:pPr>
            <a:r>
              <a:rPr lang="en-US" sz="3600" b="1" dirty="0">
                <a:solidFill>
                  <a:schemeClr val="tx2"/>
                </a:solidFill>
                <a:latin typeface="Arial Black" pitchFamily="34" charset="0"/>
                <a:ea typeface="+mj-ea"/>
                <a:cs typeface="+mj-cs"/>
              </a:rPr>
              <a:t>Frequency Distribution</a:t>
            </a:r>
          </a:p>
        </p:txBody>
      </p:sp>
      <p:sp>
        <p:nvSpPr>
          <p:cNvPr id="5" name="AutoShape 24">
            <a:extLst>
              <a:ext uri="{FF2B5EF4-FFF2-40B4-BE49-F238E27FC236}">
                <a16:creationId xmlns:a16="http://schemas.microsoft.com/office/drawing/2014/main" id="{6B66916F-97BB-3DBE-51A5-906BF98515E3}"/>
              </a:ext>
            </a:extLst>
          </p:cNvPr>
          <p:cNvSpPr>
            <a:spLocks noChangeArrowheads="1"/>
          </p:cNvSpPr>
          <p:nvPr/>
        </p:nvSpPr>
        <p:spPr bwMode="auto">
          <a:xfrm>
            <a:off x="134938" y="196850"/>
            <a:ext cx="5295900" cy="1016000"/>
          </a:xfrm>
          <a:prstGeom prst="roundRect">
            <a:avLst>
              <a:gd name="adj" fmla="val 16667"/>
            </a:avLst>
          </a:prstGeom>
          <a:solidFill>
            <a:schemeClr val="bg2"/>
          </a:solidFill>
          <a:ln w="6350">
            <a:solidFill>
              <a:schemeClr val="tx1"/>
            </a:solidFill>
            <a:round/>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a:t>
            </a:r>
            <a:r>
              <a:rPr lang="en-US" sz="2400" u="sng" dirty="0">
                <a:effectLst>
                  <a:outerShdw blurRad="38100" dist="38100" dir="2700000" algn="tl">
                    <a:srgbClr val="000000"/>
                  </a:outerShdw>
                </a:effectLst>
                <a:latin typeface="Book Antiqua" pitchFamily="18" charset="0"/>
                <a:cs typeface="+mn-cs"/>
              </a:rPr>
              <a:t>Categorical data</a:t>
            </a:r>
            <a:r>
              <a:rPr lang="en-US" sz="2400" dirty="0">
                <a:effectLst>
                  <a:outerShdw blurRad="38100" dist="38100" dir="2700000" algn="tl">
                    <a:srgbClr val="000000"/>
                  </a:outerShdw>
                </a:effectLst>
                <a:latin typeface="Book Antiqua" pitchFamily="18" charset="0"/>
                <a:cs typeface="+mn-cs"/>
              </a:rPr>
              <a:t> use labels or names</a:t>
            </a:r>
          </a:p>
          <a:p>
            <a:pPr>
              <a:defRPr/>
            </a:pPr>
            <a:r>
              <a:rPr lang="en-US" sz="2400" dirty="0">
                <a:effectLst>
                  <a:outerShdw blurRad="38100" dist="38100" dir="2700000" algn="tl">
                    <a:srgbClr val="000000"/>
                  </a:outerShdw>
                </a:effectLst>
                <a:latin typeface="Book Antiqua" pitchFamily="18" charset="0"/>
                <a:cs typeface="+mn-cs"/>
              </a:rPr>
              <a:t> to identify categories of like items.</a:t>
            </a:r>
          </a:p>
        </p:txBody>
      </p:sp>
      <p:sp>
        <p:nvSpPr>
          <p:cNvPr id="6" name="AutoShape 25">
            <a:extLst>
              <a:ext uri="{FF2B5EF4-FFF2-40B4-BE49-F238E27FC236}">
                <a16:creationId xmlns:a16="http://schemas.microsoft.com/office/drawing/2014/main" id="{76B73E46-5EBF-CCD2-D73C-B51A6D0FC718}"/>
              </a:ext>
            </a:extLst>
          </p:cNvPr>
          <p:cNvSpPr>
            <a:spLocks noChangeArrowheads="1"/>
          </p:cNvSpPr>
          <p:nvPr/>
        </p:nvSpPr>
        <p:spPr bwMode="auto">
          <a:xfrm>
            <a:off x="2730500" y="1571625"/>
            <a:ext cx="5651500" cy="1016000"/>
          </a:xfrm>
          <a:prstGeom prst="roundRect">
            <a:avLst>
              <a:gd name="adj" fmla="val 16667"/>
            </a:avLst>
          </a:prstGeom>
          <a:solidFill>
            <a:schemeClr val="accent1">
              <a:lumMod val="20000"/>
              <a:lumOff val="80000"/>
            </a:schemeClr>
          </a:solidFill>
          <a:ln w="6350">
            <a:solidFill>
              <a:schemeClr val="tx1"/>
            </a:solidFill>
            <a:round/>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a:t>
            </a:r>
            <a:r>
              <a:rPr lang="en-US" sz="2400" u="sng" dirty="0">
                <a:effectLst>
                  <a:outerShdw blurRad="38100" dist="38100" dir="2700000" algn="tl">
                    <a:srgbClr val="000000"/>
                  </a:outerShdw>
                </a:effectLst>
                <a:latin typeface="Book Antiqua" pitchFamily="18" charset="0"/>
                <a:cs typeface="+mn-cs"/>
              </a:rPr>
              <a:t>Quantitative data</a:t>
            </a:r>
            <a:r>
              <a:rPr lang="en-US" sz="2400" dirty="0">
                <a:effectLst>
                  <a:outerShdw blurRad="38100" dist="38100" dir="2700000" algn="tl">
                    <a:srgbClr val="000000"/>
                  </a:outerShdw>
                </a:effectLst>
                <a:latin typeface="Book Antiqua" pitchFamily="18" charset="0"/>
                <a:cs typeface="+mn-cs"/>
              </a:rPr>
              <a:t> are numerical values</a:t>
            </a:r>
          </a:p>
          <a:p>
            <a:pPr>
              <a:defRPr/>
            </a:pPr>
            <a:r>
              <a:rPr lang="en-US" sz="2400" dirty="0">
                <a:effectLst>
                  <a:outerShdw blurRad="38100" dist="38100" dir="2700000" algn="tl">
                    <a:srgbClr val="000000"/>
                  </a:outerShdw>
                </a:effectLst>
                <a:latin typeface="Book Antiqua" pitchFamily="18" charset="0"/>
                <a:cs typeface="+mn-cs"/>
              </a:rPr>
              <a:t> that indicate how much or how many.</a:t>
            </a:r>
          </a:p>
        </p:txBody>
      </p:sp>
    </p:spTree>
    <p:extLst>
      <p:ext uri="{BB962C8B-B14F-4D97-AF65-F5344CB8AC3E}">
        <p14:creationId xmlns:p14="http://schemas.microsoft.com/office/powerpoint/2010/main" val="337660038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barn(outVertical)">
                                      <p:cBhvr>
                                        <p:cTn id="7" dur="500"/>
                                        <p:tgtEl>
                                          <p:spTgt spid="271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71363"/>
                                        </p:tgtEl>
                                        <p:attrNameLst>
                                          <p:attrName>style.visibility</p:attrName>
                                        </p:attrNameLst>
                                      </p:cBhvr>
                                      <p:to>
                                        <p:strVal val="visible"/>
                                      </p:to>
                                    </p:set>
                                    <p:animEffect transition="in" filter="barn(outVertical)">
                                      <p:cBhvr>
                                        <p:cTn id="12" dur="500"/>
                                        <p:tgtEl>
                                          <p:spTgt spid="271363"/>
                                        </p:tgtEl>
                                      </p:cBhvr>
                                    </p:animEffect>
                                  </p:childTnLst>
                                </p:cTn>
                              </p:par>
                            </p:childTnLst>
                          </p:cTn>
                        </p:par>
                        <p:par>
                          <p:cTn id="13" fill="hold" nodeType="afterGroup">
                            <p:stCondLst>
                              <p:cond delay="500"/>
                            </p:stCondLst>
                            <p:childTnLst>
                              <p:par>
                                <p:cTn id="14" presetID="23" presetClass="entr" presetSubtype="272"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2/3*#ppt_w"/>
                                          </p:val>
                                        </p:tav>
                                        <p:tav tm="100000">
                                          <p:val>
                                            <p:strVal val="#ppt_w"/>
                                          </p:val>
                                        </p:tav>
                                      </p:tavLst>
                                    </p:anim>
                                    <p:anim calcmode="lin" valueType="num">
                                      <p:cBhvr>
                                        <p:cTn id="17" dur="500" fill="hold"/>
                                        <p:tgtEl>
                                          <p:spTgt spid="5"/>
                                        </p:tgtEl>
                                        <p:attrNameLst>
                                          <p:attrName>ppt_h</p:attrName>
                                        </p:attrNameLst>
                                      </p:cBhvr>
                                      <p:tavLst>
                                        <p:tav tm="0">
                                          <p:val>
                                            <p:strVal val="2/3*#ppt_h"/>
                                          </p:val>
                                        </p:tav>
                                        <p:tav tm="100000">
                                          <p:val>
                                            <p:strVal val="#ppt_h"/>
                                          </p:val>
                                        </p:tav>
                                      </p:tavLst>
                                    </p:anim>
                                  </p:childTnLst>
                                </p:cTn>
                              </p:par>
                            </p:childTnLst>
                          </p:cTn>
                        </p:par>
                        <p:par>
                          <p:cTn id="18" fill="hold" nodeType="afterGroup">
                            <p:stCondLst>
                              <p:cond delay="2000"/>
                            </p:stCondLst>
                            <p:childTnLst>
                              <p:par>
                                <p:cTn id="19" presetID="23" presetClass="entr" presetSubtype="272" fill="hold" grpId="0" nodeType="afterEffect">
                                  <p:stCondLst>
                                    <p:cond delay="10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2/3*#ppt_w"/>
                                          </p:val>
                                        </p:tav>
                                        <p:tav tm="100000">
                                          <p:val>
                                            <p:strVal val="#ppt_w"/>
                                          </p:val>
                                        </p:tav>
                                      </p:tavLst>
                                    </p:anim>
                                    <p:anim calcmode="lin" valueType="num">
                                      <p:cBhvr>
                                        <p:cTn id="22"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nimBg="1" autoUpdateAnimBg="0"/>
      <p:bldP spid="271363" grpId="0" animBg="1" autoUpdateAnimBg="0"/>
      <p:bldP spid="5" grpId="0" animBg="1" autoUpdateAnimBg="0"/>
      <p:bldP spid="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0">
            <a:extLst>
              <a:ext uri="{FF2B5EF4-FFF2-40B4-BE49-F238E27FC236}">
                <a16:creationId xmlns:a16="http://schemas.microsoft.com/office/drawing/2014/main" id="{B2D80409-C718-87E0-5B3E-24BCADE9C5BE}"/>
              </a:ext>
            </a:extLst>
          </p:cNvPr>
          <p:cNvGrpSpPr>
            <a:grpSpLocks/>
          </p:cNvGrpSpPr>
          <p:nvPr/>
        </p:nvGrpSpPr>
        <p:grpSpPr bwMode="auto">
          <a:xfrm>
            <a:off x="749300" y="3306763"/>
            <a:ext cx="7567613" cy="2619375"/>
            <a:chOff x="480" y="2091"/>
            <a:chExt cx="4767" cy="1650"/>
          </a:xfrm>
          <a:solidFill>
            <a:schemeClr val="bg2"/>
          </a:solidFill>
        </p:grpSpPr>
        <p:sp>
          <p:nvSpPr>
            <p:cNvPr id="8196" name="Rectangle 4">
              <a:extLst>
                <a:ext uri="{FF2B5EF4-FFF2-40B4-BE49-F238E27FC236}">
                  <a16:creationId xmlns:a16="http://schemas.microsoft.com/office/drawing/2014/main" id="{0271EA44-8BE2-7BA2-DE08-5FE3D0C614F2}"/>
                </a:ext>
              </a:extLst>
            </p:cNvPr>
            <p:cNvSpPr>
              <a:spLocks noChangeArrowheads="1"/>
            </p:cNvSpPr>
            <p:nvPr/>
          </p:nvSpPr>
          <p:spPr bwMode="auto">
            <a:xfrm>
              <a:off x="480" y="2091"/>
              <a:ext cx="4767" cy="1650"/>
            </a:xfrm>
            <a:prstGeom prst="rect">
              <a:avLst/>
            </a:prstGeom>
            <a:grpFill/>
            <a:ln w="12700">
              <a:solidFill>
                <a:schemeClr val="tx1"/>
              </a:solidFill>
              <a:miter lim="800000"/>
              <a:headEnd/>
              <a:tailEnd/>
            </a:ln>
            <a:effectLst/>
          </p:spPr>
          <p:txBody>
            <a:bodyPr wrap="none" anchor="ctr"/>
            <a:lstStyle/>
            <a:p>
              <a:pPr>
                <a:spcBef>
                  <a:spcPct val="20000"/>
                </a:spcBef>
                <a:buClr>
                  <a:srgbClr val="66FFFF"/>
                </a:buClr>
                <a:buSzPct val="75000"/>
                <a:buFont typeface="Monotype Sorts" pitchFamily="2" charset="2"/>
                <a:buNone/>
                <a:tabLst>
                  <a:tab pos="2628900" algn="l"/>
                  <a:tab pos="5143500" algn="l"/>
                </a:tabLst>
                <a:defRPr/>
              </a:pPr>
              <a:r>
                <a:rPr lang="en-US" sz="2400" dirty="0">
                  <a:effectLst>
                    <a:outerShdw blurRad="38100" dist="38100" dir="2700000" algn="tl">
                      <a:srgbClr val="000000"/>
                    </a:outerShdw>
                  </a:effectLst>
                  <a:latin typeface="Book Antiqua" pitchFamily="18" charset="0"/>
                  <a:cs typeface="+mn-cs"/>
                </a:rPr>
                <a:t> </a:t>
              </a:r>
            </a:p>
          </p:txBody>
        </p:sp>
        <p:sp>
          <p:nvSpPr>
            <p:cNvPr id="8197" name="Line 5">
              <a:extLst>
                <a:ext uri="{FF2B5EF4-FFF2-40B4-BE49-F238E27FC236}">
                  <a16:creationId xmlns:a16="http://schemas.microsoft.com/office/drawing/2014/main" id="{7E0606D0-6EF8-6647-3DDD-DC32B9EE6B88}"/>
                </a:ext>
              </a:extLst>
            </p:cNvPr>
            <p:cNvSpPr>
              <a:spLocks noChangeShapeType="1"/>
            </p:cNvSpPr>
            <p:nvPr/>
          </p:nvSpPr>
          <p:spPr bwMode="auto">
            <a:xfrm>
              <a:off x="495" y="2336"/>
              <a:ext cx="4752" cy="0"/>
            </a:xfrm>
            <a:prstGeom prst="line">
              <a:avLst/>
            </a:prstGeom>
            <a:grpFill/>
            <a:ln w="3175">
              <a:solidFill>
                <a:schemeClr val="hlink"/>
              </a:solidFill>
              <a:round/>
              <a:headEnd/>
              <a:tailEnd/>
            </a:ln>
            <a:effectLst/>
          </p:spPr>
          <p:txBody>
            <a:bodyP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8198" name="Line 6">
              <a:extLst>
                <a:ext uri="{FF2B5EF4-FFF2-40B4-BE49-F238E27FC236}">
                  <a16:creationId xmlns:a16="http://schemas.microsoft.com/office/drawing/2014/main" id="{6C74DBA9-27AE-0FD7-DFE3-AA98BD0DAF2E}"/>
                </a:ext>
              </a:extLst>
            </p:cNvPr>
            <p:cNvSpPr>
              <a:spLocks noChangeShapeType="1"/>
            </p:cNvSpPr>
            <p:nvPr/>
          </p:nvSpPr>
          <p:spPr bwMode="auto">
            <a:xfrm>
              <a:off x="495" y="2567"/>
              <a:ext cx="4752" cy="0"/>
            </a:xfrm>
            <a:prstGeom prst="line">
              <a:avLst/>
            </a:prstGeom>
            <a:grpFill/>
            <a:ln w="3175">
              <a:solidFill>
                <a:schemeClr val="hlink"/>
              </a:solidFill>
              <a:round/>
              <a:headEnd/>
              <a:tailEnd/>
            </a:ln>
            <a:effectLst/>
          </p:spPr>
          <p:txBody>
            <a:bodyP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8199" name="Line 7">
              <a:extLst>
                <a:ext uri="{FF2B5EF4-FFF2-40B4-BE49-F238E27FC236}">
                  <a16:creationId xmlns:a16="http://schemas.microsoft.com/office/drawing/2014/main" id="{E507C17D-07C2-C340-90FF-2CAF8D2595C2}"/>
                </a:ext>
              </a:extLst>
            </p:cNvPr>
            <p:cNvSpPr>
              <a:spLocks noChangeShapeType="1"/>
            </p:cNvSpPr>
            <p:nvPr/>
          </p:nvSpPr>
          <p:spPr bwMode="auto">
            <a:xfrm>
              <a:off x="495" y="2807"/>
              <a:ext cx="4752" cy="0"/>
            </a:xfrm>
            <a:prstGeom prst="line">
              <a:avLst/>
            </a:prstGeom>
            <a:grpFill/>
            <a:ln w="3175">
              <a:solidFill>
                <a:schemeClr val="hlink"/>
              </a:solidFill>
              <a:round/>
              <a:headEnd/>
              <a:tailEnd/>
            </a:ln>
            <a:effectLst/>
          </p:spPr>
          <p:txBody>
            <a:bodyP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8200" name="Line 8">
              <a:extLst>
                <a:ext uri="{FF2B5EF4-FFF2-40B4-BE49-F238E27FC236}">
                  <a16:creationId xmlns:a16="http://schemas.microsoft.com/office/drawing/2014/main" id="{6FC6C942-5288-D45C-8D9F-ED422D2C70C7}"/>
                </a:ext>
              </a:extLst>
            </p:cNvPr>
            <p:cNvSpPr>
              <a:spLocks noChangeShapeType="1"/>
            </p:cNvSpPr>
            <p:nvPr/>
          </p:nvSpPr>
          <p:spPr bwMode="auto">
            <a:xfrm>
              <a:off x="495" y="3038"/>
              <a:ext cx="4752" cy="0"/>
            </a:xfrm>
            <a:prstGeom prst="line">
              <a:avLst/>
            </a:prstGeom>
            <a:grpFill/>
            <a:ln w="3175">
              <a:solidFill>
                <a:schemeClr val="hlink"/>
              </a:solidFill>
              <a:round/>
              <a:headEnd/>
              <a:tailEnd/>
            </a:ln>
            <a:effectLst/>
          </p:spPr>
          <p:txBody>
            <a:bodyP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8201" name="Line 9">
              <a:extLst>
                <a:ext uri="{FF2B5EF4-FFF2-40B4-BE49-F238E27FC236}">
                  <a16:creationId xmlns:a16="http://schemas.microsoft.com/office/drawing/2014/main" id="{65A6D25F-A35A-F1D5-9093-78AF3A1BCE97}"/>
                </a:ext>
              </a:extLst>
            </p:cNvPr>
            <p:cNvSpPr>
              <a:spLocks noChangeShapeType="1"/>
            </p:cNvSpPr>
            <p:nvPr/>
          </p:nvSpPr>
          <p:spPr bwMode="auto">
            <a:xfrm>
              <a:off x="495" y="3270"/>
              <a:ext cx="4752" cy="0"/>
            </a:xfrm>
            <a:prstGeom prst="line">
              <a:avLst/>
            </a:prstGeom>
            <a:grpFill/>
            <a:ln w="3175">
              <a:solidFill>
                <a:schemeClr val="hlink"/>
              </a:solidFill>
              <a:round/>
              <a:headEnd/>
              <a:tailEnd/>
            </a:ln>
            <a:effectLst/>
          </p:spPr>
          <p:txBody>
            <a:bodyP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8202" name="Line 10">
              <a:extLst>
                <a:ext uri="{FF2B5EF4-FFF2-40B4-BE49-F238E27FC236}">
                  <a16:creationId xmlns:a16="http://schemas.microsoft.com/office/drawing/2014/main" id="{4EA645F8-4FEA-E203-A4C4-5425D49B5A91}"/>
                </a:ext>
              </a:extLst>
            </p:cNvPr>
            <p:cNvSpPr>
              <a:spLocks noChangeShapeType="1"/>
            </p:cNvSpPr>
            <p:nvPr/>
          </p:nvSpPr>
          <p:spPr bwMode="auto">
            <a:xfrm>
              <a:off x="495" y="3501"/>
              <a:ext cx="4752" cy="0"/>
            </a:xfrm>
            <a:prstGeom prst="line">
              <a:avLst/>
            </a:prstGeom>
            <a:grpFill/>
            <a:ln w="3175">
              <a:solidFill>
                <a:schemeClr val="hlink"/>
              </a:solidFill>
              <a:round/>
              <a:headEnd/>
              <a:tailEnd/>
            </a:ln>
            <a:effectLst/>
          </p:spPr>
          <p:txBody>
            <a:bodyP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8203" name="Line 11">
              <a:extLst>
                <a:ext uri="{FF2B5EF4-FFF2-40B4-BE49-F238E27FC236}">
                  <a16:creationId xmlns:a16="http://schemas.microsoft.com/office/drawing/2014/main" id="{F9810F16-C595-C76C-31C4-AFA1D18A9A14}"/>
                </a:ext>
              </a:extLst>
            </p:cNvPr>
            <p:cNvSpPr>
              <a:spLocks noChangeShapeType="1"/>
            </p:cNvSpPr>
            <p:nvPr/>
          </p:nvSpPr>
          <p:spPr bwMode="auto">
            <a:xfrm>
              <a:off x="2055" y="2093"/>
              <a:ext cx="0" cy="1646"/>
            </a:xfrm>
            <a:prstGeom prst="line">
              <a:avLst/>
            </a:prstGeom>
            <a:grpFill/>
            <a:ln w="3175">
              <a:solidFill>
                <a:schemeClr val="hlink"/>
              </a:solidFill>
              <a:round/>
              <a:headEnd/>
              <a:tailEnd/>
            </a:ln>
            <a:effectLst/>
          </p:spPr>
          <p:txBody>
            <a:bodyP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8204" name="Line 12">
              <a:extLst>
                <a:ext uri="{FF2B5EF4-FFF2-40B4-BE49-F238E27FC236}">
                  <a16:creationId xmlns:a16="http://schemas.microsoft.com/office/drawing/2014/main" id="{1D595364-4E30-6DEE-8BC6-B0EDBF6F2D01}"/>
                </a:ext>
              </a:extLst>
            </p:cNvPr>
            <p:cNvSpPr>
              <a:spLocks noChangeShapeType="1"/>
            </p:cNvSpPr>
            <p:nvPr/>
          </p:nvSpPr>
          <p:spPr bwMode="auto">
            <a:xfrm>
              <a:off x="3651" y="2093"/>
              <a:ext cx="0" cy="1646"/>
            </a:xfrm>
            <a:prstGeom prst="line">
              <a:avLst/>
            </a:prstGeom>
            <a:grpFill/>
            <a:ln w="3175">
              <a:solidFill>
                <a:schemeClr val="hlink"/>
              </a:solidFill>
              <a:round/>
              <a:headEnd/>
              <a:tailEnd/>
            </a:ln>
            <a:effectLst/>
          </p:spPr>
          <p:txBody>
            <a:bodyP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grpSp>
      <p:sp>
        <p:nvSpPr>
          <p:cNvPr id="8195" name="Rectangle 3">
            <a:extLst>
              <a:ext uri="{FF2B5EF4-FFF2-40B4-BE49-F238E27FC236}">
                <a16:creationId xmlns:a16="http://schemas.microsoft.com/office/drawing/2014/main" id="{254A2F74-0FB6-3D15-8B18-A7977AD308BC}"/>
              </a:ext>
            </a:extLst>
          </p:cNvPr>
          <p:cNvSpPr>
            <a:spLocks noGrp="1"/>
          </p:cNvSpPr>
          <p:nvPr>
            <p:ph idx="1"/>
          </p:nvPr>
        </p:nvSpPr>
        <p:spPr>
          <a:xfrm>
            <a:off x="768350" y="1365250"/>
            <a:ext cx="7245350" cy="1844675"/>
          </a:xfrm>
        </p:spPr>
        <p:txBody>
          <a:bodyPr/>
          <a:lstStyle/>
          <a:p>
            <a:pPr marL="0" indent="0" algn="just" eaLnBrk="1" hangingPunct="1">
              <a:spcBef>
                <a:spcPct val="0"/>
              </a:spcBef>
              <a:buFont typeface="Monotype Sorts" charset="2"/>
              <a:buNone/>
              <a:tabLst>
                <a:tab pos="685800" algn="l"/>
                <a:tab pos="3028950" algn="l"/>
                <a:tab pos="5372100" algn="l"/>
              </a:tabLst>
            </a:pPr>
            <a:r>
              <a:rPr lang="en-US" altLang="en-US" sz="2400" b="1"/>
              <a:t>Guests staying at Marada Inn were asked to rate the quality of their accommodations as being </a:t>
            </a:r>
            <a:r>
              <a:rPr lang="en-US" altLang="en-US" sz="2400" b="1" i="1"/>
              <a:t>excellent</a:t>
            </a:r>
            <a:r>
              <a:rPr lang="en-US" altLang="en-US" sz="2400" b="1"/>
              <a:t>,  </a:t>
            </a:r>
            <a:r>
              <a:rPr lang="en-US" altLang="en-US" sz="2400" b="1" i="1"/>
              <a:t>above average</a:t>
            </a:r>
            <a:r>
              <a:rPr lang="en-US" altLang="en-US" sz="2400" b="1"/>
              <a:t>, </a:t>
            </a:r>
            <a:r>
              <a:rPr lang="en-US" altLang="en-US" sz="2400" b="1" i="1"/>
              <a:t>average</a:t>
            </a:r>
            <a:r>
              <a:rPr lang="en-US" altLang="en-US" sz="2400" b="1"/>
              <a:t>, </a:t>
            </a:r>
            <a:r>
              <a:rPr lang="en-US" altLang="en-US" sz="2400" b="1" i="1"/>
              <a:t>below average</a:t>
            </a:r>
            <a:r>
              <a:rPr lang="en-US" altLang="en-US" sz="2400" b="1"/>
              <a:t>, or </a:t>
            </a:r>
            <a:r>
              <a:rPr lang="en-US" altLang="en-US" sz="2400" b="1" i="1"/>
              <a:t>poor</a:t>
            </a:r>
            <a:r>
              <a:rPr lang="en-US" altLang="en-US" sz="2400" b="1"/>
              <a:t>.  The ratings provided by a sample of 20 guests are:</a:t>
            </a:r>
          </a:p>
        </p:txBody>
      </p:sp>
      <p:sp>
        <p:nvSpPr>
          <p:cNvPr id="8205" name="Rectangle 13">
            <a:extLst>
              <a:ext uri="{FF2B5EF4-FFF2-40B4-BE49-F238E27FC236}">
                <a16:creationId xmlns:a16="http://schemas.microsoft.com/office/drawing/2014/main" id="{CFEDE0DE-D4F0-7841-23E2-479A53721E43}"/>
              </a:ext>
            </a:extLst>
          </p:cNvPr>
          <p:cNvSpPr>
            <a:spLocks noChangeArrowheads="1"/>
          </p:cNvSpPr>
          <p:nvPr/>
        </p:nvSpPr>
        <p:spPr bwMode="auto">
          <a:xfrm>
            <a:off x="814388" y="3070225"/>
            <a:ext cx="2444750" cy="3103563"/>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tabLst>
                <a:tab pos="2628900" algn="l"/>
                <a:tab pos="5143500" algn="l"/>
              </a:tabLst>
              <a:defRPr/>
            </a:pPr>
            <a:r>
              <a:rPr lang="en-US" sz="2400" dirty="0">
                <a:effectLst>
                  <a:outerShdw blurRad="38100" dist="38100" dir="2700000" algn="tl">
                    <a:srgbClr val="000000"/>
                  </a:outerShdw>
                </a:effectLst>
                <a:latin typeface="Book Antiqua" pitchFamily="18" charset="0"/>
                <a:cs typeface="+mn-cs"/>
              </a:rPr>
              <a:t> </a:t>
            </a:r>
            <a:r>
              <a:rPr lang="en-US" dirty="0">
                <a:effectLst>
                  <a:outerShdw blurRad="38100" dist="38100" dir="2700000" algn="tl">
                    <a:srgbClr val="000000"/>
                  </a:outerShdw>
                </a:effectLst>
                <a:latin typeface="Book Antiqua" pitchFamily="18" charset="0"/>
                <a:cs typeface="+mn-cs"/>
              </a:rPr>
              <a:t>Below Average</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Above Average</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Above Average</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Average</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Above Average </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Average</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Above Average</a:t>
            </a:r>
          </a:p>
        </p:txBody>
      </p:sp>
      <p:sp>
        <p:nvSpPr>
          <p:cNvPr id="8207" name="Rectangle 15">
            <a:extLst>
              <a:ext uri="{FF2B5EF4-FFF2-40B4-BE49-F238E27FC236}">
                <a16:creationId xmlns:a16="http://schemas.microsoft.com/office/drawing/2014/main" id="{9F9C169F-AF62-247C-F684-34C7B89A46CA}"/>
              </a:ext>
            </a:extLst>
          </p:cNvPr>
          <p:cNvSpPr>
            <a:spLocks noChangeArrowheads="1"/>
          </p:cNvSpPr>
          <p:nvPr/>
        </p:nvSpPr>
        <p:spPr bwMode="auto">
          <a:xfrm>
            <a:off x="3352800" y="3065463"/>
            <a:ext cx="2355850" cy="311785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tabLst>
                <a:tab pos="2628900" algn="l"/>
                <a:tab pos="5143500" algn="l"/>
              </a:tabLst>
              <a:defRPr/>
            </a:pPr>
            <a:r>
              <a:rPr lang="en-US" sz="2400" dirty="0">
                <a:effectLst>
                  <a:outerShdw blurRad="38100" dist="38100" dir="2700000" algn="tl">
                    <a:srgbClr val="000000"/>
                  </a:outerShdw>
                </a:effectLst>
                <a:latin typeface="Book Antiqua" pitchFamily="18" charset="0"/>
                <a:cs typeface="+mn-cs"/>
              </a:rPr>
              <a:t> </a:t>
            </a:r>
            <a:r>
              <a:rPr lang="en-US" dirty="0">
                <a:effectLst>
                  <a:outerShdw blurRad="38100" dist="38100" dir="2700000" algn="tl">
                    <a:srgbClr val="000000"/>
                  </a:outerShdw>
                </a:effectLst>
                <a:latin typeface="Book Antiqua" pitchFamily="18" charset="0"/>
                <a:cs typeface="+mn-cs"/>
              </a:rPr>
              <a:t>Average </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Above Average</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Below Average</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Poor</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Excellent </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Above Average</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Average</a:t>
            </a:r>
          </a:p>
        </p:txBody>
      </p:sp>
      <p:sp>
        <p:nvSpPr>
          <p:cNvPr id="8208" name="Rectangle 16">
            <a:extLst>
              <a:ext uri="{FF2B5EF4-FFF2-40B4-BE49-F238E27FC236}">
                <a16:creationId xmlns:a16="http://schemas.microsoft.com/office/drawing/2014/main" id="{895EC150-D2C0-871A-4FDA-44C9D87F7762}"/>
              </a:ext>
            </a:extLst>
          </p:cNvPr>
          <p:cNvSpPr>
            <a:spLocks noChangeArrowheads="1"/>
          </p:cNvSpPr>
          <p:nvPr/>
        </p:nvSpPr>
        <p:spPr bwMode="auto">
          <a:xfrm>
            <a:off x="5854700" y="2987675"/>
            <a:ext cx="2459038" cy="2892425"/>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tabLst>
                <a:tab pos="2628900" algn="l"/>
                <a:tab pos="5143500" algn="l"/>
              </a:tabLst>
              <a:defRPr/>
            </a:pPr>
            <a:r>
              <a:rPr lang="en-US" sz="2400" dirty="0">
                <a:effectLst>
                  <a:outerShdw blurRad="38100" dist="38100" dir="2700000" algn="tl">
                    <a:srgbClr val="000000"/>
                  </a:outerShdw>
                </a:effectLst>
                <a:latin typeface="Book Antiqua" pitchFamily="18" charset="0"/>
                <a:cs typeface="+mn-cs"/>
              </a:rPr>
              <a:t> </a:t>
            </a:r>
            <a:r>
              <a:rPr lang="en-US" dirty="0">
                <a:effectLst>
                  <a:outerShdw blurRad="38100" dist="38100" dir="2700000" algn="tl">
                    <a:srgbClr val="000000"/>
                  </a:outerShdw>
                </a:effectLst>
                <a:latin typeface="Book Antiqua" pitchFamily="18" charset="0"/>
                <a:cs typeface="+mn-cs"/>
              </a:rPr>
              <a:t>Above Average</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Above Average</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Below Average</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Poor</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Above Average </a:t>
            </a:r>
          </a:p>
          <a:p>
            <a:pPr>
              <a:lnSpc>
                <a:spcPct val="90000"/>
              </a:lnSpc>
              <a:spcBef>
                <a:spcPct val="20000"/>
              </a:spcBef>
              <a:buClr>
                <a:srgbClr val="66FFFF"/>
              </a:buClr>
              <a:buSzPct val="75000"/>
              <a:buFont typeface="Monotype Sorts" pitchFamily="2" charset="2"/>
              <a:buNone/>
              <a:tabLst>
                <a:tab pos="2628900" algn="l"/>
                <a:tab pos="5143500" algn="l"/>
              </a:tabLst>
              <a:defRPr/>
            </a:pPr>
            <a:r>
              <a:rPr lang="en-US" dirty="0">
                <a:effectLst>
                  <a:outerShdw blurRad="38100" dist="38100" dir="2700000" algn="tl">
                    <a:srgbClr val="000000"/>
                  </a:outerShdw>
                </a:effectLst>
                <a:latin typeface="Book Antiqua" pitchFamily="18" charset="0"/>
                <a:cs typeface="+mn-cs"/>
              </a:rPr>
              <a:t> Average</a:t>
            </a:r>
          </a:p>
        </p:txBody>
      </p:sp>
      <p:sp>
        <p:nvSpPr>
          <p:cNvPr id="8250" name="Rectangle 58">
            <a:extLst>
              <a:ext uri="{FF2B5EF4-FFF2-40B4-BE49-F238E27FC236}">
                <a16:creationId xmlns:a16="http://schemas.microsoft.com/office/drawing/2014/main" id="{1EFE17D9-0E9F-08DE-7476-40827CD0B3CD}"/>
              </a:ext>
            </a:extLst>
          </p:cNvPr>
          <p:cNvSpPr>
            <a:spLocks noChangeArrowheads="1"/>
          </p:cNvSpPr>
          <p:nvPr/>
        </p:nvSpPr>
        <p:spPr bwMode="auto">
          <a:xfrm>
            <a:off x="814388" y="215900"/>
            <a:ext cx="7772400" cy="762000"/>
          </a:xfrm>
          <a:prstGeom prst="rect">
            <a:avLst/>
          </a:prstGeom>
          <a:noFill/>
          <a:ln w="12700">
            <a:noFill/>
            <a:miter lim="800000"/>
            <a:headEnd/>
            <a:tailEnd/>
          </a:ln>
          <a:effectLst/>
        </p:spPr>
        <p:txBody>
          <a:bodyPr lIns="90488" tIns="44450" rIns="90488" bIns="44450" anchor="ctr"/>
          <a:lstStyle/>
          <a:p>
            <a:pPr algn="ctr">
              <a:defRPr/>
            </a:pPr>
            <a:r>
              <a:rPr lang="en-US" sz="3600" b="1" dirty="0">
                <a:solidFill>
                  <a:schemeClr val="tx2"/>
                </a:solidFill>
                <a:latin typeface="Arial Black" pitchFamily="34" charset="0"/>
                <a:ea typeface="+mj-ea"/>
                <a:cs typeface="+mj-cs"/>
              </a:rPr>
              <a:t>Frequency Distribution</a:t>
            </a:r>
          </a:p>
        </p:txBody>
      </p:sp>
      <p:sp>
        <p:nvSpPr>
          <p:cNvPr id="8251" name="Rectangle 59">
            <a:extLst>
              <a:ext uri="{FF2B5EF4-FFF2-40B4-BE49-F238E27FC236}">
                <a16:creationId xmlns:a16="http://schemas.microsoft.com/office/drawing/2014/main" id="{FBB2580D-DDB3-3B8D-8245-3BFD84848AD7}"/>
              </a:ext>
            </a:extLst>
          </p:cNvPr>
          <p:cNvSpPr>
            <a:spLocks noChangeArrowheads="1"/>
          </p:cNvSpPr>
          <p:nvPr/>
        </p:nvSpPr>
        <p:spPr bwMode="auto">
          <a:xfrm>
            <a:off x="565150" y="865188"/>
            <a:ext cx="4140200" cy="504825"/>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Example:  </a:t>
            </a:r>
            <a:r>
              <a:rPr lang="en-US" sz="2400" dirty="0" err="1">
                <a:effectLst>
                  <a:outerShdw blurRad="38100" dist="38100" dir="2700000" algn="tl">
                    <a:srgbClr val="000000"/>
                  </a:outerShdw>
                </a:effectLst>
                <a:latin typeface="Book Antiqua" pitchFamily="18" charset="0"/>
                <a:cs typeface="+mn-cs"/>
              </a:rPr>
              <a:t>Marada</a:t>
            </a:r>
            <a:r>
              <a:rPr lang="en-US" sz="2400" dirty="0">
                <a:effectLst>
                  <a:outerShdw blurRad="38100" dist="38100" dir="2700000" algn="tl">
                    <a:srgbClr val="000000"/>
                  </a:outerShdw>
                </a:effectLst>
                <a:latin typeface="Book Antiqua" pitchFamily="18" charset="0"/>
                <a:cs typeface="+mn-cs"/>
              </a:rPr>
              <a:t> Inn</a:t>
            </a:r>
          </a:p>
        </p:txBody>
      </p:sp>
    </p:spTree>
    <p:extLst>
      <p:ext uri="{BB962C8B-B14F-4D97-AF65-F5344CB8AC3E}">
        <p14:creationId xmlns:p14="http://schemas.microsoft.com/office/powerpoint/2010/main" val="261432739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nodeType="afterGroup">
                            <p:stCondLst>
                              <p:cond delay="500"/>
                            </p:stCondLst>
                            <p:childTnLst>
                              <p:par>
                                <p:cTn id="14" presetID="12" presetClass="entr" presetSubtype="1" fill="hold" grpId="0" nodeType="afterEffect">
                                  <p:stCondLst>
                                    <p:cond delay="1000"/>
                                  </p:stCondLst>
                                  <p:childTnLst>
                                    <p:set>
                                      <p:cBhvr>
                                        <p:cTn id="15" dur="1" fill="hold">
                                          <p:stCondLst>
                                            <p:cond delay="0"/>
                                          </p:stCondLst>
                                        </p:cTn>
                                        <p:tgtEl>
                                          <p:spTgt spid="8205"/>
                                        </p:tgtEl>
                                        <p:attrNameLst>
                                          <p:attrName>style.visibility</p:attrName>
                                        </p:attrNameLst>
                                      </p:cBhvr>
                                      <p:to>
                                        <p:strVal val="visible"/>
                                      </p:to>
                                    </p:set>
                                    <p:animEffect transition="in" filter="slide(fromTop)">
                                      <p:cBhvr>
                                        <p:cTn id="16" dur="500"/>
                                        <p:tgtEl>
                                          <p:spTgt spid="8205"/>
                                        </p:tgtEl>
                                      </p:cBhvr>
                                    </p:animEffect>
                                  </p:childTnLst>
                                </p:cTn>
                              </p:par>
                            </p:childTnLst>
                          </p:cTn>
                        </p:par>
                        <p:par>
                          <p:cTn id="17" fill="hold" nodeType="afterGroup">
                            <p:stCondLst>
                              <p:cond delay="2000"/>
                            </p:stCondLst>
                            <p:childTnLst>
                              <p:par>
                                <p:cTn id="18" presetID="12" presetClass="entr" presetSubtype="1" fill="hold" grpId="0" nodeType="afterEffect">
                                  <p:stCondLst>
                                    <p:cond delay="2000"/>
                                  </p:stCondLst>
                                  <p:childTnLst>
                                    <p:set>
                                      <p:cBhvr>
                                        <p:cTn id="19" dur="1" fill="hold">
                                          <p:stCondLst>
                                            <p:cond delay="0"/>
                                          </p:stCondLst>
                                        </p:cTn>
                                        <p:tgtEl>
                                          <p:spTgt spid="8207"/>
                                        </p:tgtEl>
                                        <p:attrNameLst>
                                          <p:attrName>style.visibility</p:attrName>
                                        </p:attrNameLst>
                                      </p:cBhvr>
                                      <p:to>
                                        <p:strVal val="visible"/>
                                      </p:to>
                                    </p:set>
                                    <p:animEffect transition="in" filter="slide(fromTop)">
                                      <p:cBhvr>
                                        <p:cTn id="20" dur="500"/>
                                        <p:tgtEl>
                                          <p:spTgt spid="8207"/>
                                        </p:tgtEl>
                                      </p:cBhvr>
                                    </p:animEffect>
                                  </p:childTnLst>
                                </p:cTn>
                              </p:par>
                            </p:childTnLst>
                          </p:cTn>
                        </p:par>
                        <p:par>
                          <p:cTn id="21" fill="hold" nodeType="afterGroup">
                            <p:stCondLst>
                              <p:cond delay="4500"/>
                            </p:stCondLst>
                            <p:childTnLst>
                              <p:par>
                                <p:cTn id="22" presetID="12" presetClass="entr" presetSubtype="1" fill="hold" grpId="0" nodeType="afterEffect">
                                  <p:stCondLst>
                                    <p:cond delay="2000"/>
                                  </p:stCondLst>
                                  <p:childTnLst>
                                    <p:set>
                                      <p:cBhvr>
                                        <p:cTn id="23" dur="1" fill="hold">
                                          <p:stCondLst>
                                            <p:cond delay="0"/>
                                          </p:stCondLst>
                                        </p:cTn>
                                        <p:tgtEl>
                                          <p:spTgt spid="8208"/>
                                        </p:tgtEl>
                                        <p:attrNameLst>
                                          <p:attrName>style.visibility</p:attrName>
                                        </p:attrNameLst>
                                      </p:cBhvr>
                                      <p:to>
                                        <p:strVal val="visible"/>
                                      </p:to>
                                    </p:set>
                                    <p:animEffect transition="in" filter="slide(fromTop)">
                                      <p:cBhvr>
                                        <p:cTn id="24"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205" grpId="0" autoUpdateAnimBg="0"/>
      <p:bldP spid="8207" grpId="0" autoUpdateAnimBg="0"/>
      <p:bldP spid="820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52BC362-8B0C-26CE-6051-611F44223495}"/>
              </a:ext>
            </a:extLst>
          </p:cNvPr>
          <p:cNvSpPr>
            <a:spLocks noChangeArrowheads="1"/>
          </p:cNvSpPr>
          <p:nvPr/>
        </p:nvSpPr>
        <p:spPr bwMode="auto">
          <a:xfrm>
            <a:off x="685800" y="39688"/>
            <a:ext cx="7772400"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2200">
                <a:solidFill>
                  <a:schemeClr val="tx1"/>
                </a:solidFill>
                <a:latin typeface="MS Reference Serif" panose="020B0604020202020204" charset="0"/>
                <a:cs typeface="Arial" panose="020B0604020202020204" pitchFamily="34" charset="0"/>
              </a:defRPr>
            </a:lvl1pPr>
            <a:lvl2pPr marL="742950" indent="-285750">
              <a:defRPr sz="2200">
                <a:solidFill>
                  <a:schemeClr val="tx1"/>
                </a:solidFill>
                <a:latin typeface="MS Reference Serif" panose="020B0604020202020204" charset="0"/>
                <a:cs typeface="Arial" panose="020B0604020202020204" pitchFamily="34" charset="0"/>
              </a:defRPr>
            </a:lvl2pPr>
            <a:lvl3pPr marL="1143000" indent="-228600">
              <a:defRPr sz="2200">
                <a:solidFill>
                  <a:schemeClr val="tx1"/>
                </a:solidFill>
                <a:latin typeface="MS Reference Serif" panose="020B0604020202020204" charset="0"/>
                <a:cs typeface="Arial" panose="020B0604020202020204" pitchFamily="34" charset="0"/>
              </a:defRPr>
            </a:lvl3pPr>
            <a:lvl4pPr marL="1600200" indent="-228600">
              <a:defRPr sz="2200">
                <a:solidFill>
                  <a:schemeClr val="tx1"/>
                </a:solidFill>
                <a:latin typeface="MS Reference Serif" panose="020B0604020202020204" charset="0"/>
                <a:cs typeface="Arial" panose="020B0604020202020204" pitchFamily="34" charset="0"/>
              </a:defRPr>
            </a:lvl4pPr>
            <a:lvl5pPr marL="2057400" indent="-228600">
              <a:defRPr sz="2200">
                <a:solidFill>
                  <a:schemeClr val="tx1"/>
                </a:solidFill>
                <a:latin typeface="MS Reference Serif" panose="020B060402020202020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r>
              <a:rPr lang="en-US" altLang="en-US" sz="2600">
                <a:solidFill>
                  <a:schemeClr val="bg1"/>
                </a:solidFill>
                <a:latin typeface="Arial" panose="020B0604020202020204" pitchFamily="34" charset="0"/>
              </a:rPr>
              <a:t>Using Excel’s COUNTIF Function</a:t>
            </a:r>
            <a:br>
              <a:rPr lang="en-US" altLang="en-US" sz="2600">
                <a:solidFill>
                  <a:schemeClr val="bg1"/>
                </a:solidFill>
                <a:latin typeface="Arial" panose="020B0604020202020204" pitchFamily="34" charset="0"/>
              </a:rPr>
            </a:br>
            <a:r>
              <a:rPr lang="en-US" altLang="en-US" sz="2600">
                <a:solidFill>
                  <a:schemeClr val="bg1"/>
                </a:solidFill>
                <a:latin typeface="Arial" panose="020B0604020202020204" pitchFamily="34" charset="0"/>
              </a:rPr>
              <a:t>to Construct a Frequency Distribution</a:t>
            </a:r>
          </a:p>
        </p:txBody>
      </p:sp>
      <p:sp>
        <p:nvSpPr>
          <p:cNvPr id="14339" name="Rectangle 3">
            <a:extLst>
              <a:ext uri="{FF2B5EF4-FFF2-40B4-BE49-F238E27FC236}">
                <a16:creationId xmlns:a16="http://schemas.microsoft.com/office/drawing/2014/main" id="{A4D3C323-E147-C7E1-C39C-A021518BC408}"/>
              </a:ext>
            </a:extLst>
          </p:cNvPr>
          <p:cNvSpPr>
            <a:spLocks noChangeArrowheads="1"/>
          </p:cNvSpPr>
          <p:nvPr/>
        </p:nvSpPr>
        <p:spPr bwMode="auto">
          <a:xfrm>
            <a:off x="669925" y="363538"/>
            <a:ext cx="41402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200">
                <a:solidFill>
                  <a:schemeClr val="tx1"/>
                </a:solidFill>
                <a:latin typeface="MS Reference Serif" panose="020B0604020202020204" charset="0"/>
                <a:cs typeface="Arial" panose="020B0604020202020204" pitchFamily="34" charset="0"/>
              </a:defRPr>
            </a:lvl1pPr>
            <a:lvl2pPr marL="742950" indent="-285750">
              <a:defRPr sz="2200">
                <a:solidFill>
                  <a:schemeClr val="tx1"/>
                </a:solidFill>
                <a:latin typeface="MS Reference Serif" panose="020B0604020202020204" charset="0"/>
                <a:cs typeface="Arial" panose="020B0604020202020204" pitchFamily="34" charset="0"/>
              </a:defRPr>
            </a:lvl2pPr>
            <a:lvl3pPr marL="1143000" indent="-228600">
              <a:defRPr sz="2200">
                <a:solidFill>
                  <a:schemeClr val="tx1"/>
                </a:solidFill>
                <a:latin typeface="MS Reference Serif" panose="020B0604020202020204" charset="0"/>
                <a:cs typeface="Arial" panose="020B0604020202020204" pitchFamily="34" charset="0"/>
              </a:defRPr>
            </a:lvl3pPr>
            <a:lvl4pPr marL="1600200" indent="-228600">
              <a:defRPr sz="2200">
                <a:solidFill>
                  <a:schemeClr val="tx1"/>
                </a:solidFill>
                <a:latin typeface="MS Reference Serif" panose="020B0604020202020204" charset="0"/>
                <a:cs typeface="Arial" panose="020B0604020202020204" pitchFamily="34" charset="0"/>
              </a:defRPr>
            </a:lvl4pPr>
            <a:lvl5pPr marL="2057400" indent="-228600">
              <a:defRPr sz="2200">
                <a:solidFill>
                  <a:schemeClr val="tx1"/>
                </a:solidFill>
                <a:latin typeface="MS Reference Serif" panose="020B060402020202020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pPr>
              <a:spcBef>
                <a:spcPct val="20000"/>
              </a:spcBef>
              <a:buSzPct val="75000"/>
              <a:buFont typeface="Monotype Sorts" panose="020B0604020202020204" charset="2"/>
              <a:buChar char="n"/>
            </a:pPr>
            <a:r>
              <a:rPr lang="en-US" altLang="en-US" sz="2400">
                <a:solidFill>
                  <a:srgbClr val="000000"/>
                </a:solidFill>
                <a:latin typeface="Arial" panose="020B0604020202020204" pitchFamily="34" charset="0"/>
              </a:rPr>
              <a:t>Excel Formula Worksheet</a:t>
            </a:r>
          </a:p>
        </p:txBody>
      </p:sp>
      <p:sp>
        <p:nvSpPr>
          <p:cNvPr id="14340" name="Text Box 4">
            <a:extLst>
              <a:ext uri="{FF2B5EF4-FFF2-40B4-BE49-F238E27FC236}">
                <a16:creationId xmlns:a16="http://schemas.microsoft.com/office/drawing/2014/main" id="{7A6BFC56-7D30-A0AC-A0AA-37BBE43C5CA1}"/>
              </a:ext>
            </a:extLst>
          </p:cNvPr>
          <p:cNvSpPr txBox="1">
            <a:spLocks noChangeArrowheads="1"/>
          </p:cNvSpPr>
          <p:nvPr/>
        </p:nvSpPr>
        <p:spPr bwMode="auto">
          <a:xfrm>
            <a:off x="895350" y="6286500"/>
            <a:ext cx="39147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MS Reference Serif" panose="020B0604020202020204" charset="0"/>
                <a:cs typeface="Arial" panose="020B0604020202020204" pitchFamily="34" charset="0"/>
              </a:defRPr>
            </a:lvl1pPr>
            <a:lvl2pPr marL="742950" indent="-285750">
              <a:defRPr sz="2200">
                <a:solidFill>
                  <a:schemeClr val="tx1"/>
                </a:solidFill>
                <a:latin typeface="MS Reference Serif" panose="020B0604020202020204" charset="0"/>
                <a:cs typeface="Arial" panose="020B0604020202020204" pitchFamily="34" charset="0"/>
              </a:defRPr>
            </a:lvl2pPr>
            <a:lvl3pPr marL="1143000" indent="-228600">
              <a:defRPr sz="2200">
                <a:solidFill>
                  <a:schemeClr val="tx1"/>
                </a:solidFill>
                <a:latin typeface="MS Reference Serif" panose="020B0604020202020204" charset="0"/>
                <a:cs typeface="Arial" panose="020B0604020202020204" pitchFamily="34" charset="0"/>
              </a:defRPr>
            </a:lvl3pPr>
            <a:lvl4pPr marL="1600200" indent="-228600">
              <a:defRPr sz="2200">
                <a:solidFill>
                  <a:schemeClr val="tx1"/>
                </a:solidFill>
                <a:latin typeface="MS Reference Serif" panose="020B0604020202020204" charset="0"/>
                <a:cs typeface="Arial" panose="020B0604020202020204" pitchFamily="34" charset="0"/>
              </a:defRPr>
            </a:lvl4pPr>
            <a:lvl5pPr marL="2057400" indent="-228600">
              <a:defRPr sz="2200">
                <a:solidFill>
                  <a:schemeClr val="tx1"/>
                </a:solidFill>
                <a:latin typeface="MS Reference Serif" panose="020B060402020202020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panose="020B0604020202020204" charset="0"/>
                <a:cs typeface="Arial" panose="020B0604020202020204" pitchFamily="34" charset="0"/>
              </a:defRPr>
            </a:lvl9pPr>
          </a:lstStyle>
          <a:p>
            <a:r>
              <a:rPr lang="en-US" altLang="en-US" sz="2000">
                <a:solidFill>
                  <a:srgbClr val="000000"/>
                </a:solidFill>
                <a:latin typeface="Arial" panose="020B0604020202020204" pitchFamily="34" charset="0"/>
              </a:rPr>
              <a:t>Note:  Rows 9-21 are not shown.</a:t>
            </a:r>
          </a:p>
        </p:txBody>
      </p:sp>
      <p:grpSp>
        <p:nvGrpSpPr>
          <p:cNvPr id="14341" name="Group 4">
            <a:extLst>
              <a:ext uri="{FF2B5EF4-FFF2-40B4-BE49-F238E27FC236}">
                <a16:creationId xmlns:a16="http://schemas.microsoft.com/office/drawing/2014/main" id="{7277F7A7-25B2-E404-4133-6E4428625352}"/>
              </a:ext>
            </a:extLst>
          </p:cNvPr>
          <p:cNvGrpSpPr>
            <a:grpSpLocks/>
          </p:cNvGrpSpPr>
          <p:nvPr/>
        </p:nvGrpSpPr>
        <p:grpSpPr bwMode="auto">
          <a:xfrm>
            <a:off x="384175" y="846138"/>
            <a:ext cx="8312150" cy="2451100"/>
            <a:chOff x="415925" y="1654175"/>
            <a:chExt cx="8312150" cy="2871788"/>
          </a:xfrm>
        </p:grpSpPr>
        <p:pic>
          <p:nvPicPr>
            <p:cNvPr id="14346" name="Picture 39">
              <a:extLst>
                <a:ext uri="{FF2B5EF4-FFF2-40B4-BE49-F238E27FC236}">
                  <a16:creationId xmlns:a16="http://schemas.microsoft.com/office/drawing/2014/main" id="{75E32AA6-49A5-3ED8-AE0E-BF162B670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654175"/>
              <a:ext cx="8312150"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Triangle 8">
              <a:extLst>
                <a:ext uri="{FF2B5EF4-FFF2-40B4-BE49-F238E27FC236}">
                  <a16:creationId xmlns:a16="http://schemas.microsoft.com/office/drawing/2014/main" id="{0CE47747-41AF-5D87-A133-A2C63D41B8D9}"/>
                </a:ext>
              </a:extLst>
            </p:cNvPr>
            <p:cNvSpPr/>
            <p:nvPr/>
          </p:nvSpPr>
          <p:spPr bwMode="auto">
            <a:xfrm flipH="1">
              <a:off x="447675" y="1667194"/>
              <a:ext cx="447675" cy="284575"/>
            </a:xfrm>
            <a:prstGeom prst="rtTriangle">
              <a:avLst/>
            </a:prstGeom>
            <a:solidFill>
              <a:srgbClr val="660033"/>
            </a:solidFill>
            <a:ln w="12700" cap="flat" cmpd="sng" algn="ctr">
              <a:solidFill>
                <a:srgbClr val="660033"/>
              </a:solidFill>
              <a:prstDash val="solid"/>
              <a:round/>
              <a:headEnd type="none" w="med" len="med"/>
              <a:tailEnd type="none" w="med" len="med"/>
            </a:ln>
            <a:effectLst/>
          </p:spPr>
          <p:txBody>
            <a:bodyPr/>
            <a:lstStyle/>
            <a:p>
              <a:pPr marL="457200" indent="-457200" algn="ctr">
                <a:defRPr/>
              </a:pPr>
              <a:endParaRPr lang="en-US">
                <a:effectLst>
                  <a:outerShdw blurRad="38100" dist="38100" dir="2700000" algn="tl">
                    <a:srgbClr val="000000">
                      <a:alpha val="43137"/>
                    </a:srgbClr>
                  </a:outerShdw>
                </a:effectLst>
                <a:latin typeface="MS Reference Serif" pitchFamily="18" charset="0"/>
              </a:endParaRPr>
            </a:p>
          </p:txBody>
        </p:sp>
      </p:grpSp>
      <p:grpSp>
        <p:nvGrpSpPr>
          <p:cNvPr id="14342" name="Group 7">
            <a:extLst>
              <a:ext uri="{FF2B5EF4-FFF2-40B4-BE49-F238E27FC236}">
                <a16:creationId xmlns:a16="http://schemas.microsoft.com/office/drawing/2014/main" id="{7DB52D34-C7C4-621D-8DA4-8B82B5B84C98}"/>
              </a:ext>
            </a:extLst>
          </p:cNvPr>
          <p:cNvGrpSpPr>
            <a:grpSpLocks/>
          </p:cNvGrpSpPr>
          <p:nvPr/>
        </p:nvGrpSpPr>
        <p:grpSpPr bwMode="auto">
          <a:xfrm>
            <a:off x="352425" y="3355975"/>
            <a:ext cx="8312150" cy="2871788"/>
            <a:chOff x="415925" y="1654175"/>
            <a:chExt cx="8312150" cy="2871788"/>
          </a:xfrm>
        </p:grpSpPr>
        <p:pic>
          <p:nvPicPr>
            <p:cNvPr id="14343" name="Picture 40">
              <a:extLst>
                <a:ext uri="{FF2B5EF4-FFF2-40B4-BE49-F238E27FC236}">
                  <a16:creationId xmlns:a16="http://schemas.microsoft.com/office/drawing/2014/main" id="{A735D012-4585-AC76-1CC6-1DBCA1DE9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1654175"/>
              <a:ext cx="8312150"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2CB4FF46-D0CB-FD12-9A93-76A7788F7034}"/>
                </a:ext>
              </a:extLst>
            </p:cNvPr>
            <p:cNvSpPr/>
            <p:nvPr/>
          </p:nvSpPr>
          <p:spPr bwMode="auto">
            <a:xfrm>
              <a:off x="428625" y="1666875"/>
              <a:ext cx="463550" cy="284163"/>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a:lstStyle/>
            <a:p>
              <a:pPr marL="457200" indent="-457200" algn="ctr">
                <a:defRPr/>
              </a:pPr>
              <a:endParaRPr lang="en-US">
                <a:effectLst>
                  <a:outerShdw blurRad="38100" dist="38100" dir="2700000" algn="tl">
                    <a:srgbClr val="000000">
                      <a:alpha val="43137"/>
                    </a:srgbClr>
                  </a:outerShdw>
                </a:effectLst>
                <a:latin typeface="MS Reference Serif" pitchFamily="18" charset="0"/>
              </a:endParaRPr>
            </a:p>
          </p:txBody>
        </p:sp>
        <p:sp>
          <p:nvSpPr>
            <p:cNvPr id="12" name="Right Triangle 11">
              <a:extLst>
                <a:ext uri="{FF2B5EF4-FFF2-40B4-BE49-F238E27FC236}">
                  <a16:creationId xmlns:a16="http://schemas.microsoft.com/office/drawing/2014/main" id="{349908F4-17E1-B28C-D8CE-F8B209E64438}"/>
                </a:ext>
              </a:extLst>
            </p:cNvPr>
            <p:cNvSpPr/>
            <p:nvPr/>
          </p:nvSpPr>
          <p:spPr bwMode="auto">
            <a:xfrm flipH="1">
              <a:off x="447675" y="1666875"/>
              <a:ext cx="447675" cy="284163"/>
            </a:xfrm>
            <a:prstGeom prst="rtTriangle">
              <a:avLst/>
            </a:prstGeom>
            <a:solidFill>
              <a:srgbClr val="660033"/>
            </a:solidFill>
            <a:ln w="12700" cap="flat" cmpd="sng" algn="ctr">
              <a:solidFill>
                <a:srgbClr val="660033"/>
              </a:solidFill>
              <a:prstDash val="solid"/>
              <a:round/>
              <a:headEnd type="none" w="med" len="med"/>
              <a:tailEnd type="none" w="med" len="med"/>
            </a:ln>
            <a:effectLst/>
          </p:spPr>
          <p:txBody>
            <a:bodyPr/>
            <a:lstStyle/>
            <a:p>
              <a:pPr marL="457200" indent="-457200" algn="ctr">
                <a:defRPr/>
              </a:pPr>
              <a:endParaRPr lang="en-US">
                <a:effectLst>
                  <a:outerShdw blurRad="38100" dist="38100" dir="2700000" algn="tl">
                    <a:srgbClr val="000000">
                      <a:alpha val="43137"/>
                    </a:srgbClr>
                  </a:outerShdw>
                </a:effectLst>
                <a:latin typeface="MS Reference Serif" pitchFamily="18" charset="0"/>
              </a:endParaRPr>
            </a:p>
          </p:txBody>
        </p:sp>
      </p:gr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E53564B4-1156-1445-B6BB-F59CDB4F349E}"/>
              </a:ext>
            </a:extLst>
          </p:cNvPr>
          <p:cNvSpPr>
            <a:spLocks noChangeArrowheads="1"/>
          </p:cNvSpPr>
          <p:nvPr/>
        </p:nvSpPr>
        <p:spPr bwMode="auto">
          <a:xfrm>
            <a:off x="547688" y="1355725"/>
            <a:ext cx="7213826" cy="3286125"/>
          </a:xfrm>
          <a:prstGeom prst="rect">
            <a:avLst/>
          </a:prstGeom>
          <a:solidFill>
            <a:schemeClr val="bg2"/>
          </a:solidFill>
          <a:ln w="1270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256004" name="Rectangle 4">
            <a:extLst>
              <a:ext uri="{FF2B5EF4-FFF2-40B4-BE49-F238E27FC236}">
                <a16:creationId xmlns:a16="http://schemas.microsoft.com/office/drawing/2014/main" id="{391A53C4-46CA-085B-3FC4-22366240228D}"/>
              </a:ext>
            </a:extLst>
          </p:cNvPr>
          <p:cNvSpPr>
            <a:spLocks noChangeArrowheads="1"/>
          </p:cNvSpPr>
          <p:nvPr/>
        </p:nvSpPr>
        <p:spPr bwMode="auto">
          <a:xfrm>
            <a:off x="685800" y="69850"/>
            <a:ext cx="7772400" cy="762000"/>
          </a:xfrm>
          <a:prstGeom prst="rect">
            <a:avLst/>
          </a:prstGeom>
          <a:noFill/>
          <a:ln w="12700">
            <a:noFill/>
            <a:miter lim="800000"/>
            <a:headEnd/>
            <a:tailEnd/>
          </a:ln>
          <a:effectLst/>
        </p:spPr>
        <p:txBody>
          <a:bodyPr lIns="90488" tIns="44450" rIns="90488" bIns="44450" anchor="ctr"/>
          <a:lstStyle/>
          <a:p>
            <a:pPr algn="ctr">
              <a:defRPr/>
            </a:pPr>
            <a:r>
              <a:rPr lang="en-US" sz="3600" b="1" dirty="0">
                <a:solidFill>
                  <a:schemeClr val="tx2"/>
                </a:solidFill>
                <a:latin typeface="Arial Black" pitchFamily="34" charset="0"/>
                <a:ea typeface="+mj-ea"/>
                <a:cs typeface="+mj-cs"/>
              </a:rPr>
              <a:t>Frequency Distribution</a:t>
            </a:r>
          </a:p>
        </p:txBody>
      </p:sp>
      <p:sp>
        <p:nvSpPr>
          <p:cNvPr id="256072" name="Rectangle 72">
            <a:extLst>
              <a:ext uri="{FF2B5EF4-FFF2-40B4-BE49-F238E27FC236}">
                <a16:creationId xmlns:a16="http://schemas.microsoft.com/office/drawing/2014/main" id="{B5999EB1-4336-85FF-4F09-9AEA7C6791A4}"/>
              </a:ext>
            </a:extLst>
          </p:cNvPr>
          <p:cNvSpPr>
            <a:spLocks noChangeArrowheads="1"/>
          </p:cNvSpPr>
          <p:nvPr/>
        </p:nvSpPr>
        <p:spPr bwMode="auto">
          <a:xfrm>
            <a:off x="920750" y="1670050"/>
            <a:ext cx="2686050" cy="268605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endParaRPr lang="en-US" sz="2400" u="sng" dirty="0">
              <a:effectLst>
                <a:outerShdw blurRad="38100" dist="38100" dir="2700000" algn="tl">
                  <a:srgbClr val="000000"/>
                </a:outerShdw>
              </a:effectLst>
              <a:latin typeface="Book Antiqua" pitchFamily="18" charset="0"/>
              <a:cs typeface="+mn-cs"/>
            </a:endParaRP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Poor	</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Below Average</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Average	</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Above Average</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Excellent		</a:t>
            </a:r>
          </a:p>
        </p:txBody>
      </p:sp>
      <p:sp>
        <p:nvSpPr>
          <p:cNvPr id="256073" name="Rectangle 73">
            <a:extLst>
              <a:ext uri="{FF2B5EF4-FFF2-40B4-BE49-F238E27FC236}">
                <a16:creationId xmlns:a16="http://schemas.microsoft.com/office/drawing/2014/main" id="{5AA5BCF6-62E4-70FC-05BA-9406EBB33976}"/>
              </a:ext>
            </a:extLst>
          </p:cNvPr>
          <p:cNvSpPr>
            <a:spLocks noChangeArrowheads="1"/>
          </p:cNvSpPr>
          <p:nvPr/>
        </p:nvSpPr>
        <p:spPr bwMode="auto">
          <a:xfrm>
            <a:off x="3155949" y="1689100"/>
            <a:ext cx="4409621" cy="29718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endParaRPr lang="en-US" sz="2400" u="sng" dirty="0">
              <a:effectLst>
                <a:outerShdw blurRad="38100" dist="38100" dir="2700000" algn="tl">
                  <a:srgbClr val="000000"/>
                </a:outerShdw>
              </a:effectLst>
              <a:latin typeface="Book Antiqua" pitchFamily="18" charset="0"/>
              <a:cs typeface="+mn-cs"/>
            </a:endParaRPr>
          </a:p>
          <a:p>
            <a:pPr>
              <a:lnSpc>
                <a:spcPct val="90000"/>
              </a:lnSpc>
              <a:spcBef>
                <a:spcPct val="20000"/>
              </a:spcBef>
              <a:buClr>
                <a:srgbClr val="66FFFF"/>
              </a:buClr>
              <a:buSzPct val="75000"/>
              <a:buFont typeface="Monotype Sorts" pitchFamily="2" charset="2"/>
              <a:buNone/>
              <a:defRPr/>
            </a:pPr>
            <a:r>
              <a:rPr lang="en-US" sz="2400" dirty="0">
                <a:solidFill>
                  <a:schemeClr val="tx2"/>
                </a:solidFill>
                <a:effectLst>
                  <a:outerShdw blurRad="38100" dist="38100" dir="2700000" algn="tl">
                    <a:srgbClr val="000000"/>
                  </a:outerShdw>
                </a:effectLst>
                <a:latin typeface="Book Antiqua" pitchFamily="18" charset="0"/>
                <a:cs typeface="+mn-cs"/>
              </a:rPr>
              <a:t>	</a:t>
            </a:r>
            <a:r>
              <a:rPr lang="en-US" sz="2400" dirty="0">
                <a:effectLst>
                  <a:outerShdw blurRad="38100" dist="38100" dir="2700000" algn="tl">
                    <a:srgbClr val="000000"/>
                  </a:outerShdw>
                </a:effectLst>
                <a:latin typeface="Book Antiqua" pitchFamily="18" charset="0"/>
                <a:cs typeface="+mn-cs"/>
              </a:rPr>
              <a:t>       2</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3</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5</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9</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r>
              <a:rPr lang="en-US" sz="2400" u="sng" dirty="0">
                <a:effectLst>
                  <a:outerShdw blurRad="38100" dist="38100" dir="2700000" algn="tl">
                    <a:srgbClr val="000000"/>
                  </a:outerShdw>
                </a:effectLst>
                <a:latin typeface="Book Antiqua" pitchFamily="18" charset="0"/>
                <a:cs typeface="+mn-cs"/>
              </a:rPr>
              <a:t>  1</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Total	     20</a:t>
            </a:r>
          </a:p>
        </p:txBody>
      </p:sp>
      <p:sp>
        <p:nvSpPr>
          <p:cNvPr id="256074" name="Rectangle 74">
            <a:extLst>
              <a:ext uri="{FF2B5EF4-FFF2-40B4-BE49-F238E27FC236}">
                <a16:creationId xmlns:a16="http://schemas.microsoft.com/office/drawing/2014/main" id="{49A4BADA-4B38-BF87-F58A-571B4959A6F1}"/>
              </a:ext>
            </a:extLst>
          </p:cNvPr>
          <p:cNvSpPr>
            <a:spLocks noChangeArrowheads="1"/>
          </p:cNvSpPr>
          <p:nvPr/>
        </p:nvSpPr>
        <p:spPr bwMode="auto">
          <a:xfrm>
            <a:off x="1263650" y="1377950"/>
            <a:ext cx="1371600" cy="495300"/>
          </a:xfrm>
          <a:prstGeom prst="rect">
            <a:avLst/>
          </a:prstGeom>
          <a:noFill/>
          <a:ln w="12700">
            <a:noFill/>
            <a:miter lim="800000"/>
            <a:headEnd/>
            <a:tailEnd/>
          </a:ln>
          <a:effectLst/>
        </p:spPr>
        <p:txBody>
          <a:bodyPr wrap="none" anchor="ctr"/>
          <a:lstStyle/>
          <a:p>
            <a:pPr algn="ctr">
              <a:defRPr/>
            </a:pPr>
            <a:r>
              <a:rPr lang="en-US" sz="2400" u="sng" dirty="0">
                <a:effectLst>
                  <a:outerShdw blurRad="38100" dist="38100" dir="2700000" algn="tl">
                    <a:srgbClr val="000000"/>
                  </a:outerShdw>
                </a:effectLst>
                <a:latin typeface="Book Antiqua" pitchFamily="18" charset="0"/>
                <a:cs typeface="+mn-cs"/>
              </a:rPr>
              <a:t>Rating</a:t>
            </a:r>
          </a:p>
        </p:txBody>
      </p:sp>
      <p:sp>
        <p:nvSpPr>
          <p:cNvPr id="256075" name="Rectangle 75">
            <a:extLst>
              <a:ext uri="{FF2B5EF4-FFF2-40B4-BE49-F238E27FC236}">
                <a16:creationId xmlns:a16="http://schemas.microsoft.com/office/drawing/2014/main" id="{4B7FBB63-C85F-0A88-2B83-9322DC909E84}"/>
              </a:ext>
            </a:extLst>
          </p:cNvPr>
          <p:cNvSpPr>
            <a:spLocks noChangeArrowheads="1"/>
          </p:cNvSpPr>
          <p:nvPr/>
        </p:nvSpPr>
        <p:spPr bwMode="auto">
          <a:xfrm>
            <a:off x="3930650" y="1377950"/>
            <a:ext cx="1695450" cy="495300"/>
          </a:xfrm>
          <a:prstGeom prst="rect">
            <a:avLst/>
          </a:prstGeom>
          <a:noFill/>
          <a:ln w="12700">
            <a:noFill/>
            <a:miter lim="800000"/>
            <a:headEnd/>
            <a:tailEnd/>
          </a:ln>
          <a:effectLst/>
        </p:spPr>
        <p:txBody>
          <a:bodyPr wrap="none" anchor="ctr"/>
          <a:lstStyle/>
          <a:p>
            <a:pPr algn="ctr">
              <a:spcBef>
                <a:spcPct val="20000"/>
              </a:spcBef>
              <a:buClr>
                <a:srgbClr val="66FFFF"/>
              </a:buClr>
              <a:buSzPct val="75000"/>
              <a:buFont typeface="Monotype Sorts" pitchFamily="2" charset="2"/>
              <a:buNone/>
              <a:defRPr/>
            </a:pPr>
            <a:r>
              <a:rPr lang="en-US" sz="2400" u="sng" dirty="0">
                <a:effectLst>
                  <a:outerShdw blurRad="38100" dist="38100" dir="2700000" algn="tl">
                    <a:srgbClr val="000000"/>
                  </a:outerShdw>
                </a:effectLst>
                <a:latin typeface="Book Antiqua" pitchFamily="18" charset="0"/>
                <a:cs typeface="+mn-cs"/>
              </a:rPr>
              <a:t>Frequency</a:t>
            </a:r>
            <a:endParaRPr lang="en-US" dirty="0">
              <a:effectLst>
                <a:outerShdw blurRad="38100" dist="38100" dir="2700000" algn="tl">
                  <a:srgbClr val="000000"/>
                </a:outerShdw>
              </a:effectLst>
              <a:latin typeface="Book Antiqua" pitchFamily="18" charset="0"/>
              <a:cs typeface="+mn-cs"/>
            </a:endParaRPr>
          </a:p>
        </p:txBody>
      </p:sp>
      <p:sp>
        <p:nvSpPr>
          <p:cNvPr id="256076" name="Rectangle 76">
            <a:extLst>
              <a:ext uri="{FF2B5EF4-FFF2-40B4-BE49-F238E27FC236}">
                <a16:creationId xmlns:a16="http://schemas.microsoft.com/office/drawing/2014/main" id="{6AC3C997-E9DA-3C84-B223-C13A825D1F43}"/>
              </a:ext>
            </a:extLst>
          </p:cNvPr>
          <p:cNvSpPr>
            <a:spLocks noChangeArrowheads="1"/>
          </p:cNvSpPr>
          <p:nvPr/>
        </p:nvSpPr>
        <p:spPr bwMode="auto">
          <a:xfrm>
            <a:off x="547688" y="768350"/>
            <a:ext cx="4140200" cy="50323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b="1" dirty="0">
                <a:solidFill>
                  <a:schemeClr val="tx1">
                    <a:lumMod val="95000"/>
                    <a:lumOff val="5000"/>
                  </a:schemeClr>
                </a:solidFill>
                <a:effectLst>
                  <a:outerShdw blurRad="38100" dist="38100" dir="2700000" algn="tl">
                    <a:srgbClr val="000000"/>
                  </a:outerShdw>
                </a:effectLst>
                <a:latin typeface="Book Antiqua" pitchFamily="18" charset="0"/>
                <a:cs typeface="+mn-cs"/>
              </a:rPr>
              <a:t>Example:  </a:t>
            </a:r>
            <a:r>
              <a:rPr lang="en-US" sz="2400" b="1" dirty="0" err="1">
                <a:solidFill>
                  <a:schemeClr val="tx1">
                    <a:lumMod val="95000"/>
                    <a:lumOff val="5000"/>
                  </a:schemeClr>
                </a:solidFill>
                <a:effectLst>
                  <a:outerShdw blurRad="38100" dist="38100" dir="2700000" algn="tl">
                    <a:srgbClr val="000000"/>
                  </a:outerShdw>
                </a:effectLst>
                <a:latin typeface="Book Antiqua" pitchFamily="18" charset="0"/>
                <a:cs typeface="+mn-cs"/>
              </a:rPr>
              <a:t>Marada</a:t>
            </a:r>
            <a:r>
              <a:rPr lang="en-US" sz="2400" b="1" dirty="0">
                <a:solidFill>
                  <a:schemeClr val="tx1">
                    <a:lumMod val="95000"/>
                    <a:lumOff val="5000"/>
                  </a:schemeClr>
                </a:solidFill>
                <a:effectLst>
                  <a:outerShdw blurRad="38100" dist="38100" dir="2700000" algn="tl">
                    <a:srgbClr val="000000"/>
                  </a:outerShdw>
                </a:effectLst>
                <a:latin typeface="Book Antiqua" pitchFamily="18" charset="0"/>
                <a:cs typeface="+mn-cs"/>
              </a:rPr>
              <a:t> Inn</a:t>
            </a:r>
          </a:p>
        </p:txBody>
      </p:sp>
    </p:spTree>
    <p:extLst>
      <p:ext uri="{BB962C8B-B14F-4D97-AF65-F5344CB8AC3E}">
        <p14:creationId xmlns:p14="http://schemas.microsoft.com/office/powerpoint/2010/main" val="327770887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02"/>
                                        </p:tgtEl>
                                        <p:attrNameLst>
                                          <p:attrName>style.visibility</p:attrName>
                                        </p:attrNameLst>
                                      </p:cBhvr>
                                      <p:to>
                                        <p:strVal val="visible"/>
                                      </p:to>
                                    </p:set>
                                    <p:animEffect transition="in" filter="dissolve">
                                      <p:cBhvr>
                                        <p:cTn id="7" dur="500"/>
                                        <p:tgtEl>
                                          <p:spTgt spid="256002"/>
                                        </p:tgtEl>
                                      </p:cBhvr>
                                    </p:animEffect>
                                  </p:childTnLst>
                                </p:cTn>
                              </p:par>
                            </p:childTnLst>
                          </p:cTn>
                        </p:par>
                        <p:par>
                          <p:cTn id="8" fill="hold" nodeType="afterGroup">
                            <p:stCondLst>
                              <p:cond delay="500"/>
                            </p:stCondLst>
                            <p:childTnLst>
                              <p:par>
                                <p:cTn id="9" presetID="16" presetClass="entr" presetSubtype="37" fill="hold" grpId="0" nodeType="afterEffect">
                                  <p:stCondLst>
                                    <p:cond delay="1000"/>
                                  </p:stCondLst>
                                  <p:childTnLst>
                                    <p:set>
                                      <p:cBhvr>
                                        <p:cTn id="10" dur="1" fill="hold">
                                          <p:stCondLst>
                                            <p:cond delay="0"/>
                                          </p:stCondLst>
                                        </p:cTn>
                                        <p:tgtEl>
                                          <p:spTgt spid="256074"/>
                                        </p:tgtEl>
                                        <p:attrNameLst>
                                          <p:attrName>style.visibility</p:attrName>
                                        </p:attrNameLst>
                                      </p:cBhvr>
                                      <p:to>
                                        <p:strVal val="visible"/>
                                      </p:to>
                                    </p:set>
                                    <p:animEffect transition="in" filter="barn(outVertical)">
                                      <p:cBhvr>
                                        <p:cTn id="11" dur="500"/>
                                        <p:tgtEl>
                                          <p:spTgt spid="256074"/>
                                        </p:tgtEl>
                                      </p:cBhvr>
                                    </p:animEffect>
                                  </p:childTnLst>
                                </p:cTn>
                              </p:par>
                            </p:childTnLst>
                          </p:cTn>
                        </p:par>
                        <p:par>
                          <p:cTn id="12" fill="hold" nodeType="afterGroup">
                            <p:stCondLst>
                              <p:cond delay="2000"/>
                            </p:stCondLst>
                            <p:childTnLst>
                              <p:par>
                                <p:cTn id="13" presetID="12" presetClass="entr" presetSubtype="1" fill="hold" grpId="0" nodeType="afterEffect">
                                  <p:stCondLst>
                                    <p:cond delay="1000"/>
                                  </p:stCondLst>
                                  <p:iterate type="wd">
                                    <p:tmPct val="100000"/>
                                  </p:iterate>
                                  <p:childTnLst>
                                    <p:set>
                                      <p:cBhvr>
                                        <p:cTn id="14" dur="1" fill="hold">
                                          <p:stCondLst>
                                            <p:cond delay="0"/>
                                          </p:stCondLst>
                                        </p:cTn>
                                        <p:tgtEl>
                                          <p:spTgt spid="256072"/>
                                        </p:tgtEl>
                                        <p:attrNameLst>
                                          <p:attrName>style.visibility</p:attrName>
                                        </p:attrNameLst>
                                      </p:cBhvr>
                                      <p:to>
                                        <p:strVal val="visible"/>
                                      </p:to>
                                    </p:set>
                                    <p:animEffect transition="in" filter="slide(fromTop)">
                                      <p:cBhvr>
                                        <p:cTn id="15" dur="300"/>
                                        <p:tgtEl>
                                          <p:spTgt spid="256072"/>
                                        </p:tgtEl>
                                      </p:cBhvr>
                                    </p:animEffect>
                                  </p:childTnLst>
                                </p:cTn>
                              </p:par>
                            </p:childTnLst>
                          </p:cTn>
                        </p:par>
                        <p:par>
                          <p:cTn id="16" fill="hold" nodeType="afterGroup">
                            <p:stCondLst>
                              <p:cond delay="5400"/>
                            </p:stCondLst>
                            <p:childTnLst>
                              <p:par>
                                <p:cTn id="17" presetID="16" presetClass="entr" presetSubtype="37" fill="hold" grpId="0" nodeType="afterEffect">
                                  <p:stCondLst>
                                    <p:cond delay="1000"/>
                                  </p:stCondLst>
                                  <p:childTnLst>
                                    <p:set>
                                      <p:cBhvr>
                                        <p:cTn id="18" dur="1" fill="hold">
                                          <p:stCondLst>
                                            <p:cond delay="0"/>
                                          </p:stCondLst>
                                        </p:cTn>
                                        <p:tgtEl>
                                          <p:spTgt spid="256075"/>
                                        </p:tgtEl>
                                        <p:attrNameLst>
                                          <p:attrName>style.visibility</p:attrName>
                                        </p:attrNameLst>
                                      </p:cBhvr>
                                      <p:to>
                                        <p:strVal val="visible"/>
                                      </p:to>
                                    </p:set>
                                    <p:animEffect transition="in" filter="barn(outVertical)">
                                      <p:cBhvr>
                                        <p:cTn id="19" dur="500"/>
                                        <p:tgtEl>
                                          <p:spTgt spid="256075"/>
                                        </p:tgtEl>
                                      </p:cBhvr>
                                    </p:animEffect>
                                  </p:childTnLst>
                                </p:cTn>
                              </p:par>
                            </p:childTnLst>
                          </p:cTn>
                        </p:par>
                        <p:par>
                          <p:cTn id="20" fill="hold" nodeType="afterGroup">
                            <p:stCondLst>
                              <p:cond delay="6900"/>
                            </p:stCondLst>
                            <p:childTnLst>
                              <p:par>
                                <p:cTn id="21" presetID="12" presetClass="entr" presetSubtype="1" fill="hold" grpId="0" nodeType="afterEffect">
                                  <p:stCondLst>
                                    <p:cond delay="1000"/>
                                  </p:stCondLst>
                                  <p:iterate type="wd">
                                    <p:tmPct val="100000"/>
                                  </p:iterate>
                                  <p:childTnLst>
                                    <p:set>
                                      <p:cBhvr>
                                        <p:cTn id="22" dur="1" fill="hold">
                                          <p:stCondLst>
                                            <p:cond delay="0"/>
                                          </p:stCondLst>
                                        </p:cTn>
                                        <p:tgtEl>
                                          <p:spTgt spid="256073"/>
                                        </p:tgtEl>
                                        <p:attrNameLst>
                                          <p:attrName>style.visibility</p:attrName>
                                        </p:attrNameLst>
                                      </p:cBhvr>
                                      <p:to>
                                        <p:strVal val="visible"/>
                                      </p:to>
                                    </p:set>
                                    <p:animEffect transition="in" filter="slide(fromTop)">
                                      <p:cBhvr>
                                        <p:cTn id="23" dur="300"/>
                                        <p:tgtEl>
                                          <p:spTgt spid="256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animBg="1"/>
      <p:bldP spid="256072" grpId="0" autoUpdateAnimBg="0"/>
      <p:bldP spid="256073" grpId="0" autoUpdateAnimBg="0"/>
      <p:bldP spid="256074" grpId="0" autoUpdateAnimBg="0"/>
      <p:bldP spid="25607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DC62B91E-EF10-8ED0-44E3-08B34768ABAB}"/>
              </a:ext>
            </a:extLst>
          </p:cNvPr>
          <p:cNvSpPr>
            <a:spLocks noChangeArrowheads="1"/>
          </p:cNvSpPr>
          <p:nvPr/>
        </p:nvSpPr>
        <p:spPr bwMode="auto">
          <a:xfrm>
            <a:off x="908050" y="971550"/>
            <a:ext cx="7353300" cy="1409700"/>
          </a:xfrm>
          <a:prstGeom prst="rect">
            <a:avLst/>
          </a:prstGeom>
          <a:solidFill>
            <a:schemeClr val="tx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The </a:t>
            </a:r>
            <a:r>
              <a:rPr lang="en-US" sz="2400" u="sng" dirty="0">
                <a:effectLst>
                  <a:outerShdw blurRad="38100" dist="38100" dir="2700000" algn="tl">
                    <a:srgbClr val="000000"/>
                  </a:outerShdw>
                </a:effectLst>
                <a:latin typeface="Book Antiqua" pitchFamily="18" charset="0"/>
                <a:cs typeface="+mn-cs"/>
              </a:rPr>
              <a:t>relative frequency</a:t>
            </a:r>
            <a:r>
              <a:rPr lang="en-US" sz="2400" dirty="0">
                <a:effectLst>
                  <a:outerShdw blurRad="38100" dist="38100" dir="2700000" algn="tl">
                    <a:srgbClr val="000000"/>
                  </a:outerShdw>
                </a:effectLst>
                <a:latin typeface="Book Antiqua" pitchFamily="18" charset="0"/>
                <a:cs typeface="+mn-cs"/>
              </a:rPr>
              <a:t> of a class is the fraction or</a:t>
            </a:r>
          </a:p>
          <a:p>
            <a:pPr>
              <a:defRPr/>
            </a:pPr>
            <a:r>
              <a:rPr lang="en-US" sz="2400" dirty="0">
                <a:effectLst>
                  <a:outerShdw blurRad="38100" dist="38100" dir="2700000" algn="tl">
                    <a:srgbClr val="000000"/>
                  </a:outerShdw>
                </a:effectLst>
                <a:latin typeface="Book Antiqua" pitchFamily="18" charset="0"/>
                <a:cs typeface="+mn-cs"/>
              </a:rPr>
              <a:t> proportion of the total number of data items</a:t>
            </a:r>
          </a:p>
          <a:p>
            <a:pPr>
              <a:defRPr/>
            </a:pPr>
            <a:r>
              <a:rPr lang="en-US" sz="2400" dirty="0">
                <a:effectLst>
                  <a:outerShdw blurRad="38100" dist="38100" dir="2700000" algn="tl">
                    <a:srgbClr val="000000"/>
                  </a:outerShdw>
                </a:effectLst>
                <a:latin typeface="Book Antiqua" pitchFamily="18" charset="0"/>
                <a:cs typeface="+mn-cs"/>
              </a:rPr>
              <a:t> belonging to the class.</a:t>
            </a:r>
          </a:p>
        </p:txBody>
      </p:sp>
      <p:sp>
        <p:nvSpPr>
          <p:cNvPr id="270339" name="Rectangle 3">
            <a:extLst>
              <a:ext uri="{FF2B5EF4-FFF2-40B4-BE49-F238E27FC236}">
                <a16:creationId xmlns:a16="http://schemas.microsoft.com/office/drawing/2014/main" id="{A470F508-981F-70B5-786F-3F6AA3F0AE82}"/>
              </a:ext>
            </a:extLst>
          </p:cNvPr>
          <p:cNvSpPr>
            <a:spLocks noChangeArrowheads="1"/>
          </p:cNvSpPr>
          <p:nvPr/>
        </p:nvSpPr>
        <p:spPr bwMode="auto">
          <a:xfrm>
            <a:off x="895350" y="2755900"/>
            <a:ext cx="7353300" cy="1390650"/>
          </a:xfrm>
          <a:prstGeom prst="rect">
            <a:avLst/>
          </a:prstGeom>
          <a:solidFill>
            <a:srgbClr val="99CCFF"/>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 A </a:t>
            </a:r>
            <a:r>
              <a:rPr lang="en-US" sz="2400" u="sng">
                <a:effectLst>
                  <a:outerShdw blurRad="38100" dist="38100" dir="2700000" algn="tl">
                    <a:srgbClr val="000000"/>
                  </a:outerShdw>
                </a:effectLst>
                <a:latin typeface="Book Antiqua" pitchFamily="18" charset="0"/>
                <a:cs typeface="+mn-cs"/>
              </a:rPr>
              <a:t>relative frequency distribution</a:t>
            </a:r>
            <a:r>
              <a:rPr lang="en-US" sz="2400">
                <a:effectLst>
                  <a:outerShdw blurRad="38100" dist="38100" dir="2700000" algn="tl">
                    <a:srgbClr val="000000"/>
                  </a:outerShdw>
                </a:effectLst>
                <a:latin typeface="Book Antiqua" pitchFamily="18" charset="0"/>
                <a:cs typeface="+mn-cs"/>
              </a:rPr>
              <a:t> is a tabular</a:t>
            </a:r>
          </a:p>
          <a:p>
            <a:pPr>
              <a:defRPr/>
            </a:pPr>
            <a:r>
              <a:rPr lang="en-US" sz="2400">
                <a:effectLst>
                  <a:outerShdw blurRad="38100" dist="38100" dir="2700000" algn="tl">
                    <a:srgbClr val="000000"/>
                  </a:outerShdw>
                </a:effectLst>
                <a:latin typeface="Book Antiqua" pitchFamily="18" charset="0"/>
                <a:cs typeface="+mn-cs"/>
              </a:rPr>
              <a:t> summary of a set of data showing the relative</a:t>
            </a:r>
          </a:p>
          <a:p>
            <a:pPr>
              <a:defRPr/>
            </a:pPr>
            <a:r>
              <a:rPr lang="en-US" sz="2400">
                <a:effectLst>
                  <a:outerShdw blurRad="38100" dist="38100" dir="2700000" algn="tl">
                    <a:srgbClr val="000000"/>
                  </a:outerShdw>
                </a:effectLst>
                <a:latin typeface="Book Antiqua" pitchFamily="18" charset="0"/>
                <a:cs typeface="+mn-cs"/>
              </a:rPr>
              <a:t> frequency for each class.</a:t>
            </a:r>
          </a:p>
        </p:txBody>
      </p:sp>
      <p:sp>
        <p:nvSpPr>
          <p:cNvPr id="270342" name="Rectangle 6">
            <a:extLst>
              <a:ext uri="{FF2B5EF4-FFF2-40B4-BE49-F238E27FC236}">
                <a16:creationId xmlns:a16="http://schemas.microsoft.com/office/drawing/2014/main" id="{6FBACE67-6234-3771-E0E1-88F1A11884E8}"/>
              </a:ext>
            </a:extLst>
          </p:cNvPr>
          <p:cNvSpPr>
            <a:spLocks noChangeArrowheads="1"/>
          </p:cNvSpPr>
          <p:nvPr/>
        </p:nvSpPr>
        <p:spPr bwMode="auto">
          <a:xfrm>
            <a:off x="685800" y="241300"/>
            <a:ext cx="7772400" cy="7620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2"/>
                </a:solidFill>
                <a:latin typeface="Arial Black" pitchFamily="34" charset="0"/>
                <a:ea typeface="+mj-ea"/>
                <a:cs typeface="+mj-cs"/>
              </a:rPr>
              <a:t>Relative Frequency Distribution</a:t>
            </a:r>
          </a:p>
        </p:txBody>
      </p:sp>
      <p:sp>
        <p:nvSpPr>
          <p:cNvPr id="5" name="Rectangle 2">
            <a:extLst>
              <a:ext uri="{FF2B5EF4-FFF2-40B4-BE49-F238E27FC236}">
                <a16:creationId xmlns:a16="http://schemas.microsoft.com/office/drawing/2014/main" id="{8AE45CD9-66DB-5026-1532-F8753486C433}"/>
              </a:ext>
            </a:extLst>
          </p:cNvPr>
          <p:cNvSpPr txBox="1">
            <a:spLocks noChangeArrowheads="1"/>
          </p:cNvSpPr>
          <p:nvPr/>
        </p:nvSpPr>
        <p:spPr>
          <a:xfrm>
            <a:off x="838200" y="4279900"/>
            <a:ext cx="7772400" cy="762000"/>
          </a:xfrm>
          <a:prstGeom prst="rect">
            <a:avLst/>
          </a:prstGeom>
        </p:spPr>
        <p:txBody>
          <a:bodyPr/>
          <a:lstStyle/>
          <a:p>
            <a:pPr algn="ctr" eaLnBrk="1" hangingPunct="1">
              <a:defRPr/>
            </a:pPr>
            <a:r>
              <a:rPr lang="en-US" sz="3200" b="1" dirty="0">
                <a:solidFill>
                  <a:schemeClr val="tx2"/>
                </a:solidFill>
                <a:latin typeface="Arial Black" pitchFamily="34" charset="0"/>
                <a:ea typeface="+mj-ea"/>
                <a:cs typeface="+mj-cs"/>
              </a:rPr>
              <a:t>Percent Frequency Distribution</a:t>
            </a:r>
          </a:p>
        </p:txBody>
      </p:sp>
      <p:sp>
        <p:nvSpPr>
          <p:cNvPr id="6" name="Rectangle 4">
            <a:extLst>
              <a:ext uri="{FF2B5EF4-FFF2-40B4-BE49-F238E27FC236}">
                <a16:creationId xmlns:a16="http://schemas.microsoft.com/office/drawing/2014/main" id="{D8AA6AB4-42B6-E8FD-9422-1E891E79B1FC}"/>
              </a:ext>
            </a:extLst>
          </p:cNvPr>
          <p:cNvSpPr>
            <a:spLocks noChangeArrowheads="1"/>
          </p:cNvSpPr>
          <p:nvPr/>
        </p:nvSpPr>
        <p:spPr bwMode="auto">
          <a:xfrm>
            <a:off x="933450" y="4845050"/>
            <a:ext cx="7353300" cy="1047750"/>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The </a:t>
            </a:r>
            <a:r>
              <a:rPr lang="en-US" sz="2400" u="sng" dirty="0">
                <a:effectLst>
                  <a:outerShdw blurRad="38100" dist="38100" dir="2700000" algn="tl">
                    <a:srgbClr val="000000"/>
                  </a:outerShdw>
                </a:effectLst>
                <a:latin typeface="Book Antiqua" pitchFamily="18" charset="0"/>
                <a:cs typeface="+mn-cs"/>
              </a:rPr>
              <a:t>percent frequency</a:t>
            </a:r>
            <a:r>
              <a:rPr lang="en-US" sz="2400" dirty="0">
                <a:effectLst>
                  <a:outerShdw blurRad="38100" dist="38100" dir="2700000" algn="tl">
                    <a:srgbClr val="000000"/>
                  </a:outerShdw>
                </a:effectLst>
                <a:latin typeface="Book Antiqua" pitchFamily="18" charset="0"/>
                <a:cs typeface="+mn-cs"/>
              </a:rPr>
              <a:t> of a class is the relative</a:t>
            </a:r>
          </a:p>
          <a:p>
            <a:pPr>
              <a:defRPr/>
            </a:pPr>
            <a:r>
              <a:rPr lang="en-US" sz="2400" dirty="0">
                <a:effectLst>
                  <a:outerShdw blurRad="38100" dist="38100" dir="2700000" algn="tl">
                    <a:srgbClr val="000000"/>
                  </a:outerShdw>
                </a:effectLst>
                <a:latin typeface="Book Antiqua" pitchFamily="18" charset="0"/>
                <a:cs typeface="+mn-cs"/>
              </a:rPr>
              <a:t> frequency multiplied by 100.</a:t>
            </a:r>
          </a:p>
        </p:txBody>
      </p:sp>
    </p:spTree>
    <p:extLst>
      <p:ext uri="{BB962C8B-B14F-4D97-AF65-F5344CB8AC3E}">
        <p14:creationId xmlns:p14="http://schemas.microsoft.com/office/powerpoint/2010/main" val="223534929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70338"/>
                                        </p:tgtEl>
                                        <p:attrNameLst>
                                          <p:attrName>style.visibility</p:attrName>
                                        </p:attrNameLst>
                                      </p:cBhvr>
                                      <p:to>
                                        <p:strVal val="visible"/>
                                      </p:to>
                                    </p:set>
                                    <p:animEffect transition="in" filter="barn(outVertical)">
                                      <p:cBhvr>
                                        <p:cTn id="7" dur="500"/>
                                        <p:tgtEl>
                                          <p:spTgt spid="270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70339"/>
                                        </p:tgtEl>
                                        <p:attrNameLst>
                                          <p:attrName>style.visibility</p:attrName>
                                        </p:attrNameLst>
                                      </p:cBhvr>
                                      <p:to>
                                        <p:strVal val="visible"/>
                                      </p:to>
                                    </p:set>
                                    <p:animEffect transition="in" filter="barn(outVertical)">
                                      <p:cBhvr>
                                        <p:cTn id="12" dur="500"/>
                                        <p:tgtEl>
                                          <p:spTgt spid="2703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animBg="1" autoUpdateAnimBg="0"/>
      <p:bldP spid="270339" grpId="0" animBg="1" autoUpdateAnimBg="0"/>
      <p:bldP spid="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79" name="Rectangle 71">
            <a:extLst>
              <a:ext uri="{FF2B5EF4-FFF2-40B4-BE49-F238E27FC236}">
                <a16:creationId xmlns:a16="http://schemas.microsoft.com/office/drawing/2014/main" id="{4B906488-01F1-9C09-6CE9-B4D2F049A135}"/>
              </a:ext>
            </a:extLst>
          </p:cNvPr>
          <p:cNvSpPr>
            <a:spLocks noChangeArrowheads="1"/>
          </p:cNvSpPr>
          <p:nvPr/>
        </p:nvSpPr>
        <p:spPr bwMode="auto">
          <a:xfrm>
            <a:off x="622300" y="327025"/>
            <a:ext cx="7772400" cy="8636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2"/>
                </a:solidFill>
                <a:latin typeface="Arial Black" pitchFamily="34" charset="0"/>
                <a:ea typeface="+mj-ea"/>
                <a:cs typeface="+mj-cs"/>
              </a:rPr>
              <a:t>Relative Frequency and</a:t>
            </a:r>
            <a:br>
              <a:rPr lang="en-US" sz="3200" b="1" dirty="0">
                <a:solidFill>
                  <a:schemeClr val="tx2"/>
                </a:solidFill>
                <a:latin typeface="Arial Black" pitchFamily="34" charset="0"/>
                <a:ea typeface="+mj-ea"/>
                <a:cs typeface="+mj-cs"/>
              </a:rPr>
            </a:br>
            <a:r>
              <a:rPr lang="en-US" sz="3200" b="1" dirty="0">
                <a:solidFill>
                  <a:schemeClr val="tx2"/>
                </a:solidFill>
                <a:latin typeface="Arial Black" pitchFamily="34" charset="0"/>
                <a:ea typeface="+mj-ea"/>
                <a:cs typeface="+mj-cs"/>
              </a:rPr>
              <a:t>Percent Frequency Distributions</a:t>
            </a:r>
          </a:p>
        </p:txBody>
      </p:sp>
      <p:sp>
        <p:nvSpPr>
          <p:cNvPr id="247880" name="Rectangle 72">
            <a:extLst>
              <a:ext uri="{FF2B5EF4-FFF2-40B4-BE49-F238E27FC236}">
                <a16:creationId xmlns:a16="http://schemas.microsoft.com/office/drawing/2014/main" id="{418E0CFE-B6CE-ECFF-7665-1AB543A8F07F}"/>
              </a:ext>
            </a:extLst>
          </p:cNvPr>
          <p:cNvSpPr>
            <a:spLocks noChangeArrowheads="1"/>
          </p:cNvSpPr>
          <p:nvPr/>
        </p:nvSpPr>
        <p:spPr bwMode="auto">
          <a:xfrm>
            <a:off x="1538288" y="1882775"/>
            <a:ext cx="6096000" cy="3775075"/>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247810" name="Rectangle 2">
            <a:extLst>
              <a:ext uri="{FF2B5EF4-FFF2-40B4-BE49-F238E27FC236}">
                <a16:creationId xmlns:a16="http://schemas.microsoft.com/office/drawing/2014/main" id="{030D271E-CA3B-0802-A7C2-B47991E015F6}"/>
              </a:ext>
            </a:extLst>
          </p:cNvPr>
          <p:cNvSpPr>
            <a:spLocks noChangeArrowheads="1"/>
          </p:cNvSpPr>
          <p:nvPr/>
        </p:nvSpPr>
        <p:spPr bwMode="auto">
          <a:xfrm>
            <a:off x="1804988" y="2349500"/>
            <a:ext cx="2381250" cy="3013075"/>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600" dirty="0">
                <a:effectLst>
                  <a:outerShdw blurRad="38100" dist="38100" dir="2700000" algn="tl">
                    <a:srgbClr val="000000"/>
                  </a:outerShdw>
                </a:effectLst>
                <a:latin typeface="Book Antiqua" pitchFamily="18" charset="0"/>
                <a:cs typeface="+mn-cs"/>
              </a:rPr>
              <a:t>		</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Poor</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Below Average</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Average</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Above Average</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Excellent</a:t>
            </a:r>
          </a:p>
        </p:txBody>
      </p:sp>
      <p:sp>
        <p:nvSpPr>
          <p:cNvPr id="247884" name="Rectangle 76">
            <a:extLst>
              <a:ext uri="{FF2B5EF4-FFF2-40B4-BE49-F238E27FC236}">
                <a16:creationId xmlns:a16="http://schemas.microsoft.com/office/drawing/2014/main" id="{17694EC2-6C15-678A-D744-0361D79C454D}"/>
              </a:ext>
            </a:extLst>
          </p:cNvPr>
          <p:cNvSpPr>
            <a:spLocks noChangeArrowheads="1"/>
          </p:cNvSpPr>
          <p:nvPr/>
        </p:nvSpPr>
        <p:spPr bwMode="auto">
          <a:xfrm>
            <a:off x="3276600" y="2768600"/>
            <a:ext cx="2438400" cy="268605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.10</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.15</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.25</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.45</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a:t>
            </a:r>
            <a:r>
              <a:rPr lang="en-US" sz="2400" u="sng" dirty="0">
                <a:effectLst>
                  <a:outerShdw blurRad="38100" dist="38100" dir="2700000" algn="tl">
                    <a:srgbClr val="000000"/>
                  </a:outerShdw>
                </a:effectLst>
                <a:latin typeface="Book Antiqua" pitchFamily="18" charset="0"/>
                <a:cs typeface="+mn-cs"/>
              </a:rPr>
              <a:t>.05</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Total	    1.00</a:t>
            </a:r>
          </a:p>
        </p:txBody>
      </p:sp>
      <p:sp>
        <p:nvSpPr>
          <p:cNvPr id="247885" name="Rectangle 77">
            <a:extLst>
              <a:ext uri="{FF2B5EF4-FFF2-40B4-BE49-F238E27FC236}">
                <a16:creationId xmlns:a16="http://schemas.microsoft.com/office/drawing/2014/main" id="{4AFE7246-B544-8D88-ACD9-4B64820203E2}"/>
              </a:ext>
            </a:extLst>
          </p:cNvPr>
          <p:cNvSpPr>
            <a:spLocks noChangeArrowheads="1"/>
          </p:cNvSpPr>
          <p:nvPr/>
        </p:nvSpPr>
        <p:spPr bwMode="auto">
          <a:xfrm>
            <a:off x="6153150" y="2730500"/>
            <a:ext cx="1581150" cy="276225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10</a:t>
            </a:r>
          </a:p>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15</a:t>
            </a:r>
          </a:p>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25</a:t>
            </a:r>
          </a:p>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45</a:t>
            </a:r>
          </a:p>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a:t>
            </a:r>
            <a:r>
              <a:rPr lang="en-US" sz="2400" u="sng">
                <a:effectLst>
                  <a:outerShdw blurRad="38100" dist="38100" dir="2700000" algn="tl">
                    <a:srgbClr val="000000"/>
                  </a:outerShdw>
                </a:effectLst>
                <a:latin typeface="Book Antiqua" pitchFamily="18" charset="0"/>
                <a:cs typeface="+mn-cs"/>
              </a:rPr>
              <a:t>  5</a:t>
            </a:r>
          </a:p>
          <a:p>
            <a:pPr>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100</a:t>
            </a:r>
          </a:p>
        </p:txBody>
      </p:sp>
      <p:sp>
        <p:nvSpPr>
          <p:cNvPr id="247886" name="Rectangle 78">
            <a:extLst>
              <a:ext uri="{FF2B5EF4-FFF2-40B4-BE49-F238E27FC236}">
                <a16:creationId xmlns:a16="http://schemas.microsoft.com/office/drawing/2014/main" id="{578EC809-3440-460B-F3A3-35C783A699B9}"/>
              </a:ext>
            </a:extLst>
          </p:cNvPr>
          <p:cNvSpPr>
            <a:spLocks noChangeArrowheads="1"/>
          </p:cNvSpPr>
          <p:nvPr/>
        </p:nvSpPr>
        <p:spPr bwMode="auto">
          <a:xfrm>
            <a:off x="4019550" y="1911350"/>
            <a:ext cx="1790700" cy="97155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Relative</a:t>
            </a:r>
          </a:p>
          <a:p>
            <a:pPr>
              <a:lnSpc>
                <a:spcPct val="90000"/>
              </a:lnSpc>
              <a:spcBef>
                <a:spcPct val="20000"/>
              </a:spcBef>
              <a:buClr>
                <a:srgbClr val="66FFFF"/>
              </a:buClr>
              <a:buSzPct val="75000"/>
              <a:buFont typeface="Monotype Sorts" pitchFamily="2" charset="2"/>
              <a:buNone/>
              <a:defRPr/>
            </a:pPr>
            <a:r>
              <a:rPr lang="en-US" sz="2400" u="sng" dirty="0">
                <a:effectLst>
                  <a:outerShdw blurRad="38100" dist="38100" dir="2700000" algn="tl">
                    <a:srgbClr val="000000"/>
                  </a:outerShdw>
                </a:effectLst>
                <a:latin typeface="Book Antiqua" pitchFamily="18" charset="0"/>
                <a:cs typeface="+mn-cs"/>
              </a:rPr>
              <a:t>Frequency</a:t>
            </a:r>
          </a:p>
        </p:txBody>
      </p:sp>
      <p:sp>
        <p:nvSpPr>
          <p:cNvPr id="247887" name="Rectangle 79">
            <a:extLst>
              <a:ext uri="{FF2B5EF4-FFF2-40B4-BE49-F238E27FC236}">
                <a16:creationId xmlns:a16="http://schemas.microsoft.com/office/drawing/2014/main" id="{EC161C76-7477-A586-9D84-CC9EBB9147AA}"/>
              </a:ext>
            </a:extLst>
          </p:cNvPr>
          <p:cNvSpPr>
            <a:spLocks noChangeArrowheads="1"/>
          </p:cNvSpPr>
          <p:nvPr/>
        </p:nvSpPr>
        <p:spPr bwMode="auto">
          <a:xfrm>
            <a:off x="5791200" y="1911350"/>
            <a:ext cx="1790700" cy="97155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  Percent</a:t>
            </a:r>
          </a:p>
          <a:p>
            <a:pPr>
              <a:lnSpc>
                <a:spcPct val="90000"/>
              </a:lnSpc>
              <a:spcBef>
                <a:spcPct val="20000"/>
              </a:spcBef>
              <a:buClr>
                <a:srgbClr val="66FFFF"/>
              </a:buClr>
              <a:buSzPct val="75000"/>
              <a:buFont typeface="Monotype Sorts" pitchFamily="2" charset="2"/>
              <a:buNone/>
              <a:defRPr/>
            </a:pPr>
            <a:r>
              <a:rPr lang="en-US" sz="2400" u="sng">
                <a:effectLst>
                  <a:outerShdw blurRad="38100" dist="38100" dir="2700000" algn="tl">
                    <a:srgbClr val="000000"/>
                  </a:outerShdw>
                </a:effectLst>
                <a:latin typeface="Book Antiqua" pitchFamily="18" charset="0"/>
                <a:cs typeface="+mn-cs"/>
              </a:rPr>
              <a:t>Frequency</a:t>
            </a:r>
          </a:p>
        </p:txBody>
      </p:sp>
      <p:sp>
        <p:nvSpPr>
          <p:cNvPr id="247888" name="Rectangle 80">
            <a:extLst>
              <a:ext uri="{FF2B5EF4-FFF2-40B4-BE49-F238E27FC236}">
                <a16:creationId xmlns:a16="http://schemas.microsoft.com/office/drawing/2014/main" id="{C84386C0-19ED-77D9-01E8-9AEC579DA583}"/>
              </a:ext>
            </a:extLst>
          </p:cNvPr>
          <p:cNvSpPr>
            <a:spLocks noChangeArrowheads="1"/>
          </p:cNvSpPr>
          <p:nvPr/>
        </p:nvSpPr>
        <p:spPr bwMode="auto">
          <a:xfrm>
            <a:off x="2057400" y="2330450"/>
            <a:ext cx="1238250" cy="514350"/>
          </a:xfrm>
          <a:prstGeom prst="rect">
            <a:avLst/>
          </a:prstGeom>
          <a:noFill/>
          <a:ln w="12700">
            <a:noFill/>
            <a:miter lim="800000"/>
            <a:headEnd/>
            <a:tailEnd/>
          </a:ln>
          <a:effectLst/>
        </p:spPr>
        <p:txBody>
          <a:bodyPr wrap="none" anchor="ctr"/>
          <a:lstStyle/>
          <a:p>
            <a:pPr algn="ctr">
              <a:defRPr/>
            </a:pPr>
            <a:r>
              <a:rPr lang="en-US" sz="2400" u="sng" dirty="0">
                <a:effectLst>
                  <a:outerShdw blurRad="38100" dist="38100" dir="2700000" algn="tl">
                    <a:srgbClr val="000000"/>
                  </a:outerShdw>
                </a:effectLst>
                <a:latin typeface="Book Antiqua" pitchFamily="18" charset="0"/>
                <a:cs typeface="+mn-cs"/>
              </a:rPr>
              <a:t>Rating</a:t>
            </a:r>
          </a:p>
        </p:txBody>
      </p:sp>
      <p:sp>
        <p:nvSpPr>
          <p:cNvPr id="247889" name="AutoShape 81">
            <a:extLst>
              <a:ext uri="{FF2B5EF4-FFF2-40B4-BE49-F238E27FC236}">
                <a16:creationId xmlns:a16="http://schemas.microsoft.com/office/drawing/2014/main" id="{7742DE44-62EB-E370-C112-418DF739E771}"/>
              </a:ext>
            </a:extLst>
          </p:cNvPr>
          <p:cNvSpPr>
            <a:spLocks noChangeArrowheads="1"/>
          </p:cNvSpPr>
          <p:nvPr/>
        </p:nvSpPr>
        <p:spPr bwMode="auto">
          <a:xfrm>
            <a:off x="6934200" y="3549650"/>
            <a:ext cx="2038350" cy="514350"/>
          </a:xfrm>
          <a:prstGeom prst="wedgeRoundRectCallout">
            <a:avLst>
              <a:gd name="adj1" fmla="val -54597"/>
              <a:gd name="adj2" fmla="val -150000"/>
              <a:gd name="adj3" fmla="val 16667"/>
            </a:avLst>
          </a:prstGeom>
          <a:solidFill>
            <a:schemeClr val="tx2">
              <a:lumMod val="20000"/>
              <a:lumOff val="80000"/>
            </a:schemeClr>
          </a:solidFill>
          <a:ln w="12700">
            <a:solidFill>
              <a:schemeClr val="tx1"/>
            </a:solidFill>
            <a:miter lim="800000"/>
            <a:headEnd/>
            <a:tailEnd/>
          </a:ln>
          <a:effectLst>
            <a:outerShdw dist="35921" dir="2700000" algn="ctr" rotWithShape="0">
              <a:srgbClr val="000000"/>
            </a:outerShdw>
          </a:effectLst>
        </p:spPr>
        <p:txBody>
          <a:bodyPr/>
          <a:lstStyle/>
          <a:p>
            <a:pPr algn="ctr">
              <a:defRPr/>
            </a:pPr>
            <a:r>
              <a:rPr lang="en-US" sz="2400" dirty="0">
                <a:effectLst>
                  <a:outerShdw blurRad="38100" dist="38100" dir="2700000" algn="tl">
                    <a:srgbClr val="000000"/>
                  </a:outerShdw>
                </a:effectLst>
                <a:latin typeface="Book Antiqua" pitchFamily="18" charset="0"/>
                <a:cs typeface="+mn-cs"/>
              </a:rPr>
              <a:t>.10(100) = 10</a:t>
            </a:r>
          </a:p>
        </p:txBody>
      </p:sp>
      <p:sp>
        <p:nvSpPr>
          <p:cNvPr id="247890" name="AutoShape 82">
            <a:extLst>
              <a:ext uri="{FF2B5EF4-FFF2-40B4-BE49-F238E27FC236}">
                <a16:creationId xmlns:a16="http://schemas.microsoft.com/office/drawing/2014/main" id="{92EEA06D-BB50-CD43-DF02-C745E615D21E}"/>
              </a:ext>
            </a:extLst>
          </p:cNvPr>
          <p:cNvSpPr>
            <a:spLocks noChangeArrowheads="1"/>
          </p:cNvSpPr>
          <p:nvPr/>
        </p:nvSpPr>
        <p:spPr bwMode="auto">
          <a:xfrm>
            <a:off x="5600700" y="5588000"/>
            <a:ext cx="1885950" cy="482600"/>
          </a:xfrm>
          <a:prstGeom prst="wedgeRoundRectCallout">
            <a:avLst>
              <a:gd name="adj1" fmla="val -72139"/>
              <a:gd name="adj2" fmla="val -200000"/>
              <a:gd name="adj3" fmla="val 16667"/>
            </a:avLst>
          </a:prstGeom>
          <a:solidFill>
            <a:srgbClr val="99CCFF"/>
          </a:solidFill>
          <a:ln w="12700">
            <a:solidFill>
              <a:schemeClr val="tx1"/>
            </a:solidFill>
            <a:miter lim="800000"/>
            <a:headEnd/>
            <a:tailEnd/>
          </a:ln>
          <a:effectLst>
            <a:outerShdw dist="35921" dir="2700000" algn="ctr" rotWithShape="0">
              <a:srgbClr val="000000"/>
            </a:outerShdw>
          </a:effectLst>
        </p:spPr>
        <p:txBody>
          <a:bodyPr/>
          <a:lstStyle/>
          <a:p>
            <a:pPr algn="ctr">
              <a:defRPr/>
            </a:pPr>
            <a:r>
              <a:rPr lang="en-US" sz="2400" dirty="0">
                <a:effectLst>
                  <a:outerShdw blurRad="38100" dist="38100" dir="2700000" algn="tl">
                    <a:srgbClr val="000000"/>
                  </a:outerShdw>
                </a:effectLst>
                <a:latin typeface="Book Antiqua" pitchFamily="18" charset="0"/>
                <a:cs typeface="+mn-cs"/>
              </a:rPr>
              <a:t>1/20 = .05</a:t>
            </a:r>
          </a:p>
        </p:txBody>
      </p:sp>
      <p:sp>
        <p:nvSpPr>
          <p:cNvPr id="247891" name="Rectangle 83">
            <a:extLst>
              <a:ext uri="{FF2B5EF4-FFF2-40B4-BE49-F238E27FC236}">
                <a16:creationId xmlns:a16="http://schemas.microsoft.com/office/drawing/2014/main" id="{5244B4B0-EF1B-BC84-1576-BD04148C8913}"/>
              </a:ext>
            </a:extLst>
          </p:cNvPr>
          <p:cNvSpPr>
            <a:spLocks noChangeArrowheads="1"/>
          </p:cNvSpPr>
          <p:nvPr/>
        </p:nvSpPr>
        <p:spPr bwMode="auto">
          <a:xfrm>
            <a:off x="674688" y="1123950"/>
            <a:ext cx="4140200" cy="50323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400" b="1" dirty="0">
                <a:effectLst>
                  <a:outerShdw blurRad="38100" dist="38100" dir="2700000" algn="tl">
                    <a:srgbClr val="000000"/>
                  </a:outerShdw>
                </a:effectLst>
                <a:latin typeface="Book Antiqua" pitchFamily="18" charset="0"/>
                <a:cs typeface="+mn-cs"/>
              </a:rPr>
              <a:t>Example:  </a:t>
            </a:r>
            <a:r>
              <a:rPr lang="en-US" sz="2400" b="1" dirty="0" err="1">
                <a:effectLst>
                  <a:outerShdw blurRad="38100" dist="38100" dir="2700000" algn="tl">
                    <a:srgbClr val="000000"/>
                  </a:outerShdw>
                </a:effectLst>
                <a:latin typeface="Book Antiqua" pitchFamily="18" charset="0"/>
                <a:cs typeface="+mn-cs"/>
              </a:rPr>
              <a:t>Marada</a:t>
            </a:r>
            <a:r>
              <a:rPr lang="en-US" sz="2400" b="1" dirty="0">
                <a:effectLst>
                  <a:outerShdw blurRad="38100" dist="38100" dir="2700000" algn="tl">
                    <a:srgbClr val="000000"/>
                  </a:outerShdw>
                </a:effectLst>
                <a:latin typeface="Book Antiqua" pitchFamily="18" charset="0"/>
                <a:cs typeface="+mn-cs"/>
              </a:rPr>
              <a:t> Inn</a:t>
            </a:r>
          </a:p>
        </p:txBody>
      </p:sp>
    </p:spTree>
    <p:extLst>
      <p:ext uri="{BB962C8B-B14F-4D97-AF65-F5344CB8AC3E}">
        <p14:creationId xmlns:p14="http://schemas.microsoft.com/office/powerpoint/2010/main" val="362655196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7880"/>
                                        </p:tgtEl>
                                        <p:attrNameLst>
                                          <p:attrName>style.visibility</p:attrName>
                                        </p:attrNameLst>
                                      </p:cBhvr>
                                      <p:to>
                                        <p:strVal val="visible"/>
                                      </p:to>
                                    </p:set>
                                    <p:animEffect transition="in" filter="dissolve">
                                      <p:cBhvr>
                                        <p:cTn id="7" dur="500"/>
                                        <p:tgtEl>
                                          <p:spTgt spid="247880"/>
                                        </p:tgtEl>
                                      </p:cBhvr>
                                    </p:animEffect>
                                  </p:childTnLst>
                                </p:cTn>
                              </p:par>
                            </p:childTnLst>
                          </p:cTn>
                        </p:par>
                        <p:par>
                          <p:cTn id="8" fill="hold" nodeType="afterGroup">
                            <p:stCondLst>
                              <p:cond delay="500"/>
                            </p:stCondLst>
                            <p:childTnLst>
                              <p:par>
                                <p:cTn id="9" presetID="16" presetClass="entr" presetSubtype="37" fill="hold" grpId="0" nodeType="afterEffect">
                                  <p:stCondLst>
                                    <p:cond delay="1000"/>
                                  </p:stCondLst>
                                  <p:childTnLst>
                                    <p:set>
                                      <p:cBhvr>
                                        <p:cTn id="10" dur="1" fill="hold">
                                          <p:stCondLst>
                                            <p:cond delay="0"/>
                                          </p:stCondLst>
                                        </p:cTn>
                                        <p:tgtEl>
                                          <p:spTgt spid="247888"/>
                                        </p:tgtEl>
                                        <p:attrNameLst>
                                          <p:attrName>style.visibility</p:attrName>
                                        </p:attrNameLst>
                                      </p:cBhvr>
                                      <p:to>
                                        <p:strVal val="visible"/>
                                      </p:to>
                                    </p:set>
                                    <p:animEffect transition="in" filter="barn(outVertical)">
                                      <p:cBhvr>
                                        <p:cTn id="11" dur="500"/>
                                        <p:tgtEl>
                                          <p:spTgt spid="247888"/>
                                        </p:tgtEl>
                                      </p:cBhvr>
                                    </p:animEffect>
                                  </p:childTnLst>
                                </p:cTn>
                              </p:par>
                            </p:childTnLst>
                          </p:cTn>
                        </p:par>
                        <p:par>
                          <p:cTn id="12" fill="hold" nodeType="afterGroup">
                            <p:stCondLst>
                              <p:cond delay="2000"/>
                            </p:stCondLst>
                            <p:childTnLst>
                              <p:par>
                                <p:cTn id="13" presetID="12" presetClass="entr" presetSubtype="1" fill="hold" grpId="0" nodeType="afterEffect">
                                  <p:stCondLst>
                                    <p:cond delay="1000"/>
                                  </p:stCondLst>
                                  <p:iterate type="wd">
                                    <p:tmPct val="100000"/>
                                  </p:iterate>
                                  <p:childTnLst>
                                    <p:set>
                                      <p:cBhvr>
                                        <p:cTn id="14" dur="1" fill="hold">
                                          <p:stCondLst>
                                            <p:cond delay="0"/>
                                          </p:stCondLst>
                                        </p:cTn>
                                        <p:tgtEl>
                                          <p:spTgt spid="247810"/>
                                        </p:tgtEl>
                                        <p:attrNameLst>
                                          <p:attrName>style.visibility</p:attrName>
                                        </p:attrNameLst>
                                      </p:cBhvr>
                                      <p:to>
                                        <p:strVal val="visible"/>
                                      </p:to>
                                    </p:set>
                                    <p:animEffect transition="in" filter="slide(fromTop)">
                                      <p:cBhvr>
                                        <p:cTn id="15" dur="300"/>
                                        <p:tgtEl>
                                          <p:spTgt spid="2478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247886"/>
                                        </p:tgtEl>
                                        <p:attrNameLst>
                                          <p:attrName>style.visibility</p:attrName>
                                        </p:attrNameLst>
                                      </p:cBhvr>
                                      <p:to>
                                        <p:strVal val="visible"/>
                                      </p:to>
                                    </p:set>
                                    <p:animEffect transition="in" filter="barn(outVertical)">
                                      <p:cBhvr>
                                        <p:cTn id="20" dur="500"/>
                                        <p:tgtEl>
                                          <p:spTgt spid="247886"/>
                                        </p:tgtEl>
                                      </p:cBhvr>
                                    </p:animEffect>
                                  </p:childTnLst>
                                </p:cTn>
                              </p:par>
                            </p:childTnLst>
                          </p:cTn>
                        </p:par>
                        <p:par>
                          <p:cTn id="21" fill="hold" nodeType="afterGroup">
                            <p:stCondLst>
                              <p:cond delay="500"/>
                            </p:stCondLst>
                            <p:childTnLst>
                              <p:par>
                                <p:cTn id="22" presetID="12" presetClass="entr" presetSubtype="1" fill="hold" grpId="0" nodeType="afterEffect">
                                  <p:stCondLst>
                                    <p:cond delay="1000"/>
                                  </p:stCondLst>
                                  <p:iterate type="wd">
                                    <p:tmPct val="100000"/>
                                  </p:iterate>
                                  <p:childTnLst>
                                    <p:set>
                                      <p:cBhvr>
                                        <p:cTn id="23" dur="1" fill="hold">
                                          <p:stCondLst>
                                            <p:cond delay="0"/>
                                          </p:stCondLst>
                                        </p:cTn>
                                        <p:tgtEl>
                                          <p:spTgt spid="247884"/>
                                        </p:tgtEl>
                                        <p:attrNameLst>
                                          <p:attrName>style.visibility</p:attrName>
                                        </p:attrNameLst>
                                      </p:cBhvr>
                                      <p:to>
                                        <p:strVal val="visible"/>
                                      </p:to>
                                    </p:set>
                                    <p:animEffect transition="in" filter="slide(fromTop)">
                                      <p:cBhvr>
                                        <p:cTn id="24" dur="300"/>
                                        <p:tgtEl>
                                          <p:spTgt spid="247884"/>
                                        </p:tgtEl>
                                      </p:cBhvr>
                                    </p:animEffect>
                                  </p:childTnLst>
                                </p:cTn>
                              </p:par>
                            </p:childTnLst>
                          </p:cTn>
                        </p:par>
                        <p:par>
                          <p:cTn id="25" fill="hold" nodeType="afterGroup">
                            <p:stCondLst>
                              <p:cond delay="6900"/>
                            </p:stCondLst>
                            <p:childTnLst>
                              <p:par>
                                <p:cTn id="26" presetID="23" presetClass="entr" presetSubtype="16" fill="hold" grpId="0" nodeType="afterEffect">
                                  <p:stCondLst>
                                    <p:cond delay="1000"/>
                                  </p:stCondLst>
                                  <p:childTnLst>
                                    <p:set>
                                      <p:cBhvr>
                                        <p:cTn id="27" dur="1" fill="hold">
                                          <p:stCondLst>
                                            <p:cond delay="0"/>
                                          </p:stCondLst>
                                        </p:cTn>
                                        <p:tgtEl>
                                          <p:spTgt spid="247890"/>
                                        </p:tgtEl>
                                        <p:attrNameLst>
                                          <p:attrName>style.visibility</p:attrName>
                                        </p:attrNameLst>
                                      </p:cBhvr>
                                      <p:to>
                                        <p:strVal val="visible"/>
                                      </p:to>
                                    </p:set>
                                    <p:anim calcmode="lin" valueType="num">
                                      <p:cBhvr>
                                        <p:cTn id="28" dur="500" fill="hold"/>
                                        <p:tgtEl>
                                          <p:spTgt spid="247890"/>
                                        </p:tgtEl>
                                        <p:attrNameLst>
                                          <p:attrName>ppt_w</p:attrName>
                                        </p:attrNameLst>
                                      </p:cBhvr>
                                      <p:tavLst>
                                        <p:tav tm="0">
                                          <p:val>
                                            <p:fltVal val="0"/>
                                          </p:val>
                                        </p:tav>
                                        <p:tav tm="100000">
                                          <p:val>
                                            <p:strVal val="#ppt_w"/>
                                          </p:val>
                                        </p:tav>
                                      </p:tavLst>
                                    </p:anim>
                                    <p:anim calcmode="lin" valueType="num">
                                      <p:cBhvr>
                                        <p:cTn id="29" dur="500" fill="hold"/>
                                        <p:tgtEl>
                                          <p:spTgt spid="247890"/>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247887"/>
                                        </p:tgtEl>
                                        <p:attrNameLst>
                                          <p:attrName>style.visibility</p:attrName>
                                        </p:attrNameLst>
                                      </p:cBhvr>
                                      <p:to>
                                        <p:strVal val="visible"/>
                                      </p:to>
                                    </p:set>
                                    <p:animEffect transition="in" filter="barn(outVertical)">
                                      <p:cBhvr>
                                        <p:cTn id="34" dur="500"/>
                                        <p:tgtEl>
                                          <p:spTgt spid="247887"/>
                                        </p:tgtEl>
                                      </p:cBhvr>
                                    </p:animEffect>
                                  </p:childTnLst>
                                </p:cTn>
                              </p:par>
                            </p:childTnLst>
                          </p:cTn>
                        </p:par>
                        <p:par>
                          <p:cTn id="35" fill="hold" nodeType="afterGroup">
                            <p:stCondLst>
                              <p:cond delay="500"/>
                            </p:stCondLst>
                            <p:childTnLst>
                              <p:par>
                                <p:cTn id="36" presetID="12" presetClass="entr" presetSubtype="1" fill="hold" grpId="0" nodeType="afterEffect">
                                  <p:stCondLst>
                                    <p:cond delay="1000"/>
                                  </p:stCondLst>
                                  <p:iterate type="wd">
                                    <p:tmPct val="100000"/>
                                  </p:iterate>
                                  <p:childTnLst>
                                    <p:set>
                                      <p:cBhvr>
                                        <p:cTn id="37" dur="1" fill="hold">
                                          <p:stCondLst>
                                            <p:cond delay="0"/>
                                          </p:stCondLst>
                                        </p:cTn>
                                        <p:tgtEl>
                                          <p:spTgt spid="247885"/>
                                        </p:tgtEl>
                                        <p:attrNameLst>
                                          <p:attrName>style.visibility</p:attrName>
                                        </p:attrNameLst>
                                      </p:cBhvr>
                                      <p:to>
                                        <p:strVal val="visible"/>
                                      </p:to>
                                    </p:set>
                                    <p:animEffect transition="in" filter="slide(fromTop)">
                                      <p:cBhvr>
                                        <p:cTn id="38" dur="300"/>
                                        <p:tgtEl>
                                          <p:spTgt spid="247885"/>
                                        </p:tgtEl>
                                      </p:cBhvr>
                                    </p:animEffect>
                                  </p:childTnLst>
                                </p:cTn>
                              </p:par>
                            </p:childTnLst>
                          </p:cTn>
                        </p:par>
                        <p:par>
                          <p:cTn id="39" fill="hold" nodeType="afterGroup">
                            <p:stCondLst>
                              <p:cond delay="5100"/>
                            </p:stCondLst>
                            <p:childTnLst>
                              <p:par>
                                <p:cTn id="40" presetID="23" presetClass="entr" presetSubtype="16" fill="hold" grpId="0" nodeType="afterEffect">
                                  <p:stCondLst>
                                    <p:cond delay="1000"/>
                                  </p:stCondLst>
                                  <p:childTnLst>
                                    <p:set>
                                      <p:cBhvr>
                                        <p:cTn id="41" dur="1" fill="hold">
                                          <p:stCondLst>
                                            <p:cond delay="0"/>
                                          </p:stCondLst>
                                        </p:cTn>
                                        <p:tgtEl>
                                          <p:spTgt spid="247889"/>
                                        </p:tgtEl>
                                        <p:attrNameLst>
                                          <p:attrName>style.visibility</p:attrName>
                                        </p:attrNameLst>
                                      </p:cBhvr>
                                      <p:to>
                                        <p:strVal val="visible"/>
                                      </p:to>
                                    </p:set>
                                    <p:anim calcmode="lin" valueType="num">
                                      <p:cBhvr>
                                        <p:cTn id="42" dur="500" fill="hold"/>
                                        <p:tgtEl>
                                          <p:spTgt spid="247889"/>
                                        </p:tgtEl>
                                        <p:attrNameLst>
                                          <p:attrName>ppt_w</p:attrName>
                                        </p:attrNameLst>
                                      </p:cBhvr>
                                      <p:tavLst>
                                        <p:tav tm="0">
                                          <p:val>
                                            <p:fltVal val="0"/>
                                          </p:val>
                                        </p:tav>
                                        <p:tav tm="100000">
                                          <p:val>
                                            <p:strVal val="#ppt_w"/>
                                          </p:val>
                                        </p:tav>
                                      </p:tavLst>
                                    </p:anim>
                                    <p:anim calcmode="lin" valueType="num">
                                      <p:cBhvr>
                                        <p:cTn id="43" dur="500" fill="hold"/>
                                        <p:tgtEl>
                                          <p:spTgt spid="2478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80" grpId="0" animBg="1"/>
      <p:bldP spid="247810" grpId="0" autoUpdateAnimBg="0"/>
      <p:bldP spid="247884" grpId="0" autoUpdateAnimBg="0"/>
      <p:bldP spid="247885" grpId="0" autoUpdateAnimBg="0"/>
      <p:bldP spid="247886" grpId="0" autoUpdateAnimBg="0"/>
      <p:bldP spid="247887" grpId="0" autoUpdateAnimBg="0"/>
      <p:bldP spid="247888" grpId="0" autoUpdateAnimBg="0"/>
      <p:bldP spid="247889" grpId="0" animBg="1" autoUpdateAnimBg="0"/>
      <p:bldP spid="24789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52BC48-084B-D5FC-622D-5726BBB7609A}"/>
              </a:ext>
            </a:extLst>
          </p:cNvPr>
          <p:cNvSpPr txBox="1"/>
          <p:nvPr/>
        </p:nvSpPr>
        <p:spPr>
          <a:xfrm>
            <a:off x="1657212" y="630017"/>
            <a:ext cx="5385845" cy="1754326"/>
          </a:xfrm>
          <a:prstGeom prst="rect">
            <a:avLst/>
          </a:prstGeom>
          <a:noFill/>
        </p:spPr>
        <p:txBody>
          <a:bodyPr wrap="square" rtlCol="0">
            <a:spAutoFit/>
          </a:bodyPr>
          <a:lstStyle/>
          <a:p>
            <a:pPr algn="ctr"/>
            <a:r>
              <a:rPr lang="en-US" sz="3600" b="1" dirty="0"/>
              <a:t>But what if the sample size is much larger?</a:t>
            </a:r>
          </a:p>
        </p:txBody>
      </p:sp>
      <p:sp>
        <p:nvSpPr>
          <p:cNvPr id="3" name="TextBox 2">
            <a:extLst>
              <a:ext uri="{FF2B5EF4-FFF2-40B4-BE49-F238E27FC236}">
                <a16:creationId xmlns:a16="http://schemas.microsoft.com/office/drawing/2014/main" id="{BB73EFDA-F235-8ABB-4628-6AEE90542A75}"/>
              </a:ext>
            </a:extLst>
          </p:cNvPr>
          <p:cNvSpPr txBox="1"/>
          <p:nvPr/>
        </p:nvSpPr>
        <p:spPr>
          <a:xfrm>
            <a:off x="2377303" y="2882371"/>
            <a:ext cx="4870244" cy="430887"/>
          </a:xfrm>
          <a:prstGeom prst="rect">
            <a:avLst/>
          </a:prstGeom>
          <a:noFill/>
        </p:spPr>
        <p:txBody>
          <a:bodyPr wrap="none" rtlCol="0">
            <a:spAutoFit/>
          </a:bodyPr>
          <a:lstStyle/>
          <a:p>
            <a:r>
              <a:rPr lang="en-US" dirty="0">
                <a:hlinkClick r:id="rId2" action="ppaction://hlinkfile"/>
              </a:rPr>
              <a:t>Chapter2DataFiles\HotelRatings.xlsx</a:t>
            </a:r>
            <a:endParaRPr lang="en-US" dirty="0"/>
          </a:p>
        </p:txBody>
      </p:sp>
      <p:sp>
        <p:nvSpPr>
          <p:cNvPr id="4" name="TextBox 3">
            <a:extLst>
              <a:ext uri="{FF2B5EF4-FFF2-40B4-BE49-F238E27FC236}">
                <a16:creationId xmlns:a16="http://schemas.microsoft.com/office/drawing/2014/main" id="{FBD47002-1940-E8A5-02AE-2CCE2148F7FB}"/>
              </a:ext>
            </a:extLst>
          </p:cNvPr>
          <p:cNvSpPr txBox="1"/>
          <p:nvPr/>
        </p:nvSpPr>
        <p:spPr>
          <a:xfrm>
            <a:off x="2925556" y="5502274"/>
            <a:ext cx="4448654" cy="430887"/>
          </a:xfrm>
          <a:prstGeom prst="rect">
            <a:avLst/>
          </a:prstGeom>
          <a:noFill/>
        </p:spPr>
        <p:txBody>
          <a:bodyPr wrap="none" rtlCol="0">
            <a:spAutoFit/>
          </a:bodyPr>
          <a:lstStyle/>
          <a:p>
            <a:r>
              <a:rPr lang="en-US" dirty="0">
                <a:hlinkClick r:id="rId3" action="ppaction://hlinkfile"/>
              </a:rPr>
              <a:t>Chapter2DataFiles\SoftDrink.xlsx</a:t>
            </a:r>
            <a:endParaRPr lang="en-US" dirty="0"/>
          </a:p>
        </p:txBody>
      </p:sp>
      <p:sp>
        <p:nvSpPr>
          <p:cNvPr id="5" name="TextBox 4">
            <a:extLst>
              <a:ext uri="{FF2B5EF4-FFF2-40B4-BE49-F238E27FC236}">
                <a16:creationId xmlns:a16="http://schemas.microsoft.com/office/drawing/2014/main" id="{978238ED-3118-7E46-02C4-D5BF74FA026E}"/>
              </a:ext>
            </a:extLst>
          </p:cNvPr>
          <p:cNvSpPr txBox="1"/>
          <p:nvPr/>
        </p:nvSpPr>
        <p:spPr>
          <a:xfrm>
            <a:off x="691170" y="4357915"/>
            <a:ext cx="8016938" cy="646331"/>
          </a:xfrm>
          <a:prstGeom prst="rect">
            <a:avLst/>
          </a:prstGeom>
          <a:noFill/>
        </p:spPr>
        <p:txBody>
          <a:bodyPr wrap="none" rtlCol="0">
            <a:spAutoFit/>
          </a:bodyPr>
          <a:lstStyle/>
          <a:p>
            <a:r>
              <a:rPr lang="en-US" sz="3600" b="1" dirty="0"/>
              <a:t>Looking at the Soft Drink Market</a:t>
            </a:r>
          </a:p>
        </p:txBody>
      </p:sp>
    </p:spTree>
    <p:extLst>
      <p:ext uri="{BB962C8B-B14F-4D97-AF65-F5344CB8AC3E}">
        <p14:creationId xmlns:p14="http://schemas.microsoft.com/office/powerpoint/2010/main" val="3398905395"/>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766DEE-F064-5F8C-D01B-234D0030B9B4}"/>
              </a:ext>
            </a:extLst>
          </p:cNvPr>
          <p:cNvPicPr>
            <a:picLocks noChangeAspect="1"/>
          </p:cNvPicPr>
          <p:nvPr/>
        </p:nvPicPr>
        <p:blipFill>
          <a:blip r:embed="rId2"/>
          <a:stretch>
            <a:fillRect/>
          </a:stretch>
        </p:blipFill>
        <p:spPr>
          <a:xfrm>
            <a:off x="217715" y="225879"/>
            <a:ext cx="8773885" cy="6055178"/>
          </a:xfrm>
          <a:prstGeom prst="rect">
            <a:avLst/>
          </a:prstGeom>
        </p:spPr>
      </p:pic>
    </p:spTree>
    <p:extLst>
      <p:ext uri="{BB962C8B-B14F-4D97-AF65-F5344CB8AC3E}">
        <p14:creationId xmlns:p14="http://schemas.microsoft.com/office/powerpoint/2010/main" val="445277272"/>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02">
            <a:extLst>
              <a:ext uri="{FF2B5EF4-FFF2-40B4-BE49-F238E27FC236}">
                <a16:creationId xmlns:a16="http://schemas.microsoft.com/office/drawing/2014/main" id="{F19E7F39-807A-076D-8772-B627E9470A10}"/>
              </a:ext>
            </a:extLst>
          </p:cNvPr>
          <p:cNvSpPr>
            <a:spLocks noGrp="1"/>
          </p:cNvSpPr>
          <p:nvPr>
            <p:ph type="title"/>
          </p:nvPr>
        </p:nvSpPr>
        <p:spPr>
          <a:xfrm>
            <a:off x="212725" y="365125"/>
            <a:ext cx="8737600" cy="1325563"/>
          </a:xfrm>
        </p:spPr>
        <p:txBody>
          <a:bodyPr/>
          <a:lstStyle/>
          <a:p>
            <a:pPr algn="ctr"/>
            <a:r>
              <a:rPr lang="en-US" altLang="en-US" sz="3200" b="1" dirty="0">
                <a:solidFill>
                  <a:schemeClr val="tx2"/>
                </a:solidFill>
                <a:latin typeface="Arial Black" panose="020B0A04020102020204" pitchFamily="34" charset="0"/>
              </a:rPr>
              <a:t>Frequency Distribution </a:t>
            </a:r>
            <a:br>
              <a:rPr lang="en-US" altLang="en-US" sz="3200" b="1" dirty="0">
                <a:solidFill>
                  <a:schemeClr val="tx2"/>
                </a:solidFill>
                <a:latin typeface="Arial Black" panose="020B0A04020102020204" pitchFamily="34" charset="0"/>
              </a:rPr>
            </a:br>
            <a:r>
              <a:rPr lang="en-US" altLang="en-US" sz="3200" b="1" dirty="0">
                <a:solidFill>
                  <a:schemeClr val="tx2"/>
                </a:solidFill>
                <a:latin typeface="Arial Black" panose="020B0A04020102020204" pitchFamily="34" charset="0"/>
              </a:rPr>
              <a:t>Quantitative Data </a:t>
            </a:r>
          </a:p>
        </p:txBody>
      </p:sp>
      <p:sp>
        <p:nvSpPr>
          <p:cNvPr id="7" name="Content Placeholder 6">
            <a:extLst>
              <a:ext uri="{FF2B5EF4-FFF2-40B4-BE49-F238E27FC236}">
                <a16:creationId xmlns:a16="http://schemas.microsoft.com/office/drawing/2014/main" id="{356D7F29-6712-0DC3-AABC-1ABCE8709967}"/>
              </a:ext>
            </a:extLst>
          </p:cNvPr>
          <p:cNvSpPr>
            <a:spLocks noGrp="1"/>
          </p:cNvSpPr>
          <p:nvPr>
            <p:ph idx="1"/>
          </p:nvPr>
        </p:nvSpPr>
        <p:spPr>
          <a:xfrm>
            <a:off x="628650" y="1601788"/>
            <a:ext cx="8210550" cy="3140075"/>
          </a:xfrm>
        </p:spPr>
        <p:txBody>
          <a:bodyPr>
            <a:normAutofit/>
          </a:bodyPr>
          <a:lstStyle/>
          <a:p>
            <a:pPr marL="0" indent="0">
              <a:buFont typeface="Arial" panose="020B0604020202020204" pitchFamily="34" charset="0"/>
              <a:buNone/>
              <a:defRPr/>
            </a:pPr>
            <a:r>
              <a:rPr lang="en-IN" sz="2400" b="1" u="sng" dirty="0"/>
              <a:t>Example</a:t>
            </a:r>
          </a:p>
          <a:p>
            <a:pPr marL="0" indent="0">
              <a:buFont typeface="Arial" panose="020B0604020202020204" pitchFamily="34" charset="0"/>
              <a:buNone/>
              <a:defRPr/>
            </a:pPr>
            <a:r>
              <a:rPr lang="en-IN" sz="2400" dirty="0"/>
              <a:t>Sanderson and Clifford, a small public accounting firm wants to determine time in days required to complete year end audits. It takes a sample of 20 clients. </a:t>
            </a:r>
          </a:p>
          <a:p>
            <a:pPr marL="0" indent="0">
              <a:buFont typeface="Arial" panose="020B0604020202020204" pitchFamily="34" charset="0"/>
              <a:buNone/>
              <a:defRPr/>
            </a:pPr>
            <a:endParaRPr lang="en-IN" sz="2105" b="1" u="sng" dirty="0"/>
          </a:p>
        </p:txBody>
      </p:sp>
      <p:graphicFrame>
        <p:nvGraphicFramePr>
          <p:cNvPr id="5" name="Table 4">
            <a:extLst>
              <a:ext uri="{FF2B5EF4-FFF2-40B4-BE49-F238E27FC236}">
                <a16:creationId xmlns:a16="http://schemas.microsoft.com/office/drawing/2014/main" id="{C458FDF6-5E51-22A9-2285-C1F9984C5769}"/>
              </a:ext>
            </a:extLst>
          </p:cNvPr>
          <p:cNvGraphicFramePr>
            <a:graphicFrameLocks noGrp="1"/>
          </p:cNvGraphicFramePr>
          <p:nvPr/>
        </p:nvGraphicFramePr>
        <p:xfrm>
          <a:off x="1443038" y="3368675"/>
          <a:ext cx="6096000" cy="22023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2201863">
                <a:tc>
                  <a:txBody>
                    <a:bodyPr/>
                    <a:lstStyle/>
                    <a:p>
                      <a:pPr algn="ctr"/>
                      <a:r>
                        <a:rPr lang="en-IN" sz="2800" dirty="0">
                          <a:solidFill>
                            <a:schemeClr val="tx1"/>
                          </a:solidFill>
                        </a:rPr>
                        <a:t>12</a:t>
                      </a:r>
                    </a:p>
                    <a:p>
                      <a:pPr algn="ctr"/>
                      <a:r>
                        <a:rPr lang="en-IN" sz="2800" dirty="0">
                          <a:solidFill>
                            <a:schemeClr val="tx1"/>
                          </a:solidFill>
                        </a:rPr>
                        <a:t>15</a:t>
                      </a:r>
                    </a:p>
                    <a:p>
                      <a:pPr algn="ctr"/>
                      <a:r>
                        <a:rPr lang="en-IN" sz="2800" dirty="0">
                          <a:solidFill>
                            <a:schemeClr val="tx1"/>
                          </a:solidFill>
                        </a:rPr>
                        <a:t>20</a:t>
                      </a:r>
                    </a:p>
                    <a:p>
                      <a:pPr algn="ctr"/>
                      <a:r>
                        <a:rPr lang="en-IN" sz="2800" dirty="0">
                          <a:solidFill>
                            <a:schemeClr val="tx1"/>
                          </a:solidFill>
                        </a:rPr>
                        <a:t>22</a:t>
                      </a:r>
                    </a:p>
                    <a:p>
                      <a:pPr algn="ctr"/>
                      <a:r>
                        <a:rPr lang="en-IN" sz="2800" dirty="0">
                          <a:solidFill>
                            <a:schemeClr val="tx1"/>
                          </a:solidFill>
                        </a:rPr>
                        <a:t>14</a:t>
                      </a:r>
                    </a:p>
                  </a:txBody>
                  <a:tcPr marL="68750" marR="68750" marT="34360" marB="34360">
                    <a:solidFill>
                      <a:schemeClr val="bg1">
                        <a:lumMod val="95000"/>
                      </a:schemeClr>
                    </a:solidFill>
                  </a:tcPr>
                </a:tc>
                <a:tc>
                  <a:txBody>
                    <a:bodyPr/>
                    <a:lstStyle/>
                    <a:p>
                      <a:pPr algn="ctr"/>
                      <a:r>
                        <a:rPr lang="en-IN" sz="2800" dirty="0">
                          <a:solidFill>
                            <a:schemeClr val="tx1"/>
                          </a:solidFill>
                        </a:rPr>
                        <a:t>14</a:t>
                      </a:r>
                    </a:p>
                    <a:p>
                      <a:pPr algn="ctr"/>
                      <a:r>
                        <a:rPr lang="en-IN" sz="2800" dirty="0">
                          <a:solidFill>
                            <a:schemeClr val="tx1"/>
                          </a:solidFill>
                        </a:rPr>
                        <a:t>15</a:t>
                      </a:r>
                    </a:p>
                    <a:p>
                      <a:pPr algn="ctr"/>
                      <a:r>
                        <a:rPr lang="en-IN" sz="2800" dirty="0">
                          <a:solidFill>
                            <a:schemeClr val="tx1"/>
                          </a:solidFill>
                        </a:rPr>
                        <a:t>27</a:t>
                      </a:r>
                    </a:p>
                    <a:p>
                      <a:pPr algn="ctr"/>
                      <a:r>
                        <a:rPr lang="en-IN" sz="2800" dirty="0">
                          <a:solidFill>
                            <a:schemeClr val="tx1"/>
                          </a:solidFill>
                        </a:rPr>
                        <a:t>21</a:t>
                      </a:r>
                    </a:p>
                    <a:p>
                      <a:pPr algn="ctr"/>
                      <a:r>
                        <a:rPr lang="en-IN" sz="2800" dirty="0">
                          <a:solidFill>
                            <a:schemeClr val="tx1"/>
                          </a:solidFill>
                        </a:rPr>
                        <a:t>18</a:t>
                      </a:r>
                    </a:p>
                  </a:txBody>
                  <a:tcPr marL="68750" marR="68750" marT="34360" marB="34360">
                    <a:solidFill>
                      <a:schemeClr val="bg1">
                        <a:lumMod val="95000"/>
                      </a:schemeClr>
                    </a:solidFill>
                  </a:tcPr>
                </a:tc>
                <a:tc>
                  <a:txBody>
                    <a:bodyPr/>
                    <a:lstStyle/>
                    <a:p>
                      <a:pPr algn="ctr"/>
                      <a:r>
                        <a:rPr lang="en-IN" sz="2800" dirty="0">
                          <a:solidFill>
                            <a:schemeClr val="tx1"/>
                          </a:solidFill>
                        </a:rPr>
                        <a:t>19</a:t>
                      </a:r>
                    </a:p>
                    <a:p>
                      <a:pPr algn="ctr"/>
                      <a:r>
                        <a:rPr lang="en-IN" sz="2800" dirty="0">
                          <a:solidFill>
                            <a:schemeClr val="tx1"/>
                          </a:solidFill>
                        </a:rPr>
                        <a:t>18</a:t>
                      </a:r>
                    </a:p>
                    <a:p>
                      <a:pPr algn="ctr"/>
                      <a:r>
                        <a:rPr lang="en-IN" sz="2800" dirty="0">
                          <a:solidFill>
                            <a:schemeClr val="tx1"/>
                          </a:solidFill>
                        </a:rPr>
                        <a:t>22</a:t>
                      </a:r>
                    </a:p>
                    <a:p>
                      <a:pPr algn="ctr"/>
                      <a:r>
                        <a:rPr lang="en-IN" sz="2800" dirty="0">
                          <a:solidFill>
                            <a:schemeClr val="tx1"/>
                          </a:solidFill>
                        </a:rPr>
                        <a:t>33</a:t>
                      </a:r>
                    </a:p>
                    <a:p>
                      <a:pPr algn="ctr"/>
                      <a:r>
                        <a:rPr lang="en-IN" sz="2800" dirty="0">
                          <a:solidFill>
                            <a:schemeClr val="tx1"/>
                          </a:solidFill>
                        </a:rPr>
                        <a:t>16</a:t>
                      </a:r>
                    </a:p>
                  </a:txBody>
                  <a:tcPr marL="68750" marR="68750" marT="34360" marB="34360">
                    <a:solidFill>
                      <a:schemeClr val="bg1">
                        <a:lumMod val="95000"/>
                      </a:schemeClr>
                    </a:solidFill>
                  </a:tcPr>
                </a:tc>
                <a:tc>
                  <a:txBody>
                    <a:bodyPr/>
                    <a:lstStyle/>
                    <a:p>
                      <a:pPr algn="ctr"/>
                      <a:r>
                        <a:rPr lang="en-IN" sz="2800" dirty="0">
                          <a:solidFill>
                            <a:schemeClr val="tx1"/>
                          </a:solidFill>
                        </a:rPr>
                        <a:t>18</a:t>
                      </a:r>
                    </a:p>
                    <a:p>
                      <a:pPr algn="ctr"/>
                      <a:r>
                        <a:rPr lang="en-IN" sz="2800" dirty="0">
                          <a:solidFill>
                            <a:schemeClr val="tx1"/>
                          </a:solidFill>
                        </a:rPr>
                        <a:t>17</a:t>
                      </a:r>
                    </a:p>
                    <a:p>
                      <a:pPr algn="ctr"/>
                      <a:r>
                        <a:rPr lang="en-IN" sz="2800" dirty="0">
                          <a:solidFill>
                            <a:schemeClr val="tx1"/>
                          </a:solidFill>
                        </a:rPr>
                        <a:t>23</a:t>
                      </a:r>
                    </a:p>
                    <a:p>
                      <a:pPr algn="ctr"/>
                      <a:r>
                        <a:rPr lang="en-IN" sz="2800" dirty="0">
                          <a:solidFill>
                            <a:schemeClr val="tx1"/>
                          </a:solidFill>
                        </a:rPr>
                        <a:t>28</a:t>
                      </a:r>
                    </a:p>
                    <a:p>
                      <a:pPr algn="ctr"/>
                      <a:r>
                        <a:rPr lang="en-IN" sz="2800" dirty="0">
                          <a:solidFill>
                            <a:schemeClr val="tx1"/>
                          </a:solidFill>
                        </a:rPr>
                        <a:t>13</a:t>
                      </a:r>
                    </a:p>
                  </a:txBody>
                  <a:tcPr marL="68750" marR="68750" marT="34360" marB="34360">
                    <a:solidFill>
                      <a:schemeClr val="bg1">
                        <a:lumMod val="95000"/>
                      </a:schemeClr>
                    </a:solid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04991AF-8E84-8C90-9DD8-2608E9750790}"/>
              </a:ext>
            </a:extLst>
          </p:cNvPr>
          <p:cNvSpPr txBox="1"/>
          <p:nvPr/>
        </p:nvSpPr>
        <p:spPr>
          <a:xfrm>
            <a:off x="5442858" y="5978526"/>
            <a:ext cx="2759089" cy="430887"/>
          </a:xfrm>
          <a:prstGeom prst="rect">
            <a:avLst/>
          </a:prstGeom>
          <a:noFill/>
        </p:spPr>
        <p:txBody>
          <a:bodyPr wrap="none" rtlCol="0">
            <a:spAutoFit/>
          </a:bodyPr>
          <a:lstStyle/>
          <a:p>
            <a:r>
              <a:rPr lang="en-US" dirty="0" err="1">
                <a:hlinkClick r:id="rId3" action="ppaction://hlinkfile"/>
              </a:rPr>
              <a:t>DataFiles</a:t>
            </a:r>
            <a:r>
              <a:rPr lang="en-US" dirty="0">
                <a:hlinkClick r:id="rId3" action="ppaction://hlinkfile"/>
              </a:rPr>
              <a:t>\Audit.xlsx</a:t>
            </a:r>
            <a:endParaRPr lang="en-US" dirty="0"/>
          </a:p>
        </p:txBody>
      </p:sp>
    </p:spTree>
    <p:extLst>
      <p:ext uri="{BB962C8B-B14F-4D97-AF65-F5344CB8AC3E}">
        <p14:creationId xmlns:p14="http://schemas.microsoft.com/office/powerpoint/2010/main" val="4123973511"/>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BF72640-97ED-8C01-3277-4D3DD57827E1}"/>
              </a:ext>
            </a:extLst>
          </p:cNvPr>
          <p:cNvSpPr>
            <a:spLocks noGrp="1"/>
          </p:cNvSpPr>
          <p:nvPr>
            <p:ph type="title"/>
          </p:nvPr>
        </p:nvSpPr>
        <p:spPr>
          <a:xfrm>
            <a:off x="628650" y="365125"/>
            <a:ext cx="7886700" cy="955675"/>
          </a:xfrm>
        </p:spPr>
        <p:txBody>
          <a:bodyPr/>
          <a:lstStyle/>
          <a:p>
            <a:pPr algn="ctr"/>
            <a:r>
              <a:rPr lang="en-US" altLang="en-US" sz="2800" b="1">
                <a:solidFill>
                  <a:schemeClr val="tx2"/>
                </a:solidFill>
                <a:latin typeface="Arial Black" panose="020B0A04020102020204" pitchFamily="34" charset="0"/>
              </a:rPr>
              <a:t>Frequency Distribution</a:t>
            </a:r>
            <a:endParaRPr lang="en-IN" altLang="en-US" sz="2800" b="1">
              <a:solidFill>
                <a:schemeClr val="tx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4F129B48-0DA5-7E31-3A5D-E11AB1CD2960}"/>
              </a:ext>
            </a:extLst>
          </p:cNvPr>
          <p:cNvSpPr>
            <a:spLocks noGrp="1"/>
          </p:cNvSpPr>
          <p:nvPr>
            <p:ph idx="1"/>
          </p:nvPr>
        </p:nvSpPr>
        <p:spPr>
          <a:xfrm>
            <a:off x="536575" y="1312863"/>
            <a:ext cx="7886700" cy="4351337"/>
          </a:xfrm>
        </p:spPr>
        <p:txBody>
          <a:bodyPr/>
          <a:lstStyle/>
          <a:p>
            <a:pPr marL="0" indent="0">
              <a:buFont typeface="Arial" panose="020B0604020202020204" pitchFamily="34" charset="0"/>
              <a:buNone/>
              <a:defRPr/>
            </a:pPr>
            <a:r>
              <a:rPr lang="en-US" sz="2400" b="1" u="sng" dirty="0">
                <a:solidFill>
                  <a:srgbClr val="000000"/>
                </a:solidFill>
                <a:cs typeface="Arial" panose="020B0604020202020204" pitchFamily="34" charset="0"/>
              </a:rPr>
              <a:t>Example:</a:t>
            </a:r>
            <a:r>
              <a:rPr lang="en-US" sz="2400" b="1" dirty="0">
                <a:solidFill>
                  <a:srgbClr val="000000"/>
                </a:solidFill>
                <a:cs typeface="Arial" panose="020B0604020202020204" pitchFamily="34" charset="0"/>
              </a:rPr>
              <a:t> </a:t>
            </a:r>
            <a:r>
              <a:rPr lang="en-US" sz="2400" dirty="0">
                <a:solidFill>
                  <a:srgbClr val="000000"/>
                </a:solidFill>
                <a:cs typeface="Arial" panose="020B0604020202020204" pitchFamily="34" charset="0"/>
              </a:rPr>
              <a:t>Sanderson and Clifford</a:t>
            </a:r>
          </a:p>
          <a:p>
            <a:pPr>
              <a:defRPr/>
            </a:pPr>
            <a:r>
              <a:rPr lang="en-US" sz="2400" dirty="0"/>
              <a:t>If we choose five classes: </a:t>
            </a:r>
          </a:p>
          <a:p>
            <a:pPr>
              <a:defRPr/>
            </a:pPr>
            <a:r>
              <a:rPr lang="en-US" sz="2400" dirty="0">
                <a:solidFill>
                  <a:srgbClr val="000000"/>
                </a:solidFill>
                <a:cs typeface="Arial" panose="020B0604020202020204" pitchFamily="34" charset="0"/>
              </a:rPr>
              <a:t>Approximate Class Width = (33 - 12)/5 = 4.2 </a:t>
            </a:r>
            <a:r>
              <a:rPr lang="en-US" sz="2400" dirty="0">
                <a:solidFill>
                  <a:srgbClr val="000000"/>
                </a:solidFill>
                <a:latin typeface="Symbol" panose="05050102010706020507" pitchFamily="18" charset="2"/>
                <a:cs typeface="Arial" panose="020B0604020202020204" pitchFamily="34" charset="0"/>
              </a:rPr>
              <a:t> </a:t>
            </a:r>
            <a:r>
              <a:rPr lang="en-US" sz="2400" dirty="0">
                <a:solidFill>
                  <a:srgbClr val="000000"/>
                </a:solidFill>
                <a:cs typeface="Arial" panose="020B0604020202020204" pitchFamily="34" charset="0"/>
              </a:rPr>
              <a:t> 4</a:t>
            </a:r>
          </a:p>
          <a:p>
            <a:pPr>
              <a:defRPr/>
            </a:pPr>
            <a:endParaRPr lang="en-US" dirty="0"/>
          </a:p>
          <a:p>
            <a:pPr>
              <a:defRPr/>
            </a:pPr>
            <a:endParaRPr lang="en-US" dirty="0">
              <a:solidFill>
                <a:srgbClr val="000000"/>
              </a:solidFill>
              <a:cs typeface="Arial" panose="020B0604020202020204" pitchFamily="34" charset="0"/>
            </a:endParaRPr>
          </a:p>
          <a:p>
            <a:pPr>
              <a:defRPr/>
            </a:pPr>
            <a:endParaRPr lang="en-IN" dirty="0"/>
          </a:p>
        </p:txBody>
      </p:sp>
      <p:sp>
        <p:nvSpPr>
          <p:cNvPr id="5" name="Oval 16">
            <a:extLst>
              <a:ext uri="{FF2B5EF4-FFF2-40B4-BE49-F238E27FC236}">
                <a16:creationId xmlns:a16="http://schemas.microsoft.com/office/drawing/2014/main" id="{CFA9F982-B4D9-FA58-7B84-FC9D7C14DB94}"/>
              </a:ext>
            </a:extLst>
          </p:cNvPr>
          <p:cNvSpPr>
            <a:spLocks noChangeArrowheads="1"/>
          </p:cNvSpPr>
          <p:nvPr/>
        </p:nvSpPr>
        <p:spPr bwMode="auto">
          <a:xfrm>
            <a:off x="6440488" y="2259013"/>
            <a:ext cx="508000" cy="315912"/>
          </a:xfrm>
          <a:prstGeom prst="ellipse">
            <a:avLst/>
          </a:prstGeom>
          <a:noFill/>
          <a:ln w="28575">
            <a:solidFill>
              <a:srgbClr val="000000"/>
            </a:solidFill>
            <a:round/>
            <a:headEnd/>
            <a:tailEnd/>
          </a:ln>
          <a:effectLst/>
        </p:spPr>
        <p:txBody>
          <a:bodyPr wrap="none" anchor="ctr"/>
          <a:lstStyle/>
          <a:p>
            <a:pPr>
              <a:defRPr/>
            </a:pPr>
            <a:endParaRPr lang="en-US" sz="1654" dirty="0"/>
          </a:p>
        </p:txBody>
      </p:sp>
      <p:graphicFrame>
        <p:nvGraphicFramePr>
          <p:cNvPr id="7" name="Table 6">
            <a:extLst>
              <a:ext uri="{FF2B5EF4-FFF2-40B4-BE49-F238E27FC236}">
                <a16:creationId xmlns:a16="http://schemas.microsoft.com/office/drawing/2014/main" id="{6AE82639-CBBC-DCB8-9FCD-49E45FFB6763}"/>
              </a:ext>
            </a:extLst>
          </p:cNvPr>
          <p:cNvGraphicFramePr>
            <a:graphicFrameLocks noGrp="1"/>
          </p:cNvGraphicFramePr>
          <p:nvPr/>
        </p:nvGraphicFramePr>
        <p:xfrm>
          <a:off x="1577975" y="3013075"/>
          <a:ext cx="5797550" cy="3041647"/>
        </p:xfrm>
        <a:graphic>
          <a:graphicData uri="http://schemas.openxmlformats.org/drawingml/2006/table">
            <a:tbl>
              <a:tblPr firstRow="1" bandRow="1">
                <a:tableStyleId>{073A0DAA-6AF3-43AB-8588-CEC1D06C72B9}</a:tableStyleId>
              </a:tblPr>
              <a:tblGrid>
                <a:gridCol w="2898775">
                  <a:extLst>
                    <a:ext uri="{9D8B030D-6E8A-4147-A177-3AD203B41FA5}">
                      <a16:colId xmlns:a16="http://schemas.microsoft.com/office/drawing/2014/main" val="20000"/>
                    </a:ext>
                  </a:extLst>
                </a:gridCol>
                <a:gridCol w="2898775">
                  <a:extLst>
                    <a:ext uri="{9D8B030D-6E8A-4147-A177-3AD203B41FA5}">
                      <a16:colId xmlns:a16="http://schemas.microsoft.com/office/drawing/2014/main" val="20001"/>
                    </a:ext>
                  </a:extLst>
                </a:gridCol>
              </a:tblGrid>
              <a:tr h="434521">
                <a:tc>
                  <a:txBody>
                    <a:bodyPr/>
                    <a:lstStyle/>
                    <a:p>
                      <a:pPr algn="ctr"/>
                      <a:r>
                        <a:rPr lang="en-IN" sz="2400" dirty="0"/>
                        <a:t>Time in days </a:t>
                      </a:r>
                    </a:p>
                  </a:txBody>
                  <a:tcPr marL="68741" marR="68741" marT="34376" marB="34376"/>
                </a:tc>
                <a:tc>
                  <a:txBody>
                    <a:bodyPr/>
                    <a:lstStyle/>
                    <a:p>
                      <a:pPr algn="ctr"/>
                      <a:r>
                        <a:rPr lang="en-IN" sz="2400" dirty="0"/>
                        <a:t>Frequency</a:t>
                      </a:r>
                    </a:p>
                  </a:txBody>
                  <a:tcPr marL="68741" marR="68741" marT="34376" marB="34376"/>
                </a:tc>
                <a:extLst>
                  <a:ext uri="{0D108BD9-81ED-4DB2-BD59-A6C34878D82A}">
                    <a16:rowId xmlns:a16="http://schemas.microsoft.com/office/drawing/2014/main" val="10000"/>
                  </a:ext>
                </a:extLst>
              </a:tr>
              <a:tr h="434521">
                <a:tc>
                  <a:txBody>
                    <a:bodyPr/>
                    <a:lstStyle/>
                    <a:p>
                      <a:pPr algn="ctr"/>
                      <a:r>
                        <a:rPr lang="en-IN" sz="2400" dirty="0"/>
                        <a:t>10-14</a:t>
                      </a:r>
                    </a:p>
                  </a:txBody>
                  <a:tcPr marL="68741" marR="68741" marT="34376" marB="34376"/>
                </a:tc>
                <a:tc>
                  <a:txBody>
                    <a:bodyPr/>
                    <a:lstStyle/>
                    <a:p>
                      <a:pPr algn="ctr"/>
                      <a:r>
                        <a:rPr lang="en-IN" sz="2400" dirty="0"/>
                        <a:t>4</a:t>
                      </a:r>
                    </a:p>
                  </a:txBody>
                  <a:tcPr marL="68741" marR="68741" marT="34376" marB="34376"/>
                </a:tc>
                <a:extLst>
                  <a:ext uri="{0D108BD9-81ED-4DB2-BD59-A6C34878D82A}">
                    <a16:rowId xmlns:a16="http://schemas.microsoft.com/office/drawing/2014/main" val="10001"/>
                  </a:ext>
                </a:extLst>
              </a:tr>
              <a:tr h="434521">
                <a:tc>
                  <a:txBody>
                    <a:bodyPr/>
                    <a:lstStyle/>
                    <a:p>
                      <a:pPr algn="ctr"/>
                      <a:r>
                        <a:rPr lang="en-IN" sz="2400" dirty="0"/>
                        <a:t>15-19</a:t>
                      </a:r>
                    </a:p>
                  </a:txBody>
                  <a:tcPr marL="68741" marR="68741" marT="34376" marB="34376"/>
                </a:tc>
                <a:tc>
                  <a:txBody>
                    <a:bodyPr/>
                    <a:lstStyle/>
                    <a:p>
                      <a:pPr algn="ctr"/>
                      <a:r>
                        <a:rPr lang="en-IN" sz="2400" dirty="0"/>
                        <a:t>8</a:t>
                      </a:r>
                    </a:p>
                  </a:txBody>
                  <a:tcPr marL="68741" marR="68741" marT="34376" marB="34376"/>
                </a:tc>
                <a:extLst>
                  <a:ext uri="{0D108BD9-81ED-4DB2-BD59-A6C34878D82A}">
                    <a16:rowId xmlns:a16="http://schemas.microsoft.com/office/drawing/2014/main" val="10002"/>
                  </a:ext>
                </a:extLst>
              </a:tr>
              <a:tr h="434521">
                <a:tc>
                  <a:txBody>
                    <a:bodyPr/>
                    <a:lstStyle/>
                    <a:p>
                      <a:pPr algn="ctr"/>
                      <a:r>
                        <a:rPr lang="en-IN" sz="2400" dirty="0"/>
                        <a:t>20-24</a:t>
                      </a:r>
                    </a:p>
                  </a:txBody>
                  <a:tcPr marL="68741" marR="68741" marT="34376" marB="34376"/>
                </a:tc>
                <a:tc>
                  <a:txBody>
                    <a:bodyPr/>
                    <a:lstStyle/>
                    <a:p>
                      <a:pPr algn="ctr"/>
                      <a:r>
                        <a:rPr lang="en-IN" sz="2400" dirty="0"/>
                        <a:t>5</a:t>
                      </a:r>
                    </a:p>
                  </a:txBody>
                  <a:tcPr marL="68741" marR="68741" marT="34376" marB="34376"/>
                </a:tc>
                <a:extLst>
                  <a:ext uri="{0D108BD9-81ED-4DB2-BD59-A6C34878D82A}">
                    <a16:rowId xmlns:a16="http://schemas.microsoft.com/office/drawing/2014/main" val="10003"/>
                  </a:ext>
                </a:extLst>
              </a:tr>
              <a:tr h="434521">
                <a:tc>
                  <a:txBody>
                    <a:bodyPr/>
                    <a:lstStyle/>
                    <a:p>
                      <a:pPr algn="ctr"/>
                      <a:r>
                        <a:rPr lang="en-IN" sz="2400" dirty="0"/>
                        <a:t>25-29</a:t>
                      </a:r>
                    </a:p>
                  </a:txBody>
                  <a:tcPr marL="68741" marR="68741" marT="34376" marB="34376"/>
                </a:tc>
                <a:tc>
                  <a:txBody>
                    <a:bodyPr/>
                    <a:lstStyle/>
                    <a:p>
                      <a:pPr algn="ctr"/>
                      <a:r>
                        <a:rPr lang="en-IN" sz="2400" dirty="0"/>
                        <a:t>2</a:t>
                      </a:r>
                    </a:p>
                  </a:txBody>
                  <a:tcPr marL="68741" marR="68741" marT="34376" marB="34376"/>
                </a:tc>
                <a:extLst>
                  <a:ext uri="{0D108BD9-81ED-4DB2-BD59-A6C34878D82A}">
                    <a16:rowId xmlns:a16="http://schemas.microsoft.com/office/drawing/2014/main" val="10004"/>
                  </a:ext>
                </a:extLst>
              </a:tr>
              <a:tr h="434521">
                <a:tc>
                  <a:txBody>
                    <a:bodyPr/>
                    <a:lstStyle/>
                    <a:p>
                      <a:pPr algn="ctr"/>
                      <a:r>
                        <a:rPr lang="en-IN" sz="2400" dirty="0"/>
                        <a:t>30-34</a:t>
                      </a:r>
                    </a:p>
                  </a:txBody>
                  <a:tcPr marL="68741" marR="68741" marT="34376" marB="34376"/>
                </a:tc>
                <a:tc>
                  <a:txBody>
                    <a:bodyPr/>
                    <a:lstStyle/>
                    <a:p>
                      <a:pPr algn="ctr"/>
                      <a:r>
                        <a:rPr lang="en-IN" sz="2400" dirty="0"/>
                        <a:t>1</a:t>
                      </a:r>
                    </a:p>
                  </a:txBody>
                  <a:tcPr marL="68741" marR="68741" marT="34376" marB="34376"/>
                </a:tc>
                <a:extLst>
                  <a:ext uri="{0D108BD9-81ED-4DB2-BD59-A6C34878D82A}">
                    <a16:rowId xmlns:a16="http://schemas.microsoft.com/office/drawing/2014/main" val="10005"/>
                  </a:ext>
                </a:extLst>
              </a:tr>
              <a:tr h="434521">
                <a:tc>
                  <a:txBody>
                    <a:bodyPr/>
                    <a:lstStyle/>
                    <a:p>
                      <a:pPr algn="ctr"/>
                      <a:r>
                        <a:rPr lang="en-IN" sz="2400" dirty="0"/>
                        <a:t>Total</a:t>
                      </a:r>
                      <a:endParaRPr lang="en-IN" sz="2400" b="1" dirty="0"/>
                    </a:p>
                  </a:txBody>
                  <a:tcPr marL="68741" marR="68741" marT="34376" marB="34376"/>
                </a:tc>
                <a:tc>
                  <a:txBody>
                    <a:bodyPr/>
                    <a:lstStyle/>
                    <a:p>
                      <a:pPr algn="ctr"/>
                      <a:r>
                        <a:rPr lang="en-IN" sz="2400" dirty="0"/>
                        <a:t>20</a:t>
                      </a:r>
                      <a:endParaRPr lang="en-IN" sz="2400" b="1" dirty="0"/>
                    </a:p>
                  </a:txBody>
                  <a:tcPr marL="68741" marR="68741" marT="34376" marB="34376"/>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287962"/>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a:extLst>
              <a:ext uri="{FF2B5EF4-FFF2-40B4-BE49-F238E27FC236}">
                <a16:creationId xmlns:a16="http://schemas.microsoft.com/office/drawing/2014/main" id="{A4CA78EE-D759-4A7C-89AD-9D8441A1DA2A}"/>
              </a:ext>
            </a:extLst>
          </p:cNvPr>
          <p:cNvSpPr>
            <a:spLocks noChangeArrowheads="1"/>
          </p:cNvSpPr>
          <p:nvPr/>
        </p:nvSpPr>
        <p:spPr bwMode="auto">
          <a:xfrm>
            <a:off x="581025" y="3262313"/>
            <a:ext cx="7639050" cy="990600"/>
          </a:xfrm>
          <a:prstGeom prst="rect">
            <a:avLst/>
          </a:prstGeom>
          <a:noFill/>
          <a:ln w="12700">
            <a:noFill/>
            <a:miter lim="800000"/>
            <a:headEnd/>
            <a:tailEnd/>
          </a:ln>
          <a:effectLst/>
        </p:spPr>
        <p:txBody>
          <a:bodyPr wrap="none" anchor="ctr"/>
          <a:lstStyle/>
          <a:p>
            <a:pPr>
              <a:buClr>
                <a:srgbClr val="66FFFF"/>
              </a:buClr>
              <a:defRPr/>
            </a:pPr>
            <a:endParaRPr lang="en-US" sz="2400" dirty="0">
              <a:effectLst>
                <a:outerShdw blurRad="38100" dist="38100" dir="2700000" algn="tl">
                  <a:srgbClr val="000000"/>
                </a:outerShdw>
              </a:effectLst>
              <a:latin typeface="Book Antiqua" pitchFamily="18" charset="0"/>
              <a:cs typeface="+mn-cs"/>
            </a:endParaRPr>
          </a:p>
        </p:txBody>
      </p:sp>
      <p:sp>
        <p:nvSpPr>
          <p:cNvPr id="142348" name="Rectangle 12">
            <a:extLst>
              <a:ext uri="{FF2B5EF4-FFF2-40B4-BE49-F238E27FC236}">
                <a16:creationId xmlns:a16="http://schemas.microsoft.com/office/drawing/2014/main" id="{2B82AEBD-DD74-462D-A191-3FB1A927C3D7}"/>
              </a:ext>
            </a:extLst>
          </p:cNvPr>
          <p:cNvSpPr>
            <a:spLocks noChangeArrowheads="1"/>
          </p:cNvSpPr>
          <p:nvPr/>
        </p:nvSpPr>
        <p:spPr bwMode="auto">
          <a:xfrm>
            <a:off x="482600" y="2112963"/>
            <a:ext cx="7772400" cy="814387"/>
          </a:xfrm>
          <a:prstGeom prst="rect">
            <a:avLst/>
          </a:prstGeom>
          <a:noFill/>
          <a:ln w="12700">
            <a:noFill/>
            <a:miter lim="800000"/>
            <a:headEnd/>
            <a:tailEnd/>
          </a:ln>
          <a:effectLst/>
        </p:spPr>
        <p:txBody>
          <a:bodyPr lIns="90488" tIns="44450" rIns="90488" bIns="44450" anchor="ctr"/>
          <a:lstStyle/>
          <a:p>
            <a:pPr algn="ctr" eaLnBrk="1" hangingPunct="1">
              <a:defRPr/>
            </a:pPr>
            <a:r>
              <a:rPr lang="en-US" sz="3600" b="1" dirty="0">
                <a:latin typeface="+mj-lt"/>
                <a:ea typeface="+mj-ea"/>
                <a:cs typeface="+mj-cs"/>
              </a:rPr>
              <a:t>Elements, Variables, and Observations</a:t>
            </a:r>
          </a:p>
        </p:txBody>
      </p:sp>
      <p:sp>
        <p:nvSpPr>
          <p:cNvPr id="142349" name="Rectangle 13">
            <a:extLst>
              <a:ext uri="{FF2B5EF4-FFF2-40B4-BE49-F238E27FC236}">
                <a16:creationId xmlns:a16="http://schemas.microsoft.com/office/drawing/2014/main" id="{0ECE45C3-2239-410B-B94E-57FEADB9C87D}"/>
              </a:ext>
            </a:extLst>
          </p:cNvPr>
          <p:cNvSpPr>
            <a:spLocks noChangeArrowheads="1"/>
          </p:cNvSpPr>
          <p:nvPr/>
        </p:nvSpPr>
        <p:spPr bwMode="auto">
          <a:xfrm>
            <a:off x="377825" y="5078413"/>
            <a:ext cx="7639050" cy="635000"/>
          </a:xfrm>
          <a:prstGeom prst="rect">
            <a:avLst/>
          </a:prstGeom>
          <a:noFill/>
          <a:ln w="12700">
            <a:noFill/>
            <a:miter lim="800000"/>
            <a:headEnd/>
            <a:tailEnd/>
          </a:ln>
          <a:effectLst/>
        </p:spPr>
        <p:txBody>
          <a:bodyPr wrap="none" anchor="ctr"/>
          <a:lstStyle/>
          <a:p>
            <a:pPr>
              <a:buClr>
                <a:srgbClr val="66FFFF"/>
              </a:buClr>
              <a:defRPr/>
            </a:pPr>
            <a:endParaRPr lang="en-US" sz="2400" dirty="0">
              <a:effectLst>
                <a:outerShdw blurRad="38100" dist="38100" dir="2700000" algn="tl">
                  <a:srgbClr val="000000"/>
                </a:outerShdw>
              </a:effectLst>
              <a:latin typeface="Book Antiqua" pitchFamily="18" charset="0"/>
              <a:cs typeface="+mn-cs"/>
            </a:endParaRPr>
          </a:p>
        </p:txBody>
      </p:sp>
      <p:sp>
        <p:nvSpPr>
          <p:cNvPr id="13" name="Rectangle 12">
            <a:extLst>
              <a:ext uri="{FF2B5EF4-FFF2-40B4-BE49-F238E27FC236}">
                <a16:creationId xmlns:a16="http://schemas.microsoft.com/office/drawing/2014/main" id="{B9E7CC54-9A3C-43E7-941D-3B8434EF4EE8}"/>
              </a:ext>
            </a:extLst>
          </p:cNvPr>
          <p:cNvSpPr/>
          <p:nvPr/>
        </p:nvSpPr>
        <p:spPr>
          <a:xfrm>
            <a:off x="434975" y="2924175"/>
            <a:ext cx="8534400" cy="3478213"/>
          </a:xfrm>
          <a:prstGeom prst="rect">
            <a:avLst/>
          </a:prstGeom>
        </p:spPr>
        <p:txBody>
          <a:bodyPr>
            <a:spAutoFit/>
          </a:bodyPr>
          <a:lstStyle/>
          <a:p>
            <a:pPr>
              <a:buFont typeface="Wingdings" pitchFamily="2" charset="2"/>
              <a:buChar char="Ø"/>
              <a:defRPr/>
            </a:pPr>
            <a:r>
              <a:rPr lang="en-US" sz="2000" u="sng" dirty="0">
                <a:effectLst>
                  <a:outerShdw blurRad="38100" dist="38100" dir="2700000" algn="tl">
                    <a:srgbClr val="000000"/>
                  </a:outerShdw>
                </a:effectLst>
                <a:latin typeface="Book Antiqua" pitchFamily="18" charset="0"/>
              </a:rPr>
              <a:t>Elements</a:t>
            </a:r>
            <a:r>
              <a:rPr lang="en-US" sz="2000" dirty="0">
                <a:effectLst>
                  <a:outerShdw blurRad="38100" dist="38100" dir="2700000" algn="tl">
                    <a:srgbClr val="000000"/>
                  </a:outerShdw>
                </a:effectLst>
                <a:latin typeface="Book Antiqua" pitchFamily="18" charset="0"/>
              </a:rPr>
              <a:t> are the entities on which data are collected.</a:t>
            </a:r>
          </a:p>
          <a:p>
            <a:pPr>
              <a:buFont typeface="Wingdings" pitchFamily="2" charset="2"/>
              <a:buChar char="Ø"/>
              <a:defRPr/>
            </a:pPr>
            <a:endParaRPr lang="en-US" sz="2000" dirty="0">
              <a:effectLst>
                <a:outerShdw blurRad="38100" dist="38100" dir="2700000" algn="tl">
                  <a:srgbClr val="000000"/>
                </a:outerShdw>
              </a:effectLst>
              <a:latin typeface="Book Antiqua" pitchFamily="18" charset="0"/>
            </a:endParaRPr>
          </a:p>
          <a:p>
            <a:pPr>
              <a:buFont typeface="Wingdings" pitchFamily="2" charset="2"/>
              <a:buChar char="Ø"/>
              <a:defRPr/>
            </a:pPr>
            <a:r>
              <a:rPr lang="en-US" sz="2000" dirty="0">
                <a:effectLst>
                  <a:outerShdw blurRad="38100" dist="38100" dir="2700000" algn="tl">
                    <a:srgbClr val="000000"/>
                  </a:outerShdw>
                </a:effectLst>
                <a:latin typeface="Book Antiqua" pitchFamily="18" charset="0"/>
              </a:rPr>
              <a:t>A </a:t>
            </a:r>
            <a:r>
              <a:rPr lang="en-US" sz="2000" u="sng" dirty="0">
                <a:effectLst>
                  <a:outerShdw blurRad="38100" dist="38100" dir="2700000" algn="tl">
                    <a:srgbClr val="000000"/>
                  </a:outerShdw>
                </a:effectLst>
                <a:latin typeface="Book Antiqua" pitchFamily="18" charset="0"/>
              </a:rPr>
              <a:t>variable</a:t>
            </a:r>
            <a:r>
              <a:rPr lang="en-US" sz="2000" dirty="0">
                <a:effectLst>
                  <a:outerShdw blurRad="38100" dist="38100" dir="2700000" algn="tl">
                    <a:srgbClr val="000000"/>
                  </a:outerShdw>
                </a:effectLst>
                <a:latin typeface="Book Antiqua" pitchFamily="18" charset="0"/>
              </a:rPr>
              <a:t> is a characteristic of interest for the elements</a:t>
            </a:r>
          </a:p>
          <a:p>
            <a:pPr>
              <a:buFont typeface="Wingdings" pitchFamily="2" charset="2"/>
              <a:buChar char="Ø"/>
              <a:defRPr/>
            </a:pPr>
            <a:endParaRPr lang="en-US" sz="2000" dirty="0">
              <a:effectLst>
                <a:outerShdw blurRad="38100" dist="38100" dir="2700000" algn="tl">
                  <a:srgbClr val="000000"/>
                </a:outerShdw>
              </a:effectLst>
              <a:latin typeface="Book Antiqua" pitchFamily="18" charset="0"/>
            </a:endParaRPr>
          </a:p>
          <a:p>
            <a:pPr>
              <a:buFont typeface="Wingdings" pitchFamily="2" charset="2"/>
              <a:buChar char="Ø"/>
              <a:defRPr/>
            </a:pPr>
            <a:r>
              <a:rPr lang="en-US" sz="2000" dirty="0">
                <a:effectLst>
                  <a:outerShdw blurRad="38100" dist="38100" dir="2700000" algn="tl">
                    <a:srgbClr val="000000"/>
                  </a:outerShdw>
                </a:effectLst>
                <a:latin typeface="Book Antiqua" pitchFamily="18" charset="0"/>
              </a:rPr>
              <a:t>The set of measurements obtained for a particular  element is called an </a:t>
            </a:r>
            <a:r>
              <a:rPr lang="en-US" sz="2000" u="sng" dirty="0">
                <a:effectLst>
                  <a:outerShdw blurRad="38100" dist="38100" dir="2700000" algn="tl">
                    <a:srgbClr val="000000"/>
                  </a:outerShdw>
                </a:effectLst>
                <a:latin typeface="Book Antiqua" pitchFamily="18" charset="0"/>
              </a:rPr>
              <a:t>observation</a:t>
            </a:r>
            <a:r>
              <a:rPr lang="en-US" sz="2000" dirty="0">
                <a:effectLst>
                  <a:outerShdw blurRad="38100" dist="38100" dir="2700000" algn="tl">
                    <a:srgbClr val="000000"/>
                  </a:outerShdw>
                </a:effectLst>
                <a:latin typeface="Book Antiqua" pitchFamily="18" charset="0"/>
              </a:rPr>
              <a:t>. </a:t>
            </a:r>
          </a:p>
          <a:p>
            <a:pPr>
              <a:buClr>
                <a:srgbClr val="66FFFF"/>
              </a:buClr>
              <a:buFont typeface="Wingdings" pitchFamily="2" charset="2"/>
              <a:buChar char="Ø"/>
              <a:defRPr/>
            </a:pPr>
            <a:endParaRPr lang="en-US" sz="2000" dirty="0">
              <a:effectLst>
                <a:outerShdw blurRad="38100" dist="38100" dir="2700000" algn="tl">
                  <a:srgbClr val="000000"/>
                </a:outerShdw>
              </a:effectLst>
              <a:latin typeface="Book Antiqua" pitchFamily="18" charset="0"/>
            </a:endParaRPr>
          </a:p>
          <a:p>
            <a:pPr>
              <a:buFont typeface="Wingdings" pitchFamily="2" charset="2"/>
              <a:buChar char="Ø"/>
              <a:defRPr/>
            </a:pPr>
            <a:r>
              <a:rPr lang="en-US" sz="2000" dirty="0">
                <a:effectLst>
                  <a:outerShdw blurRad="38100" dist="38100" dir="2700000" algn="tl">
                    <a:srgbClr val="000000"/>
                  </a:outerShdw>
                </a:effectLst>
                <a:latin typeface="Book Antiqua" pitchFamily="18" charset="0"/>
              </a:rPr>
              <a:t>A data set with </a:t>
            </a:r>
            <a:r>
              <a:rPr lang="en-US" sz="2000" i="1" dirty="0">
                <a:effectLst>
                  <a:outerShdw blurRad="38100" dist="38100" dir="2700000" algn="tl">
                    <a:srgbClr val="000000"/>
                  </a:outerShdw>
                </a:effectLst>
                <a:latin typeface="Book Antiqua" pitchFamily="18" charset="0"/>
              </a:rPr>
              <a:t>n</a:t>
            </a:r>
            <a:r>
              <a:rPr lang="en-US" sz="2000" dirty="0">
                <a:effectLst>
                  <a:outerShdw blurRad="38100" dist="38100" dir="2700000" algn="tl">
                    <a:srgbClr val="000000"/>
                  </a:outerShdw>
                </a:effectLst>
                <a:latin typeface="Book Antiqua" pitchFamily="18" charset="0"/>
              </a:rPr>
              <a:t> elements contains </a:t>
            </a:r>
            <a:r>
              <a:rPr lang="en-US" sz="2000" i="1" dirty="0">
                <a:effectLst>
                  <a:outerShdw blurRad="38100" dist="38100" dir="2700000" algn="tl">
                    <a:srgbClr val="000000"/>
                  </a:outerShdw>
                </a:effectLst>
                <a:latin typeface="Book Antiqua" pitchFamily="18" charset="0"/>
              </a:rPr>
              <a:t>n</a:t>
            </a:r>
            <a:r>
              <a:rPr lang="en-US" sz="2000" dirty="0">
                <a:effectLst>
                  <a:outerShdw blurRad="38100" dist="38100" dir="2700000" algn="tl">
                    <a:srgbClr val="000000"/>
                  </a:outerShdw>
                </a:effectLst>
                <a:latin typeface="Book Antiqua" pitchFamily="18" charset="0"/>
              </a:rPr>
              <a:t> observations. </a:t>
            </a:r>
          </a:p>
          <a:p>
            <a:pPr>
              <a:buFont typeface="Wingdings" pitchFamily="2" charset="2"/>
              <a:buChar char="Ø"/>
              <a:defRPr/>
            </a:pPr>
            <a:endParaRPr lang="en-US" sz="2000" dirty="0">
              <a:effectLst>
                <a:outerShdw blurRad="38100" dist="38100" dir="2700000" algn="tl">
                  <a:srgbClr val="000000"/>
                </a:outerShdw>
              </a:effectLst>
              <a:latin typeface="Book Antiqua" pitchFamily="18" charset="0"/>
            </a:endParaRPr>
          </a:p>
          <a:p>
            <a:pPr>
              <a:buFont typeface="Wingdings" pitchFamily="2" charset="2"/>
              <a:buChar char="Ø"/>
              <a:defRPr/>
            </a:pPr>
            <a:r>
              <a:rPr lang="en-US" sz="2000" dirty="0">
                <a:effectLst>
                  <a:outerShdw blurRad="38100" dist="38100" dir="2700000" algn="tl">
                    <a:srgbClr val="000000"/>
                  </a:outerShdw>
                </a:effectLst>
                <a:latin typeface="Book Antiqua" pitchFamily="18" charset="0"/>
              </a:rPr>
              <a:t>The total number of data values in a complete data set is the is the number of elements multiplied by the number of variables.</a:t>
            </a:r>
          </a:p>
        </p:txBody>
      </p:sp>
      <p:sp>
        <p:nvSpPr>
          <p:cNvPr id="15366" name="Rectangle 13">
            <a:extLst>
              <a:ext uri="{FF2B5EF4-FFF2-40B4-BE49-F238E27FC236}">
                <a16:creationId xmlns:a16="http://schemas.microsoft.com/office/drawing/2014/main" id="{50AB8F3F-9895-1EA1-44A6-C856590299C0}"/>
              </a:ext>
            </a:extLst>
          </p:cNvPr>
          <p:cNvSpPr>
            <a:spLocks noChangeArrowheads="1"/>
          </p:cNvSpPr>
          <p:nvPr/>
        </p:nvSpPr>
        <p:spPr bwMode="auto">
          <a:xfrm>
            <a:off x="365125" y="750888"/>
            <a:ext cx="83820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SzPct val="80000"/>
              <a:buFont typeface="Wingdings" panose="05000000000000000000" pitchFamily="2" charset="2"/>
              <a:buChar char="Ø"/>
            </a:pPr>
            <a:r>
              <a:rPr lang="en-US" altLang="en-US" sz="1800" b="1">
                <a:latin typeface="MS Reference Serif" panose="020B0604020202020204" charset="0"/>
              </a:rPr>
              <a:t> </a:t>
            </a:r>
            <a:r>
              <a:rPr lang="en-US" altLang="en-US" sz="1800" b="1" u="sng">
                <a:latin typeface="MS Reference Serif" panose="020B0604020202020204" charset="0"/>
              </a:rPr>
              <a:t>Data</a:t>
            </a:r>
            <a:r>
              <a:rPr lang="en-US" altLang="en-US" sz="1800" b="1">
                <a:latin typeface="MS Reference Serif" panose="020B0604020202020204" charset="0"/>
              </a:rPr>
              <a:t> are the facts and figures collected, analyzed,  and summarized for presentation and interpretation.</a:t>
            </a:r>
          </a:p>
          <a:p>
            <a:pPr eaLnBrk="1" hangingPunct="1">
              <a:lnSpc>
                <a:spcPct val="90000"/>
              </a:lnSpc>
              <a:spcBef>
                <a:spcPct val="0"/>
              </a:spcBef>
              <a:buSzPct val="80000"/>
              <a:buFont typeface="Wingdings" panose="05000000000000000000" pitchFamily="2" charset="2"/>
              <a:buChar char="Ø"/>
            </a:pPr>
            <a:endParaRPr lang="en-US" altLang="en-US" sz="1800" b="1">
              <a:solidFill>
                <a:srgbClr val="FFFF00"/>
              </a:solidFill>
              <a:latin typeface="MS Reference Serif" panose="020B0604020202020204" charset="0"/>
            </a:endParaRPr>
          </a:p>
          <a:p>
            <a:pPr>
              <a:spcBef>
                <a:spcPct val="0"/>
              </a:spcBef>
              <a:buFont typeface="Wingdings" panose="05000000000000000000" pitchFamily="2" charset="2"/>
              <a:buChar char="Ø"/>
            </a:pPr>
            <a:r>
              <a:rPr lang="en-US" altLang="en-US" sz="1800" b="1">
                <a:latin typeface="MS Reference Serif" panose="020B0604020202020204" charset="0"/>
              </a:rPr>
              <a:t>All the data collected in a particular study are referred to as the </a:t>
            </a:r>
            <a:r>
              <a:rPr lang="en-US" altLang="en-US" sz="1800" b="1" u="sng">
                <a:latin typeface="MS Reference Serif" panose="020B0604020202020204" charset="0"/>
              </a:rPr>
              <a:t>data set</a:t>
            </a:r>
            <a:r>
              <a:rPr lang="en-US" altLang="en-US" sz="1800" b="1">
                <a:latin typeface="MS Reference Serif" panose="020B0604020202020204" charset="0"/>
              </a:rPr>
              <a:t> for the study.</a:t>
            </a:r>
            <a:endParaRPr lang="en-US" altLang="en-US" sz="1800" b="1">
              <a:solidFill>
                <a:srgbClr val="FFFF00"/>
              </a:solidFill>
              <a:latin typeface="MS Reference Serif" panose="020B0604020202020204" charset="0"/>
            </a:endParaRPr>
          </a:p>
        </p:txBody>
      </p:sp>
      <p:sp>
        <p:nvSpPr>
          <p:cNvPr id="15" name="Rectangle 2">
            <a:extLst>
              <a:ext uri="{FF2B5EF4-FFF2-40B4-BE49-F238E27FC236}">
                <a16:creationId xmlns:a16="http://schemas.microsoft.com/office/drawing/2014/main" id="{E769261D-A057-41C0-9952-D39153FE114D}"/>
              </a:ext>
            </a:extLst>
          </p:cNvPr>
          <p:cNvSpPr txBox="1">
            <a:spLocks noChangeArrowheads="1"/>
          </p:cNvSpPr>
          <p:nvPr/>
        </p:nvSpPr>
        <p:spPr>
          <a:xfrm>
            <a:off x="695325" y="157163"/>
            <a:ext cx="7772400" cy="661987"/>
          </a:xfrm>
          <a:prstGeom prst="rect">
            <a:avLst/>
          </a:prstGeom>
        </p:spPr>
        <p:txBody>
          <a:bodyPr>
            <a:normAutofit/>
          </a:bodyPr>
          <a:lstStyle/>
          <a:p>
            <a:pPr algn="ctr" eaLnBrk="1" fontAlgn="auto" hangingPunct="1">
              <a:spcAft>
                <a:spcPts val="0"/>
              </a:spcAft>
              <a:defRPr/>
            </a:pPr>
            <a:r>
              <a:rPr lang="en-US" sz="3600" b="1" dirty="0">
                <a:solidFill>
                  <a:schemeClr val="tx2"/>
                </a:solidFill>
                <a:latin typeface="Arial Black" pitchFamily="34" charset="0"/>
                <a:ea typeface="+mj-ea"/>
                <a:cs typeface="+mj-cs"/>
              </a:rPr>
              <a:t>Data and Data Sets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142340"/>
                                        </p:tgtEl>
                                        <p:attrNameLst>
                                          <p:attrName>style.visibility</p:attrName>
                                        </p:attrNameLst>
                                      </p:cBhvr>
                                      <p:to>
                                        <p:strVal val="visible"/>
                                      </p:to>
                                    </p:set>
                                    <p:anim calcmode="lin" valueType="num">
                                      <p:cBhvr>
                                        <p:cTn id="7" dur="500" fill="hold"/>
                                        <p:tgtEl>
                                          <p:spTgt spid="142340"/>
                                        </p:tgtEl>
                                        <p:attrNameLst>
                                          <p:attrName>ppt_w</p:attrName>
                                        </p:attrNameLst>
                                      </p:cBhvr>
                                      <p:tavLst>
                                        <p:tav tm="0">
                                          <p:val>
                                            <p:fltVal val="0"/>
                                          </p:val>
                                        </p:tav>
                                        <p:tav tm="100000">
                                          <p:val>
                                            <p:strVal val="#ppt_w"/>
                                          </p:val>
                                        </p:tav>
                                      </p:tavLst>
                                    </p:anim>
                                    <p:anim calcmode="lin" valueType="num">
                                      <p:cBhvr>
                                        <p:cTn id="8" dur="500" fill="hold"/>
                                        <p:tgtEl>
                                          <p:spTgt spid="14234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nodePh="1">
                                  <p:stCondLst>
                                    <p:cond delay="0"/>
                                  </p:stCondLst>
                                  <p:endCondLst>
                                    <p:cond evt="begin" delay="0">
                                      <p:tn val="11"/>
                                    </p:cond>
                                  </p:endCondLst>
                                  <p:childTnLst>
                                    <p:set>
                                      <p:cBhvr>
                                        <p:cTn id="12" dur="1" fill="hold">
                                          <p:stCondLst>
                                            <p:cond delay="0"/>
                                          </p:stCondLst>
                                        </p:cTn>
                                        <p:tgtEl>
                                          <p:spTgt spid="142349"/>
                                        </p:tgtEl>
                                        <p:attrNameLst>
                                          <p:attrName>style.visibility</p:attrName>
                                        </p:attrNameLst>
                                      </p:cBhvr>
                                      <p:to>
                                        <p:strVal val="visible"/>
                                      </p:to>
                                    </p:set>
                                    <p:anim calcmode="lin" valueType="num">
                                      <p:cBhvr>
                                        <p:cTn id="13" dur="500" fill="hold"/>
                                        <p:tgtEl>
                                          <p:spTgt spid="142349"/>
                                        </p:tgtEl>
                                        <p:attrNameLst>
                                          <p:attrName>ppt_w</p:attrName>
                                        </p:attrNameLst>
                                      </p:cBhvr>
                                      <p:tavLst>
                                        <p:tav tm="0">
                                          <p:val>
                                            <p:fltVal val="0"/>
                                          </p:val>
                                        </p:tav>
                                        <p:tav tm="100000">
                                          <p:val>
                                            <p:strVal val="#ppt_w"/>
                                          </p:val>
                                        </p:tav>
                                      </p:tavLst>
                                    </p:anim>
                                    <p:anim calcmode="lin" valueType="num">
                                      <p:cBhvr>
                                        <p:cTn id="14" dur="500" fill="hold"/>
                                        <p:tgtEl>
                                          <p:spTgt spid="1423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utoUpdateAnimBg="0"/>
      <p:bldP spid="14234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3944-394F-8C39-88C3-70240DC4CD7D}"/>
              </a:ext>
            </a:extLst>
          </p:cNvPr>
          <p:cNvSpPr>
            <a:spLocks noGrp="1"/>
          </p:cNvSpPr>
          <p:nvPr>
            <p:ph type="title"/>
          </p:nvPr>
        </p:nvSpPr>
        <p:spPr>
          <a:xfrm>
            <a:off x="703263" y="479425"/>
            <a:ext cx="7886700" cy="430213"/>
          </a:xfrm>
        </p:spPr>
        <p:txBody>
          <a:bodyPr>
            <a:noAutofit/>
          </a:bodyPr>
          <a:lstStyle/>
          <a:p>
            <a:pPr algn="ctr">
              <a:defRPr/>
            </a:pPr>
            <a:r>
              <a:rPr lang="en-US" sz="2800" b="1" dirty="0">
                <a:solidFill>
                  <a:schemeClr val="tx2"/>
                </a:solidFill>
                <a:latin typeface="Arial Black" pitchFamily="34" charset="0"/>
              </a:rPr>
              <a:t>Using Excel’s PivotTable</a:t>
            </a:r>
            <a:br>
              <a:rPr lang="en-US" sz="2800" b="1" dirty="0">
                <a:solidFill>
                  <a:schemeClr val="tx2"/>
                </a:solidFill>
                <a:latin typeface="Arial Black" pitchFamily="34" charset="0"/>
              </a:rPr>
            </a:br>
            <a:r>
              <a:rPr lang="en-US" sz="2800" b="1" dirty="0">
                <a:solidFill>
                  <a:schemeClr val="tx2"/>
                </a:solidFill>
                <a:latin typeface="Arial Black" pitchFamily="34" charset="0"/>
              </a:rPr>
              <a:t>to Construct a Pivot Table</a:t>
            </a:r>
            <a:endParaRPr lang="en-IN" sz="2707" b="1" dirty="0"/>
          </a:p>
        </p:txBody>
      </p:sp>
      <p:sp>
        <p:nvSpPr>
          <p:cNvPr id="3" name="Content Placeholder 2">
            <a:extLst>
              <a:ext uri="{FF2B5EF4-FFF2-40B4-BE49-F238E27FC236}">
                <a16:creationId xmlns:a16="http://schemas.microsoft.com/office/drawing/2014/main" id="{98A41AB6-2455-92B9-EB8E-A02A13273287}"/>
              </a:ext>
            </a:extLst>
          </p:cNvPr>
          <p:cNvSpPr>
            <a:spLocks noGrp="1"/>
          </p:cNvSpPr>
          <p:nvPr>
            <p:ph idx="1"/>
          </p:nvPr>
        </p:nvSpPr>
        <p:spPr>
          <a:xfrm>
            <a:off x="703263" y="1473200"/>
            <a:ext cx="7886700" cy="3090863"/>
          </a:xfrm>
        </p:spPr>
        <p:txBody>
          <a:bodyPr>
            <a:noAutofit/>
          </a:bodyPr>
          <a:lstStyle/>
          <a:p>
            <a:pPr>
              <a:buFont typeface="Wingdings" panose="05000000000000000000" pitchFamily="2" charset="2"/>
              <a:buChar char="Ø"/>
              <a:defRPr/>
            </a:pPr>
            <a:r>
              <a:rPr lang="en-IN" sz="2400" dirty="0"/>
              <a:t> </a:t>
            </a:r>
            <a:r>
              <a:rPr lang="en-IN" sz="2400" b="1" dirty="0"/>
              <a:t>Step 1 </a:t>
            </a:r>
            <a:r>
              <a:rPr lang="en-IN" sz="2400" dirty="0"/>
              <a:t>– Select any cell in the data set</a:t>
            </a:r>
          </a:p>
          <a:p>
            <a:pPr marL="0" indent="0">
              <a:buFont typeface="Arial" panose="020B0604020202020204" pitchFamily="34" charset="0"/>
              <a:buNone/>
              <a:defRPr/>
            </a:pPr>
            <a:endParaRPr lang="en-IN" sz="2400" dirty="0"/>
          </a:p>
          <a:p>
            <a:pPr>
              <a:buFont typeface="Wingdings" panose="05000000000000000000" pitchFamily="2" charset="2"/>
              <a:buChar char="Ø"/>
              <a:defRPr/>
            </a:pPr>
            <a:r>
              <a:rPr lang="en-IN" sz="2400" dirty="0"/>
              <a:t> </a:t>
            </a:r>
            <a:r>
              <a:rPr lang="en-IN" sz="2400" b="1" dirty="0"/>
              <a:t>Step 2 </a:t>
            </a:r>
            <a:r>
              <a:rPr lang="en-IN" sz="2400" dirty="0"/>
              <a:t>– Click</a:t>
            </a:r>
            <a:r>
              <a:rPr lang="en-IN" sz="2400" b="1" dirty="0"/>
              <a:t> Insert </a:t>
            </a:r>
            <a:r>
              <a:rPr lang="en-IN" sz="2400" dirty="0"/>
              <a:t>on the Ribbon</a:t>
            </a:r>
          </a:p>
          <a:p>
            <a:pPr marL="0" indent="0">
              <a:buFont typeface="Arial" panose="020B0604020202020204" pitchFamily="34" charset="0"/>
              <a:buNone/>
              <a:defRPr/>
            </a:pPr>
            <a:endParaRPr lang="en-IN" sz="2400" dirty="0"/>
          </a:p>
          <a:p>
            <a:pPr>
              <a:buFont typeface="Wingdings" panose="05000000000000000000" pitchFamily="2" charset="2"/>
              <a:buChar char="Ø"/>
              <a:defRPr/>
            </a:pPr>
            <a:r>
              <a:rPr lang="en-IN" sz="2400" dirty="0"/>
              <a:t> </a:t>
            </a:r>
            <a:r>
              <a:rPr lang="en-IN" sz="2400" b="1" dirty="0"/>
              <a:t>Step 3 </a:t>
            </a:r>
            <a:r>
              <a:rPr lang="en-IN" sz="2400" dirty="0"/>
              <a:t>– In the </a:t>
            </a:r>
            <a:r>
              <a:rPr lang="en-IN" sz="2400" b="1" dirty="0"/>
              <a:t>Tables </a:t>
            </a:r>
            <a:r>
              <a:rPr lang="en-IN" sz="2400" dirty="0"/>
              <a:t>group click </a:t>
            </a:r>
            <a:r>
              <a:rPr lang="en-IN" sz="2400" b="1" dirty="0"/>
              <a:t>Pivot Table</a:t>
            </a:r>
          </a:p>
          <a:p>
            <a:pPr marL="0" indent="0">
              <a:buFont typeface="Arial" panose="020B0604020202020204" pitchFamily="34" charset="0"/>
              <a:buNone/>
              <a:defRPr/>
            </a:pPr>
            <a:endParaRPr lang="en-IN" sz="2400" b="1" dirty="0"/>
          </a:p>
          <a:p>
            <a:pPr>
              <a:buFont typeface="Wingdings" panose="05000000000000000000" pitchFamily="2" charset="2"/>
              <a:buChar char="Ø"/>
              <a:defRPr/>
            </a:pPr>
            <a:r>
              <a:rPr lang="en-IN" sz="2400" b="1" dirty="0"/>
              <a:t> Step 4 - </a:t>
            </a:r>
            <a:r>
              <a:rPr lang="en-US" sz="2400" dirty="0"/>
              <a:t>When the </a:t>
            </a:r>
            <a:r>
              <a:rPr lang="en-US" sz="2400" b="1" dirty="0"/>
              <a:t>Create PivotTable</a:t>
            </a:r>
            <a:r>
              <a:rPr lang="en-US" sz="2400" dirty="0"/>
              <a:t> dialog box appears: Click </a:t>
            </a:r>
            <a:endParaRPr lang="en-US" sz="2400" b="1" dirty="0"/>
          </a:p>
          <a:p>
            <a:pPr marL="687537" lvl="2" indent="0">
              <a:buFont typeface="Arial" panose="020B0604020202020204" pitchFamily="34" charset="0"/>
              <a:buNone/>
              <a:defRPr/>
            </a:pPr>
            <a:r>
              <a:rPr lang="en-US" sz="2400" b="1" dirty="0"/>
              <a:t>       </a:t>
            </a:r>
            <a:r>
              <a:rPr lang="en-US" sz="2400" dirty="0"/>
              <a:t>(a PivotTable and PivotTable Fields dialog box will appear in a new worksheet)</a:t>
            </a:r>
            <a:endParaRPr lang="en-US" sz="2400" b="1" dirty="0"/>
          </a:p>
          <a:p>
            <a:pPr>
              <a:buFont typeface="Wingdings" panose="05000000000000000000" pitchFamily="2" charset="2"/>
              <a:buChar char="Ø"/>
              <a:defRPr/>
            </a:pPr>
            <a:endParaRPr lang="en-IN" sz="1955" b="1" dirty="0"/>
          </a:p>
          <a:p>
            <a:pPr>
              <a:buFont typeface="Wingdings" panose="05000000000000000000" pitchFamily="2" charset="2"/>
              <a:buChar char="Ø"/>
              <a:defRPr/>
            </a:pPr>
            <a:endParaRPr lang="en-IN" sz="1955" dirty="0"/>
          </a:p>
          <a:p>
            <a:pPr>
              <a:buFont typeface="Wingdings" panose="05000000000000000000" pitchFamily="2" charset="2"/>
              <a:buChar char="Ø"/>
              <a:defRPr/>
            </a:pPr>
            <a:endParaRPr lang="en-IN" sz="1955" dirty="0"/>
          </a:p>
          <a:p>
            <a:pPr>
              <a:buFont typeface="Wingdings" panose="05000000000000000000" pitchFamily="2" charset="2"/>
              <a:buChar char="Ø"/>
              <a:defRPr/>
            </a:pPr>
            <a:endParaRPr lang="en-IN" sz="1955" dirty="0"/>
          </a:p>
        </p:txBody>
      </p:sp>
    </p:spTree>
    <p:extLst>
      <p:ext uri="{BB962C8B-B14F-4D97-AF65-F5344CB8AC3E}">
        <p14:creationId xmlns:p14="http://schemas.microsoft.com/office/powerpoint/2010/main" val="1258783621"/>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46E0-BA28-D85A-FC6B-954A3B3F8704}"/>
              </a:ext>
            </a:extLst>
          </p:cNvPr>
          <p:cNvSpPr>
            <a:spLocks noGrp="1"/>
          </p:cNvSpPr>
          <p:nvPr>
            <p:ph type="title"/>
          </p:nvPr>
        </p:nvSpPr>
        <p:spPr>
          <a:xfrm>
            <a:off x="628650" y="420688"/>
            <a:ext cx="7886700" cy="547687"/>
          </a:xfrm>
        </p:spPr>
        <p:txBody>
          <a:bodyPr>
            <a:noAutofit/>
          </a:bodyPr>
          <a:lstStyle/>
          <a:p>
            <a:pPr algn="ctr">
              <a:defRPr/>
            </a:pPr>
            <a:r>
              <a:rPr lang="en-US" sz="2707" b="1" dirty="0">
                <a:latin typeface="Arial Black" panose="020B0A04020102020204" pitchFamily="34" charset="0"/>
              </a:rPr>
              <a:t>Using Excel’s </a:t>
            </a:r>
            <a:r>
              <a:rPr lang="en-US" sz="2707" b="1" i="1" dirty="0">
                <a:latin typeface="Arial Black" panose="020B0A04020102020204" pitchFamily="34" charset="0"/>
              </a:rPr>
              <a:t>PivotTable</a:t>
            </a:r>
            <a:br>
              <a:rPr lang="en-US" sz="2707" b="1" dirty="0">
                <a:latin typeface="Arial Black" panose="020B0A04020102020204" pitchFamily="34" charset="0"/>
              </a:rPr>
            </a:br>
            <a:r>
              <a:rPr lang="en-US" sz="2707" b="1" dirty="0">
                <a:latin typeface="Arial Black" panose="020B0A04020102020204" pitchFamily="34" charset="0"/>
              </a:rPr>
              <a:t>to Construct a Pivot Table</a:t>
            </a:r>
            <a:endParaRPr lang="en-IN" sz="2707" b="1" dirty="0"/>
          </a:p>
        </p:txBody>
      </p:sp>
      <p:sp>
        <p:nvSpPr>
          <p:cNvPr id="3" name="Content Placeholder 2">
            <a:extLst>
              <a:ext uri="{FF2B5EF4-FFF2-40B4-BE49-F238E27FC236}">
                <a16:creationId xmlns:a16="http://schemas.microsoft.com/office/drawing/2014/main" id="{029B69E7-CAC1-79D1-14DA-17DC1EC290E1}"/>
              </a:ext>
            </a:extLst>
          </p:cNvPr>
          <p:cNvSpPr>
            <a:spLocks noGrp="1"/>
          </p:cNvSpPr>
          <p:nvPr>
            <p:ph idx="1"/>
          </p:nvPr>
        </p:nvSpPr>
        <p:spPr>
          <a:xfrm>
            <a:off x="628650" y="1606550"/>
            <a:ext cx="8353425" cy="3251200"/>
          </a:xfrm>
        </p:spPr>
        <p:txBody>
          <a:bodyPr>
            <a:noAutofit/>
          </a:bodyPr>
          <a:lstStyle/>
          <a:p>
            <a:pPr>
              <a:spcBef>
                <a:spcPct val="20000"/>
              </a:spcBef>
              <a:buSzPct val="100000"/>
              <a:buFont typeface="Wingdings" panose="05000000000000000000" pitchFamily="2" charset="2"/>
              <a:buChar char="Ø"/>
              <a:defRPr/>
            </a:pPr>
            <a:r>
              <a:rPr lang="en-US" dirty="0"/>
              <a:t> </a:t>
            </a:r>
            <a:r>
              <a:rPr lang="en-US" sz="2400" b="1" dirty="0"/>
              <a:t>Step 5</a:t>
            </a:r>
            <a:r>
              <a:rPr lang="en-US" sz="2400" dirty="0"/>
              <a:t>  - In the </a:t>
            </a:r>
            <a:r>
              <a:rPr lang="en-US" sz="2400" b="1" dirty="0"/>
              <a:t>PivotTable Fields </a:t>
            </a:r>
            <a:r>
              <a:rPr lang="en-US" sz="2400" dirty="0"/>
              <a:t>dialog box:</a:t>
            </a:r>
          </a:p>
          <a:p>
            <a:pPr>
              <a:spcBef>
                <a:spcPct val="20000"/>
              </a:spcBef>
              <a:buClr>
                <a:srgbClr val="66FFFF"/>
              </a:buClr>
              <a:buSzPct val="75000"/>
              <a:buFont typeface="Arial" panose="020B0604020202020204" pitchFamily="34" charset="0"/>
              <a:buNone/>
              <a:defRPr/>
            </a:pPr>
            <a:r>
              <a:rPr lang="en-US" sz="2400" dirty="0"/>
              <a:t>                 	Drag </a:t>
            </a:r>
            <a:r>
              <a:rPr lang="en-US" sz="2400" b="1" dirty="0"/>
              <a:t>Audit time</a:t>
            </a:r>
            <a:r>
              <a:rPr lang="en-US" sz="2400" dirty="0"/>
              <a:t> to the </a:t>
            </a:r>
            <a:r>
              <a:rPr lang="en-US" sz="2400" b="1" dirty="0"/>
              <a:t>Rows</a:t>
            </a:r>
            <a:r>
              <a:rPr lang="en-US" sz="2400" dirty="0"/>
              <a:t> area</a:t>
            </a:r>
          </a:p>
          <a:p>
            <a:pPr>
              <a:spcBef>
                <a:spcPct val="20000"/>
              </a:spcBef>
              <a:buClr>
                <a:srgbClr val="66FFFF"/>
              </a:buClr>
              <a:buSzPct val="75000"/>
              <a:buFont typeface="Arial" panose="020B0604020202020204" pitchFamily="34" charset="0"/>
              <a:buNone/>
              <a:defRPr/>
            </a:pPr>
            <a:r>
              <a:rPr lang="en-US" sz="2400" dirty="0"/>
              <a:t>                 	Drag </a:t>
            </a:r>
            <a:r>
              <a:rPr lang="en-US" sz="2400" b="1" dirty="0"/>
              <a:t>Audit time </a:t>
            </a:r>
            <a:r>
              <a:rPr lang="en-US" sz="2400" dirty="0"/>
              <a:t>to the </a:t>
            </a:r>
            <a:r>
              <a:rPr lang="en-US" sz="2400" b="1" dirty="0"/>
              <a:t>Values</a:t>
            </a:r>
            <a:r>
              <a:rPr lang="en-US" sz="2400" dirty="0"/>
              <a:t> area          </a:t>
            </a:r>
            <a:endParaRPr lang="en-US" sz="2400" b="1" dirty="0"/>
          </a:p>
          <a:p>
            <a:pPr>
              <a:buFont typeface="Wingdings" panose="05000000000000000000" pitchFamily="2" charset="2"/>
              <a:buChar char="Ø"/>
              <a:defRPr/>
            </a:pPr>
            <a:r>
              <a:rPr lang="en-IN" sz="2400" dirty="0"/>
              <a:t> </a:t>
            </a:r>
            <a:r>
              <a:rPr lang="en-IN" sz="2400" b="1" dirty="0"/>
              <a:t>Step 6  -  </a:t>
            </a:r>
            <a:r>
              <a:rPr lang="en-US" sz="2400" dirty="0"/>
              <a:t>Click on </a:t>
            </a:r>
            <a:r>
              <a:rPr lang="en-US" sz="2400" b="1" dirty="0"/>
              <a:t>Sum of Audit time </a:t>
            </a:r>
            <a:r>
              <a:rPr lang="en-US" sz="2400" dirty="0"/>
              <a:t>in the </a:t>
            </a:r>
            <a:r>
              <a:rPr lang="en-US" sz="2400" b="1" dirty="0"/>
              <a:t>Values</a:t>
            </a:r>
            <a:r>
              <a:rPr lang="en-US" sz="2400" dirty="0"/>
              <a:t> area</a:t>
            </a:r>
            <a:endParaRPr lang="en-IN" sz="2400" dirty="0"/>
          </a:p>
          <a:p>
            <a:pPr marL="0" indent="0">
              <a:buFont typeface="Arial" panose="020B0604020202020204" pitchFamily="34" charset="0"/>
              <a:buNone/>
              <a:defRPr/>
            </a:pPr>
            <a:endParaRPr lang="en-IN" sz="2400" dirty="0"/>
          </a:p>
          <a:p>
            <a:pPr>
              <a:buFont typeface="Wingdings" panose="05000000000000000000" pitchFamily="2" charset="2"/>
              <a:buChar char="Ø"/>
              <a:defRPr/>
            </a:pPr>
            <a:r>
              <a:rPr lang="en-IN" sz="2400" dirty="0"/>
              <a:t> </a:t>
            </a:r>
            <a:r>
              <a:rPr lang="en-IN" sz="2400" b="1" dirty="0"/>
              <a:t>Step 7  -  </a:t>
            </a:r>
            <a:r>
              <a:rPr lang="en-US" sz="2400" dirty="0"/>
              <a:t>Click </a:t>
            </a:r>
            <a:r>
              <a:rPr lang="en-US" sz="2400" b="1" dirty="0"/>
              <a:t>Value Field Settings</a:t>
            </a:r>
            <a:r>
              <a:rPr lang="en-US" sz="2400" dirty="0"/>
              <a:t> from the list of options</a:t>
            </a:r>
          </a:p>
          <a:p>
            <a:pPr marL="0" indent="0">
              <a:buFont typeface="Arial" panose="020B0604020202020204" pitchFamily="34" charset="0"/>
              <a:buNone/>
              <a:defRPr/>
            </a:pPr>
            <a:endParaRPr lang="en-IN" sz="2400" b="1" dirty="0"/>
          </a:p>
          <a:p>
            <a:pPr>
              <a:buFont typeface="Wingdings" panose="05000000000000000000" pitchFamily="2" charset="2"/>
              <a:buChar char="Ø"/>
              <a:defRPr/>
            </a:pPr>
            <a:r>
              <a:rPr lang="en-IN" sz="2400" b="1" dirty="0"/>
              <a:t>  Step 8 -  </a:t>
            </a:r>
            <a:r>
              <a:rPr lang="en-US" sz="2400" dirty="0"/>
              <a:t>When the </a:t>
            </a:r>
            <a:r>
              <a:rPr lang="en-US" sz="2400" b="1" dirty="0"/>
              <a:t>Value Field Settings </a:t>
            </a:r>
            <a:r>
              <a:rPr lang="en-US" sz="2400" dirty="0"/>
              <a:t>dialog box appears: Under  </a:t>
            </a:r>
            <a:r>
              <a:rPr lang="en-US" sz="2400" b="1" dirty="0"/>
              <a:t>Summarize value field by</a:t>
            </a:r>
            <a:r>
              <a:rPr lang="en-US" sz="2400" dirty="0"/>
              <a:t>, choose </a:t>
            </a:r>
            <a:r>
              <a:rPr lang="en-US" sz="2400" b="1" dirty="0"/>
              <a:t>Count </a:t>
            </a:r>
            <a:r>
              <a:rPr lang="en-US" sz="2400" dirty="0"/>
              <a:t>Click </a:t>
            </a:r>
            <a:r>
              <a:rPr lang="en-US" sz="2400" b="1" dirty="0"/>
              <a:t>OK</a:t>
            </a:r>
          </a:p>
          <a:p>
            <a:pPr>
              <a:buFont typeface="Wingdings" panose="05000000000000000000" pitchFamily="2" charset="2"/>
              <a:buChar char="Ø"/>
              <a:defRPr/>
            </a:pPr>
            <a:endParaRPr lang="en-IN" b="1" dirty="0"/>
          </a:p>
          <a:p>
            <a:pPr>
              <a:buFont typeface="Wingdings" panose="05000000000000000000" pitchFamily="2" charset="2"/>
              <a:buChar char="Ø"/>
              <a:defRPr/>
            </a:pPr>
            <a:endParaRPr lang="en-IN" dirty="0"/>
          </a:p>
          <a:p>
            <a:pPr>
              <a:buFont typeface="Wingdings" panose="05000000000000000000" pitchFamily="2" charset="2"/>
              <a:buChar char="Ø"/>
              <a:defRPr/>
            </a:pPr>
            <a:endParaRPr lang="en-IN" dirty="0"/>
          </a:p>
          <a:p>
            <a:pPr>
              <a:buFont typeface="Wingdings" panose="05000000000000000000" pitchFamily="2" charset="2"/>
              <a:buChar char="Ø"/>
              <a:defRPr/>
            </a:pPr>
            <a:endParaRPr lang="en-IN" dirty="0"/>
          </a:p>
        </p:txBody>
      </p:sp>
    </p:spTree>
    <p:extLst>
      <p:ext uri="{BB962C8B-B14F-4D97-AF65-F5344CB8AC3E}">
        <p14:creationId xmlns:p14="http://schemas.microsoft.com/office/powerpoint/2010/main" val="3093948344"/>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2">
            <a:extLst>
              <a:ext uri="{FF2B5EF4-FFF2-40B4-BE49-F238E27FC236}">
                <a16:creationId xmlns:a16="http://schemas.microsoft.com/office/drawing/2014/main" id="{FC582976-1DBA-8438-5E72-49063910103D}"/>
              </a:ext>
            </a:extLst>
          </p:cNvPr>
          <p:cNvSpPr>
            <a:spLocks noChangeArrowheads="1"/>
          </p:cNvSpPr>
          <p:nvPr/>
        </p:nvSpPr>
        <p:spPr bwMode="auto">
          <a:xfrm>
            <a:off x="1152525" y="2070100"/>
            <a:ext cx="14288" cy="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654"/>
          </a:p>
        </p:txBody>
      </p:sp>
      <p:sp>
        <p:nvSpPr>
          <p:cNvPr id="5" name="Rectangle 73">
            <a:extLst>
              <a:ext uri="{FF2B5EF4-FFF2-40B4-BE49-F238E27FC236}">
                <a16:creationId xmlns:a16="http://schemas.microsoft.com/office/drawing/2014/main" id="{5672F78E-0D0E-C197-6F60-A9F0A3458298}"/>
              </a:ext>
            </a:extLst>
          </p:cNvPr>
          <p:cNvSpPr>
            <a:spLocks noChangeArrowheads="1"/>
          </p:cNvSpPr>
          <p:nvPr/>
        </p:nvSpPr>
        <p:spPr bwMode="auto">
          <a:xfrm>
            <a:off x="1538288" y="2070100"/>
            <a:ext cx="15875" cy="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654"/>
          </a:p>
        </p:txBody>
      </p:sp>
      <p:sp>
        <p:nvSpPr>
          <p:cNvPr id="6" name="Rectangle 78">
            <a:extLst>
              <a:ext uri="{FF2B5EF4-FFF2-40B4-BE49-F238E27FC236}">
                <a16:creationId xmlns:a16="http://schemas.microsoft.com/office/drawing/2014/main" id="{085CB420-A632-87BB-36B0-6783CA58055B}"/>
              </a:ext>
            </a:extLst>
          </p:cNvPr>
          <p:cNvSpPr>
            <a:spLocks noChangeArrowheads="1"/>
          </p:cNvSpPr>
          <p:nvPr/>
        </p:nvSpPr>
        <p:spPr bwMode="auto">
          <a:xfrm>
            <a:off x="7867650" y="2070100"/>
            <a:ext cx="15875" cy="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654"/>
          </a:p>
        </p:txBody>
      </p:sp>
      <p:pic>
        <p:nvPicPr>
          <p:cNvPr id="36869" name="Content Placeholder 94">
            <a:extLst>
              <a:ext uri="{FF2B5EF4-FFF2-40B4-BE49-F238E27FC236}">
                <a16:creationId xmlns:a16="http://schemas.microsoft.com/office/drawing/2014/main" id="{327261E2-188B-FD85-93B6-19A71C5F84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9975" y="1849438"/>
            <a:ext cx="7445375" cy="4408487"/>
          </a:xfrm>
        </p:spPr>
      </p:pic>
      <p:sp>
        <p:nvSpPr>
          <p:cNvPr id="36870" name="Title 93">
            <a:extLst>
              <a:ext uri="{FF2B5EF4-FFF2-40B4-BE49-F238E27FC236}">
                <a16:creationId xmlns:a16="http://schemas.microsoft.com/office/drawing/2014/main" id="{068B23F6-E9D3-28DE-9A88-2C50F21B7446}"/>
              </a:ext>
            </a:extLst>
          </p:cNvPr>
          <p:cNvSpPr>
            <a:spLocks noGrp="1"/>
          </p:cNvSpPr>
          <p:nvPr>
            <p:ph type="title"/>
          </p:nvPr>
        </p:nvSpPr>
        <p:spPr>
          <a:xfrm>
            <a:off x="246063" y="477838"/>
            <a:ext cx="8755062" cy="644525"/>
          </a:xfrm>
        </p:spPr>
        <p:txBody>
          <a:bodyPr/>
          <a:lstStyle/>
          <a:p>
            <a:pPr algn="ctr"/>
            <a:r>
              <a:rPr lang="en-IN" altLang="en-US" sz="3200" b="1">
                <a:latin typeface="Arial Black" panose="020B0A04020102020204" pitchFamily="34" charset="0"/>
              </a:rPr>
              <a:t>Using </a:t>
            </a:r>
            <a:r>
              <a:rPr lang="en-IN" altLang="en-US" sz="3200" b="1" i="1">
                <a:latin typeface="Arial Black" panose="020B0A04020102020204" pitchFamily="34" charset="0"/>
              </a:rPr>
              <a:t>Excel’s Pivot table </a:t>
            </a:r>
            <a:r>
              <a:rPr lang="en-IN" altLang="en-US" sz="3200" b="1">
                <a:latin typeface="Arial Black" panose="020B0A04020102020204" pitchFamily="34" charset="0"/>
              </a:rPr>
              <a:t>to construct </a:t>
            </a:r>
            <a:br>
              <a:rPr lang="en-IN" altLang="en-US" sz="3200" b="1">
                <a:latin typeface="Arial Black" panose="020B0A04020102020204" pitchFamily="34" charset="0"/>
              </a:rPr>
            </a:br>
            <a:r>
              <a:rPr lang="en-IN" altLang="en-US" sz="3200" b="1">
                <a:latin typeface="Arial Black" panose="020B0A04020102020204" pitchFamily="34" charset="0"/>
              </a:rPr>
              <a:t>a frequency distribution</a:t>
            </a:r>
          </a:p>
        </p:txBody>
      </p:sp>
    </p:spTree>
    <p:extLst>
      <p:ext uri="{BB962C8B-B14F-4D97-AF65-F5344CB8AC3E}">
        <p14:creationId xmlns:p14="http://schemas.microsoft.com/office/powerpoint/2010/main" val="2933167619"/>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C151-6205-95F2-A7C3-380120700636}"/>
              </a:ext>
            </a:extLst>
          </p:cNvPr>
          <p:cNvSpPr>
            <a:spLocks noGrp="1"/>
          </p:cNvSpPr>
          <p:nvPr>
            <p:ph type="title"/>
          </p:nvPr>
        </p:nvSpPr>
        <p:spPr>
          <a:xfrm>
            <a:off x="628650" y="284163"/>
            <a:ext cx="7886700" cy="1325562"/>
          </a:xfrm>
        </p:spPr>
        <p:txBody>
          <a:bodyPr>
            <a:normAutofit/>
          </a:bodyPr>
          <a:lstStyle/>
          <a:p>
            <a:pPr algn="ctr">
              <a:defRPr/>
            </a:pPr>
            <a:r>
              <a:rPr lang="en-US" sz="2707" b="1" dirty="0">
                <a:latin typeface="Arial Black" panose="020B0A04020102020204" pitchFamily="34" charset="0"/>
              </a:rPr>
              <a:t>Using Excel’s PivotTable</a:t>
            </a:r>
            <a:br>
              <a:rPr lang="en-US" sz="2707" b="1" dirty="0">
                <a:latin typeface="Arial Black" panose="020B0A04020102020204" pitchFamily="34" charset="0"/>
              </a:rPr>
            </a:br>
            <a:r>
              <a:rPr lang="en-US" sz="2707" b="1" dirty="0">
                <a:latin typeface="Arial Black" panose="020B0A04020102020204" pitchFamily="34" charset="0"/>
              </a:rPr>
              <a:t>to Construct a Frequency Distribution</a:t>
            </a:r>
            <a:endParaRPr lang="en-IN" sz="2707"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64A8ED4B-B4BB-ECDF-FD52-5F50EA772616}"/>
              </a:ext>
            </a:extLst>
          </p:cNvPr>
          <p:cNvSpPr>
            <a:spLocks noGrp="1"/>
          </p:cNvSpPr>
          <p:nvPr>
            <p:ph idx="1"/>
          </p:nvPr>
        </p:nvSpPr>
        <p:spPr>
          <a:xfrm>
            <a:off x="404813" y="1609725"/>
            <a:ext cx="8494712" cy="4351338"/>
          </a:xfrm>
        </p:spPr>
        <p:txBody>
          <a:bodyPr>
            <a:normAutofit fontScale="92500" lnSpcReduction="10000"/>
          </a:bodyPr>
          <a:lstStyle/>
          <a:p>
            <a:pPr marL="0" indent="0">
              <a:buFont typeface="Arial" panose="020B0604020202020204" pitchFamily="34" charset="0"/>
              <a:buNone/>
              <a:defRPr/>
            </a:pPr>
            <a:r>
              <a:rPr lang="en-US" sz="2400" dirty="0"/>
              <a:t>To construct the frequency distribution, we must group the rows  containing audit time.</a:t>
            </a:r>
          </a:p>
          <a:p>
            <a:pPr marL="0" indent="0">
              <a:buFont typeface="Arial" panose="020B0604020202020204" pitchFamily="34" charset="0"/>
              <a:buNone/>
              <a:defRPr/>
            </a:pPr>
            <a:endParaRPr lang="en-US" sz="2400" dirty="0"/>
          </a:p>
          <a:p>
            <a:pPr marL="257827" indent="-257827">
              <a:spcBef>
                <a:spcPct val="20000"/>
              </a:spcBef>
              <a:buSzPct val="100000"/>
              <a:buFont typeface="Wingdings" panose="05000000000000000000" pitchFamily="2" charset="2"/>
              <a:buChar char="Ø"/>
              <a:defRPr/>
            </a:pPr>
            <a:r>
              <a:rPr lang="en-US" sz="2400" b="1" dirty="0"/>
              <a:t> Step 1 -  </a:t>
            </a:r>
            <a:r>
              <a:rPr lang="en-US" sz="2400" dirty="0"/>
              <a:t>Right click any cell in the PivotTable report                   		  	        containing a an audit time. </a:t>
            </a:r>
          </a:p>
          <a:p>
            <a:pPr marL="257827" indent="-257827">
              <a:spcBef>
                <a:spcPct val="20000"/>
              </a:spcBef>
              <a:buSzPct val="100000"/>
              <a:buFont typeface="Wingdings" panose="05000000000000000000" pitchFamily="2" charset="2"/>
              <a:buChar char="Ø"/>
              <a:defRPr/>
            </a:pPr>
            <a:endParaRPr lang="en-US" sz="2400" dirty="0"/>
          </a:p>
          <a:p>
            <a:pPr>
              <a:spcBef>
                <a:spcPct val="20000"/>
              </a:spcBef>
              <a:buSzPct val="100000"/>
              <a:buFont typeface="Wingdings" panose="05000000000000000000" pitchFamily="2" charset="2"/>
              <a:buChar char="Ø"/>
              <a:defRPr/>
            </a:pPr>
            <a:r>
              <a:rPr lang="en-US" sz="2400" b="1" dirty="0"/>
              <a:t>Step 2 - </a:t>
            </a:r>
            <a:r>
              <a:rPr lang="en-US" sz="2400" dirty="0"/>
              <a:t>Choose </a:t>
            </a:r>
            <a:r>
              <a:rPr lang="en-US" sz="2400" b="1" dirty="0"/>
              <a:t>Group</a:t>
            </a:r>
            <a:r>
              <a:rPr lang="en-US" sz="2400" dirty="0"/>
              <a:t> from the list of options that appears</a:t>
            </a:r>
          </a:p>
          <a:p>
            <a:pPr marL="0" indent="0">
              <a:spcBef>
                <a:spcPct val="20000"/>
              </a:spcBef>
              <a:buSzPct val="100000"/>
              <a:buFont typeface="Arial" panose="020B0604020202020204" pitchFamily="34" charset="0"/>
              <a:buNone/>
              <a:defRPr/>
            </a:pPr>
            <a:endParaRPr lang="en-US" sz="2400" dirty="0"/>
          </a:p>
          <a:p>
            <a:pPr marL="257827" indent="-257827">
              <a:buFont typeface="Wingdings" panose="05000000000000000000" pitchFamily="2" charset="2"/>
              <a:buChar char="Ø"/>
              <a:defRPr/>
            </a:pPr>
            <a:r>
              <a:rPr lang="en-US" sz="2400" b="1" dirty="0"/>
              <a:t> Step 3  - </a:t>
            </a:r>
            <a:r>
              <a:rPr lang="en-US" sz="2400" dirty="0"/>
              <a:t>When the Grouping dialog box appears:</a:t>
            </a:r>
          </a:p>
          <a:p>
            <a:pPr lvl="3">
              <a:buFont typeface="Wingdings" panose="05000000000000000000" pitchFamily="2" charset="2"/>
              <a:buChar char="ü"/>
              <a:defRPr/>
            </a:pPr>
            <a:r>
              <a:rPr lang="en-US" sz="2400" dirty="0"/>
              <a:t> Enter 10 in the </a:t>
            </a:r>
            <a:r>
              <a:rPr lang="en-US" sz="2400" b="1" dirty="0"/>
              <a:t>Starting at</a:t>
            </a:r>
            <a:r>
              <a:rPr lang="en-US" sz="2400" dirty="0"/>
              <a:t> box</a:t>
            </a:r>
          </a:p>
          <a:p>
            <a:pPr lvl="3">
              <a:buFont typeface="Wingdings" panose="05000000000000000000" pitchFamily="2" charset="2"/>
              <a:buChar char="ü"/>
              <a:defRPr/>
            </a:pPr>
            <a:r>
              <a:rPr lang="en-US" sz="2400" dirty="0"/>
              <a:t>Enter 34 in the </a:t>
            </a:r>
            <a:r>
              <a:rPr lang="en-US" sz="2400" b="1" dirty="0"/>
              <a:t>Ending at</a:t>
            </a:r>
            <a:r>
              <a:rPr lang="en-US" sz="2400" dirty="0"/>
              <a:t> box </a:t>
            </a:r>
          </a:p>
          <a:p>
            <a:pPr lvl="3">
              <a:buFont typeface="Wingdings" panose="05000000000000000000" pitchFamily="2" charset="2"/>
              <a:buChar char="ü"/>
              <a:defRPr/>
            </a:pPr>
            <a:r>
              <a:rPr lang="en-US" sz="2400" dirty="0"/>
              <a:t>Enter 5 in the </a:t>
            </a:r>
            <a:r>
              <a:rPr lang="en-US" sz="2400" b="1" dirty="0"/>
              <a:t>By</a:t>
            </a:r>
            <a:r>
              <a:rPr lang="en-US" sz="2400" dirty="0"/>
              <a:t> box</a:t>
            </a:r>
          </a:p>
          <a:p>
            <a:pPr lvl="3">
              <a:buFont typeface="Wingdings" panose="05000000000000000000" pitchFamily="2" charset="2"/>
              <a:buChar char="ü"/>
              <a:defRPr/>
            </a:pPr>
            <a:r>
              <a:rPr lang="en-US" sz="2400" dirty="0"/>
              <a:t>Click </a:t>
            </a:r>
            <a:r>
              <a:rPr lang="en-US" sz="2400" b="1" dirty="0"/>
              <a:t>OK</a:t>
            </a:r>
          </a:p>
          <a:p>
            <a:pPr>
              <a:spcBef>
                <a:spcPct val="20000"/>
              </a:spcBef>
              <a:buClr>
                <a:srgbClr val="66FFFF"/>
              </a:buClr>
              <a:buSzPct val="75000"/>
              <a:defRPr/>
            </a:pPr>
            <a:endParaRPr lang="en-US" b="1" dirty="0"/>
          </a:p>
          <a:p>
            <a:pPr>
              <a:spcBef>
                <a:spcPct val="20000"/>
              </a:spcBef>
              <a:buClr>
                <a:srgbClr val="66FFFF"/>
              </a:buClr>
              <a:buSzPct val="75000"/>
              <a:defRPr/>
            </a:pPr>
            <a:endParaRPr lang="en-US" b="1" dirty="0"/>
          </a:p>
          <a:p>
            <a:pPr>
              <a:defRPr/>
            </a:pPr>
            <a:endParaRPr lang="en-US" dirty="0"/>
          </a:p>
          <a:p>
            <a:pPr>
              <a:defRPr/>
            </a:pPr>
            <a:endParaRPr lang="en-IN" dirty="0"/>
          </a:p>
        </p:txBody>
      </p:sp>
    </p:spTree>
    <p:extLst>
      <p:ext uri="{BB962C8B-B14F-4D97-AF65-F5344CB8AC3E}">
        <p14:creationId xmlns:p14="http://schemas.microsoft.com/office/powerpoint/2010/main" val="4217317925"/>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a:extLst>
              <a:ext uri="{FF2B5EF4-FFF2-40B4-BE49-F238E27FC236}">
                <a16:creationId xmlns:a16="http://schemas.microsoft.com/office/drawing/2014/main" id="{D028AD6B-CD41-EF77-965C-0D43AFD4C65D}"/>
              </a:ext>
            </a:extLst>
          </p:cNvPr>
          <p:cNvSpPr>
            <a:spLocks noGrp="1"/>
          </p:cNvSpPr>
          <p:nvPr>
            <p:ph type="title"/>
          </p:nvPr>
        </p:nvSpPr>
        <p:spPr/>
        <p:txBody>
          <a:bodyPr/>
          <a:lstStyle/>
          <a:p>
            <a:pPr algn="ctr"/>
            <a:r>
              <a:rPr lang="en-US" altLang="en-US" sz="3200" b="1">
                <a:latin typeface="Arial Black" panose="020B0A04020102020204" pitchFamily="34" charset="0"/>
              </a:rPr>
              <a:t>Relative Frequency and Percent Frequency Distributions</a:t>
            </a:r>
          </a:p>
        </p:txBody>
      </p:sp>
      <p:sp>
        <p:nvSpPr>
          <p:cNvPr id="38915" name="Content Placeholder 2">
            <a:extLst>
              <a:ext uri="{FF2B5EF4-FFF2-40B4-BE49-F238E27FC236}">
                <a16:creationId xmlns:a16="http://schemas.microsoft.com/office/drawing/2014/main" id="{C7B53719-81ED-D251-1A09-08CB7BE182C1}"/>
              </a:ext>
            </a:extLst>
          </p:cNvPr>
          <p:cNvSpPr>
            <a:spLocks noGrp="1"/>
          </p:cNvSpPr>
          <p:nvPr>
            <p:ph idx="1"/>
          </p:nvPr>
        </p:nvSpPr>
        <p:spPr/>
        <p:txBody>
          <a:bodyPr/>
          <a:lstStyle/>
          <a:p>
            <a:pPr marL="0" indent="0">
              <a:buFont typeface="Arial" panose="020B0604020202020204" pitchFamily="34" charset="0"/>
              <a:buNone/>
            </a:pPr>
            <a:r>
              <a:rPr lang="en-US" altLang="en-US" sz="2800" b="1" u="sng">
                <a:solidFill>
                  <a:srgbClr val="000000"/>
                </a:solidFill>
                <a:cs typeface="Arial" panose="020B0604020202020204" pitchFamily="34" charset="0"/>
              </a:rPr>
              <a:t>Example:</a:t>
            </a:r>
            <a:r>
              <a:rPr lang="en-US" altLang="en-US" sz="2800">
                <a:solidFill>
                  <a:srgbClr val="000000"/>
                </a:solidFill>
                <a:cs typeface="Arial" panose="020B0604020202020204" pitchFamily="34" charset="0"/>
              </a:rPr>
              <a:t>  Sanderson and Clifford</a:t>
            </a:r>
          </a:p>
          <a:p>
            <a:pPr marL="0" indent="0">
              <a:buFont typeface="Arial" panose="020B0604020202020204" pitchFamily="34" charset="0"/>
              <a:buNone/>
            </a:pPr>
            <a:endParaRPr lang="en-IN" altLang="en-US"/>
          </a:p>
        </p:txBody>
      </p:sp>
      <p:sp>
        <p:nvSpPr>
          <p:cNvPr id="20491" name="Rectangle 11">
            <a:extLst>
              <a:ext uri="{FF2B5EF4-FFF2-40B4-BE49-F238E27FC236}">
                <a16:creationId xmlns:a16="http://schemas.microsoft.com/office/drawing/2014/main" id="{EC0B84C1-E357-1C42-A905-78F5FE09122F}"/>
              </a:ext>
            </a:extLst>
          </p:cNvPr>
          <p:cNvSpPr>
            <a:spLocks noChangeArrowheads="1"/>
          </p:cNvSpPr>
          <p:nvPr/>
        </p:nvSpPr>
        <p:spPr bwMode="auto">
          <a:xfrm>
            <a:off x="1800225" y="2916238"/>
            <a:ext cx="1638300" cy="2535237"/>
          </a:xfrm>
          <a:prstGeom prst="rect">
            <a:avLst/>
          </a:prstGeom>
          <a:noFill/>
          <a:ln w="12700">
            <a:noFill/>
            <a:miter lim="800000"/>
            <a:headEnd/>
            <a:tailEnd/>
          </a:ln>
          <a:effectLst/>
        </p:spPr>
        <p:txBody>
          <a:bodyPr wrap="none" anchor="ctr"/>
          <a:lstStyle/>
          <a:p>
            <a:pPr>
              <a:spcBef>
                <a:spcPct val="20000"/>
              </a:spcBef>
              <a:buSzPct val="75000"/>
              <a:buFont typeface="Monotype Sorts" pitchFamily="2" charset="2"/>
              <a:buNone/>
              <a:defRPr/>
            </a:pPr>
            <a:r>
              <a:rPr lang="en-US" sz="1805" dirty="0">
                <a:solidFill>
                  <a:srgbClr val="000000"/>
                </a:solidFill>
                <a:latin typeface="Arial" panose="020B0604020202020204" pitchFamily="34" charset="0"/>
              </a:rPr>
              <a:t>	</a:t>
            </a:r>
          </a:p>
          <a:p>
            <a:pPr>
              <a:spcBef>
                <a:spcPct val="20000"/>
              </a:spcBef>
              <a:buSzPct val="75000"/>
              <a:buFont typeface="Monotype Sorts" pitchFamily="2" charset="2"/>
              <a:buNone/>
              <a:defRPr/>
            </a:pPr>
            <a:r>
              <a:rPr lang="en-US" sz="1805" dirty="0">
                <a:solidFill>
                  <a:srgbClr val="000000"/>
                </a:solidFill>
                <a:latin typeface="Arial" panose="020B0604020202020204" pitchFamily="34" charset="0"/>
              </a:rPr>
              <a:t>   </a:t>
            </a:r>
            <a:endParaRPr lang="en-US" sz="1805" u="sng" dirty="0">
              <a:solidFill>
                <a:srgbClr val="000000"/>
              </a:solidFill>
              <a:latin typeface="Arial" panose="020B0604020202020204" pitchFamily="34" charset="0"/>
            </a:endParaRPr>
          </a:p>
        </p:txBody>
      </p:sp>
      <p:sp>
        <p:nvSpPr>
          <p:cNvPr id="20500" name="Rectangle 20">
            <a:extLst>
              <a:ext uri="{FF2B5EF4-FFF2-40B4-BE49-F238E27FC236}">
                <a16:creationId xmlns:a16="http://schemas.microsoft.com/office/drawing/2014/main" id="{B0196A61-1CC6-D4B0-4CFE-9F8784DEE5E8}"/>
              </a:ext>
            </a:extLst>
          </p:cNvPr>
          <p:cNvSpPr>
            <a:spLocks noChangeArrowheads="1"/>
          </p:cNvSpPr>
          <p:nvPr/>
        </p:nvSpPr>
        <p:spPr bwMode="auto">
          <a:xfrm>
            <a:off x="685800" y="1917700"/>
            <a:ext cx="5511800" cy="428625"/>
          </a:xfrm>
          <a:prstGeom prst="rect">
            <a:avLst/>
          </a:prstGeom>
          <a:noFill/>
          <a:ln w="12700">
            <a:noFill/>
            <a:miter lim="800000"/>
            <a:headEnd/>
            <a:tailEnd/>
          </a:ln>
          <a:effectLst/>
        </p:spPr>
        <p:txBody>
          <a:bodyPr lIns="68034" tIns="33420" rIns="68034" bIns="33420"/>
          <a:lstStyle/>
          <a:p>
            <a:pPr>
              <a:spcBef>
                <a:spcPct val="20000"/>
              </a:spcBef>
              <a:buSzPct val="100000"/>
              <a:defRPr/>
            </a:pPr>
            <a:endParaRPr lang="en-US" sz="2105" dirty="0">
              <a:solidFill>
                <a:srgbClr val="000000"/>
              </a:solidFill>
              <a:latin typeface="+mn-lt"/>
            </a:endParaRPr>
          </a:p>
        </p:txBody>
      </p:sp>
      <p:graphicFrame>
        <p:nvGraphicFramePr>
          <p:cNvPr id="4" name="Table 3">
            <a:extLst>
              <a:ext uri="{FF2B5EF4-FFF2-40B4-BE49-F238E27FC236}">
                <a16:creationId xmlns:a16="http://schemas.microsoft.com/office/drawing/2014/main" id="{35B0C6FB-020E-1687-06BC-218E443D939B}"/>
              </a:ext>
            </a:extLst>
          </p:cNvPr>
          <p:cNvGraphicFramePr>
            <a:graphicFrameLocks noGrp="1"/>
          </p:cNvGraphicFramePr>
          <p:nvPr/>
        </p:nvGraphicFramePr>
        <p:xfrm>
          <a:off x="1127125" y="2725738"/>
          <a:ext cx="7478712" cy="2919580"/>
        </p:xfrm>
        <a:graphic>
          <a:graphicData uri="http://schemas.openxmlformats.org/drawingml/2006/table">
            <a:tbl>
              <a:tblPr firstRow="1" bandRow="1">
                <a:tableStyleId>{5C22544A-7EE6-4342-B048-85BDC9FD1C3A}</a:tableStyleId>
              </a:tblPr>
              <a:tblGrid>
                <a:gridCol w="2492904">
                  <a:extLst>
                    <a:ext uri="{9D8B030D-6E8A-4147-A177-3AD203B41FA5}">
                      <a16:colId xmlns:a16="http://schemas.microsoft.com/office/drawing/2014/main" val="20000"/>
                    </a:ext>
                  </a:extLst>
                </a:gridCol>
                <a:gridCol w="2492904">
                  <a:extLst>
                    <a:ext uri="{9D8B030D-6E8A-4147-A177-3AD203B41FA5}">
                      <a16:colId xmlns:a16="http://schemas.microsoft.com/office/drawing/2014/main" val="20001"/>
                    </a:ext>
                  </a:extLst>
                </a:gridCol>
                <a:gridCol w="2492904">
                  <a:extLst>
                    <a:ext uri="{9D8B030D-6E8A-4147-A177-3AD203B41FA5}">
                      <a16:colId xmlns:a16="http://schemas.microsoft.com/office/drawing/2014/main" val="20002"/>
                    </a:ext>
                  </a:extLst>
                </a:gridCol>
              </a:tblGrid>
              <a:tr h="678298">
                <a:tc>
                  <a:txBody>
                    <a:bodyPr/>
                    <a:lstStyle/>
                    <a:p>
                      <a:pPr algn="ctr"/>
                      <a:r>
                        <a:rPr lang="en-IN" sz="2000" dirty="0">
                          <a:solidFill>
                            <a:schemeClr val="tx1"/>
                          </a:solidFill>
                        </a:rPr>
                        <a:t>Audit time</a:t>
                      </a:r>
                    </a:p>
                    <a:p>
                      <a:pPr algn="ctr"/>
                      <a:r>
                        <a:rPr lang="en-IN" sz="2000" dirty="0">
                          <a:solidFill>
                            <a:schemeClr val="tx1"/>
                          </a:solidFill>
                        </a:rPr>
                        <a:t>(in days) </a:t>
                      </a:r>
                    </a:p>
                  </a:txBody>
                  <a:tcPr marL="68759" marR="68759" marT="34370" marB="34370">
                    <a:solidFill>
                      <a:schemeClr val="bg1">
                        <a:lumMod val="85000"/>
                      </a:schemeClr>
                    </a:solidFill>
                  </a:tcPr>
                </a:tc>
                <a:tc>
                  <a:txBody>
                    <a:bodyPr/>
                    <a:lstStyle/>
                    <a:p>
                      <a:pPr algn="ctr"/>
                      <a:r>
                        <a:rPr lang="en-IN" sz="2000" dirty="0">
                          <a:solidFill>
                            <a:schemeClr val="tx1"/>
                          </a:solidFill>
                        </a:rPr>
                        <a:t>Relative Frequency</a:t>
                      </a:r>
                    </a:p>
                  </a:txBody>
                  <a:tcPr marL="68759" marR="68759" marT="34370" marB="34370">
                    <a:solidFill>
                      <a:schemeClr val="bg1">
                        <a:lumMod val="85000"/>
                      </a:schemeClr>
                    </a:solidFill>
                  </a:tcPr>
                </a:tc>
                <a:tc>
                  <a:txBody>
                    <a:bodyPr/>
                    <a:lstStyle/>
                    <a:p>
                      <a:pPr algn="ctr"/>
                      <a:r>
                        <a:rPr lang="en-IN" sz="2000" dirty="0">
                          <a:solidFill>
                            <a:schemeClr val="tx1"/>
                          </a:solidFill>
                        </a:rPr>
                        <a:t>Percent Frequency</a:t>
                      </a:r>
                    </a:p>
                  </a:txBody>
                  <a:tcPr marL="68759" marR="68759" marT="34370" marB="34370">
                    <a:solidFill>
                      <a:schemeClr val="bg1">
                        <a:lumMod val="85000"/>
                      </a:schemeClr>
                    </a:solidFill>
                  </a:tcPr>
                </a:tc>
                <a:extLst>
                  <a:ext uri="{0D108BD9-81ED-4DB2-BD59-A6C34878D82A}">
                    <a16:rowId xmlns:a16="http://schemas.microsoft.com/office/drawing/2014/main" val="10000"/>
                  </a:ext>
                </a:extLst>
              </a:tr>
              <a:tr h="373519">
                <a:tc>
                  <a:txBody>
                    <a:bodyPr/>
                    <a:lstStyle/>
                    <a:p>
                      <a:pPr algn="ctr"/>
                      <a:r>
                        <a:rPr lang="en-IN" sz="2000" dirty="0"/>
                        <a:t>10 – 14 </a:t>
                      </a:r>
                    </a:p>
                  </a:txBody>
                  <a:tcPr marL="68759" marR="68759" marT="34370" marB="34370">
                    <a:solidFill>
                      <a:schemeClr val="bg1">
                        <a:lumMod val="85000"/>
                      </a:schemeClr>
                    </a:solidFill>
                  </a:tcPr>
                </a:tc>
                <a:tc>
                  <a:txBody>
                    <a:bodyPr/>
                    <a:lstStyle/>
                    <a:p>
                      <a:pPr algn="ctr"/>
                      <a:r>
                        <a:rPr lang="en-IN" sz="2000" dirty="0"/>
                        <a:t>      .20 (4/20)</a:t>
                      </a:r>
                    </a:p>
                  </a:txBody>
                  <a:tcPr marL="68759" marR="68759" marT="34370" marB="34370">
                    <a:solidFill>
                      <a:schemeClr val="bg1">
                        <a:lumMod val="85000"/>
                      </a:schemeClr>
                    </a:solidFill>
                  </a:tcPr>
                </a:tc>
                <a:tc>
                  <a:txBody>
                    <a:bodyPr/>
                    <a:lstStyle/>
                    <a:p>
                      <a:pPr algn="ctr"/>
                      <a:r>
                        <a:rPr lang="en-IN" sz="2000" dirty="0"/>
                        <a:t>       20  (0.2 * 100)</a:t>
                      </a:r>
                    </a:p>
                  </a:txBody>
                  <a:tcPr marL="68759" marR="68759" marT="34370" marB="34370">
                    <a:solidFill>
                      <a:schemeClr val="bg1">
                        <a:lumMod val="85000"/>
                      </a:schemeClr>
                    </a:solidFill>
                  </a:tcPr>
                </a:tc>
                <a:extLst>
                  <a:ext uri="{0D108BD9-81ED-4DB2-BD59-A6C34878D82A}">
                    <a16:rowId xmlns:a16="http://schemas.microsoft.com/office/drawing/2014/main" val="10001"/>
                  </a:ext>
                </a:extLst>
              </a:tr>
              <a:tr h="373519">
                <a:tc>
                  <a:txBody>
                    <a:bodyPr/>
                    <a:lstStyle/>
                    <a:p>
                      <a:pPr algn="ctr"/>
                      <a:r>
                        <a:rPr lang="en-IN" sz="2000" dirty="0"/>
                        <a:t>15 – 19</a:t>
                      </a:r>
                    </a:p>
                  </a:txBody>
                  <a:tcPr marL="68759" marR="68759" marT="34370" marB="34370">
                    <a:solidFill>
                      <a:schemeClr val="bg1">
                        <a:lumMod val="85000"/>
                      </a:schemeClr>
                    </a:solidFill>
                  </a:tcPr>
                </a:tc>
                <a:tc>
                  <a:txBody>
                    <a:bodyPr/>
                    <a:lstStyle/>
                    <a:p>
                      <a:pPr algn="ctr"/>
                      <a:r>
                        <a:rPr lang="en-IN" sz="2000" dirty="0"/>
                        <a:t>.40</a:t>
                      </a:r>
                    </a:p>
                  </a:txBody>
                  <a:tcPr marL="68759" marR="68759" marT="34370" marB="34370">
                    <a:solidFill>
                      <a:schemeClr val="bg1">
                        <a:lumMod val="85000"/>
                      </a:schemeClr>
                    </a:solidFill>
                  </a:tcPr>
                </a:tc>
                <a:tc>
                  <a:txBody>
                    <a:bodyPr/>
                    <a:lstStyle/>
                    <a:p>
                      <a:pPr algn="ctr"/>
                      <a:r>
                        <a:rPr lang="en-IN" sz="2000" dirty="0"/>
                        <a:t>40</a:t>
                      </a:r>
                    </a:p>
                  </a:txBody>
                  <a:tcPr marL="68759" marR="68759" marT="34370" marB="34370">
                    <a:solidFill>
                      <a:schemeClr val="bg1">
                        <a:lumMod val="85000"/>
                      </a:schemeClr>
                    </a:solidFill>
                  </a:tcPr>
                </a:tc>
                <a:extLst>
                  <a:ext uri="{0D108BD9-81ED-4DB2-BD59-A6C34878D82A}">
                    <a16:rowId xmlns:a16="http://schemas.microsoft.com/office/drawing/2014/main" val="10002"/>
                  </a:ext>
                </a:extLst>
              </a:tr>
              <a:tr h="373519">
                <a:tc>
                  <a:txBody>
                    <a:bodyPr/>
                    <a:lstStyle/>
                    <a:p>
                      <a:pPr algn="ctr"/>
                      <a:r>
                        <a:rPr lang="en-IN" sz="2000" dirty="0"/>
                        <a:t>20 – 25</a:t>
                      </a:r>
                    </a:p>
                  </a:txBody>
                  <a:tcPr marL="68759" marR="68759" marT="34370" marB="34370">
                    <a:solidFill>
                      <a:schemeClr val="bg1">
                        <a:lumMod val="85000"/>
                      </a:schemeClr>
                    </a:solidFill>
                  </a:tcPr>
                </a:tc>
                <a:tc>
                  <a:txBody>
                    <a:bodyPr/>
                    <a:lstStyle/>
                    <a:p>
                      <a:pPr algn="ctr"/>
                      <a:r>
                        <a:rPr lang="en-IN" sz="2000" dirty="0"/>
                        <a:t>.25</a:t>
                      </a:r>
                    </a:p>
                  </a:txBody>
                  <a:tcPr marL="68759" marR="68759" marT="34370" marB="34370">
                    <a:solidFill>
                      <a:schemeClr val="bg1">
                        <a:lumMod val="85000"/>
                      </a:schemeClr>
                    </a:solidFill>
                  </a:tcPr>
                </a:tc>
                <a:tc>
                  <a:txBody>
                    <a:bodyPr/>
                    <a:lstStyle/>
                    <a:p>
                      <a:pPr algn="ctr"/>
                      <a:r>
                        <a:rPr lang="en-IN" sz="2000" dirty="0"/>
                        <a:t>25</a:t>
                      </a:r>
                    </a:p>
                  </a:txBody>
                  <a:tcPr marL="68759" marR="68759" marT="34370" marB="34370">
                    <a:solidFill>
                      <a:schemeClr val="bg1">
                        <a:lumMod val="85000"/>
                      </a:schemeClr>
                    </a:solidFill>
                  </a:tcPr>
                </a:tc>
                <a:extLst>
                  <a:ext uri="{0D108BD9-81ED-4DB2-BD59-A6C34878D82A}">
                    <a16:rowId xmlns:a16="http://schemas.microsoft.com/office/drawing/2014/main" val="10003"/>
                  </a:ext>
                </a:extLst>
              </a:tr>
              <a:tr h="373519">
                <a:tc>
                  <a:txBody>
                    <a:bodyPr/>
                    <a:lstStyle/>
                    <a:p>
                      <a:pPr algn="ctr"/>
                      <a:r>
                        <a:rPr lang="en-IN" sz="2000" dirty="0"/>
                        <a:t>25 – 29</a:t>
                      </a:r>
                    </a:p>
                  </a:txBody>
                  <a:tcPr marL="68759" marR="68759" marT="34370" marB="34370">
                    <a:solidFill>
                      <a:schemeClr val="bg1">
                        <a:lumMod val="85000"/>
                      </a:schemeClr>
                    </a:solidFill>
                  </a:tcPr>
                </a:tc>
                <a:tc>
                  <a:txBody>
                    <a:bodyPr/>
                    <a:lstStyle/>
                    <a:p>
                      <a:pPr algn="ctr"/>
                      <a:r>
                        <a:rPr lang="en-IN" sz="2000" dirty="0"/>
                        <a:t>.10</a:t>
                      </a:r>
                    </a:p>
                  </a:txBody>
                  <a:tcPr marL="68759" marR="68759" marT="34370" marB="34370">
                    <a:solidFill>
                      <a:schemeClr val="bg1">
                        <a:lumMod val="85000"/>
                      </a:schemeClr>
                    </a:solidFill>
                  </a:tcPr>
                </a:tc>
                <a:tc>
                  <a:txBody>
                    <a:bodyPr/>
                    <a:lstStyle/>
                    <a:p>
                      <a:pPr algn="ctr"/>
                      <a:r>
                        <a:rPr lang="en-IN" sz="2000" dirty="0"/>
                        <a:t>10</a:t>
                      </a:r>
                    </a:p>
                  </a:txBody>
                  <a:tcPr marL="68759" marR="68759" marT="34370" marB="34370">
                    <a:solidFill>
                      <a:schemeClr val="bg1">
                        <a:lumMod val="85000"/>
                      </a:schemeClr>
                    </a:solidFill>
                  </a:tcPr>
                </a:tc>
                <a:extLst>
                  <a:ext uri="{0D108BD9-81ED-4DB2-BD59-A6C34878D82A}">
                    <a16:rowId xmlns:a16="http://schemas.microsoft.com/office/drawing/2014/main" val="10004"/>
                  </a:ext>
                </a:extLst>
              </a:tr>
              <a:tr h="373519">
                <a:tc>
                  <a:txBody>
                    <a:bodyPr/>
                    <a:lstStyle/>
                    <a:p>
                      <a:pPr algn="ctr"/>
                      <a:r>
                        <a:rPr lang="en-IN" sz="2000" dirty="0"/>
                        <a:t>30 – 34</a:t>
                      </a:r>
                    </a:p>
                  </a:txBody>
                  <a:tcPr marL="68759" marR="68759" marT="34370" marB="34370">
                    <a:solidFill>
                      <a:schemeClr val="bg1">
                        <a:lumMod val="85000"/>
                      </a:schemeClr>
                    </a:solidFill>
                  </a:tcPr>
                </a:tc>
                <a:tc>
                  <a:txBody>
                    <a:bodyPr/>
                    <a:lstStyle/>
                    <a:p>
                      <a:pPr algn="ctr"/>
                      <a:r>
                        <a:rPr lang="en-IN" sz="2000" dirty="0"/>
                        <a:t>.05</a:t>
                      </a:r>
                    </a:p>
                  </a:txBody>
                  <a:tcPr marL="68759" marR="68759" marT="34370" marB="34370">
                    <a:solidFill>
                      <a:schemeClr val="bg1">
                        <a:lumMod val="85000"/>
                      </a:schemeClr>
                    </a:solidFill>
                  </a:tcPr>
                </a:tc>
                <a:tc>
                  <a:txBody>
                    <a:bodyPr/>
                    <a:lstStyle/>
                    <a:p>
                      <a:pPr algn="ctr"/>
                      <a:r>
                        <a:rPr lang="en-IN" sz="2000" dirty="0"/>
                        <a:t>5</a:t>
                      </a:r>
                    </a:p>
                  </a:txBody>
                  <a:tcPr marL="68759" marR="68759" marT="34370" marB="34370">
                    <a:solidFill>
                      <a:schemeClr val="bg1">
                        <a:lumMod val="85000"/>
                      </a:schemeClr>
                    </a:solidFill>
                  </a:tcPr>
                </a:tc>
                <a:extLst>
                  <a:ext uri="{0D108BD9-81ED-4DB2-BD59-A6C34878D82A}">
                    <a16:rowId xmlns:a16="http://schemas.microsoft.com/office/drawing/2014/main" val="10005"/>
                  </a:ext>
                </a:extLst>
              </a:tr>
              <a:tr h="373519">
                <a:tc>
                  <a:txBody>
                    <a:bodyPr/>
                    <a:lstStyle/>
                    <a:p>
                      <a:pPr algn="ctr"/>
                      <a:endParaRPr lang="en-IN" sz="2000"/>
                    </a:p>
                  </a:txBody>
                  <a:tcPr marL="68759" marR="68759" marT="34370" marB="34370">
                    <a:solidFill>
                      <a:schemeClr val="bg1">
                        <a:lumMod val="85000"/>
                      </a:schemeClr>
                    </a:solidFill>
                  </a:tcPr>
                </a:tc>
                <a:tc>
                  <a:txBody>
                    <a:bodyPr/>
                    <a:lstStyle/>
                    <a:p>
                      <a:pPr algn="ctr"/>
                      <a:r>
                        <a:rPr lang="en-IN" sz="2000" dirty="0"/>
                        <a:t>Total 1.00</a:t>
                      </a:r>
                    </a:p>
                  </a:txBody>
                  <a:tcPr marL="68759" marR="68759" marT="34370" marB="34370">
                    <a:solidFill>
                      <a:schemeClr val="bg1">
                        <a:lumMod val="85000"/>
                      </a:schemeClr>
                    </a:solidFill>
                  </a:tcPr>
                </a:tc>
                <a:tc>
                  <a:txBody>
                    <a:bodyPr/>
                    <a:lstStyle/>
                    <a:p>
                      <a:pPr algn="ctr"/>
                      <a:r>
                        <a:rPr lang="en-IN" sz="2000" dirty="0"/>
                        <a:t>100</a:t>
                      </a:r>
                    </a:p>
                  </a:txBody>
                  <a:tcPr marL="68759" marR="68759" marT="34370" marB="34370">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85408693"/>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a:extLst>
              <a:ext uri="{FF2B5EF4-FFF2-40B4-BE49-F238E27FC236}">
                <a16:creationId xmlns:a16="http://schemas.microsoft.com/office/drawing/2014/main" id="{86909A77-81C2-A778-D51D-80B411B0A67A}"/>
              </a:ext>
            </a:extLst>
          </p:cNvPr>
          <p:cNvSpPr>
            <a:spLocks noGrp="1"/>
          </p:cNvSpPr>
          <p:nvPr>
            <p:ph type="title"/>
          </p:nvPr>
        </p:nvSpPr>
        <p:spPr>
          <a:xfrm>
            <a:off x="628650" y="633413"/>
            <a:ext cx="7588250" cy="619125"/>
          </a:xfrm>
        </p:spPr>
        <p:txBody>
          <a:bodyPr/>
          <a:lstStyle/>
          <a:p>
            <a:pPr algn="ctr"/>
            <a:r>
              <a:rPr lang="en-US" altLang="en-US" sz="3200" b="1">
                <a:solidFill>
                  <a:schemeClr val="tx2"/>
                </a:solidFill>
                <a:latin typeface="Arial Black" panose="020B0A04020102020204" pitchFamily="34" charset="0"/>
              </a:rPr>
              <a:t>Relative Frequency and Percent Frequency Distributions</a:t>
            </a:r>
            <a:endParaRPr lang="en-IN" altLang="en-US" sz="3200" b="1">
              <a:solidFill>
                <a:schemeClr val="tx2"/>
              </a:solidFill>
              <a:latin typeface="Arial Black" panose="020B0A04020102020204" pitchFamily="34" charset="0"/>
            </a:endParaRPr>
          </a:p>
        </p:txBody>
      </p:sp>
      <p:sp>
        <p:nvSpPr>
          <p:cNvPr id="6" name="Content Placeholder 5">
            <a:extLst>
              <a:ext uri="{FF2B5EF4-FFF2-40B4-BE49-F238E27FC236}">
                <a16:creationId xmlns:a16="http://schemas.microsoft.com/office/drawing/2014/main" id="{C30DA8D6-B4E7-64AF-0E42-7E647B10CAC7}"/>
              </a:ext>
            </a:extLst>
          </p:cNvPr>
          <p:cNvSpPr>
            <a:spLocks noGrp="1"/>
          </p:cNvSpPr>
          <p:nvPr>
            <p:ph idx="1"/>
          </p:nvPr>
        </p:nvSpPr>
        <p:spPr>
          <a:xfrm>
            <a:off x="479425" y="1770063"/>
            <a:ext cx="8216900" cy="4071937"/>
          </a:xfrm>
        </p:spPr>
        <p:txBody>
          <a:bodyPr>
            <a:normAutofit lnSpcReduction="10000"/>
          </a:bodyPr>
          <a:lstStyle/>
          <a:p>
            <a:pPr marL="0" indent="0">
              <a:buFont typeface="Arial" panose="020B0604020202020204" pitchFamily="34" charset="0"/>
              <a:buNone/>
              <a:defRPr/>
            </a:pPr>
            <a:r>
              <a:rPr lang="en-US" sz="2800" b="1" u="sng" dirty="0">
                <a:solidFill>
                  <a:srgbClr val="000000"/>
                </a:solidFill>
                <a:cs typeface="Arial" panose="020B0604020202020204" pitchFamily="34" charset="0"/>
              </a:rPr>
              <a:t>Example:</a:t>
            </a:r>
            <a:r>
              <a:rPr lang="en-US" sz="2800" dirty="0">
                <a:solidFill>
                  <a:srgbClr val="000000"/>
                </a:solidFill>
                <a:cs typeface="Arial" panose="020B0604020202020204" pitchFamily="34" charset="0"/>
              </a:rPr>
              <a:t>  Sanderson and Clifford </a:t>
            </a:r>
          </a:p>
          <a:p>
            <a:pPr marL="0" indent="0">
              <a:buFont typeface="Arial" panose="020B0604020202020204" pitchFamily="34" charset="0"/>
              <a:buNone/>
              <a:defRPr/>
            </a:pPr>
            <a:endParaRPr lang="en-US" sz="2800" dirty="0">
              <a:solidFill>
                <a:srgbClr val="000000"/>
              </a:solidFill>
              <a:cs typeface="Arial" panose="020B0604020202020204" pitchFamily="34" charset="0"/>
            </a:endParaRPr>
          </a:p>
          <a:p>
            <a:pPr marL="0" indent="0">
              <a:buFont typeface="Arial" panose="020B0604020202020204" pitchFamily="34" charset="0"/>
              <a:buNone/>
              <a:defRPr/>
            </a:pPr>
            <a:r>
              <a:rPr lang="en-US" sz="2800" dirty="0">
                <a:solidFill>
                  <a:srgbClr val="000000"/>
                </a:solidFill>
                <a:cs typeface="Arial" panose="020B0604020202020204" pitchFamily="34" charset="0"/>
              </a:rPr>
              <a:t>Insights obtained from the Percent Frequency Distribution: </a:t>
            </a:r>
          </a:p>
          <a:p>
            <a:pPr marL="0" indent="0">
              <a:buFont typeface="Arial" panose="020B0604020202020204" pitchFamily="34" charset="0"/>
              <a:buNone/>
              <a:defRPr/>
            </a:pPr>
            <a:endParaRPr lang="en-US" sz="2800" dirty="0">
              <a:solidFill>
                <a:srgbClr val="000000"/>
              </a:solidFill>
              <a:cs typeface="Arial" panose="020B0604020202020204" pitchFamily="34" charset="0"/>
            </a:endParaRPr>
          </a:p>
          <a:p>
            <a:pPr lvl="3">
              <a:buFont typeface="Wingdings" panose="05000000000000000000" pitchFamily="2" charset="2"/>
              <a:buChar char="ü"/>
              <a:defRPr/>
            </a:pPr>
            <a:r>
              <a:rPr lang="en-US" sz="2800" dirty="0">
                <a:solidFill>
                  <a:srgbClr val="000000"/>
                </a:solidFill>
                <a:cs typeface="Arial" panose="020B0604020202020204" pitchFamily="34" charset="0"/>
              </a:rPr>
              <a:t>40% of the audits required from 15 to 19 days. </a:t>
            </a:r>
          </a:p>
          <a:p>
            <a:pPr lvl="3">
              <a:buFont typeface="Wingdings" panose="05000000000000000000" pitchFamily="2" charset="2"/>
              <a:buChar char="ü"/>
              <a:defRPr/>
            </a:pPr>
            <a:r>
              <a:rPr lang="en-US" sz="2800" dirty="0">
                <a:solidFill>
                  <a:srgbClr val="000000"/>
                </a:solidFill>
                <a:cs typeface="Arial" panose="020B0604020202020204" pitchFamily="34" charset="0"/>
              </a:rPr>
              <a:t>Another 25% of the audits required 20 to 25 days.</a:t>
            </a:r>
          </a:p>
          <a:p>
            <a:pPr lvl="3">
              <a:buFont typeface="Wingdings" panose="05000000000000000000" pitchFamily="2" charset="2"/>
              <a:buChar char="ü"/>
              <a:defRPr/>
            </a:pPr>
            <a:r>
              <a:rPr lang="en-US" sz="2800" dirty="0">
                <a:solidFill>
                  <a:srgbClr val="000000"/>
                </a:solidFill>
                <a:cs typeface="Arial" panose="020B0604020202020204" pitchFamily="34" charset="0"/>
              </a:rPr>
              <a:t>Only 5% of the audits required more than 30 days.</a:t>
            </a:r>
          </a:p>
          <a:p>
            <a:pPr marL="0" indent="0">
              <a:buFont typeface="Arial" panose="020B0604020202020204" pitchFamily="34" charset="0"/>
              <a:buNone/>
              <a:defRPr/>
            </a:pPr>
            <a:endParaRPr lang="en-US" sz="2105" dirty="0">
              <a:solidFill>
                <a:srgbClr val="000000"/>
              </a:solidFill>
              <a:cs typeface="Arial" panose="020B0604020202020204" pitchFamily="34" charset="0"/>
            </a:endParaRPr>
          </a:p>
          <a:p>
            <a:pPr>
              <a:defRPr/>
            </a:pPr>
            <a:endParaRPr lang="en-US" sz="2105" dirty="0">
              <a:solidFill>
                <a:srgbClr val="000000"/>
              </a:solidFill>
              <a:cs typeface="Arial" panose="020B0604020202020204" pitchFamily="34" charset="0"/>
            </a:endParaRPr>
          </a:p>
          <a:p>
            <a:pPr marL="0" indent="0">
              <a:buFont typeface="Arial" panose="020B0604020202020204" pitchFamily="34" charset="0"/>
              <a:buNone/>
              <a:defRPr/>
            </a:pPr>
            <a:endParaRPr lang="en-IN" sz="2105" dirty="0"/>
          </a:p>
        </p:txBody>
      </p:sp>
    </p:spTree>
    <p:extLst>
      <p:ext uri="{BB962C8B-B14F-4D97-AF65-F5344CB8AC3E}">
        <p14:creationId xmlns:p14="http://schemas.microsoft.com/office/powerpoint/2010/main" val="1214464420"/>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4823-285B-425D-AE63-CF44AA95C458}"/>
              </a:ext>
            </a:extLst>
          </p:cNvPr>
          <p:cNvSpPr>
            <a:spLocks noGrp="1"/>
          </p:cNvSpPr>
          <p:nvPr>
            <p:ph type="title"/>
          </p:nvPr>
        </p:nvSpPr>
        <p:spPr>
          <a:xfrm>
            <a:off x="628650" y="365126"/>
            <a:ext cx="7886700" cy="897618"/>
          </a:xfrm>
        </p:spPr>
        <p:txBody>
          <a:bodyPr/>
          <a:lstStyle/>
          <a:p>
            <a:pPr algn="ctr"/>
            <a:r>
              <a:rPr lang="en-US" sz="3200" b="1" dirty="0">
                <a:solidFill>
                  <a:schemeClr val="tx2"/>
                </a:solidFill>
                <a:latin typeface="Arial Black" pitchFamily="34" charset="0"/>
              </a:rPr>
              <a:t>Example– Frequency Distribution</a:t>
            </a:r>
          </a:p>
        </p:txBody>
      </p:sp>
      <p:sp>
        <p:nvSpPr>
          <p:cNvPr id="3" name="Text Placeholder 2">
            <a:extLst>
              <a:ext uri="{FF2B5EF4-FFF2-40B4-BE49-F238E27FC236}">
                <a16:creationId xmlns:a16="http://schemas.microsoft.com/office/drawing/2014/main" id="{F8C0BCD9-659C-4193-953D-F8DD098A6CD0}"/>
              </a:ext>
            </a:extLst>
          </p:cNvPr>
          <p:cNvSpPr>
            <a:spLocks noGrp="1"/>
          </p:cNvSpPr>
          <p:nvPr>
            <p:ph type="body" sz="quarter" idx="15"/>
          </p:nvPr>
        </p:nvSpPr>
        <p:spPr>
          <a:xfrm>
            <a:off x="552663" y="1357024"/>
            <a:ext cx="8033657" cy="261035"/>
          </a:xfrm>
        </p:spPr>
        <p:txBody>
          <a:bodyPr/>
          <a:lstStyle/>
          <a:p>
            <a:r>
              <a:rPr lang="en-US" dirty="0"/>
              <a:t>Work Status in the General Social Survey</a:t>
            </a:r>
          </a:p>
        </p:txBody>
      </p:sp>
      <p:pic>
        <p:nvPicPr>
          <p:cNvPr id="7" name="Picture Placeholder 6" descr="A table has 4 columns and 9 rows. The column headers are as follows: Column 1, Work Status. Column 2, Code. Column 3, Frequency. Column 4, Relative frequency in percent. The row entries are as follows: Row 1. Work status, Working full time. Code, 1. Frequency, 1,134. Relative frequency, 48.34. Row 2. Work status, Working part time. Code, 2, Frequency, 259. Relative frequency, 11.04. Row 3. Work status, Temporarily not working. Code, 3. Frequency, 53. Relative frequency, 2.26. Row 4. Work status, Unemployed, laid off. Code, 4. Frequency, 84. Relative frequency, 3.58. Row 5. Work status, Retired. Code, 5. Frequency, 445. Relative frequency, 18.97. Row 6. Work status, School. Code, 6. Frequency, 81. Relative frequency, 3.45. Row 7. Work status, Keeping house. Code, 7. Frequency, 242. Relative frequency, 10.32. Row 8. Work status, Other. Code, 8. Frequency, 48. Relative frequency, 2.05. Row 9. Total. Frequency, 2,346. Relative frequency, 100. ">
            <a:extLst>
              <a:ext uri="{FF2B5EF4-FFF2-40B4-BE49-F238E27FC236}">
                <a16:creationId xmlns:a16="http://schemas.microsoft.com/office/drawing/2014/main" id="{C2BC2166-9CD2-4AF4-B649-6AA7ED1216B7}"/>
              </a:ext>
            </a:extLst>
          </p:cNvPr>
          <p:cNvPicPr>
            <a:picLocks noGrp="1" noChangeAspect="1"/>
          </p:cNvPicPr>
          <p:nvPr>
            <p:ph type="pic" sz="quarter" idx="10"/>
          </p:nvPr>
        </p:nvPicPr>
        <p:blipFill rotWithShape="1">
          <a:blip r:embed="rId3"/>
          <a:srcRect l="9" r="9"/>
          <a:stretch/>
        </p:blipFill>
        <p:spPr>
          <a:xfrm>
            <a:off x="3476623" y="2476672"/>
            <a:ext cx="4857750" cy="2530079"/>
          </a:xfrm>
        </p:spPr>
      </p:pic>
      <p:sp>
        <p:nvSpPr>
          <p:cNvPr id="5" name="Text Placeholder 4">
            <a:extLst>
              <a:ext uri="{FF2B5EF4-FFF2-40B4-BE49-F238E27FC236}">
                <a16:creationId xmlns:a16="http://schemas.microsoft.com/office/drawing/2014/main" id="{40A392E5-EFB6-4EE4-B44B-3DC213D950F8}"/>
              </a:ext>
            </a:extLst>
          </p:cNvPr>
          <p:cNvSpPr>
            <a:spLocks noGrp="1"/>
          </p:cNvSpPr>
          <p:nvPr>
            <p:ph type="body" sz="quarter" idx="11"/>
          </p:nvPr>
        </p:nvSpPr>
        <p:spPr>
          <a:xfrm>
            <a:off x="552663" y="2039483"/>
            <a:ext cx="8033657" cy="4089173"/>
          </a:xfrm>
        </p:spPr>
        <p:txBody>
          <a:bodyPr/>
          <a:lstStyle/>
          <a:p>
            <a:r>
              <a:rPr lang="en-US" dirty="0"/>
              <a:t>GSS asked: “Last week were you working full time, part time, going to school, keeping house, or what?” </a:t>
            </a:r>
          </a:p>
          <a:p>
            <a:pPr>
              <a:spcBef>
                <a:spcPts val="450"/>
              </a:spcBef>
            </a:pPr>
            <a:r>
              <a:rPr lang="en-US" dirty="0"/>
              <a:t>The responses were as follows:</a:t>
            </a:r>
          </a:p>
          <a:p>
            <a:pPr marL="685800" indent="-257175">
              <a:buFont typeface="+mj-lt"/>
              <a:buAutoNum type="arabicPeriod"/>
            </a:pPr>
            <a:r>
              <a:rPr lang="en-US" dirty="0"/>
              <a:t>Working full time</a:t>
            </a:r>
          </a:p>
          <a:p>
            <a:pPr marL="685800" indent="-257175">
              <a:buFont typeface="+mj-lt"/>
              <a:buAutoNum type="arabicPeriod"/>
            </a:pPr>
            <a:r>
              <a:rPr lang="en-US" dirty="0"/>
              <a:t>Working part time</a:t>
            </a:r>
          </a:p>
          <a:p>
            <a:pPr marL="685800" indent="-257175">
              <a:buFont typeface="+mj-lt"/>
              <a:buAutoNum type="arabicPeriod"/>
            </a:pPr>
            <a:r>
              <a:rPr lang="en-US" dirty="0"/>
              <a:t>Temporarily not working</a:t>
            </a:r>
          </a:p>
          <a:p>
            <a:pPr marL="685800" indent="-257175">
              <a:buFont typeface="+mj-lt"/>
              <a:buAutoNum type="arabicPeriod"/>
            </a:pPr>
            <a:r>
              <a:rPr lang="en-US" dirty="0"/>
              <a:t>Unemployed, laid off</a:t>
            </a:r>
          </a:p>
          <a:p>
            <a:pPr marL="685800" indent="-257175">
              <a:buFont typeface="+mj-lt"/>
              <a:buAutoNum type="arabicPeriod"/>
            </a:pPr>
            <a:r>
              <a:rPr lang="en-US" dirty="0"/>
              <a:t>Retired</a:t>
            </a:r>
          </a:p>
          <a:p>
            <a:pPr marL="685800" indent="-257175">
              <a:buFont typeface="+mj-lt"/>
              <a:buAutoNum type="arabicPeriod"/>
            </a:pPr>
            <a:r>
              <a:rPr lang="en-US" dirty="0"/>
              <a:t>School</a:t>
            </a:r>
          </a:p>
          <a:p>
            <a:pPr marL="685800" indent="-257175">
              <a:buFont typeface="+mj-lt"/>
              <a:buAutoNum type="arabicPeriod"/>
            </a:pPr>
            <a:r>
              <a:rPr lang="en-US" dirty="0"/>
              <a:t>Keeping house</a:t>
            </a:r>
          </a:p>
          <a:p>
            <a:pPr marL="685800" indent="-257175">
              <a:buFont typeface="+mj-lt"/>
              <a:buAutoNum type="arabicPeriod"/>
            </a:pPr>
            <a:r>
              <a:rPr lang="en-US" dirty="0"/>
              <a:t>Other</a:t>
            </a:r>
          </a:p>
          <a:p>
            <a:pPr>
              <a:spcBef>
                <a:spcPts val="450"/>
              </a:spcBef>
            </a:pPr>
            <a:r>
              <a:rPr lang="en-US" dirty="0"/>
              <a:t>DATA: GSS2018</a:t>
            </a:r>
          </a:p>
          <a:p>
            <a:pPr>
              <a:spcBef>
                <a:spcPts val="450"/>
              </a:spcBef>
            </a:pPr>
            <a:r>
              <a:rPr lang="en-US" dirty="0"/>
              <a:t>Variable: WRKSTAT (Column X)</a:t>
            </a:r>
          </a:p>
          <a:p>
            <a:pPr>
              <a:spcBef>
                <a:spcPts val="450"/>
              </a:spcBef>
            </a:pPr>
            <a:endParaRPr lang="en-US" dirty="0"/>
          </a:p>
          <a:p>
            <a:pPr>
              <a:spcBef>
                <a:spcPts val="450"/>
              </a:spcBef>
            </a:pPr>
            <a:endParaRPr lang="en-US" dirty="0"/>
          </a:p>
        </p:txBody>
      </p:sp>
      <p:sp>
        <p:nvSpPr>
          <p:cNvPr id="4" name="TextBox 3">
            <a:extLst>
              <a:ext uri="{FF2B5EF4-FFF2-40B4-BE49-F238E27FC236}">
                <a16:creationId xmlns:a16="http://schemas.microsoft.com/office/drawing/2014/main" id="{0A99B9FF-CC69-282F-04C1-9086B4B13274}"/>
              </a:ext>
            </a:extLst>
          </p:cNvPr>
          <p:cNvSpPr txBox="1"/>
          <p:nvPr/>
        </p:nvSpPr>
        <p:spPr>
          <a:xfrm>
            <a:off x="4222625" y="5697769"/>
            <a:ext cx="4363695" cy="430887"/>
          </a:xfrm>
          <a:prstGeom prst="rect">
            <a:avLst/>
          </a:prstGeom>
          <a:noFill/>
        </p:spPr>
        <p:txBody>
          <a:bodyPr wrap="none" rtlCol="0">
            <a:spAutoFit/>
          </a:bodyPr>
          <a:lstStyle/>
          <a:p>
            <a:r>
              <a:rPr lang="en-US" dirty="0">
                <a:hlinkClick r:id="rId4" action="ppaction://hlinkfile"/>
              </a:rPr>
              <a:t>Chapter2DataFiles\GSS2018.xlsx</a:t>
            </a:r>
            <a:endParaRPr lang="en-US" dirty="0"/>
          </a:p>
        </p:txBody>
      </p:sp>
    </p:spTree>
    <p:extLst>
      <p:ext uri="{BB962C8B-B14F-4D97-AF65-F5344CB8AC3E}">
        <p14:creationId xmlns:p14="http://schemas.microsoft.com/office/powerpoint/2010/main" val="324915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D0B9A64-DE8F-D908-FA45-F5F3A8049424}"/>
              </a:ext>
            </a:extLst>
          </p:cNvPr>
          <p:cNvSpPr>
            <a:spLocks noGrp="1"/>
          </p:cNvSpPr>
          <p:nvPr>
            <p:ph type="title"/>
          </p:nvPr>
        </p:nvSpPr>
        <p:spPr>
          <a:xfrm>
            <a:off x="685800" y="109538"/>
            <a:ext cx="7772400" cy="700087"/>
          </a:xfrm>
        </p:spPr>
        <p:txBody>
          <a:bodyPr/>
          <a:lstStyle/>
          <a:p>
            <a:pPr algn="ctr" eaLnBrk="1" hangingPunct="1"/>
            <a:r>
              <a:rPr lang="en-US" altLang="en-US" sz="3200" b="1">
                <a:latin typeface="Arial Black" panose="020B0A04020102020204" pitchFamily="34" charset="0"/>
              </a:rPr>
              <a:t>Pie Chart</a:t>
            </a:r>
          </a:p>
        </p:txBody>
      </p:sp>
      <p:sp>
        <p:nvSpPr>
          <p:cNvPr id="14419" name="Rectangle 83">
            <a:extLst>
              <a:ext uri="{FF2B5EF4-FFF2-40B4-BE49-F238E27FC236}">
                <a16:creationId xmlns:a16="http://schemas.microsoft.com/office/drawing/2014/main" id="{F1B54D6B-3859-167A-E44E-8C889883C265}"/>
              </a:ext>
            </a:extLst>
          </p:cNvPr>
          <p:cNvSpPr>
            <a:spLocks noChangeArrowheads="1"/>
          </p:cNvSpPr>
          <p:nvPr/>
        </p:nvSpPr>
        <p:spPr bwMode="auto">
          <a:xfrm>
            <a:off x="673100" y="1257300"/>
            <a:ext cx="7353300" cy="1295400"/>
          </a:xfrm>
          <a:prstGeom prst="rect">
            <a:avLst/>
          </a:prstGeom>
          <a:noFill/>
          <a:ln w="12700">
            <a:noFill/>
            <a:miter lim="800000"/>
            <a:headEnd/>
            <a:tailEnd/>
          </a:ln>
          <a:effectLst/>
        </p:spPr>
        <p:txBody>
          <a:bodyPr wrap="none" anchor="ctr"/>
          <a:lstStyle/>
          <a:p>
            <a:pPr>
              <a:buClr>
                <a:srgbClr val="66FFFF"/>
              </a:buCl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The </a:t>
            </a:r>
            <a:r>
              <a:rPr lang="en-US" sz="2400" u="sng" dirty="0">
                <a:effectLst>
                  <a:outerShdw blurRad="38100" dist="38100" dir="2700000" algn="tl">
                    <a:srgbClr val="000000"/>
                  </a:outerShdw>
                </a:effectLst>
                <a:latin typeface="Book Antiqua" pitchFamily="18" charset="0"/>
                <a:cs typeface="+mn-cs"/>
              </a:rPr>
              <a:t>pie chart</a:t>
            </a:r>
            <a:r>
              <a:rPr lang="en-US" sz="2400" dirty="0">
                <a:effectLst>
                  <a:outerShdw blurRad="38100" dist="38100" dir="2700000" algn="tl">
                    <a:srgbClr val="000000"/>
                  </a:outerShdw>
                </a:effectLst>
                <a:latin typeface="Book Antiqua" pitchFamily="18" charset="0"/>
                <a:cs typeface="+mn-cs"/>
              </a:rPr>
              <a:t> is a commonly used graphical device</a:t>
            </a:r>
          </a:p>
          <a:p>
            <a:pPr>
              <a:buSzPct val="90000"/>
              <a:buFont typeface="Wingdings" pitchFamily="2" charset="2"/>
              <a:buNone/>
              <a:defRPr/>
            </a:pPr>
            <a:r>
              <a:rPr lang="en-US" sz="2400" dirty="0">
                <a:effectLst>
                  <a:outerShdw blurRad="38100" dist="38100" dir="2700000" algn="tl">
                    <a:srgbClr val="000000"/>
                  </a:outerShdw>
                </a:effectLst>
                <a:latin typeface="Book Antiqua" pitchFamily="18" charset="0"/>
                <a:cs typeface="+mn-cs"/>
              </a:rPr>
              <a:t>      for presenting relative frequency and percent</a:t>
            </a:r>
          </a:p>
          <a:p>
            <a:pPr>
              <a:buSzPct val="90000"/>
              <a:buFont typeface="Wingdings" pitchFamily="2" charset="2"/>
              <a:buNone/>
              <a:defRPr/>
            </a:pPr>
            <a:r>
              <a:rPr lang="en-US" sz="2400" dirty="0">
                <a:effectLst>
                  <a:outerShdw blurRad="38100" dist="38100" dir="2700000" algn="tl">
                    <a:srgbClr val="000000"/>
                  </a:outerShdw>
                </a:effectLst>
                <a:latin typeface="Book Antiqua" pitchFamily="18" charset="0"/>
                <a:cs typeface="+mn-cs"/>
              </a:rPr>
              <a:t>      frequency distributions for categorical data.</a:t>
            </a:r>
          </a:p>
        </p:txBody>
      </p:sp>
      <p:sp>
        <p:nvSpPr>
          <p:cNvPr id="14420" name="Rectangle 84">
            <a:extLst>
              <a:ext uri="{FF2B5EF4-FFF2-40B4-BE49-F238E27FC236}">
                <a16:creationId xmlns:a16="http://schemas.microsoft.com/office/drawing/2014/main" id="{C44677E5-ADA2-1B81-C6A2-7CF24DF61B84}"/>
              </a:ext>
            </a:extLst>
          </p:cNvPr>
          <p:cNvSpPr>
            <a:spLocks noChangeArrowheads="1"/>
          </p:cNvSpPr>
          <p:nvPr/>
        </p:nvSpPr>
        <p:spPr bwMode="auto">
          <a:xfrm>
            <a:off x="679450" y="2844800"/>
            <a:ext cx="7772400" cy="1320800"/>
          </a:xfrm>
          <a:prstGeom prst="rect">
            <a:avLst/>
          </a:prstGeom>
          <a:noFill/>
          <a:ln w="12700">
            <a:noFill/>
            <a:miter lim="800000"/>
            <a:headEnd/>
            <a:tailEnd/>
          </a:ln>
          <a:effectLst/>
        </p:spPr>
        <p:txBody>
          <a:bodyPr wrap="none" anchor="ctr"/>
          <a:lstStyle/>
          <a:p>
            <a:pPr>
              <a:lnSpc>
                <a:spcPct val="90000"/>
              </a:lnSpc>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    First draw a </a:t>
            </a:r>
            <a:r>
              <a:rPr lang="en-US" sz="2400" u="sng" dirty="0">
                <a:effectLst>
                  <a:outerShdw blurRad="38100" dist="38100" dir="2700000" algn="tl">
                    <a:srgbClr val="000000"/>
                  </a:outerShdw>
                </a:effectLst>
                <a:latin typeface="Book Antiqua" pitchFamily="18" charset="0"/>
                <a:cs typeface="+mn-cs"/>
              </a:rPr>
              <a:t>circle</a:t>
            </a:r>
            <a:r>
              <a:rPr lang="en-US" sz="2400" dirty="0">
                <a:effectLst>
                  <a:outerShdw blurRad="38100" dist="38100" dir="2700000" algn="tl">
                    <a:srgbClr val="000000"/>
                  </a:outerShdw>
                </a:effectLst>
                <a:latin typeface="Book Antiqua" pitchFamily="18" charset="0"/>
                <a:cs typeface="+mn-cs"/>
              </a:rPr>
              <a:t>; then use the relative frequencies</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to subdivide the circle into sectors that correspond to</a:t>
            </a:r>
          </a:p>
          <a:p>
            <a:pPr>
              <a:lnSpc>
                <a:spcPct val="90000"/>
              </a:lnSpc>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the relative frequency for each class.</a:t>
            </a:r>
          </a:p>
        </p:txBody>
      </p:sp>
      <p:sp>
        <p:nvSpPr>
          <p:cNvPr id="14421" name="Rectangle 85">
            <a:extLst>
              <a:ext uri="{FF2B5EF4-FFF2-40B4-BE49-F238E27FC236}">
                <a16:creationId xmlns:a16="http://schemas.microsoft.com/office/drawing/2014/main" id="{66F0EA3C-E0D5-8B05-808C-101BF7C2D01A}"/>
              </a:ext>
            </a:extLst>
          </p:cNvPr>
          <p:cNvSpPr>
            <a:spLocks noChangeArrowheads="1"/>
          </p:cNvSpPr>
          <p:nvPr/>
        </p:nvSpPr>
        <p:spPr bwMode="auto">
          <a:xfrm>
            <a:off x="615950" y="4254500"/>
            <a:ext cx="7791450" cy="148590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Char char="n"/>
              <a:defRPr/>
            </a:pPr>
            <a:r>
              <a:rPr lang="en-US" sz="2400" dirty="0">
                <a:effectLst>
                  <a:outerShdw blurRad="38100" dist="38100" dir="2700000" algn="tl">
                    <a:srgbClr val="000000"/>
                  </a:outerShdw>
                </a:effectLst>
                <a:latin typeface="Book Antiqua" pitchFamily="18" charset="0"/>
                <a:cs typeface="+mn-cs"/>
              </a:rPr>
              <a:t>    Since there are 360 degrees in a circle, a class with a</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relative frequency of .25 would consume .25(360) = 90</a:t>
            </a:r>
          </a:p>
          <a:p>
            <a:pPr>
              <a:spcBef>
                <a:spcPct val="20000"/>
              </a:spcBef>
              <a:buClr>
                <a:srgbClr val="66FFFF"/>
              </a:buClr>
              <a:buSzPct val="75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degrees of the circle.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419"/>
                                        </p:tgtEl>
                                        <p:attrNameLst>
                                          <p:attrName>style.visibility</p:attrName>
                                        </p:attrNameLst>
                                      </p:cBhvr>
                                      <p:to>
                                        <p:strVal val="visible"/>
                                      </p:to>
                                    </p:set>
                                    <p:animEffect transition="in" filter="slide(fromTop)">
                                      <p:cBhvr>
                                        <p:cTn id="7" dur="500"/>
                                        <p:tgtEl>
                                          <p:spTgt spid="14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420"/>
                                        </p:tgtEl>
                                        <p:attrNameLst>
                                          <p:attrName>style.visibility</p:attrName>
                                        </p:attrNameLst>
                                      </p:cBhvr>
                                      <p:to>
                                        <p:strVal val="visible"/>
                                      </p:to>
                                    </p:set>
                                    <p:animEffect transition="in" filter="slide(fromTop)">
                                      <p:cBhvr>
                                        <p:cTn id="12" dur="500"/>
                                        <p:tgtEl>
                                          <p:spTgt spid="144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421"/>
                                        </p:tgtEl>
                                        <p:attrNameLst>
                                          <p:attrName>style.visibility</p:attrName>
                                        </p:attrNameLst>
                                      </p:cBhvr>
                                      <p:to>
                                        <p:strVal val="visible"/>
                                      </p:to>
                                    </p:set>
                                    <p:animEffect transition="in" filter="slide(fromTop)">
                                      <p:cBhvr>
                                        <p:cTn id="17" dur="500"/>
                                        <p:tgtEl>
                                          <p:spTgt spid="14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9" grpId="0" autoUpdateAnimBg="0"/>
      <p:bldP spid="14420" grpId="0" autoUpdateAnimBg="0"/>
      <p:bldP spid="1442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9" name="Rectangle 189">
            <a:extLst>
              <a:ext uri="{FF2B5EF4-FFF2-40B4-BE49-F238E27FC236}">
                <a16:creationId xmlns:a16="http://schemas.microsoft.com/office/drawing/2014/main" id="{2B0DC04A-3021-C5A8-9648-F86FF2ED0136}"/>
              </a:ext>
            </a:extLst>
          </p:cNvPr>
          <p:cNvSpPr>
            <a:spLocks noChangeArrowheads="1"/>
          </p:cNvSpPr>
          <p:nvPr/>
        </p:nvSpPr>
        <p:spPr bwMode="auto">
          <a:xfrm>
            <a:off x="1066800" y="1339850"/>
            <a:ext cx="7226300" cy="4592638"/>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499" name="Oval 139">
            <a:extLst>
              <a:ext uri="{FF2B5EF4-FFF2-40B4-BE49-F238E27FC236}">
                <a16:creationId xmlns:a16="http://schemas.microsoft.com/office/drawing/2014/main" id="{55CE0E1B-7BC9-3251-10CE-31604AB854E9}"/>
              </a:ext>
            </a:extLst>
          </p:cNvPr>
          <p:cNvSpPr>
            <a:spLocks noChangeArrowheads="1"/>
          </p:cNvSpPr>
          <p:nvPr/>
        </p:nvSpPr>
        <p:spPr bwMode="auto">
          <a:xfrm>
            <a:off x="2686050" y="2017713"/>
            <a:ext cx="3743325" cy="3684587"/>
          </a:xfrm>
          <a:prstGeom prst="ellipse">
            <a:avLst/>
          </a:prstGeom>
          <a:gradFill rotWithShape="0">
            <a:gsLst>
              <a:gs pos="0">
                <a:schemeClr val="hlink"/>
              </a:gs>
              <a:gs pos="100000">
                <a:schemeClr val="hlink">
                  <a:gamma/>
                  <a:shade val="46275"/>
                  <a:invGamma/>
                </a:schemeClr>
              </a:gs>
            </a:gsLst>
            <a:path path="shape">
              <a:fillToRect l="50000" t="50000" r="50000" b="50000"/>
            </a:path>
          </a:gradFill>
          <a:ln w="12700">
            <a:solidFill>
              <a:schemeClr val="tx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2" name="Group 141">
            <a:extLst>
              <a:ext uri="{FF2B5EF4-FFF2-40B4-BE49-F238E27FC236}">
                <a16:creationId xmlns:a16="http://schemas.microsoft.com/office/drawing/2014/main" id="{F0691743-AA74-8743-30A0-49D17CB1ADCD}"/>
              </a:ext>
            </a:extLst>
          </p:cNvPr>
          <p:cNvGrpSpPr>
            <a:grpSpLocks/>
          </p:cNvGrpSpPr>
          <p:nvPr/>
        </p:nvGrpSpPr>
        <p:grpSpPr bwMode="auto">
          <a:xfrm>
            <a:off x="4559300" y="3844925"/>
            <a:ext cx="1878013" cy="1874838"/>
            <a:chOff x="2917" y="2403"/>
            <a:chExt cx="1183" cy="1181"/>
          </a:xfrm>
          <a:solidFill>
            <a:srgbClr val="92D050"/>
          </a:solidFill>
        </p:grpSpPr>
        <p:sp>
          <p:nvSpPr>
            <p:cNvPr id="15461" name="Arc 101">
              <a:extLst>
                <a:ext uri="{FF2B5EF4-FFF2-40B4-BE49-F238E27FC236}">
                  <a16:creationId xmlns:a16="http://schemas.microsoft.com/office/drawing/2014/main" id="{AD9A374E-7109-9EE5-9A2D-134D5759303D}"/>
                </a:ext>
              </a:extLst>
            </p:cNvPr>
            <p:cNvSpPr>
              <a:spLocks/>
            </p:cNvSpPr>
            <p:nvPr/>
          </p:nvSpPr>
          <p:spPr bwMode="auto">
            <a:xfrm>
              <a:off x="2917" y="2403"/>
              <a:ext cx="1183" cy="1176"/>
            </a:xfrm>
            <a:custGeom>
              <a:avLst/>
              <a:gdLst>
                <a:gd name="G0" fmla="+- 209 0 0"/>
                <a:gd name="G1" fmla="+- 204 0 0"/>
                <a:gd name="G2" fmla="+- 21600 0 0"/>
                <a:gd name="T0" fmla="*/ 21808 w 21809"/>
                <a:gd name="T1" fmla="*/ 0 h 21804"/>
                <a:gd name="T2" fmla="*/ 0 w 21809"/>
                <a:gd name="T3" fmla="*/ 21803 h 21804"/>
                <a:gd name="T4" fmla="*/ 209 w 21809"/>
                <a:gd name="T5" fmla="*/ 204 h 21804"/>
              </a:gdLst>
              <a:ahLst/>
              <a:cxnLst>
                <a:cxn ang="0">
                  <a:pos x="T0" y="T1"/>
                </a:cxn>
                <a:cxn ang="0">
                  <a:pos x="T2" y="T3"/>
                </a:cxn>
                <a:cxn ang="0">
                  <a:pos x="T4" y="T5"/>
                </a:cxn>
              </a:cxnLst>
              <a:rect l="0" t="0" r="r" b="b"/>
              <a:pathLst>
                <a:path w="21809" h="21804" fill="none" extrusionOk="0">
                  <a:moveTo>
                    <a:pt x="21808" y="-1"/>
                  </a:moveTo>
                  <a:cubicBezTo>
                    <a:pt x="21808" y="67"/>
                    <a:pt x="21809" y="135"/>
                    <a:pt x="21809" y="204"/>
                  </a:cubicBezTo>
                  <a:cubicBezTo>
                    <a:pt x="21809" y="12133"/>
                    <a:pt x="12138" y="21804"/>
                    <a:pt x="209" y="21804"/>
                  </a:cubicBezTo>
                  <a:cubicBezTo>
                    <a:pt x="139" y="21804"/>
                    <a:pt x="69" y="21803"/>
                    <a:pt x="0" y="21802"/>
                  </a:cubicBezTo>
                </a:path>
                <a:path w="21809" h="21804" stroke="0" extrusionOk="0">
                  <a:moveTo>
                    <a:pt x="21808" y="-1"/>
                  </a:moveTo>
                  <a:cubicBezTo>
                    <a:pt x="21808" y="67"/>
                    <a:pt x="21809" y="135"/>
                    <a:pt x="21809" y="204"/>
                  </a:cubicBezTo>
                  <a:cubicBezTo>
                    <a:pt x="21809" y="12133"/>
                    <a:pt x="12138" y="21804"/>
                    <a:pt x="209" y="21804"/>
                  </a:cubicBezTo>
                  <a:cubicBezTo>
                    <a:pt x="139" y="21804"/>
                    <a:pt x="69" y="21803"/>
                    <a:pt x="0" y="21802"/>
                  </a:cubicBezTo>
                  <a:lnTo>
                    <a:pt x="209" y="204"/>
                  </a:lnTo>
                  <a:close/>
                </a:path>
              </a:pathLst>
            </a:custGeom>
            <a:grpFill/>
            <a:ln w="28575">
              <a:solidFill>
                <a:schemeClr val="tx1"/>
              </a:solidFill>
              <a:round/>
              <a:headEnd/>
              <a:tailEnd/>
            </a:ln>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462" name="Line 102">
              <a:extLst>
                <a:ext uri="{FF2B5EF4-FFF2-40B4-BE49-F238E27FC236}">
                  <a16:creationId xmlns:a16="http://schemas.microsoft.com/office/drawing/2014/main" id="{CDB08A73-A811-5CE2-2FF2-2E996726EE91}"/>
                </a:ext>
              </a:extLst>
            </p:cNvPr>
            <p:cNvSpPr>
              <a:spLocks noChangeShapeType="1"/>
            </p:cNvSpPr>
            <p:nvPr/>
          </p:nvSpPr>
          <p:spPr bwMode="auto">
            <a:xfrm>
              <a:off x="2926" y="2413"/>
              <a:ext cx="0" cy="1171"/>
            </a:xfrm>
            <a:prstGeom prst="line">
              <a:avLst/>
            </a:prstGeom>
            <a:grpFill/>
            <a:ln w="28575">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463" name="Line 103">
              <a:extLst>
                <a:ext uri="{FF2B5EF4-FFF2-40B4-BE49-F238E27FC236}">
                  <a16:creationId xmlns:a16="http://schemas.microsoft.com/office/drawing/2014/main" id="{40464F56-1B7A-2D8A-8717-9D57490ED062}"/>
                </a:ext>
              </a:extLst>
            </p:cNvPr>
            <p:cNvSpPr>
              <a:spLocks noChangeShapeType="1"/>
            </p:cNvSpPr>
            <p:nvPr/>
          </p:nvSpPr>
          <p:spPr bwMode="auto">
            <a:xfrm>
              <a:off x="2917" y="2404"/>
              <a:ext cx="1170" cy="0"/>
            </a:xfrm>
            <a:prstGeom prst="line">
              <a:avLst/>
            </a:prstGeom>
            <a:grpFill/>
            <a:ln w="28575">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3" name="Group 136">
            <a:extLst>
              <a:ext uri="{FF2B5EF4-FFF2-40B4-BE49-F238E27FC236}">
                <a16:creationId xmlns:a16="http://schemas.microsoft.com/office/drawing/2014/main" id="{3428E49E-4740-D135-43C7-0BE22EE036FA}"/>
              </a:ext>
            </a:extLst>
          </p:cNvPr>
          <p:cNvGrpSpPr>
            <a:grpSpLocks/>
          </p:cNvGrpSpPr>
          <p:nvPr/>
        </p:nvGrpSpPr>
        <p:grpSpPr bwMode="auto">
          <a:xfrm>
            <a:off x="2674938" y="2039938"/>
            <a:ext cx="1898650" cy="3694112"/>
            <a:chOff x="1640" y="1221"/>
            <a:chExt cx="1196" cy="2327"/>
          </a:xfrm>
          <a:gradFill flip="none" rotWithShape="1">
            <a:gsLst>
              <a:gs pos="0">
                <a:srgbClr val="325000"/>
              </a:gs>
              <a:gs pos="50000">
                <a:srgbClr val="669900">
                  <a:shade val="67500"/>
                  <a:satMod val="115000"/>
                </a:srgbClr>
              </a:gs>
              <a:gs pos="100000">
                <a:srgbClr val="669900">
                  <a:shade val="100000"/>
                  <a:satMod val="115000"/>
                </a:srgbClr>
              </a:gs>
            </a:gsLst>
            <a:lin ang="0" scaled="1"/>
            <a:tileRect/>
          </a:gradFill>
        </p:grpSpPr>
        <p:sp>
          <p:nvSpPr>
            <p:cNvPr id="15465" name="Arc 105">
              <a:extLst>
                <a:ext uri="{FF2B5EF4-FFF2-40B4-BE49-F238E27FC236}">
                  <a16:creationId xmlns:a16="http://schemas.microsoft.com/office/drawing/2014/main" id="{0CCA9586-6D84-B322-C0ED-2A74CEE93083}"/>
                </a:ext>
              </a:extLst>
            </p:cNvPr>
            <p:cNvSpPr>
              <a:spLocks/>
            </p:cNvSpPr>
            <p:nvPr/>
          </p:nvSpPr>
          <p:spPr bwMode="auto">
            <a:xfrm>
              <a:off x="1640" y="1264"/>
              <a:ext cx="1196" cy="2271"/>
            </a:xfrm>
            <a:custGeom>
              <a:avLst/>
              <a:gdLst>
                <a:gd name="G0" fmla="+- 21600 0 0"/>
                <a:gd name="G1" fmla="+- 20489 0 0"/>
                <a:gd name="G2" fmla="+- 21600 0 0"/>
                <a:gd name="T0" fmla="*/ 21703 w 21703"/>
                <a:gd name="T1" fmla="*/ 42089 h 42089"/>
                <a:gd name="T2" fmla="*/ 14763 w 21703"/>
                <a:gd name="T3" fmla="*/ 0 h 42089"/>
                <a:gd name="T4" fmla="*/ 21600 w 21703"/>
                <a:gd name="T5" fmla="*/ 20489 h 42089"/>
              </a:gdLst>
              <a:ahLst/>
              <a:cxnLst>
                <a:cxn ang="0">
                  <a:pos x="T0" y="T1"/>
                </a:cxn>
                <a:cxn ang="0">
                  <a:pos x="T2" y="T3"/>
                </a:cxn>
                <a:cxn ang="0">
                  <a:pos x="T4" y="T5"/>
                </a:cxn>
              </a:cxnLst>
              <a:rect l="0" t="0" r="r" b="b"/>
              <a:pathLst>
                <a:path w="21703" h="42089" fill="none" extrusionOk="0">
                  <a:moveTo>
                    <a:pt x="21702" y="42088"/>
                  </a:moveTo>
                  <a:cubicBezTo>
                    <a:pt x="21668" y="42088"/>
                    <a:pt x="21634" y="42088"/>
                    <a:pt x="21600" y="42089"/>
                  </a:cubicBezTo>
                  <a:cubicBezTo>
                    <a:pt x="9670" y="42089"/>
                    <a:pt x="0" y="32418"/>
                    <a:pt x="0" y="20489"/>
                  </a:cubicBezTo>
                  <a:cubicBezTo>
                    <a:pt x="-1" y="11194"/>
                    <a:pt x="5946" y="2941"/>
                    <a:pt x="14762" y="-1"/>
                  </a:cubicBezTo>
                </a:path>
                <a:path w="21703" h="42089" stroke="0" extrusionOk="0">
                  <a:moveTo>
                    <a:pt x="21702" y="42088"/>
                  </a:moveTo>
                  <a:cubicBezTo>
                    <a:pt x="21668" y="42088"/>
                    <a:pt x="21634" y="42088"/>
                    <a:pt x="21600" y="42089"/>
                  </a:cubicBezTo>
                  <a:cubicBezTo>
                    <a:pt x="9670" y="42089"/>
                    <a:pt x="0" y="32418"/>
                    <a:pt x="0" y="20489"/>
                  </a:cubicBezTo>
                  <a:cubicBezTo>
                    <a:pt x="-1" y="11194"/>
                    <a:pt x="5946" y="2941"/>
                    <a:pt x="14762" y="-1"/>
                  </a:cubicBezTo>
                  <a:lnTo>
                    <a:pt x="21600" y="20489"/>
                  </a:lnTo>
                  <a:close/>
                </a:path>
              </a:pathLst>
            </a:custGeom>
            <a:solidFill>
              <a:schemeClr val="bg2"/>
            </a:solidFill>
            <a:ln w="23813">
              <a:solidFill>
                <a:schemeClr val="tx1"/>
              </a:solidFill>
              <a:round/>
              <a:headEnd/>
              <a:tailEnd/>
            </a:ln>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466" name="Line 106">
              <a:extLst>
                <a:ext uri="{FF2B5EF4-FFF2-40B4-BE49-F238E27FC236}">
                  <a16:creationId xmlns:a16="http://schemas.microsoft.com/office/drawing/2014/main" id="{7BFBE1C9-0667-A4A6-7349-51C7C22C9298}"/>
                </a:ext>
              </a:extLst>
            </p:cNvPr>
            <p:cNvSpPr>
              <a:spLocks noChangeShapeType="1"/>
            </p:cNvSpPr>
            <p:nvPr/>
          </p:nvSpPr>
          <p:spPr bwMode="auto">
            <a:xfrm flipH="1" flipV="1">
              <a:off x="2832" y="2371"/>
              <a:ext cx="0" cy="1177"/>
            </a:xfrm>
            <a:prstGeom prst="line">
              <a:avLst/>
            </a:prstGeom>
            <a:grpFill/>
            <a:ln w="28575">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467" name="Line 107">
              <a:extLst>
                <a:ext uri="{FF2B5EF4-FFF2-40B4-BE49-F238E27FC236}">
                  <a16:creationId xmlns:a16="http://schemas.microsoft.com/office/drawing/2014/main" id="{BC679CCC-198B-5DDD-5CAB-C61175E612AF}"/>
                </a:ext>
              </a:extLst>
            </p:cNvPr>
            <p:cNvSpPr>
              <a:spLocks noChangeShapeType="1"/>
            </p:cNvSpPr>
            <p:nvPr/>
          </p:nvSpPr>
          <p:spPr bwMode="auto">
            <a:xfrm rot="-1027922" flipH="1" flipV="1">
              <a:off x="2626" y="1221"/>
              <a:ext cx="35" cy="1190"/>
            </a:xfrm>
            <a:prstGeom prst="line">
              <a:avLst/>
            </a:prstGeom>
            <a:grpFill/>
            <a:ln w="28575">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4" name="Group 137">
            <a:extLst>
              <a:ext uri="{FF2B5EF4-FFF2-40B4-BE49-F238E27FC236}">
                <a16:creationId xmlns:a16="http://schemas.microsoft.com/office/drawing/2014/main" id="{48FAF4A1-8279-27E8-E3AB-3ABE0403EA5C}"/>
              </a:ext>
            </a:extLst>
          </p:cNvPr>
          <p:cNvGrpSpPr>
            <a:grpSpLocks/>
          </p:cNvGrpSpPr>
          <p:nvPr/>
        </p:nvGrpSpPr>
        <p:grpSpPr bwMode="auto">
          <a:xfrm>
            <a:off x="3971925" y="1998663"/>
            <a:ext cx="604838" cy="1928812"/>
            <a:chOff x="2493" y="1195"/>
            <a:chExt cx="381" cy="1215"/>
          </a:xfrm>
        </p:grpSpPr>
        <p:sp>
          <p:nvSpPr>
            <p:cNvPr id="15473" name="Arc 113">
              <a:extLst>
                <a:ext uri="{FF2B5EF4-FFF2-40B4-BE49-F238E27FC236}">
                  <a16:creationId xmlns:a16="http://schemas.microsoft.com/office/drawing/2014/main" id="{C06E4084-0FAB-9141-60F8-01177FEBB381}"/>
                </a:ext>
              </a:extLst>
            </p:cNvPr>
            <p:cNvSpPr>
              <a:spLocks/>
            </p:cNvSpPr>
            <p:nvPr/>
          </p:nvSpPr>
          <p:spPr bwMode="auto">
            <a:xfrm>
              <a:off x="2493" y="1206"/>
              <a:ext cx="378" cy="1165"/>
            </a:xfrm>
            <a:custGeom>
              <a:avLst/>
              <a:gdLst>
                <a:gd name="G0" fmla="+- 6845 0 0"/>
                <a:gd name="G1" fmla="+- 21599 0 0"/>
                <a:gd name="G2" fmla="+- 21600 0 0"/>
                <a:gd name="T0" fmla="*/ 0 w 6845"/>
                <a:gd name="T1" fmla="*/ 1112 h 21599"/>
                <a:gd name="T2" fmla="*/ 6640 w 6845"/>
                <a:gd name="T3" fmla="*/ 0 h 21599"/>
                <a:gd name="T4" fmla="*/ 6845 w 6845"/>
                <a:gd name="T5" fmla="*/ 21599 h 21599"/>
              </a:gdLst>
              <a:ahLst/>
              <a:cxnLst>
                <a:cxn ang="0">
                  <a:pos x="T0" y="T1"/>
                </a:cxn>
                <a:cxn ang="0">
                  <a:pos x="T2" y="T3"/>
                </a:cxn>
                <a:cxn ang="0">
                  <a:pos x="T4" y="T5"/>
                </a:cxn>
              </a:cxnLst>
              <a:rect l="0" t="0" r="r" b="b"/>
              <a:pathLst>
                <a:path w="6845" h="21599" fill="none" extrusionOk="0">
                  <a:moveTo>
                    <a:pt x="0" y="1112"/>
                  </a:moveTo>
                  <a:cubicBezTo>
                    <a:pt x="2141" y="396"/>
                    <a:pt x="4382" y="21"/>
                    <a:pt x="6639" y="-1"/>
                  </a:cubicBezTo>
                </a:path>
                <a:path w="6845" h="21599" stroke="0" extrusionOk="0">
                  <a:moveTo>
                    <a:pt x="0" y="1112"/>
                  </a:moveTo>
                  <a:cubicBezTo>
                    <a:pt x="2141" y="396"/>
                    <a:pt x="4382" y="21"/>
                    <a:pt x="6639" y="-1"/>
                  </a:cubicBezTo>
                  <a:lnTo>
                    <a:pt x="6845" y="21599"/>
                  </a:lnTo>
                  <a:close/>
                </a:path>
              </a:pathLst>
            </a:custGeom>
            <a:gradFill rotWithShape="0">
              <a:gsLst>
                <a:gs pos="0">
                  <a:srgbClr val="CC99FF"/>
                </a:gs>
                <a:gs pos="100000">
                  <a:srgbClr val="CC99FF">
                    <a:gamma/>
                    <a:shade val="46275"/>
                    <a:invGamma/>
                  </a:srgbClr>
                </a:gs>
              </a:gsLst>
              <a:path path="shape">
                <a:fillToRect l="50000" t="50000" r="50000" b="50000"/>
              </a:path>
            </a:gradFill>
            <a:ln w="23813">
              <a:solidFill>
                <a:schemeClr val="tx1"/>
              </a:solidFill>
              <a:round/>
              <a:headEnd/>
              <a:tailEnd/>
            </a:ln>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474" name="Line 114">
              <a:extLst>
                <a:ext uri="{FF2B5EF4-FFF2-40B4-BE49-F238E27FC236}">
                  <a16:creationId xmlns:a16="http://schemas.microsoft.com/office/drawing/2014/main" id="{7600E374-96FE-017C-0A6A-D102725F24EE}"/>
                </a:ext>
              </a:extLst>
            </p:cNvPr>
            <p:cNvSpPr>
              <a:spLocks noChangeShapeType="1"/>
            </p:cNvSpPr>
            <p:nvPr/>
          </p:nvSpPr>
          <p:spPr bwMode="auto">
            <a:xfrm flipH="1" flipV="1">
              <a:off x="2874" y="1195"/>
              <a:ext cx="0" cy="1168"/>
            </a:xfrm>
            <a:prstGeom prst="line">
              <a:avLst/>
            </a:prstGeom>
            <a:noFill/>
            <a:ln w="28575">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475" name="Line 115">
              <a:extLst>
                <a:ext uri="{FF2B5EF4-FFF2-40B4-BE49-F238E27FC236}">
                  <a16:creationId xmlns:a16="http://schemas.microsoft.com/office/drawing/2014/main" id="{D01DCDBE-3081-9211-BF44-BBD30259A0A9}"/>
                </a:ext>
              </a:extLst>
            </p:cNvPr>
            <p:cNvSpPr>
              <a:spLocks noChangeShapeType="1"/>
            </p:cNvSpPr>
            <p:nvPr/>
          </p:nvSpPr>
          <p:spPr bwMode="auto">
            <a:xfrm rot="-1027922" flipH="1" flipV="1">
              <a:off x="2663" y="1238"/>
              <a:ext cx="37" cy="1172"/>
            </a:xfrm>
            <a:prstGeom prst="line">
              <a:avLst/>
            </a:prstGeom>
            <a:noFill/>
            <a:ln w="28575">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5" name="Group 134">
            <a:extLst>
              <a:ext uri="{FF2B5EF4-FFF2-40B4-BE49-F238E27FC236}">
                <a16:creationId xmlns:a16="http://schemas.microsoft.com/office/drawing/2014/main" id="{1B5FC20D-5CA0-BC5B-7D40-A14A3CE3086A}"/>
              </a:ext>
            </a:extLst>
          </p:cNvPr>
          <p:cNvGrpSpPr>
            <a:grpSpLocks/>
          </p:cNvGrpSpPr>
          <p:nvPr/>
        </p:nvGrpSpPr>
        <p:grpSpPr bwMode="auto">
          <a:xfrm>
            <a:off x="4567238" y="2024063"/>
            <a:ext cx="1106487" cy="1981200"/>
            <a:chOff x="2868" y="1157"/>
            <a:chExt cx="697" cy="1248"/>
          </a:xfrm>
          <a:solidFill>
            <a:srgbClr val="99CCFF"/>
          </a:solidFill>
        </p:grpSpPr>
        <p:grpSp>
          <p:nvGrpSpPr>
            <p:cNvPr id="6" name="Group 117">
              <a:extLst>
                <a:ext uri="{FF2B5EF4-FFF2-40B4-BE49-F238E27FC236}">
                  <a16:creationId xmlns:a16="http://schemas.microsoft.com/office/drawing/2014/main" id="{5E8A294F-7458-0A67-CEAF-AAB6080F0809}"/>
                </a:ext>
              </a:extLst>
            </p:cNvPr>
            <p:cNvGrpSpPr>
              <a:grpSpLocks/>
            </p:cNvGrpSpPr>
            <p:nvPr/>
          </p:nvGrpSpPr>
          <p:grpSpPr bwMode="auto">
            <a:xfrm>
              <a:off x="2868" y="1157"/>
              <a:ext cx="697" cy="1248"/>
              <a:chOff x="1852" y="655"/>
              <a:chExt cx="494" cy="924"/>
            </a:xfrm>
            <a:grpFill/>
          </p:grpSpPr>
          <p:sp>
            <p:nvSpPr>
              <p:cNvPr id="15478" name="Arc 118">
                <a:extLst>
                  <a:ext uri="{FF2B5EF4-FFF2-40B4-BE49-F238E27FC236}">
                    <a16:creationId xmlns:a16="http://schemas.microsoft.com/office/drawing/2014/main" id="{42B2C406-3B14-3207-6090-E53C34EE2B04}"/>
                  </a:ext>
                </a:extLst>
              </p:cNvPr>
              <p:cNvSpPr>
                <a:spLocks/>
              </p:cNvSpPr>
              <p:nvPr/>
            </p:nvSpPr>
            <p:spPr bwMode="auto">
              <a:xfrm>
                <a:off x="1852" y="655"/>
                <a:ext cx="494" cy="863"/>
              </a:xfrm>
              <a:custGeom>
                <a:avLst/>
                <a:gdLst>
                  <a:gd name="G0" fmla="+- 205 0 0"/>
                  <a:gd name="G1" fmla="+- 21600 0 0"/>
                  <a:gd name="G2" fmla="+- 21600 0 0"/>
                  <a:gd name="T0" fmla="*/ 0 w 12669"/>
                  <a:gd name="T1" fmla="*/ 1 h 21600"/>
                  <a:gd name="T2" fmla="*/ 12669 w 12669"/>
                  <a:gd name="T3" fmla="*/ 3959 h 21600"/>
                  <a:gd name="T4" fmla="*/ 205 w 12669"/>
                  <a:gd name="T5" fmla="*/ 21600 h 21600"/>
                </a:gdLst>
                <a:ahLst/>
                <a:cxnLst>
                  <a:cxn ang="0">
                    <a:pos x="T0" y="T1"/>
                  </a:cxn>
                  <a:cxn ang="0">
                    <a:pos x="T2" y="T3"/>
                  </a:cxn>
                  <a:cxn ang="0">
                    <a:pos x="T4" y="T5"/>
                  </a:cxn>
                </a:cxnLst>
                <a:rect l="0" t="0" r="r" b="b"/>
                <a:pathLst>
                  <a:path w="12669" h="21600" fill="none" extrusionOk="0">
                    <a:moveTo>
                      <a:pt x="-1" y="0"/>
                    </a:moveTo>
                    <a:cubicBezTo>
                      <a:pt x="68" y="0"/>
                      <a:pt x="136" y="-1"/>
                      <a:pt x="205" y="0"/>
                    </a:cubicBezTo>
                    <a:cubicBezTo>
                      <a:pt x="4668" y="0"/>
                      <a:pt x="9023" y="1383"/>
                      <a:pt x="12669" y="3958"/>
                    </a:cubicBezTo>
                  </a:path>
                  <a:path w="12669" h="21600" stroke="0" extrusionOk="0">
                    <a:moveTo>
                      <a:pt x="-1" y="0"/>
                    </a:moveTo>
                    <a:cubicBezTo>
                      <a:pt x="68" y="0"/>
                      <a:pt x="136" y="-1"/>
                      <a:pt x="205" y="0"/>
                    </a:cubicBezTo>
                    <a:cubicBezTo>
                      <a:pt x="4668" y="0"/>
                      <a:pt x="9023" y="1383"/>
                      <a:pt x="12669" y="3958"/>
                    </a:cubicBezTo>
                    <a:lnTo>
                      <a:pt x="205" y="21600"/>
                    </a:lnTo>
                    <a:close/>
                  </a:path>
                </a:pathLst>
              </a:custGeom>
              <a:grpFill/>
              <a:ln w="23813">
                <a:solidFill>
                  <a:schemeClr val="tx1"/>
                </a:solidFill>
                <a:round/>
                <a:headEnd/>
                <a:tailEnd/>
              </a:ln>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479" name="Line 119">
                <a:extLst>
                  <a:ext uri="{FF2B5EF4-FFF2-40B4-BE49-F238E27FC236}">
                    <a16:creationId xmlns:a16="http://schemas.microsoft.com/office/drawing/2014/main" id="{624CF4B4-E8C7-A337-52DD-F29CD8DC94DA}"/>
                  </a:ext>
                </a:extLst>
              </p:cNvPr>
              <p:cNvSpPr>
                <a:spLocks noChangeShapeType="1"/>
              </p:cNvSpPr>
              <p:nvPr/>
            </p:nvSpPr>
            <p:spPr bwMode="auto">
              <a:xfrm rot="1797583" flipV="1">
                <a:off x="2053" y="738"/>
                <a:ext cx="86" cy="841"/>
              </a:xfrm>
              <a:prstGeom prst="line">
                <a:avLst/>
              </a:prstGeom>
              <a:grpFill/>
              <a:ln w="28575">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15480" name="Line 120">
              <a:extLst>
                <a:ext uri="{FF2B5EF4-FFF2-40B4-BE49-F238E27FC236}">
                  <a16:creationId xmlns:a16="http://schemas.microsoft.com/office/drawing/2014/main" id="{F9DF01F0-6448-BC1A-15C0-4B77D521601B}"/>
                </a:ext>
              </a:extLst>
            </p:cNvPr>
            <p:cNvSpPr>
              <a:spLocks noChangeShapeType="1"/>
            </p:cNvSpPr>
            <p:nvPr/>
          </p:nvSpPr>
          <p:spPr bwMode="auto">
            <a:xfrm flipH="1" flipV="1">
              <a:off x="2874" y="1158"/>
              <a:ext cx="0" cy="1167"/>
            </a:xfrm>
            <a:prstGeom prst="line">
              <a:avLst/>
            </a:prstGeom>
            <a:grpFill/>
            <a:ln w="28575">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7" name="Group 138">
            <a:extLst>
              <a:ext uri="{FF2B5EF4-FFF2-40B4-BE49-F238E27FC236}">
                <a16:creationId xmlns:a16="http://schemas.microsoft.com/office/drawing/2014/main" id="{8FB4D7F0-F2DF-4924-75C4-85663804BD15}"/>
              </a:ext>
            </a:extLst>
          </p:cNvPr>
          <p:cNvGrpSpPr>
            <a:grpSpLocks/>
          </p:cNvGrpSpPr>
          <p:nvPr/>
        </p:nvGrpSpPr>
        <p:grpSpPr bwMode="auto">
          <a:xfrm>
            <a:off x="4551363" y="2179638"/>
            <a:ext cx="1900237" cy="1841500"/>
            <a:chOff x="2867" y="1309"/>
            <a:chExt cx="1197" cy="1160"/>
          </a:xfrm>
          <a:solidFill>
            <a:schemeClr val="accent1">
              <a:lumMod val="20000"/>
              <a:lumOff val="80000"/>
            </a:schemeClr>
          </a:solidFill>
        </p:grpSpPr>
        <p:sp>
          <p:nvSpPr>
            <p:cNvPr id="15469" name="Arc 109">
              <a:extLst>
                <a:ext uri="{FF2B5EF4-FFF2-40B4-BE49-F238E27FC236}">
                  <a16:creationId xmlns:a16="http://schemas.microsoft.com/office/drawing/2014/main" id="{4E157923-79B1-0AA0-B6FF-E7F42EB233B5}"/>
                </a:ext>
              </a:extLst>
            </p:cNvPr>
            <p:cNvSpPr>
              <a:spLocks/>
            </p:cNvSpPr>
            <p:nvPr/>
          </p:nvSpPr>
          <p:spPr bwMode="auto">
            <a:xfrm>
              <a:off x="2867" y="1420"/>
              <a:ext cx="1190" cy="950"/>
            </a:xfrm>
            <a:custGeom>
              <a:avLst/>
              <a:gdLst>
                <a:gd name="G0" fmla="+- 0 0 0"/>
                <a:gd name="G1" fmla="+- 17629 0 0"/>
                <a:gd name="G2" fmla="+- 21600 0 0"/>
                <a:gd name="T0" fmla="*/ 12481 w 21599"/>
                <a:gd name="T1" fmla="*/ 0 h 17629"/>
                <a:gd name="T2" fmla="*/ 21599 w 21599"/>
                <a:gd name="T3" fmla="*/ 17425 h 17629"/>
                <a:gd name="T4" fmla="*/ 0 w 21599"/>
                <a:gd name="T5" fmla="*/ 17629 h 17629"/>
              </a:gdLst>
              <a:ahLst/>
              <a:cxnLst>
                <a:cxn ang="0">
                  <a:pos x="T0" y="T1"/>
                </a:cxn>
                <a:cxn ang="0">
                  <a:pos x="T2" y="T3"/>
                </a:cxn>
                <a:cxn ang="0">
                  <a:pos x="T4" y="T5"/>
                </a:cxn>
              </a:cxnLst>
              <a:rect l="0" t="0" r="r" b="b"/>
              <a:pathLst>
                <a:path w="21599" h="17629" fill="none" extrusionOk="0">
                  <a:moveTo>
                    <a:pt x="12481" y="-1"/>
                  </a:moveTo>
                  <a:cubicBezTo>
                    <a:pt x="18141" y="4007"/>
                    <a:pt x="21533" y="10489"/>
                    <a:pt x="21599" y="17424"/>
                  </a:cubicBezTo>
                </a:path>
                <a:path w="21599" h="17629" stroke="0" extrusionOk="0">
                  <a:moveTo>
                    <a:pt x="12481" y="-1"/>
                  </a:moveTo>
                  <a:cubicBezTo>
                    <a:pt x="18141" y="4007"/>
                    <a:pt x="21533" y="10489"/>
                    <a:pt x="21599" y="17424"/>
                  </a:cubicBezTo>
                  <a:lnTo>
                    <a:pt x="0" y="17629"/>
                  </a:lnTo>
                  <a:close/>
                </a:path>
              </a:pathLst>
            </a:custGeom>
            <a:grpFill/>
            <a:ln w="23813">
              <a:solidFill>
                <a:schemeClr val="tx1"/>
              </a:solidFill>
              <a:round/>
              <a:headEnd/>
              <a:tailEnd/>
            </a:ln>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470" name="Line 110">
              <a:extLst>
                <a:ext uri="{FF2B5EF4-FFF2-40B4-BE49-F238E27FC236}">
                  <a16:creationId xmlns:a16="http://schemas.microsoft.com/office/drawing/2014/main" id="{844C1907-8FFA-AA88-63D6-FB67622CF325}"/>
                </a:ext>
              </a:extLst>
            </p:cNvPr>
            <p:cNvSpPr>
              <a:spLocks noChangeShapeType="1"/>
            </p:cNvSpPr>
            <p:nvPr/>
          </p:nvSpPr>
          <p:spPr bwMode="auto">
            <a:xfrm rot="1797583" flipV="1">
              <a:off x="3155" y="1309"/>
              <a:ext cx="124" cy="1160"/>
            </a:xfrm>
            <a:prstGeom prst="line">
              <a:avLst/>
            </a:prstGeom>
            <a:grpFill/>
            <a:ln w="28575">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471" name="Line 111">
              <a:extLst>
                <a:ext uri="{FF2B5EF4-FFF2-40B4-BE49-F238E27FC236}">
                  <a16:creationId xmlns:a16="http://schemas.microsoft.com/office/drawing/2014/main" id="{8EE31195-2FB5-C7D8-B61B-D6666EC670AC}"/>
                </a:ext>
              </a:extLst>
            </p:cNvPr>
            <p:cNvSpPr>
              <a:spLocks noChangeShapeType="1"/>
            </p:cNvSpPr>
            <p:nvPr/>
          </p:nvSpPr>
          <p:spPr bwMode="auto">
            <a:xfrm>
              <a:off x="2873" y="2368"/>
              <a:ext cx="1191" cy="0"/>
            </a:xfrm>
            <a:prstGeom prst="line">
              <a:avLst/>
            </a:prstGeom>
            <a:grpFill/>
            <a:ln w="28575">
              <a:solidFill>
                <a:schemeClr val="tx1"/>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15502" name="Rectangle 142">
            <a:extLst>
              <a:ext uri="{FF2B5EF4-FFF2-40B4-BE49-F238E27FC236}">
                <a16:creationId xmlns:a16="http://schemas.microsoft.com/office/drawing/2014/main" id="{9EB7F804-624C-5E88-E728-EF8C637529A5}"/>
              </a:ext>
            </a:extLst>
          </p:cNvPr>
          <p:cNvSpPr>
            <a:spLocks noChangeArrowheads="1"/>
          </p:cNvSpPr>
          <p:nvPr/>
        </p:nvSpPr>
        <p:spPr bwMode="auto">
          <a:xfrm>
            <a:off x="5053013" y="2873375"/>
            <a:ext cx="1133475" cy="9398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nSpc>
                <a:spcPct val="90000"/>
              </a:lnSpc>
              <a:defRPr/>
            </a:pPr>
            <a:r>
              <a:rPr lang="en-US">
                <a:latin typeface="Book Antiqua" pitchFamily="18" charset="0"/>
                <a:cs typeface="+mn-cs"/>
              </a:rPr>
              <a:t>   </a:t>
            </a:r>
            <a:r>
              <a:rPr lang="en-US" sz="2000">
                <a:latin typeface="Book Antiqua" pitchFamily="18" charset="0"/>
                <a:cs typeface="+mn-cs"/>
              </a:rPr>
              <a:t>Below</a:t>
            </a:r>
          </a:p>
          <a:p>
            <a:pPr>
              <a:lnSpc>
                <a:spcPct val="90000"/>
              </a:lnSpc>
              <a:defRPr/>
            </a:pPr>
            <a:r>
              <a:rPr lang="en-US" sz="2000">
                <a:latin typeface="Book Antiqua" pitchFamily="18" charset="0"/>
                <a:cs typeface="+mn-cs"/>
              </a:rPr>
              <a:t>Average</a:t>
            </a:r>
          </a:p>
          <a:p>
            <a:pPr>
              <a:lnSpc>
                <a:spcPct val="90000"/>
              </a:lnSpc>
              <a:defRPr/>
            </a:pPr>
            <a:r>
              <a:rPr lang="en-US" sz="2000">
                <a:latin typeface="Book Antiqua" pitchFamily="18" charset="0"/>
                <a:cs typeface="+mn-cs"/>
              </a:rPr>
              <a:t>    15%</a:t>
            </a:r>
          </a:p>
        </p:txBody>
      </p:sp>
      <p:sp>
        <p:nvSpPr>
          <p:cNvPr id="15503" name="Rectangle 143">
            <a:extLst>
              <a:ext uri="{FF2B5EF4-FFF2-40B4-BE49-F238E27FC236}">
                <a16:creationId xmlns:a16="http://schemas.microsoft.com/office/drawing/2014/main" id="{378815FF-AAB2-C1E6-3484-CC1183432100}"/>
              </a:ext>
            </a:extLst>
          </p:cNvPr>
          <p:cNvSpPr>
            <a:spLocks noChangeArrowheads="1"/>
          </p:cNvSpPr>
          <p:nvPr/>
        </p:nvSpPr>
        <p:spPr bwMode="auto">
          <a:xfrm>
            <a:off x="4776788" y="4225925"/>
            <a:ext cx="1133475" cy="6985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Average</a:t>
            </a:r>
          </a:p>
          <a:p>
            <a:pPr>
              <a:defRPr/>
            </a:pPr>
            <a:r>
              <a:rPr lang="en-US" sz="2000">
                <a:latin typeface="Book Antiqua" pitchFamily="18" charset="0"/>
                <a:cs typeface="+mn-cs"/>
              </a:rPr>
              <a:t>    25%</a:t>
            </a:r>
          </a:p>
        </p:txBody>
      </p:sp>
      <p:sp>
        <p:nvSpPr>
          <p:cNvPr id="15504" name="Rectangle 144">
            <a:extLst>
              <a:ext uri="{FF2B5EF4-FFF2-40B4-BE49-F238E27FC236}">
                <a16:creationId xmlns:a16="http://schemas.microsoft.com/office/drawing/2014/main" id="{93240364-C0A1-DFBD-9A67-FE751F5251AB}"/>
              </a:ext>
            </a:extLst>
          </p:cNvPr>
          <p:cNvSpPr>
            <a:spLocks noChangeArrowheads="1"/>
          </p:cNvSpPr>
          <p:nvPr/>
        </p:nvSpPr>
        <p:spPr bwMode="auto">
          <a:xfrm>
            <a:off x="3067050" y="3425825"/>
            <a:ext cx="1133475" cy="10033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  Above</a:t>
            </a:r>
          </a:p>
          <a:p>
            <a:pPr>
              <a:defRPr/>
            </a:pPr>
            <a:r>
              <a:rPr lang="en-US" sz="2000">
                <a:latin typeface="Book Antiqua" pitchFamily="18" charset="0"/>
                <a:cs typeface="+mn-cs"/>
              </a:rPr>
              <a:t>Average</a:t>
            </a:r>
          </a:p>
          <a:p>
            <a:pPr>
              <a:defRPr/>
            </a:pPr>
            <a:r>
              <a:rPr lang="en-US" sz="2000">
                <a:latin typeface="Book Antiqua" pitchFamily="18" charset="0"/>
                <a:cs typeface="+mn-cs"/>
              </a:rPr>
              <a:t>    45%</a:t>
            </a:r>
          </a:p>
        </p:txBody>
      </p:sp>
      <p:sp>
        <p:nvSpPr>
          <p:cNvPr id="15505" name="Rectangle 145">
            <a:extLst>
              <a:ext uri="{FF2B5EF4-FFF2-40B4-BE49-F238E27FC236}">
                <a16:creationId xmlns:a16="http://schemas.microsoft.com/office/drawing/2014/main" id="{1B8FA003-CB31-CE35-849E-3E8CB4006619}"/>
              </a:ext>
            </a:extLst>
          </p:cNvPr>
          <p:cNvSpPr>
            <a:spLocks noChangeArrowheads="1"/>
          </p:cNvSpPr>
          <p:nvPr/>
        </p:nvSpPr>
        <p:spPr bwMode="auto">
          <a:xfrm>
            <a:off x="4657725" y="2263775"/>
            <a:ext cx="711200" cy="6985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Poor</a:t>
            </a:r>
          </a:p>
          <a:p>
            <a:pPr>
              <a:defRPr/>
            </a:pPr>
            <a:r>
              <a:rPr lang="en-US" sz="2000">
                <a:latin typeface="Book Antiqua" pitchFamily="18" charset="0"/>
                <a:cs typeface="+mn-cs"/>
              </a:rPr>
              <a:t>10%</a:t>
            </a:r>
          </a:p>
        </p:txBody>
      </p:sp>
      <p:sp>
        <p:nvSpPr>
          <p:cNvPr id="15506" name="Rectangle 146">
            <a:extLst>
              <a:ext uri="{FF2B5EF4-FFF2-40B4-BE49-F238E27FC236}">
                <a16:creationId xmlns:a16="http://schemas.microsoft.com/office/drawing/2014/main" id="{2D257F20-476F-40A1-300D-F1C73C736225}"/>
              </a:ext>
            </a:extLst>
          </p:cNvPr>
          <p:cNvSpPr>
            <a:spLocks noChangeArrowheads="1"/>
          </p:cNvSpPr>
          <p:nvPr/>
        </p:nvSpPr>
        <p:spPr bwMode="auto">
          <a:xfrm>
            <a:off x="2339975" y="1685925"/>
            <a:ext cx="1204913" cy="6985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dirty="0">
                <a:latin typeface="Book Antiqua" pitchFamily="18" charset="0"/>
                <a:cs typeface="+mn-cs"/>
              </a:rPr>
              <a:t>Excellent</a:t>
            </a:r>
          </a:p>
          <a:p>
            <a:pPr>
              <a:defRPr/>
            </a:pPr>
            <a:r>
              <a:rPr lang="en-US" sz="2000" dirty="0">
                <a:latin typeface="Book Antiqua" pitchFamily="18" charset="0"/>
                <a:cs typeface="+mn-cs"/>
              </a:rPr>
              <a:t>      5%</a:t>
            </a:r>
          </a:p>
        </p:txBody>
      </p:sp>
      <p:sp>
        <p:nvSpPr>
          <p:cNvPr id="15507" name="Rectangle 147">
            <a:extLst>
              <a:ext uri="{FF2B5EF4-FFF2-40B4-BE49-F238E27FC236}">
                <a16:creationId xmlns:a16="http://schemas.microsoft.com/office/drawing/2014/main" id="{69607A3A-402B-9E20-B726-D762FA7E4859}"/>
              </a:ext>
            </a:extLst>
          </p:cNvPr>
          <p:cNvSpPr>
            <a:spLocks noChangeArrowheads="1"/>
          </p:cNvSpPr>
          <p:nvPr/>
        </p:nvSpPr>
        <p:spPr bwMode="auto">
          <a:xfrm>
            <a:off x="2555875" y="1143000"/>
            <a:ext cx="4054475" cy="466725"/>
          </a:xfrm>
          <a:prstGeom prst="rect">
            <a:avLst/>
          </a:prstGeom>
          <a:solidFill>
            <a:srgbClr val="99CCFF"/>
          </a:solidFill>
          <a:ln w="12700">
            <a:solidFill>
              <a:schemeClr val="tx1"/>
            </a:solidFill>
            <a:miter lim="800000"/>
            <a:headEnd/>
            <a:tailEnd/>
          </a:ln>
          <a:effectLst>
            <a:outerShdw dist="17961" dir="2700000" algn="ctr" rotWithShape="0">
              <a:srgbClr val="000000"/>
            </a:outerShdw>
          </a:effectLst>
        </p:spPr>
        <p:txBody>
          <a:bodyPr lIns="90488" tIns="44450" rIns="90488" bIns="44450">
            <a:spAutoFit/>
          </a:bodyPr>
          <a:lstStyle/>
          <a:p>
            <a:pPr algn="ctr">
              <a:defRPr/>
            </a:pPr>
            <a:r>
              <a:rPr lang="en-US" sz="2000" b="1" dirty="0">
                <a:latin typeface="Book Antiqua" pitchFamily="18" charset="0"/>
                <a:cs typeface="+mn-cs"/>
              </a:rPr>
              <a:t> </a:t>
            </a:r>
            <a:r>
              <a:rPr lang="en-US" sz="2400" dirty="0" err="1">
                <a:effectLst>
                  <a:outerShdw blurRad="38100" dist="38100" dir="2700000" algn="tl">
                    <a:srgbClr val="000000"/>
                  </a:outerShdw>
                </a:effectLst>
                <a:latin typeface="Book Antiqua" pitchFamily="18" charset="0"/>
                <a:cs typeface="+mn-cs"/>
              </a:rPr>
              <a:t>Marada</a:t>
            </a:r>
            <a:r>
              <a:rPr lang="en-US" sz="2400" dirty="0">
                <a:effectLst>
                  <a:outerShdw blurRad="38100" dist="38100" dir="2700000" algn="tl">
                    <a:srgbClr val="000000"/>
                  </a:outerShdw>
                </a:effectLst>
                <a:latin typeface="Book Antiqua" pitchFamily="18" charset="0"/>
                <a:cs typeface="+mn-cs"/>
              </a:rPr>
              <a:t> Inn</a:t>
            </a:r>
            <a:r>
              <a:rPr lang="en-US" sz="2000" b="1" dirty="0">
                <a:latin typeface="Book Antiqua" pitchFamily="18" charset="0"/>
                <a:cs typeface="+mn-cs"/>
              </a:rPr>
              <a:t> </a:t>
            </a:r>
            <a:r>
              <a:rPr lang="en-US" sz="2400" dirty="0">
                <a:effectLst>
                  <a:outerShdw blurRad="38100" dist="38100" dir="2700000" algn="tl">
                    <a:srgbClr val="000000"/>
                  </a:outerShdw>
                </a:effectLst>
                <a:latin typeface="Book Antiqua" pitchFamily="18" charset="0"/>
                <a:cs typeface="+mn-cs"/>
              </a:rPr>
              <a:t>Quality Ratings</a:t>
            </a:r>
            <a:endParaRPr lang="en-US" sz="2000" dirty="0">
              <a:effectLst>
                <a:outerShdw blurRad="38100" dist="38100" dir="2700000" algn="tl">
                  <a:srgbClr val="000000"/>
                </a:outerShdw>
              </a:effectLst>
              <a:latin typeface="Book Antiqua" pitchFamily="18" charset="0"/>
              <a:cs typeface="+mn-cs"/>
            </a:endParaRPr>
          </a:p>
        </p:txBody>
      </p:sp>
      <p:sp>
        <p:nvSpPr>
          <p:cNvPr id="15516" name="Rectangle 156">
            <a:extLst>
              <a:ext uri="{FF2B5EF4-FFF2-40B4-BE49-F238E27FC236}">
                <a16:creationId xmlns:a16="http://schemas.microsoft.com/office/drawing/2014/main" id="{FEB47CBB-5FF3-EDA3-17D2-A8EDD032DF1B}"/>
              </a:ext>
            </a:extLst>
          </p:cNvPr>
          <p:cNvSpPr>
            <a:spLocks noChangeArrowheads="1"/>
          </p:cNvSpPr>
          <p:nvPr/>
        </p:nvSpPr>
        <p:spPr bwMode="auto">
          <a:xfrm>
            <a:off x="685800" y="33338"/>
            <a:ext cx="7772400" cy="852487"/>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2"/>
                </a:solidFill>
                <a:latin typeface="Arial Black" pitchFamily="34" charset="0"/>
                <a:ea typeface="+mj-ea"/>
                <a:cs typeface="+mj-cs"/>
              </a:rPr>
              <a:t>Pie Chart</a:t>
            </a:r>
          </a:p>
        </p:txBody>
      </p:sp>
      <p:grpSp>
        <p:nvGrpSpPr>
          <p:cNvPr id="8" name="Group 190">
            <a:extLst>
              <a:ext uri="{FF2B5EF4-FFF2-40B4-BE49-F238E27FC236}">
                <a16:creationId xmlns:a16="http://schemas.microsoft.com/office/drawing/2014/main" id="{333A2552-622D-9130-2455-8C3836E374C1}"/>
              </a:ext>
            </a:extLst>
          </p:cNvPr>
          <p:cNvGrpSpPr>
            <a:grpSpLocks/>
          </p:cNvGrpSpPr>
          <p:nvPr/>
        </p:nvGrpSpPr>
        <p:grpSpPr bwMode="auto">
          <a:xfrm>
            <a:off x="3533775" y="1871663"/>
            <a:ext cx="606425" cy="174625"/>
            <a:chOff x="2290" y="1371"/>
            <a:chExt cx="382" cy="134"/>
          </a:xfrm>
        </p:grpSpPr>
        <p:sp>
          <p:nvSpPr>
            <p:cNvPr id="15510" name="Line 150">
              <a:extLst>
                <a:ext uri="{FF2B5EF4-FFF2-40B4-BE49-F238E27FC236}">
                  <a16:creationId xmlns:a16="http://schemas.microsoft.com/office/drawing/2014/main" id="{E7FD0330-7A3C-BA70-CCEE-DB8C4005A116}"/>
                </a:ext>
              </a:extLst>
            </p:cNvPr>
            <p:cNvSpPr>
              <a:spLocks noChangeShapeType="1"/>
            </p:cNvSpPr>
            <p:nvPr/>
          </p:nvSpPr>
          <p:spPr bwMode="auto">
            <a:xfrm>
              <a:off x="2290" y="1371"/>
              <a:ext cx="270" cy="0"/>
            </a:xfrm>
            <a:prstGeom prst="line">
              <a:avLst/>
            </a:prstGeom>
            <a:noFill/>
            <a:ln w="19050">
              <a:solidFill>
                <a:schemeClr val="tx1"/>
              </a:solidFill>
              <a:round/>
              <a:headEnd/>
              <a:tailEn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15509" name="Line 149">
              <a:extLst>
                <a:ext uri="{FF2B5EF4-FFF2-40B4-BE49-F238E27FC236}">
                  <a16:creationId xmlns:a16="http://schemas.microsoft.com/office/drawing/2014/main" id="{6076D8E3-1DDF-E242-5E31-E82E9A3D92EB}"/>
                </a:ext>
              </a:extLst>
            </p:cNvPr>
            <p:cNvSpPr>
              <a:spLocks noChangeShapeType="1"/>
            </p:cNvSpPr>
            <p:nvPr/>
          </p:nvSpPr>
          <p:spPr bwMode="auto">
            <a:xfrm>
              <a:off x="2550" y="1373"/>
              <a:ext cx="122" cy="132"/>
            </a:xfrm>
            <a:prstGeom prst="line">
              <a:avLst/>
            </a:prstGeom>
            <a:noFill/>
            <a:ln w="19050">
              <a:solidFill>
                <a:schemeClr val="tx1"/>
              </a:solidFill>
              <a:round/>
              <a:headEnd/>
              <a:tailEnd type="triangle" w="med" len="med"/>
            </a:ln>
            <a:effectLst>
              <a:outerShdw dist="12700" dir="54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549"/>
                                        </p:tgtEl>
                                        <p:attrNameLst>
                                          <p:attrName>style.visibility</p:attrName>
                                        </p:attrNameLst>
                                      </p:cBhvr>
                                      <p:to>
                                        <p:strVal val="visible"/>
                                      </p:to>
                                    </p:set>
                                    <p:animEffect transition="in" filter="dissolve">
                                      <p:cBhvr>
                                        <p:cTn id="7" dur="500"/>
                                        <p:tgtEl>
                                          <p:spTgt spid="15549"/>
                                        </p:tgtEl>
                                      </p:cBhvr>
                                    </p:animEffect>
                                  </p:childTnLst>
                                </p:cTn>
                              </p:par>
                            </p:childTnLst>
                          </p:cTn>
                        </p:par>
                        <p:par>
                          <p:cTn id="8" fill="hold" nodeType="afterGroup">
                            <p:stCondLst>
                              <p:cond delay="500"/>
                            </p:stCondLst>
                            <p:childTnLst>
                              <p:par>
                                <p:cTn id="9" presetID="16" presetClass="entr" presetSubtype="21" fill="hold" grpId="0" nodeType="afterEffect">
                                  <p:stCondLst>
                                    <p:cond delay="1000"/>
                                  </p:stCondLst>
                                  <p:childTnLst>
                                    <p:set>
                                      <p:cBhvr>
                                        <p:cTn id="10" dur="1" fill="hold">
                                          <p:stCondLst>
                                            <p:cond delay="0"/>
                                          </p:stCondLst>
                                        </p:cTn>
                                        <p:tgtEl>
                                          <p:spTgt spid="15507"/>
                                        </p:tgtEl>
                                        <p:attrNameLst>
                                          <p:attrName>style.visibility</p:attrName>
                                        </p:attrNameLst>
                                      </p:cBhvr>
                                      <p:to>
                                        <p:strVal val="visible"/>
                                      </p:to>
                                    </p:set>
                                    <p:animEffect transition="in" filter="barn(inVertical)">
                                      <p:cBhvr>
                                        <p:cTn id="11" dur="500"/>
                                        <p:tgtEl>
                                          <p:spTgt spid="15507"/>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15499"/>
                                        </p:tgtEl>
                                        <p:attrNameLst>
                                          <p:attrName>style.visibility</p:attrName>
                                        </p:attrNameLst>
                                      </p:cBhvr>
                                      <p:to>
                                        <p:strVal val="visible"/>
                                      </p:to>
                                    </p:set>
                                    <p:animEffect transition="in" filter="dissolve">
                                      <p:cBhvr>
                                        <p:cTn id="15" dur="500"/>
                                        <p:tgtEl>
                                          <p:spTgt spid="15499"/>
                                        </p:tgtEl>
                                      </p:cBhvr>
                                    </p:animEffect>
                                  </p:childTnLst>
                                </p:cTn>
                              </p:par>
                            </p:childTnLst>
                          </p:cTn>
                        </p:par>
                        <p:par>
                          <p:cTn id="16" fill="hold" nodeType="afterGroup">
                            <p:stCondLst>
                              <p:cond delay="3500"/>
                            </p:stCondLst>
                            <p:childTnLst>
                              <p:par>
                                <p:cTn id="17" presetID="2" presetClass="entr" presetSubtype="3" fill="hold" nodeType="afterEffect">
                                  <p:stCondLst>
                                    <p:cond delay="2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6000"/>
                            </p:stCondLst>
                            <p:childTnLst>
                              <p:par>
                                <p:cTn id="22" presetID="16" presetClass="entr" presetSubtype="37" fill="hold" grpId="0" nodeType="afterEffect">
                                  <p:stCondLst>
                                    <p:cond delay="1000"/>
                                  </p:stCondLst>
                                  <p:childTnLst>
                                    <p:set>
                                      <p:cBhvr>
                                        <p:cTn id="23" dur="1" fill="hold">
                                          <p:stCondLst>
                                            <p:cond delay="0"/>
                                          </p:stCondLst>
                                        </p:cTn>
                                        <p:tgtEl>
                                          <p:spTgt spid="15505"/>
                                        </p:tgtEl>
                                        <p:attrNameLst>
                                          <p:attrName>style.visibility</p:attrName>
                                        </p:attrNameLst>
                                      </p:cBhvr>
                                      <p:to>
                                        <p:strVal val="visible"/>
                                      </p:to>
                                    </p:set>
                                    <p:animEffect transition="in" filter="barn(outVertical)">
                                      <p:cBhvr>
                                        <p:cTn id="24" dur="500"/>
                                        <p:tgtEl>
                                          <p:spTgt spid="15505"/>
                                        </p:tgtEl>
                                      </p:cBhvr>
                                    </p:animEffect>
                                  </p:childTnLst>
                                </p:cTn>
                              </p:par>
                            </p:childTnLst>
                          </p:cTn>
                        </p:par>
                        <p:par>
                          <p:cTn id="25" fill="hold" nodeType="afterGroup">
                            <p:stCondLst>
                              <p:cond delay="7500"/>
                            </p:stCondLst>
                            <p:childTnLst>
                              <p:par>
                                <p:cTn id="26" presetID="2" presetClass="entr" presetSubtype="2" fill="hold" nodeType="afterEffect">
                                  <p:stCondLst>
                                    <p:cond delay="20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0000"/>
                            </p:stCondLst>
                            <p:childTnLst>
                              <p:par>
                                <p:cTn id="31" presetID="16" presetClass="entr" presetSubtype="37" fill="hold" grpId="0" nodeType="afterEffect">
                                  <p:stCondLst>
                                    <p:cond delay="1000"/>
                                  </p:stCondLst>
                                  <p:childTnLst>
                                    <p:set>
                                      <p:cBhvr>
                                        <p:cTn id="32" dur="1" fill="hold">
                                          <p:stCondLst>
                                            <p:cond delay="0"/>
                                          </p:stCondLst>
                                        </p:cTn>
                                        <p:tgtEl>
                                          <p:spTgt spid="15502"/>
                                        </p:tgtEl>
                                        <p:attrNameLst>
                                          <p:attrName>style.visibility</p:attrName>
                                        </p:attrNameLst>
                                      </p:cBhvr>
                                      <p:to>
                                        <p:strVal val="visible"/>
                                      </p:to>
                                    </p:set>
                                    <p:animEffect transition="in" filter="barn(outVertical)">
                                      <p:cBhvr>
                                        <p:cTn id="33" dur="500"/>
                                        <p:tgtEl>
                                          <p:spTgt spid="15502"/>
                                        </p:tgtEl>
                                      </p:cBhvr>
                                    </p:animEffect>
                                  </p:childTnLst>
                                </p:cTn>
                              </p:par>
                            </p:childTnLst>
                          </p:cTn>
                        </p:par>
                        <p:par>
                          <p:cTn id="34" fill="hold" nodeType="afterGroup">
                            <p:stCondLst>
                              <p:cond delay="11500"/>
                            </p:stCondLst>
                            <p:childTnLst>
                              <p:par>
                                <p:cTn id="35" presetID="2" presetClass="entr" presetSubtype="6" fill="hold" nodeType="afterEffect">
                                  <p:stCondLst>
                                    <p:cond delay="200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4000"/>
                            </p:stCondLst>
                            <p:childTnLst>
                              <p:par>
                                <p:cTn id="40" presetID="16" presetClass="entr" presetSubtype="37" fill="hold" grpId="0" nodeType="afterEffect">
                                  <p:stCondLst>
                                    <p:cond delay="1000"/>
                                  </p:stCondLst>
                                  <p:childTnLst>
                                    <p:set>
                                      <p:cBhvr>
                                        <p:cTn id="41" dur="1" fill="hold">
                                          <p:stCondLst>
                                            <p:cond delay="0"/>
                                          </p:stCondLst>
                                        </p:cTn>
                                        <p:tgtEl>
                                          <p:spTgt spid="15503"/>
                                        </p:tgtEl>
                                        <p:attrNameLst>
                                          <p:attrName>style.visibility</p:attrName>
                                        </p:attrNameLst>
                                      </p:cBhvr>
                                      <p:to>
                                        <p:strVal val="visible"/>
                                      </p:to>
                                    </p:set>
                                    <p:animEffect transition="in" filter="barn(outVertical)">
                                      <p:cBhvr>
                                        <p:cTn id="42" dur="500"/>
                                        <p:tgtEl>
                                          <p:spTgt spid="15503"/>
                                        </p:tgtEl>
                                      </p:cBhvr>
                                    </p:animEffect>
                                  </p:childTnLst>
                                </p:cTn>
                              </p:par>
                            </p:childTnLst>
                          </p:cTn>
                        </p:par>
                        <p:par>
                          <p:cTn id="43" fill="hold" nodeType="afterGroup">
                            <p:stCondLst>
                              <p:cond delay="15500"/>
                            </p:stCondLst>
                            <p:childTnLst>
                              <p:par>
                                <p:cTn id="44" presetID="2" presetClass="entr" presetSubtype="8" fill="hold" nodeType="afterEffect">
                                  <p:stCondLst>
                                    <p:cond delay="200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0-#ppt_w/2"/>
                                          </p:val>
                                        </p:tav>
                                        <p:tav tm="100000">
                                          <p:val>
                                            <p:strVal val="#ppt_x"/>
                                          </p:val>
                                        </p:tav>
                                      </p:tavLst>
                                    </p:anim>
                                    <p:anim calcmode="lin" valueType="num">
                                      <p:cBhvr additive="base">
                                        <p:cTn id="47" dur="500" fill="hold"/>
                                        <p:tgtEl>
                                          <p:spTgt spid="3"/>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8000"/>
                            </p:stCondLst>
                            <p:childTnLst>
                              <p:par>
                                <p:cTn id="49" presetID="16" presetClass="entr" presetSubtype="37" fill="hold" grpId="0" nodeType="afterEffect">
                                  <p:stCondLst>
                                    <p:cond delay="1000"/>
                                  </p:stCondLst>
                                  <p:childTnLst>
                                    <p:set>
                                      <p:cBhvr>
                                        <p:cTn id="50" dur="1" fill="hold">
                                          <p:stCondLst>
                                            <p:cond delay="0"/>
                                          </p:stCondLst>
                                        </p:cTn>
                                        <p:tgtEl>
                                          <p:spTgt spid="15504"/>
                                        </p:tgtEl>
                                        <p:attrNameLst>
                                          <p:attrName>style.visibility</p:attrName>
                                        </p:attrNameLst>
                                      </p:cBhvr>
                                      <p:to>
                                        <p:strVal val="visible"/>
                                      </p:to>
                                    </p:set>
                                    <p:animEffect transition="in" filter="barn(outVertical)">
                                      <p:cBhvr>
                                        <p:cTn id="51" dur="500"/>
                                        <p:tgtEl>
                                          <p:spTgt spid="15504"/>
                                        </p:tgtEl>
                                      </p:cBhvr>
                                    </p:animEffect>
                                  </p:childTnLst>
                                </p:cTn>
                              </p:par>
                            </p:childTnLst>
                          </p:cTn>
                        </p:par>
                        <p:par>
                          <p:cTn id="52" fill="hold" nodeType="afterGroup">
                            <p:stCondLst>
                              <p:cond delay="19500"/>
                            </p:stCondLst>
                            <p:childTnLst>
                              <p:par>
                                <p:cTn id="53" presetID="2" presetClass="entr" presetSubtype="9" fill="hold" nodeType="afterEffect">
                                  <p:stCondLst>
                                    <p:cond delay="200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0-#ppt_w/2"/>
                                          </p:val>
                                        </p:tav>
                                        <p:tav tm="100000">
                                          <p:val>
                                            <p:strVal val="#ppt_x"/>
                                          </p:val>
                                        </p:tav>
                                      </p:tavLst>
                                    </p:anim>
                                    <p:anim calcmode="lin" valueType="num">
                                      <p:cBhvr additive="base">
                                        <p:cTn id="56" dur="500" fill="hold"/>
                                        <p:tgtEl>
                                          <p:spTgt spid="4"/>
                                        </p:tgtEl>
                                        <p:attrNameLst>
                                          <p:attrName>ppt_y</p:attrName>
                                        </p:attrNameLst>
                                      </p:cBhvr>
                                      <p:tavLst>
                                        <p:tav tm="0">
                                          <p:val>
                                            <p:strVal val="0-#ppt_h/2"/>
                                          </p:val>
                                        </p:tav>
                                        <p:tav tm="100000">
                                          <p:val>
                                            <p:strVal val="#ppt_y"/>
                                          </p:val>
                                        </p:tav>
                                      </p:tavLst>
                                    </p:anim>
                                  </p:childTnLst>
                                </p:cTn>
                              </p:par>
                            </p:childTnLst>
                          </p:cTn>
                        </p:par>
                        <p:par>
                          <p:cTn id="57" fill="hold" nodeType="afterGroup">
                            <p:stCondLst>
                              <p:cond delay="22000"/>
                            </p:stCondLst>
                            <p:childTnLst>
                              <p:par>
                                <p:cTn id="58" presetID="16" presetClass="entr" presetSubtype="37" fill="hold" grpId="0" nodeType="afterEffect">
                                  <p:stCondLst>
                                    <p:cond delay="1000"/>
                                  </p:stCondLst>
                                  <p:childTnLst>
                                    <p:set>
                                      <p:cBhvr>
                                        <p:cTn id="59" dur="1" fill="hold">
                                          <p:stCondLst>
                                            <p:cond delay="0"/>
                                          </p:stCondLst>
                                        </p:cTn>
                                        <p:tgtEl>
                                          <p:spTgt spid="15506"/>
                                        </p:tgtEl>
                                        <p:attrNameLst>
                                          <p:attrName>style.visibility</p:attrName>
                                        </p:attrNameLst>
                                      </p:cBhvr>
                                      <p:to>
                                        <p:strVal val="visible"/>
                                      </p:to>
                                    </p:set>
                                    <p:animEffect transition="in" filter="barn(outVertical)">
                                      <p:cBhvr>
                                        <p:cTn id="60" dur="500"/>
                                        <p:tgtEl>
                                          <p:spTgt spid="15506"/>
                                        </p:tgtEl>
                                      </p:cBhvr>
                                    </p:animEffect>
                                  </p:childTnLst>
                                </p:cTn>
                              </p:par>
                            </p:childTnLst>
                          </p:cTn>
                        </p:par>
                        <p:par>
                          <p:cTn id="61" fill="hold" nodeType="afterGroup">
                            <p:stCondLst>
                              <p:cond delay="23500"/>
                            </p:stCondLst>
                            <p:childTnLst>
                              <p:par>
                                <p:cTn id="62" presetID="12" presetClass="entr" presetSubtype="8" fill="hold" nodeType="afterEffect">
                                  <p:stCondLst>
                                    <p:cond delay="1000"/>
                                  </p:stCondLst>
                                  <p:childTnLst>
                                    <p:set>
                                      <p:cBhvr>
                                        <p:cTn id="63" dur="1" fill="hold">
                                          <p:stCondLst>
                                            <p:cond delay="0"/>
                                          </p:stCondLst>
                                        </p:cTn>
                                        <p:tgtEl>
                                          <p:spTgt spid="8"/>
                                        </p:tgtEl>
                                        <p:attrNameLst>
                                          <p:attrName>style.visibility</p:attrName>
                                        </p:attrNameLst>
                                      </p:cBhvr>
                                      <p:to>
                                        <p:strVal val="visible"/>
                                      </p:to>
                                    </p:set>
                                    <p:animEffect transition="in" filter="slide(fromLeft)">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49" grpId="0" animBg="1"/>
      <p:bldP spid="15499" grpId="0" animBg="1"/>
      <p:bldP spid="15502" grpId="0" autoUpdateAnimBg="0"/>
      <p:bldP spid="15503" grpId="0" autoUpdateAnimBg="0"/>
      <p:bldP spid="15504" grpId="0" autoUpdateAnimBg="0"/>
      <p:bldP spid="15505" grpId="0" autoUpdateAnimBg="0"/>
      <p:bldP spid="15506" grpId="0" autoUpdateAnimBg="0"/>
      <p:bldP spid="1550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7E47C-E5D4-A908-D788-CC79AAC25A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F48A70-AC30-8048-AA1A-D521886C445E}"/>
              </a:ext>
            </a:extLst>
          </p:cNvPr>
          <p:cNvSpPr txBox="1"/>
          <p:nvPr/>
        </p:nvSpPr>
        <p:spPr>
          <a:xfrm>
            <a:off x="1657212" y="630017"/>
            <a:ext cx="5385845" cy="1754326"/>
          </a:xfrm>
          <a:prstGeom prst="rect">
            <a:avLst/>
          </a:prstGeom>
          <a:noFill/>
        </p:spPr>
        <p:txBody>
          <a:bodyPr wrap="square" rtlCol="0">
            <a:spAutoFit/>
          </a:bodyPr>
          <a:lstStyle/>
          <a:p>
            <a:pPr algn="ctr"/>
            <a:r>
              <a:rPr lang="en-US" sz="3600" b="1" dirty="0"/>
              <a:t>But what if the sample size is much larger?</a:t>
            </a:r>
          </a:p>
        </p:txBody>
      </p:sp>
      <p:sp>
        <p:nvSpPr>
          <p:cNvPr id="3" name="TextBox 2">
            <a:extLst>
              <a:ext uri="{FF2B5EF4-FFF2-40B4-BE49-F238E27FC236}">
                <a16:creationId xmlns:a16="http://schemas.microsoft.com/office/drawing/2014/main" id="{C207F8AC-066E-DCC6-9CA4-4FA495427514}"/>
              </a:ext>
            </a:extLst>
          </p:cNvPr>
          <p:cNvSpPr txBox="1"/>
          <p:nvPr/>
        </p:nvSpPr>
        <p:spPr>
          <a:xfrm>
            <a:off x="2714761" y="2998113"/>
            <a:ext cx="3714478" cy="430887"/>
          </a:xfrm>
          <a:prstGeom prst="rect">
            <a:avLst/>
          </a:prstGeom>
          <a:noFill/>
        </p:spPr>
        <p:txBody>
          <a:bodyPr wrap="none" rtlCol="0">
            <a:spAutoFit/>
          </a:bodyPr>
          <a:lstStyle/>
          <a:p>
            <a:r>
              <a:rPr lang="en-US" dirty="0" err="1">
                <a:hlinkClick r:id="rId2" action="ppaction://hlinkfile"/>
              </a:rPr>
              <a:t>DataFiles</a:t>
            </a:r>
            <a:r>
              <a:rPr lang="en-US" dirty="0">
                <a:hlinkClick r:id="rId2" action="ppaction://hlinkfile"/>
              </a:rPr>
              <a:t>\HotelRatings.xlsx</a:t>
            </a:r>
            <a:endParaRPr lang="en-US" dirty="0"/>
          </a:p>
        </p:txBody>
      </p:sp>
      <p:sp>
        <p:nvSpPr>
          <p:cNvPr id="4" name="TextBox 3">
            <a:extLst>
              <a:ext uri="{FF2B5EF4-FFF2-40B4-BE49-F238E27FC236}">
                <a16:creationId xmlns:a16="http://schemas.microsoft.com/office/drawing/2014/main" id="{0A203072-1CD8-93E3-1272-38683A5CC5CA}"/>
              </a:ext>
            </a:extLst>
          </p:cNvPr>
          <p:cNvSpPr txBox="1"/>
          <p:nvPr/>
        </p:nvSpPr>
        <p:spPr>
          <a:xfrm>
            <a:off x="3198675" y="5502274"/>
            <a:ext cx="3292889" cy="430887"/>
          </a:xfrm>
          <a:prstGeom prst="rect">
            <a:avLst/>
          </a:prstGeom>
          <a:noFill/>
        </p:spPr>
        <p:txBody>
          <a:bodyPr wrap="none" rtlCol="0">
            <a:spAutoFit/>
          </a:bodyPr>
          <a:lstStyle/>
          <a:p>
            <a:r>
              <a:rPr lang="en-US" dirty="0" err="1">
                <a:hlinkClick r:id="rId3" action="ppaction://hlinkfile"/>
              </a:rPr>
              <a:t>DataFiles</a:t>
            </a:r>
            <a:r>
              <a:rPr lang="en-US" dirty="0">
                <a:hlinkClick r:id="rId3" action="ppaction://hlinkfile"/>
              </a:rPr>
              <a:t>\SoftDrink.xlsx</a:t>
            </a:r>
            <a:endParaRPr lang="en-US" dirty="0"/>
          </a:p>
        </p:txBody>
      </p:sp>
      <p:sp>
        <p:nvSpPr>
          <p:cNvPr id="5" name="TextBox 4">
            <a:extLst>
              <a:ext uri="{FF2B5EF4-FFF2-40B4-BE49-F238E27FC236}">
                <a16:creationId xmlns:a16="http://schemas.microsoft.com/office/drawing/2014/main" id="{9817D2C8-0DBE-BAEC-1CCB-17BCEF394BAF}"/>
              </a:ext>
            </a:extLst>
          </p:cNvPr>
          <p:cNvSpPr txBox="1"/>
          <p:nvPr/>
        </p:nvSpPr>
        <p:spPr>
          <a:xfrm>
            <a:off x="691170" y="4357915"/>
            <a:ext cx="8016938" cy="646331"/>
          </a:xfrm>
          <a:prstGeom prst="rect">
            <a:avLst/>
          </a:prstGeom>
          <a:noFill/>
        </p:spPr>
        <p:txBody>
          <a:bodyPr wrap="none" rtlCol="0">
            <a:spAutoFit/>
          </a:bodyPr>
          <a:lstStyle/>
          <a:p>
            <a:r>
              <a:rPr lang="en-US" sz="3600" b="1" dirty="0"/>
              <a:t>Looking at the Soft Drink Market</a:t>
            </a:r>
          </a:p>
        </p:txBody>
      </p:sp>
    </p:spTree>
    <p:extLst>
      <p:ext uri="{BB962C8B-B14F-4D97-AF65-F5344CB8AC3E}">
        <p14:creationId xmlns:p14="http://schemas.microsoft.com/office/powerpoint/2010/main" val="242814216"/>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8" name="Rectangle 24">
            <a:extLst>
              <a:ext uri="{FF2B5EF4-FFF2-40B4-BE49-F238E27FC236}">
                <a16:creationId xmlns:a16="http://schemas.microsoft.com/office/drawing/2014/main" id="{D96E5C49-270A-4909-B01B-B8A13C1B5D49}"/>
              </a:ext>
            </a:extLst>
          </p:cNvPr>
          <p:cNvSpPr>
            <a:spLocks noChangeArrowheads="1"/>
          </p:cNvSpPr>
          <p:nvPr/>
        </p:nvSpPr>
        <p:spPr bwMode="auto">
          <a:xfrm>
            <a:off x="3543300" y="3097213"/>
            <a:ext cx="4457700" cy="2362200"/>
          </a:xfrm>
          <a:prstGeom prst="rect">
            <a:avLst/>
          </a:prstGeom>
          <a:gradFill flip="none" rotWithShape="1">
            <a:gsLst>
              <a:gs pos="0">
                <a:srgbClr val="486C00">
                  <a:shade val="30000"/>
                  <a:satMod val="115000"/>
                </a:srgbClr>
              </a:gs>
              <a:gs pos="50000">
                <a:srgbClr val="486C00">
                  <a:shade val="67500"/>
                  <a:satMod val="115000"/>
                </a:srgbClr>
              </a:gs>
              <a:gs pos="100000">
                <a:srgbClr val="486C00">
                  <a:shade val="100000"/>
                  <a:satMod val="115000"/>
                </a:srgbClr>
              </a:gs>
            </a:gsLst>
            <a:lin ang="13500000" scaled="1"/>
            <a:tileRect/>
          </a:gra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123926" name="Rectangle 22">
            <a:extLst>
              <a:ext uri="{FF2B5EF4-FFF2-40B4-BE49-F238E27FC236}">
                <a16:creationId xmlns:a16="http://schemas.microsoft.com/office/drawing/2014/main" id="{2B7B69DE-242A-43B1-8130-7E6650C5F291}"/>
              </a:ext>
            </a:extLst>
          </p:cNvPr>
          <p:cNvSpPr>
            <a:spLocks noChangeArrowheads="1"/>
          </p:cNvSpPr>
          <p:nvPr/>
        </p:nvSpPr>
        <p:spPr bwMode="auto">
          <a:xfrm>
            <a:off x="1181100" y="3097213"/>
            <a:ext cx="2152650" cy="2362200"/>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5400000" scaled="1"/>
          </a:gra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123924" name="Rectangle 20">
            <a:extLst>
              <a:ext uri="{FF2B5EF4-FFF2-40B4-BE49-F238E27FC236}">
                <a16:creationId xmlns:a16="http://schemas.microsoft.com/office/drawing/2014/main" id="{81E51878-A5F2-4425-B5B1-519785E21438}"/>
              </a:ext>
            </a:extLst>
          </p:cNvPr>
          <p:cNvSpPr>
            <a:spLocks noChangeArrowheads="1"/>
          </p:cNvSpPr>
          <p:nvPr/>
        </p:nvSpPr>
        <p:spPr bwMode="auto">
          <a:xfrm>
            <a:off x="3543300" y="1882775"/>
            <a:ext cx="4457700" cy="95250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123923" name="Rectangle 19">
            <a:extLst>
              <a:ext uri="{FF2B5EF4-FFF2-40B4-BE49-F238E27FC236}">
                <a16:creationId xmlns:a16="http://schemas.microsoft.com/office/drawing/2014/main" id="{CDCA869A-91D5-4DB1-9A69-C21B170F2CF1}"/>
              </a:ext>
            </a:extLst>
          </p:cNvPr>
          <p:cNvSpPr>
            <a:spLocks noChangeArrowheads="1"/>
          </p:cNvSpPr>
          <p:nvPr/>
        </p:nvSpPr>
        <p:spPr bwMode="auto">
          <a:xfrm>
            <a:off x="3560763" y="1879600"/>
            <a:ext cx="4375150" cy="952500"/>
          </a:xfrm>
          <a:prstGeom prst="rect">
            <a:avLst/>
          </a:prstGeom>
          <a:solidFill>
            <a:schemeClr val="bg1">
              <a:lumMod val="95000"/>
            </a:schemeClr>
          </a:solidFill>
          <a:ln w="9525">
            <a:noFill/>
            <a:miter lim="800000"/>
            <a:headEnd/>
            <a:tailEnd/>
          </a:ln>
          <a:effectLst/>
        </p:spPr>
        <p:txBody>
          <a:bodyPr wrap="none" anchor="ctr"/>
          <a:lstStyle/>
          <a:p>
            <a:pPr>
              <a:lnSpc>
                <a:spcPct val="90000"/>
              </a:lnSpc>
              <a:spcBef>
                <a:spcPct val="20000"/>
              </a:spcBef>
              <a:buClr>
                <a:srgbClr val="FFFF00"/>
              </a:buClr>
              <a:buSzPct val="80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Stock         Annual        Earn/</a:t>
            </a:r>
          </a:p>
          <a:p>
            <a:pPr>
              <a:lnSpc>
                <a:spcPct val="90000"/>
              </a:lnSpc>
              <a:spcBef>
                <a:spcPct val="20000"/>
              </a:spcBef>
              <a:buClr>
                <a:srgbClr val="FFFF00"/>
              </a:buClr>
              <a:buSzPct val="80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Exchange    Sales($M)   Share($)</a:t>
            </a:r>
          </a:p>
        </p:txBody>
      </p:sp>
      <p:sp>
        <p:nvSpPr>
          <p:cNvPr id="123910" name="Rectangle 6">
            <a:extLst>
              <a:ext uri="{FF2B5EF4-FFF2-40B4-BE49-F238E27FC236}">
                <a16:creationId xmlns:a16="http://schemas.microsoft.com/office/drawing/2014/main" id="{A846EC9B-1AFC-46E3-A3EB-E663315E0132}"/>
              </a:ext>
            </a:extLst>
          </p:cNvPr>
          <p:cNvSpPr>
            <a:spLocks noChangeArrowheads="1"/>
          </p:cNvSpPr>
          <p:nvPr/>
        </p:nvSpPr>
        <p:spPr bwMode="auto">
          <a:xfrm>
            <a:off x="522288" y="285750"/>
            <a:ext cx="8243887" cy="814388"/>
          </a:xfrm>
          <a:prstGeom prst="rect">
            <a:avLst/>
          </a:prstGeom>
          <a:noFill/>
          <a:ln w="12700">
            <a:noFill/>
            <a:miter lim="800000"/>
            <a:headEnd/>
            <a:tailEnd/>
          </a:ln>
          <a:effectLst/>
        </p:spPr>
        <p:txBody>
          <a:bodyPr lIns="90488" tIns="44450" rIns="90488" bIns="44450" anchor="ctr"/>
          <a:lstStyle/>
          <a:p>
            <a:pPr algn="ctr" eaLnBrk="1" fontAlgn="auto" hangingPunct="1">
              <a:spcAft>
                <a:spcPts val="0"/>
              </a:spcAft>
              <a:defRPr/>
            </a:pPr>
            <a:r>
              <a:rPr lang="en-US" sz="2800" b="1" dirty="0">
                <a:solidFill>
                  <a:schemeClr val="tx2"/>
                </a:solidFill>
                <a:latin typeface="Arial Black" pitchFamily="34" charset="0"/>
                <a:ea typeface="+mj-ea"/>
                <a:cs typeface="+mj-cs"/>
              </a:rPr>
              <a:t>Data, Data Sets, Elements, Variables,</a:t>
            </a:r>
          </a:p>
          <a:p>
            <a:pPr algn="ctr" eaLnBrk="1" fontAlgn="auto" hangingPunct="1">
              <a:spcAft>
                <a:spcPts val="0"/>
              </a:spcAft>
              <a:defRPr/>
            </a:pPr>
            <a:r>
              <a:rPr lang="en-US" sz="2800" b="1" dirty="0">
                <a:solidFill>
                  <a:schemeClr val="tx2"/>
                </a:solidFill>
                <a:latin typeface="Arial Black" pitchFamily="34" charset="0"/>
                <a:ea typeface="+mj-ea"/>
                <a:cs typeface="+mj-cs"/>
              </a:rPr>
              <a:t> and Observations</a:t>
            </a:r>
          </a:p>
        </p:txBody>
      </p:sp>
      <p:sp>
        <p:nvSpPr>
          <p:cNvPr id="123919" name="Line 15">
            <a:extLst>
              <a:ext uri="{FF2B5EF4-FFF2-40B4-BE49-F238E27FC236}">
                <a16:creationId xmlns:a16="http://schemas.microsoft.com/office/drawing/2014/main" id="{C08D8415-9E00-4C0B-90E5-8B66B22C53B8}"/>
              </a:ext>
            </a:extLst>
          </p:cNvPr>
          <p:cNvSpPr>
            <a:spLocks noChangeShapeType="1"/>
          </p:cNvSpPr>
          <p:nvPr/>
        </p:nvSpPr>
        <p:spPr bwMode="auto">
          <a:xfrm flipV="1">
            <a:off x="1157288" y="2957513"/>
            <a:ext cx="6873875" cy="1587"/>
          </a:xfrm>
          <a:prstGeom prst="line">
            <a:avLst/>
          </a:prstGeom>
          <a:noFill/>
          <a:ln w="19050">
            <a:solidFill>
              <a:schemeClr val="tx1"/>
            </a:solidFill>
            <a:round/>
            <a:headEnd/>
            <a:tailEnd/>
          </a:ln>
          <a:effectLst>
            <a:outerShdw dist="17961" dir="2700000" algn="ctr" rotWithShape="0">
              <a:srgbClr val="000000"/>
            </a:outerShdw>
          </a:effectLst>
        </p:spPr>
        <p:txBody>
          <a:bodyP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123920" name="Rectangle 16">
            <a:extLst>
              <a:ext uri="{FF2B5EF4-FFF2-40B4-BE49-F238E27FC236}">
                <a16:creationId xmlns:a16="http://schemas.microsoft.com/office/drawing/2014/main" id="{84A3F986-97EC-4924-9901-23B6A585098C}"/>
              </a:ext>
            </a:extLst>
          </p:cNvPr>
          <p:cNvSpPr>
            <a:spLocks noChangeArrowheads="1"/>
          </p:cNvSpPr>
          <p:nvPr/>
        </p:nvSpPr>
        <p:spPr bwMode="auto">
          <a:xfrm>
            <a:off x="1276350" y="2387600"/>
            <a:ext cx="1733550" cy="323850"/>
          </a:xfrm>
          <a:prstGeom prst="rect">
            <a:avLst/>
          </a:prstGeom>
          <a:noFill/>
          <a:ln w="12700">
            <a:noFill/>
            <a:miter lim="800000"/>
            <a:headEnd/>
            <a:tailEnd/>
          </a:ln>
          <a:effectLst/>
        </p:spPr>
        <p:txBody>
          <a:bodyPr wrap="none" anchor="ctr"/>
          <a:lstStyle/>
          <a:p>
            <a:pPr algn="ctr">
              <a:defRPr/>
            </a:pPr>
            <a:r>
              <a:rPr lang="en-US" sz="2400" dirty="0">
                <a:effectLst>
                  <a:outerShdw blurRad="38100" dist="38100" dir="2700000" algn="tl">
                    <a:srgbClr val="000000"/>
                  </a:outerShdw>
                </a:effectLst>
                <a:latin typeface="Book Antiqua" pitchFamily="18" charset="0"/>
                <a:cs typeface="+mn-cs"/>
              </a:rPr>
              <a:t>Company</a:t>
            </a:r>
          </a:p>
        </p:txBody>
      </p:sp>
      <p:sp>
        <p:nvSpPr>
          <p:cNvPr id="123925" name="Rectangle 21">
            <a:extLst>
              <a:ext uri="{FF2B5EF4-FFF2-40B4-BE49-F238E27FC236}">
                <a16:creationId xmlns:a16="http://schemas.microsoft.com/office/drawing/2014/main" id="{13799200-0CB0-43D9-81DA-0DC666B736F8}"/>
              </a:ext>
            </a:extLst>
          </p:cNvPr>
          <p:cNvSpPr>
            <a:spLocks noChangeArrowheads="1"/>
          </p:cNvSpPr>
          <p:nvPr/>
        </p:nvSpPr>
        <p:spPr bwMode="auto">
          <a:xfrm>
            <a:off x="1125538" y="3132138"/>
            <a:ext cx="2235200" cy="2284412"/>
          </a:xfrm>
          <a:prstGeom prst="rect">
            <a:avLst/>
          </a:prstGeom>
          <a:solidFill>
            <a:schemeClr val="bg2"/>
          </a:solidFill>
          <a:ln w="9525">
            <a:noFill/>
            <a:miter lim="800000"/>
            <a:headEnd/>
            <a:tailEnd/>
          </a:ln>
          <a:effectLst/>
        </p:spPr>
        <p:txBody>
          <a:bodyPr wrap="none" anchor="ctr"/>
          <a:lstStyle/>
          <a:p>
            <a:pPr>
              <a:spcBef>
                <a:spcPct val="20000"/>
              </a:spcBef>
              <a:buClr>
                <a:srgbClr val="FFFF00"/>
              </a:buClr>
              <a:buSzPct val="80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Dataram	</a:t>
            </a:r>
          </a:p>
          <a:p>
            <a:pPr>
              <a:spcBef>
                <a:spcPct val="20000"/>
              </a:spcBef>
              <a:buClr>
                <a:srgbClr val="FFFF00"/>
              </a:buClr>
              <a:buSzPct val="80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EnergySouth</a:t>
            </a:r>
          </a:p>
          <a:p>
            <a:pPr>
              <a:spcBef>
                <a:spcPct val="20000"/>
              </a:spcBef>
              <a:buClr>
                <a:srgbClr val="FFFF00"/>
              </a:buClr>
              <a:buSzPct val="80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Keystone</a:t>
            </a:r>
          </a:p>
          <a:p>
            <a:pPr>
              <a:spcBef>
                <a:spcPct val="20000"/>
              </a:spcBef>
              <a:buClr>
                <a:srgbClr val="FFFF00"/>
              </a:buClr>
              <a:buSzPct val="80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LandCare</a:t>
            </a:r>
          </a:p>
          <a:p>
            <a:pPr>
              <a:spcBef>
                <a:spcPct val="20000"/>
              </a:spcBef>
              <a:buClr>
                <a:srgbClr val="FFFF00"/>
              </a:buClr>
              <a:buSzPct val="80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Psychemedics</a:t>
            </a:r>
          </a:p>
        </p:txBody>
      </p:sp>
      <p:sp>
        <p:nvSpPr>
          <p:cNvPr id="123933" name="Rectangle 29">
            <a:extLst>
              <a:ext uri="{FF2B5EF4-FFF2-40B4-BE49-F238E27FC236}">
                <a16:creationId xmlns:a16="http://schemas.microsoft.com/office/drawing/2014/main" id="{FB35631A-7C4C-41B9-82C3-A8B3E49FEE92}"/>
              </a:ext>
            </a:extLst>
          </p:cNvPr>
          <p:cNvSpPr>
            <a:spLocks noChangeArrowheads="1"/>
          </p:cNvSpPr>
          <p:nvPr/>
        </p:nvSpPr>
        <p:spPr bwMode="auto">
          <a:xfrm>
            <a:off x="3543300" y="3621088"/>
            <a:ext cx="4460875" cy="452437"/>
          </a:xfrm>
          <a:prstGeom prst="rect">
            <a:avLst/>
          </a:prstGeom>
          <a:gradFill rotWithShape="0">
            <a:gsLst>
              <a:gs pos="0">
                <a:srgbClr val="666699">
                  <a:gamma/>
                  <a:shade val="46275"/>
                  <a:invGamma/>
                </a:srgbClr>
              </a:gs>
              <a:gs pos="50000">
                <a:srgbClr val="666699"/>
              </a:gs>
              <a:gs pos="100000">
                <a:srgbClr val="666699">
                  <a:gamma/>
                  <a:shade val="46275"/>
                  <a:invGamma/>
                </a:srgbClr>
              </a:gs>
            </a:gsLst>
            <a:lin ang="5400000" scaled="1"/>
          </a:gradFill>
          <a:ln w="6350">
            <a:solidFill>
              <a:schemeClr val="tx1"/>
            </a:solid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latin typeface="MS Reference Serif" pitchFamily="18" charset="0"/>
              <a:cs typeface="+mn-cs"/>
            </a:endParaRPr>
          </a:p>
        </p:txBody>
      </p:sp>
      <p:sp>
        <p:nvSpPr>
          <p:cNvPr id="123927" name="Rectangle 23">
            <a:extLst>
              <a:ext uri="{FF2B5EF4-FFF2-40B4-BE49-F238E27FC236}">
                <a16:creationId xmlns:a16="http://schemas.microsoft.com/office/drawing/2014/main" id="{E718BA11-A431-4F5A-BB62-DFF3B46394D1}"/>
              </a:ext>
            </a:extLst>
          </p:cNvPr>
          <p:cNvSpPr>
            <a:spLocks noChangeArrowheads="1"/>
          </p:cNvSpPr>
          <p:nvPr/>
        </p:nvSpPr>
        <p:spPr bwMode="auto">
          <a:xfrm>
            <a:off x="3579813" y="3125788"/>
            <a:ext cx="4395787" cy="2301875"/>
          </a:xfrm>
          <a:prstGeom prst="rect">
            <a:avLst/>
          </a:prstGeom>
          <a:solidFill>
            <a:schemeClr val="accent1">
              <a:lumMod val="40000"/>
              <a:lumOff val="60000"/>
            </a:schemeClr>
          </a:solidFill>
          <a:ln w="9525">
            <a:noFill/>
            <a:miter lim="800000"/>
            <a:headEnd/>
            <a:tailEnd/>
          </a:ln>
          <a:effectLst/>
        </p:spPr>
        <p:txBody>
          <a:bodyPr wrap="none" anchor="ctr"/>
          <a:lstStyle/>
          <a:p>
            <a:pPr>
              <a:spcBef>
                <a:spcPct val="20000"/>
              </a:spcBef>
              <a:buClr>
                <a:srgbClr val="FFFF00"/>
              </a:buClr>
              <a:buSzPct val="80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NQ	  	  73.10	         0.86</a:t>
            </a:r>
          </a:p>
          <a:p>
            <a:pPr>
              <a:spcBef>
                <a:spcPct val="20000"/>
              </a:spcBef>
              <a:buClr>
                <a:srgbClr val="FFFF00"/>
              </a:buClr>
              <a:buSzPct val="80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N		  74.00	         1.67</a:t>
            </a:r>
          </a:p>
          <a:p>
            <a:pPr>
              <a:spcBef>
                <a:spcPct val="20000"/>
              </a:spcBef>
              <a:buClr>
                <a:srgbClr val="FFFF00"/>
              </a:buClr>
              <a:buSzPct val="80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N		365.70	         0.86  </a:t>
            </a:r>
          </a:p>
          <a:p>
            <a:pPr>
              <a:spcBef>
                <a:spcPct val="20000"/>
              </a:spcBef>
              <a:buClr>
                <a:srgbClr val="FFFF00"/>
              </a:buClr>
              <a:buSzPct val="80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NQ		111.40	         0.33</a:t>
            </a:r>
          </a:p>
          <a:p>
            <a:pPr>
              <a:spcBef>
                <a:spcPct val="20000"/>
              </a:spcBef>
              <a:buClr>
                <a:srgbClr val="FFFF00"/>
              </a:buClr>
              <a:buSzPct val="80000"/>
              <a:buFont typeface="Monotype Sorts" pitchFamily="2" charset="2"/>
              <a:buNone/>
              <a:defRPr/>
            </a:pPr>
            <a:r>
              <a:rPr lang="en-US" sz="2400" dirty="0">
                <a:effectLst>
                  <a:outerShdw blurRad="38100" dist="38100" dir="2700000" algn="tl">
                    <a:srgbClr val="000000"/>
                  </a:outerShdw>
                </a:effectLst>
                <a:latin typeface="Book Antiqua" pitchFamily="18" charset="0"/>
                <a:cs typeface="+mn-cs"/>
              </a:rPr>
              <a:t>       N	  	  17.60	         0.13</a:t>
            </a:r>
          </a:p>
        </p:txBody>
      </p:sp>
      <p:sp>
        <p:nvSpPr>
          <p:cNvPr id="123929" name="AutoShape 25">
            <a:extLst>
              <a:ext uri="{FF2B5EF4-FFF2-40B4-BE49-F238E27FC236}">
                <a16:creationId xmlns:a16="http://schemas.microsoft.com/office/drawing/2014/main" id="{446323F3-D523-433A-A40F-862F60E07BED}"/>
              </a:ext>
            </a:extLst>
          </p:cNvPr>
          <p:cNvSpPr>
            <a:spLocks noChangeArrowheads="1"/>
          </p:cNvSpPr>
          <p:nvPr/>
        </p:nvSpPr>
        <p:spPr bwMode="auto">
          <a:xfrm>
            <a:off x="5024438" y="1179513"/>
            <a:ext cx="1563687" cy="409575"/>
          </a:xfrm>
          <a:prstGeom prst="wedgeRoundRectCallout">
            <a:avLst>
              <a:gd name="adj1" fmla="val 53755"/>
              <a:gd name="adj2" fmla="val 116278"/>
              <a:gd name="adj3" fmla="val 16667"/>
            </a:avLst>
          </a:prstGeom>
          <a:solidFill>
            <a:schemeClr val="bg2"/>
          </a:solidFill>
          <a:ln w="9525">
            <a:solidFill>
              <a:schemeClr val="tx1"/>
            </a:solidFill>
            <a:miter lim="800000"/>
            <a:headEnd/>
            <a:tailEnd/>
          </a:ln>
          <a:effectLst/>
        </p:spPr>
        <p:txBody>
          <a:bodyPr/>
          <a:lstStyle/>
          <a:p>
            <a:pPr algn="ctr">
              <a:defRPr/>
            </a:pPr>
            <a:r>
              <a:rPr lang="en-US" dirty="0">
                <a:effectLst>
                  <a:outerShdw blurRad="38100" dist="38100" dir="2700000" algn="tl">
                    <a:srgbClr val="000000"/>
                  </a:outerShdw>
                </a:effectLst>
                <a:latin typeface="Book Antiqua" pitchFamily="18" charset="0"/>
                <a:cs typeface="+mn-cs"/>
              </a:rPr>
              <a:t>Variables</a:t>
            </a:r>
          </a:p>
        </p:txBody>
      </p:sp>
      <p:sp>
        <p:nvSpPr>
          <p:cNvPr id="123930" name="AutoShape 26">
            <a:extLst>
              <a:ext uri="{FF2B5EF4-FFF2-40B4-BE49-F238E27FC236}">
                <a16:creationId xmlns:a16="http://schemas.microsoft.com/office/drawing/2014/main" id="{14B4EDFE-D24C-40A2-A9A0-AFCED4B2AE58}"/>
              </a:ext>
            </a:extLst>
          </p:cNvPr>
          <p:cNvSpPr>
            <a:spLocks noChangeArrowheads="1"/>
          </p:cNvSpPr>
          <p:nvPr/>
        </p:nvSpPr>
        <p:spPr bwMode="auto">
          <a:xfrm>
            <a:off x="566738" y="1685925"/>
            <a:ext cx="1346200" cy="660400"/>
          </a:xfrm>
          <a:prstGeom prst="wedgeRoundRectCallout">
            <a:avLst>
              <a:gd name="adj1" fmla="val -5306"/>
              <a:gd name="adj2" fmla="val 163944"/>
              <a:gd name="adj3" fmla="val 16667"/>
            </a:avLst>
          </a:prstGeom>
          <a:solidFill>
            <a:schemeClr val="bg2">
              <a:lumMod val="90000"/>
            </a:schemeClr>
          </a:solidFill>
          <a:ln w="9525">
            <a:solidFill>
              <a:schemeClr val="tx1"/>
            </a:solidFill>
            <a:miter lim="800000"/>
            <a:headEnd/>
            <a:tailEnd/>
          </a:ln>
          <a:effectLst/>
        </p:spPr>
        <p:txBody>
          <a:bodyPr/>
          <a:lstStyle/>
          <a:p>
            <a:pPr algn="ctr">
              <a:lnSpc>
                <a:spcPct val="80000"/>
              </a:lnSpc>
              <a:defRPr/>
            </a:pPr>
            <a:r>
              <a:rPr lang="en-US" dirty="0">
                <a:effectLst>
                  <a:outerShdw blurRad="38100" dist="38100" dir="2700000" algn="tl">
                    <a:srgbClr val="000000"/>
                  </a:outerShdw>
                </a:effectLst>
                <a:latin typeface="Book Antiqua" pitchFamily="18" charset="0"/>
                <a:cs typeface="+mn-cs"/>
              </a:rPr>
              <a:t>Element</a:t>
            </a:r>
          </a:p>
          <a:p>
            <a:pPr algn="ctr">
              <a:lnSpc>
                <a:spcPct val="80000"/>
              </a:lnSpc>
              <a:defRPr/>
            </a:pPr>
            <a:r>
              <a:rPr lang="en-US" dirty="0">
                <a:effectLst>
                  <a:outerShdw blurRad="38100" dist="38100" dir="2700000" algn="tl">
                    <a:srgbClr val="000000"/>
                  </a:outerShdw>
                </a:effectLst>
                <a:latin typeface="Book Antiqua" pitchFamily="18" charset="0"/>
                <a:cs typeface="+mn-cs"/>
              </a:rPr>
              <a:t> Names</a:t>
            </a:r>
          </a:p>
        </p:txBody>
      </p:sp>
      <p:sp>
        <p:nvSpPr>
          <p:cNvPr id="123931" name="AutoShape 27">
            <a:extLst>
              <a:ext uri="{FF2B5EF4-FFF2-40B4-BE49-F238E27FC236}">
                <a16:creationId xmlns:a16="http://schemas.microsoft.com/office/drawing/2014/main" id="{8D0F674A-2AA1-4250-8CD0-67971B926571}"/>
              </a:ext>
            </a:extLst>
          </p:cNvPr>
          <p:cNvSpPr>
            <a:spLocks noChangeArrowheads="1"/>
          </p:cNvSpPr>
          <p:nvPr/>
        </p:nvSpPr>
        <p:spPr bwMode="auto">
          <a:xfrm>
            <a:off x="6567488" y="5618163"/>
            <a:ext cx="1563687" cy="450850"/>
          </a:xfrm>
          <a:prstGeom prst="wedgeRoundRectCallout">
            <a:avLst>
              <a:gd name="adj1" fmla="val -40761"/>
              <a:gd name="adj2" fmla="val -139790"/>
              <a:gd name="adj3" fmla="val 16667"/>
            </a:avLst>
          </a:prstGeom>
          <a:solidFill>
            <a:schemeClr val="tx2">
              <a:lumMod val="20000"/>
              <a:lumOff val="80000"/>
            </a:schemeClr>
          </a:solidFill>
          <a:ln w="9525">
            <a:solidFill>
              <a:schemeClr val="tx1"/>
            </a:solidFill>
            <a:miter lim="800000"/>
            <a:headEnd/>
            <a:tailEnd/>
          </a:ln>
          <a:effectLst/>
        </p:spPr>
        <p:txBody>
          <a:bodyPr/>
          <a:lstStyle/>
          <a:p>
            <a:pPr algn="ctr">
              <a:defRPr/>
            </a:pPr>
            <a:r>
              <a:rPr lang="en-US" dirty="0">
                <a:effectLst>
                  <a:outerShdw blurRad="38100" dist="38100" dir="2700000" algn="tl">
                    <a:srgbClr val="000000"/>
                  </a:outerShdw>
                </a:effectLst>
                <a:latin typeface="Book Antiqua" pitchFamily="18" charset="0"/>
                <a:cs typeface="+mn-cs"/>
              </a:rPr>
              <a:t>Data Set</a:t>
            </a:r>
          </a:p>
        </p:txBody>
      </p:sp>
      <p:sp>
        <p:nvSpPr>
          <p:cNvPr id="123932" name="AutoShape 28">
            <a:extLst>
              <a:ext uri="{FF2B5EF4-FFF2-40B4-BE49-F238E27FC236}">
                <a16:creationId xmlns:a16="http://schemas.microsoft.com/office/drawing/2014/main" id="{849C80E3-A81D-42DC-8278-47F66F444052}"/>
              </a:ext>
            </a:extLst>
          </p:cNvPr>
          <p:cNvSpPr>
            <a:spLocks noChangeArrowheads="1"/>
          </p:cNvSpPr>
          <p:nvPr/>
        </p:nvSpPr>
        <p:spPr bwMode="auto">
          <a:xfrm rot="21594544">
            <a:off x="1806575" y="1260475"/>
            <a:ext cx="1852613" cy="430213"/>
          </a:xfrm>
          <a:prstGeom prst="wedgeRoundRectCallout">
            <a:avLst>
              <a:gd name="adj1" fmla="val 52551"/>
              <a:gd name="adj2" fmla="val 498051"/>
              <a:gd name="adj3" fmla="val 16667"/>
            </a:avLst>
          </a:prstGeom>
          <a:solidFill>
            <a:schemeClr val="bg1">
              <a:lumMod val="85000"/>
            </a:schemeClr>
          </a:solidFill>
          <a:ln w="9525">
            <a:solidFill>
              <a:schemeClr val="tx1"/>
            </a:solidFill>
            <a:miter lim="800000"/>
            <a:headEnd/>
            <a:tailEnd/>
          </a:ln>
          <a:effectLst/>
        </p:spPr>
        <p:txBody>
          <a:bodyPr/>
          <a:lstStyle/>
          <a:p>
            <a:pPr algn="ctr">
              <a:defRPr/>
            </a:pPr>
            <a:r>
              <a:rPr lang="en-US" dirty="0">
                <a:effectLst>
                  <a:outerShdw blurRad="38100" dist="38100" dir="2700000" algn="tl">
                    <a:srgbClr val="000000"/>
                  </a:outerShdw>
                </a:effectLst>
                <a:latin typeface="Book Antiqua" pitchFamily="18" charset="0"/>
                <a:cs typeface="+mn-cs"/>
              </a:rPr>
              <a:t>Observation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123919"/>
                                        </p:tgtEl>
                                        <p:attrNameLst>
                                          <p:attrName>style.visibility</p:attrName>
                                        </p:attrNameLst>
                                      </p:cBhvr>
                                      <p:to>
                                        <p:strVal val="visible"/>
                                      </p:to>
                                    </p:set>
                                    <p:animEffect transition="in" filter="slide(fromLeft)">
                                      <p:cBhvr>
                                        <p:cTn id="7" dur="500"/>
                                        <p:tgtEl>
                                          <p:spTgt spid="123919"/>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23920"/>
                                        </p:tgtEl>
                                        <p:attrNameLst>
                                          <p:attrName>style.visibility</p:attrName>
                                        </p:attrNameLst>
                                      </p:cBhvr>
                                      <p:to>
                                        <p:strVal val="visible"/>
                                      </p:to>
                                    </p:set>
                                    <p:animEffect transition="in" filter="slide(fromLeft)">
                                      <p:cBhvr>
                                        <p:cTn id="11" dur="500"/>
                                        <p:tgtEl>
                                          <p:spTgt spid="123920"/>
                                        </p:tgtEl>
                                      </p:cBhvr>
                                    </p:animEffect>
                                  </p:childTnLst>
                                </p:cTn>
                              </p:par>
                            </p:childTnLst>
                          </p:cTn>
                        </p:par>
                        <p:par>
                          <p:cTn id="12" fill="hold" nodeType="afterGroup">
                            <p:stCondLst>
                              <p:cond delay="1000"/>
                            </p:stCondLst>
                            <p:childTnLst>
                              <p:par>
                                <p:cTn id="13" presetID="12" presetClass="entr" presetSubtype="1" fill="hold" grpId="0" nodeType="afterEffect">
                                  <p:stCondLst>
                                    <p:cond delay="2000"/>
                                  </p:stCondLst>
                                  <p:childTnLst>
                                    <p:set>
                                      <p:cBhvr>
                                        <p:cTn id="14" dur="1" fill="hold">
                                          <p:stCondLst>
                                            <p:cond delay="0"/>
                                          </p:stCondLst>
                                        </p:cTn>
                                        <p:tgtEl>
                                          <p:spTgt spid="123925"/>
                                        </p:tgtEl>
                                        <p:attrNameLst>
                                          <p:attrName>style.visibility</p:attrName>
                                        </p:attrNameLst>
                                      </p:cBhvr>
                                      <p:to>
                                        <p:strVal val="visible"/>
                                      </p:to>
                                    </p:set>
                                    <p:animEffect transition="in" filter="slide(fromTop)">
                                      <p:cBhvr>
                                        <p:cTn id="15" dur="500"/>
                                        <p:tgtEl>
                                          <p:spTgt spid="123925"/>
                                        </p:tgtEl>
                                      </p:cBhvr>
                                    </p:animEffect>
                                  </p:childTnLst>
                                </p:cTn>
                              </p:par>
                            </p:childTnLst>
                          </p:cTn>
                        </p:par>
                        <p:par>
                          <p:cTn id="16" fill="hold" nodeType="afterGroup">
                            <p:stCondLst>
                              <p:cond delay="3500"/>
                            </p:stCondLst>
                            <p:childTnLst>
                              <p:par>
                                <p:cTn id="17" presetID="12" presetClass="entr" presetSubtype="1" fill="hold" grpId="0" nodeType="afterEffect">
                                  <p:stCondLst>
                                    <p:cond delay="2000"/>
                                  </p:stCondLst>
                                  <p:childTnLst>
                                    <p:set>
                                      <p:cBhvr>
                                        <p:cTn id="18" dur="1" fill="hold">
                                          <p:stCondLst>
                                            <p:cond delay="0"/>
                                          </p:stCondLst>
                                        </p:cTn>
                                        <p:tgtEl>
                                          <p:spTgt spid="123923"/>
                                        </p:tgtEl>
                                        <p:attrNameLst>
                                          <p:attrName>style.visibility</p:attrName>
                                        </p:attrNameLst>
                                      </p:cBhvr>
                                      <p:to>
                                        <p:strVal val="visible"/>
                                      </p:to>
                                    </p:set>
                                    <p:animEffect transition="in" filter="slide(fromTop)">
                                      <p:cBhvr>
                                        <p:cTn id="19" dur="500"/>
                                        <p:tgtEl>
                                          <p:spTgt spid="123923"/>
                                        </p:tgtEl>
                                      </p:cBhvr>
                                    </p:animEffect>
                                  </p:childTnLst>
                                </p:cTn>
                              </p:par>
                            </p:childTnLst>
                          </p:cTn>
                        </p:par>
                        <p:par>
                          <p:cTn id="20" fill="hold" nodeType="afterGroup">
                            <p:stCondLst>
                              <p:cond delay="6000"/>
                            </p:stCondLst>
                            <p:childTnLst>
                              <p:par>
                                <p:cTn id="21" presetID="12" presetClass="entr" presetSubtype="1" fill="hold" grpId="0" nodeType="afterEffect">
                                  <p:stCondLst>
                                    <p:cond delay="2000"/>
                                  </p:stCondLst>
                                  <p:childTnLst>
                                    <p:set>
                                      <p:cBhvr>
                                        <p:cTn id="22" dur="1" fill="hold">
                                          <p:stCondLst>
                                            <p:cond delay="0"/>
                                          </p:stCondLst>
                                        </p:cTn>
                                        <p:tgtEl>
                                          <p:spTgt spid="123927"/>
                                        </p:tgtEl>
                                        <p:attrNameLst>
                                          <p:attrName>style.visibility</p:attrName>
                                        </p:attrNameLst>
                                      </p:cBhvr>
                                      <p:to>
                                        <p:strVal val="visible"/>
                                      </p:to>
                                    </p:set>
                                    <p:animEffect transition="in" filter="slide(fromTop)">
                                      <p:cBhvr>
                                        <p:cTn id="23" dur="500"/>
                                        <p:tgtEl>
                                          <p:spTgt spid="123927"/>
                                        </p:tgtEl>
                                      </p:cBhvr>
                                    </p:animEffect>
                                  </p:childTnLst>
                                </p:cTn>
                              </p:par>
                            </p:childTnLst>
                          </p:cTn>
                        </p:par>
                        <p:par>
                          <p:cTn id="24" fill="hold" nodeType="afterGroup">
                            <p:stCondLst>
                              <p:cond delay="8500"/>
                            </p:stCondLst>
                            <p:childTnLst>
                              <p:par>
                                <p:cTn id="25" presetID="9" presetClass="entr" presetSubtype="0" fill="hold" grpId="0" nodeType="afterEffect">
                                  <p:stCondLst>
                                    <p:cond delay="2000"/>
                                  </p:stCondLst>
                                  <p:childTnLst>
                                    <p:set>
                                      <p:cBhvr>
                                        <p:cTn id="26" dur="1" fill="hold">
                                          <p:stCondLst>
                                            <p:cond delay="0"/>
                                          </p:stCondLst>
                                        </p:cTn>
                                        <p:tgtEl>
                                          <p:spTgt spid="123926"/>
                                        </p:tgtEl>
                                        <p:attrNameLst>
                                          <p:attrName>style.visibility</p:attrName>
                                        </p:attrNameLst>
                                      </p:cBhvr>
                                      <p:to>
                                        <p:strVal val="visible"/>
                                      </p:to>
                                    </p:set>
                                    <p:animEffect transition="in" filter="dissolve">
                                      <p:cBhvr>
                                        <p:cTn id="27" dur="500"/>
                                        <p:tgtEl>
                                          <p:spTgt spid="123926"/>
                                        </p:tgtEl>
                                      </p:cBhvr>
                                    </p:animEffect>
                                  </p:childTnLst>
                                </p:cTn>
                              </p:par>
                            </p:childTnLst>
                          </p:cTn>
                        </p:par>
                        <p:par>
                          <p:cTn id="28" fill="hold" nodeType="afterGroup">
                            <p:stCondLst>
                              <p:cond delay="11000"/>
                            </p:stCondLst>
                            <p:childTnLst>
                              <p:par>
                                <p:cTn id="29" presetID="12" presetClass="entr" presetSubtype="1" fill="hold" grpId="0" nodeType="afterEffect">
                                  <p:stCondLst>
                                    <p:cond delay="1000"/>
                                  </p:stCondLst>
                                  <p:childTnLst>
                                    <p:set>
                                      <p:cBhvr>
                                        <p:cTn id="30" dur="1" fill="hold">
                                          <p:stCondLst>
                                            <p:cond delay="0"/>
                                          </p:stCondLst>
                                        </p:cTn>
                                        <p:tgtEl>
                                          <p:spTgt spid="123930"/>
                                        </p:tgtEl>
                                        <p:attrNameLst>
                                          <p:attrName>style.visibility</p:attrName>
                                        </p:attrNameLst>
                                      </p:cBhvr>
                                      <p:to>
                                        <p:strVal val="visible"/>
                                      </p:to>
                                    </p:set>
                                    <p:animEffect transition="in" filter="slide(fromTop)">
                                      <p:cBhvr>
                                        <p:cTn id="31" dur="500"/>
                                        <p:tgtEl>
                                          <p:spTgt spid="123930"/>
                                        </p:tgtEl>
                                      </p:cBhvr>
                                    </p:animEffect>
                                  </p:childTnLst>
                                </p:cTn>
                              </p:par>
                            </p:childTnLst>
                          </p:cTn>
                        </p:par>
                        <p:par>
                          <p:cTn id="32" fill="hold" nodeType="afterGroup">
                            <p:stCondLst>
                              <p:cond delay="12500"/>
                            </p:stCondLst>
                            <p:childTnLst>
                              <p:par>
                                <p:cTn id="33" presetID="9" presetClass="entr" presetSubtype="0" fill="hold" grpId="0" nodeType="afterEffect">
                                  <p:stCondLst>
                                    <p:cond delay="2000"/>
                                  </p:stCondLst>
                                  <p:childTnLst>
                                    <p:set>
                                      <p:cBhvr>
                                        <p:cTn id="34" dur="1" fill="hold">
                                          <p:stCondLst>
                                            <p:cond delay="0"/>
                                          </p:stCondLst>
                                        </p:cTn>
                                        <p:tgtEl>
                                          <p:spTgt spid="123924"/>
                                        </p:tgtEl>
                                        <p:attrNameLst>
                                          <p:attrName>style.visibility</p:attrName>
                                        </p:attrNameLst>
                                      </p:cBhvr>
                                      <p:to>
                                        <p:strVal val="visible"/>
                                      </p:to>
                                    </p:set>
                                    <p:animEffect transition="in" filter="dissolve">
                                      <p:cBhvr>
                                        <p:cTn id="35" dur="500"/>
                                        <p:tgtEl>
                                          <p:spTgt spid="123924"/>
                                        </p:tgtEl>
                                      </p:cBhvr>
                                    </p:animEffect>
                                  </p:childTnLst>
                                </p:cTn>
                              </p:par>
                            </p:childTnLst>
                          </p:cTn>
                        </p:par>
                        <p:par>
                          <p:cTn id="36" fill="hold" nodeType="afterGroup">
                            <p:stCondLst>
                              <p:cond delay="15000"/>
                            </p:stCondLst>
                            <p:childTnLst>
                              <p:par>
                                <p:cTn id="37" presetID="12" presetClass="entr" presetSubtype="1" fill="hold" grpId="0" nodeType="afterEffect">
                                  <p:stCondLst>
                                    <p:cond delay="1000"/>
                                  </p:stCondLst>
                                  <p:childTnLst>
                                    <p:set>
                                      <p:cBhvr>
                                        <p:cTn id="38" dur="1" fill="hold">
                                          <p:stCondLst>
                                            <p:cond delay="0"/>
                                          </p:stCondLst>
                                        </p:cTn>
                                        <p:tgtEl>
                                          <p:spTgt spid="123929"/>
                                        </p:tgtEl>
                                        <p:attrNameLst>
                                          <p:attrName>style.visibility</p:attrName>
                                        </p:attrNameLst>
                                      </p:cBhvr>
                                      <p:to>
                                        <p:strVal val="visible"/>
                                      </p:to>
                                    </p:set>
                                    <p:animEffect transition="in" filter="slide(fromTop)">
                                      <p:cBhvr>
                                        <p:cTn id="39" dur="500"/>
                                        <p:tgtEl>
                                          <p:spTgt spid="123929"/>
                                        </p:tgtEl>
                                      </p:cBhvr>
                                    </p:animEffect>
                                  </p:childTnLst>
                                </p:cTn>
                              </p:par>
                            </p:childTnLst>
                          </p:cTn>
                        </p:par>
                        <p:par>
                          <p:cTn id="40" fill="hold" nodeType="afterGroup">
                            <p:stCondLst>
                              <p:cond delay="16500"/>
                            </p:stCondLst>
                            <p:childTnLst>
                              <p:par>
                                <p:cTn id="41" presetID="9" presetClass="entr" presetSubtype="0" fill="hold" grpId="0" nodeType="afterEffect">
                                  <p:stCondLst>
                                    <p:cond delay="2000"/>
                                  </p:stCondLst>
                                  <p:childTnLst>
                                    <p:set>
                                      <p:cBhvr>
                                        <p:cTn id="42" dur="1" fill="hold">
                                          <p:stCondLst>
                                            <p:cond delay="0"/>
                                          </p:stCondLst>
                                        </p:cTn>
                                        <p:tgtEl>
                                          <p:spTgt spid="123928"/>
                                        </p:tgtEl>
                                        <p:attrNameLst>
                                          <p:attrName>style.visibility</p:attrName>
                                        </p:attrNameLst>
                                      </p:cBhvr>
                                      <p:to>
                                        <p:strVal val="visible"/>
                                      </p:to>
                                    </p:set>
                                    <p:animEffect transition="in" filter="dissolve">
                                      <p:cBhvr>
                                        <p:cTn id="43" dur="500"/>
                                        <p:tgtEl>
                                          <p:spTgt spid="123928"/>
                                        </p:tgtEl>
                                      </p:cBhvr>
                                    </p:animEffect>
                                  </p:childTnLst>
                                </p:cTn>
                              </p:par>
                            </p:childTnLst>
                          </p:cTn>
                        </p:par>
                        <p:par>
                          <p:cTn id="44" fill="hold" nodeType="afterGroup">
                            <p:stCondLst>
                              <p:cond delay="19000"/>
                            </p:stCondLst>
                            <p:childTnLst>
                              <p:par>
                                <p:cTn id="45" presetID="12" presetClass="entr" presetSubtype="4" fill="hold" grpId="0" nodeType="afterEffect">
                                  <p:stCondLst>
                                    <p:cond delay="1000"/>
                                  </p:stCondLst>
                                  <p:childTnLst>
                                    <p:set>
                                      <p:cBhvr>
                                        <p:cTn id="46" dur="1" fill="hold">
                                          <p:stCondLst>
                                            <p:cond delay="0"/>
                                          </p:stCondLst>
                                        </p:cTn>
                                        <p:tgtEl>
                                          <p:spTgt spid="123931"/>
                                        </p:tgtEl>
                                        <p:attrNameLst>
                                          <p:attrName>style.visibility</p:attrName>
                                        </p:attrNameLst>
                                      </p:cBhvr>
                                      <p:to>
                                        <p:strVal val="visible"/>
                                      </p:to>
                                    </p:set>
                                    <p:animEffect transition="in" filter="slide(fromBottom)">
                                      <p:cBhvr>
                                        <p:cTn id="47" dur="500"/>
                                        <p:tgtEl>
                                          <p:spTgt spid="123931"/>
                                        </p:tgtEl>
                                      </p:cBhvr>
                                    </p:animEffect>
                                  </p:childTnLst>
                                </p:cTn>
                              </p:par>
                            </p:childTnLst>
                          </p:cTn>
                        </p:par>
                        <p:par>
                          <p:cTn id="48" fill="hold" nodeType="afterGroup">
                            <p:stCondLst>
                              <p:cond delay="20500"/>
                            </p:stCondLst>
                            <p:childTnLst>
                              <p:par>
                                <p:cTn id="49" presetID="9" presetClass="entr" presetSubtype="0" fill="hold" grpId="0" nodeType="afterEffect">
                                  <p:stCondLst>
                                    <p:cond delay="2000"/>
                                  </p:stCondLst>
                                  <p:childTnLst>
                                    <p:set>
                                      <p:cBhvr>
                                        <p:cTn id="50" dur="1" fill="hold">
                                          <p:stCondLst>
                                            <p:cond delay="0"/>
                                          </p:stCondLst>
                                        </p:cTn>
                                        <p:tgtEl>
                                          <p:spTgt spid="123933"/>
                                        </p:tgtEl>
                                        <p:attrNameLst>
                                          <p:attrName>style.visibility</p:attrName>
                                        </p:attrNameLst>
                                      </p:cBhvr>
                                      <p:to>
                                        <p:strVal val="visible"/>
                                      </p:to>
                                    </p:set>
                                    <p:animEffect transition="in" filter="dissolve">
                                      <p:cBhvr>
                                        <p:cTn id="51" dur="500"/>
                                        <p:tgtEl>
                                          <p:spTgt spid="123933"/>
                                        </p:tgtEl>
                                      </p:cBhvr>
                                    </p:animEffect>
                                  </p:childTnLst>
                                </p:cTn>
                              </p:par>
                            </p:childTnLst>
                          </p:cTn>
                        </p:par>
                        <p:par>
                          <p:cTn id="52" fill="hold" nodeType="afterGroup">
                            <p:stCondLst>
                              <p:cond delay="23000"/>
                            </p:stCondLst>
                            <p:childTnLst>
                              <p:par>
                                <p:cTn id="53" presetID="12" presetClass="entr" presetSubtype="1" fill="hold" grpId="0" nodeType="afterEffect">
                                  <p:stCondLst>
                                    <p:cond delay="1000"/>
                                  </p:stCondLst>
                                  <p:childTnLst>
                                    <p:set>
                                      <p:cBhvr>
                                        <p:cTn id="54" dur="1" fill="hold">
                                          <p:stCondLst>
                                            <p:cond delay="0"/>
                                          </p:stCondLst>
                                        </p:cTn>
                                        <p:tgtEl>
                                          <p:spTgt spid="123932"/>
                                        </p:tgtEl>
                                        <p:attrNameLst>
                                          <p:attrName>style.visibility</p:attrName>
                                        </p:attrNameLst>
                                      </p:cBhvr>
                                      <p:to>
                                        <p:strVal val="visible"/>
                                      </p:to>
                                    </p:set>
                                    <p:animEffect transition="in" filter="slide(fromTop)">
                                      <p:cBhvr>
                                        <p:cTn id="55" dur="500"/>
                                        <p:tgtEl>
                                          <p:spTgt spid="123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8" grpId="0" animBg="1"/>
      <p:bldP spid="123926" grpId="0" animBg="1"/>
      <p:bldP spid="123924" grpId="0" animBg="1"/>
      <p:bldP spid="123923" grpId="0" animBg="1" autoUpdateAnimBg="0"/>
      <p:bldP spid="123920" grpId="0" autoUpdateAnimBg="0"/>
      <p:bldP spid="123925" grpId="0" animBg="1" autoUpdateAnimBg="0"/>
      <p:bldP spid="123933" grpId="0" animBg="1"/>
      <p:bldP spid="123927" grpId="0" animBg="1" autoUpdateAnimBg="0"/>
      <p:bldP spid="123929" grpId="0" animBg="1" autoUpdateAnimBg="0"/>
      <p:bldP spid="123930" grpId="0" animBg="1" autoUpdateAnimBg="0"/>
      <p:bldP spid="123931" grpId="0" animBg="1" autoUpdateAnimBg="0"/>
      <p:bldP spid="123932"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81694E-0F78-570C-ADFF-21F745ABB169}"/>
              </a:ext>
            </a:extLst>
          </p:cNvPr>
          <p:cNvPicPr>
            <a:picLocks noChangeAspect="1"/>
          </p:cNvPicPr>
          <p:nvPr/>
        </p:nvPicPr>
        <p:blipFill>
          <a:blip r:embed="rId2"/>
          <a:stretch>
            <a:fillRect/>
          </a:stretch>
        </p:blipFill>
        <p:spPr>
          <a:xfrm>
            <a:off x="195943" y="323850"/>
            <a:ext cx="8752114" cy="5924550"/>
          </a:xfrm>
          <a:prstGeom prst="rect">
            <a:avLst/>
          </a:prstGeom>
        </p:spPr>
      </p:pic>
    </p:spTree>
    <p:extLst>
      <p:ext uri="{BB962C8B-B14F-4D97-AF65-F5344CB8AC3E}">
        <p14:creationId xmlns:p14="http://schemas.microsoft.com/office/powerpoint/2010/main" val="2726400768"/>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4823-285B-425D-AE63-CF44AA95C458}"/>
              </a:ext>
            </a:extLst>
          </p:cNvPr>
          <p:cNvSpPr>
            <a:spLocks noGrp="1"/>
          </p:cNvSpPr>
          <p:nvPr>
            <p:ph type="title"/>
          </p:nvPr>
        </p:nvSpPr>
        <p:spPr>
          <a:xfrm>
            <a:off x="628650" y="44864"/>
            <a:ext cx="7886700" cy="1076653"/>
          </a:xfrm>
        </p:spPr>
        <p:txBody>
          <a:bodyPr/>
          <a:lstStyle/>
          <a:p>
            <a:pPr algn="ctr"/>
            <a:r>
              <a:rPr lang="en-US" sz="3200" b="1" dirty="0">
                <a:solidFill>
                  <a:schemeClr val="tx2"/>
                </a:solidFill>
                <a:latin typeface="Arial Black" panose="020B0A04020102020204" pitchFamily="34" charset="0"/>
                <a:ea typeface="+mn-ea"/>
                <a:cs typeface="Arial" panose="020B0604020202020204" pitchFamily="34" charset="0"/>
              </a:rPr>
              <a:t>Pie Chart</a:t>
            </a:r>
          </a:p>
        </p:txBody>
      </p:sp>
      <p:sp>
        <p:nvSpPr>
          <p:cNvPr id="3" name="Text Placeholder 2">
            <a:extLst>
              <a:ext uri="{FF2B5EF4-FFF2-40B4-BE49-F238E27FC236}">
                <a16:creationId xmlns:a16="http://schemas.microsoft.com/office/drawing/2014/main" id="{F8C0BCD9-659C-4193-953D-F8DD098A6CD0}"/>
              </a:ext>
            </a:extLst>
          </p:cNvPr>
          <p:cNvSpPr>
            <a:spLocks noGrp="1"/>
          </p:cNvSpPr>
          <p:nvPr>
            <p:ph type="body" sz="quarter" idx="15"/>
          </p:nvPr>
        </p:nvSpPr>
        <p:spPr>
          <a:xfrm>
            <a:off x="372624" y="1150967"/>
            <a:ext cx="8033657" cy="261035"/>
          </a:xfrm>
        </p:spPr>
        <p:txBody>
          <a:bodyPr/>
          <a:lstStyle/>
          <a:p>
            <a:r>
              <a:rPr lang="en-US" dirty="0"/>
              <a:t>Work Status in the General Social Survey</a:t>
            </a:r>
          </a:p>
        </p:txBody>
      </p:sp>
      <p:sp>
        <p:nvSpPr>
          <p:cNvPr id="5" name="Text Placeholder 4">
            <a:extLst>
              <a:ext uri="{FF2B5EF4-FFF2-40B4-BE49-F238E27FC236}">
                <a16:creationId xmlns:a16="http://schemas.microsoft.com/office/drawing/2014/main" id="{40A392E5-EFB6-4EE4-B44B-3DC213D950F8}"/>
              </a:ext>
            </a:extLst>
          </p:cNvPr>
          <p:cNvSpPr>
            <a:spLocks noGrp="1"/>
          </p:cNvSpPr>
          <p:nvPr>
            <p:ph type="body" sz="quarter" idx="11"/>
          </p:nvPr>
        </p:nvSpPr>
        <p:spPr>
          <a:xfrm>
            <a:off x="372624" y="1591456"/>
            <a:ext cx="4308234" cy="2863521"/>
          </a:xfrm>
        </p:spPr>
        <p:txBody>
          <a:bodyPr/>
          <a:lstStyle/>
          <a:p>
            <a:pPr>
              <a:spcBef>
                <a:spcPts val="450"/>
              </a:spcBef>
            </a:pPr>
            <a:r>
              <a:rPr lang="en-US" sz="1800" dirty="0"/>
              <a:t>A pie chart is used to shows relative frequencies. The pie chart is created by segmenting a circle into several wedges, one for each category. </a:t>
            </a:r>
          </a:p>
          <a:p>
            <a:pPr>
              <a:spcBef>
                <a:spcPts val="450"/>
              </a:spcBef>
            </a:pPr>
            <a:r>
              <a:rPr lang="en-US" sz="1800" dirty="0"/>
              <a:t>The angle on each wedge is proportional to the respective relative frequency. The size of the circle is arbitrary.</a:t>
            </a:r>
          </a:p>
          <a:p>
            <a:pPr>
              <a:spcBef>
                <a:spcPts val="1350"/>
              </a:spcBef>
            </a:pPr>
            <a:r>
              <a:rPr lang="en-US" sz="1800" b="1" dirty="0"/>
              <a:t>Interpret:</a:t>
            </a:r>
          </a:p>
          <a:p>
            <a:pPr>
              <a:spcBef>
                <a:spcPts val="450"/>
              </a:spcBef>
            </a:pPr>
            <a:r>
              <a:rPr lang="en-US" sz="1800" dirty="0"/>
              <a:t>Only 48.3% of respondents were working full time, Among the rest, 19% were retired, 11% working part time, and 10.3% keeping house. The remaining were in one of the other four categories</a:t>
            </a:r>
            <a:r>
              <a:rPr lang="en-US" dirty="0"/>
              <a:t>.</a:t>
            </a:r>
          </a:p>
          <a:p>
            <a:pPr>
              <a:spcBef>
                <a:spcPts val="1800"/>
              </a:spcBef>
            </a:pPr>
            <a:r>
              <a:rPr lang="en-US" dirty="0"/>
              <a:t>.</a:t>
            </a:r>
          </a:p>
        </p:txBody>
      </p:sp>
      <p:pic>
        <p:nvPicPr>
          <p:cNvPr id="7" name="Picture Placeholder 6" descr="A pie chart shows the relative frequency of eight work statuses marked 1 to 8. The data from the chart in percent are as follows: 1: 48.34. 2: 11.04. 3: 2.26. 4: 3.58. 5: 18.97. 6: 3.45. 7: 10.32. 8: 2.05. ">
            <a:extLst>
              <a:ext uri="{FF2B5EF4-FFF2-40B4-BE49-F238E27FC236}">
                <a16:creationId xmlns:a16="http://schemas.microsoft.com/office/drawing/2014/main" id="{E71D9DDB-2C7B-4029-B6F5-14E1FBF43E21}"/>
              </a:ext>
            </a:extLst>
          </p:cNvPr>
          <p:cNvPicPr>
            <a:picLocks noGrp="1" noChangeAspect="1"/>
          </p:cNvPicPr>
          <p:nvPr>
            <p:ph type="pic" sz="quarter" idx="10"/>
          </p:nvPr>
        </p:nvPicPr>
        <p:blipFill rotWithShape="1">
          <a:blip r:embed="rId3"/>
          <a:srcRect t="35" b="35"/>
          <a:stretch/>
        </p:blipFill>
        <p:spPr>
          <a:xfrm>
            <a:off x="5024142" y="2203888"/>
            <a:ext cx="3230165" cy="2918222"/>
          </a:xfrm>
        </p:spPr>
      </p:pic>
      <p:sp>
        <p:nvSpPr>
          <p:cNvPr id="4" name="TextBox 3">
            <a:extLst>
              <a:ext uri="{FF2B5EF4-FFF2-40B4-BE49-F238E27FC236}">
                <a16:creationId xmlns:a16="http://schemas.microsoft.com/office/drawing/2014/main" id="{BDC1D348-EEE1-A00E-7ACD-4FA49EBC3B24}"/>
              </a:ext>
            </a:extLst>
          </p:cNvPr>
          <p:cNvSpPr txBox="1"/>
          <p:nvPr/>
        </p:nvSpPr>
        <p:spPr>
          <a:xfrm>
            <a:off x="2207604" y="6061988"/>
            <a:ext cx="4363695" cy="430887"/>
          </a:xfrm>
          <a:prstGeom prst="rect">
            <a:avLst/>
          </a:prstGeom>
          <a:noFill/>
        </p:spPr>
        <p:txBody>
          <a:bodyPr wrap="none" rtlCol="0">
            <a:spAutoFit/>
          </a:bodyPr>
          <a:lstStyle/>
          <a:p>
            <a:r>
              <a:rPr lang="en-US" dirty="0">
                <a:hlinkClick r:id="rId4" action="ppaction://hlinkfile"/>
              </a:rPr>
              <a:t>Chapter2DataFiles\GSS2018.xlsx</a:t>
            </a:r>
            <a:endParaRPr lang="en-US" dirty="0"/>
          </a:p>
        </p:txBody>
      </p:sp>
    </p:spTree>
    <p:extLst>
      <p:ext uri="{BB962C8B-B14F-4D97-AF65-F5344CB8AC3E}">
        <p14:creationId xmlns:p14="http://schemas.microsoft.com/office/powerpoint/2010/main" val="3384159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9C8B-B240-49B2-9E5C-8A76DE6DA285}"/>
              </a:ext>
            </a:extLst>
          </p:cNvPr>
          <p:cNvSpPr>
            <a:spLocks noGrp="1"/>
          </p:cNvSpPr>
          <p:nvPr>
            <p:ph type="title"/>
          </p:nvPr>
        </p:nvSpPr>
        <p:spPr>
          <a:xfrm>
            <a:off x="359205" y="468767"/>
            <a:ext cx="8425590" cy="504079"/>
          </a:xfrm>
        </p:spPr>
        <p:txBody>
          <a:bodyPr/>
          <a:lstStyle/>
          <a:p>
            <a:pPr algn="ctr"/>
            <a:r>
              <a:rPr lang="en-US" sz="3200" b="1" dirty="0">
                <a:latin typeface="Arial Black" panose="020B0A04020102020204" pitchFamily="34" charset="0"/>
              </a:rPr>
              <a:t>Energy Consumption in the USA in 2019</a:t>
            </a:r>
          </a:p>
        </p:txBody>
      </p:sp>
      <p:sp>
        <p:nvSpPr>
          <p:cNvPr id="5" name="Text Placeholder 4">
            <a:extLst>
              <a:ext uri="{FF2B5EF4-FFF2-40B4-BE49-F238E27FC236}">
                <a16:creationId xmlns:a16="http://schemas.microsoft.com/office/drawing/2014/main" id="{A12D7B3F-9BC4-44AD-A74A-5A7C7F61E7DB}"/>
              </a:ext>
            </a:extLst>
          </p:cNvPr>
          <p:cNvSpPr>
            <a:spLocks noGrp="1"/>
          </p:cNvSpPr>
          <p:nvPr>
            <p:ph type="body" sz="quarter" idx="11"/>
          </p:nvPr>
        </p:nvSpPr>
        <p:spPr>
          <a:xfrm>
            <a:off x="359205" y="1541121"/>
            <a:ext cx="2797652" cy="3298698"/>
          </a:xfrm>
        </p:spPr>
        <p:txBody>
          <a:bodyPr/>
          <a:lstStyle/>
          <a:p>
            <a:pPr>
              <a:spcBef>
                <a:spcPts val="450"/>
              </a:spcBef>
            </a:pPr>
            <a:r>
              <a:rPr lang="en-US" sz="1600" dirty="0"/>
              <a:t>Use an appropriate graphical technique to depict the total energy consumption of the USA from all sources in 2019.</a:t>
            </a:r>
          </a:p>
          <a:p>
            <a:pPr>
              <a:spcBef>
                <a:spcPts val="450"/>
              </a:spcBef>
            </a:pPr>
            <a:r>
              <a:rPr lang="en-US" sz="1600" b="0" i="0" dirty="0">
                <a:effectLst/>
                <a:latin typeface="Arial" panose="020B0604020202020204" pitchFamily="34" charset="0"/>
              </a:rPr>
              <a:t>DATA: Xm02-02</a:t>
            </a:r>
            <a:endParaRPr lang="en-US" sz="1600" dirty="0"/>
          </a:p>
          <a:p>
            <a:pPr>
              <a:spcBef>
                <a:spcPts val="450"/>
              </a:spcBef>
            </a:pPr>
            <a:r>
              <a:rPr lang="en-US" sz="1600" b="1" dirty="0"/>
              <a:t>Solution:</a:t>
            </a:r>
          </a:p>
          <a:p>
            <a:pPr>
              <a:spcBef>
                <a:spcPts val="0"/>
              </a:spcBef>
            </a:pPr>
            <a:r>
              <a:rPr lang="en-US" sz="1600" dirty="0"/>
              <a:t>The pie chart is the appropriate method to describe the proportion of total energy consumption from each source.</a:t>
            </a:r>
          </a:p>
          <a:p>
            <a:pPr>
              <a:spcBef>
                <a:spcPts val="450"/>
              </a:spcBef>
            </a:pPr>
            <a:r>
              <a:rPr lang="en-US" sz="1600" b="1" dirty="0"/>
              <a:t>Interpret:</a:t>
            </a:r>
          </a:p>
          <a:p>
            <a:pPr>
              <a:spcBef>
                <a:spcPts val="0"/>
              </a:spcBef>
            </a:pPr>
            <a:r>
              <a:rPr lang="en-US" sz="1600" dirty="0"/>
              <a:t>The USA depends heavily on the fossil fuels (80%). Renewables amount to about 11% of the total consumption</a:t>
            </a:r>
            <a:r>
              <a:rPr lang="en-US" dirty="0"/>
              <a:t>.</a:t>
            </a:r>
          </a:p>
        </p:txBody>
      </p:sp>
      <p:pic>
        <p:nvPicPr>
          <p:cNvPr id="6" name="Picture Placeholder 31" descr="A table has 2 columns and 10 rows. The column headers are as follows: Column 1, Energy sources. Column 2, Quadrillions of B T Us. The row entries are as follows: Nonrenewable energy sources. Row 1. Energy sources, Coal. Quadrillions of B T Us, 11.31. Row 2. Energy sources, Natural gas. Quadrillions of B T Us, 32.10. Row 3. Energy sources, Nuclear. Quadrillions of B T Us, 8.862. Row 4. Energy sources, Petroleum. Quadrillions of B T Us, 36.87. Renewable energy sources. Row 5. Energy sources, Biomass. Quadrillions of B T Us, 4.985. Row 6. Energy sources, Geothermal. Quadrillions of B T Us, 0.2093. Row 7. Energy sources, Hydroelectric. Quadrillions of B T Us, 2.492. Row 8. Energy sources, Solar. Quadrillions of B T Us, 1.043. Row 9. Energy sources, Wind. Quadrillions of B T Us, 2.732. Row 10. Total. Quadrillions of B T Us, 100.6.">
            <a:extLst>
              <a:ext uri="{FF2B5EF4-FFF2-40B4-BE49-F238E27FC236}">
                <a16:creationId xmlns:a16="http://schemas.microsoft.com/office/drawing/2014/main" id="{DD326000-6181-4981-B29E-CD9FAC804EA9}"/>
              </a:ext>
            </a:extLst>
          </p:cNvPr>
          <p:cNvPicPr>
            <a:picLocks noGrp="1" noChangeAspect="1"/>
          </p:cNvPicPr>
          <p:nvPr>
            <p:ph type="pic" sz="quarter" idx="10"/>
          </p:nvPr>
        </p:nvPicPr>
        <p:blipFill rotWithShape="1">
          <a:blip r:embed="rId2"/>
          <a:srcRect t="60" b="60"/>
          <a:stretch/>
        </p:blipFill>
        <p:spPr>
          <a:xfrm>
            <a:off x="3119145" y="1541121"/>
            <a:ext cx="3306366" cy="3298697"/>
          </a:xfrm>
        </p:spPr>
      </p:pic>
      <p:pic>
        <p:nvPicPr>
          <p:cNvPr id="7" name="Picture Placeholder 27" descr="An Excel pie chart shows the proportion of total energy consumption from each source. The data from the pie chart in percent are as follows: Petroleum: 36.65. Nuclear: 8.81. Natural gas: 31.91. Coal: 11.24. Wind: 2.72. Solar: 1.04. Hydroelectric: 2.48. Geothermal: 0.21. Biomass: 4.96.">
            <a:extLst>
              <a:ext uri="{FF2B5EF4-FFF2-40B4-BE49-F238E27FC236}">
                <a16:creationId xmlns:a16="http://schemas.microsoft.com/office/drawing/2014/main" id="{E10CC5B1-CB5F-41B4-A626-EE201C03FD2F}"/>
              </a:ext>
            </a:extLst>
          </p:cNvPr>
          <p:cNvPicPr>
            <a:picLocks noGrp="1" noChangeAspect="1"/>
          </p:cNvPicPr>
          <p:nvPr>
            <p:ph type="pic" sz="quarter" idx="16"/>
          </p:nvPr>
        </p:nvPicPr>
        <p:blipFill rotWithShape="1">
          <a:blip r:embed="rId3"/>
          <a:srcRect t="97" b="97"/>
          <a:stretch/>
        </p:blipFill>
        <p:spPr>
          <a:xfrm>
            <a:off x="6583330" y="1781103"/>
            <a:ext cx="2201465" cy="3058715"/>
          </a:xfrm>
        </p:spPr>
      </p:pic>
      <p:sp>
        <p:nvSpPr>
          <p:cNvPr id="3" name="TextBox 2">
            <a:extLst>
              <a:ext uri="{FF2B5EF4-FFF2-40B4-BE49-F238E27FC236}">
                <a16:creationId xmlns:a16="http://schemas.microsoft.com/office/drawing/2014/main" id="{F11A770B-0A74-4101-A5AA-0FBF8445C244}"/>
              </a:ext>
            </a:extLst>
          </p:cNvPr>
          <p:cNvSpPr txBox="1"/>
          <p:nvPr/>
        </p:nvSpPr>
        <p:spPr>
          <a:xfrm>
            <a:off x="3614057" y="5663117"/>
            <a:ext cx="4435830" cy="430887"/>
          </a:xfrm>
          <a:prstGeom prst="rect">
            <a:avLst/>
          </a:prstGeom>
          <a:noFill/>
        </p:spPr>
        <p:txBody>
          <a:bodyPr wrap="none" rtlCol="0">
            <a:spAutoFit/>
          </a:bodyPr>
          <a:lstStyle/>
          <a:p>
            <a:r>
              <a:rPr lang="en-US" dirty="0">
                <a:hlinkClick r:id="rId4" action="ppaction://hlinkfile"/>
              </a:rPr>
              <a:t>Chapter2DataFiles\Xm02-02.xlsx</a:t>
            </a:r>
            <a:endParaRPr lang="en-US" dirty="0"/>
          </a:p>
        </p:txBody>
      </p:sp>
    </p:spTree>
    <p:extLst>
      <p:ext uri="{BB962C8B-B14F-4D97-AF65-F5344CB8AC3E}">
        <p14:creationId xmlns:p14="http://schemas.microsoft.com/office/powerpoint/2010/main" val="372408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22E6EB0-8C04-78AB-4EA7-D227D1E0B096}"/>
              </a:ext>
            </a:extLst>
          </p:cNvPr>
          <p:cNvSpPr>
            <a:spLocks noGrp="1"/>
          </p:cNvSpPr>
          <p:nvPr>
            <p:ph type="title"/>
          </p:nvPr>
        </p:nvSpPr>
        <p:spPr>
          <a:xfrm>
            <a:off x="685800" y="125413"/>
            <a:ext cx="7772400" cy="661987"/>
          </a:xfrm>
        </p:spPr>
        <p:txBody>
          <a:bodyPr/>
          <a:lstStyle/>
          <a:p>
            <a:pPr algn="ctr" eaLnBrk="1" hangingPunct="1"/>
            <a:r>
              <a:rPr lang="en-US" altLang="en-US" sz="3200" b="1">
                <a:latin typeface="Arial Black" panose="020B0A04020102020204" pitchFamily="34" charset="0"/>
              </a:rPr>
              <a:t>Bar Chart</a:t>
            </a:r>
          </a:p>
        </p:txBody>
      </p:sp>
      <p:sp>
        <p:nvSpPr>
          <p:cNvPr id="12292" name="Rectangle 4">
            <a:extLst>
              <a:ext uri="{FF2B5EF4-FFF2-40B4-BE49-F238E27FC236}">
                <a16:creationId xmlns:a16="http://schemas.microsoft.com/office/drawing/2014/main" id="{E2097146-7013-A0B2-254D-09D8721D9020}"/>
              </a:ext>
            </a:extLst>
          </p:cNvPr>
          <p:cNvSpPr>
            <a:spLocks noChangeArrowheads="1"/>
          </p:cNvSpPr>
          <p:nvPr/>
        </p:nvSpPr>
        <p:spPr bwMode="auto">
          <a:xfrm>
            <a:off x="654050" y="1085850"/>
            <a:ext cx="7696200" cy="952500"/>
          </a:xfrm>
          <a:prstGeom prst="rect">
            <a:avLst/>
          </a:prstGeom>
          <a:noFill/>
          <a:ln w="12700">
            <a:noFill/>
            <a:miter lim="800000"/>
            <a:headEnd/>
            <a:tailEnd/>
          </a:ln>
          <a:effectLst/>
        </p:spPr>
        <p:txBody>
          <a:bodyPr wrap="none" anchor="ctr"/>
          <a:lstStyle/>
          <a:p>
            <a:pPr>
              <a:buClr>
                <a:srgbClr val="66FFFF"/>
              </a:buClr>
              <a:buSzPct val="90000"/>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A </a:t>
            </a:r>
            <a:r>
              <a:rPr lang="en-US" sz="2400" u="sng" dirty="0">
                <a:effectLst>
                  <a:outerShdw blurRad="38100" dist="38100" dir="2700000" algn="tl">
                    <a:srgbClr val="000000"/>
                  </a:outerShdw>
                </a:effectLst>
                <a:latin typeface="Book Antiqua" pitchFamily="18" charset="0"/>
                <a:cs typeface="+mn-cs"/>
              </a:rPr>
              <a:t>bar chart</a:t>
            </a:r>
            <a:r>
              <a:rPr lang="en-US" sz="2400" dirty="0">
                <a:effectLst>
                  <a:outerShdw blurRad="38100" dist="38100" dir="2700000" algn="tl">
                    <a:srgbClr val="000000"/>
                  </a:outerShdw>
                </a:effectLst>
                <a:latin typeface="Book Antiqua" pitchFamily="18" charset="0"/>
                <a:cs typeface="+mn-cs"/>
              </a:rPr>
              <a:t> is a graphical device for depicting</a:t>
            </a:r>
          </a:p>
          <a:p>
            <a:pPr>
              <a:buSzPct val="90000"/>
              <a:defRPr/>
            </a:pPr>
            <a:r>
              <a:rPr lang="en-US" sz="2400" dirty="0">
                <a:effectLst>
                  <a:outerShdw blurRad="38100" dist="38100" dir="2700000" algn="tl">
                    <a:srgbClr val="000000"/>
                  </a:outerShdw>
                </a:effectLst>
                <a:latin typeface="Book Antiqua" pitchFamily="18" charset="0"/>
                <a:cs typeface="+mn-cs"/>
              </a:rPr>
              <a:t>      qualitative data.</a:t>
            </a:r>
          </a:p>
        </p:txBody>
      </p:sp>
      <p:sp>
        <p:nvSpPr>
          <p:cNvPr id="12293" name="Rectangle 5">
            <a:extLst>
              <a:ext uri="{FF2B5EF4-FFF2-40B4-BE49-F238E27FC236}">
                <a16:creationId xmlns:a16="http://schemas.microsoft.com/office/drawing/2014/main" id="{72B6F9E4-F871-4F07-F5A9-DCC6EFA4BC42}"/>
              </a:ext>
            </a:extLst>
          </p:cNvPr>
          <p:cNvSpPr>
            <a:spLocks noChangeArrowheads="1"/>
          </p:cNvSpPr>
          <p:nvPr/>
        </p:nvSpPr>
        <p:spPr bwMode="auto">
          <a:xfrm>
            <a:off x="654050" y="1962150"/>
            <a:ext cx="7696200" cy="952500"/>
          </a:xfrm>
          <a:prstGeom prst="rect">
            <a:avLst/>
          </a:prstGeom>
          <a:noFill/>
          <a:ln w="12700">
            <a:noFill/>
            <a:miter lim="800000"/>
            <a:headEnd/>
            <a:tailEnd/>
          </a:ln>
          <a:effectLst/>
        </p:spPr>
        <p:txBody>
          <a:bodyPr wrap="none" anchor="ctr"/>
          <a:lstStyle/>
          <a:p>
            <a:pPr>
              <a:buClr>
                <a:srgbClr val="66FFFF"/>
              </a:buClr>
              <a:buSzPct val="90000"/>
              <a:buFont typeface="Wingdings" pitchFamily="2" charset="2"/>
              <a:buChar char="n"/>
              <a:defRPr/>
            </a:pPr>
            <a:r>
              <a:rPr lang="en-US" sz="2400">
                <a:effectLst>
                  <a:outerShdw blurRad="38100" dist="38100" dir="2700000" algn="tl">
                    <a:srgbClr val="000000"/>
                  </a:outerShdw>
                </a:effectLst>
                <a:latin typeface="Book Antiqua" pitchFamily="18" charset="0"/>
                <a:cs typeface="+mn-cs"/>
              </a:rPr>
              <a:t>   On one axis (usually the horizontal axis), we specify</a:t>
            </a:r>
          </a:p>
          <a:p>
            <a:pPr>
              <a:buClr>
                <a:srgbClr val="66FFFF"/>
              </a:buClr>
              <a:buSzPct val="90000"/>
              <a:buFont typeface="Wingdings" pitchFamily="2" charset="2"/>
              <a:buNone/>
              <a:defRPr/>
            </a:pPr>
            <a:r>
              <a:rPr lang="en-US" sz="2400">
                <a:effectLst>
                  <a:outerShdw blurRad="38100" dist="38100" dir="2700000" algn="tl">
                    <a:srgbClr val="000000"/>
                  </a:outerShdw>
                </a:effectLst>
                <a:latin typeface="Book Antiqua" pitchFamily="18" charset="0"/>
                <a:cs typeface="+mn-cs"/>
              </a:rPr>
              <a:t>      the labels that are used for each of the classes.</a:t>
            </a:r>
          </a:p>
        </p:txBody>
      </p:sp>
      <p:sp>
        <p:nvSpPr>
          <p:cNvPr id="12294" name="Rectangle 6">
            <a:extLst>
              <a:ext uri="{FF2B5EF4-FFF2-40B4-BE49-F238E27FC236}">
                <a16:creationId xmlns:a16="http://schemas.microsoft.com/office/drawing/2014/main" id="{8493EAD6-4234-AC06-3A48-6FDC6C8507CC}"/>
              </a:ext>
            </a:extLst>
          </p:cNvPr>
          <p:cNvSpPr>
            <a:spLocks noChangeArrowheads="1"/>
          </p:cNvSpPr>
          <p:nvPr/>
        </p:nvSpPr>
        <p:spPr bwMode="auto">
          <a:xfrm>
            <a:off x="654050" y="2990850"/>
            <a:ext cx="7696200" cy="952500"/>
          </a:xfrm>
          <a:prstGeom prst="rect">
            <a:avLst/>
          </a:prstGeom>
          <a:noFill/>
          <a:ln w="12700">
            <a:noFill/>
            <a:miter lim="800000"/>
            <a:headEnd/>
            <a:tailEnd/>
          </a:ln>
          <a:effectLst/>
        </p:spPr>
        <p:txBody>
          <a:bodyPr wrap="none" anchor="ctr"/>
          <a:lstStyle/>
          <a:p>
            <a:pPr>
              <a:buClr>
                <a:srgbClr val="66FFFF"/>
              </a:buClr>
              <a:buSzPct val="90000"/>
              <a:buFont typeface="Wingdings" pitchFamily="2" charset="2"/>
              <a:buChar char="n"/>
              <a:defRPr/>
            </a:pPr>
            <a:r>
              <a:rPr lang="en-US" sz="2400">
                <a:effectLst>
                  <a:outerShdw blurRad="38100" dist="38100" dir="2700000" algn="tl">
                    <a:srgbClr val="000000"/>
                  </a:outerShdw>
                </a:effectLst>
                <a:latin typeface="Book Antiqua" pitchFamily="18" charset="0"/>
                <a:cs typeface="+mn-cs"/>
              </a:rPr>
              <a:t>   A </a:t>
            </a:r>
            <a:r>
              <a:rPr lang="en-US" sz="2400" u="sng">
                <a:effectLst>
                  <a:outerShdw blurRad="38100" dist="38100" dir="2700000" algn="tl">
                    <a:srgbClr val="000000"/>
                  </a:outerShdw>
                </a:effectLst>
                <a:latin typeface="Book Antiqua" pitchFamily="18" charset="0"/>
                <a:cs typeface="+mn-cs"/>
              </a:rPr>
              <a:t>frequency</a:t>
            </a:r>
            <a:r>
              <a:rPr lang="en-US" sz="2400">
                <a:effectLst>
                  <a:outerShdw blurRad="38100" dist="38100" dir="2700000" algn="tl">
                    <a:srgbClr val="000000"/>
                  </a:outerShdw>
                </a:effectLst>
                <a:latin typeface="Book Antiqua" pitchFamily="18" charset="0"/>
                <a:cs typeface="+mn-cs"/>
              </a:rPr>
              <a:t>, </a:t>
            </a:r>
            <a:r>
              <a:rPr lang="en-US" sz="2400" u="sng">
                <a:effectLst>
                  <a:outerShdw blurRad="38100" dist="38100" dir="2700000" algn="tl">
                    <a:srgbClr val="000000"/>
                  </a:outerShdw>
                </a:effectLst>
                <a:latin typeface="Book Antiqua" pitchFamily="18" charset="0"/>
                <a:cs typeface="+mn-cs"/>
              </a:rPr>
              <a:t>relative frequency</a:t>
            </a:r>
            <a:r>
              <a:rPr lang="en-US" sz="2400">
                <a:effectLst>
                  <a:outerShdw blurRad="38100" dist="38100" dir="2700000" algn="tl">
                    <a:srgbClr val="000000"/>
                  </a:outerShdw>
                </a:effectLst>
                <a:latin typeface="Book Antiqua" pitchFamily="18" charset="0"/>
                <a:cs typeface="+mn-cs"/>
              </a:rPr>
              <a:t>, or </a:t>
            </a:r>
            <a:r>
              <a:rPr lang="en-US" sz="2400" u="sng">
                <a:effectLst>
                  <a:outerShdw blurRad="38100" dist="38100" dir="2700000" algn="tl">
                    <a:srgbClr val="000000"/>
                  </a:outerShdw>
                </a:effectLst>
                <a:latin typeface="Book Antiqua" pitchFamily="18" charset="0"/>
                <a:cs typeface="+mn-cs"/>
              </a:rPr>
              <a:t>percent frequency</a:t>
            </a:r>
          </a:p>
          <a:p>
            <a:pPr>
              <a:buSzPct val="90000"/>
              <a:buFont typeface="Wingdings" pitchFamily="2" charset="2"/>
              <a:buNone/>
              <a:defRPr/>
            </a:pPr>
            <a:r>
              <a:rPr lang="en-US" sz="2400">
                <a:effectLst>
                  <a:outerShdw blurRad="38100" dist="38100" dir="2700000" algn="tl">
                    <a:srgbClr val="000000"/>
                  </a:outerShdw>
                </a:effectLst>
                <a:latin typeface="Book Antiqua" pitchFamily="18" charset="0"/>
                <a:cs typeface="+mn-cs"/>
              </a:rPr>
              <a:t>      scale can be used for the other axis (usually the</a:t>
            </a:r>
          </a:p>
          <a:p>
            <a:pPr>
              <a:buSzPct val="90000"/>
              <a:buFont typeface="Wingdings" pitchFamily="2" charset="2"/>
              <a:buNone/>
              <a:defRPr/>
            </a:pPr>
            <a:r>
              <a:rPr lang="en-US" sz="2400">
                <a:effectLst>
                  <a:outerShdw blurRad="38100" dist="38100" dir="2700000" algn="tl">
                    <a:srgbClr val="000000"/>
                  </a:outerShdw>
                </a:effectLst>
                <a:latin typeface="Book Antiqua" pitchFamily="18" charset="0"/>
                <a:cs typeface="+mn-cs"/>
              </a:rPr>
              <a:t>      vertical axis).</a:t>
            </a:r>
          </a:p>
        </p:txBody>
      </p:sp>
      <p:sp>
        <p:nvSpPr>
          <p:cNvPr id="12295" name="Rectangle 7">
            <a:extLst>
              <a:ext uri="{FF2B5EF4-FFF2-40B4-BE49-F238E27FC236}">
                <a16:creationId xmlns:a16="http://schemas.microsoft.com/office/drawing/2014/main" id="{493DDD93-2A4B-FCA1-FD1E-8B7E1EF6E315}"/>
              </a:ext>
            </a:extLst>
          </p:cNvPr>
          <p:cNvSpPr>
            <a:spLocks noChangeArrowheads="1"/>
          </p:cNvSpPr>
          <p:nvPr/>
        </p:nvSpPr>
        <p:spPr bwMode="auto">
          <a:xfrm>
            <a:off x="654050" y="4038600"/>
            <a:ext cx="7696200" cy="952500"/>
          </a:xfrm>
          <a:prstGeom prst="rect">
            <a:avLst/>
          </a:prstGeom>
          <a:noFill/>
          <a:ln w="12700">
            <a:noFill/>
            <a:miter lim="800000"/>
            <a:headEnd/>
            <a:tailEnd/>
          </a:ln>
          <a:effectLst/>
        </p:spPr>
        <p:txBody>
          <a:bodyPr wrap="none" anchor="ctr"/>
          <a:lstStyle/>
          <a:p>
            <a:pPr>
              <a:buClr>
                <a:srgbClr val="66FFFF"/>
              </a:buClr>
              <a:buSzPct val="90000"/>
              <a:buFont typeface="Wingdings" pitchFamily="2" charset="2"/>
              <a:buChar char="n"/>
              <a:defRPr/>
            </a:pPr>
            <a:r>
              <a:rPr lang="en-US" sz="2400">
                <a:effectLst>
                  <a:outerShdw blurRad="38100" dist="38100" dir="2700000" algn="tl">
                    <a:srgbClr val="000000"/>
                  </a:outerShdw>
                </a:effectLst>
                <a:latin typeface="Book Antiqua" pitchFamily="18" charset="0"/>
                <a:cs typeface="+mn-cs"/>
              </a:rPr>
              <a:t>   Using a </a:t>
            </a:r>
            <a:r>
              <a:rPr lang="en-US" sz="2400" u="sng">
                <a:effectLst>
                  <a:outerShdw blurRad="38100" dist="38100" dir="2700000" algn="tl">
                    <a:srgbClr val="000000"/>
                  </a:outerShdw>
                </a:effectLst>
                <a:latin typeface="Book Antiqua" pitchFamily="18" charset="0"/>
                <a:cs typeface="+mn-cs"/>
              </a:rPr>
              <a:t>bar of fixed width</a:t>
            </a:r>
            <a:r>
              <a:rPr lang="en-US" sz="2400">
                <a:effectLst>
                  <a:outerShdw blurRad="38100" dist="38100" dir="2700000" algn="tl">
                    <a:srgbClr val="000000"/>
                  </a:outerShdw>
                </a:effectLst>
                <a:latin typeface="Book Antiqua" pitchFamily="18" charset="0"/>
                <a:cs typeface="+mn-cs"/>
              </a:rPr>
              <a:t> drawn above each class</a:t>
            </a:r>
          </a:p>
          <a:p>
            <a:pPr>
              <a:buSzPct val="90000"/>
              <a:buFont typeface="Wingdings" pitchFamily="2" charset="2"/>
              <a:buNone/>
              <a:defRPr/>
            </a:pPr>
            <a:r>
              <a:rPr lang="en-US" sz="2400">
                <a:effectLst>
                  <a:outerShdw blurRad="38100" dist="38100" dir="2700000" algn="tl">
                    <a:srgbClr val="000000"/>
                  </a:outerShdw>
                </a:effectLst>
                <a:latin typeface="Book Antiqua" pitchFamily="18" charset="0"/>
                <a:cs typeface="+mn-cs"/>
              </a:rPr>
              <a:t>      label, we extend the height appropriately.</a:t>
            </a:r>
          </a:p>
        </p:txBody>
      </p:sp>
      <p:sp>
        <p:nvSpPr>
          <p:cNvPr id="12305" name="Text Box 17">
            <a:extLst>
              <a:ext uri="{FF2B5EF4-FFF2-40B4-BE49-F238E27FC236}">
                <a16:creationId xmlns:a16="http://schemas.microsoft.com/office/drawing/2014/main" id="{80AB9100-0DBF-9B23-0759-EA4A081BEF57}"/>
              </a:ext>
            </a:extLst>
          </p:cNvPr>
          <p:cNvSpPr txBox="1">
            <a:spLocks noChangeArrowheads="1"/>
          </p:cNvSpPr>
          <p:nvPr/>
        </p:nvSpPr>
        <p:spPr bwMode="auto">
          <a:xfrm>
            <a:off x="549275" y="5005388"/>
            <a:ext cx="8074025" cy="830262"/>
          </a:xfrm>
          <a:prstGeom prst="rect">
            <a:avLst/>
          </a:prstGeom>
          <a:noFill/>
          <a:ln w="12700">
            <a:noFill/>
            <a:miter lim="800000"/>
            <a:headEnd/>
            <a:tailEnd/>
          </a:ln>
          <a:effectLst/>
        </p:spPr>
        <p:txBody>
          <a:bodyPr wrap="none">
            <a:spAutoFit/>
          </a:bodyPr>
          <a:lstStyle/>
          <a:p>
            <a:pPr marL="114300" lvl="1">
              <a:buClr>
                <a:srgbClr val="66FFFF"/>
              </a:buClr>
              <a:buSzPct val="90000"/>
              <a:buFont typeface="Wingdings" pitchFamily="2" charset="2"/>
              <a:buChar char="n"/>
              <a:defRPr/>
            </a:pPr>
            <a:r>
              <a:rPr lang="en-US" sz="2400">
                <a:effectLst>
                  <a:outerShdw blurRad="38100" dist="38100" dir="2700000" algn="tl">
                    <a:srgbClr val="000000"/>
                  </a:outerShdw>
                </a:effectLst>
                <a:latin typeface="Book Antiqua" pitchFamily="18" charset="0"/>
                <a:cs typeface="+mn-cs"/>
              </a:rPr>
              <a:t>   The </a:t>
            </a:r>
            <a:r>
              <a:rPr lang="en-US" sz="2400" u="sng">
                <a:effectLst>
                  <a:outerShdw blurRad="38100" dist="38100" dir="2700000" algn="tl">
                    <a:srgbClr val="000000"/>
                  </a:outerShdw>
                </a:effectLst>
                <a:latin typeface="Book Antiqua" pitchFamily="18" charset="0"/>
                <a:cs typeface="+mn-cs"/>
              </a:rPr>
              <a:t>bars are separated</a:t>
            </a:r>
            <a:r>
              <a:rPr lang="en-US" sz="2400">
                <a:effectLst>
                  <a:outerShdw blurRad="38100" dist="38100" dir="2700000" algn="tl">
                    <a:srgbClr val="000000"/>
                  </a:outerShdw>
                </a:effectLst>
                <a:latin typeface="Book Antiqua" pitchFamily="18" charset="0"/>
                <a:cs typeface="+mn-cs"/>
              </a:rPr>
              <a:t> to emphasize the fact that each</a:t>
            </a:r>
          </a:p>
          <a:p>
            <a:pPr marL="114300" lvl="1">
              <a:buClr>
                <a:srgbClr val="66FFFF"/>
              </a:buClr>
              <a:buSzPct val="90000"/>
              <a:buFont typeface="Wingdings" pitchFamily="2" charset="2"/>
              <a:buNone/>
              <a:defRPr/>
            </a:pPr>
            <a:r>
              <a:rPr lang="en-US" sz="2400">
                <a:effectLst>
                  <a:outerShdw blurRad="38100" dist="38100" dir="2700000" algn="tl">
                    <a:srgbClr val="000000"/>
                  </a:outerShdw>
                </a:effectLst>
                <a:latin typeface="Book Antiqua" pitchFamily="18" charset="0"/>
                <a:cs typeface="+mn-cs"/>
              </a:rPr>
              <a:t>      class is a separate category.</a:t>
            </a:r>
            <a:endParaRPr lang="en-US">
              <a:effectLst>
                <a:outerShdw blurRad="38100" dist="38100" dir="2700000" algn="tl">
                  <a:srgbClr val="000000"/>
                </a:outerShdw>
              </a:effectLst>
              <a:latin typeface="Book Antiqua" pitchFamily="18" charset="0"/>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slide(fromTop)">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slide(fromTop)">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slide(fromTop)">
                                      <p:cBhvr>
                                        <p:cTn id="17" dur="500"/>
                                        <p:tgtEl>
                                          <p:spTgt spid="12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slide(fromTop)">
                                      <p:cBhvr>
                                        <p:cTn id="22" dur="500"/>
                                        <p:tgtEl>
                                          <p:spTgt spid="122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2305"/>
                                        </p:tgtEl>
                                        <p:attrNameLst>
                                          <p:attrName>style.visibility</p:attrName>
                                        </p:attrNameLst>
                                      </p:cBhvr>
                                      <p:to>
                                        <p:strVal val="visible"/>
                                      </p:to>
                                    </p:set>
                                    <p:animEffect transition="in" filter="slide(fromTop)">
                                      <p:cBhvr>
                                        <p:cTn id="27" dur="5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293" grpId="0" autoUpdateAnimBg="0"/>
      <p:bldP spid="12294" grpId="0" autoUpdateAnimBg="0"/>
      <p:bldP spid="12295" grpId="0" autoUpdateAnimBg="0"/>
      <p:bldP spid="1230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67" name="Rectangle 39">
            <a:extLst>
              <a:ext uri="{FF2B5EF4-FFF2-40B4-BE49-F238E27FC236}">
                <a16:creationId xmlns:a16="http://schemas.microsoft.com/office/drawing/2014/main" id="{6D1F4A97-EB8B-21B4-4F3B-016DA423D331}"/>
              </a:ext>
            </a:extLst>
          </p:cNvPr>
          <p:cNvSpPr>
            <a:spLocks noChangeArrowheads="1"/>
          </p:cNvSpPr>
          <p:nvPr/>
        </p:nvSpPr>
        <p:spPr bwMode="auto">
          <a:xfrm>
            <a:off x="923925" y="1028700"/>
            <a:ext cx="7315200" cy="5026025"/>
          </a:xfrm>
          <a:prstGeom prst="rect">
            <a:avLst/>
          </a:prstGeom>
          <a:solidFill>
            <a:schemeClr val="bg1"/>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34" name="Line 6">
            <a:extLst>
              <a:ext uri="{FF2B5EF4-FFF2-40B4-BE49-F238E27FC236}">
                <a16:creationId xmlns:a16="http://schemas.microsoft.com/office/drawing/2014/main" id="{1139D8B7-D6F5-4C97-48E8-66F00FE61295}"/>
              </a:ext>
            </a:extLst>
          </p:cNvPr>
          <p:cNvSpPr>
            <a:spLocks noChangeShapeType="1"/>
          </p:cNvSpPr>
          <p:nvPr/>
        </p:nvSpPr>
        <p:spPr bwMode="auto">
          <a:xfrm flipH="1" flipV="1">
            <a:off x="1851025" y="1387475"/>
            <a:ext cx="0" cy="38608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58" name="Rectangle 30">
            <a:extLst>
              <a:ext uri="{FF2B5EF4-FFF2-40B4-BE49-F238E27FC236}">
                <a16:creationId xmlns:a16="http://schemas.microsoft.com/office/drawing/2014/main" id="{5605FC42-E393-CA1F-BB2B-01183A6FD84C}"/>
              </a:ext>
            </a:extLst>
          </p:cNvPr>
          <p:cNvSpPr>
            <a:spLocks noChangeArrowheads="1"/>
          </p:cNvSpPr>
          <p:nvPr/>
        </p:nvSpPr>
        <p:spPr bwMode="auto">
          <a:xfrm>
            <a:off x="2011363" y="5302250"/>
            <a:ext cx="711200" cy="3937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Poor</a:t>
            </a:r>
          </a:p>
        </p:txBody>
      </p:sp>
      <p:sp>
        <p:nvSpPr>
          <p:cNvPr id="73759" name="Rectangle 31">
            <a:extLst>
              <a:ext uri="{FF2B5EF4-FFF2-40B4-BE49-F238E27FC236}">
                <a16:creationId xmlns:a16="http://schemas.microsoft.com/office/drawing/2014/main" id="{8C521C43-B957-16A1-B637-5B1C2A53D34F}"/>
              </a:ext>
            </a:extLst>
          </p:cNvPr>
          <p:cNvSpPr>
            <a:spLocks noChangeArrowheads="1"/>
          </p:cNvSpPr>
          <p:nvPr/>
        </p:nvSpPr>
        <p:spPr bwMode="auto">
          <a:xfrm>
            <a:off x="2832100" y="5327650"/>
            <a:ext cx="1133475" cy="63817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lnSpc>
                <a:spcPct val="90000"/>
              </a:lnSpc>
              <a:defRPr/>
            </a:pPr>
            <a:r>
              <a:rPr lang="en-US" sz="2000">
                <a:latin typeface="Book Antiqua" pitchFamily="18" charset="0"/>
                <a:cs typeface="+mn-cs"/>
              </a:rPr>
              <a:t>Below</a:t>
            </a:r>
          </a:p>
          <a:p>
            <a:pPr algn="ctr">
              <a:lnSpc>
                <a:spcPct val="90000"/>
              </a:lnSpc>
              <a:defRPr/>
            </a:pPr>
            <a:r>
              <a:rPr lang="en-US" sz="2000">
                <a:latin typeface="Book Antiqua" pitchFamily="18" charset="0"/>
                <a:cs typeface="+mn-cs"/>
              </a:rPr>
              <a:t>Average</a:t>
            </a:r>
          </a:p>
        </p:txBody>
      </p:sp>
      <p:sp>
        <p:nvSpPr>
          <p:cNvPr id="73760" name="Rectangle 32">
            <a:extLst>
              <a:ext uri="{FF2B5EF4-FFF2-40B4-BE49-F238E27FC236}">
                <a16:creationId xmlns:a16="http://schemas.microsoft.com/office/drawing/2014/main" id="{862FEBF6-D1C2-6BBF-0097-E74B60C11070}"/>
              </a:ext>
            </a:extLst>
          </p:cNvPr>
          <p:cNvSpPr>
            <a:spLocks noChangeArrowheads="1"/>
          </p:cNvSpPr>
          <p:nvPr/>
        </p:nvSpPr>
        <p:spPr bwMode="auto">
          <a:xfrm>
            <a:off x="3865563" y="5302250"/>
            <a:ext cx="1133475" cy="3937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Average</a:t>
            </a:r>
          </a:p>
        </p:txBody>
      </p:sp>
      <p:sp>
        <p:nvSpPr>
          <p:cNvPr id="73761" name="Rectangle 33">
            <a:extLst>
              <a:ext uri="{FF2B5EF4-FFF2-40B4-BE49-F238E27FC236}">
                <a16:creationId xmlns:a16="http://schemas.microsoft.com/office/drawing/2014/main" id="{374C638D-71B4-8314-4DF6-2ECD412EF6CD}"/>
              </a:ext>
            </a:extLst>
          </p:cNvPr>
          <p:cNvSpPr>
            <a:spLocks noChangeArrowheads="1"/>
          </p:cNvSpPr>
          <p:nvPr/>
        </p:nvSpPr>
        <p:spPr bwMode="auto">
          <a:xfrm>
            <a:off x="4840288" y="5326063"/>
            <a:ext cx="1133475" cy="638175"/>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ctr">
              <a:lnSpc>
                <a:spcPct val="90000"/>
              </a:lnSpc>
              <a:defRPr/>
            </a:pPr>
            <a:r>
              <a:rPr lang="en-US" sz="2000">
                <a:latin typeface="Book Antiqua" pitchFamily="18" charset="0"/>
                <a:cs typeface="+mn-cs"/>
              </a:rPr>
              <a:t> Above</a:t>
            </a:r>
          </a:p>
          <a:p>
            <a:pPr algn="ctr">
              <a:lnSpc>
                <a:spcPct val="90000"/>
              </a:lnSpc>
              <a:defRPr/>
            </a:pPr>
            <a:r>
              <a:rPr lang="en-US" sz="2000">
                <a:latin typeface="Book Antiqua" pitchFamily="18" charset="0"/>
                <a:cs typeface="+mn-cs"/>
              </a:rPr>
              <a:t>Average</a:t>
            </a:r>
          </a:p>
        </p:txBody>
      </p:sp>
      <p:sp>
        <p:nvSpPr>
          <p:cNvPr id="73762" name="Rectangle 34">
            <a:extLst>
              <a:ext uri="{FF2B5EF4-FFF2-40B4-BE49-F238E27FC236}">
                <a16:creationId xmlns:a16="http://schemas.microsoft.com/office/drawing/2014/main" id="{B1803AA1-E15E-5F81-11A0-9B0DB644963A}"/>
              </a:ext>
            </a:extLst>
          </p:cNvPr>
          <p:cNvSpPr>
            <a:spLocks noChangeArrowheads="1"/>
          </p:cNvSpPr>
          <p:nvPr/>
        </p:nvSpPr>
        <p:spPr bwMode="auto">
          <a:xfrm>
            <a:off x="5881688" y="5300663"/>
            <a:ext cx="1204912" cy="395287"/>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Excellent</a:t>
            </a:r>
          </a:p>
        </p:txBody>
      </p:sp>
      <p:sp>
        <p:nvSpPr>
          <p:cNvPr id="73763" name="Rectangle 35">
            <a:extLst>
              <a:ext uri="{FF2B5EF4-FFF2-40B4-BE49-F238E27FC236}">
                <a16:creationId xmlns:a16="http://schemas.microsoft.com/office/drawing/2014/main" id="{D1C35748-30D6-E4B6-3BDA-BB3712A9F9DB}"/>
              </a:ext>
            </a:extLst>
          </p:cNvPr>
          <p:cNvSpPr>
            <a:spLocks noChangeArrowheads="1"/>
          </p:cNvSpPr>
          <p:nvPr/>
        </p:nvSpPr>
        <p:spPr bwMode="auto">
          <a:xfrm rot="16200000">
            <a:off x="534987" y="2951163"/>
            <a:ext cx="1393825" cy="3937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b="1">
                <a:latin typeface="Book Antiqua" pitchFamily="18" charset="0"/>
                <a:cs typeface="+mn-cs"/>
              </a:rPr>
              <a:t>Frequency</a:t>
            </a:r>
          </a:p>
        </p:txBody>
      </p:sp>
      <p:sp>
        <p:nvSpPr>
          <p:cNvPr id="73764" name="Rectangle 36">
            <a:extLst>
              <a:ext uri="{FF2B5EF4-FFF2-40B4-BE49-F238E27FC236}">
                <a16:creationId xmlns:a16="http://schemas.microsoft.com/office/drawing/2014/main" id="{EF7D1747-26A3-8701-B0D1-FDE18D6A53AE}"/>
              </a:ext>
            </a:extLst>
          </p:cNvPr>
          <p:cNvSpPr>
            <a:spLocks noChangeArrowheads="1"/>
          </p:cNvSpPr>
          <p:nvPr/>
        </p:nvSpPr>
        <p:spPr bwMode="auto">
          <a:xfrm>
            <a:off x="7172325" y="5068888"/>
            <a:ext cx="957263" cy="3937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b="1">
                <a:latin typeface="Book Antiqua" pitchFamily="18" charset="0"/>
                <a:cs typeface="+mn-cs"/>
              </a:rPr>
              <a:t>Rating</a:t>
            </a:r>
          </a:p>
        </p:txBody>
      </p:sp>
      <p:sp>
        <p:nvSpPr>
          <p:cNvPr id="73868" name="Rectangle 140">
            <a:extLst>
              <a:ext uri="{FF2B5EF4-FFF2-40B4-BE49-F238E27FC236}">
                <a16:creationId xmlns:a16="http://schemas.microsoft.com/office/drawing/2014/main" id="{73149CEB-38A4-4EA8-9C74-85C33E1E0F20}"/>
              </a:ext>
            </a:extLst>
          </p:cNvPr>
          <p:cNvSpPr>
            <a:spLocks noChangeArrowheads="1"/>
          </p:cNvSpPr>
          <p:nvPr/>
        </p:nvSpPr>
        <p:spPr bwMode="auto">
          <a:xfrm>
            <a:off x="685800" y="82550"/>
            <a:ext cx="7772400" cy="7620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2"/>
                </a:solidFill>
                <a:latin typeface="Arial Black" pitchFamily="34" charset="0"/>
                <a:ea typeface="+mj-ea"/>
                <a:cs typeface="+mj-cs"/>
              </a:rPr>
              <a:t>Bar Chart</a:t>
            </a:r>
          </a:p>
        </p:txBody>
      </p:sp>
      <p:grpSp>
        <p:nvGrpSpPr>
          <p:cNvPr id="2" name="Group 150">
            <a:extLst>
              <a:ext uri="{FF2B5EF4-FFF2-40B4-BE49-F238E27FC236}">
                <a16:creationId xmlns:a16="http://schemas.microsoft.com/office/drawing/2014/main" id="{41B53E02-ED3C-0C42-FE8A-2E71CBCD76B5}"/>
              </a:ext>
            </a:extLst>
          </p:cNvPr>
          <p:cNvGrpSpPr>
            <a:grpSpLocks/>
          </p:cNvGrpSpPr>
          <p:nvPr/>
        </p:nvGrpSpPr>
        <p:grpSpPr bwMode="auto">
          <a:xfrm>
            <a:off x="1763713" y="1385888"/>
            <a:ext cx="5210175" cy="3473450"/>
            <a:chOff x="1111" y="1029"/>
            <a:chExt cx="3282" cy="2188"/>
          </a:xfrm>
        </p:grpSpPr>
        <p:grpSp>
          <p:nvGrpSpPr>
            <p:cNvPr id="23604" name="Group 149">
              <a:extLst>
                <a:ext uri="{FF2B5EF4-FFF2-40B4-BE49-F238E27FC236}">
                  <a16:creationId xmlns:a16="http://schemas.microsoft.com/office/drawing/2014/main" id="{4B9A63A2-4FC8-591C-EAC6-B0FC57EA2EC4}"/>
                </a:ext>
              </a:extLst>
            </p:cNvPr>
            <p:cNvGrpSpPr>
              <a:grpSpLocks/>
            </p:cNvGrpSpPr>
            <p:nvPr/>
          </p:nvGrpSpPr>
          <p:grpSpPr bwMode="auto">
            <a:xfrm>
              <a:off x="1123" y="1277"/>
              <a:ext cx="3270" cy="1940"/>
              <a:chOff x="1123" y="1277"/>
              <a:chExt cx="3270" cy="1940"/>
            </a:xfrm>
          </p:grpSpPr>
          <p:sp>
            <p:nvSpPr>
              <p:cNvPr id="73771" name="Line 43">
                <a:extLst>
                  <a:ext uri="{FF2B5EF4-FFF2-40B4-BE49-F238E27FC236}">
                    <a16:creationId xmlns:a16="http://schemas.microsoft.com/office/drawing/2014/main" id="{77160C9E-2349-CCCB-979F-2752F804DDD1}"/>
                  </a:ext>
                </a:extLst>
              </p:cNvPr>
              <p:cNvSpPr>
                <a:spLocks noChangeShapeType="1"/>
              </p:cNvSpPr>
              <p:nvPr/>
            </p:nvSpPr>
            <p:spPr bwMode="auto">
              <a:xfrm rot="5400000">
                <a:off x="2755" y="1585"/>
                <a:ext cx="0" cy="3264"/>
              </a:xfrm>
              <a:prstGeom prst="line">
                <a:avLst/>
              </a:prstGeom>
              <a:noFill/>
              <a:ln w="3175">
                <a:solidFill>
                  <a:schemeClr val="hlink"/>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72" name="Line 44">
                <a:extLst>
                  <a:ext uri="{FF2B5EF4-FFF2-40B4-BE49-F238E27FC236}">
                    <a16:creationId xmlns:a16="http://schemas.microsoft.com/office/drawing/2014/main" id="{A9ABB99D-BC2F-0BF3-D9AA-B7A30579FC7A}"/>
                  </a:ext>
                </a:extLst>
              </p:cNvPr>
              <p:cNvSpPr>
                <a:spLocks noChangeShapeType="1"/>
              </p:cNvSpPr>
              <p:nvPr/>
            </p:nvSpPr>
            <p:spPr bwMode="auto">
              <a:xfrm rot="5400000">
                <a:off x="2756" y="1105"/>
                <a:ext cx="0" cy="3264"/>
              </a:xfrm>
              <a:prstGeom prst="line">
                <a:avLst/>
              </a:prstGeom>
              <a:noFill/>
              <a:ln w="3175">
                <a:solidFill>
                  <a:schemeClr val="hlink"/>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73" name="Line 45">
                <a:extLst>
                  <a:ext uri="{FF2B5EF4-FFF2-40B4-BE49-F238E27FC236}">
                    <a16:creationId xmlns:a16="http://schemas.microsoft.com/office/drawing/2014/main" id="{BB68ADD7-16EA-043F-6BBF-DC8426E93E86}"/>
                  </a:ext>
                </a:extLst>
              </p:cNvPr>
              <p:cNvSpPr>
                <a:spLocks noChangeShapeType="1"/>
              </p:cNvSpPr>
              <p:nvPr/>
            </p:nvSpPr>
            <p:spPr bwMode="auto">
              <a:xfrm rot="5400000">
                <a:off x="2755" y="-355"/>
                <a:ext cx="0" cy="3264"/>
              </a:xfrm>
              <a:prstGeom prst="line">
                <a:avLst/>
              </a:prstGeom>
              <a:noFill/>
              <a:ln w="3175">
                <a:solidFill>
                  <a:schemeClr val="hlink"/>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74" name="Line 46">
                <a:extLst>
                  <a:ext uri="{FF2B5EF4-FFF2-40B4-BE49-F238E27FC236}">
                    <a16:creationId xmlns:a16="http://schemas.microsoft.com/office/drawing/2014/main" id="{A1987DB8-5207-D2B1-F874-48BDFF3443F4}"/>
                  </a:ext>
                </a:extLst>
              </p:cNvPr>
              <p:cNvSpPr>
                <a:spLocks noChangeShapeType="1"/>
              </p:cNvSpPr>
              <p:nvPr/>
            </p:nvSpPr>
            <p:spPr bwMode="auto">
              <a:xfrm rot="5400000">
                <a:off x="2757" y="121"/>
                <a:ext cx="0" cy="3264"/>
              </a:xfrm>
              <a:prstGeom prst="line">
                <a:avLst/>
              </a:prstGeom>
              <a:noFill/>
              <a:ln w="3175">
                <a:solidFill>
                  <a:schemeClr val="hlink"/>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75" name="Line 47">
                <a:extLst>
                  <a:ext uri="{FF2B5EF4-FFF2-40B4-BE49-F238E27FC236}">
                    <a16:creationId xmlns:a16="http://schemas.microsoft.com/office/drawing/2014/main" id="{411A5502-DAED-6BAC-F8D4-4928B74ED7EA}"/>
                  </a:ext>
                </a:extLst>
              </p:cNvPr>
              <p:cNvSpPr>
                <a:spLocks noChangeShapeType="1"/>
              </p:cNvSpPr>
              <p:nvPr/>
            </p:nvSpPr>
            <p:spPr bwMode="auto">
              <a:xfrm rot="5400000">
                <a:off x="2757" y="617"/>
                <a:ext cx="0" cy="3264"/>
              </a:xfrm>
              <a:prstGeom prst="line">
                <a:avLst/>
              </a:prstGeom>
              <a:noFill/>
              <a:ln w="3175">
                <a:solidFill>
                  <a:schemeClr val="hlink"/>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819" name="Line 91">
                <a:extLst>
                  <a:ext uri="{FF2B5EF4-FFF2-40B4-BE49-F238E27FC236}">
                    <a16:creationId xmlns:a16="http://schemas.microsoft.com/office/drawing/2014/main" id="{060B232D-A1D0-3AFA-F290-B09A9204E3BC}"/>
                  </a:ext>
                </a:extLst>
              </p:cNvPr>
              <p:cNvSpPr>
                <a:spLocks noChangeShapeType="1"/>
              </p:cNvSpPr>
              <p:nvPr/>
            </p:nvSpPr>
            <p:spPr bwMode="auto">
              <a:xfrm rot="5400000">
                <a:off x="2760" y="1345"/>
                <a:ext cx="0" cy="3264"/>
              </a:xfrm>
              <a:prstGeom prst="line">
                <a:avLst/>
              </a:prstGeom>
              <a:noFill/>
              <a:ln w="3175">
                <a:solidFill>
                  <a:schemeClr val="hlink"/>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820" name="Line 92">
                <a:extLst>
                  <a:ext uri="{FF2B5EF4-FFF2-40B4-BE49-F238E27FC236}">
                    <a16:creationId xmlns:a16="http://schemas.microsoft.com/office/drawing/2014/main" id="{2C0399E9-8945-D3DC-9CF6-BB001042B81F}"/>
                  </a:ext>
                </a:extLst>
              </p:cNvPr>
              <p:cNvSpPr>
                <a:spLocks noChangeShapeType="1"/>
              </p:cNvSpPr>
              <p:nvPr/>
            </p:nvSpPr>
            <p:spPr bwMode="auto">
              <a:xfrm rot="5400000">
                <a:off x="2755" y="-115"/>
                <a:ext cx="0" cy="3264"/>
              </a:xfrm>
              <a:prstGeom prst="line">
                <a:avLst/>
              </a:prstGeom>
              <a:noFill/>
              <a:ln w="3175">
                <a:solidFill>
                  <a:schemeClr val="hlink"/>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821" name="Line 93">
                <a:extLst>
                  <a:ext uri="{FF2B5EF4-FFF2-40B4-BE49-F238E27FC236}">
                    <a16:creationId xmlns:a16="http://schemas.microsoft.com/office/drawing/2014/main" id="{58C0E638-B769-9C68-C813-1751E1C2DE5B}"/>
                  </a:ext>
                </a:extLst>
              </p:cNvPr>
              <p:cNvSpPr>
                <a:spLocks noChangeShapeType="1"/>
              </p:cNvSpPr>
              <p:nvPr/>
            </p:nvSpPr>
            <p:spPr bwMode="auto">
              <a:xfrm rot="5400000">
                <a:off x="2761" y="373"/>
                <a:ext cx="0" cy="3264"/>
              </a:xfrm>
              <a:prstGeom prst="line">
                <a:avLst/>
              </a:prstGeom>
              <a:noFill/>
              <a:ln w="3175">
                <a:solidFill>
                  <a:schemeClr val="hlink"/>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822" name="Line 94">
                <a:extLst>
                  <a:ext uri="{FF2B5EF4-FFF2-40B4-BE49-F238E27FC236}">
                    <a16:creationId xmlns:a16="http://schemas.microsoft.com/office/drawing/2014/main" id="{6D3F7F34-C62F-645E-F274-3839A26C92E6}"/>
                  </a:ext>
                </a:extLst>
              </p:cNvPr>
              <p:cNvSpPr>
                <a:spLocks noChangeShapeType="1"/>
              </p:cNvSpPr>
              <p:nvPr/>
            </p:nvSpPr>
            <p:spPr bwMode="auto">
              <a:xfrm rot="5400000">
                <a:off x="2761" y="857"/>
                <a:ext cx="0" cy="3264"/>
              </a:xfrm>
              <a:prstGeom prst="line">
                <a:avLst/>
              </a:prstGeom>
              <a:noFill/>
              <a:ln w="3175">
                <a:solidFill>
                  <a:schemeClr val="hlink"/>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73871" name="Line 143">
              <a:extLst>
                <a:ext uri="{FF2B5EF4-FFF2-40B4-BE49-F238E27FC236}">
                  <a16:creationId xmlns:a16="http://schemas.microsoft.com/office/drawing/2014/main" id="{DBFCDD29-5BCD-6628-9547-35CEE152385E}"/>
                </a:ext>
              </a:extLst>
            </p:cNvPr>
            <p:cNvSpPr>
              <a:spLocks noChangeShapeType="1"/>
            </p:cNvSpPr>
            <p:nvPr/>
          </p:nvSpPr>
          <p:spPr bwMode="auto">
            <a:xfrm rot="5400000">
              <a:off x="2743" y="-603"/>
              <a:ext cx="0" cy="3264"/>
            </a:xfrm>
            <a:prstGeom prst="line">
              <a:avLst/>
            </a:prstGeom>
            <a:noFill/>
            <a:ln w="3175">
              <a:solidFill>
                <a:schemeClr val="hlink"/>
              </a:solidFill>
              <a:round/>
              <a:headEnd/>
              <a:tailEnd/>
            </a:ln>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4" name="Group 148">
            <a:extLst>
              <a:ext uri="{FF2B5EF4-FFF2-40B4-BE49-F238E27FC236}">
                <a16:creationId xmlns:a16="http://schemas.microsoft.com/office/drawing/2014/main" id="{8FD7CF0F-52E6-0C89-8AFE-38A8705800C1}"/>
              </a:ext>
            </a:extLst>
          </p:cNvPr>
          <p:cNvGrpSpPr>
            <a:grpSpLocks/>
          </p:cNvGrpSpPr>
          <p:nvPr/>
        </p:nvGrpSpPr>
        <p:grpSpPr bwMode="auto">
          <a:xfrm>
            <a:off x="1743075" y="1382713"/>
            <a:ext cx="203200" cy="3479800"/>
            <a:chOff x="1014" y="1027"/>
            <a:chExt cx="128" cy="2192"/>
          </a:xfrm>
        </p:grpSpPr>
        <p:grpSp>
          <p:nvGrpSpPr>
            <p:cNvPr id="23593" name="Group 147">
              <a:extLst>
                <a:ext uri="{FF2B5EF4-FFF2-40B4-BE49-F238E27FC236}">
                  <a16:creationId xmlns:a16="http://schemas.microsoft.com/office/drawing/2014/main" id="{C5C56B66-7A1B-4367-DEA3-A9EB382BB79A}"/>
                </a:ext>
              </a:extLst>
            </p:cNvPr>
            <p:cNvGrpSpPr>
              <a:grpSpLocks/>
            </p:cNvGrpSpPr>
            <p:nvPr/>
          </p:nvGrpSpPr>
          <p:grpSpPr bwMode="auto">
            <a:xfrm>
              <a:off x="1014" y="1271"/>
              <a:ext cx="128" cy="1948"/>
              <a:chOff x="1014" y="1271"/>
              <a:chExt cx="128" cy="1948"/>
            </a:xfrm>
          </p:grpSpPr>
          <p:sp>
            <p:nvSpPr>
              <p:cNvPr id="73735" name="Line 7">
                <a:extLst>
                  <a:ext uri="{FF2B5EF4-FFF2-40B4-BE49-F238E27FC236}">
                    <a16:creationId xmlns:a16="http://schemas.microsoft.com/office/drawing/2014/main" id="{3B6A84CD-5372-57CA-A243-60F54DE71760}"/>
                  </a:ext>
                </a:extLst>
              </p:cNvPr>
              <p:cNvSpPr>
                <a:spLocks noChangeShapeType="1"/>
              </p:cNvSpPr>
              <p:nvPr/>
            </p:nvSpPr>
            <p:spPr bwMode="auto">
              <a:xfrm>
                <a:off x="1021" y="3219"/>
                <a:ext cx="121"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36" name="Line 8">
                <a:extLst>
                  <a:ext uri="{FF2B5EF4-FFF2-40B4-BE49-F238E27FC236}">
                    <a16:creationId xmlns:a16="http://schemas.microsoft.com/office/drawing/2014/main" id="{F5D6FFCD-0390-BBC9-E8B4-3D088EC93921}"/>
                  </a:ext>
                </a:extLst>
              </p:cNvPr>
              <p:cNvSpPr>
                <a:spLocks noChangeShapeType="1"/>
              </p:cNvSpPr>
              <p:nvPr/>
            </p:nvSpPr>
            <p:spPr bwMode="auto">
              <a:xfrm>
                <a:off x="1021" y="2980"/>
                <a:ext cx="121"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37" name="Line 9">
                <a:extLst>
                  <a:ext uri="{FF2B5EF4-FFF2-40B4-BE49-F238E27FC236}">
                    <a16:creationId xmlns:a16="http://schemas.microsoft.com/office/drawing/2014/main" id="{779AD84F-3C48-FAD0-1E6C-2E50660F5945}"/>
                  </a:ext>
                </a:extLst>
              </p:cNvPr>
              <p:cNvSpPr>
                <a:spLocks noChangeShapeType="1"/>
              </p:cNvSpPr>
              <p:nvPr/>
            </p:nvSpPr>
            <p:spPr bwMode="auto">
              <a:xfrm>
                <a:off x="1021" y="2736"/>
                <a:ext cx="121"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38" name="Line 10">
                <a:extLst>
                  <a:ext uri="{FF2B5EF4-FFF2-40B4-BE49-F238E27FC236}">
                    <a16:creationId xmlns:a16="http://schemas.microsoft.com/office/drawing/2014/main" id="{96377895-C30C-249E-D05A-1C0034E18B8C}"/>
                  </a:ext>
                </a:extLst>
              </p:cNvPr>
              <p:cNvSpPr>
                <a:spLocks noChangeShapeType="1"/>
              </p:cNvSpPr>
              <p:nvPr/>
            </p:nvSpPr>
            <p:spPr bwMode="auto">
              <a:xfrm>
                <a:off x="1021" y="2490"/>
                <a:ext cx="121"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39" name="Line 11">
                <a:extLst>
                  <a:ext uri="{FF2B5EF4-FFF2-40B4-BE49-F238E27FC236}">
                    <a16:creationId xmlns:a16="http://schemas.microsoft.com/office/drawing/2014/main" id="{0202C2B4-CBF0-4CE3-E3AA-2A196EC6C5DA}"/>
                  </a:ext>
                </a:extLst>
              </p:cNvPr>
              <p:cNvSpPr>
                <a:spLocks noChangeShapeType="1"/>
              </p:cNvSpPr>
              <p:nvPr/>
            </p:nvSpPr>
            <p:spPr bwMode="auto">
              <a:xfrm>
                <a:off x="1021" y="2247"/>
                <a:ext cx="121"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40" name="Line 12">
                <a:extLst>
                  <a:ext uri="{FF2B5EF4-FFF2-40B4-BE49-F238E27FC236}">
                    <a16:creationId xmlns:a16="http://schemas.microsoft.com/office/drawing/2014/main" id="{4EC393F4-F2E0-589E-52B3-F8EE50C6C340}"/>
                  </a:ext>
                </a:extLst>
              </p:cNvPr>
              <p:cNvSpPr>
                <a:spLocks noChangeShapeType="1"/>
              </p:cNvSpPr>
              <p:nvPr/>
            </p:nvSpPr>
            <p:spPr bwMode="auto">
              <a:xfrm>
                <a:off x="1021" y="2002"/>
                <a:ext cx="121"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41" name="Line 13">
                <a:extLst>
                  <a:ext uri="{FF2B5EF4-FFF2-40B4-BE49-F238E27FC236}">
                    <a16:creationId xmlns:a16="http://schemas.microsoft.com/office/drawing/2014/main" id="{BA1BDA71-C27F-65C7-3A80-B271457ABC58}"/>
                  </a:ext>
                </a:extLst>
              </p:cNvPr>
              <p:cNvSpPr>
                <a:spLocks noChangeShapeType="1"/>
              </p:cNvSpPr>
              <p:nvPr/>
            </p:nvSpPr>
            <p:spPr bwMode="auto">
              <a:xfrm>
                <a:off x="1021" y="1758"/>
                <a:ext cx="121"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42" name="Line 14">
                <a:extLst>
                  <a:ext uri="{FF2B5EF4-FFF2-40B4-BE49-F238E27FC236}">
                    <a16:creationId xmlns:a16="http://schemas.microsoft.com/office/drawing/2014/main" id="{B0B97277-13D8-9F46-61A4-D419ACA35873}"/>
                  </a:ext>
                </a:extLst>
              </p:cNvPr>
              <p:cNvSpPr>
                <a:spLocks noChangeShapeType="1"/>
              </p:cNvSpPr>
              <p:nvPr/>
            </p:nvSpPr>
            <p:spPr bwMode="auto">
              <a:xfrm>
                <a:off x="1014" y="1517"/>
                <a:ext cx="122"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43" name="Line 15">
                <a:extLst>
                  <a:ext uri="{FF2B5EF4-FFF2-40B4-BE49-F238E27FC236}">
                    <a16:creationId xmlns:a16="http://schemas.microsoft.com/office/drawing/2014/main" id="{C82B90C2-C33E-4955-CE61-CAAA2F855901}"/>
                  </a:ext>
                </a:extLst>
              </p:cNvPr>
              <p:cNvSpPr>
                <a:spLocks noChangeShapeType="1"/>
              </p:cNvSpPr>
              <p:nvPr/>
            </p:nvSpPr>
            <p:spPr bwMode="auto">
              <a:xfrm>
                <a:off x="1021" y="1271"/>
                <a:ext cx="121"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73872" name="Line 144">
              <a:extLst>
                <a:ext uri="{FF2B5EF4-FFF2-40B4-BE49-F238E27FC236}">
                  <a16:creationId xmlns:a16="http://schemas.microsoft.com/office/drawing/2014/main" id="{975776E8-3017-0BA7-9636-C9758F1729AF}"/>
                </a:ext>
              </a:extLst>
            </p:cNvPr>
            <p:cNvSpPr>
              <a:spLocks noChangeShapeType="1"/>
            </p:cNvSpPr>
            <p:nvPr/>
          </p:nvSpPr>
          <p:spPr bwMode="auto">
            <a:xfrm>
              <a:off x="1021" y="1027"/>
              <a:ext cx="121"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nvGrpSpPr>
          <p:cNvPr id="6" name="Group 152">
            <a:extLst>
              <a:ext uri="{FF2B5EF4-FFF2-40B4-BE49-F238E27FC236}">
                <a16:creationId xmlns:a16="http://schemas.microsoft.com/office/drawing/2014/main" id="{29719E13-58E3-765C-949C-B74352D8CA68}"/>
              </a:ext>
            </a:extLst>
          </p:cNvPr>
          <p:cNvGrpSpPr>
            <a:grpSpLocks/>
          </p:cNvGrpSpPr>
          <p:nvPr/>
        </p:nvGrpSpPr>
        <p:grpSpPr bwMode="auto">
          <a:xfrm>
            <a:off x="1325563" y="1185863"/>
            <a:ext cx="434975" cy="3871912"/>
            <a:chOff x="745" y="903"/>
            <a:chExt cx="274" cy="2439"/>
          </a:xfrm>
        </p:grpSpPr>
        <p:grpSp>
          <p:nvGrpSpPr>
            <p:cNvPr id="23582" name="Group 151">
              <a:extLst>
                <a:ext uri="{FF2B5EF4-FFF2-40B4-BE49-F238E27FC236}">
                  <a16:creationId xmlns:a16="http://schemas.microsoft.com/office/drawing/2014/main" id="{6E9CDC96-6B54-3802-0EC1-4CA781EA2588}"/>
                </a:ext>
              </a:extLst>
            </p:cNvPr>
            <p:cNvGrpSpPr>
              <a:grpSpLocks/>
            </p:cNvGrpSpPr>
            <p:nvPr/>
          </p:nvGrpSpPr>
          <p:grpSpPr bwMode="auto">
            <a:xfrm>
              <a:off x="817" y="1143"/>
              <a:ext cx="199" cy="2199"/>
              <a:chOff x="817" y="1143"/>
              <a:chExt cx="199" cy="2199"/>
            </a:xfrm>
          </p:grpSpPr>
          <p:sp>
            <p:nvSpPr>
              <p:cNvPr id="73744" name="Rectangle 16">
                <a:extLst>
                  <a:ext uri="{FF2B5EF4-FFF2-40B4-BE49-F238E27FC236}">
                    <a16:creationId xmlns:a16="http://schemas.microsoft.com/office/drawing/2014/main" id="{50CE90E8-B1C8-FE3A-DF54-4A9F168AB460}"/>
                  </a:ext>
                </a:extLst>
              </p:cNvPr>
              <p:cNvSpPr>
                <a:spLocks noChangeArrowheads="1"/>
              </p:cNvSpPr>
              <p:nvPr/>
            </p:nvSpPr>
            <p:spPr bwMode="auto">
              <a:xfrm>
                <a:off x="817" y="3094"/>
                <a:ext cx="19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1</a:t>
                </a:r>
              </a:p>
            </p:txBody>
          </p:sp>
          <p:sp>
            <p:nvSpPr>
              <p:cNvPr id="73745" name="Rectangle 17">
                <a:extLst>
                  <a:ext uri="{FF2B5EF4-FFF2-40B4-BE49-F238E27FC236}">
                    <a16:creationId xmlns:a16="http://schemas.microsoft.com/office/drawing/2014/main" id="{C9792C45-F653-CFFE-85B7-C4430950E72A}"/>
                  </a:ext>
                </a:extLst>
              </p:cNvPr>
              <p:cNvSpPr>
                <a:spLocks noChangeArrowheads="1"/>
              </p:cNvSpPr>
              <p:nvPr/>
            </p:nvSpPr>
            <p:spPr bwMode="auto">
              <a:xfrm>
                <a:off x="817" y="2862"/>
                <a:ext cx="19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2</a:t>
                </a:r>
              </a:p>
            </p:txBody>
          </p:sp>
          <p:sp>
            <p:nvSpPr>
              <p:cNvPr id="73746" name="Rectangle 18">
                <a:extLst>
                  <a:ext uri="{FF2B5EF4-FFF2-40B4-BE49-F238E27FC236}">
                    <a16:creationId xmlns:a16="http://schemas.microsoft.com/office/drawing/2014/main" id="{BF4C4828-8802-D326-E1B1-FF80BE1D159E}"/>
                  </a:ext>
                </a:extLst>
              </p:cNvPr>
              <p:cNvSpPr>
                <a:spLocks noChangeArrowheads="1"/>
              </p:cNvSpPr>
              <p:nvPr/>
            </p:nvSpPr>
            <p:spPr bwMode="auto">
              <a:xfrm>
                <a:off x="817" y="2617"/>
                <a:ext cx="19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3</a:t>
                </a:r>
              </a:p>
            </p:txBody>
          </p:sp>
          <p:sp>
            <p:nvSpPr>
              <p:cNvPr id="73747" name="Rectangle 19">
                <a:extLst>
                  <a:ext uri="{FF2B5EF4-FFF2-40B4-BE49-F238E27FC236}">
                    <a16:creationId xmlns:a16="http://schemas.microsoft.com/office/drawing/2014/main" id="{C597C35D-622E-15C1-B766-E420067AFBCA}"/>
                  </a:ext>
                </a:extLst>
              </p:cNvPr>
              <p:cNvSpPr>
                <a:spLocks noChangeArrowheads="1"/>
              </p:cNvSpPr>
              <p:nvPr/>
            </p:nvSpPr>
            <p:spPr bwMode="auto">
              <a:xfrm>
                <a:off x="817" y="2365"/>
                <a:ext cx="19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4</a:t>
                </a:r>
              </a:p>
            </p:txBody>
          </p:sp>
          <p:sp>
            <p:nvSpPr>
              <p:cNvPr id="73748" name="Rectangle 20">
                <a:extLst>
                  <a:ext uri="{FF2B5EF4-FFF2-40B4-BE49-F238E27FC236}">
                    <a16:creationId xmlns:a16="http://schemas.microsoft.com/office/drawing/2014/main" id="{A8EC3CE9-39D7-FFBF-4A1F-6B24F5F384FB}"/>
                  </a:ext>
                </a:extLst>
              </p:cNvPr>
              <p:cNvSpPr>
                <a:spLocks noChangeArrowheads="1"/>
              </p:cNvSpPr>
              <p:nvPr/>
            </p:nvSpPr>
            <p:spPr bwMode="auto">
              <a:xfrm>
                <a:off x="817" y="2120"/>
                <a:ext cx="19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5</a:t>
                </a:r>
              </a:p>
            </p:txBody>
          </p:sp>
          <p:sp>
            <p:nvSpPr>
              <p:cNvPr id="73749" name="Rectangle 21">
                <a:extLst>
                  <a:ext uri="{FF2B5EF4-FFF2-40B4-BE49-F238E27FC236}">
                    <a16:creationId xmlns:a16="http://schemas.microsoft.com/office/drawing/2014/main" id="{34B4412B-5482-E61D-49B9-BDCC697ABA8B}"/>
                  </a:ext>
                </a:extLst>
              </p:cNvPr>
              <p:cNvSpPr>
                <a:spLocks noChangeArrowheads="1"/>
              </p:cNvSpPr>
              <p:nvPr/>
            </p:nvSpPr>
            <p:spPr bwMode="auto">
              <a:xfrm>
                <a:off x="818" y="1874"/>
                <a:ext cx="19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6</a:t>
                </a:r>
              </a:p>
            </p:txBody>
          </p:sp>
          <p:sp>
            <p:nvSpPr>
              <p:cNvPr id="73750" name="Rectangle 22">
                <a:extLst>
                  <a:ext uri="{FF2B5EF4-FFF2-40B4-BE49-F238E27FC236}">
                    <a16:creationId xmlns:a16="http://schemas.microsoft.com/office/drawing/2014/main" id="{48BEEE6B-169B-445F-BEAF-567EF29A587F}"/>
                  </a:ext>
                </a:extLst>
              </p:cNvPr>
              <p:cNvSpPr>
                <a:spLocks noChangeArrowheads="1"/>
              </p:cNvSpPr>
              <p:nvPr/>
            </p:nvSpPr>
            <p:spPr bwMode="auto">
              <a:xfrm>
                <a:off x="817" y="1633"/>
                <a:ext cx="19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7</a:t>
                </a:r>
              </a:p>
            </p:txBody>
          </p:sp>
          <p:sp>
            <p:nvSpPr>
              <p:cNvPr id="73751" name="Rectangle 23">
                <a:extLst>
                  <a:ext uri="{FF2B5EF4-FFF2-40B4-BE49-F238E27FC236}">
                    <a16:creationId xmlns:a16="http://schemas.microsoft.com/office/drawing/2014/main" id="{8C21A2C5-AD65-02C4-4D19-F4443D5E7E91}"/>
                  </a:ext>
                </a:extLst>
              </p:cNvPr>
              <p:cNvSpPr>
                <a:spLocks noChangeArrowheads="1"/>
              </p:cNvSpPr>
              <p:nvPr/>
            </p:nvSpPr>
            <p:spPr bwMode="auto">
              <a:xfrm>
                <a:off x="822" y="1387"/>
                <a:ext cx="19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8</a:t>
                </a:r>
              </a:p>
            </p:txBody>
          </p:sp>
          <p:sp>
            <p:nvSpPr>
              <p:cNvPr id="73752" name="Rectangle 24">
                <a:extLst>
                  <a:ext uri="{FF2B5EF4-FFF2-40B4-BE49-F238E27FC236}">
                    <a16:creationId xmlns:a16="http://schemas.microsoft.com/office/drawing/2014/main" id="{F092AEB3-1818-74B2-15B8-B23CBD3636C7}"/>
                  </a:ext>
                </a:extLst>
              </p:cNvPr>
              <p:cNvSpPr>
                <a:spLocks noChangeArrowheads="1"/>
              </p:cNvSpPr>
              <p:nvPr/>
            </p:nvSpPr>
            <p:spPr bwMode="auto">
              <a:xfrm>
                <a:off x="817" y="1143"/>
                <a:ext cx="19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9</a:t>
                </a:r>
              </a:p>
            </p:txBody>
          </p:sp>
        </p:grpSp>
        <p:sp>
          <p:nvSpPr>
            <p:cNvPr id="73874" name="Rectangle 146">
              <a:extLst>
                <a:ext uri="{FF2B5EF4-FFF2-40B4-BE49-F238E27FC236}">
                  <a16:creationId xmlns:a16="http://schemas.microsoft.com/office/drawing/2014/main" id="{FEC45D9F-503D-ECAE-206A-F01621E79E09}"/>
                </a:ext>
              </a:extLst>
            </p:cNvPr>
            <p:cNvSpPr>
              <a:spLocks noChangeArrowheads="1"/>
            </p:cNvSpPr>
            <p:nvPr/>
          </p:nvSpPr>
          <p:spPr bwMode="auto">
            <a:xfrm>
              <a:off x="745" y="903"/>
              <a:ext cx="274" cy="248"/>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defRPr/>
              </a:pPr>
              <a:r>
                <a:rPr lang="en-US" sz="2000">
                  <a:latin typeface="Book Antiqua" pitchFamily="18" charset="0"/>
                  <a:cs typeface="+mn-cs"/>
                </a:rPr>
                <a:t>10</a:t>
              </a:r>
            </a:p>
          </p:txBody>
        </p:sp>
      </p:grpSp>
      <p:sp>
        <p:nvSpPr>
          <p:cNvPr id="73869" name="Rectangle 141">
            <a:extLst>
              <a:ext uri="{FF2B5EF4-FFF2-40B4-BE49-F238E27FC236}">
                <a16:creationId xmlns:a16="http://schemas.microsoft.com/office/drawing/2014/main" id="{675DC3F7-8555-F7BD-22D4-58903D8B5BE2}"/>
              </a:ext>
            </a:extLst>
          </p:cNvPr>
          <p:cNvSpPr>
            <a:spLocks noChangeArrowheads="1"/>
          </p:cNvSpPr>
          <p:nvPr/>
        </p:nvSpPr>
        <p:spPr bwMode="auto">
          <a:xfrm>
            <a:off x="2590800" y="958850"/>
            <a:ext cx="4076700" cy="628650"/>
          </a:xfrm>
          <a:prstGeom prst="rect">
            <a:avLst/>
          </a:prstGeom>
          <a:solidFill>
            <a:schemeClr val="bg2"/>
          </a:solidFill>
          <a:ln w="12700">
            <a:solidFill>
              <a:schemeClr val="tx1"/>
            </a:solidFill>
            <a:miter lim="800000"/>
            <a:headEnd/>
            <a:tailEnd/>
          </a:ln>
          <a:effectLst>
            <a:outerShdw dist="35921" dir="2700000" algn="ctr" rotWithShape="0">
              <a:srgbClr val="000000"/>
            </a:outerShdw>
          </a:effectLst>
        </p:spPr>
        <p:txBody>
          <a:bodyPr wrap="none" anchor="ctr"/>
          <a:lstStyle/>
          <a:p>
            <a:pPr algn="ctr">
              <a:defRPr/>
            </a:pPr>
            <a:r>
              <a:rPr lang="en-US" sz="2400" dirty="0" err="1">
                <a:effectLst>
                  <a:outerShdw blurRad="38100" dist="38100" dir="2700000" algn="tl">
                    <a:srgbClr val="000000"/>
                  </a:outerShdw>
                </a:effectLst>
                <a:latin typeface="Book Antiqua" pitchFamily="18" charset="0"/>
                <a:cs typeface="+mn-cs"/>
              </a:rPr>
              <a:t>Marada</a:t>
            </a:r>
            <a:r>
              <a:rPr lang="en-US" sz="2400" dirty="0">
                <a:effectLst>
                  <a:outerShdw blurRad="38100" dist="38100" dir="2700000" algn="tl">
                    <a:srgbClr val="000000"/>
                  </a:outerShdw>
                </a:effectLst>
                <a:latin typeface="Book Antiqua" pitchFamily="18" charset="0"/>
                <a:cs typeface="+mn-cs"/>
              </a:rPr>
              <a:t> Inn Quality Ratings</a:t>
            </a:r>
          </a:p>
        </p:txBody>
      </p:sp>
      <p:sp>
        <p:nvSpPr>
          <p:cNvPr id="73753" name="Rectangle 25">
            <a:extLst>
              <a:ext uri="{FF2B5EF4-FFF2-40B4-BE49-F238E27FC236}">
                <a16:creationId xmlns:a16="http://schemas.microsoft.com/office/drawing/2014/main" id="{D35093CA-7846-322A-03BB-A12356149975}"/>
              </a:ext>
            </a:extLst>
          </p:cNvPr>
          <p:cNvSpPr>
            <a:spLocks noChangeArrowheads="1"/>
          </p:cNvSpPr>
          <p:nvPr/>
        </p:nvSpPr>
        <p:spPr bwMode="auto">
          <a:xfrm>
            <a:off x="2044700" y="4484688"/>
            <a:ext cx="669925" cy="769937"/>
          </a:xfrm>
          <a:prstGeom prst="rect">
            <a:avLst/>
          </a:prstGeom>
          <a:gradFill rotWithShape="0">
            <a:gsLst>
              <a:gs pos="0">
                <a:srgbClr val="CC99FF">
                  <a:gamma/>
                  <a:shade val="46275"/>
                  <a:invGamma/>
                </a:srgbClr>
              </a:gs>
              <a:gs pos="50000">
                <a:srgbClr val="CC99FF"/>
              </a:gs>
              <a:gs pos="100000">
                <a:srgbClr val="CC99FF">
                  <a:gamma/>
                  <a:shade val="46275"/>
                  <a:invGamma/>
                </a:srgbClr>
              </a:gs>
            </a:gsLst>
            <a:lin ang="0" scaled="1"/>
          </a:gradFill>
          <a:ln w="12700">
            <a:solidFill>
              <a:schemeClr val="tx1"/>
            </a:solidFill>
            <a:miter lim="800000"/>
            <a:headEnd/>
            <a:tailEnd/>
          </a:ln>
          <a:effectLst>
            <a:outerShdw dist="127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54" name="Rectangle 26">
            <a:extLst>
              <a:ext uri="{FF2B5EF4-FFF2-40B4-BE49-F238E27FC236}">
                <a16:creationId xmlns:a16="http://schemas.microsoft.com/office/drawing/2014/main" id="{36A90EFF-A472-FBD9-0FC1-29B0FA341C3C}"/>
              </a:ext>
            </a:extLst>
          </p:cNvPr>
          <p:cNvSpPr>
            <a:spLocks noChangeArrowheads="1"/>
          </p:cNvSpPr>
          <p:nvPr/>
        </p:nvSpPr>
        <p:spPr bwMode="auto">
          <a:xfrm>
            <a:off x="3065463" y="4100513"/>
            <a:ext cx="669925" cy="1154112"/>
          </a:xfrm>
          <a:prstGeom prst="rect">
            <a:avLst/>
          </a:prstGeom>
          <a:gradFill rotWithShape="0">
            <a:gsLst>
              <a:gs pos="0">
                <a:srgbClr val="666699">
                  <a:gamma/>
                  <a:shade val="46275"/>
                  <a:invGamma/>
                </a:srgbClr>
              </a:gs>
              <a:gs pos="50000">
                <a:srgbClr val="666699"/>
              </a:gs>
              <a:gs pos="100000">
                <a:srgbClr val="666699">
                  <a:gamma/>
                  <a:shade val="46275"/>
                  <a:invGamma/>
                </a:srgbClr>
              </a:gs>
            </a:gsLst>
            <a:lin ang="0" scaled="1"/>
          </a:gradFill>
          <a:ln w="12700">
            <a:solidFill>
              <a:schemeClr val="tx1"/>
            </a:solidFill>
            <a:miter lim="800000"/>
            <a:headEnd/>
            <a:tailEnd/>
          </a:ln>
          <a:effectLst>
            <a:outerShdw dist="127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55" name="Rectangle 27">
            <a:extLst>
              <a:ext uri="{FF2B5EF4-FFF2-40B4-BE49-F238E27FC236}">
                <a16:creationId xmlns:a16="http://schemas.microsoft.com/office/drawing/2014/main" id="{CB7AF622-B1D7-1157-5E05-B6B23E059004}"/>
              </a:ext>
            </a:extLst>
          </p:cNvPr>
          <p:cNvSpPr>
            <a:spLocks noChangeArrowheads="1"/>
          </p:cNvSpPr>
          <p:nvPr/>
        </p:nvSpPr>
        <p:spPr bwMode="auto">
          <a:xfrm>
            <a:off x="4084638" y="3325813"/>
            <a:ext cx="669925" cy="1928812"/>
          </a:xfrm>
          <a:prstGeom prst="rect">
            <a:avLst/>
          </a:prstGeom>
          <a:gradFill rotWithShape="0">
            <a:gsLst>
              <a:gs pos="0">
                <a:srgbClr val="003366">
                  <a:gamma/>
                  <a:shade val="46275"/>
                  <a:invGamma/>
                </a:srgbClr>
              </a:gs>
              <a:gs pos="50000">
                <a:srgbClr val="003366"/>
              </a:gs>
              <a:gs pos="100000">
                <a:srgbClr val="003366">
                  <a:gamma/>
                  <a:shade val="46275"/>
                  <a:invGamma/>
                </a:srgbClr>
              </a:gs>
            </a:gsLst>
            <a:lin ang="0" scaled="1"/>
          </a:gradFill>
          <a:ln w="12700">
            <a:solidFill>
              <a:schemeClr val="tx1"/>
            </a:solidFill>
            <a:miter lim="800000"/>
            <a:headEnd/>
            <a:tailEnd/>
          </a:ln>
          <a:effectLst>
            <a:outerShdw dist="127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56" name="Rectangle 28">
            <a:extLst>
              <a:ext uri="{FF2B5EF4-FFF2-40B4-BE49-F238E27FC236}">
                <a16:creationId xmlns:a16="http://schemas.microsoft.com/office/drawing/2014/main" id="{C8DB7C3D-EAD2-06B1-FF2C-47452B64516D}"/>
              </a:ext>
            </a:extLst>
          </p:cNvPr>
          <p:cNvSpPr>
            <a:spLocks noChangeArrowheads="1"/>
          </p:cNvSpPr>
          <p:nvPr/>
        </p:nvSpPr>
        <p:spPr bwMode="auto">
          <a:xfrm>
            <a:off x="5105400" y="1781175"/>
            <a:ext cx="668338" cy="347345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12700">
            <a:solidFill>
              <a:schemeClr val="tx1"/>
            </a:solidFill>
            <a:miter lim="800000"/>
            <a:headEnd/>
            <a:tailEnd/>
          </a:ln>
          <a:effectLst>
            <a:outerShdw dist="127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757" name="Rectangle 29">
            <a:extLst>
              <a:ext uri="{FF2B5EF4-FFF2-40B4-BE49-F238E27FC236}">
                <a16:creationId xmlns:a16="http://schemas.microsoft.com/office/drawing/2014/main" id="{0F7AFCE6-367D-1FB8-85D4-34B8C29ACE64}"/>
              </a:ext>
            </a:extLst>
          </p:cNvPr>
          <p:cNvSpPr>
            <a:spLocks noChangeArrowheads="1"/>
          </p:cNvSpPr>
          <p:nvPr/>
        </p:nvSpPr>
        <p:spPr bwMode="auto">
          <a:xfrm>
            <a:off x="6124575" y="4862513"/>
            <a:ext cx="669925" cy="392112"/>
          </a:xfrm>
          <a:prstGeom prst="rect">
            <a:avLst/>
          </a:prstGeom>
          <a:gradFill rotWithShape="0">
            <a:gsLst>
              <a:gs pos="0">
                <a:srgbClr val="AD48F8">
                  <a:gamma/>
                  <a:shade val="46275"/>
                  <a:invGamma/>
                </a:srgbClr>
              </a:gs>
              <a:gs pos="50000">
                <a:srgbClr val="AD48F8"/>
              </a:gs>
              <a:gs pos="100000">
                <a:srgbClr val="AD48F8">
                  <a:gamma/>
                  <a:shade val="46275"/>
                  <a:invGamma/>
                </a:srgbClr>
              </a:gs>
            </a:gsLst>
            <a:lin ang="0" scaled="1"/>
          </a:gradFill>
          <a:ln w="12700">
            <a:solidFill>
              <a:schemeClr val="tx1"/>
            </a:solidFill>
            <a:miter lim="800000"/>
            <a:headEnd/>
            <a:tailEnd/>
          </a:ln>
          <a:effectLst>
            <a:outerShdw dist="127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8" name="Group 157">
            <a:extLst>
              <a:ext uri="{FF2B5EF4-FFF2-40B4-BE49-F238E27FC236}">
                <a16:creationId xmlns:a16="http://schemas.microsoft.com/office/drawing/2014/main" id="{7060F342-2A54-B56A-6F8D-2C1CEF0405C6}"/>
              </a:ext>
            </a:extLst>
          </p:cNvPr>
          <p:cNvGrpSpPr>
            <a:grpSpLocks/>
          </p:cNvGrpSpPr>
          <p:nvPr/>
        </p:nvGrpSpPr>
        <p:grpSpPr bwMode="auto">
          <a:xfrm>
            <a:off x="1847850" y="5248275"/>
            <a:ext cx="5135563" cy="122238"/>
            <a:chOff x="1164" y="3402"/>
            <a:chExt cx="3235" cy="77"/>
          </a:xfrm>
        </p:grpSpPr>
        <p:sp>
          <p:nvSpPr>
            <p:cNvPr id="73733" name="Line 5">
              <a:extLst>
                <a:ext uri="{FF2B5EF4-FFF2-40B4-BE49-F238E27FC236}">
                  <a16:creationId xmlns:a16="http://schemas.microsoft.com/office/drawing/2014/main" id="{4D3A077F-6635-A1A0-D08B-63AF08691BDC}"/>
                </a:ext>
              </a:extLst>
            </p:cNvPr>
            <p:cNvSpPr>
              <a:spLocks noChangeShapeType="1"/>
            </p:cNvSpPr>
            <p:nvPr/>
          </p:nvSpPr>
          <p:spPr bwMode="auto">
            <a:xfrm>
              <a:off x="1164" y="3408"/>
              <a:ext cx="3233"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23575" name="Group 155">
              <a:extLst>
                <a:ext uri="{FF2B5EF4-FFF2-40B4-BE49-F238E27FC236}">
                  <a16:creationId xmlns:a16="http://schemas.microsoft.com/office/drawing/2014/main" id="{7990F439-FBCE-8F7A-1996-08E78467E4A0}"/>
                </a:ext>
              </a:extLst>
            </p:cNvPr>
            <p:cNvGrpSpPr>
              <a:grpSpLocks/>
            </p:cNvGrpSpPr>
            <p:nvPr/>
          </p:nvGrpSpPr>
          <p:grpSpPr bwMode="auto">
            <a:xfrm>
              <a:off x="1170" y="3402"/>
              <a:ext cx="3229" cy="77"/>
              <a:chOff x="1170" y="3402"/>
              <a:chExt cx="3229" cy="77"/>
            </a:xfrm>
          </p:grpSpPr>
          <p:sp>
            <p:nvSpPr>
              <p:cNvPr id="73823" name="Line 95">
                <a:extLst>
                  <a:ext uri="{FF2B5EF4-FFF2-40B4-BE49-F238E27FC236}">
                    <a16:creationId xmlns:a16="http://schemas.microsoft.com/office/drawing/2014/main" id="{B347B667-4674-2066-D3EC-1EEAA2E3039D}"/>
                  </a:ext>
                </a:extLst>
              </p:cNvPr>
              <p:cNvSpPr>
                <a:spLocks noChangeShapeType="1"/>
              </p:cNvSpPr>
              <p:nvPr/>
            </p:nvSpPr>
            <p:spPr bwMode="auto">
              <a:xfrm rot="-5400000">
                <a:off x="1783" y="3436"/>
                <a:ext cx="69" cy="1"/>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824" name="Line 96">
                <a:extLst>
                  <a:ext uri="{FF2B5EF4-FFF2-40B4-BE49-F238E27FC236}">
                    <a16:creationId xmlns:a16="http://schemas.microsoft.com/office/drawing/2014/main" id="{B619298D-FB04-0950-7368-51F6B1710958}"/>
                  </a:ext>
                </a:extLst>
              </p:cNvPr>
              <p:cNvSpPr>
                <a:spLocks noChangeShapeType="1"/>
              </p:cNvSpPr>
              <p:nvPr/>
            </p:nvSpPr>
            <p:spPr bwMode="auto">
              <a:xfrm rot="5400000" flipH="1">
                <a:off x="2428" y="3436"/>
                <a:ext cx="69" cy="1"/>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825" name="Line 97">
                <a:extLst>
                  <a:ext uri="{FF2B5EF4-FFF2-40B4-BE49-F238E27FC236}">
                    <a16:creationId xmlns:a16="http://schemas.microsoft.com/office/drawing/2014/main" id="{F392FF33-B11F-272F-9CE9-8648D763E072}"/>
                  </a:ext>
                </a:extLst>
              </p:cNvPr>
              <p:cNvSpPr>
                <a:spLocks noChangeShapeType="1"/>
              </p:cNvSpPr>
              <p:nvPr/>
            </p:nvSpPr>
            <p:spPr bwMode="auto">
              <a:xfrm rot="5400000" flipH="1">
                <a:off x="3076" y="3436"/>
                <a:ext cx="69" cy="1"/>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826" name="Line 98">
                <a:extLst>
                  <a:ext uri="{FF2B5EF4-FFF2-40B4-BE49-F238E27FC236}">
                    <a16:creationId xmlns:a16="http://schemas.microsoft.com/office/drawing/2014/main" id="{55F3448A-E7FE-80D4-6AA1-FCF3F27E375B}"/>
                  </a:ext>
                </a:extLst>
              </p:cNvPr>
              <p:cNvSpPr>
                <a:spLocks noChangeShapeType="1"/>
              </p:cNvSpPr>
              <p:nvPr/>
            </p:nvSpPr>
            <p:spPr bwMode="auto">
              <a:xfrm rot="5400000" flipH="1">
                <a:off x="3711" y="3437"/>
                <a:ext cx="72" cy="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827" name="Line 99">
                <a:extLst>
                  <a:ext uri="{FF2B5EF4-FFF2-40B4-BE49-F238E27FC236}">
                    <a16:creationId xmlns:a16="http://schemas.microsoft.com/office/drawing/2014/main" id="{2EFFC16F-6F11-8B33-B0AD-033A7A788759}"/>
                  </a:ext>
                </a:extLst>
              </p:cNvPr>
              <p:cNvSpPr>
                <a:spLocks noChangeShapeType="1"/>
              </p:cNvSpPr>
              <p:nvPr/>
            </p:nvSpPr>
            <p:spPr bwMode="auto">
              <a:xfrm rot="5400000" flipH="1">
                <a:off x="4360" y="3440"/>
                <a:ext cx="77" cy="1"/>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73828" name="Line 100">
                <a:extLst>
                  <a:ext uri="{FF2B5EF4-FFF2-40B4-BE49-F238E27FC236}">
                    <a16:creationId xmlns:a16="http://schemas.microsoft.com/office/drawing/2014/main" id="{ECFA0B2E-F643-C448-EAFD-EEE1F2F4BEC3}"/>
                  </a:ext>
                </a:extLst>
              </p:cNvPr>
              <p:cNvSpPr>
                <a:spLocks noChangeShapeType="1"/>
              </p:cNvSpPr>
              <p:nvPr/>
            </p:nvSpPr>
            <p:spPr bwMode="auto">
              <a:xfrm rot="5400000" flipH="1">
                <a:off x="1135" y="3437"/>
                <a:ext cx="69"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67"/>
                                        </p:tgtEl>
                                        <p:attrNameLst>
                                          <p:attrName>style.visibility</p:attrName>
                                        </p:attrNameLst>
                                      </p:cBhvr>
                                      <p:to>
                                        <p:strVal val="visible"/>
                                      </p:to>
                                    </p:set>
                                    <p:animEffect transition="in" filter="dissolve">
                                      <p:cBhvr>
                                        <p:cTn id="7" dur="500"/>
                                        <p:tgtEl>
                                          <p:spTgt spid="73767"/>
                                        </p:tgtEl>
                                      </p:cBhvr>
                                    </p:animEffect>
                                  </p:childTnLst>
                                </p:cTn>
                              </p:par>
                            </p:childTnLst>
                          </p:cTn>
                        </p:par>
                        <p:par>
                          <p:cTn id="8" fill="hold" nodeType="afterGroup">
                            <p:stCondLst>
                              <p:cond delay="500"/>
                            </p:stCondLst>
                            <p:childTnLst>
                              <p:par>
                                <p:cTn id="9" presetID="16" presetClass="entr" presetSubtype="37" fill="hold" grpId="0" nodeType="afterEffect">
                                  <p:stCondLst>
                                    <p:cond delay="1000"/>
                                  </p:stCondLst>
                                  <p:childTnLst>
                                    <p:set>
                                      <p:cBhvr>
                                        <p:cTn id="10" dur="1" fill="hold">
                                          <p:stCondLst>
                                            <p:cond delay="0"/>
                                          </p:stCondLst>
                                        </p:cTn>
                                        <p:tgtEl>
                                          <p:spTgt spid="73869"/>
                                        </p:tgtEl>
                                        <p:attrNameLst>
                                          <p:attrName>style.visibility</p:attrName>
                                        </p:attrNameLst>
                                      </p:cBhvr>
                                      <p:to>
                                        <p:strVal val="visible"/>
                                      </p:to>
                                    </p:set>
                                    <p:animEffect transition="in" filter="barn(outVertical)">
                                      <p:cBhvr>
                                        <p:cTn id="11" dur="500"/>
                                        <p:tgtEl>
                                          <p:spTgt spid="73869"/>
                                        </p:tgtEl>
                                      </p:cBhvr>
                                    </p:animEffect>
                                  </p:childTnLst>
                                </p:cTn>
                              </p:par>
                            </p:childTnLst>
                          </p:cTn>
                        </p:par>
                        <p:par>
                          <p:cTn id="12" fill="hold" nodeType="afterGroup">
                            <p:stCondLst>
                              <p:cond delay="2000"/>
                            </p:stCondLst>
                            <p:childTnLst>
                              <p:par>
                                <p:cTn id="13" presetID="12" presetClass="entr" presetSubtype="8" fill="hold" nodeType="after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500"/>
                                        <p:tgtEl>
                                          <p:spTgt spid="8"/>
                                        </p:tgtEl>
                                      </p:cBhvr>
                                    </p:animEffect>
                                  </p:childTnLst>
                                </p:cTn>
                              </p:par>
                            </p:childTnLst>
                          </p:cTn>
                        </p:par>
                        <p:par>
                          <p:cTn id="16" fill="hold" nodeType="afterGroup">
                            <p:stCondLst>
                              <p:cond delay="4500"/>
                            </p:stCondLst>
                            <p:childTnLst>
                              <p:par>
                                <p:cTn id="17" presetID="12" presetClass="entr" presetSubtype="8" fill="hold" grpId="0" nodeType="afterEffect">
                                  <p:stCondLst>
                                    <p:cond delay="1000"/>
                                  </p:stCondLst>
                                  <p:childTnLst>
                                    <p:set>
                                      <p:cBhvr>
                                        <p:cTn id="18" dur="1" fill="hold">
                                          <p:stCondLst>
                                            <p:cond delay="0"/>
                                          </p:stCondLst>
                                        </p:cTn>
                                        <p:tgtEl>
                                          <p:spTgt spid="73764"/>
                                        </p:tgtEl>
                                        <p:attrNameLst>
                                          <p:attrName>style.visibility</p:attrName>
                                        </p:attrNameLst>
                                      </p:cBhvr>
                                      <p:to>
                                        <p:strVal val="visible"/>
                                      </p:to>
                                    </p:set>
                                    <p:animEffect transition="in" filter="slide(fromLeft)">
                                      <p:cBhvr>
                                        <p:cTn id="19" dur="500"/>
                                        <p:tgtEl>
                                          <p:spTgt spid="73764"/>
                                        </p:tgtEl>
                                      </p:cBhvr>
                                    </p:animEffect>
                                  </p:childTnLst>
                                </p:cTn>
                              </p:par>
                            </p:childTnLst>
                          </p:cTn>
                        </p:par>
                        <p:par>
                          <p:cTn id="20" fill="hold" nodeType="afterGroup">
                            <p:stCondLst>
                              <p:cond delay="6000"/>
                            </p:stCondLst>
                            <p:childTnLst>
                              <p:par>
                                <p:cTn id="21" presetID="12" presetClass="entr" presetSubtype="1" fill="hold" grpId="0" nodeType="afterEffect">
                                  <p:stCondLst>
                                    <p:cond delay="1000"/>
                                  </p:stCondLst>
                                  <p:childTnLst>
                                    <p:set>
                                      <p:cBhvr>
                                        <p:cTn id="22" dur="1" fill="hold">
                                          <p:stCondLst>
                                            <p:cond delay="0"/>
                                          </p:stCondLst>
                                        </p:cTn>
                                        <p:tgtEl>
                                          <p:spTgt spid="73758"/>
                                        </p:tgtEl>
                                        <p:attrNameLst>
                                          <p:attrName>style.visibility</p:attrName>
                                        </p:attrNameLst>
                                      </p:cBhvr>
                                      <p:to>
                                        <p:strVal val="visible"/>
                                      </p:to>
                                    </p:set>
                                    <p:animEffect transition="in" filter="slide(fromTop)">
                                      <p:cBhvr>
                                        <p:cTn id="23" dur="500"/>
                                        <p:tgtEl>
                                          <p:spTgt spid="73758"/>
                                        </p:tgtEl>
                                      </p:cBhvr>
                                    </p:animEffect>
                                  </p:childTnLst>
                                </p:cTn>
                              </p:par>
                            </p:childTnLst>
                          </p:cTn>
                        </p:par>
                        <p:par>
                          <p:cTn id="24" fill="hold" nodeType="afterGroup">
                            <p:stCondLst>
                              <p:cond delay="7500"/>
                            </p:stCondLst>
                            <p:childTnLst>
                              <p:par>
                                <p:cTn id="25" presetID="12" presetClass="entr" presetSubtype="1" fill="hold" grpId="0" nodeType="afterEffect">
                                  <p:stCondLst>
                                    <p:cond delay="1000"/>
                                  </p:stCondLst>
                                  <p:childTnLst>
                                    <p:set>
                                      <p:cBhvr>
                                        <p:cTn id="26" dur="1" fill="hold">
                                          <p:stCondLst>
                                            <p:cond delay="0"/>
                                          </p:stCondLst>
                                        </p:cTn>
                                        <p:tgtEl>
                                          <p:spTgt spid="73759"/>
                                        </p:tgtEl>
                                        <p:attrNameLst>
                                          <p:attrName>style.visibility</p:attrName>
                                        </p:attrNameLst>
                                      </p:cBhvr>
                                      <p:to>
                                        <p:strVal val="visible"/>
                                      </p:to>
                                    </p:set>
                                    <p:animEffect transition="in" filter="slide(fromTop)">
                                      <p:cBhvr>
                                        <p:cTn id="27" dur="500"/>
                                        <p:tgtEl>
                                          <p:spTgt spid="73759"/>
                                        </p:tgtEl>
                                      </p:cBhvr>
                                    </p:animEffect>
                                  </p:childTnLst>
                                </p:cTn>
                              </p:par>
                            </p:childTnLst>
                          </p:cTn>
                        </p:par>
                        <p:par>
                          <p:cTn id="28" fill="hold" nodeType="afterGroup">
                            <p:stCondLst>
                              <p:cond delay="9000"/>
                            </p:stCondLst>
                            <p:childTnLst>
                              <p:par>
                                <p:cTn id="29" presetID="12" presetClass="entr" presetSubtype="1" fill="hold" grpId="0" nodeType="afterEffect">
                                  <p:stCondLst>
                                    <p:cond delay="1000"/>
                                  </p:stCondLst>
                                  <p:childTnLst>
                                    <p:set>
                                      <p:cBhvr>
                                        <p:cTn id="30" dur="1" fill="hold">
                                          <p:stCondLst>
                                            <p:cond delay="0"/>
                                          </p:stCondLst>
                                        </p:cTn>
                                        <p:tgtEl>
                                          <p:spTgt spid="73760"/>
                                        </p:tgtEl>
                                        <p:attrNameLst>
                                          <p:attrName>style.visibility</p:attrName>
                                        </p:attrNameLst>
                                      </p:cBhvr>
                                      <p:to>
                                        <p:strVal val="visible"/>
                                      </p:to>
                                    </p:set>
                                    <p:animEffect transition="in" filter="slide(fromTop)">
                                      <p:cBhvr>
                                        <p:cTn id="31" dur="500"/>
                                        <p:tgtEl>
                                          <p:spTgt spid="73760"/>
                                        </p:tgtEl>
                                      </p:cBhvr>
                                    </p:animEffect>
                                  </p:childTnLst>
                                </p:cTn>
                              </p:par>
                            </p:childTnLst>
                          </p:cTn>
                        </p:par>
                        <p:par>
                          <p:cTn id="32" fill="hold" nodeType="afterGroup">
                            <p:stCondLst>
                              <p:cond delay="10500"/>
                            </p:stCondLst>
                            <p:childTnLst>
                              <p:par>
                                <p:cTn id="33" presetID="12" presetClass="entr" presetSubtype="1" fill="hold" grpId="0" nodeType="afterEffect">
                                  <p:stCondLst>
                                    <p:cond delay="1000"/>
                                  </p:stCondLst>
                                  <p:childTnLst>
                                    <p:set>
                                      <p:cBhvr>
                                        <p:cTn id="34" dur="1" fill="hold">
                                          <p:stCondLst>
                                            <p:cond delay="0"/>
                                          </p:stCondLst>
                                        </p:cTn>
                                        <p:tgtEl>
                                          <p:spTgt spid="73761"/>
                                        </p:tgtEl>
                                        <p:attrNameLst>
                                          <p:attrName>style.visibility</p:attrName>
                                        </p:attrNameLst>
                                      </p:cBhvr>
                                      <p:to>
                                        <p:strVal val="visible"/>
                                      </p:to>
                                    </p:set>
                                    <p:animEffect transition="in" filter="slide(fromTop)">
                                      <p:cBhvr>
                                        <p:cTn id="35" dur="500"/>
                                        <p:tgtEl>
                                          <p:spTgt spid="73761"/>
                                        </p:tgtEl>
                                      </p:cBhvr>
                                    </p:animEffect>
                                  </p:childTnLst>
                                </p:cTn>
                              </p:par>
                            </p:childTnLst>
                          </p:cTn>
                        </p:par>
                        <p:par>
                          <p:cTn id="36" fill="hold" nodeType="afterGroup">
                            <p:stCondLst>
                              <p:cond delay="12000"/>
                            </p:stCondLst>
                            <p:childTnLst>
                              <p:par>
                                <p:cTn id="37" presetID="12" presetClass="entr" presetSubtype="1" fill="hold" grpId="0" nodeType="afterEffect">
                                  <p:stCondLst>
                                    <p:cond delay="1000"/>
                                  </p:stCondLst>
                                  <p:childTnLst>
                                    <p:set>
                                      <p:cBhvr>
                                        <p:cTn id="38" dur="1" fill="hold">
                                          <p:stCondLst>
                                            <p:cond delay="0"/>
                                          </p:stCondLst>
                                        </p:cTn>
                                        <p:tgtEl>
                                          <p:spTgt spid="73762"/>
                                        </p:tgtEl>
                                        <p:attrNameLst>
                                          <p:attrName>style.visibility</p:attrName>
                                        </p:attrNameLst>
                                      </p:cBhvr>
                                      <p:to>
                                        <p:strVal val="visible"/>
                                      </p:to>
                                    </p:set>
                                    <p:animEffect transition="in" filter="slide(fromTop)">
                                      <p:cBhvr>
                                        <p:cTn id="39" dur="500"/>
                                        <p:tgtEl>
                                          <p:spTgt spid="73762"/>
                                        </p:tgtEl>
                                      </p:cBhvr>
                                    </p:animEffect>
                                  </p:childTnLst>
                                </p:cTn>
                              </p:par>
                            </p:childTnLst>
                          </p:cTn>
                        </p:par>
                        <p:par>
                          <p:cTn id="40" fill="hold" nodeType="afterGroup">
                            <p:stCondLst>
                              <p:cond delay="13500"/>
                            </p:stCondLst>
                            <p:childTnLst>
                              <p:par>
                                <p:cTn id="41" presetID="12" presetClass="entr" presetSubtype="4" fill="hold" nodeType="afterEffect">
                                  <p:stCondLst>
                                    <p:cond delay="2000"/>
                                  </p:stCondLst>
                                  <p:childTnLst>
                                    <p:set>
                                      <p:cBhvr>
                                        <p:cTn id="42" dur="1" fill="hold">
                                          <p:stCondLst>
                                            <p:cond delay="0"/>
                                          </p:stCondLst>
                                        </p:cTn>
                                        <p:tgtEl>
                                          <p:spTgt spid="73734"/>
                                        </p:tgtEl>
                                        <p:attrNameLst>
                                          <p:attrName>style.visibility</p:attrName>
                                        </p:attrNameLst>
                                      </p:cBhvr>
                                      <p:to>
                                        <p:strVal val="visible"/>
                                      </p:to>
                                    </p:set>
                                    <p:animEffect transition="in" filter="slide(fromBottom)">
                                      <p:cBhvr>
                                        <p:cTn id="43" dur="500"/>
                                        <p:tgtEl>
                                          <p:spTgt spid="73734"/>
                                        </p:tgtEl>
                                      </p:cBhvr>
                                    </p:animEffect>
                                  </p:childTnLst>
                                </p:cTn>
                              </p:par>
                            </p:childTnLst>
                          </p:cTn>
                        </p:par>
                        <p:par>
                          <p:cTn id="44" fill="hold" nodeType="afterGroup">
                            <p:stCondLst>
                              <p:cond delay="16000"/>
                            </p:stCondLst>
                            <p:childTnLst>
                              <p:par>
                                <p:cTn id="45" presetID="12" presetClass="entr" presetSubtype="4" fill="hold" nodeType="afterEffect">
                                  <p:stCondLst>
                                    <p:cond delay="1000"/>
                                  </p:stCondLst>
                                  <p:childTnLst>
                                    <p:set>
                                      <p:cBhvr>
                                        <p:cTn id="46" dur="1" fill="hold">
                                          <p:stCondLst>
                                            <p:cond delay="0"/>
                                          </p:stCondLst>
                                        </p:cTn>
                                        <p:tgtEl>
                                          <p:spTgt spid="4"/>
                                        </p:tgtEl>
                                        <p:attrNameLst>
                                          <p:attrName>style.visibility</p:attrName>
                                        </p:attrNameLst>
                                      </p:cBhvr>
                                      <p:to>
                                        <p:strVal val="visible"/>
                                      </p:to>
                                    </p:set>
                                    <p:animEffect transition="in" filter="slide(fromBottom)">
                                      <p:cBhvr>
                                        <p:cTn id="47" dur="500"/>
                                        <p:tgtEl>
                                          <p:spTgt spid="4"/>
                                        </p:tgtEl>
                                      </p:cBhvr>
                                    </p:animEffect>
                                  </p:childTnLst>
                                </p:cTn>
                              </p:par>
                            </p:childTnLst>
                          </p:cTn>
                        </p:par>
                        <p:par>
                          <p:cTn id="48" fill="hold" nodeType="afterGroup">
                            <p:stCondLst>
                              <p:cond delay="17500"/>
                            </p:stCondLst>
                            <p:childTnLst>
                              <p:par>
                                <p:cTn id="49" presetID="12" presetClass="entr" presetSubtype="2" fill="hold" nodeType="afterEffect">
                                  <p:stCondLst>
                                    <p:cond delay="1000"/>
                                  </p:stCondLst>
                                  <p:childTnLst>
                                    <p:set>
                                      <p:cBhvr>
                                        <p:cTn id="50" dur="1" fill="hold">
                                          <p:stCondLst>
                                            <p:cond delay="0"/>
                                          </p:stCondLst>
                                        </p:cTn>
                                        <p:tgtEl>
                                          <p:spTgt spid="6"/>
                                        </p:tgtEl>
                                        <p:attrNameLst>
                                          <p:attrName>style.visibility</p:attrName>
                                        </p:attrNameLst>
                                      </p:cBhvr>
                                      <p:to>
                                        <p:strVal val="visible"/>
                                      </p:to>
                                    </p:set>
                                    <p:animEffect transition="in" filter="slide(fromRight)">
                                      <p:cBhvr>
                                        <p:cTn id="51" dur="500"/>
                                        <p:tgtEl>
                                          <p:spTgt spid="6"/>
                                        </p:tgtEl>
                                      </p:cBhvr>
                                    </p:animEffect>
                                  </p:childTnLst>
                                </p:cTn>
                              </p:par>
                            </p:childTnLst>
                          </p:cTn>
                        </p:par>
                        <p:par>
                          <p:cTn id="52" fill="hold" nodeType="afterGroup">
                            <p:stCondLst>
                              <p:cond delay="19000"/>
                            </p:stCondLst>
                            <p:childTnLst>
                              <p:par>
                                <p:cTn id="53" presetID="12" presetClass="entr" presetSubtype="2" fill="hold" grpId="0" nodeType="afterEffect">
                                  <p:stCondLst>
                                    <p:cond delay="1000"/>
                                  </p:stCondLst>
                                  <p:childTnLst>
                                    <p:set>
                                      <p:cBhvr>
                                        <p:cTn id="54" dur="1" fill="hold">
                                          <p:stCondLst>
                                            <p:cond delay="0"/>
                                          </p:stCondLst>
                                        </p:cTn>
                                        <p:tgtEl>
                                          <p:spTgt spid="73763"/>
                                        </p:tgtEl>
                                        <p:attrNameLst>
                                          <p:attrName>style.visibility</p:attrName>
                                        </p:attrNameLst>
                                      </p:cBhvr>
                                      <p:to>
                                        <p:strVal val="visible"/>
                                      </p:to>
                                    </p:set>
                                    <p:animEffect transition="in" filter="slide(fromRight)">
                                      <p:cBhvr>
                                        <p:cTn id="55" dur="500"/>
                                        <p:tgtEl>
                                          <p:spTgt spid="73763"/>
                                        </p:tgtEl>
                                      </p:cBhvr>
                                    </p:animEffect>
                                  </p:childTnLst>
                                </p:cTn>
                              </p:par>
                            </p:childTnLst>
                          </p:cTn>
                        </p:par>
                        <p:par>
                          <p:cTn id="56" fill="hold" nodeType="afterGroup">
                            <p:stCondLst>
                              <p:cond delay="20500"/>
                            </p:stCondLst>
                            <p:childTnLst>
                              <p:par>
                                <p:cTn id="57" presetID="12" presetClass="entr" presetSubtype="4" fill="hold" nodeType="afterEffect">
                                  <p:stCondLst>
                                    <p:cond delay="1000"/>
                                  </p:stCondLst>
                                  <p:childTnLst>
                                    <p:set>
                                      <p:cBhvr>
                                        <p:cTn id="58" dur="1" fill="hold">
                                          <p:stCondLst>
                                            <p:cond delay="0"/>
                                          </p:stCondLst>
                                        </p:cTn>
                                        <p:tgtEl>
                                          <p:spTgt spid="2"/>
                                        </p:tgtEl>
                                        <p:attrNameLst>
                                          <p:attrName>style.visibility</p:attrName>
                                        </p:attrNameLst>
                                      </p:cBhvr>
                                      <p:to>
                                        <p:strVal val="visible"/>
                                      </p:to>
                                    </p:set>
                                    <p:animEffect transition="in" filter="slide(fromBottom)">
                                      <p:cBhvr>
                                        <p:cTn id="59" dur="500"/>
                                        <p:tgtEl>
                                          <p:spTgt spid="2"/>
                                        </p:tgtEl>
                                      </p:cBhvr>
                                    </p:animEffect>
                                  </p:childTnLst>
                                </p:cTn>
                              </p:par>
                            </p:childTnLst>
                          </p:cTn>
                        </p:par>
                        <p:par>
                          <p:cTn id="60" fill="hold" nodeType="afterGroup">
                            <p:stCondLst>
                              <p:cond delay="22000"/>
                            </p:stCondLst>
                            <p:childTnLst>
                              <p:par>
                                <p:cTn id="61" presetID="12" presetClass="entr" presetSubtype="4" fill="hold" grpId="0" nodeType="afterEffect">
                                  <p:stCondLst>
                                    <p:cond delay="2000"/>
                                  </p:stCondLst>
                                  <p:childTnLst>
                                    <p:set>
                                      <p:cBhvr>
                                        <p:cTn id="62" dur="1" fill="hold">
                                          <p:stCondLst>
                                            <p:cond delay="0"/>
                                          </p:stCondLst>
                                        </p:cTn>
                                        <p:tgtEl>
                                          <p:spTgt spid="73753"/>
                                        </p:tgtEl>
                                        <p:attrNameLst>
                                          <p:attrName>style.visibility</p:attrName>
                                        </p:attrNameLst>
                                      </p:cBhvr>
                                      <p:to>
                                        <p:strVal val="visible"/>
                                      </p:to>
                                    </p:set>
                                    <p:animEffect transition="in" filter="slide(fromBottom)">
                                      <p:cBhvr>
                                        <p:cTn id="63" dur="500"/>
                                        <p:tgtEl>
                                          <p:spTgt spid="73753"/>
                                        </p:tgtEl>
                                      </p:cBhvr>
                                    </p:animEffect>
                                  </p:childTnLst>
                                </p:cTn>
                              </p:par>
                            </p:childTnLst>
                          </p:cTn>
                        </p:par>
                        <p:par>
                          <p:cTn id="64" fill="hold" nodeType="afterGroup">
                            <p:stCondLst>
                              <p:cond delay="24500"/>
                            </p:stCondLst>
                            <p:childTnLst>
                              <p:par>
                                <p:cTn id="65" presetID="12" presetClass="entr" presetSubtype="4" fill="hold" grpId="0" nodeType="afterEffect">
                                  <p:stCondLst>
                                    <p:cond delay="1000"/>
                                  </p:stCondLst>
                                  <p:childTnLst>
                                    <p:set>
                                      <p:cBhvr>
                                        <p:cTn id="66" dur="1" fill="hold">
                                          <p:stCondLst>
                                            <p:cond delay="0"/>
                                          </p:stCondLst>
                                        </p:cTn>
                                        <p:tgtEl>
                                          <p:spTgt spid="73754"/>
                                        </p:tgtEl>
                                        <p:attrNameLst>
                                          <p:attrName>style.visibility</p:attrName>
                                        </p:attrNameLst>
                                      </p:cBhvr>
                                      <p:to>
                                        <p:strVal val="visible"/>
                                      </p:to>
                                    </p:set>
                                    <p:animEffect transition="in" filter="slide(fromBottom)">
                                      <p:cBhvr>
                                        <p:cTn id="67" dur="500"/>
                                        <p:tgtEl>
                                          <p:spTgt spid="73754"/>
                                        </p:tgtEl>
                                      </p:cBhvr>
                                    </p:animEffect>
                                  </p:childTnLst>
                                </p:cTn>
                              </p:par>
                            </p:childTnLst>
                          </p:cTn>
                        </p:par>
                        <p:par>
                          <p:cTn id="68" fill="hold" nodeType="afterGroup">
                            <p:stCondLst>
                              <p:cond delay="26000"/>
                            </p:stCondLst>
                            <p:childTnLst>
                              <p:par>
                                <p:cTn id="69" presetID="12" presetClass="entr" presetSubtype="4" fill="hold" grpId="0" nodeType="afterEffect">
                                  <p:stCondLst>
                                    <p:cond delay="1000"/>
                                  </p:stCondLst>
                                  <p:childTnLst>
                                    <p:set>
                                      <p:cBhvr>
                                        <p:cTn id="70" dur="1" fill="hold">
                                          <p:stCondLst>
                                            <p:cond delay="0"/>
                                          </p:stCondLst>
                                        </p:cTn>
                                        <p:tgtEl>
                                          <p:spTgt spid="73755"/>
                                        </p:tgtEl>
                                        <p:attrNameLst>
                                          <p:attrName>style.visibility</p:attrName>
                                        </p:attrNameLst>
                                      </p:cBhvr>
                                      <p:to>
                                        <p:strVal val="visible"/>
                                      </p:to>
                                    </p:set>
                                    <p:animEffect transition="in" filter="slide(fromBottom)">
                                      <p:cBhvr>
                                        <p:cTn id="71" dur="500"/>
                                        <p:tgtEl>
                                          <p:spTgt spid="73755"/>
                                        </p:tgtEl>
                                      </p:cBhvr>
                                    </p:animEffect>
                                  </p:childTnLst>
                                </p:cTn>
                              </p:par>
                            </p:childTnLst>
                          </p:cTn>
                        </p:par>
                        <p:par>
                          <p:cTn id="72" fill="hold" nodeType="afterGroup">
                            <p:stCondLst>
                              <p:cond delay="27500"/>
                            </p:stCondLst>
                            <p:childTnLst>
                              <p:par>
                                <p:cTn id="73" presetID="12" presetClass="entr" presetSubtype="4" fill="hold" grpId="0" nodeType="afterEffect">
                                  <p:stCondLst>
                                    <p:cond delay="1000"/>
                                  </p:stCondLst>
                                  <p:childTnLst>
                                    <p:set>
                                      <p:cBhvr>
                                        <p:cTn id="74" dur="1" fill="hold">
                                          <p:stCondLst>
                                            <p:cond delay="0"/>
                                          </p:stCondLst>
                                        </p:cTn>
                                        <p:tgtEl>
                                          <p:spTgt spid="73756"/>
                                        </p:tgtEl>
                                        <p:attrNameLst>
                                          <p:attrName>style.visibility</p:attrName>
                                        </p:attrNameLst>
                                      </p:cBhvr>
                                      <p:to>
                                        <p:strVal val="visible"/>
                                      </p:to>
                                    </p:set>
                                    <p:animEffect transition="in" filter="slide(fromBottom)">
                                      <p:cBhvr>
                                        <p:cTn id="75" dur="500"/>
                                        <p:tgtEl>
                                          <p:spTgt spid="73756"/>
                                        </p:tgtEl>
                                      </p:cBhvr>
                                    </p:animEffect>
                                  </p:childTnLst>
                                </p:cTn>
                              </p:par>
                            </p:childTnLst>
                          </p:cTn>
                        </p:par>
                        <p:par>
                          <p:cTn id="76" fill="hold" nodeType="afterGroup">
                            <p:stCondLst>
                              <p:cond delay="29000"/>
                            </p:stCondLst>
                            <p:childTnLst>
                              <p:par>
                                <p:cTn id="77" presetID="12" presetClass="entr" presetSubtype="4" fill="hold" grpId="0" nodeType="afterEffect">
                                  <p:stCondLst>
                                    <p:cond delay="1000"/>
                                  </p:stCondLst>
                                  <p:childTnLst>
                                    <p:set>
                                      <p:cBhvr>
                                        <p:cTn id="78" dur="1" fill="hold">
                                          <p:stCondLst>
                                            <p:cond delay="0"/>
                                          </p:stCondLst>
                                        </p:cTn>
                                        <p:tgtEl>
                                          <p:spTgt spid="73757"/>
                                        </p:tgtEl>
                                        <p:attrNameLst>
                                          <p:attrName>style.visibility</p:attrName>
                                        </p:attrNameLst>
                                      </p:cBhvr>
                                      <p:to>
                                        <p:strVal val="visible"/>
                                      </p:to>
                                    </p:set>
                                    <p:animEffect transition="in" filter="slide(fromBottom)">
                                      <p:cBhvr>
                                        <p:cTn id="79" dur="500"/>
                                        <p:tgtEl>
                                          <p:spTgt spid="73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67" grpId="0" animBg="1"/>
      <p:bldP spid="73758" grpId="0" autoUpdateAnimBg="0"/>
      <p:bldP spid="73759" grpId="0" autoUpdateAnimBg="0"/>
      <p:bldP spid="73760" grpId="0" autoUpdateAnimBg="0"/>
      <p:bldP spid="73761" grpId="0" autoUpdateAnimBg="0"/>
      <p:bldP spid="73762" grpId="0" autoUpdateAnimBg="0"/>
      <p:bldP spid="73763" grpId="0" autoUpdateAnimBg="0"/>
      <p:bldP spid="73764" grpId="0" autoUpdateAnimBg="0"/>
      <p:bldP spid="73869" grpId="0" animBg="1" autoUpdateAnimBg="0"/>
      <p:bldP spid="73753" grpId="0" animBg="1"/>
      <p:bldP spid="73754" grpId="0" animBg="1"/>
      <p:bldP spid="73755" grpId="0" animBg="1"/>
      <p:bldP spid="73756" grpId="0" animBg="1"/>
      <p:bldP spid="737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4823-285B-425D-AE63-CF44AA95C458}"/>
              </a:ext>
            </a:extLst>
          </p:cNvPr>
          <p:cNvSpPr>
            <a:spLocks noGrp="1"/>
          </p:cNvSpPr>
          <p:nvPr>
            <p:ph type="title"/>
          </p:nvPr>
        </p:nvSpPr>
        <p:spPr>
          <a:xfrm>
            <a:off x="484202" y="92820"/>
            <a:ext cx="7886700" cy="977330"/>
          </a:xfrm>
        </p:spPr>
        <p:txBody>
          <a:bodyPr/>
          <a:lstStyle/>
          <a:p>
            <a:pPr algn="ctr"/>
            <a:r>
              <a:rPr lang="en-US" sz="3200" b="1" dirty="0">
                <a:solidFill>
                  <a:schemeClr val="tx2"/>
                </a:solidFill>
                <a:latin typeface="Arial Black" pitchFamily="34" charset="0"/>
              </a:rPr>
              <a:t>Bar Chart</a:t>
            </a:r>
          </a:p>
        </p:txBody>
      </p:sp>
      <p:sp>
        <p:nvSpPr>
          <p:cNvPr id="3" name="Text Placeholder 2">
            <a:extLst>
              <a:ext uri="{FF2B5EF4-FFF2-40B4-BE49-F238E27FC236}">
                <a16:creationId xmlns:a16="http://schemas.microsoft.com/office/drawing/2014/main" id="{F8C0BCD9-659C-4193-953D-F8DD098A6CD0}"/>
              </a:ext>
            </a:extLst>
          </p:cNvPr>
          <p:cNvSpPr>
            <a:spLocks noGrp="1"/>
          </p:cNvSpPr>
          <p:nvPr>
            <p:ph type="body" sz="quarter" idx="15"/>
          </p:nvPr>
        </p:nvSpPr>
        <p:spPr>
          <a:xfrm>
            <a:off x="337245" y="1175769"/>
            <a:ext cx="8033657" cy="261035"/>
          </a:xfrm>
        </p:spPr>
        <p:txBody>
          <a:bodyPr/>
          <a:lstStyle/>
          <a:p>
            <a:r>
              <a:rPr lang="en-US" dirty="0"/>
              <a:t>Work Status in the General Social Survey</a:t>
            </a:r>
          </a:p>
        </p:txBody>
      </p:sp>
      <p:sp>
        <p:nvSpPr>
          <p:cNvPr id="5" name="Text Placeholder 4">
            <a:extLst>
              <a:ext uri="{FF2B5EF4-FFF2-40B4-BE49-F238E27FC236}">
                <a16:creationId xmlns:a16="http://schemas.microsoft.com/office/drawing/2014/main" id="{40A392E5-EFB6-4EE4-B44B-3DC213D950F8}"/>
              </a:ext>
            </a:extLst>
          </p:cNvPr>
          <p:cNvSpPr>
            <a:spLocks noGrp="1"/>
          </p:cNvSpPr>
          <p:nvPr>
            <p:ph type="body" sz="quarter" idx="11"/>
          </p:nvPr>
        </p:nvSpPr>
        <p:spPr>
          <a:xfrm>
            <a:off x="324062" y="2153785"/>
            <a:ext cx="3398852" cy="2918245"/>
          </a:xfrm>
        </p:spPr>
        <p:txBody>
          <a:bodyPr/>
          <a:lstStyle/>
          <a:p>
            <a:pPr>
              <a:spcBef>
                <a:spcPts val="450"/>
              </a:spcBef>
            </a:pPr>
            <a:r>
              <a:rPr lang="en-US" sz="1600" dirty="0"/>
              <a:t>Graphical techniques generally catch a reader’s eye more quickly than a table of numbers does. </a:t>
            </a:r>
          </a:p>
          <a:p>
            <a:pPr>
              <a:spcBef>
                <a:spcPts val="450"/>
              </a:spcBef>
            </a:pPr>
            <a:r>
              <a:rPr lang="en-US" sz="1600" dirty="0"/>
              <a:t>A bar chart is used to display frequencies.</a:t>
            </a:r>
          </a:p>
          <a:p>
            <a:pPr>
              <a:spcBef>
                <a:spcPts val="450"/>
              </a:spcBef>
            </a:pPr>
            <a:r>
              <a:rPr lang="en-US" sz="1600" dirty="0"/>
              <a:t>The bar chart is created by drawing a rectangle representing each category. The height of the rectangle represents the frequency. </a:t>
            </a:r>
          </a:p>
          <a:p>
            <a:pPr>
              <a:spcBef>
                <a:spcPts val="450"/>
              </a:spcBef>
            </a:pPr>
            <a:r>
              <a:rPr lang="en-US" sz="1600" dirty="0"/>
              <a:t>The width of the base is arbitrary.</a:t>
            </a:r>
          </a:p>
          <a:p>
            <a:pPr>
              <a:spcBef>
                <a:spcPts val="1800"/>
              </a:spcBef>
            </a:pPr>
            <a:endParaRPr lang="en-US" dirty="0"/>
          </a:p>
        </p:txBody>
      </p:sp>
      <p:pic>
        <p:nvPicPr>
          <p:cNvPr id="14" name="Picture Placeholder 13" descr="A bar chart shows the frequency of different work statuses. The horizontal axis shows eight work statuses. The vertical axis is labeled frequency and ranges from 0 to 1,400 in increments of 200. The data from the chart are as follows: Working full time: 1,134. Working part time: 259. Temporarily not working: 53. Unemployed, laid off: 84. Retired: 445. School: 81. Keeping house: 242. Other: 48.">
            <a:extLst>
              <a:ext uri="{FF2B5EF4-FFF2-40B4-BE49-F238E27FC236}">
                <a16:creationId xmlns:a16="http://schemas.microsoft.com/office/drawing/2014/main" id="{AED40A14-78D7-4302-BFB8-955EBA4B05DA}"/>
              </a:ext>
            </a:extLst>
          </p:cNvPr>
          <p:cNvPicPr>
            <a:picLocks noGrp="1" noChangeAspect="1"/>
          </p:cNvPicPr>
          <p:nvPr>
            <p:ph type="pic" sz="quarter" idx="10"/>
          </p:nvPr>
        </p:nvPicPr>
        <p:blipFill rotWithShape="1">
          <a:blip r:embed="rId3"/>
          <a:srcRect t="80" b="80"/>
          <a:stretch/>
        </p:blipFill>
        <p:spPr>
          <a:xfrm>
            <a:off x="3955256" y="1969888"/>
            <a:ext cx="4864682" cy="3581825"/>
          </a:xfrm>
        </p:spPr>
      </p:pic>
      <p:sp>
        <p:nvSpPr>
          <p:cNvPr id="4" name="TextBox 3">
            <a:extLst>
              <a:ext uri="{FF2B5EF4-FFF2-40B4-BE49-F238E27FC236}">
                <a16:creationId xmlns:a16="http://schemas.microsoft.com/office/drawing/2014/main" id="{CFC80CF4-3732-ABC0-69F7-C40B71BA479D}"/>
              </a:ext>
            </a:extLst>
          </p:cNvPr>
          <p:cNvSpPr txBox="1"/>
          <p:nvPr/>
        </p:nvSpPr>
        <p:spPr>
          <a:xfrm>
            <a:off x="4427552" y="5829309"/>
            <a:ext cx="4363695" cy="430887"/>
          </a:xfrm>
          <a:prstGeom prst="rect">
            <a:avLst/>
          </a:prstGeom>
          <a:noFill/>
        </p:spPr>
        <p:txBody>
          <a:bodyPr wrap="none" rtlCol="0">
            <a:spAutoFit/>
          </a:bodyPr>
          <a:lstStyle/>
          <a:p>
            <a:r>
              <a:rPr lang="en-US" dirty="0">
                <a:hlinkClick r:id="rId4" action="ppaction://hlinkfile"/>
              </a:rPr>
              <a:t>Chapter2DataFiles\GSS2018.xlsx</a:t>
            </a:r>
            <a:endParaRPr lang="en-US" dirty="0"/>
          </a:p>
        </p:txBody>
      </p:sp>
    </p:spTree>
    <p:extLst>
      <p:ext uri="{BB962C8B-B14F-4D97-AF65-F5344CB8AC3E}">
        <p14:creationId xmlns:p14="http://schemas.microsoft.com/office/powerpoint/2010/main" val="2933764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9CD7-B390-4573-9ABA-9693E21F910E}"/>
              </a:ext>
            </a:extLst>
          </p:cNvPr>
          <p:cNvSpPr>
            <a:spLocks noGrp="1"/>
          </p:cNvSpPr>
          <p:nvPr>
            <p:ph type="title"/>
          </p:nvPr>
        </p:nvSpPr>
        <p:spPr>
          <a:xfrm>
            <a:off x="293914" y="351418"/>
            <a:ext cx="8400401" cy="504079"/>
          </a:xfrm>
        </p:spPr>
        <p:txBody>
          <a:bodyPr/>
          <a:lstStyle/>
          <a:p>
            <a:pPr algn="ctr"/>
            <a:r>
              <a:rPr lang="en-US" sz="3200" b="1" dirty="0">
                <a:latin typeface="Arial Black" panose="020B0A04020102020204" pitchFamily="34" charset="0"/>
              </a:rPr>
              <a:t>Frequency Distribution and Bar </a:t>
            </a:r>
            <a:r>
              <a:rPr lang="en-US" sz="2800" b="1" dirty="0">
                <a:latin typeface="Arial Black" panose="020B0A04020102020204" pitchFamily="34" charset="0"/>
              </a:rPr>
              <a:t>Chart</a:t>
            </a:r>
          </a:p>
        </p:txBody>
      </p:sp>
      <p:sp>
        <p:nvSpPr>
          <p:cNvPr id="3" name="Text Placeholder 2">
            <a:extLst>
              <a:ext uri="{FF2B5EF4-FFF2-40B4-BE49-F238E27FC236}">
                <a16:creationId xmlns:a16="http://schemas.microsoft.com/office/drawing/2014/main" id="{62BA12DE-94DC-4FC9-B3BB-44D72F2F9ACA}"/>
              </a:ext>
            </a:extLst>
          </p:cNvPr>
          <p:cNvSpPr>
            <a:spLocks noGrp="1"/>
          </p:cNvSpPr>
          <p:nvPr>
            <p:ph type="body" sz="quarter" idx="15"/>
          </p:nvPr>
        </p:nvSpPr>
        <p:spPr>
          <a:xfrm>
            <a:off x="593165" y="1161069"/>
            <a:ext cx="7957669" cy="348047"/>
          </a:xfrm>
        </p:spPr>
        <p:txBody>
          <a:bodyPr/>
          <a:lstStyle/>
          <a:p>
            <a:r>
              <a:rPr lang="en-US" dirty="0"/>
              <a:t>Example 2.1 – Stata Output and Instructions </a:t>
            </a:r>
          </a:p>
          <a:p>
            <a:r>
              <a:rPr lang="en-US" dirty="0">
                <a:hlinkClick r:id="rId3" action="ppaction://hlinkfile"/>
              </a:rPr>
              <a:t>Chapter2Stata instructions.pdf</a:t>
            </a:r>
            <a:r>
              <a:rPr lang="en-US" dirty="0"/>
              <a:t> </a:t>
            </a:r>
          </a:p>
          <a:p>
            <a:endParaRPr lang="en-US" dirty="0"/>
          </a:p>
        </p:txBody>
      </p:sp>
      <p:pic>
        <p:nvPicPr>
          <p:cNvPr id="9" name="Picture Placeholder 8" descr="A table has 4 columns and 9 rows. The column headers are as follows: Column 1, W R K S T A T. Column 2, Frequency. Column 3, Percent. Column 4, Cumulative. The row entries are as follows: Row 1. W R K S T A T, 1. Frequency. 1,134. Percent, 48.34. Cumulative, 48.34. Row 2. W R K S T A T, 2. Frequency, 259. Percent, 11.04. Cumulative, 59.38. Row 3. W R K S T A T, 3. Frequency, 53. Percent, 2.26. Cumulative, 61.64. Row 4. W R K S T A T, 4. Frequency, 84. Percent, 3.58. Cumulative, 65.22. Row 5. W R K S T A T, 5. Frequency, 445. Percent, 18.97. Cumulative, 84.19. Row 6. W R K S T A T, 6. Frequency, 81. Percent, 3.45. Cumulative, 87.64. Row 7. W R K S T A T, 7. Frequency, 242. Percent, 10.32. Cumulative, 97.95. Row 8. W R K S T A T, 8. Frequency, 48. Percent, 2.05. Cumulative, 100.00. Row 9. Total. Frequency, 2,346. Percent, 100.00.">
            <a:extLst>
              <a:ext uri="{FF2B5EF4-FFF2-40B4-BE49-F238E27FC236}">
                <a16:creationId xmlns:a16="http://schemas.microsoft.com/office/drawing/2014/main" id="{020EEAC4-B162-4C91-A24B-615A32F4BC55}"/>
              </a:ext>
            </a:extLst>
          </p:cNvPr>
          <p:cNvPicPr>
            <a:picLocks noGrp="1" noChangeAspect="1"/>
          </p:cNvPicPr>
          <p:nvPr>
            <p:ph type="pic" sz="quarter" idx="10"/>
          </p:nvPr>
        </p:nvPicPr>
        <p:blipFill rotWithShape="1">
          <a:blip r:embed="rId4"/>
          <a:srcRect t="18" b="18"/>
          <a:stretch/>
        </p:blipFill>
        <p:spPr>
          <a:xfrm>
            <a:off x="549839" y="2152985"/>
            <a:ext cx="3939779" cy="2667502"/>
          </a:xfrm>
          <a:ln>
            <a:solidFill>
              <a:schemeClr val="tx1"/>
            </a:solidFill>
          </a:ln>
        </p:spPr>
      </p:pic>
      <p:pic>
        <p:nvPicPr>
          <p:cNvPr id="15" name="Picture Placeholder 14" descr="A bar chart shows the frequency of different work statuses. The horizontal axis is labeled W R K S T A T and ranges from 1 to 8 in increments of 1. The vertical axis is labeled frequency and ranges from 0 to 1000 in increments of 500. The data from the chart are as follows: 1: 1,134. 2: 259. 3: 53. 4: 84. 5: 445. 6: 81. 7: 242. 8: 48.">
            <a:extLst>
              <a:ext uri="{FF2B5EF4-FFF2-40B4-BE49-F238E27FC236}">
                <a16:creationId xmlns:a16="http://schemas.microsoft.com/office/drawing/2014/main" id="{01B8358E-ACB8-4CB1-83ED-1AF041674474}"/>
              </a:ext>
            </a:extLst>
          </p:cNvPr>
          <p:cNvPicPr>
            <a:picLocks noGrp="1" noChangeAspect="1"/>
          </p:cNvPicPr>
          <p:nvPr>
            <p:ph type="pic" sz="quarter" idx="16"/>
          </p:nvPr>
        </p:nvPicPr>
        <p:blipFill rotWithShape="1">
          <a:blip r:embed="rId5"/>
          <a:srcRect t="4" b="4"/>
          <a:stretch/>
        </p:blipFill>
        <p:spPr>
          <a:xfrm>
            <a:off x="4877321" y="2491282"/>
            <a:ext cx="3528212" cy="2405405"/>
          </a:xfrm>
        </p:spPr>
      </p:pic>
    </p:spTree>
    <p:extLst>
      <p:ext uri="{BB962C8B-B14F-4D97-AF65-F5344CB8AC3E}">
        <p14:creationId xmlns:p14="http://schemas.microsoft.com/office/powerpoint/2010/main" val="4178564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9851E85D-0A1F-C4F3-7B7B-D8213E6F7711}"/>
              </a:ext>
            </a:extLst>
          </p:cNvPr>
          <p:cNvSpPr>
            <a:spLocks noChangeArrowheads="1"/>
          </p:cNvSpPr>
          <p:nvPr/>
        </p:nvSpPr>
        <p:spPr bwMode="auto">
          <a:xfrm>
            <a:off x="895350" y="1200150"/>
            <a:ext cx="7353300" cy="1409700"/>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a:t>
            </a:r>
            <a:r>
              <a:rPr lang="en-US" sz="2400" u="sng" dirty="0">
                <a:effectLst>
                  <a:outerShdw blurRad="38100" dist="38100" dir="2700000" algn="tl">
                    <a:srgbClr val="000000"/>
                  </a:outerShdw>
                </a:effectLst>
                <a:latin typeface="Book Antiqua" pitchFamily="18" charset="0"/>
                <a:cs typeface="+mn-cs"/>
              </a:rPr>
              <a:t>Cumulative frequency distribution</a:t>
            </a:r>
            <a:r>
              <a:rPr lang="en-US" sz="2400" dirty="0">
                <a:effectLst>
                  <a:outerShdw blurRad="38100" dist="38100" dir="2700000" algn="tl">
                    <a:srgbClr val="000000"/>
                  </a:outerShdw>
                </a:effectLst>
                <a:latin typeface="Book Antiqua" pitchFamily="18" charset="0"/>
                <a:cs typeface="+mn-cs"/>
              </a:rPr>
              <a:t> </a:t>
            </a:r>
            <a:r>
              <a:rPr lang="en-US" sz="2400" dirty="0">
                <a:effectLst>
                  <a:outerShdw blurRad="38100" dist="38100" dir="2700000" algn="tl">
                    <a:srgbClr val="000000"/>
                  </a:outerShdw>
                </a:effectLst>
                <a:latin typeface="Symbol" pitchFamily="18" charset="2"/>
                <a:cs typeface="+mn-cs"/>
              </a:rPr>
              <a:t>-</a:t>
            </a:r>
            <a:r>
              <a:rPr lang="en-US" sz="2400" dirty="0">
                <a:effectLst>
                  <a:outerShdw blurRad="38100" dist="38100" dir="2700000" algn="tl">
                    <a:srgbClr val="000000"/>
                  </a:outerShdw>
                </a:effectLst>
                <a:latin typeface="Book Antiqua" pitchFamily="18" charset="0"/>
                <a:cs typeface="+mn-cs"/>
              </a:rPr>
              <a:t> shows the</a:t>
            </a:r>
          </a:p>
          <a:p>
            <a:pPr>
              <a:defRPr/>
            </a:pPr>
            <a:r>
              <a:rPr lang="en-US" sz="2400" dirty="0">
                <a:effectLst>
                  <a:outerShdw blurRad="38100" dist="38100" dir="2700000" algn="tl">
                    <a:srgbClr val="000000"/>
                  </a:outerShdw>
                </a:effectLst>
                <a:latin typeface="Book Antiqua" pitchFamily="18" charset="0"/>
                <a:cs typeface="+mn-cs"/>
              </a:rPr>
              <a:t> </a:t>
            </a:r>
            <a:r>
              <a:rPr lang="en-US" sz="2400" i="1" dirty="0">
                <a:effectLst>
                  <a:outerShdw blurRad="38100" dist="38100" dir="2700000" algn="tl">
                    <a:srgbClr val="000000"/>
                  </a:outerShdw>
                </a:effectLst>
                <a:latin typeface="Book Antiqua" pitchFamily="18" charset="0"/>
                <a:cs typeface="+mn-cs"/>
              </a:rPr>
              <a:t>number</a:t>
            </a:r>
            <a:r>
              <a:rPr lang="en-US" sz="2400" dirty="0">
                <a:effectLst>
                  <a:outerShdw blurRad="38100" dist="38100" dir="2700000" algn="tl">
                    <a:srgbClr val="000000"/>
                  </a:outerShdw>
                </a:effectLst>
                <a:latin typeface="Book Antiqua" pitchFamily="18" charset="0"/>
                <a:cs typeface="+mn-cs"/>
              </a:rPr>
              <a:t> of items with values less than or equal to the</a:t>
            </a:r>
          </a:p>
          <a:p>
            <a:pPr>
              <a:defRPr/>
            </a:pPr>
            <a:r>
              <a:rPr lang="en-US" sz="2400" dirty="0">
                <a:effectLst>
                  <a:outerShdw blurRad="38100" dist="38100" dir="2700000" algn="tl">
                    <a:srgbClr val="000000"/>
                  </a:outerShdw>
                </a:effectLst>
                <a:latin typeface="Book Antiqua" pitchFamily="18" charset="0"/>
                <a:cs typeface="+mn-cs"/>
              </a:rPr>
              <a:t> upper limit of each class..</a:t>
            </a:r>
          </a:p>
        </p:txBody>
      </p:sp>
      <p:sp>
        <p:nvSpPr>
          <p:cNvPr id="289795" name="Rectangle 3">
            <a:extLst>
              <a:ext uri="{FF2B5EF4-FFF2-40B4-BE49-F238E27FC236}">
                <a16:creationId xmlns:a16="http://schemas.microsoft.com/office/drawing/2014/main" id="{64067E91-CD4E-0C0E-4101-B95F954D5D30}"/>
              </a:ext>
            </a:extLst>
          </p:cNvPr>
          <p:cNvSpPr>
            <a:spLocks noChangeArrowheads="1"/>
          </p:cNvSpPr>
          <p:nvPr/>
        </p:nvSpPr>
        <p:spPr bwMode="auto">
          <a:xfrm>
            <a:off x="895350" y="2724150"/>
            <a:ext cx="7353300" cy="1390650"/>
          </a:xfrm>
          <a:prstGeom prst="rect">
            <a:avLst/>
          </a:prstGeom>
          <a:solidFill>
            <a:schemeClr val="bg2">
              <a:lumMod val="75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a:t>
            </a:r>
            <a:r>
              <a:rPr lang="en-US" sz="2400" u="sng" dirty="0">
                <a:effectLst>
                  <a:outerShdw blurRad="38100" dist="38100" dir="2700000" algn="tl">
                    <a:srgbClr val="000000"/>
                  </a:outerShdw>
                </a:effectLst>
                <a:latin typeface="Book Antiqua" pitchFamily="18" charset="0"/>
                <a:cs typeface="+mn-cs"/>
              </a:rPr>
              <a:t>Cumulative relative frequency distribution</a:t>
            </a:r>
            <a:r>
              <a:rPr lang="en-US" sz="2400" dirty="0">
                <a:effectLst>
                  <a:outerShdw blurRad="38100" dist="38100" dir="2700000" algn="tl">
                    <a:srgbClr val="000000"/>
                  </a:outerShdw>
                </a:effectLst>
                <a:latin typeface="Book Antiqua" pitchFamily="18" charset="0"/>
                <a:cs typeface="+mn-cs"/>
              </a:rPr>
              <a:t> – shows</a:t>
            </a:r>
          </a:p>
          <a:p>
            <a:pPr>
              <a:defRPr/>
            </a:pPr>
            <a:r>
              <a:rPr lang="en-US" sz="2400" dirty="0">
                <a:effectLst>
                  <a:outerShdw blurRad="38100" dist="38100" dir="2700000" algn="tl">
                    <a:srgbClr val="000000"/>
                  </a:outerShdw>
                </a:effectLst>
                <a:latin typeface="Book Antiqua" pitchFamily="18" charset="0"/>
                <a:cs typeface="+mn-cs"/>
              </a:rPr>
              <a:t> the </a:t>
            </a:r>
            <a:r>
              <a:rPr lang="en-US" sz="2400" i="1" dirty="0">
                <a:effectLst>
                  <a:outerShdw blurRad="38100" dist="38100" dir="2700000" algn="tl">
                    <a:srgbClr val="000000"/>
                  </a:outerShdw>
                </a:effectLst>
                <a:latin typeface="Book Antiqua" pitchFamily="18" charset="0"/>
                <a:cs typeface="+mn-cs"/>
              </a:rPr>
              <a:t>proportion</a:t>
            </a:r>
            <a:r>
              <a:rPr lang="en-US" sz="2400" dirty="0">
                <a:effectLst>
                  <a:outerShdw blurRad="38100" dist="38100" dir="2700000" algn="tl">
                    <a:srgbClr val="000000"/>
                  </a:outerShdw>
                </a:effectLst>
                <a:latin typeface="Book Antiqua" pitchFamily="18" charset="0"/>
                <a:cs typeface="+mn-cs"/>
              </a:rPr>
              <a:t> of items with values less than or</a:t>
            </a:r>
          </a:p>
          <a:p>
            <a:pPr>
              <a:defRPr/>
            </a:pPr>
            <a:r>
              <a:rPr lang="en-US" sz="2400" dirty="0">
                <a:effectLst>
                  <a:outerShdw blurRad="38100" dist="38100" dir="2700000" algn="tl">
                    <a:srgbClr val="000000"/>
                  </a:outerShdw>
                </a:effectLst>
                <a:latin typeface="Book Antiqua" pitchFamily="18" charset="0"/>
                <a:cs typeface="+mn-cs"/>
              </a:rPr>
              <a:t> equal to the upper limit of each class.</a:t>
            </a:r>
          </a:p>
        </p:txBody>
      </p:sp>
      <p:sp>
        <p:nvSpPr>
          <p:cNvPr id="289798" name="Rectangle 6">
            <a:extLst>
              <a:ext uri="{FF2B5EF4-FFF2-40B4-BE49-F238E27FC236}">
                <a16:creationId xmlns:a16="http://schemas.microsoft.com/office/drawing/2014/main" id="{1E6C9C0F-7A16-2AAF-9477-CCCFC1A6CF02}"/>
              </a:ext>
            </a:extLst>
          </p:cNvPr>
          <p:cNvSpPr>
            <a:spLocks noChangeArrowheads="1"/>
          </p:cNvSpPr>
          <p:nvPr/>
        </p:nvSpPr>
        <p:spPr bwMode="auto">
          <a:xfrm>
            <a:off x="673100" y="330200"/>
            <a:ext cx="7772400" cy="609600"/>
          </a:xfrm>
          <a:prstGeom prst="rect">
            <a:avLst/>
          </a:prstGeom>
          <a:noFill/>
          <a:ln w="12700">
            <a:noFill/>
            <a:miter lim="800000"/>
            <a:headEnd/>
            <a:tailEnd/>
          </a:ln>
          <a:effectLst/>
        </p:spPr>
        <p:txBody>
          <a:bodyPr lIns="90488" tIns="44450" rIns="90488" bIns="44450" anchor="ctr"/>
          <a:lstStyle/>
          <a:p>
            <a:pPr algn="ctr">
              <a:defRPr/>
            </a:pPr>
            <a:r>
              <a:rPr lang="en-US" sz="3200" b="1" dirty="0">
                <a:solidFill>
                  <a:schemeClr val="tx2"/>
                </a:solidFill>
                <a:latin typeface="Arial Black" pitchFamily="34" charset="0"/>
                <a:ea typeface="+mj-ea"/>
                <a:cs typeface="+mj-cs"/>
              </a:rPr>
              <a:t>Cumulative Distributions</a:t>
            </a:r>
          </a:p>
        </p:txBody>
      </p:sp>
      <p:sp>
        <p:nvSpPr>
          <p:cNvPr id="289799" name="Rectangle 7">
            <a:extLst>
              <a:ext uri="{FF2B5EF4-FFF2-40B4-BE49-F238E27FC236}">
                <a16:creationId xmlns:a16="http://schemas.microsoft.com/office/drawing/2014/main" id="{734D3622-EAD2-002C-D76D-73BEDB82213E}"/>
              </a:ext>
            </a:extLst>
          </p:cNvPr>
          <p:cNvSpPr>
            <a:spLocks noChangeArrowheads="1"/>
          </p:cNvSpPr>
          <p:nvPr/>
        </p:nvSpPr>
        <p:spPr bwMode="auto">
          <a:xfrm>
            <a:off x="895350" y="4229100"/>
            <a:ext cx="7353300" cy="1390650"/>
          </a:xfrm>
          <a:prstGeom prst="rect">
            <a:avLst/>
          </a:prstGeom>
          <a:solidFill>
            <a:srgbClr val="99CCFF"/>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 </a:t>
            </a:r>
            <a:r>
              <a:rPr lang="en-US" sz="2400" u="sng">
                <a:effectLst>
                  <a:outerShdw blurRad="38100" dist="38100" dir="2700000" algn="tl">
                    <a:srgbClr val="000000"/>
                  </a:outerShdw>
                </a:effectLst>
                <a:latin typeface="Book Antiqua" pitchFamily="18" charset="0"/>
                <a:cs typeface="+mn-cs"/>
              </a:rPr>
              <a:t>Cumulative percent frequency distribution</a:t>
            </a:r>
            <a:r>
              <a:rPr lang="en-US" sz="2400">
                <a:effectLst>
                  <a:outerShdw blurRad="38100" dist="38100" dir="2700000" algn="tl">
                    <a:srgbClr val="000000"/>
                  </a:outerShdw>
                </a:effectLst>
                <a:latin typeface="Book Antiqua" pitchFamily="18" charset="0"/>
                <a:cs typeface="+mn-cs"/>
              </a:rPr>
              <a:t> – shows</a:t>
            </a:r>
          </a:p>
          <a:p>
            <a:pPr>
              <a:defRPr/>
            </a:pPr>
            <a:r>
              <a:rPr lang="en-US" sz="2400">
                <a:effectLst>
                  <a:outerShdw blurRad="38100" dist="38100" dir="2700000" algn="tl">
                    <a:srgbClr val="000000"/>
                  </a:outerShdw>
                </a:effectLst>
                <a:latin typeface="Book Antiqua" pitchFamily="18" charset="0"/>
                <a:cs typeface="+mn-cs"/>
              </a:rPr>
              <a:t> the </a:t>
            </a:r>
            <a:r>
              <a:rPr lang="en-US" sz="2400" i="1">
                <a:effectLst>
                  <a:outerShdw blurRad="38100" dist="38100" dir="2700000" algn="tl">
                    <a:srgbClr val="000000"/>
                  </a:outerShdw>
                </a:effectLst>
                <a:latin typeface="Book Antiqua" pitchFamily="18" charset="0"/>
                <a:cs typeface="+mn-cs"/>
              </a:rPr>
              <a:t>percentage</a:t>
            </a:r>
            <a:r>
              <a:rPr lang="en-US" sz="2400">
                <a:effectLst>
                  <a:outerShdw blurRad="38100" dist="38100" dir="2700000" algn="tl">
                    <a:srgbClr val="000000"/>
                  </a:outerShdw>
                </a:effectLst>
                <a:latin typeface="Book Antiqua" pitchFamily="18" charset="0"/>
                <a:cs typeface="+mn-cs"/>
              </a:rPr>
              <a:t> of items with values less than or</a:t>
            </a:r>
          </a:p>
          <a:p>
            <a:pPr>
              <a:defRPr/>
            </a:pPr>
            <a:r>
              <a:rPr lang="en-US" sz="2400">
                <a:effectLst>
                  <a:outerShdw blurRad="38100" dist="38100" dir="2700000" algn="tl">
                    <a:srgbClr val="000000"/>
                  </a:outerShdw>
                </a:effectLst>
                <a:latin typeface="Book Antiqua" pitchFamily="18" charset="0"/>
                <a:cs typeface="+mn-cs"/>
              </a:rPr>
              <a:t> equal to the upper limit of each class.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barn(outVertical)">
                                      <p:cBhvr>
                                        <p:cTn id="7" dur="500"/>
                                        <p:tgtEl>
                                          <p:spTgt spid="289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89795"/>
                                        </p:tgtEl>
                                        <p:attrNameLst>
                                          <p:attrName>style.visibility</p:attrName>
                                        </p:attrNameLst>
                                      </p:cBhvr>
                                      <p:to>
                                        <p:strVal val="visible"/>
                                      </p:to>
                                    </p:set>
                                    <p:animEffect transition="in" filter="barn(outVertical)">
                                      <p:cBhvr>
                                        <p:cTn id="12" dur="500"/>
                                        <p:tgtEl>
                                          <p:spTgt spid="2897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89799"/>
                                        </p:tgtEl>
                                        <p:attrNameLst>
                                          <p:attrName>style.visibility</p:attrName>
                                        </p:attrNameLst>
                                      </p:cBhvr>
                                      <p:to>
                                        <p:strVal val="visible"/>
                                      </p:to>
                                    </p:set>
                                    <p:animEffect transition="in" filter="barn(outVertical)">
                                      <p:cBhvr>
                                        <p:cTn id="17" dur="500"/>
                                        <p:tgtEl>
                                          <p:spTgt spid="289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animBg="1" autoUpdateAnimBg="0"/>
      <p:bldP spid="289795" grpId="0" animBg="1" autoUpdateAnimBg="0"/>
      <p:bldP spid="289799"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a:extLst>
              <a:ext uri="{FF2B5EF4-FFF2-40B4-BE49-F238E27FC236}">
                <a16:creationId xmlns:a16="http://schemas.microsoft.com/office/drawing/2014/main" id="{7BD6D500-466D-498B-EF1F-0EEA156F3890}"/>
              </a:ext>
            </a:extLst>
          </p:cNvPr>
          <p:cNvSpPr>
            <a:spLocks noGrp="1"/>
          </p:cNvSpPr>
          <p:nvPr>
            <p:ph type="title"/>
          </p:nvPr>
        </p:nvSpPr>
        <p:spPr>
          <a:xfrm>
            <a:off x="720725" y="177800"/>
            <a:ext cx="7886700" cy="1325563"/>
          </a:xfrm>
        </p:spPr>
        <p:txBody>
          <a:bodyPr/>
          <a:lstStyle/>
          <a:p>
            <a:pPr algn="ctr"/>
            <a:r>
              <a:rPr lang="en-US" altLang="en-US" sz="3200" b="1">
                <a:solidFill>
                  <a:schemeClr val="tx2"/>
                </a:solidFill>
                <a:latin typeface="Arial Black" panose="020B0A04020102020204" pitchFamily="34" charset="0"/>
              </a:rPr>
              <a:t>Cumulative Distributions</a:t>
            </a:r>
            <a:endParaRPr lang="en-IN" altLang="en-US" sz="3200" b="1">
              <a:solidFill>
                <a:schemeClr val="tx2"/>
              </a:solidFill>
              <a:latin typeface="Arial Black" panose="020B0A04020102020204" pitchFamily="34" charset="0"/>
            </a:endParaRPr>
          </a:p>
        </p:txBody>
      </p:sp>
      <p:sp>
        <p:nvSpPr>
          <p:cNvPr id="56323" name="Rectangle 3">
            <a:extLst>
              <a:ext uri="{FF2B5EF4-FFF2-40B4-BE49-F238E27FC236}">
                <a16:creationId xmlns:a16="http://schemas.microsoft.com/office/drawing/2014/main" id="{1A4B524E-94A7-09B2-0532-A0AF8602880B}"/>
              </a:ext>
            </a:extLst>
          </p:cNvPr>
          <p:cNvSpPr>
            <a:spLocks noGrp="1"/>
          </p:cNvSpPr>
          <p:nvPr>
            <p:ph idx="1"/>
          </p:nvPr>
        </p:nvSpPr>
        <p:spPr>
          <a:xfrm>
            <a:off x="571500" y="1503363"/>
            <a:ext cx="7886700" cy="3260725"/>
          </a:xfrm>
        </p:spPr>
        <p:txBody>
          <a:bodyPr/>
          <a:lstStyle/>
          <a:p>
            <a:pPr marL="0" indent="0">
              <a:buFont typeface="Arial" panose="020B0604020202020204" pitchFamily="34" charset="0"/>
              <a:buNone/>
            </a:pPr>
            <a:r>
              <a:rPr lang="en-US" altLang="en-US" sz="2400" b="1" u="sng"/>
              <a:t>Example:</a:t>
            </a:r>
            <a:r>
              <a:rPr lang="en-US" altLang="en-US" sz="2400" b="1"/>
              <a:t> </a:t>
            </a:r>
            <a:r>
              <a:rPr lang="en-US" altLang="en-US" sz="2400"/>
              <a:t>Sanderson and Cliffords</a:t>
            </a:r>
          </a:p>
          <a:p>
            <a:pPr marL="0" indent="0">
              <a:buFont typeface="Arial" panose="020B0604020202020204" pitchFamily="34" charset="0"/>
              <a:buNone/>
            </a:pPr>
            <a:endParaRPr lang="en-US" altLang="en-US" b="1" u="sng"/>
          </a:p>
          <a:p>
            <a:pPr marL="0" indent="0">
              <a:buFont typeface="Arial" panose="020B0604020202020204" pitchFamily="34" charset="0"/>
              <a:buNone/>
            </a:pPr>
            <a:endParaRPr lang="en-US" altLang="en-US" b="1" u="sng"/>
          </a:p>
        </p:txBody>
      </p:sp>
      <p:sp>
        <p:nvSpPr>
          <p:cNvPr id="18" name="Rectangle 6">
            <a:extLst>
              <a:ext uri="{FF2B5EF4-FFF2-40B4-BE49-F238E27FC236}">
                <a16:creationId xmlns:a16="http://schemas.microsoft.com/office/drawing/2014/main" id="{00A6387D-7999-D763-BB3A-B457DCAF12B1}"/>
              </a:ext>
            </a:extLst>
          </p:cNvPr>
          <p:cNvSpPr>
            <a:spLocks noChangeArrowheads="1"/>
          </p:cNvSpPr>
          <p:nvPr/>
        </p:nvSpPr>
        <p:spPr bwMode="auto">
          <a:xfrm>
            <a:off x="628650" y="1873250"/>
            <a:ext cx="7772400" cy="458788"/>
          </a:xfrm>
          <a:prstGeom prst="rect">
            <a:avLst/>
          </a:prstGeom>
          <a:noFill/>
          <a:ln w="12700">
            <a:noFill/>
            <a:miter lim="800000"/>
            <a:headEnd/>
            <a:tailEnd/>
          </a:ln>
          <a:effectLst/>
        </p:spPr>
        <p:txBody>
          <a:bodyPr lIns="68034" tIns="33420" rIns="68034" bIns="33420" anchor="ctr"/>
          <a:lstStyle/>
          <a:p>
            <a:pPr>
              <a:defRPr/>
            </a:pPr>
            <a:endParaRPr lang="en-US" sz="3008" dirty="0">
              <a:latin typeface="+mn-lt"/>
            </a:endParaRPr>
          </a:p>
        </p:txBody>
      </p:sp>
      <p:graphicFrame>
        <p:nvGraphicFramePr>
          <p:cNvPr id="5" name="Table 4">
            <a:extLst>
              <a:ext uri="{FF2B5EF4-FFF2-40B4-BE49-F238E27FC236}">
                <a16:creationId xmlns:a16="http://schemas.microsoft.com/office/drawing/2014/main" id="{45CB7BE6-86E1-97C0-C917-1623D1C176B8}"/>
              </a:ext>
            </a:extLst>
          </p:cNvPr>
          <p:cNvGraphicFramePr>
            <a:graphicFrameLocks noGrp="1"/>
          </p:cNvGraphicFramePr>
          <p:nvPr/>
        </p:nvGraphicFramePr>
        <p:xfrm>
          <a:off x="1011238" y="2332038"/>
          <a:ext cx="7304088" cy="3338556"/>
        </p:xfrm>
        <a:graphic>
          <a:graphicData uri="http://schemas.openxmlformats.org/drawingml/2006/table">
            <a:tbl>
              <a:tblPr firstRow="1" bandRow="1">
                <a:tableStyleId>{5C22544A-7EE6-4342-B048-85BDC9FD1C3A}</a:tableStyleId>
              </a:tblPr>
              <a:tblGrid>
                <a:gridCol w="1826022">
                  <a:extLst>
                    <a:ext uri="{9D8B030D-6E8A-4147-A177-3AD203B41FA5}">
                      <a16:colId xmlns:a16="http://schemas.microsoft.com/office/drawing/2014/main" val="20000"/>
                    </a:ext>
                  </a:extLst>
                </a:gridCol>
                <a:gridCol w="1826022">
                  <a:extLst>
                    <a:ext uri="{9D8B030D-6E8A-4147-A177-3AD203B41FA5}">
                      <a16:colId xmlns:a16="http://schemas.microsoft.com/office/drawing/2014/main" val="20001"/>
                    </a:ext>
                  </a:extLst>
                </a:gridCol>
                <a:gridCol w="1826022">
                  <a:extLst>
                    <a:ext uri="{9D8B030D-6E8A-4147-A177-3AD203B41FA5}">
                      <a16:colId xmlns:a16="http://schemas.microsoft.com/office/drawing/2014/main" val="20002"/>
                    </a:ext>
                  </a:extLst>
                </a:gridCol>
                <a:gridCol w="1826022">
                  <a:extLst>
                    <a:ext uri="{9D8B030D-6E8A-4147-A177-3AD203B41FA5}">
                      <a16:colId xmlns:a16="http://schemas.microsoft.com/office/drawing/2014/main" val="20003"/>
                    </a:ext>
                  </a:extLst>
                </a:gridCol>
              </a:tblGrid>
              <a:tr h="1166008">
                <a:tc>
                  <a:txBody>
                    <a:bodyPr/>
                    <a:lstStyle/>
                    <a:p>
                      <a:pPr algn="ctr"/>
                      <a:r>
                        <a:rPr lang="en-IN" sz="2400" dirty="0">
                          <a:solidFill>
                            <a:schemeClr val="tx1"/>
                          </a:solidFill>
                        </a:rPr>
                        <a:t>Audit time (Days)</a:t>
                      </a:r>
                    </a:p>
                  </a:txBody>
                  <a:tcPr marL="68756" marR="68756" marT="34373" marB="34373">
                    <a:solidFill>
                      <a:schemeClr val="bg1">
                        <a:lumMod val="75000"/>
                      </a:schemeClr>
                    </a:solidFill>
                  </a:tcPr>
                </a:tc>
                <a:tc>
                  <a:txBody>
                    <a:bodyPr/>
                    <a:lstStyle/>
                    <a:p>
                      <a:pPr algn="ctr"/>
                      <a:r>
                        <a:rPr lang="en-IN" sz="2400" dirty="0">
                          <a:solidFill>
                            <a:schemeClr val="tx1"/>
                          </a:solidFill>
                        </a:rPr>
                        <a:t>Cumulative Frequency</a:t>
                      </a:r>
                    </a:p>
                  </a:txBody>
                  <a:tcPr marL="68756" marR="68756" marT="34373" marB="34373">
                    <a:solidFill>
                      <a:schemeClr val="bg1">
                        <a:lumMod val="75000"/>
                      </a:schemeClr>
                    </a:solidFill>
                  </a:tcPr>
                </a:tc>
                <a:tc>
                  <a:txBody>
                    <a:bodyPr/>
                    <a:lstStyle/>
                    <a:p>
                      <a:pPr algn="ctr"/>
                      <a:r>
                        <a:rPr lang="en-IN" sz="2400" dirty="0">
                          <a:solidFill>
                            <a:schemeClr val="tx1"/>
                          </a:solidFill>
                        </a:rPr>
                        <a:t>Cumulative Relative Frequency</a:t>
                      </a:r>
                    </a:p>
                  </a:txBody>
                  <a:tcPr marL="68756" marR="68756" marT="34373" marB="34373">
                    <a:solidFill>
                      <a:schemeClr val="bg1">
                        <a:lumMod val="75000"/>
                      </a:schemeClr>
                    </a:solidFill>
                  </a:tcPr>
                </a:tc>
                <a:tc>
                  <a:txBody>
                    <a:bodyPr/>
                    <a:lstStyle/>
                    <a:p>
                      <a:pPr algn="ctr"/>
                      <a:r>
                        <a:rPr lang="en-IN" sz="2400" dirty="0">
                          <a:solidFill>
                            <a:schemeClr val="tx1"/>
                          </a:solidFill>
                        </a:rPr>
                        <a:t>Cumulative Percent Frequency</a:t>
                      </a:r>
                    </a:p>
                  </a:txBody>
                  <a:tcPr marL="68756" marR="68756" marT="34373" marB="34373">
                    <a:solidFill>
                      <a:schemeClr val="bg1">
                        <a:lumMod val="75000"/>
                      </a:schemeClr>
                    </a:solidFill>
                  </a:tcPr>
                </a:tc>
                <a:extLst>
                  <a:ext uri="{0D108BD9-81ED-4DB2-BD59-A6C34878D82A}">
                    <a16:rowId xmlns:a16="http://schemas.microsoft.com/office/drawing/2014/main" val="10000"/>
                  </a:ext>
                </a:extLst>
              </a:tr>
              <a:tr h="434501">
                <a:tc>
                  <a:txBody>
                    <a:bodyPr/>
                    <a:lstStyle/>
                    <a:p>
                      <a:pPr algn="ctr"/>
                      <a:r>
                        <a:rPr lang="en-IN" sz="2400" b="0" i="0" kern="1200" dirty="0">
                          <a:solidFill>
                            <a:schemeClr val="dk1"/>
                          </a:solidFill>
                          <a:effectLst/>
                          <a:latin typeface="+mn-lt"/>
                          <a:ea typeface="+mn-ea"/>
                          <a:cs typeface="+mn-cs"/>
                        </a:rPr>
                        <a:t>≤ 14</a:t>
                      </a:r>
                      <a:endParaRPr lang="en-IN" sz="2400" dirty="0">
                        <a:solidFill>
                          <a:schemeClr val="tx1"/>
                        </a:solidFill>
                      </a:endParaRPr>
                    </a:p>
                  </a:txBody>
                  <a:tcPr marL="68756" marR="68756" marT="34373" marB="34373">
                    <a:solidFill>
                      <a:schemeClr val="bg1">
                        <a:lumMod val="75000"/>
                      </a:schemeClr>
                    </a:solidFill>
                  </a:tcPr>
                </a:tc>
                <a:tc>
                  <a:txBody>
                    <a:bodyPr/>
                    <a:lstStyle/>
                    <a:p>
                      <a:pPr algn="ctr"/>
                      <a:r>
                        <a:rPr lang="en-IN" sz="2400" dirty="0">
                          <a:solidFill>
                            <a:schemeClr val="tx1"/>
                          </a:solidFill>
                        </a:rPr>
                        <a:t>4</a:t>
                      </a:r>
                    </a:p>
                  </a:txBody>
                  <a:tcPr marL="68756" marR="68756" marT="34373" marB="34373">
                    <a:solidFill>
                      <a:schemeClr val="bg1">
                        <a:lumMod val="75000"/>
                      </a:schemeClr>
                    </a:solidFill>
                  </a:tcPr>
                </a:tc>
                <a:tc>
                  <a:txBody>
                    <a:bodyPr/>
                    <a:lstStyle/>
                    <a:p>
                      <a:pPr algn="ctr"/>
                      <a:r>
                        <a:rPr lang="en-IN" sz="2400" dirty="0">
                          <a:solidFill>
                            <a:schemeClr val="tx1"/>
                          </a:solidFill>
                        </a:rPr>
                        <a:t>.20</a:t>
                      </a:r>
                    </a:p>
                  </a:txBody>
                  <a:tcPr marL="68756" marR="68756" marT="34373" marB="34373">
                    <a:solidFill>
                      <a:schemeClr val="bg1">
                        <a:lumMod val="75000"/>
                      </a:schemeClr>
                    </a:solidFill>
                  </a:tcPr>
                </a:tc>
                <a:tc>
                  <a:txBody>
                    <a:bodyPr/>
                    <a:lstStyle/>
                    <a:p>
                      <a:pPr algn="ctr"/>
                      <a:r>
                        <a:rPr lang="en-IN" sz="2400" dirty="0">
                          <a:solidFill>
                            <a:schemeClr val="tx1"/>
                          </a:solidFill>
                        </a:rPr>
                        <a:t>20</a:t>
                      </a:r>
                    </a:p>
                  </a:txBody>
                  <a:tcPr marL="68756" marR="68756" marT="34373" marB="34373">
                    <a:solidFill>
                      <a:schemeClr val="bg1">
                        <a:lumMod val="75000"/>
                      </a:schemeClr>
                    </a:solidFill>
                  </a:tcPr>
                </a:tc>
                <a:extLst>
                  <a:ext uri="{0D108BD9-81ED-4DB2-BD59-A6C34878D82A}">
                    <a16:rowId xmlns:a16="http://schemas.microsoft.com/office/drawing/2014/main" val="10001"/>
                  </a:ext>
                </a:extLst>
              </a:tr>
              <a:tr h="434501">
                <a:tc>
                  <a:txBody>
                    <a:bodyPr/>
                    <a:lstStyle/>
                    <a:p>
                      <a:pPr algn="ctr"/>
                      <a:r>
                        <a:rPr lang="en-IN" sz="2400" b="0" i="0" kern="1200" dirty="0">
                          <a:solidFill>
                            <a:schemeClr val="dk1"/>
                          </a:solidFill>
                          <a:effectLst/>
                          <a:latin typeface="+mn-lt"/>
                          <a:ea typeface="+mn-ea"/>
                          <a:cs typeface="+mn-cs"/>
                        </a:rPr>
                        <a:t>≤ 19</a:t>
                      </a:r>
                      <a:endParaRPr lang="en-IN" sz="2400" dirty="0">
                        <a:solidFill>
                          <a:schemeClr val="tx1"/>
                        </a:solidFill>
                      </a:endParaRPr>
                    </a:p>
                  </a:txBody>
                  <a:tcPr marL="68756" marR="68756" marT="34373" marB="34373">
                    <a:solidFill>
                      <a:schemeClr val="bg1">
                        <a:lumMod val="75000"/>
                      </a:schemeClr>
                    </a:solidFill>
                  </a:tcPr>
                </a:tc>
                <a:tc>
                  <a:txBody>
                    <a:bodyPr/>
                    <a:lstStyle/>
                    <a:p>
                      <a:pPr algn="ctr"/>
                      <a:r>
                        <a:rPr lang="en-IN" sz="2400" dirty="0">
                          <a:solidFill>
                            <a:schemeClr val="tx1"/>
                          </a:solidFill>
                        </a:rPr>
                        <a:t>12</a:t>
                      </a:r>
                    </a:p>
                  </a:txBody>
                  <a:tcPr marL="68756" marR="68756" marT="34373" marB="34373">
                    <a:solidFill>
                      <a:schemeClr val="bg1">
                        <a:lumMod val="75000"/>
                      </a:schemeClr>
                    </a:solidFill>
                  </a:tcPr>
                </a:tc>
                <a:tc>
                  <a:txBody>
                    <a:bodyPr/>
                    <a:lstStyle/>
                    <a:p>
                      <a:pPr algn="ctr"/>
                      <a:r>
                        <a:rPr lang="en-IN" sz="2400" dirty="0">
                          <a:solidFill>
                            <a:schemeClr val="tx1"/>
                          </a:solidFill>
                        </a:rPr>
                        <a:t>.60</a:t>
                      </a:r>
                    </a:p>
                  </a:txBody>
                  <a:tcPr marL="68756" marR="68756" marT="34373" marB="34373">
                    <a:solidFill>
                      <a:schemeClr val="bg1">
                        <a:lumMod val="75000"/>
                      </a:schemeClr>
                    </a:solidFill>
                  </a:tcPr>
                </a:tc>
                <a:tc>
                  <a:txBody>
                    <a:bodyPr/>
                    <a:lstStyle/>
                    <a:p>
                      <a:pPr algn="ctr"/>
                      <a:r>
                        <a:rPr lang="en-IN" sz="2400" dirty="0">
                          <a:solidFill>
                            <a:schemeClr val="tx1"/>
                          </a:solidFill>
                        </a:rPr>
                        <a:t>60</a:t>
                      </a:r>
                    </a:p>
                  </a:txBody>
                  <a:tcPr marL="68756" marR="68756" marT="34373" marB="34373">
                    <a:solidFill>
                      <a:schemeClr val="bg1">
                        <a:lumMod val="75000"/>
                      </a:schemeClr>
                    </a:solidFill>
                  </a:tcPr>
                </a:tc>
                <a:extLst>
                  <a:ext uri="{0D108BD9-81ED-4DB2-BD59-A6C34878D82A}">
                    <a16:rowId xmlns:a16="http://schemas.microsoft.com/office/drawing/2014/main" val="10002"/>
                  </a:ext>
                </a:extLst>
              </a:tr>
              <a:tr h="434501">
                <a:tc>
                  <a:txBody>
                    <a:bodyPr/>
                    <a:lstStyle/>
                    <a:p>
                      <a:pPr algn="ctr"/>
                      <a:r>
                        <a:rPr lang="en-IN" sz="2400" b="0" i="0" kern="1200" dirty="0">
                          <a:solidFill>
                            <a:schemeClr val="dk1"/>
                          </a:solidFill>
                          <a:effectLst/>
                          <a:latin typeface="+mn-lt"/>
                          <a:ea typeface="+mn-ea"/>
                          <a:cs typeface="+mn-cs"/>
                        </a:rPr>
                        <a:t>≤ 24</a:t>
                      </a:r>
                      <a:endParaRPr lang="en-IN" sz="2400" dirty="0">
                        <a:solidFill>
                          <a:schemeClr val="tx1"/>
                        </a:solidFill>
                      </a:endParaRPr>
                    </a:p>
                  </a:txBody>
                  <a:tcPr marL="68756" marR="68756" marT="34373" marB="34373">
                    <a:solidFill>
                      <a:schemeClr val="bg1">
                        <a:lumMod val="75000"/>
                      </a:schemeClr>
                    </a:solidFill>
                  </a:tcPr>
                </a:tc>
                <a:tc>
                  <a:txBody>
                    <a:bodyPr/>
                    <a:lstStyle/>
                    <a:p>
                      <a:pPr algn="ctr"/>
                      <a:r>
                        <a:rPr lang="en-IN" sz="2400" dirty="0">
                          <a:solidFill>
                            <a:schemeClr val="tx1"/>
                          </a:solidFill>
                        </a:rPr>
                        <a:t>17</a:t>
                      </a:r>
                    </a:p>
                  </a:txBody>
                  <a:tcPr marL="68756" marR="68756" marT="34373" marB="34373">
                    <a:solidFill>
                      <a:schemeClr val="bg1">
                        <a:lumMod val="75000"/>
                      </a:schemeClr>
                    </a:solidFill>
                  </a:tcPr>
                </a:tc>
                <a:tc>
                  <a:txBody>
                    <a:bodyPr/>
                    <a:lstStyle/>
                    <a:p>
                      <a:pPr algn="ctr"/>
                      <a:r>
                        <a:rPr lang="en-IN" sz="2400" dirty="0">
                          <a:solidFill>
                            <a:schemeClr val="tx1"/>
                          </a:solidFill>
                        </a:rPr>
                        <a:t>.85</a:t>
                      </a:r>
                    </a:p>
                  </a:txBody>
                  <a:tcPr marL="68756" marR="68756" marT="34373" marB="34373">
                    <a:solidFill>
                      <a:schemeClr val="bg1">
                        <a:lumMod val="75000"/>
                      </a:schemeClr>
                    </a:solidFill>
                  </a:tcPr>
                </a:tc>
                <a:tc>
                  <a:txBody>
                    <a:bodyPr/>
                    <a:lstStyle/>
                    <a:p>
                      <a:pPr algn="ctr"/>
                      <a:r>
                        <a:rPr lang="en-IN" sz="2400" dirty="0">
                          <a:solidFill>
                            <a:schemeClr val="tx1"/>
                          </a:solidFill>
                        </a:rPr>
                        <a:t>85</a:t>
                      </a:r>
                    </a:p>
                  </a:txBody>
                  <a:tcPr marL="68756" marR="68756" marT="34373" marB="34373">
                    <a:solidFill>
                      <a:schemeClr val="bg1">
                        <a:lumMod val="75000"/>
                      </a:schemeClr>
                    </a:solidFill>
                  </a:tcPr>
                </a:tc>
                <a:extLst>
                  <a:ext uri="{0D108BD9-81ED-4DB2-BD59-A6C34878D82A}">
                    <a16:rowId xmlns:a16="http://schemas.microsoft.com/office/drawing/2014/main" val="10003"/>
                  </a:ext>
                </a:extLst>
              </a:tr>
              <a:tr h="434501">
                <a:tc>
                  <a:txBody>
                    <a:bodyPr/>
                    <a:lstStyle/>
                    <a:p>
                      <a:pPr algn="ctr"/>
                      <a:r>
                        <a:rPr lang="en-IN" sz="2400" b="0" i="0" kern="1200" dirty="0">
                          <a:solidFill>
                            <a:schemeClr val="dk1"/>
                          </a:solidFill>
                          <a:effectLst/>
                          <a:latin typeface="+mn-lt"/>
                          <a:ea typeface="+mn-ea"/>
                          <a:cs typeface="+mn-cs"/>
                        </a:rPr>
                        <a:t>≤ 29</a:t>
                      </a:r>
                      <a:endParaRPr lang="en-IN" sz="2400" dirty="0">
                        <a:solidFill>
                          <a:schemeClr val="tx1"/>
                        </a:solidFill>
                      </a:endParaRPr>
                    </a:p>
                  </a:txBody>
                  <a:tcPr marL="68756" marR="68756" marT="34373" marB="34373">
                    <a:solidFill>
                      <a:schemeClr val="bg1">
                        <a:lumMod val="75000"/>
                      </a:schemeClr>
                    </a:solidFill>
                  </a:tcPr>
                </a:tc>
                <a:tc>
                  <a:txBody>
                    <a:bodyPr/>
                    <a:lstStyle/>
                    <a:p>
                      <a:pPr algn="ctr"/>
                      <a:r>
                        <a:rPr lang="en-IN" sz="2400" dirty="0">
                          <a:solidFill>
                            <a:schemeClr val="tx1"/>
                          </a:solidFill>
                        </a:rPr>
                        <a:t>19</a:t>
                      </a:r>
                    </a:p>
                  </a:txBody>
                  <a:tcPr marL="68756" marR="68756" marT="34373" marB="34373">
                    <a:solidFill>
                      <a:schemeClr val="bg1">
                        <a:lumMod val="75000"/>
                      </a:schemeClr>
                    </a:solidFill>
                  </a:tcPr>
                </a:tc>
                <a:tc>
                  <a:txBody>
                    <a:bodyPr/>
                    <a:lstStyle/>
                    <a:p>
                      <a:pPr algn="ctr"/>
                      <a:r>
                        <a:rPr lang="en-IN" sz="2400" dirty="0">
                          <a:solidFill>
                            <a:schemeClr val="tx1"/>
                          </a:solidFill>
                        </a:rPr>
                        <a:t>.95</a:t>
                      </a:r>
                    </a:p>
                  </a:txBody>
                  <a:tcPr marL="68756" marR="68756" marT="34373" marB="34373">
                    <a:solidFill>
                      <a:schemeClr val="bg1">
                        <a:lumMod val="75000"/>
                      </a:schemeClr>
                    </a:solidFill>
                  </a:tcPr>
                </a:tc>
                <a:tc>
                  <a:txBody>
                    <a:bodyPr/>
                    <a:lstStyle/>
                    <a:p>
                      <a:pPr algn="ctr"/>
                      <a:r>
                        <a:rPr lang="en-IN" sz="2400" dirty="0">
                          <a:solidFill>
                            <a:schemeClr val="tx1"/>
                          </a:solidFill>
                        </a:rPr>
                        <a:t>95</a:t>
                      </a:r>
                    </a:p>
                  </a:txBody>
                  <a:tcPr marL="68756" marR="68756" marT="34373" marB="34373">
                    <a:solidFill>
                      <a:schemeClr val="bg1">
                        <a:lumMod val="75000"/>
                      </a:schemeClr>
                    </a:solidFill>
                  </a:tcPr>
                </a:tc>
                <a:extLst>
                  <a:ext uri="{0D108BD9-81ED-4DB2-BD59-A6C34878D82A}">
                    <a16:rowId xmlns:a16="http://schemas.microsoft.com/office/drawing/2014/main" val="10004"/>
                  </a:ext>
                </a:extLst>
              </a:tr>
              <a:tr h="434501">
                <a:tc>
                  <a:txBody>
                    <a:bodyPr/>
                    <a:lstStyle/>
                    <a:p>
                      <a:pPr algn="ctr"/>
                      <a:r>
                        <a:rPr lang="en-IN" sz="2400" b="0" i="0" kern="1200" dirty="0">
                          <a:solidFill>
                            <a:schemeClr val="dk1"/>
                          </a:solidFill>
                          <a:effectLst/>
                          <a:latin typeface="+mn-lt"/>
                          <a:ea typeface="+mn-ea"/>
                          <a:cs typeface="+mn-cs"/>
                        </a:rPr>
                        <a:t>≤ 34</a:t>
                      </a:r>
                      <a:endParaRPr lang="en-IN" sz="2400" dirty="0">
                        <a:solidFill>
                          <a:schemeClr val="tx1"/>
                        </a:solidFill>
                      </a:endParaRPr>
                    </a:p>
                  </a:txBody>
                  <a:tcPr marL="68756" marR="68756" marT="34373" marB="34373">
                    <a:solidFill>
                      <a:schemeClr val="bg1">
                        <a:lumMod val="75000"/>
                      </a:schemeClr>
                    </a:solidFill>
                  </a:tcPr>
                </a:tc>
                <a:tc>
                  <a:txBody>
                    <a:bodyPr/>
                    <a:lstStyle/>
                    <a:p>
                      <a:pPr algn="ctr"/>
                      <a:r>
                        <a:rPr lang="en-IN" sz="2400" dirty="0">
                          <a:solidFill>
                            <a:schemeClr val="tx1"/>
                          </a:solidFill>
                        </a:rPr>
                        <a:t>20</a:t>
                      </a:r>
                    </a:p>
                  </a:txBody>
                  <a:tcPr marL="68756" marR="68756" marT="34373" marB="34373">
                    <a:solidFill>
                      <a:schemeClr val="bg1">
                        <a:lumMod val="75000"/>
                      </a:schemeClr>
                    </a:solidFill>
                  </a:tcPr>
                </a:tc>
                <a:tc>
                  <a:txBody>
                    <a:bodyPr/>
                    <a:lstStyle/>
                    <a:p>
                      <a:pPr algn="ctr"/>
                      <a:r>
                        <a:rPr lang="en-IN" sz="2400" dirty="0">
                          <a:solidFill>
                            <a:schemeClr val="tx1"/>
                          </a:solidFill>
                        </a:rPr>
                        <a:t>1.00</a:t>
                      </a:r>
                    </a:p>
                  </a:txBody>
                  <a:tcPr marL="68756" marR="68756" marT="34373" marB="34373">
                    <a:solidFill>
                      <a:schemeClr val="bg1">
                        <a:lumMod val="75000"/>
                      </a:schemeClr>
                    </a:solidFill>
                  </a:tcPr>
                </a:tc>
                <a:tc>
                  <a:txBody>
                    <a:bodyPr/>
                    <a:lstStyle/>
                    <a:p>
                      <a:pPr algn="ctr"/>
                      <a:r>
                        <a:rPr lang="en-IN" sz="2400" dirty="0">
                          <a:solidFill>
                            <a:schemeClr val="tx1"/>
                          </a:solidFill>
                        </a:rPr>
                        <a:t>100</a:t>
                      </a:r>
                    </a:p>
                  </a:txBody>
                  <a:tcPr marL="68756" marR="68756" marT="34373" marB="34373">
                    <a:solidFill>
                      <a:schemeClr val="bg1">
                        <a:lumMod val="75000"/>
                      </a:schemeClr>
                    </a:solidFill>
                  </a:tcPr>
                </a:tc>
                <a:extLst>
                  <a:ext uri="{0D108BD9-81ED-4DB2-BD59-A6C34878D82A}">
                    <a16:rowId xmlns:a16="http://schemas.microsoft.com/office/drawing/2014/main" val="10005"/>
                  </a:ext>
                </a:extLst>
              </a:tr>
            </a:tbl>
          </a:graphicData>
        </a:graphic>
      </p:graphicFrame>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560CDC30-2FAE-7D5F-863A-5F726EA211A5}"/>
              </a:ext>
            </a:extLst>
          </p:cNvPr>
          <p:cNvSpPr>
            <a:spLocks noChangeArrowheads="1"/>
          </p:cNvSpPr>
          <p:nvPr/>
        </p:nvSpPr>
        <p:spPr bwMode="auto">
          <a:xfrm>
            <a:off x="685800" y="215900"/>
            <a:ext cx="7772400" cy="774700"/>
          </a:xfrm>
          <a:prstGeom prst="rect">
            <a:avLst/>
          </a:prstGeom>
          <a:noFill/>
          <a:ln w="12700">
            <a:noFill/>
            <a:miter lim="800000"/>
            <a:headEnd/>
            <a:tailEnd/>
          </a:ln>
          <a:effectLst/>
        </p:spPr>
        <p:txBody>
          <a:bodyPr lIns="90488" tIns="44450" rIns="90488" bIns="44450" anchor="ctr"/>
          <a:lstStyle/>
          <a:p>
            <a:pPr algn="ctr" fontAlgn="auto">
              <a:spcAft>
                <a:spcPts val="0"/>
              </a:spcAft>
              <a:defRPr/>
            </a:pPr>
            <a:r>
              <a:rPr lang="en-US" sz="3200" b="1" dirty="0" err="1">
                <a:solidFill>
                  <a:schemeClr val="tx2"/>
                </a:solidFill>
                <a:latin typeface="Arial Black" pitchFamily="34" charset="0"/>
                <a:ea typeface="+mj-ea"/>
                <a:cs typeface="+mj-cs"/>
              </a:rPr>
              <a:t>Crosstabulation</a:t>
            </a:r>
            <a:endParaRPr lang="en-US" sz="3200" b="1" dirty="0">
              <a:solidFill>
                <a:schemeClr val="tx2"/>
              </a:solidFill>
              <a:latin typeface="Arial Black" pitchFamily="34" charset="0"/>
              <a:ea typeface="+mj-ea"/>
              <a:cs typeface="+mj-cs"/>
            </a:endParaRPr>
          </a:p>
        </p:txBody>
      </p:sp>
      <p:sp>
        <p:nvSpPr>
          <p:cNvPr id="306183" name="Rectangle 7">
            <a:extLst>
              <a:ext uri="{FF2B5EF4-FFF2-40B4-BE49-F238E27FC236}">
                <a16:creationId xmlns:a16="http://schemas.microsoft.com/office/drawing/2014/main" id="{43CB70CD-7120-D75E-F6C4-E2BC01CF55C1}"/>
              </a:ext>
            </a:extLst>
          </p:cNvPr>
          <p:cNvSpPr>
            <a:spLocks noChangeArrowheads="1"/>
          </p:cNvSpPr>
          <p:nvPr/>
        </p:nvSpPr>
        <p:spPr bwMode="auto">
          <a:xfrm>
            <a:off x="698500" y="4311650"/>
            <a:ext cx="7810500" cy="990600"/>
          </a:xfrm>
          <a:prstGeom prst="rect">
            <a:avLst/>
          </a:prstGeom>
          <a:noFill/>
          <a:ln w="12700">
            <a:noFill/>
            <a:miter lim="800000"/>
            <a:headEnd/>
            <a:tailEnd/>
          </a:ln>
          <a:effectLst/>
        </p:spPr>
        <p:txBody>
          <a:bodyPr wrap="none" anchor="ctr"/>
          <a:lstStyle/>
          <a:p>
            <a:pPr>
              <a:buClr>
                <a:srgbClr val="00FFFF"/>
              </a:buClr>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The left and top margin labels define the classes for</a:t>
            </a:r>
          </a:p>
          <a:p>
            <a:pPr>
              <a:defRPr/>
            </a:pPr>
            <a:r>
              <a:rPr lang="en-US" sz="2400" dirty="0">
                <a:effectLst>
                  <a:outerShdw blurRad="38100" dist="38100" dir="2700000" algn="tl">
                    <a:srgbClr val="000000"/>
                  </a:outerShdw>
                </a:effectLst>
                <a:latin typeface="Book Antiqua" pitchFamily="18" charset="0"/>
                <a:cs typeface="+mn-cs"/>
              </a:rPr>
              <a:t>      the two variables.</a:t>
            </a:r>
          </a:p>
        </p:txBody>
      </p:sp>
      <p:sp>
        <p:nvSpPr>
          <p:cNvPr id="306184" name="Rectangle 8">
            <a:extLst>
              <a:ext uri="{FF2B5EF4-FFF2-40B4-BE49-F238E27FC236}">
                <a16:creationId xmlns:a16="http://schemas.microsoft.com/office/drawing/2014/main" id="{159DB64F-53C8-8F4E-AEB3-8C1469737103}"/>
              </a:ext>
            </a:extLst>
          </p:cNvPr>
          <p:cNvSpPr>
            <a:spLocks noChangeArrowheads="1"/>
          </p:cNvSpPr>
          <p:nvPr/>
        </p:nvSpPr>
        <p:spPr bwMode="auto">
          <a:xfrm>
            <a:off x="723900" y="2120900"/>
            <a:ext cx="7772400" cy="2247900"/>
          </a:xfrm>
          <a:prstGeom prst="rect">
            <a:avLst/>
          </a:prstGeom>
          <a:noFill/>
          <a:ln w="12700">
            <a:noFill/>
            <a:miter lim="800000"/>
            <a:headEnd/>
            <a:tailEnd/>
          </a:ln>
          <a:effectLst/>
        </p:spPr>
        <p:txBody>
          <a:bodyPr wrap="none" anchor="ctr"/>
          <a:lstStyle/>
          <a:p>
            <a:pPr>
              <a:spcBef>
                <a:spcPct val="20000"/>
              </a:spcBef>
              <a:buClr>
                <a:srgbClr val="66FFFF"/>
              </a:buClr>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a:t>
            </a:r>
            <a:r>
              <a:rPr lang="en-US" sz="2400" dirty="0" err="1">
                <a:effectLst>
                  <a:outerShdw blurRad="38100" dist="38100" dir="2700000" algn="tl">
                    <a:srgbClr val="000000"/>
                  </a:outerShdw>
                </a:effectLst>
                <a:latin typeface="Book Antiqua" pitchFamily="18" charset="0"/>
                <a:cs typeface="+mn-cs"/>
              </a:rPr>
              <a:t>Crosstabulation</a:t>
            </a:r>
            <a:r>
              <a:rPr lang="en-US" sz="2400" dirty="0">
                <a:effectLst>
                  <a:outerShdw blurRad="38100" dist="38100" dir="2700000" algn="tl">
                    <a:srgbClr val="000000"/>
                  </a:outerShdw>
                </a:effectLst>
                <a:latin typeface="Book Antiqua" pitchFamily="18" charset="0"/>
                <a:cs typeface="+mn-cs"/>
              </a:rPr>
              <a:t> can be used when:</a:t>
            </a:r>
          </a:p>
          <a:p>
            <a:pPr lvl="1">
              <a:lnSpc>
                <a:spcPct val="70000"/>
              </a:lnSpc>
              <a:spcBef>
                <a:spcPct val="20000"/>
              </a:spcBef>
              <a:buClr>
                <a:srgbClr val="66FFFF"/>
              </a:buClr>
              <a:buSzPct val="125000"/>
              <a:buFontTx/>
              <a:buChar char="•"/>
              <a:defRPr/>
            </a:pPr>
            <a:r>
              <a:rPr lang="en-US" sz="2400" dirty="0">
                <a:effectLst>
                  <a:outerShdw blurRad="38100" dist="38100" dir="2700000" algn="tl">
                    <a:srgbClr val="000000"/>
                  </a:outerShdw>
                </a:effectLst>
                <a:latin typeface="Book Antiqua" pitchFamily="18" charset="0"/>
                <a:cs typeface="+mn-cs"/>
              </a:rPr>
              <a:t>  one variable is qualitative and the other is</a:t>
            </a:r>
          </a:p>
          <a:p>
            <a:pPr lvl="1">
              <a:lnSpc>
                <a:spcPct val="70000"/>
              </a:lnSpc>
              <a:spcBef>
                <a:spcPct val="20000"/>
              </a:spcBef>
              <a:buClr>
                <a:srgbClr val="66FFFF"/>
              </a:buClr>
              <a:buSzPct val="125000"/>
              <a:defRPr/>
            </a:pPr>
            <a:r>
              <a:rPr lang="en-US" sz="2400" dirty="0">
                <a:effectLst>
                  <a:outerShdw blurRad="38100" dist="38100" dir="2700000" algn="tl">
                    <a:srgbClr val="000000"/>
                  </a:outerShdw>
                </a:effectLst>
                <a:latin typeface="Book Antiqua" pitchFamily="18" charset="0"/>
                <a:cs typeface="+mn-cs"/>
              </a:rPr>
              <a:t>     quantitative,</a:t>
            </a:r>
          </a:p>
          <a:p>
            <a:pPr lvl="1">
              <a:lnSpc>
                <a:spcPct val="90000"/>
              </a:lnSpc>
              <a:spcBef>
                <a:spcPct val="20000"/>
              </a:spcBef>
              <a:buClr>
                <a:srgbClr val="66FFFF"/>
              </a:buClr>
              <a:buSzPct val="125000"/>
              <a:buFontTx/>
              <a:buChar char="•"/>
              <a:defRPr/>
            </a:pPr>
            <a:r>
              <a:rPr lang="en-US" sz="2400" dirty="0">
                <a:effectLst>
                  <a:outerShdw blurRad="38100" dist="38100" dir="2700000" algn="tl">
                    <a:srgbClr val="000000"/>
                  </a:outerShdw>
                </a:effectLst>
                <a:latin typeface="Book Antiqua" pitchFamily="18" charset="0"/>
                <a:cs typeface="+mn-cs"/>
              </a:rPr>
              <a:t>  both variables are qualitative, or</a:t>
            </a:r>
          </a:p>
          <a:p>
            <a:pPr lvl="1">
              <a:lnSpc>
                <a:spcPct val="80000"/>
              </a:lnSpc>
              <a:spcBef>
                <a:spcPct val="20000"/>
              </a:spcBef>
              <a:buClr>
                <a:srgbClr val="66FFFF"/>
              </a:buClr>
              <a:buSzPct val="125000"/>
              <a:buFontTx/>
              <a:buChar char="•"/>
              <a:defRPr/>
            </a:pPr>
            <a:r>
              <a:rPr lang="en-US" sz="2400" dirty="0">
                <a:effectLst>
                  <a:outerShdw blurRad="38100" dist="38100" dir="2700000" algn="tl">
                    <a:srgbClr val="000000"/>
                  </a:outerShdw>
                </a:effectLst>
                <a:latin typeface="Book Antiqua" pitchFamily="18" charset="0"/>
                <a:cs typeface="+mn-cs"/>
              </a:rPr>
              <a:t>  both variables are quantitative.</a:t>
            </a:r>
            <a:endParaRPr lang="en-US" dirty="0">
              <a:effectLst>
                <a:outerShdw blurRad="38100" dist="38100" dir="2700000" algn="tl">
                  <a:srgbClr val="000000"/>
                </a:outerShdw>
              </a:effectLst>
              <a:latin typeface="Book Antiqua" pitchFamily="18" charset="0"/>
              <a:cs typeface="+mn-cs"/>
            </a:endParaRPr>
          </a:p>
        </p:txBody>
      </p:sp>
      <p:sp>
        <p:nvSpPr>
          <p:cNvPr id="306185" name="Rectangle 9">
            <a:extLst>
              <a:ext uri="{FF2B5EF4-FFF2-40B4-BE49-F238E27FC236}">
                <a16:creationId xmlns:a16="http://schemas.microsoft.com/office/drawing/2014/main" id="{FF738954-C924-41B1-69DB-DA5EE61710F5}"/>
              </a:ext>
            </a:extLst>
          </p:cNvPr>
          <p:cNvSpPr>
            <a:spLocks noChangeArrowheads="1"/>
          </p:cNvSpPr>
          <p:nvPr/>
        </p:nvSpPr>
        <p:spPr bwMode="auto">
          <a:xfrm>
            <a:off x="787400" y="1193800"/>
            <a:ext cx="7753350" cy="914400"/>
          </a:xfrm>
          <a:prstGeom prst="rect">
            <a:avLst/>
          </a:prstGeom>
          <a:noFill/>
          <a:ln w="12700">
            <a:noFill/>
            <a:miter lim="800000"/>
            <a:headEnd/>
            <a:tailEnd/>
          </a:ln>
          <a:effectLst/>
        </p:spPr>
        <p:txBody>
          <a:bodyPr wrap="none" anchor="ctr"/>
          <a:lstStyle/>
          <a:p>
            <a:pPr>
              <a:buClr>
                <a:srgbClr val="00FFFF"/>
              </a:buClr>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A </a:t>
            </a:r>
            <a:r>
              <a:rPr lang="en-US" sz="2400" u="sng" dirty="0" err="1">
                <a:effectLst>
                  <a:outerShdw blurRad="38100" dist="38100" dir="2700000" algn="tl">
                    <a:srgbClr val="000000"/>
                  </a:outerShdw>
                </a:effectLst>
                <a:latin typeface="Book Antiqua" pitchFamily="18" charset="0"/>
                <a:cs typeface="+mn-cs"/>
              </a:rPr>
              <a:t>crosstabulation</a:t>
            </a:r>
            <a:r>
              <a:rPr lang="en-US" sz="2400" dirty="0">
                <a:effectLst>
                  <a:outerShdw blurRad="38100" dist="38100" dir="2700000" algn="tl">
                    <a:srgbClr val="000000"/>
                  </a:outerShdw>
                </a:effectLst>
                <a:latin typeface="Book Antiqua" pitchFamily="18" charset="0"/>
                <a:cs typeface="+mn-cs"/>
              </a:rPr>
              <a:t> is a tabular summary of data for</a:t>
            </a:r>
          </a:p>
          <a:p>
            <a:pPr>
              <a:buClr>
                <a:srgbClr val="00FFFF"/>
              </a:buClr>
              <a:buFont typeface="Wingdings" pitchFamily="2" charset="2"/>
              <a:buNone/>
              <a:defRPr/>
            </a:pPr>
            <a:r>
              <a:rPr lang="en-US" sz="2400" dirty="0">
                <a:effectLst>
                  <a:outerShdw blurRad="38100" dist="38100" dir="2700000" algn="tl">
                    <a:srgbClr val="000000"/>
                  </a:outerShdw>
                </a:effectLst>
                <a:latin typeface="Book Antiqua" pitchFamily="18" charset="0"/>
                <a:cs typeface="+mn-cs"/>
              </a:rPr>
              <a:t>      two variables.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6185"/>
                                        </p:tgtEl>
                                        <p:attrNameLst>
                                          <p:attrName>style.visibility</p:attrName>
                                        </p:attrNameLst>
                                      </p:cBhvr>
                                      <p:to>
                                        <p:strVal val="visible"/>
                                      </p:to>
                                    </p:set>
                                    <p:animEffect transition="in" filter="slide(fromTop)">
                                      <p:cBhvr>
                                        <p:cTn id="7" dur="500"/>
                                        <p:tgtEl>
                                          <p:spTgt spid="306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06184"/>
                                        </p:tgtEl>
                                        <p:attrNameLst>
                                          <p:attrName>style.visibility</p:attrName>
                                        </p:attrNameLst>
                                      </p:cBhvr>
                                      <p:to>
                                        <p:strVal val="visible"/>
                                      </p:to>
                                    </p:set>
                                    <p:animEffect transition="in" filter="slide(fromTop)">
                                      <p:cBhvr>
                                        <p:cTn id="12" dur="500"/>
                                        <p:tgtEl>
                                          <p:spTgt spid="3061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06183"/>
                                        </p:tgtEl>
                                        <p:attrNameLst>
                                          <p:attrName>style.visibility</p:attrName>
                                        </p:attrNameLst>
                                      </p:cBhvr>
                                      <p:to>
                                        <p:strVal val="visible"/>
                                      </p:to>
                                    </p:set>
                                    <p:animEffect transition="in" filter="slide(fromTop)">
                                      <p:cBhvr>
                                        <p:cTn id="17" dur="500"/>
                                        <p:tgtEl>
                                          <p:spTgt spid="306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3" grpId="0" autoUpdateAnimBg="0"/>
      <p:bldP spid="306184" grpId="0" autoUpdateAnimBg="0"/>
      <p:bldP spid="30618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8475F8F-E4AE-F171-7E6F-237CF55A8558}"/>
              </a:ext>
            </a:extLst>
          </p:cNvPr>
          <p:cNvSpPr>
            <a:spLocks noGrp="1"/>
          </p:cNvSpPr>
          <p:nvPr>
            <p:ph type="title"/>
          </p:nvPr>
        </p:nvSpPr>
        <p:spPr>
          <a:xfrm>
            <a:off x="325438" y="139700"/>
            <a:ext cx="8591550" cy="1527175"/>
          </a:xfrm>
        </p:spPr>
        <p:txBody>
          <a:bodyPr/>
          <a:lstStyle/>
          <a:p>
            <a:pPr eaLnBrk="1" hangingPunct="1"/>
            <a:r>
              <a:rPr lang="en-US" altLang="en-US">
                <a:latin typeface="Bookman Old Style" panose="02050604050505020204" pitchFamily="18" charset="0"/>
              </a:rPr>
              <a:t>Scales of Measurement</a:t>
            </a:r>
            <a:br>
              <a:rPr lang="en-US" altLang="en-US" sz="3200">
                <a:latin typeface="Bookman Old Style" panose="02050604050505020204" pitchFamily="18" charset="0"/>
              </a:rPr>
            </a:br>
            <a:r>
              <a:rPr lang="en-US" altLang="en-US" sz="2000">
                <a:latin typeface="Bookman Old Style" panose="02050604050505020204" pitchFamily="18" charset="0"/>
              </a:rPr>
              <a:t> The scale determines the amount of information contained in the data and the statistical analyses that are most appropriate. </a:t>
            </a:r>
          </a:p>
        </p:txBody>
      </p:sp>
      <p:sp>
        <p:nvSpPr>
          <p:cNvPr id="62467" name="Rectangle 3">
            <a:extLst>
              <a:ext uri="{FF2B5EF4-FFF2-40B4-BE49-F238E27FC236}">
                <a16:creationId xmlns:a16="http://schemas.microsoft.com/office/drawing/2014/main" id="{3D468C95-D2AB-42C0-9519-32C0C20F5BA3}"/>
              </a:ext>
            </a:extLst>
          </p:cNvPr>
          <p:cNvSpPr>
            <a:spLocks noGrp="1" noChangeArrowheads="1"/>
          </p:cNvSpPr>
          <p:nvPr>
            <p:ph idx="1"/>
          </p:nvPr>
        </p:nvSpPr>
        <p:spPr>
          <a:xfrm>
            <a:off x="536575" y="1516063"/>
            <a:ext cx="2146300" cy="522287"/>
          </a:xfrm>
        </p:spPr>
        <p:txBody>
          <a:bodyPr rtlCol="0">
            <a:normAutofit/>
          </a:bodyPr>
          <a:lstStyle/>
          <a:p>
            <a:pPr eaLnBrk="1" fontAlgn="auto" hangingPunct="1">
              <a:spcAft>
                <a:spcPts val="0"/>
              </a:spcAft>
              <a:buFont typeface="Monotype Sorts" pitchFamily="2" charset="2"/>
              <a:buChar char="n"/>
              <a:defRPr/>
            </a:pPr>
            <a:r>
              <a:rPr lang="en-US" sz="2800" b="1" dirty="0">
                <a:solidFill>
                  <a:schemeClr val="tx1">
                    <a:lumMod val="95000"/>
                    <a:lumOff val="5000"/>
                  </a:schemeClr>
                </a:solidFill>
                <a:latin typeface="Bookman Old Style" panose="02050604050505020204" pitchFamily="18" charset="0"/>
              </a:rPr>
              <a:t>Nominal</a:t>
            </a:r>
          </a:p>
        </p:txBody>
      </p:sp>
      <p:sp>
        <p:nvSpPr>
          <p:cNvPr id="62468" name="Rectangle 4">
            <a:extLst>
              <a:ext uri="{FF2B5EF4-FFF2-40B4-BE49-F238E27FC236}">
                <a16:creationId xmlns:a16="http://schemas.microsoft.com/office/drawing/2014/main" id="{BB7D4A6A-DA0F-47A8-928E-867D5479803E}"/>
              </a:ext>
            </a:extLst>
          </p:cNvPr>
          <p:cNvSpPr>
            <a:spLocks noChangeArrowheads="1"/>
          </p:cNvSpPr>
          <p:nvPr/>
        </p:nvSpPr>
        <p:spPr bwMode="auto">
          <a:xfrm>
            <a:off x="652463" y="3279775"/>
            <a:ext cx="7296150" cy="762000"/>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A </a:t>
            </a:r>
            <a:r>
              <a:rPr lang="en-US" sz="2400" u="sng" dirty="0">
                <a:effectLst>
                  <a:outerShdw blurRad="38100" dist="38100" dir="2700000" algn="tl">
                    <a:srgbClr val="000000"/>
                  </a:outerShdw>
                </a:effectLst>
                <a:latin typeface="Book Antiqua" pitchFamily="18" charset="0"/>
                <a:cs typeface="+mn-cs"/>
              </a:rPr>
              <a:t>nonnumeric label</a:t>
            </a:r>
            <a:r>
              <a:rPr lang="en-US" sz="2400" dirty="0">
                <a:effectLst>
                  <a:outerShdw blurRad="38100" dist="38100" dir="2700000" algn="tl">
                    <a:srgbClr val="000000"/>
                  </a:outerShdw>
                </a:effectLst>
                <a:latin typeface="Book Antiqua" pitchFamily="18" charset="0"/>
                <a:cs typeface="+mn-cs"/>
              </a:rPr>
              <a:t> or </a:t>
            </a:r>
            <a:r>
              <a:rPr lang="en-US" sz="2400" u="sng" dirty="0">
                <a:effectLst>
                  <a:outerShdw blurRad="38100" dist="38100" dir="2700000" algn="tl">
                    <a:srgbClr val="000000"/>
                  </a:outerShdw>
                </a:effectLst>
                <a:latin typeface="Book Antiqua" pitchFamily="18" charset="0"/>
                <a:cs typeface="+mn-cs"/>
              </a:rPr>
              <a:t>numeric code</a:t>
            </a:r>
            <a:r>
              <a:rPr lang="en-US" sz="2400" dirty="0">
                <a:effectLst>
                  <a:outerShdw blurRad="38100" dist="38100" dir="2700000" algn="tl">
                    <a:srgbClr val="000000"/>
                  </a:outerShdw>
                </a:effectLst>
                <a:latin typeface="Book Antiqua" pitchFamily="18" charset="0"/>
                <a:cs typeface="+mn-cs"/>
              </a:rPr>
              <a:t> may be used.</a:t>
            </a:r>
          </a:p>
        </p:txBody>
      </p:sp>
      <p:sp>
        <p:nvSpPr>
          <p:cNvPr id="62469" name="Rectangle 5">
            <a:extLst>
              <a:ext uri="{FF2B5EF4-FFF2-40B4-BE49-F238E27FC236}">
                <a16:creationId xmlns:a16="http://schemas.microsoft.com/office/drawing/2014/main" id="{A8C883F7-1655-4444-8EEE-E3D1144F0BCD}"/>
              </a:ext>
            </a:extLst>
          </p:cNvPr>
          <p:cNvSpPr>
            <a:spLocks noChangeArrowheads="1"/>
          </p:cNvSpPr>
          <p:nvPr/>
        </p:nvSpPr>
        <p:spPr bwMode="auto">
          <a:xfrm>
            <a:off x="600075" y="2132013"/>
            <a:ext cx="7532688" cy="1104900"/>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Data are </a:t>
            </a:r>
            <a:r>
              <a:rPr lang="en-US" sz="2400" u="sng" dirty="0">
                <a:effectLst>
                  <a:outerShdw blurRad="38100" dist="38100" dir="2700000" algn="tl">
                    <a:srgbClr val="000000"/>
                  </a:outerShdw>
                </a:effectLst>
                <a:latin typeface="Book Antiqua" pitchFamily="18" charset="0"/>
                <a:cs typeface="+mn-cs"/>
              </a:rPr>
              <a:t>labels or names</a:t>
            </a:r>
            <a:r>
              <a:rPr lang="en-US" sz="2400" dirty="0">
                <a:effectLst>
                  <a:outerShdw blurRad="38100" dist="38100" dir="2700000" algn="tl">
                    <a:srgbClr val="000000"/>
                  </a:outerShdw>
                </a:effectLst>
                <a:latin typeface="Book Antiqua" pitchFamily="18" charset="0"/>
                <a:cs typeface="+mn-cs"/>
              </a:rPr>
              <a:t> used to identify an  attribute </a:t>
            </a:r>
          </a:p>
          <a:p>
            <a:pPr>
              <a:defRPr/>
            </a:pPr>
            <a:r>
              <a:rPr lang="en-US" sz="2400" dirty="0">
                <a:effectLst>
                  <a:outerShdw blurRad="38100" dist="38100" dir="2700000" algn="tl">
                    <a:srgbClr val="000000"/>
                  </a:outerShdw>
                </a:effectLst>
                <a:latin typeface="Book Antiqua" pitchFamily="18" charset="0"/>
                <a:cs typeface="+mn-cs"/>
              </a:rPr>
              <a:t>of the element.</a:t>
            </a:r>
          </a:p>
        </p:txBody>
      </p:sp>
      <p:sp>
        <p:nvSpPr>
          <p:cNvPr id="8" name="Rectangle 2">
            <a:extLst>
              <a:ext uri="{FF2B5EF4-FFF2-40B4-BE49-F238E27FC236}">
                <a16:creationId xmlns:a16="http://schemas.microsoft.com/office/drawing/2014/main" id="{652F8BC9-EDA1-493D-8B6C-25992BB4E3AC}"/>
              </a:ext>
            </a:extLst>
          </p:cNvPr>
          <p:cNvSpPr>
            <a:spLocks noChangeArrowheads="1"/>
          </p:cNvSpPr>
          <p:nvPr/>
        </p:nvSpPr>
        <p:spPr bwMode="auto">
          <a:xfrm>
            <a:off x="203200" y="4116388"/>
            <a:ext cx="8751888" cy="1979612"/>
          </a:xfrm>
          <a:prstGeom prst="rect">
            <a:avLst/>
          </a:prstGeom>
          <a:solidFill>
            <a:schemeClr val="tx2">
              <a:lumMod val="20000"/>
              <a:lumOff val="80000"/>
            </a:schemeClr>
          </a:solidFill>
          <a:ln w="12700">
            <a:solidFill>
              <a:schemeClr val="tx1"/>
            </a:solidFill>
            <a:miter lim="800000"/>
            <a:headEnd/>
            <a:tailEnd/>
          </a:ln>
          <a:effectLst>
            <a:outerShdw dist="53882" dir="2700000" algn="ctr" rotWithShape="0">
              <a:srgbClr val="000000"/>
            </a:outerShdw>
          </a:effectLst>
        </p:spPr>
        <p:txBody>
          <a:bodyPr wrap="none" anchor="ctr"/>
          <a:lstStyle/>
          <a:p>
            <a:pPr>
              <a:defRPr/>
            </a:pPr>
            <a:r>
              <a:rPr lang="en-US" sz="2000" dirty="0">
                <a:effectLst>
                  <a:outerShdw blurRad="38100" dist="38100" dir="2700000" algn="tl">
                    <a:srgbClr val="000000"/>
                  </a:outerShdw>
                </a:effectLst>
                <a:latin typeface="Book Antiqua" pitchFamily="18" charset="0"/>
                <a:cs typeface="+mn-cs"/>
              </a:rPr>
              <a:t>  </a:t>
            </a:r>
            <a:r>
              <a:rPr lang="en-US" sz="1800" b="1" dirty="0">
                <a:latin typeface="Book Antiqua" pitchFamily="18" charset="0"/>
                <a:cs typeface="+mn-cs"/>
              </a:rPr>
              <a:t>Example:</a:t>
            </a:r>
          </a:p>
          <a:p>
            <a:pPr>
              <a:defRPr/>
            </a:pPr>
            <a:r>
              <a:rPr lang="en-US" sz="1800" b="1" dirty="0">
                <a:latin typeface="Book Antiqua" pitchFamily="18" charset="0"/>
                <a:cs typeface="+mn-cs"/>
              </a:rPr>
              <a:t>Students of a university are classified by the school in which they  are enrolled</a:t>
            </a:r>
          </a:p>
          <a:p>
            <a:pPr>
              <a:defRPr/>
            </a:pPr>
            <a:r>
              <a:rPr lang="en-US" sz="1800" b="1" dirty="0">
                <a:latin typeface="Book Antiqua" pitchFamily="18" charset="0"/>
                <a:cs typeface="+mn-cs"/>
              </a:rPr>
              <a:t>using a  nonnumeric label such as Business, Humanities, Education, and so on.</a:t>
            </a:r>
          </a:p>
          <a:p>
            <a:pPr>
              <a:defRPr/>
            </a:pPr>
            <a:endParaRPr lang="en-US" sz="1800" b="1" dirty="0">
              <a:latin typeface="Book Antiqua" pitchFamily="18" charset="0"/>
              <a:cs typeface="+mn-cs"/>
            </a:endParaRPr>
          </a:p>
          <a:p>
            <a:pPr>
              <a:defRPr/>
            </a:pPr>
            <a:r>
              <a:rPr lang="en-US" sz="1800" b="1" dirty="0">
                <a:latin typeface="Book Antiqua" pitchFamily="18" charset="0"/>
                <a:cs typeface="+mn-cs"/>
              </a:rPr>
              <a:t>Alternatively, a numeric code could be used for the school variable </a:t>
            </a:r>
          </a:p>
          <a:p>
            <a:pPr>
              <a:defRPr/>
            </a:pPr>
            <a:r>
              <a:rPr lang="en-US" sz="1800" b="1" dirty="0">
                <a:latin typeface="Book Antiqua" pitchFamily="18" charset="0"/>
                <a:cs typeface="+mn-cs"/>
              </a:rPr>
              <a:t>(e.g. 1 denotes Business,  2 denotes Humanities, 3 denotes Education, and so 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dissolve">
                                      <p:cBhvr>
                                        <p:cTn id="7" dur="5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dissolve">
                                      <p:cBhvr>
                                        <p:cTn id="12" dur="500"/>
                                        <p:tgtEl>
                                          <p:spTgt spid="62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autoUpdateAnimBg="0"/>
      <p:bldP spid="62469" grpId="0" animBg="1" autoUpdateAnimBg="0"/>
      <p:bldP spid="8"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84" name="Rectangle 16">
            <a:extLst>
              <a:ext uri="{FF2B5EF4-FFF2-40B4-BE49-F238E27FC236}">
                <a16:creationId xmlns:a16="http://schemas.microsoft.com/office/drawing/2014/main" id="{E38CAA95-2315-F536-2EDD-8037E014C0F8}"/>
              </a:ext>
            </a:extLst>
          </p:cNvPr>
          <p:cNvSpPr>
            <a:spLocks noChangeArrowheads="1"/>
          </p:cNvSpPr>
          <p:nvPr/>
        </p:nvSpPr>
        <p:spPr bwMode="auto">
          <a:xfrm>
            <a:off x="860425" y="2971800"/>
            <a:ext cx="7805738" cy="2806700"/>
          </a:xfrm>
          <a:prstGeom prst="rect">
            <a:avLst/>
          </a:prstGeom>
          <a:solidFill>
            <a:schemeClr val="bg2"/>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2" name="Group 165">
            <a:extLst>
              <a:ext uri="{FF2B5EF4-FFF2-40B4-BE49-F238E27FC236}">
                <a16:creationId xmlns:a16="http://schemas.microsoft.com/office/drawing/2014/main" id="{011039A1-F375-2AB1-376D-42E600BB83D6}"/>
              </a:ext>
            </a:extLst>
          </p:cNvPr>
          <p:cNvGrpSpPr>
            <a:grpSpLocks/>
          </p:cNvGrpSpPr>
          <p:nvPr/>
        </p:nvGrpSpPr>
        <p:grpSpPr bwMode="auto">
          <a:xfrm>
            <a:off x="1068388" y="3132138"/>
            <a:ext cx="7397750" cy="2482850"/>
            <a:chOff x="673" y="2027"/>
            <a:chExt cx="4660" cy="1564"/>
          </a:xfrm>
        </p:grpSpPr>
        <p:sp>
          <p:nvSpPr>
            <p:cNvPr id="288771" name="Line 3">
              <a:extLst>
                <a:ext uri="{FF2B5EF4-FFF2-40B4-BE49-F238E27FC236}">
                  <a16:creationId xmlns:a16="http://schemas.microsoft.com/office/drawing/2014/main" id="{20489FFC-3F02-A496-7CA2-BCC782E8D83C}"/>
                </a:ext>
              </a:extLst>
            </p:cNvPr>
            <p:cNvSpPr>
              <a:spLocks noChangeShapeType="1"/>
            </p:cNvSpPr>
            <p:nvPr/>
          </p:nvSpPr>
          <p:spPr bwMode="auto">
            <a:xfrm>
              <a:off x="673" y="3210"/>
              <a:ext cx="4648"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288772" name="Line 4">
              <a:extLst>
                <a:ext uri="{FF2B5EF4-FFF2-40B4-BE49-F238E27FC236}">
                  <a16:creationId xmlns:a16="http://schemas.microsoft.com/office/drawing/2014/main" id="{3E105440-09C4-3E98-3C06-2182BC7F468E}"/>
                </a:ext>
              </a:extLst>
            </p:cNvPr>
            <p:cNvSpPr>
              <a:spLocks noChangeShapeType="1"/>
            </p:cNvSpPr>
            <p:nvPr/>
          </p:nvSpPr>
          <p:spPr bwMode="auto">
            <a:xfrm>
              <a:off x="685" y="2548"/>
              <a:ext cx="4648"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288773" name="Line 5">
              <a:extLst>
                <a:ext uri="{FF2B5EF4-FFF2-40B4-BE49-F238E27FC236}">
                  <a16:creationId xmlns:a16="http://schemas.microsoft.com/office/drawing/2014/main" id="{30BA9D08-0BDF-0CBF-18D0-C48093040E35}"/>
                </a:ext>
              </a:extLst>
            </p:cNvPr>
            <p:cNvSpPr>
              <a:spLocks noChangeShapeType="1"/>
            </p:cNvSpPr>
            <p:nvPr/>
          </p:nvSpPr>
          <p:spPr bwMode="auto">
            <a:xfrm>
              <a:off x="1641" y="2027"/>
              <a:ext cx="0" cy="156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288774" name="Line 6">
              <a:extLst>
                <a:ext uri="{FF2B5EF4-FFF2-40B4-BE49-F238E27FC236}">
                  <a16:creationId xmlns:a16="http://schemas.microsoft.com/office/drawing/2014/main" id="{166826D5-B52F-1AA6-844C-BFC30FE6F59E}"/>
                </a:ext>
              </a:extLst>
            </p:cNvPr>
            <p:cNvSpPr>
              <a:spLocks noChangeShapeType="1"/>
            </p:cNvSpPr>
            <p:nvPr/>
          </p:nvSpPr>
          <p:spPr bwMode="auto">
            <a:xfrm flipH="1">
              <a:off x="4653" y="2159"/>
              <a:ext cx="0" cy="143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288775" name="Rectangle 7">
            <a:extLst>
              <a:ext uri="{FF2B5EF4-FFF2-40B4-BE49-F238E27FC236}">
                <a16:creationId xmlns:a16="http://schemas.microsoft.com/office/drawing/2014/main" id="{99298A04-E965-444F-404C-CBFC4010662E}"/>
              </a:ext>
            </a:extLst>
          </p:cNvPr>
          <p:cNvSpPr>
            <a:spLocks noChangeArrowheads="1"/>
          </p:cNvSpPr>
          <p:nvPr/>
        </p:nvSpPr>
        <p:spPr bwMode="auto">
          <a:xfrm>
            <a:off x="1162050" y="3038475"/>
            <a:ext cx="1257300" cy="97155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cs typeface="+mn-cs"/>
              </a:rPr>
              <a:t>Price</a:t>
            </a:r>
          </a:p>
          <a:p>
            <a:pPr algn="ctr">
              <a:defRPr/>
            </a:pPr>
            <a:r>
              <a:rPr lang="en-US" sz="2400">
                <a:effectLst>
                  <a:outerShdw blurRad="38100" dist="38100" dir="2700000" algn="tl">
                    <a:srgbClr val="000000"/>
                  </a:outerShdw>
                </a:effectLst>
                <a:latin typeface="Book Antiqua" pitchFamily="18" charset="0"/>
                <a:cs typeface="+mn-cs"/>
              </a:rPr>
              <a:t>Range</a:t>
            </a:r>
          </a:p>
        </p:txBody>
      </p:sp>
      <p:sp>
        <p:nvSpPr>
          <p:cNvPr id="288776" name="Rectangle 8">
            <a:extLst>
              <a:ext uri="{FF2B5EF4-FFF2-40B4-BE49-F238E27FC236}">
                <a16:creationId xmlns:a16="http://schemas.microsoft.com/office/drawing/2014/main" id="{F91BF82B-A435-F2CA-92A4-1937D9B9E411}"/>
              </a:ext>
            </a:extLst>
          </p:cNvPr>
          <p:cNvSpPr>
            <a:spLocks noChangeArrowheads="1"/>
          </p:cNvSpPr>
          <p:nvPr/>
        </p:nvSpPr>
        <p:spPr bwMode="auto">
          <a:xfrm>
            <a:off x="2533650" y="3381375"/>
            <a:ext cx="4781550" cy="647700"/>
          </a:xfrm>
          <a:prstGeom prst="rect">
            <a:avLst/>
          </a:prstGeom>
          <a:noFill/>
          <a:ln w="12700">
            <a:noFill/>
            <a:miter lim="800000"/>
            <a:headEnd/>
            <a:tailEnd/>
          </a:ln>
          <a:effectLst/>
        </p:spPr>
        <p:txBody>
          <a:bodyPr wrap="none" anchor="ctr"/>
          <a:lstStyle/>
          <a:p>
            <a:pPr algn="ctr">
              <a:lnSpc>
                <a:spcPct val="110000"/>
              </a:lnSpc>
              <a:defRPr/>
            </a:pPr>
            <a:r>
              <a:rPr lang="en-US" sz="2400" dirty="0">
                <a:effectLst>
                  <a:outerShdw blurRad="38100" dist="38100" dir="2700000" algn="tl">
                    <a:srgbClr val="000000"/>
                  </a:outerShdw>
                </a:effectLst>
                <a:latin typeface="Book Antiqua" pitchFamily="18" charset="0"/>
                <a:cs typeface="+mn-cs"/>
              </a:rPr>
              <a:t>  Colonial     Log     Split   A-Frame</a:t>
            </a:r>
          </a:p>
        </p:txBody>
      </p:sp>
      <p:sp>
        <p:nvSpPr>
          <p:cNvPr id="288777" name="Rectangle 9">
            <a:extLst>
              <a:ext uri="{FF2B5EF4-FFF2-40B4-BE49-F238E27FC236}">
                <a16:creationId xmlns:a16="http://schemas.microsoft.com/office/drawing/2014/main" id="{22B177E6-1EC9-2ACF-1C1B-6A95918DEC79}"/>
              </a:ext>
            </a:extLst>
          </p:cNvPr>
          <p:cNvSpPr>
            <a:spLocks noChangeArrowheads="1"/>
          </p:cNvSpPr>
          <p:nvPr/>
        </p:nvSpPr>
        <p:spPr bwMode="auto">
          <a:xfrm>
            <a:off x="7448550" y="3457575"/>
            <a:ext cx="914400" cy="49530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cs typeface="+mn-cs"/>
              </a:rPr>
              <a:t>Total</a:t>
            </a:r>
          </a:p>
        </p:txBody>
      </p:sp>
      <p:sp>
        <p:nvSpPr>
          <p:cNvPr id="288778" name="Rectangle 10">
            <a:extLst>
              <a:ext uri="{FF2B5EF4-FFF2-40B4-BE49-F238E27FC236}">
                <a16:creationId xmlns:a16="http://schemas.microsoft.com/office/drawing/2014/main" id="{49466376-78AA-FEDB-0149-1A3D18F3B90C}"/>
              </a:ext>
            </a:extLst>
          </p:cNvPr>
          <p:cNvSpPr>
            <a:spLocks noChangeArrowheads="1"/>
          </p:cNvSpPr>
          <p:nvPr/>
        </p:nvSpPr>
        <p:spPr bwMode="auto">
          <a:xfrm>
            <a:off x="1028700" y="4010025"/>
            <a:ext cx="1504950" cy="952500"/>
          </a:xfrm>
          <a:prstGeom prst="rect">
            <a:avLst/>
          </a:prstGeom>
          <a:noFill/>
          <a:ln w="12700">
            <a:noFill/>
            <a:miter lim="800000"/>
            <a:headEnd/>
            <a:tailEnd/>
          </a:ln>
          <a:effectLst/>
        </p:spPr>
        <p:txBody>
          <a:bodyPr wrap="none" anchor="ctr"/>
          <a:lstStyle/>
          <a:p>
            <a:pPr algn="ctr">
              <a:lnSpc>
                <a:spcPct val="120000"/>
              </a:lnSpc>
              <a:defRPr/>
            </a:pPr>
            <a:r>
              <a:rPr lang="en-US" sz="2400">
                <a:effectLst>
                  <a:outerShdw blurRad="38100" dist="38100" dir="2700000" algn="tl">
                    <a:srgbClr val="000000"/>
                  </a:outerShdw>
                </a:effectLst>
                <a:latin typeface="Book Antiqua" pitchFamily="18" charset="0"/>
                <a:cs typeface="+mn-cs"/>
              </a:rPr>
              <a:t>&lt; $200,000</a:t>
            </a:r>
          </a:p>
          <a:p>
            <a:pPr algn="ctr">
              <a:lnSpc>
                <a:spcPct val="120000"/>
              </a:lnSpc>
              <a:defRPr/>
            </a:pPr>
            <a:r>
              <a:rPr lang="en-US" sz="2400" u="sng">
                <a:effectLst>
                  <a:outerShdw blurRad="38100" dist="38100" dir="2700000" algn="tl">
                    <a:srgbClr val="000000"/>
                  </a:outerShdw>
                </a:effectLst>
                <a:latin typeface="Book Antiqua" pitchFamily="18" charset="0"/>
                <a:cs typeface="+mn-cs"/>
              </a:rPr>
              <a:t>&gt;</a:t>
            </a:r>
            <a:r>
              <a:rPr lang="en-US" sz="2400">
                <a:effectLst>
                  <a:outerShdw blurRad="38100" dist="38100" dir="2700000" algn="tl">
                    <a:srgbClr val="000000"/>
                  </a:outerShdw>
                </a:effectLst>
                <a:latin typeface="Book Antiqua" pitchFamily="18" charset="0"/>
                <a:cs typeface="+mn-cs"/>
              </a:rPr>
              <a:t> $200,000</a:t>
            </a:r>
          </a:p>
        </p:txBody>
      </p:sp>
      <p:sp>
        <p:nvSpPr>
          <p:cNvPr id="288779" name="Rectangle 11">
            <a:extLst>
              <a:ext uri="{FF2B5EF4-FFF2-40B4-BE49-F238E27FC236}">
                <a16:creationId xmlns:a16="http://schemas.microsoft.com/office/drawing/2014/main" id="{754C0484-FF9C-CC90-51E0-BC41F31A39FA}"/>
              </a:ext>
            </a:extLst>
          </p:cNvPr>
          <p:cNvSpPr>
            <a:spLocks noChangeArrowheads="1"/>
          </p:cNvSpPr>
          <p:nvPr/>
        </p:nvSpPr>
        <p:spPr bwMode="auto">
          <a:xfrm>
            <a:off x="2990850" y="3952875"/>
            <a:ext cx="4057650" cy="628650"/>
          </a:xfrm>
          <a:prstGeom prst="rect">
            <a:avLst/>
          </a:prstGeom>
          <a:noFill/>
          <a:ln w="12700">
            <a:noFill/>
            <a:miter lim="800000"/>
            <a:headEnd/>
            <a:tailEnd/>
          </a:ln>
          <a:effectLst/>
        </p:spPr>
        <p:txBody>
          <a:bodyPr wrap="none" anchor="ctr"/>
          <a:lstStyle/>
          <a:p>
            <a:pPr marL="457200" indent="-457200" algn="ctr">
              <a:lnSpc>
                <a:spcPct val="120000"/>
              </a:lnSpc>
              <a:defRPr/>
            </a:pPr>
            <a:r>
              <a:rPr lang="en-US" sz="2400" dirty="0">
                <a:effectLst>
                  <a:outerShdw blurRad="38100" dist="38100" dir="2700000" algn="tl">
                    <a:srgbClr val="000000"/>
                  </a:outerShdw>
                </a:effectLst>
                <a:latin typeface="Book Antiqua" pitchFamily="18" charset="0"/>
                <a:cs typeface="+mn-cs"/>
              </a:rPr>
              <a:t>18              6          19          12</a:t>
            </a:r>
          </a:p>
        </p:txBody>
      </p:sp>
      <p:sp>
        <p:nvSpPr>
          <p:cNvPr id="288780" name="Rectangle 12">
            <a:extLst>
              <a:ext uri="{FF2B5EF4-FFF2-40B4-BE49-F238E27FC236}">
                <a16:creationId xmlns:a16="http://schemas.microsoft.com/office/drawing/2014/main" id="{99634169-9470-D5F7-F7BC-7918FC40495F}"/>
              </a:ext>
            </a:extLst>
          </p:cNvPr>
          <p:cNvSpPr>
            <a:spLocks noChangeArrowheads="1"/>
          </p:cNvSpPr>
          <p:nvPr/>
        </p:nvSpPr>
        <p:spPr bwMode="auto">
          <a:xfrm>
            <a:off x="7734300" y="3952875"/>
            <a:ext cx="552450" cy="1028700"/>
          </a:xfrm>
          <a:prstGeom prst="rect">
            <a:avLst/>
          </a:prstGeom>
          <a:noFill/>
          <a:ln w="12700">
            <a:noFill/>
            <a:miter lim="800000"/>
            <a:headEnd/>
            <a:tailEnd/>
          </a:ln>
          <a:effectLst/>
        </p:spPr>
        <p:txBody>
          <a:bodyPr wrap="none" anchor="ctr"/>
          <a:lstStyle/>
          <a:p>
            <a:pPr algn="ctr">
              <a:lnSpc>
                <a:spcPct val="130000"/>
              </a:lnSpc>
              <a:defRPr/>
            </a:pPr>
            <a:r>
              <a:rPr lang="en-US">
                <a:effectLst>
                  <a:outerShdw blurRad="38100" dist="38100" dir="2700000" algn="tl">
                    <a:srgbClr val="000000"/>
                  </a:outerShdw>
                </a:effectLst>
                <a:latin typeface="Book Antiqua" pitchFamily="18" charset="0"/>
                <a:cs typeface="+mn-cs"/>
              </a:rPr>
              <a:t>55</a:t>
            </a:r>
          </a:p>
          <a:p>
            <a:pPr algn="ctr">
              <a:lnSpc>
                <a:spcPct val="130000"/>
              </a:lnSpc>
              <a:defRPr/>
            </a:pPr>
            <a:r>
              <a:rPr lang="en-US">
                <a:effectLst>
                  <a:outerShdw blurRad="38100" dist="38100" dir="2700000" algn="tl">
                    <a:srgbClr val="000000"/>
                  </a:outerShdw>
                </a:effectLst>
                <a:latin typeface="Book Antiqua" pitchFamily="18" charset="0"/>
                <a:cs typeface="+mn-cs"/>
              </a:rPr>
              <a:t>45</a:t>
            </a:r>
          </a:p>
        </p:txBody>
      </p:sp>
      <p:sp>
        <p:nvSpPr>
          <p:cNvPr id="288781" name="Rectangle 13">
            <a:extLst>
              <a:ext uri="{FF2B5EF4-FFF2-40B4-BE49-F238E27FC236}">
                <a16:creationId xmlns:a16="http://schemas.microsoft.com/office/drawing/2014/main" id="{CCE9F7DD-2FCD-ED33-C085-21747CC171C9}"/>
              </a:ext>
            </a:extLst>
          </p:cNvPr>
          <p:cNvSpPr>
            <a:spLocks noChangeArrowheads="1"/>
          </p:cNvSpPr>
          <p:nvPr/>
        </p:nvSpPr>
        <p:spPr bwMode="auto">
          <a:xfrm>
            <a:off x="3028950" y="5000625"/>
            <a:ext cx="4019550" cy="62865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cs typeface="+mn-cs"/>
              </a:rPr>
              <a:t>30	    20          35          15</a:t>
            </a:r>
          </a:p>
        </p:txBody>
      </p:sp>
      <p:sp>
        <p:nvSpPr>
          <p:cNvPr id="288782" name="Rectangle 14">
            <a:extLst>
              <a:ext uri="{FF2B5EF4-FFF2-40B4-BE49-F238E27FC236}">
                <a16:creationId xmlns:a16="http://schemas.microsoft.com/office/drawing/2014/main" id="{3E8F49B7-81EA-42E3-214B-EDB1B51CCC5B}"/>
              </a:ext>
            </a:extLst>
          </p:cNvPr>
          <p:cNvSpPr>
            <a:spLocks noChangeArrowheads="1"/>
          </p:cNvSpPr>
          <p:nvPr/>
        </p:nvSpPr>
        <p:spPr bwMode="auto">
          <a:xfrm>
            <a:off x="1295400" y="5038725"/>
            <a:ext cx="1047750" cy="55245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cs typeface="+mn-cs"/>
              </a:rPr>
              <a:t>Total</a:t>
            </a:r>
          </a:p>
        </p:txBody>
      </p:sp>
      <p:sp>
        <p:nvSpPr>
          <p:cNvPr id="288783" name="Rectangle 15">
            <a:extLst>
              <a:ext uri="{FF2B5EF4-FFF2-40B4-BE49-F238E27FC236}">
                <a16:creationId xmlns:a16="http://schemas.microsoft.com/office/drawing/2014/main" id="{889580DA-96C8-1296-BA8A-3C9DA221DB58}"/>
              </a:ext>
            </a:extLst>
          </p:cNvPr>
          <p:cNvSpPr>
            <a:spLocks noChangeArrowheads="1"/>
          </p:cNvSpPr>
          <p:nvPr/>
        </p:nvSpPr>
        <p:spPr bwMode="auto">
          <a:xfrm>
            <a:off x="7562850" y="5076825"/>
            <a:ext cx="762000" cy="45720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cs typeface="+mn-cs"/>
              </a:rPr>
              <a:t>100</a:t>
            </a:r>
          </a:p>
        </p:txBody>
      </p:sp>
      <p:sp>
        <p:nvSpPr>
          <p:cNvPr id="288786" name="Rectangle 18">
            <a:extLst>
              <a:ext uri="{FF2B5EF4-FFF2-40B4-BE49-F238E27FC236}">
                <a16:creationId xmlns:a16="http://schemas.microsoft.com/office/drawing/2014/main" id="{020F2521-6DAE-6D31-9173-CBE10B209802}"/>
              </a:ext>
            </a:extLst>
          </p:cNvPr>
          <p:cNvSpPr>
            <a:spLocks noChangeArrowheads="1"/>
          </p:cNvSpPr>
          <p:nvPr/>
        </p:nvSpPr>
        <p:spPr bwMode="auto">
          <a:xfrm>
            <a:off x="2990850" y="4391025"/>
            <a:ext cx="4057650" cy="609600"/>
          </a:xfrm>
          <a:prstGeom prst="rect">
            <a:avLst/>
          </a:prstGeom>
          <a:noFill/>
          <a:ln w="12700">
            <a:noFill/>
            <a:miter lim="800000"/>
            <a:headEnd/>
            <a:tailEnd/>
          </a:ln>
          <a:effectLst/>
        </p:spPr>
        <p:txBody>
          <a:bodyPr wrap="none" anchor="ctr"/>
          <a:lstStyle/>
          <a:p>
            <a:pPr marL="457200" indent="-457200" algn="ctr">
              <a:lnSpc>
                <a:spcPct val="120000"/>
              </a:lnSpc>
              <a:defRPr/>
            </a:pPr>
            <a:r>
              <a:rPr lang="en-US" sz="2400">
                <a:effectLst>
                  <a:outerShdw blurRad="38100" dist="38100" dir="2700000" algn="tl">
                    <a:srgbClr val="000000"/>
                  </a:outerShdw>
                </a:effectLst>
                <a:latin typeface="Book Antiqua" pitchFamily="18" charset="0"/>
                <a:cs typeface="+mn-cs"/>
              </a:rPr>
              <a:t>12            14          16            3</a:t>
            </a:r>
          </a:p>
        </p:txBody>
      </p:sp>
      <p:sp>
        <p:nvSpPr>
          <p:cNvPr id="288787" name="Rectangle 19">
            <a:extLst>
              <a:ext uri="{FF2B5EF4-FFF2-40B4-BE49-F238E27FC236}">
                <a16:creationId xmlns:a16="http://schemas.microsoft.com/office/drawing/2014/main" id="{FDFF0245-09CB-8FA1-F59B-D6A24CE26640}"/>
              </a:ext>
            </a:extLst>
          </p:cNvPr>
          <p:cNvSpPr>
            <a:spLocks noChangeArrowheads="1"/>
          </p:cNvSpPr>
          <p:nvPr/>
        </p:nvSpPr>
        <p:spPr bwMode="auto">
          <a:xfrm>
            <a:off x="2571750" y="2962275"/>
            <a:ext cx="4781550" cy="647700"/>
          </a:xfrm>
          <a:prstGeom prst="rect">
            <a:avLst/>
          </a:prstGeom>
          <a:noFill/>
          <a:ln w="12700">
            <a:noFill/>
            <a:miter lim="800000"/>
            <a:headEnd/>
            <a:tailEnd/>
          </a:ln>
          <a:effectLst/>
        </p:spPr>
        <p:txBody>
          <a:bodyPr wrap="none" anchor="ctr"/>
          <a:lstStyle/>
          <a:p>
            <a:pPr algn="ctr">
              <a:lnSpc>
                <a:spcPct val="110000"/>
              </a:lnSpc>
              <a:defRPr/>
            </a:pPr>
            <a:r>
              <a:rPr lang="en-US" sz="2400">
                <a:effectLst>
                  <a:outerShdw blurRad="38100" dist="38100" dir="2700000" algn="tl">
                    <a:srgbClr val="000000"/>
                  </a:outerShdw>
                </a:effectLst>
                <a:latin typeface="Book Antiqua" pitchFamily="18" charset="0"/>
                <a:cs typeface="+mn-cs"/>
              </a:rPr>
              <a:t>  </a:t>
            </a:r>
            <a:r>
              <a:rPr lang="en-US" sz="2400" u="sng">
                <a:effectLst>
                  <a:outerShdw blurRad="38100" dist="38100" dir="2700000" algn="tl">
                    <a:srgbClr val="000000"/>
                  </a:outerShdw>
                </a:effectLst>
                <a:latin typeface="Book Antiqua" pitchFamily="18" charset="0"/>
                <a:cs typeface="+mn-cs"/>
              </a:rPr>
              <a:t>Home Style</a:t>
            </a:r>
          </a:p>
        </p:txBody>
      </p:sp>
      <p:sp>
        <p:nvSpPr>
          <p:cNvPr id="288788" name="Rectangle 20">
            <a:extLst>
              <a:ext uri="{FF2B5EF4-FFF2-40B4-BE49-F238E27FC236}">
                <a16:creationId xmlns:a16="http://schemas.microsoft.com/office/drawing/2014/main" id="{4F6225F2-4E7D-F7D1-95FA-DF0BDE520AB2}"/>
              </a:ext>
            </a:extLst>
          </p:cNvPr>
          <p:cNvSpPr>
            <a:spLocks noChangeArrowheads="1"/>
          </p:cNvSpPr>
          <p:nvPr/>
        </p:nvSpPr>
        <p:spPr bwMode="auto">
          <a:xfrm>
            <a:off x="736600" y="222250"/>
            <a:ext cx="7772400" cy="661988"/>
          </a:xfrm>
          <a:prstGeom prst="rect">
            <a:avLst/>
          </a:prstGeom>
          <a:noFill/>
          <a:ln w="12700">
            <a:noFill/>
            <a:miter lim="800000"/>
            <a:headEnd/>
            <a:tailEnd/>
          </a:ln>
          <a:effectLst/>
        </p:spPr>
        <p:txBody>
          <a:bodyPr lIns="90488" tIns="44450" rIns="90488" bIns="44450" anchor="ctr"/>
          <a:lstStyle/>
          <a:p>
            <a:pPr algn="ctr" fontAlgn="auto">
              <a:spcAft>
                <a:spcPts val="0"/>
              </a:spcAft>
              <a:defRPr/>
            </a:pPr>
            <a:r>
              <a:rPr lang="en-US" sz="3200" b="1" dirty="0" err="1">
                <a:solidFill>
                  <a:schemeClr val="tx2"/>
                </a:solidFill>
                <a:latin typeface="Arial Black" pitchFamily="34" charset="0"/>
                <a:ea typeface="+mj-ea"/>
                <a:cs typeface="+mj-cs"/>
              </a:rPr>
              <a:t>Crosstabulation</a:t>
            </a:r>
            <a:endParaRPr lang="en-US" sz="3200" b="1" dirty="0">
              <a:solidFill>
                <a:schemeClr val="tx2"/>
              </a:solidFill>
              <a:latin typeface="Arial Black" pitchFamily="34" charset="0"/>
              <a:ea typeface="+mj-ea"/>
              <a:cs typeface="+mj-cs"/>
            </a:endParaRPr>
          </a:p>
        </p:txBody>
      </p:sp>
      <p:sp>
        <p:nvSpPr>
          <p:cNvPr id="288789" name="Rectangle 21">
            <a:extLst>
              <a:ext uri="{FF2B5EF4-FFF2-40B4-BE49-F238E27FC236}">
                <a16:creationId xmlns:a16="http://schemas.microsoft.com/office/drawing/2014/main" id="{BD4F0FEF-539D-F949-2C8F-89AE31B60BE7}"/>
              </a:ext>
            </a:extLst>
          </p:cNvPr>
          <p:cNvSpPr>
            <a:spLocks noChangeArrowheads="1"/>
          </p:cNvSpPr>
          <p:nvPr/>
        </p:nvSpPr>
        <p:spPr bwMode="auto">
          <a:xfrm>
            <a:off x="715963" y="968375"/>
            <a:ext cx="6070600" cy="48418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Font typeface="Wingdings" pitchFamily="2" charset="2"/>
              <a:buChar char="n"/>
              <a:defRPr/>
            </a:pPr>
            <a:r>
              <a:rPr lang="en-US" sz="2400" dirty="0">
                <a:solidFill>
                  <a:srgbClr val="66FFFF"/>
                </a:solidFill>
                <a:effectLst>
                  <a:outerShdw blurRad="38100" dist="38100" dir="2700000" algn="tl">
                    <a:srgbClr val="000000"/>
                  </a:outerShdw>
                </a:effectLst>
                <a:latin typeface="Book Antiqua" pitchFamily="18" charset="0"/>
                <a:cs typeface="+mn-cs"/>
              </a:rPr>
              <a:t> </a:t>
            </a:r>
            <a:r>
              <a:rPr lang="en-US" sz="2400" b="1" dirty="0">
                <a:effectLst>
                  <a:outerShdw blurRad="38100" dist="38100" dir="2700000" algn="tl">
                    <a:srgbClr val="000000"/>
                  </a:outerShdw>
                </a:effectLst>
                <a:latin typeface="Book Antiqua" pitchFamily="18" charset="0"/>
                <a:cs typeface="+mn-cs"/>
              </a:rPr>
              <a:t>Example:  Finger Lakes Homes</a:t>
            </a:r>
          </a:p>
        </p:txBody>
      </p:sp>
      <p:sp>
        <p:nvSpPr>
          <p:cNvPr id="288860" name="AutoShape 92">
            <a:extLst>
              <a:ext uri="{FF2B5EF4-FFF2-40B4-BE49-F238E27FC236}">
                <a16:creationId xmlns:a16="http://schemas.microsoft.com/office/drawing/2014/main" id="{0A97ECF8-ABF1-031D-58B7-7B5AB3478C76}"/>
              </a:ext>
            </a:extLst>
          </p:cNvPr>
          <p:cNvSpPr>
            <a:spLocks noChangeArrowheads="1"/>
          </p:cNvSpPr>
          <p:nvPr/>
        </p:nvSpPr>
        <p:spPr bwMode="auto">
          <a:xfrm>
            <a:off x="2482850" y="2346325"/>
            <a:ext cx="1924050" cy="704850"/>
          </a:xfrm>
          <a:prstGeom prst="wedgeRoundRectCallout">
            <a:avLst>
              <a:gd name="adj1" fmla="val -64028"/>
              <a:gd name="adj2" fmla="val 89417"/>
              <a:gd name="adj3" fmla="val 16667"/>
            </a:avLst>
          </a:prstGeom>
          <a:solidFill>
            <a:schemeClr val="tx2">
              <a:lumMod val="20000"/>
              <a:lumOff val="80000"/>
            </a:schemeClr>
          </a:solidFill>
          <a:ln w="12700">
            <a:solidFill>
              <a:schemeClr val="tx1"/>
            </a:solidFill>
            <a:miter lim="800000"/>
            <a:headEnd/>
            <a:tailEnd/>
          </a:ln>
          <a:effectLst>
            <a:outerShdw dist="17961" dir="2700000" algn="ctr" rotWithShape="0">
              <a:srgbClr val="000000"/>
            </a:outerShdw>
          </a:effectLst>
        </p:spPr>
        <p:txBody>
          <a:bodyPr lIns="0" tIns="0" rIns="0" bIns="0" anchor="ctr" anchorCtr="1"/>
          <a:lstStyle/>
          <a:p>
            <a:pPr algn="ctr">
              <a:lnSpc>
                <a:spcPct val="80000"/>
              </a:lnSpc>
              <a:defRPr/>
            </a:pPr>
            <a:r>
              <a:rPr lang="en-US" sz="2400" dirty="0">
                <a:effectLst>
                  <a:outerShdw blurRad="38100" dist="38100" dir="2700000" algn="tl">
                    <a:srgbClr val="000000"/>
                  </a:outerShdw>
                </a:effectLst>
                <a:latin typeface="Book Antiqua" pitchFamily="18" charset="0"/>
                <a:cs typeface="+mn-cs"/>
              </a:rPr>
              <a:t>quantitative</a:t>
            </a:r>
          </a:p>
          <a:p>
            <a:pPr algn="ctr">
              <a:lnSpc>
                <a:spcPct val="80000"/>
              </a:lnSpc>
              <a:defRPr/>
            </a:pPr>
            <a:r>
              <a:rPr lang="en-US" sz="2400" dirty="0">
                <a:effectLst>
                  <a:outerShdw blurRad="38100" dist="38100" dir="2700000" algn="tl">
                    <a:srgbClr val="000000"/>
                  </a:outerShdw>
                </a:effectLst>
                <a:latin typeface="Book Antiqua" pitchFamily="18" charset="0"/>
                <a:cs typeface="+mn-cs"/>
              </a:rPr>
              <a:t> variable</a:t>
            </a:r>
          </a:p>
        </p:txBody>
      </p:sp>
      <p:sp>
        <p:nvSpPr>
          <p:cNvPr id="288861" name="AutoShape 93">
            <a:extLst>
              <a:ext uri="{FF2B5EF4-FFF2-40B4-BE49-F238E27FC236}">
                <a16:creationId xmlns:a16="http://schemas.microsoft.com/office/drawing/2014/main" id="{6AC27CA0-1469-D68F-CCD0-78E732D94A17}"/>
              </a:ext>
            </a:extLst>
          </p:cNvPr>
          <p:cNvSpPr>
            <a:spLocks noChangeArrowheads="1"/>
          </p:cNvSpPr>
          <p:nvPr/>
        </p:nvSpPr>
        <p:spPr bwMode="auto">
          <a:xfrm>
            <a:off x="6362700" y="2352675"/>
            <a:ext cx="1822450" cy="742950"/>
          </a:xfrm>
          <a:prstGeom prst="wedgeRoundRectCallout">
            <a:avLst>
              <a:gd name="adj1" fmla="val -73171"/>
              <a:gd name="adj2" fmla="val 77139"/>
              <a:gd name="adj3" fmla="val 16667"/>
            </a:avLst>
          </a:prstGeom>
          <a:solidFill>
            <a:schemeClr val="accent1">
              <a:lumMod val="20000"/>
              <a:lumOff val="80000"/>
            </a:schemeClr>
          </a:solidFill>
          <a:ln w="12700">
            <a:solidFill>
              <a:schemeClr val="tx1"/>
            </a:solidFill>
            <a:miter lim="800000"/>
            <a:headEnd/>
            <a:tailEnd/>
          </a:ln>
          <a:effectLst>
            <a:outerShdw dist="17961" dir="2700000" algn="ctr" rotWithShape="0">
              <a:srgbClr val="000000"/>
            </a:outerShdw>
          </a:effectLst>
        </p:spPr>
        <p:txBody>
          <a:bodyPr lIns="0" tIns="0" rIns="0" bIns="0" anchor="ctr" anchorCtr="1"/>
          <a:lstStyle/>
          <a:p>
            <a:pPr algn="ctr">
              <a:lnSpc>
                <a:spcPct val="80000"/>
              </a:lnSpc>
              <a:defRPr/>
            </a:pPr>
            <a:r>
              <a:rPr lang="en-US" sz="2400" dirty="0">
                <a:effectLst>
                  <a:outerShdw blurRad="38100" dist="38100" dir="2700000" algn="tl">
                    <a:srgbClr val="000000"/>
                  </a:outerShdw>
                </a:effectLst>
                <a:latin typeface="Book Antiqua" pitchFamily="18" charset="0"/>
                <a:cs typeface="+mn-cs"/>
              </a:rPr>
              <a:t>categorical</a:t>
            </a:r>
          </a:p>
          <a:p>
            <a:pPr algn="ctr">
              <a:lnSpc>
                <a:spcPct val="80000"/>
              </a:lnSpc>
              <a:defRPr/>
            </a:pPr>
            <a:r>
              <a:rPr lang="en-US" sz="2400" dirty="0">
                <a:effectLst>
                  <a:outerShdw blurRad="38100" dist="38100" dir="2700000" algn="tl">
                    <a:srgbClr val="000000"/>
                  </a:outerShdw>
                </a:effectLst>
                <a:latin typeface="Book Antiqua" pitchFamily="18" charset="0"/>
                <a:cs typeface="+mn-cs"/>
              </a:rPr>
              <a:t> variable</a:t>
            </a:r>
          </a:p>
        </p:txBody>
      </p:sp>
      <p:sp>
        <p:nvSpPr>
          <p:cNvPr id="288931" name="Rectangle 163">
            <a:extLst>
              <a:ext uri="{FF2B5EF4-FFF2-40B4-BE49-F238E27FC236}">
                <a16:creationId xmlns:a16="http://schemas.microsoft.com/office/drawing/2014/main" id="{8F19969F-B5B0-65A8-8D13-3A41359EA815}"/>
              </a:ext>
            </a:extLst>
          </p:cNvPr>
          <p:cNvSpPr>
            <a:spLocks noChangeArrowheads="1"/>
          </p:cNvSpPr>
          <p:nvPr/>
        </p:nvSpPr>
        <p:spPr bwMode="auto">
          <a:xfrm>
            <a:off x="1084263" y="1489075"/>
            <a:ext cx="7772400" cy="1017588"/>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Clr>
                <a:srgbClr val="66FFFF"/>
              </a:buClr>
              <a:buSzPct val="75000"/>
              <a:buFont typeface="Monotype Sorts" pitchFamily="2" charset="2"/>
              <a:buNone/>
              <a:defRPr/>
            </a:pPr>
            <a:r>
              <a:rPr lang="en-US" sz="2400">
                <a:solidFill>
                  <a:srgbClr val="FDFF38"/>
                </a:solidFill>
                <a:effectLst>
                  <a:outerShdw blurRad="38100" dist="38100" dir="2700000" algn="tl">
                    <a:srgbClr val="000000"/>
                  </a:outerShdw>
                </a:effectLst>
                <a:latin typeface="Book Antiqua" pitchFamily="18" charset="0"/>
                <a:cs typeface="+mn-cs"/>
              </a:rPr>
              <a:t>	</a:t>
            </a:r>
            <a:r>
              <a:rPr lang="en-US" sz="2400">
                <a:effectLst>
                  <a:outerShdw blurRad="38100" dist="38100" dir="2700000" algn="tl">
                    <a:srgbClr val="000000"/>
                  </a:outerShdw>
                </a:effectLst>
                <a:latin typeface="Book Antiqua" pitchFamily="18" charset="0"/>
                <a:cs typeface="+mn-cs"/>
              </a:rPr>
              <a:t>The number of Finger Lakes homes sold for each</a:t>
            </a:r>
          </a:p>
          <a:p>
            <a:pPr marL="342900" indent="-342900">
              <a:lnSpc>
                <a:spcPct val="90000"/>
              </a:lnSpc>
              <a:spcBef>
                <a:spcPct val="20000"/>
              </a:spcBef>
              <a:buClr>
                <a:srgbClr val="66FFFF"/>
              </a:buClr>
              <a:buSzPct val="75000"/>
              <a:buFont typeface="Monotype Sorts" pitchFamily="2" charset="2"/>
              <a:buNone/>
              <a:defRPr/>
            </a:pPr>
            <a:r>
              <a:rPr lang="en-US" sz="2400">
                <a:effectLst>
                  <a:outerShdw blurRad="38100" dist="38100" dir="2700000" algn="tl">
                    <a:srgbClr val="000000"/>
                  </a:outerShdw>
                </a:effectLst>
                <a:latin typeface="Book Antiqua" pitchFamily="18" charset="0"/>
                <a:cs typeface="+mn-cs"/>
              </a:rPr>
              <a:t>style and price for the past two years is shown below.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8931"/>
                                        </p:tgtEl>
                                        <p:attrNameLst>
                                          <p:attrName>style.visibility</p:attrName>
                                        </p:attrNameLst>
                                      </p:cBhvr>
                                      <p:to>
                                        <p:strVal val="visible"/>
                                      </p:to>
                                    </p:set>
                                    <p:animEffect transition="in" filter="blinds(horizontal)">
                                      <p:cBhvr>
                                        <p:cTn id="7" dur="500"/>
                                        <p:tgtEl>
                                          <p:spTgt spid="2889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8784"/>
                                        </p:tgtEl>
                                        <p:attrNameLst>
                                          <p:attrName>style.visibility</p:attrName>
                                        </p:attrNameLst>
                                      </p:cBhvr>
                                      <p:to>
                                        <p:strVal val="visible"/>
                                      </p:to>
                                    </p:set>
                                    <p:animEffect transition="in" filter="dissolve">
                                      <p:cBhvr>
                                        <p:cTn id="12" dur="500"/>
                                        <p:tgtEl>
                                          <p:spTgt spid="288784"/>
                                        </p:tgtEl>
                                      </p:cBhvr>
                                    </p:animEffect>
                                  </p:childTnLst>
                                </p:cTn>
                              </p:par>
                            </p:childTnLst>
                          </p:cTn>
                        </p:par>
                        <p:par>
                          <p:cTn id="13" fill="hold" nodeType="afterGroup">
                            <p:stCondLst>
                              <p:cond delay="500"/>
                            </p:stCondLst>
                            <p:childTnLst>
                              <p:par>
                                <p:cTn id="14" presetID="17" presetClass="entr" presetSubtype="1" fill="hold" nodeType="afterEffect">
                                  <p:stCondLst>
                                    <p:cond delay="100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par>
                          <p:cTn id="20" fill="hold" nodeType="afterGroup">
                            <p:stCondLst>
                              <p:cond delay="2000"/>
                            </p:stCondLst>
                            <p:childTnLst>
                              <p:par>
                                <p:cTn id="21" presetID="12" presetClass="entr" presetSubtype="1" fill="hold" grpId="0" nodeType="afterEffect">
                                  <p:stCondLst>
                                    <p:cond delay="1000"/>
                                  </p:stCondLst>
                                  <p:iterate type="wd">
                                    <p:tmPct val="100000"/>
                                  </p:iterate>
                                  <p:childTnLst>
                                    <p:set>
                                      <p:cBhvr>
                                        <p:cTn id="22" dur="1" fill="hold">
                                          <p:stCondLst>
                                            <p:cond delay="0"/>
                                          </p:stCondLst>
                                        </p:cTn>
                                        <p:tgtEl>
                                          <p:spTgt spid="288775"/>
                                        </p:tgtEl>
                                        <p:attrNameLst>
                                          <p:attrName>style.visibility</p:attrName>
                                        </p:attrNameLst>
                                      </p:cBhvr>
                                      <p:to>
                                        <p:strVal val="visible"/>
                                      </p:to>
                                    </p:set>
                                    <p:animEffect transition="in" filter="slide(fromTop)">
                                      <p:cBhvr>
                                        <p:cTn id="23" dur="300"/>
                                        <p:tgtEl>
                                          <p:spTgt spid="288775"/>
                                        </p:tgtEl>
                                      </p:cBhvr>
                                    </p:animEffect>
                                  </p:childTnLst>
                                </p:cTn>
                              </p:par>
                            </p:childTnLst>
                          </p:cTn>
                        </p:par>
                        <p:par>
                          <p:cTn id="24" fill="hold" nodeType="afterGroup">
                            <p:stCondLst>
                              <p:cond delay="3600"/>
                            </p:stCondLst>
                            <p:childTnLst>
                              <p:par>
                                <p:cTn id="25" presetID="12" presetClass="entr" presetSubtype="1" fill="hold" grpId="0" nodeType="afterEffect">
                                  <p:stCondLst>
                                    <p:cond delay="1000"/>
                                  </p:stCondLst>
                                  <p:childTnLst>
                                    <p:set>
                                      <p:cBhvr>
                                        <p:cTn id="26" dur="1" fill="hold">
                                          <p:stCondLst>
                                            <p:cond delay="0"/>
                                          </p:stCondLst>
                                        </p:cTn>
                                        <p:tgtEl>
                                          <p:spTgt spid="288778"/>
                                        </p:tgtEl>
                                        <p:attrNameLst>
                                          <p:attrName>style.visibility</p:attrName>
                                        </p:attrNameLst>
                                      </p:cBhvr>
                                      <p:to>
                                        <p:strVal val="visible"/>
                                      </p:to>
                                    </p:set>
                                    <p:animEffect transition="in" filter="slide(fromTop)">
                                      <p:cBhvr>
                                        <p:cTn id="27" dur="500"/>
                                        <p:tgtEl>
                                          <p:spTgt spid="288778"/>
                                        </p:tgtEl>
                                      </p:cBhvr>
                                    </p:animEffect>
                                  </p:childTnLst>
                                </p:cTn>
                              </p:par>
                            </p:childTnLst>
                          </p:cTn>
                        </p:par>
                        <p:par>
                          <p:cTn id="28" fill="hold" nodeType="afterGroup">
                            <p:stCondLst>
                              <p:cond delay="5100"/>
                            </p:stCondLst>
                            <p:childTnLst>
                              <p:par>
                                <p:cTn id="29" presetID="12" presetClass="entr" presetSubtype="1" fill="hold" grpId="0" nodeType="afterEffect">
                                  <p:stCondLst>
                                    <p:cond delay="1000"/>
                                  </p:stCondLst>
                                  <p:childTnLst>
                                    <p:set>
                                      <p:cBhvr>
                                        <p:cTn id="30" dur="1" fill="hold">
                                          <p:stCondLst>
                                            <p:cond delay="0"/>
                                          </p:stCondLst>
                                        </p:cTn>
                                        <p:tgtEl>
                                          <p:spTgt spid="288787"/>
                                        </p:tgtEl>
                                        <p:attrNameLst>
                                          <p:attrName>style.visibility</p:attrName>
                                        </p:attrNameLst>
                                      </p:cBhvr>
                                      <p:to>
                                        <p:strVal val="visible"/>
                                      </p:to>
                                    </p:set>
                                    <p:animEffect transition="in" filter="slide(fromTop)">
                                      <p:cBhvr>
                                        <p:cTn id="31" dur="500"/>
                                        <p:tgtEl>
                                          <p:spTgt spid="288787"/>
                                        </p:tgtEl>
                                      </p:cBhvr>
                                    </p:animEffect>
                                  </p:childTnLst>
                                </p:cTn>
                              </p:par>
                            </p:childTnLst>
                          </p:cTn>
                        </p:par>
                        <p:par>
                          <p:cTn id="32" fill="hold" nodeType="afterGroup">
                            <p:stCondLst>
                              <p:cond delay="6600"/>
                            </p:stCondLst>
                            <p:childTnLst>
                              <p:par>
                                <p:cTn id="33" presetID="12" presetClass="entr" presetSubtype="8" fill="hold" grpId="0" nodeType="afterEffect">
                                  <p:stCondLst>
                                    <p:cond delay="1000"/>
                                  </p:stCondLst>
                                  <p:iterate type="wd">
                                    <p:tmPct val="100000"/>
                                  </p:iterate>
                                  <p:childTnLst>
                                    <p:set>
                                      <p:cBhvr>
                                        <p:cTn id="34" dur="1" fill="hold">
                                          <p:stCondLst>
                                            <p:cond delay="0"/>
                                          </p:stCondLst>
                                        </p:cTn>
                                        <p:tgtEl>
                                          <p:spTgt spid="288776"/>
                                        </p:tgtEl>
                                        <p:attrNameLst>
                                          <p:attrName>style.visibility</p:attrName>
                                        </p:attrNameLst>
                                      </p:cBhvr>
                                      <p:to>
                                        <p:strVal val="visible"/>
                                      </p:to>
                                    </p:set>
                                    <p:animEffect transition="in" filter="slide(fromLeft)">
                                      <p:cBhvr>
                                        <p:cTn id="35" dur="300"/>
                                        <p:tgtEl>
                                          <p:spTgt spid="288776"/>
                                        </p:tgtEl>
                                      </p:cBhvr>
                                    </p:animEffect>
                                  </p:childTnLst>
                                </p:cTn>
                              </p:par>
                            </p:childTnLst>
                          </p:cTn>
                        </p:par>
                        <p:par>
                          <p:cTn id="36" fill="hold" nodeType="afterGroup">
                            <p:stCondLst>
                              <p:cond delay="9100"/>
                            </p:stCondLst>
                            <p:childTnLst>
                              <p:par>
                                <p:cTn id="37" presetID="12" presetClass="entr" presetSubtype="8" fill="hold" grpId="0" nodeType="afterEffect">
                                  <p:stCondLst>
                                    <p:cond delay="2000"/>
                                  </p:stCondLst>
                                  <p:iterate type="wd">
                                    <p:tmPct val="100000"/>
                                  </p:iterate>
                                  <p:childTnLst>
                                    <p:set>
                                      <p:cBhvr>
                                        <p:cTn id="38" dur="1" fill="hold">
                                          <p:stCondLst>
                                            <p:cond delay="0"/>
                                          </p:stCondLst>
                                        </p:cTn>
                                        <p:tgtEl>
                                          <p:spTgt spid="288779"/>
                                        </p:tgtEl>
                                        <p:attrNameLst>
                                          <p:attrName>style.visibility</p:attrName>
                                        </p:attrNameLst>
                                      </p:cBhvr>
                                      <p:to>
                                        <p:strVal val="visible"/>
                                      </p:to>
                                    </p:set>
                                    <p:animEffect transition="in" filter="slide(fromLeft)">
                                      <p:cBhvr>
                                        <p:cTn id="39" dur="300"/>
                                        <p:tgtEl>
                                          <p:spTgt spid="288779"/>
                                        </p:tgtEl>
                                      </p:cBhvr>
                                    </p:animEffect>
                                  </p:childTnLst>
                                </p:cTn>
                              </p:par>
                            </p:childTnLst>
                          </p:cTn>
                        </p:par>
                        <p:par>
                          <p:cTn id="40" fill="hold" nodeType="afterGroup">
                            <p:stCondLst>
                              <p:cond delay="12300"/>
                            </p:stCondLst>
                            <p:childTnLst>
                              <p:par>
                                <p:cTn id="41" presetID="12" presetClass="entr" presetSubtype="8" fill="hold" grpId="0" nodeType="afterEffect">
                                  <p:stCondLst>
                                    <p:cond delay="1000"/>
                                  </p:stCondLst>
                                  <p:iterate type="wd">
                                    <p:tmPct val="100000"/>
                                  </p:iterate>
                                  <p:childTnLst>
                                    <p:set>
                                      <p:cBhvr>
                                        <p:cTn id="42" dur="1" fill="hold">
                                          <p:stCondLst>
                                            <p:cond delay="0"/>
                                          </p:stCondLst>
                                        </p:cTn>
                                        <p:tgtEl>
                                          <p:spTgt spid="288786"/>
                                        </p:tgtEl>
                                        <p:attrNameLst>
                                          <p:attrName>style.visibility</p:attrName>
                                        </p:attrNameLst>
                                      </p:cBhvr>
                                      <p:to>
                                        <p:strVal val="visible"/>
                                      </p:to>
                                    </p:set>
                                    <p:animEffect transition="in" filter="slide(fromLeft)">
                                      <p:cBhvr>
                                        <p:cTn id="43" dur="300"/>
                                        <p:tgtEl>
                                          <p:spTgt spid="288786"/>
                                        </p:tgtEl>
                                      </p:cBhvr>
                                    </p:animEffect>
                                  </p:childTnLst>
                                </p:cTn>
                              </p:par>
                            </p:childTnLst>
                          </p:cTn>
                        </p:par>
                        <p:par>
                          <p:cTn id="44" fill="hold" nodeType="afterGroup">
                            <p:stCondLst>
                              <p:cond delay="14500"/>
                            </p:stCondLst>
                            <p:childTnLst>
                              <p:par>
                                <p:cTn id="45" presetID="12" presetClass="entr" presetSubtype="1" fill="hold" grpId="0" nodeType="afterEffect">
                                  <p:stCondLst>
                                    <p:cond delay="1000"/>
                                  </p:stCondLst>
                                  <p:childTnLst>
                                    <p:set>
                                      <p:cBhvr>
                                        <p:cTn id="46" dur="1" fill="hold">
                                          <p:stCondLst>
                                            <p:cond delay="0"/>
                                          </p:stCondLst>
                                        </p:cTn>
                                        <p:tgtEl>
                                          <p:spTgt spid="288777"/>
                                        </p:tgtEl>
                                        <p:attrNameLst>
                                          <p:attrName>style.visibility</p:attrName>
                                        </p:attrNameLst>
                                      </p:cBhvr>
                                      <p:to>
                                        <p:strVal val="visible"/>
                                      </p:to>
                                    </p:set>
                                    <p:animEffect transition="in" filter="slide(fromTop)">
                                      <p:cBhvr>
                                        <p:cTn id="47" dur="500"/>
                                        <p:tgtEl>
                                          <p:spTgt spid="288777"/>
                                        </p:tgtEl>
                                      </p:cBhvr>
                                    </p:animEffect>
                                  </p:childTnLst>
                                </p:cTn>
                              </p:par>
                            </p:childTnLst>
                          </p:cTn>
                        </p:par>
                        <p:par>
                          <p:cTn id="48" fill="hold" nodeType="afterGroup">
                            <p:stCondLst>
                              <p:cond delay="16000"/>
                            </p:stCondLst>
                            <p:childTnLst>
                              <p:par>
                                <p:cTn id="49" presetID="12" presetClass="entr" presetSubtype="1" fill="hold" grpId="0" nodeType="afterEffect">
                                  <p:stCondLst>
                                    <p:cond delay="1000"/>
                                  </p:stCondLst>
                                  <p:iterate type="wd">
                                    <p:tmPct val="100000"/>
                                  </p:iterate>
                                  <p:childTnLst>
                                    <p:set>
                                      <p:cBhvr>
                                        <p:cTn id="50" dur="1" fill="hold">
                                          <p:stCondLst>
                                            <p:cond delay="0"/>
                                          </p:stCondLst>
                                        </p:cTn>
                                        <p:tgtEl>
                                          <p:spTgt spid="288780"/>
                                        </p:tgtEl>
                                        <p:attrNameLst>
                                          <p:attrName>style.visibility</p:attrName>
                                        </p:attrNameLst>
                                      </p:cBhvr>
                                      <p:to>
                                        <p:strVal val="visible"/>
                                      </p:to>
                                    </p:set>
                                    <p:animEffect transition="in" filter="slide(fromTop)">
                                      <p:cBhvr>
                                        <p:cTn id="51" dur="300"/>
                                        <p:tgtEl>
                                          <p:spTgt spid="288780"/>
                                        </p:tgtEl>
                                      </p:cBhvr>
                                    </p:animEffect>
                                  </p:childTnLst>
                                </p:cTn>
                              </p:par>
                            </p:childTnLst>
                          </p:cTn>
                        </p:par>
                        <p:par>
                          <p:cTn id="52" fill="hold" nodeType="afterGroup">
                            <p:stCondLst>
                              <p:cond delay="17600"/>
                            </p:stCondLst>
                            <p:childTnLst>
                              <p:par>
                                <p:cTn id="53" presetID="12" presetClass="entr" presetSubtype="1" fill="hold" grpId="0" nodeType="afterEffect">
                                  <p:stCondLst>
                                    <p:cond delay="1000"/>
                                  </p:stCondLst>
                                  <p:childTnLst>
                                    <p:set>
                                      <p:cBhvr>
                                        <p:cTn id="54" dur="1" fill="hold">
                                          <p:stCondLst>
                                            <p:cond delay="0"/>
                                          </p:stCondLst>
                                        </p:cTn>
                                        <p:tgtEl>
                                          <p:spTgt spid="288782"/>
                                        </p:tgtEl>
                                        <p:attrNameLst>
                                          <p:attrName>style.visibility</p:attrName>
                                        </p:attrNameLst>
                                      </p:cBhvr>
                                      <p:to>
                                        <p:strVal val="visible"/>
                                      </p:to>
                                    </p:set>
                                    <p:animEffect transition="in" filter="slide(fromTop)">
                                      <p:cBhvr>
                                        <p:cTn id="55" dur="500"/>
                                        <p:tgtEl>
                                          <p:spTgt spid="288782"/>
                                        </p:tgtEl>
                                      </p:cBhvr>
                                    </p:animEffect>
                                  </p:childTnLst>
                                </p:cTn>
                              </p:par>
                            </p:childTnLst>
                          </p:cTn>
                        </p:par>
                        <p:par>
                          <p:cTn id="56" fill="hold" nodeType="afterGroup">
                            <p:stCondLst>
                              <p:cond delay="19100"/>
                            </p:stCondLst>
                            <p:childTnLst>
                              <p:par>
                                <p:cTn id="57" presetID="12" presetClass="entr" presetSubtype="8" fill="hold" grpId="0" nodeType="afterEffect">
                                  <p:stCondLst>
                                    <p:cond delay="1000"/>
                                  </p:stCondLst>
                                  <p:iterate type="wd">
                                    <p:tmPct val="100000"/>
                                  </p:iterate>
                                  <p:childTnLst>
                                    <p:set>
                                      <p:cBhvr>
                                        <p:cTn id="58" dur="1" fill="hold">
                                          <p:stCondLst>
                                            <p:cond delay="0"/>
                                          </p:stCondLst>
                                        </p:cTn>
                                        <p:tgtEl>
                                          <p:spTgt spid="288781"/>
                                        </p:tgtEl>
                                        <p:attrNameLst>
                                          <p:attrName>style.visibility</p:attrName>
                                        </p:attrNameLst>
                                      </p:cBhvr>
                                      <p:to>
                                        <p:strVal val="visible"/>
                                      </p:to>
                                    </p:set>
                                    <p:animEffect transition="in" filter="slide(fromLeft)">
                                      <p:cBhvr>
                                        <p:cTn id="59" dur="300"/>
                                        <p:tgtEl>
                                          <p:spTgt spid="288781"/>
                                        </p:tgtEl>
                                      </p:cBhvr>
                                    </p:animEffect>
                                  </p:childTnLst>
                                </p:cTn>
                              </p:par>
                            </p:childTnLst>
                          </p:cTn>
                        </p:par>
                        <p:par>
                          <p:cTn id="60" fill="hold" nodeType="afterGroup">
                            <p:stCondLst>
                              <p:cond delay="21600"/>
                            </p:stCondLst>
                            <p:childTnLst>
                              <p:par>
                                <p:cTn id="61" presetID="12" presetClass="entr" presetSubtype="1" fill="hold" grpId="0" nodeType="afterEffect">
                                  <p:stCondLst>
                                    <p:cond delay="1000"/>
                                  </p:stCondLst>
                                  <p:childTnLst>
                                    <p:set>
                                      <p:cBhvr>
                                        <p:cTn id="62" dur="1" fill="hold">
                                          <p:stCondLst>
                                            <p:cond delay="0"/>
                                          </p:stCondLst>
                                        </p:cTn>
                                        <p:tgtEl>
                                          <p:spTgt spid="288783"/>
                                        </p:tgtEl>
                                        <p:attrNameLst>
                                          <p:attrName>style.visibility</p:attrName>
                                        </p:attrNameLst>
                                      </p:cBhvr>
                                      <p:to>
                                        <p:strVal val="visible"/>
                                      </p:to>
                                    </p:set>
                                    <p:animEffect transition="in" filter="slide(fromTop)">
                                      <p:cBhvr>
                                        <p:cTn id="63" dur="500"/>
                                        <p:tgtEl>
                                          <p:spTgt spid="288783"/>
                                        </p:tgtEl>
                                      </p:cBhvr>
                                    </p:animEffect>
                                  </p:childTnLst>
                                </p:cTn>
                              </p:par>
                            </p:childTnLst>
                          </p:cTn>
                        </p:par>
                        <p:par>
                          <p:cTn id="64" fill="hold" nodeType="afterGroup">
                            <p:stCondLst>
                              <p:cond delay="23100"/>
                            </p:stCondLst>
                            <p:childTnLst>
                              <p:par>
                                <p:cTn id="65" presetID="23" presetClass="entr" presetSubtype="16" fill="hold" grpId="0" nodeType="afterEffect">
                                  <p:stCondLst>
                                    <p:cond delay="2000"/>
                                  </p:stCondLst>
                                  <p:childTnLst>
                                    <p:set>
                                      <p:cBhvr>
                                        <p:cTn id="66" dur="1" fill="hold">
                                          <p:stCondLst>
                                            <p:cond delay="0"/>
                                          </p:stCondLst>
                                        </p:cTn>
                                        <p:tgtEl>
                                          <p:spTgt spid="288860"/>
                                        </p:tgtEl>
                                        <p:attrNameLst>
                                          <p:attrName>style.visibility</p:attrName>
                                        </p:attrNameLst>
                                      </p:cBhvr>
                                      <p:to>
                                        <p:strVal val="visible"/>
                                      </p:to>
                                    </p:set>
                                    <p:anim calcmode="lin" valueType="num">
                                      <p:cBhvr>
                                        <p:cTn id="67" dur="500" fill="hold"/>
                                        <p:tgtEl>
                                          <p:spTgt spid="288860"/>
                                        </p:tgtEl>
                                        <p:attrNameLst>
                                          <p:attrName>ppt_w</p:attrName>
                                        </p:attrNameLst>
                                      </p:cBhvr>
                                      <p:tavLst>
                                        <p:tav tm="0">
                                          <p:val>
                                            <p:fltVal val="0"/>
                                          </p:val>
                                        </p:tav>
                                        <p:tav tm="100000">
                                          <p:val>
                                            <p:strVal val="#ppt_w"/>
                                          </p:val>
                                        </p:tav>
                                      </p:tavLst>
                                    </p:anim>
                                    <p:anim calcmode="lin" valueType="num">
                                      <p:cBhvr>
                                        <p:cTn id="68" dur="500" fill="hold"/>
                                        <p:tgtEl>
                                          <p:spTgt spid="288860"/>
                                        </p:tgtEl>
                                        <p:attrNameLst>
                                          <p:attrName>ppt_h</p:attrName>
                                        </p:attrNameLst>
                                      </p:cBhvr>
                                      <p:tavLst>
                                        <p:tav tm="0">
                                          <p:val>
                                            <p:fltVal val="0"/>
                                          </p:val>
                                        </p:tav>
                                        <p:tav tm="100000">
                                          <p:val>
                                            <p:strVal val="#ppt_h"/>
                                          </p:val>
                                        </p:tav>
                                      </p:tavLst>
                                    </p:anim>
                                  </p:childTnLst>
                                </p:cTn>
                              </p:par>
                            </p:childTnLst>
                          </p:cTn>
                        </p:par>
                        <p:par>
                          <p:cTn id="69" fill="hold" nodeType="afterGroup">
                            <p:stCondLst>
                              <p:cond delay="25600"/>
                            </p:stCondLst>
                            <p:childTnLst>
                              <p:par>
                                <p:cTn id="70" presetID="23" presetClass="entr" presetSubtype="16" fill="hold" grpId="0" nodeType="afterEffect">
                                  <p:stCondLst>
                                    <p:cond delay="2000"/>
                                  </p:stCondLst>
                                  <p:childTnLst>
                                    <p:set>
                                      <p:cBhvr>
                                        <p:cTn id="71" dur="1" fill="hold">
                                          <p:stCondLst>
                                            <p:cond delay="0"/>
                                          </p:stCondLst>
                                        </p:cTn>
                                        <p:tgtEl>
                                          <p:spTgt spid="288861"/>
                                        </p:tgtEl>
                                        <p:attrNameLst>
                                          <p:attrName>style.visibility</p:attrName>
                                        </p:attrNameLst>
                                      </p:cBhvr>
                                      <p:to>
                                        <p:strVal val="visible"/>
                                      </p:to>
                                    </p:set>
                                    <p:anim calcmode="lin" valueType="num">
                                      <p:cBhvr>
                                        <p:cTn id="72" dur="500" fill="hold"/>
                                        <p:tgtEl>
                                          <p:spTgt spid="288861"/>
                                        </p:tgtEl>
                                        <p:attrNameLst>
                                          <p:attrName>ppt_w</p:attrName>
                                        </p:attrNameLst>
                                      </p:cBhvr>
                                      <p:tavLst>
                                        <p:tav tm="0">
                                          <p:val>
                                            <p:fltVal val="0"/>
                                          </p:val>
                                        </p:tav>
                                        <p:tav tm="100000">
                                          <p:val>
                                            <p:strVal val="#ppt_w"/>
                                          </p:val>
                                        </p:tav>
                                      </p:tavLst>
                                    </p:anim>
                                    <p:anim calcmode="lin" valueType="num">
                                      <p:cBhvr>
                                        <p:cTn id="73" dur="500" fill="hold"/>
                                        <p:tgtEl>
                                          <p:spTgt spid="2888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84" grpId="0" animBg="1"/>
      <p:bldP spid="288775" grpId="0" autoUpdateAnimBg="0"/>
      <p:bldP spid="288776" grpId="0" autoUpdateAnimBg="0"/>
      <p:bldP spid="288777" grpId="0" autoUpdateAnimBg="0"/>
      <p:bldP spid="288778" grpId="0" autoUpdateAnimBg="0"/>
      <p:bldP spid="288779" grpId="0" autoUpdateAnimBg="0"/>
      <p:bldP spid="288780" grpId="0" autoUpdateAnimBg="0"/>
      <p:bldP spid="288781" grpId="0" autoUpdateAnimBg="0"/>
      <p:bldP spid="288782" grpId="0" autoUpdateAnimBg="0"/>
      <p:bldP spid="288783" grpId="0" autoUpdateAnimBg="0"/>
      <p:bldP spid="288786" grpId="0" autoUpdateAnimBg="0"/>
      <p:bldP spid="288787" grpId="0" autoUpdateAnimBg="0"/>
      <p:bldP spid="288860" grpId="0" animBg="1" autoUpdateAnimBg="0"/>
      <p:bldP spid="288861" grpId="0" animBg="1" autoUpdateAnimBg="0"/>
      <p:bldP spid="28893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0A14EF2B-F996-1123-5EB0-5F6797992D8C}"/>
              </a:ext>
            </a:extLst>
          </p:cNvPr>
          <p:cNvSpPr>
            <a:spLocks noChangeArrowheads="1"/>
          </p:cNvSpPr>
          <p:nvPr/>
        </p:nvSpPr>
        <p:spPr bwMode="auto">
          <a:xfrm>
            <a:off x="708025" y="2349500"/>
            <a:ext cx="7805738" cy="2806700"/>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73731" name="Group 97">
            <a:extLst>
              <a:ext uri="{FF2B5EF4-FFF2-40B4-BE49-F238E27FC236}">
                <a16:creationId xmlns:a16="http://schemas.microsoft.com/office/drawing/2014/main" id="{A6284345-CE33-6A2B-ACA4-205ED0CEF98C}"/>
              </a:ext>
            </a:extLst>
          </p:cNvPr>
          <p:cNvGrpSpPr>
            <a:grpSpLocks/>
          </p:cNvGrpSpPr>
          <p:nvPr/>
        </p:nvGrpSpPr>
        <p:grpSpPr bwMode="auto">
          <a:xfrm>
            <a:off x="915988" y="2509838"/>
            <a:ext cx="7397750" cy="2482850"/>
            <a:chOff x="577" y="1635"/>
            <a:chExt cx="4660" cy="1564"/>
          </a:xfrm>
        </p:grpSpPr>
        <p:sp>
          <p:nvSpPr>
            <p:cNvPr id="310276" name="Line 4">
              <a:extLst>
                <a:ext uri="{FF2B5EF4-FFF2-40B4-BE49-F238E27FC236}">
                  <a16:creationId xmlns:a16="http://schemas.microsoft.com/office/drawing/2014/main" id="{2FE9A300-7AF5-1957-9608-DBE4ECAF90BB}"/>
                </a:ext>
              </a:extLst>
            </p:cNvPr>
            <p:cNvSpPr>
              <a:spLocks noChangeShapeType="1"/>
            </p:cNvSpPr>
            <p:nvPr/>
          </p:nvSpPr>
          <p:spPr bwMode="auto">
            <a:xfrm>
              <a:off x="577" y="2818"/>
              <a:ext cx="4648"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10277" name="Line 5">
              <a:extLst>
                <a:ext uri="{FF2B5EF4-FFF2-40B4-BE49-F238E27FC236}">
                  <a16:creationId xmlns:a16="http://schemas.microsoft.com/office/drawing/2014/main" id="{EB631762-A4F1-2D25-3CA7-EC0A76A458FB}"/>
                </a:ext>
              </a:extLst>
            </p:cNvPr>
            <p:cNvSpPr>
              <a:spLocks noChangeShapeType="1"/>
            </p:cNvSpPr>
            <p:nvPr/>
          </p:nvSpPr>
          <p:spPr bwMode="auto">
            <a:xfrm>
              <a:off x="589" y="2156"/>
              <a:ext cx="4648"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10278" name="Line 6">
              <a:extLst>
                <a:ext uri="{FF2B5EF4-FFF2-40B4-BE49-F238E27FC236}">
                  <a16:creationId xmlns:a16="http://schemas.microsoft.com/office/drawing/2014/main" id="{18BC9AB0-132A-6CEA-274C-8052344D6F62}"/>
                </a:ext>
              </a:extLst>
            </p:cNvPr>
            <p:cNvSpPr>
              <a:spLocks noChangeShapeType="1"/>
            </p:cNvSpPr>
            <p:nvPr/>
          </p:nvSpPr>
          <p:spPr bwMode="auto">
            <a:xfrm>
              <a:off x="1545" y="1635"/>
              <a:ext cx="0" cy="156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10279" name="Line 7">
              <a:extLst>
                <a:ext uri="{FF2B5EF4-FFF2-40B4-BE49-F238E27FC236}">
                  <a16:creationId xmlns:a16="http://schemas.microsoft.com/office/drawing/2014/main" id="{0D16CCFA-9004-D01F-48FE-AA24F4FF3F46}"/>
                </a:ext>
              </a:extLst>
            </p:cNvPr>
            <p:cNvSpPr>
              <a:spLocks noChangeShapeType="1"/>
            </p:cNvSpPr>
            <p:nvPr/>
          </p:nvSpPr>
          <p:spPr bwMode="auto">
            <a:xfrm flipH="1">
              <a:off x="4557" y="1767"/>
              <a:ext cx="0" cy="143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310280" name="Rectangle 8">
            <a:extLst>
              <a:ext uri="{FF2B5EF4-FFF2-40B4-BE49-F238E27FC236}">
                <a16:creationId xmlns:a16="http://schemas.microsoft.com/office/drawing/2014/main" id="{D7FB9B24-FA50-4AA8-DE31-899B2ABBC3EC}"/>
              </a:ext>
            </a:extLst>
          </p:cNvPr>
          <p:cNvSpPr>
            <a:spLocks noChangeArrowheads="1"/>
          </p:cNvSpPr>
          <p:nvPr/>
        </p:nvSpPr>
        <p:spPr bwMode="auto">
          <a:xfrm>
            <a:off x="1009650" y="2416175"/>
            <a:ext cx="1257300" cy="97155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cs typeface="+mn-cs"/>
              </a:rPr>
              <a:t>Price</a:t>
            </a:r>
          </a:p>
          <a:p>
            <a:pPr algn="ctr">
              <a:defRPr/>
            </a:pPr>
            <a:r>
              <a:rPr lang="en-US" sz="2400">
                <a:effectLst>
                  <a:outerShdw blurRad="38100" dist="38100" dir="2700000" algn="tl">
                    <a:srgbClr val="000000"/>
                  </a:outerShdw>
                </a:effectLst>
                <a:latin typeface="Book Antiqua" pitchFamily="18" charset="0"/>
                <a:cs typeface="+mn-cs"/>
              </a:rPr>
              <a:t>Range</a:t>
            </a:r>
          </a:p>
        </p:txBody>
      </p:sp>
      <p:sp>
        <p:nvSpPr>
          <p:cNvPr id="310281" name="Rectangle 9">
            <a:extLst>
              <a:ext uri="{FF2B5EF4-FFF2-40B4-BE49-F238E27FC236}">
                <a16:creationId xmlns:a16="http://schemas.microsoft.com/office/drawing/2014/main" id="{E4A25EE2-85AC-8973-13A7-6F0CCC404E65}"/>
              </a:ext>
            </a:extLst>
          </p:cNvPr>
          <p:cNvSpPr>
            <a:spLocks noChangeArrowheads="1"/>
          </p:cNvSpPr>
          <p:nvPr/>
        </p:nvSpPr>
        <p:spPr bwMode="auto">
          <a:xfrm>
            <a:off x="2381250" y="2759075"/>
            <a:ext cx="4781550" cy="647700"/>
          </a:xfrm>
          <a:prstGeom prst="rect">
            <a:avLst/>
          </a:prstGeom>
          <a:noFill/>
          <a:ln w="12700">
            <a:noFill/>
            <a:miter lim="800000"/>
            <a:headEnd/>
            <a:tailEnd/>
          </a:ln>
          <a:effectLst/>
        </p:spPr>
        <p:txBody>
          <a:bodyPr wrap="none" anchor="ctr"/>
          <a:lstStyle/>
          <a:p>
            <a:pPr algn="ctr">
              <a:lnSpc>
                <a:spcPct val="110000"/>
              </a:lnSpc>
              <a:defRPr/>
            </a:pPr>
            <a:r>
              <a:rPr lang="en-US" sz="2400">
                <a:effectLst>
                  <a:outerShdw blurRad="38100" dist="38100" dir="2700000" algn="tl">
                    <a:srgbClr val="000000"/>
                  </a:outerShdw>
                </a:effectLst>
                <a:latin typeface="Book Antiqua" pitchFamily="18" charset="0"/>
                <a:cs typeface="+mn-cs"/>
              </a:rPr>
              <a:t>  Colonial     Log     Split   A-Frame</a:t>
            </a:r>
          </a:p>
        </p:txBody>
      </p:sp>
      <p:sp>
        <p:nvSpPr>
          <p:cNvPr id="310282" name="Rectangle 10">
            <a:extLst>
              <a:ext uri="{FF2B5EF4-FFF2-40B4-BE49-F238E27FC236}">
                <a16:creationId xmlns:a16="http://schemas.microsoft.com/office/drawing/2014/main" id="{8A7922FB-D878-92E4-16AE-F5B7D63AE25F}"/>
              </a:ext>
            </a:extLst>
          </p:cNvPr>
          <p:cNvSpPr>
            <a:spLocks noChangeArrowheads="1"/>
          </p:cNvSpPr>
          <p:nvPr/>
        </p:nvSpPr>
        <p:spPr bwMode="auto">
          <a:xfrm>
            <a:off x="7296150" y="2835275"/>
            <a:ext cx="914400" cy="49530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cs typeface="+mn-cs"/>
              </a:rPr>
              <a:t>Total</a:t>
            </a:r>
          </a:p>
        </p:txBody>
      </p:sp>
      <p:sp>
        <p:nvSpPr>
          <p:cNvPr id="310283" name="Rectangle 11">
            <a:extLst>
              <a:ext uri="{FF2B5EF4-FFF2-40B4-BE49-F238E27FC236}">
                <a16:creationId xmlns:a16="http://schemas.microsoft.com/office/drawing/2014/main" id="{74749403-C539-1448-B114-DC6429E4F0A6}"/>
              </a:ext>
            </a:extLst>
          </p:cNvPr>
          <p:cNvSpPr>
            <a:spLocks noChangeArrowheads="1"/>
          </p:cNvSpPr>
          <p:nvPr/>
        </p:nvSpPr>
        <p:spPr bwMode="auto">
          <a:xfrm>
            <a:off x="863600" y="3387725"/>
            <a:ext cx="1504950" cy="952500"/>
          </a:xfrm>
          <a:prstGeom prst="rect">
            <a:avLst/>
          </a:prstGeom>
          <a:noFill/>
          <a:ln w="12700">
            <a:noFill/>
            <a:miter lim="800000"/>
            <a:headEnd/>
            <a:tailEnd/>
          </a:ln>
          <a:effectLst/>
        </p:spPr>
        <p:txBody>
          <a:bodyPr wrap="none" anchor="ctr"/>
          <a:lstStyle/>
          <a:p>
            <a:pPr algn="ctr">
              <a:lnSpc>
                <a:spcPct val="120000"/>
              </a:lnSpc>
              <a:defRPr/>
            </a:pPr>
            <a:r>
              <a:rPr lang="en-US" sz="2400">
                <a:effectLst>
                  <a:outerShdw blurRad="38100" dist="38100" dir="2700000" algn="tl">
                    <a:srgbClr val="000000"/>
                  </a:outerShdw>
                </a:effectLst>
                <a:latin typeface="Book Antiqua" pitchFamily="18" charset="0"/>
                <a:cs typeface="+mn-cs"/>
              </a:rPr>
              <a:t>&lt; $200,000</a:t>
            </a:r>
          </a:p>
          <a:p>
            <a:pPr algn="ctr">
              <a:lnSpc>
                <a:spcPct val="120000"/>
              </a:lnSpc>
              <a:defRPr/>
            </a:pPr>
            <a:r>
              <a:rPr lang="en-US" sz="2400" u="sng">
                <a:effectLst>
                  <a:outerShdw blurRad="38100" dist="38100" dir="2700000" algn="tl">
                    <a:srgbClr val="000000"/>
                  </a:outerShdw>
                </a:effectLst>
                <a:latin typeface="Book Antiqua" pitchFamily="18" charset="0"/>
                <a:cs typeface="+mn-cs"/>
              </a:rPr>
              <a:t>&gt;</a:t>
            </a:r>
            <a:r>
              <a:rPr lang="en-US" sz="2400">
                <a:effectLst>
                  <a:outerShdw blurRad="38100" dist="38100" dir="2700000" algn="tl">
                    <a:srgbClr val="000000"/>
                  </a:outerShdw>
                </a:effectLst>
                <a:latin typeface="Book Antiqua" pitchFamily="18" charset="0"/>
                <a:cs typeface="+mn-cs"/>
              </a:rPr>
              <a:t> $200,000</a:t>
            </a:r>
          </a:p>
        </p:txBody>
      </p:sp>
      <p:sp>
        <p:nvSpPr>
          <p:cNvPr id="310284" name="Rectangle 12">
            <a:extLst>
              <a:ext uri="{FF2B5EF4-FFF2-40B4-BE49-F238E27FC236}">
                <a16:creationId xmlns:a16="http://schemas.microsoft.com/office/drawing/2014/main" id="{F8573602-3F03-6AEC-8147-34D722A811BB}"/>
              </a:ext>
            </a:extLst>
          </p:cNvPr>
          <p:cNvSpPr>
            <a:spLocks noChangeArrowheads="1"/>
          </p:cNvSpPr>
          <p:nvPr/>
        </p:nvSpPr>
        <p:spPr bwMode="auto">
          <a:xfrm>
            <a:off x="2838450" y="3330575"/>
            <a:ext cx="4057650" cy="628650"/>
          </a:xfrm>
          <a:prstGeom prst="rect">
            <a:avLst/>
          </a:prstGeom>
          <a:noFill/>
          <a:ln w="12700">
            <a:noFill/>
            <a:miter lim="800000"/>
            <a:headEnd/>
            <a:tailEnd/>
          </a:ln>
          <a:effectLst/>
        </p:spPr>
        <p:txBody>
          <a:bodyPr wrap="none" anchor="ctr"/>
          <a:lstStyle/>
          <a:p>
            <a:pPr marL="457200" indent="-457200" algn="ctr">
              <a:lnSpc>
                <a:spcPct val="120000"/>
              </a:lnSpc>
              <a:defRPr/>
            </a:pPr>
            <a:r>
              <a:rPr lang="en-US" sz="2400">
                <a:effectLst>
                  <a:outerShdw blurRad="38100" dist="38100" dir="2700000" algn="tl">
                    <a:srgbClr val="000000"/>
                  </a:outerShdw>
                </a:effectLst>
                <a:latin typeface="Book Antiqua" pitchFamily="18" charset="0"/>
                <a:cs typeface="+mn-cs"/>
              </a:rPr>
              <a:t>18              6          19          12</a:t>
            </a:r>
          </a:p>
        </p:txBody>
      </p:sp>
      <p:sp>
        <p:nvSpPr>
          <p:cNvPr id="310285" name="Rectangle 13">
            <a:extLst>
              <a:ext uri="{FF2B5EF4-FFF2-40B4-BE49-F238E27FC236}">
                <a16:creationId xmlns:a16="http://schemas.microsoft.com/office/drawing/2014/main" id="{D3369653-D8D6-28D6-B792-CCD1429F8524}"/>
              </a:ext>
            </a:extLst>
          </p:cNvPr>
          <p:cNvSpPr>
            <a:spLocks noChangeArrowheads="1"/>
          </p:cNvSpPr>
          <p:nvPr/>
        </p:nvSpPr>
        <p:spPr bwMode="auto">
          <a:xfrm>
            <a:off x="7581900" y="3330575"/>
            <a:ext cx="552450" cy="1028700"/>
          </a:xfrm>
          <a:prstGeom prst="rect">
            <a:avLst/>
          </a:prstGeom>
          <a:noFill/>
          <a:ln w="12700">
            <a:noFill/>
            <a:miter lim="800000"/>
            <a:headEnd/>
            <a:tailEnd/>
          </a:ln>
          <a:effectLst/>
        </p:spPr>
        <p:txBody>
          <a:bodyPr wrap="none" anchor="ctr"/>
          <a:lstStyle/>
          <a:p>
            <a:pPr algn="ctr">
              <a:lnSpc>
                <a:spcPct val="130000"/>
              </a:lnSpc>
              <a:defRPr/>
            </a:pPr>
            <a:r>
              <a:rPr lang="en-US">
                <a:effectLst>
                  <a:outerShdw blurRad="38100" dist="38100" dir="2700000" algn="tl">
                    <a:srgbClr val="000000"/>
                  </a:outerShdw>
                </a:effectLst>
                <a:latin typeface="Book Antiqua" pitchFamily="18" charset="0"/>
                <a:cs typeface="+mn-cs"/>
              </a:rPr>
              <a:t>55</a:t>
            </a:r>
          </a:p>
          <a:p>
            <a:pPr algn="ctr">
              <a:lnSpc>
                <a:spcPct val="130000"/>
              </a:lnSpc>
              <a:defRPr/>
            </a:pPr>
            <a:r>
              <a:rPr lang="en-US">
                <a:effectLst>
                  <a:outerShdw blurRad="38100" dist="38100" dir="2700000" algn="tl">
                    <a:srgbClr val="000000"/>
                  </a:outerShdw>
                </a:effectLst>
                <a:latin typeface="Book Antiqua" pitchFamily="18" charset="0"/>
                <a:cs typeface="+mn-cs"/>
              </a:rPr>
              <a:t>45</a:t>
            </a:r>
          </a:p>
        </p:txBody>
      </p:sp>
      <p:sp>
        <p:nvSpPr>
          <p:cNvPr id="310286" name="Rectangle 14">
            <a:extLst>
              <a:ext uri="{FF2B5EF4-FFF2-40B4-BE49-F238E27FC236}">
                <a16:creationId xmlns:a16="http://schemas.microsoft.com/office/drawing/2014/main" id="{71BA783A-87A5-FC45-152D-C5038610AE8C}"/>
              </a:ext>
            </a:extLst>
          </p:cNvPr>
          <p:cNvSpPr>
            <a:spLocks noChangeArrowheads="1"/>
          </p:cNvSpPr>
          <p:nvPr/>
        </p:nvSpPr>
        <p:spPr bwMode="auto">
          <a:xfrm>
            <a:off x="2876550" y="4378325"/>
            <a:ext cx="4019550" cy="62865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cs typeface="+mn-cs"/>
              </a:rPr>
              <a:t>30	    20          35          15</a:t>
            </a:r>
          </a:p>
        </p:txBody>
      </p:sp>
      <p:sp>
        <p:nvSpPr>
          <p:cNvPr id="310287" name="Rectangle 15">
            <a:extLst>
              <a:ext uri="{FF2B5EF4-FFF2-40B4-BE49-F238E27FC236}">
                <a16:creationId xmlns:a16="http://schemas.microsoft.com/office/drawing/2014/main" id="{0C12BABF-F262-FD41-5EBC-9C0C1D512C37}"/>
              </a:ext>
            </a:extLst>
          </p:cNvPr>
          <p:cNvSpPr>
            <a:spLocks noChangeArrowheads="1"/>
          </p:cNvSpPr>
          <p:nvPr/>
        </p:nvSpPr>
        <p:spPr bwMode="auto">
          <a:xfrm>
            <a:off x="1143000" y="4416425"/>
            <a:ext cx="1047750" cy="55245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cs typeface="+mn-cs"/>
              </a:rPr>
              <a:t>Total</a:t>
            </a:r>
          </a:p>
        </p:txBody>
      </p:sp>
      <p:sp>
        <p:nvSpPr>
          <p:cNvPr id="310288" name="Rectangle 16">
            <a:extLst>
              <a:ext uri="{FF2B5EF4-FFF2-40B4-BE49-F238E27FC236}">
                <a16:creationId xmlns:a16="http://schemas.microsoft.com/office/drawing/2014/main" id="{70A571D3-42BD-BD76-741F-CF67C1904119}"/>
              </a:ext>
            </a:extLst>
          </p:cNvPr>
          <p:cNvSpPr>
            <a:spLocks noChangeArrowheads="1"/>
          </p:cNvSpPr>
          <p:nvPr/>
        </p:nvSpPr>
        <p:spPr bwMode="auto">
          <a:xfrm>
            <a:off x="7410450" y="4454525"/>
            <a:ext cx="762000" cy="45720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cs typeface="+mn-cs"/>
              </a:rPr>
              <a:t>100</a:t>
            </a:r>
          </a:p>
        </p:txBody>
      </p:sp>
      <p:sp>
        <p:nvSpPr>
          <p:cNvPr id="310290" name="Rectangle 18">
            <a:extLst>
              <a:ext uri="{FF2B5EF4-FFF2-40B4-BE49-F238E27FC236}">
                <a16:creationId xmlns:a16="http://schemas.microsoft.com/office/drawing/2014/main" id="{F81B17FC-108B-DBE9-3F13-BAB7792DB738}"/>
              </a:ext>
            </a:extLst>
          </p:cNvPr>
          <p:cNvSpPr>
            <a:spLocks noChangeArrowheads="1"/>
          </p:cNvSpPr>
          <p:nvPr/>
        </p:nvSpPr>
        <p:spPr bwMode="auto">
          <a:xfrm>
            <a:off x="2838450" y="3768725"/>
            <a:ext cx="4057650" cy="609600"/>
          </a:xfrm>
          <a:prstGeom prst="rect">
            <a:avLst/>
          </a:prstGeom>
          <a:noFill/>
          <a:ln w="12700">
            <a:noFill/>
            <a:miter lim="800000"/>
            <a:headEnd/>
            <a:tailEnd/>
          </a:ln>
          <a:effectLst/>
        </p:spPr>
        <p:txBody>
          <a:bodyPr wrap="none" anchor="ctr"/>
          <a:lstStyle/>
          <a:p>
            <a:pPr marL="457200" indent="-457200" algn="ctr">
              <a:lnSpc>
                <a:spcPct val="120000"/>
              </a:lnSpc>
              <a:defRPr/>
            </a:pPr>
            <a:r>
              <a:rPr lang="en-US" sz="2400">
                <a:effectLst>
                  <a:outerShdw blurRad="38100" dist="38100" dir="2700000" algn="tl">
                    <a:srgbClr val="000000"/>
                  </a:outerShdw>
                </a:effectLst>
                <a:latin typeface="Book Antiqua" pitchFamily="18" charset="0"/>
                <a:cs typeface="+mn-cs"/>
              </a:rPr>
              <a:t>12            14          16            3</a:t>
            </a:r>
          </a:p>
        </p:txBody>
      </p:sp>
      <p:sp>
        <p:nvSpPr>
          <p:cNvPr id="310291" name="Rectangle 19">
            <a:extLst>
              <a:ext uri="{FF2B5EF4-FFF2-40B4-BE49-F238E27FC236}">
                <a16:creationId xmlns:a16="http://schemas.microsoft.com/office/drawing/2014/main" id="{091AC6AB-7231-120B-2BED-BFF3927BAF77}"/>
              </a:ext>
            </a:extLst>
          </p:cNvPr>
          <p:cNvSpPr>
            <a:spLocks noChangeArrowheads="1"/>
          </p:cNvSpPr>
          <p:nvPr/>
        </p:nvSpPr>
        <p:spPr bwMode="auto">
          <a:xfrm>
            <a:off x="2419350" y="2339975"/>
            <a:ext cx="4781550" cy="647700"/>
          </a:xfrm>
          <a:prstGeom prst="rect">
            <a:avLst/>
          </a:prstGeom>
          <a:noFill/>
          <a:ln w="12700">
            <a:noFill/>
            <a:miter lim="800000"/>
            <a:headEnd/>
            <a:tailEnd/>
          </a:ln>
          <a:effectLst/>
        </p:spPr>
        <p:txBody>
          <a:bodyPr wrap="none" anchor="ctr"/>
          <a:lstStyle/>
          <a:p>
            <a:pPr algn="ctr">
              <a:lnSpc>
                <a:spcPct val="110000"/>
              </a:lnSpc>
              <a:defRPr/>
            </a:pPr>
            <a:r>
              <a:rPr lang="en-US" sz="2400">
                <a:effectLst>
                  <a:outerShdw blurRad="38100" dist="38100" dir="2700000" algn="tl">
                    <a:srgbClr val="000000"/>
                  </a:outerShdw>
                </a:effectLst>
                <a:latin typeface="Book Antiqua" pitchFamily="18" charset="0"/>
                <a:cs typeface="+mn-cs"/>
              </a:rPr>
              <a:t>  </a:t>
            </a:r>
            <a:r>
              <a:rPr lang="en-US" sz="2400" u="sng">
                <a:effectLst>
                  <a:outerShdw blurRad="38100" dist="38100" dir="2700000" algn="tl">
                    <a:srgbClr val="000000"/>
                  </a:outerShdw>
                </a:effectLst>
                <a:latin typeface="Book Antiqua" pitchFamily="18" charset="0"/>
                <a:cs typeface="+mn-cs"/>
              </a:rPr>
              <a:t>Home Style</a:t>
            </a:r>
          </a:p>
        </p:txBody>
      </p:sp>
      <p:sp>
        <p:nvSpPr>
          <p:cNvPr id="310292" name="Rectangle 20">
            <a:extLst>
              <a:ext uri="{FF2B5EF4-FFF2-40B4-BE49-F238E27FC236}">
                <a16:creationId xmlns:a16="http://schemas.microsoft.com/office/drawing/2014/main" id="{2B82ACEE-B20B-88BD-FE29-0CDDECC83011}"/>
              </a:ext>
            </a:extLst>
          </p:cNvPr>
          <p:cNvSpPr>
            <a:spLocks noChangeArrowheads="1"/>
          </p:cNvSpPr>
          <p:nvPr/>
        </p:nvSpPr>
        <p:spPr bwMode="auto">
          <a:xfrm>
            <a:off x="711200" y="184150"/>
            <a:ext cx="7772400" cy="661988"/>
          </a:xfrm>
          <a:prstGeom prst="rect">
            <a:avLst/>
          </a:prstGeom>
          <a:noFill/>
          <a:ln w="12700">
            <a:noFill/>
            <a:miter lim="800000"/>
            <a:headEnd/>
            <a:tailEnd/>
          </a:ln>
          <a:effectLst/>
        </p:spPr>
        <p:txBody>
          <a:bodyPr lIns="90488" tIns="44450" rIns="90488" bIns="44450" anchor="ctr"/>
          <a:lstStyle/>
          <a:p>
            <a:pPr algn="ctr">
              <a:defRPr/>
            </a:pPr>
            <a:r>
              <a:rPr lang="en-US" sz="3200" b="1" dirty="0" err="1">
                <a:solidFill>
                  <a:schemeClr val="tx2"/>
                </a:solidFill>
                <a:latin typeface="Arial Black" pitchFamily="34" charset="0"/>
                <a:ea typeface="+mj-ea"/>
                <a:cs typeface="+mj-cs"/>
              </a:rPr>
              <a:t>Crosstabulation</a:t>
            </a:r>
            <a:endParaRPr lang="en-US" sz="3200" b="1" dirty="0">
              <a:solidFill>
                <a:schemeClr val="tx2"/>
              </a:solidFill>
              <a:latin typeface="Arial Black" pitchFamily="34" charset="0"/>
              <a:ea typeface="+mj-ea"/>
              <a:cs typeface="+mj-cs"/>
            </a:endParaRPr>
          </a:p>
        </p:txBody>
      </p:sp>
      <p:sp>
        <p:nvSpPr>
          <p:cNvPr id="310363" name="AutoShape 91">
            <a:extLst>
              <a:ext uri="{FF2B5EF4-FFF2-40B4-BE49-F238E27FC236}">
                <a16:creationId xmlns:a16="http://schemas.microsoft.com/office/drawing/2014/main" id="{47C332C0-7BFA-7698-19AE-7AA85A4BA72F}"/>
              </a:ext>
            </a:extLst>
          </p:cNvPr>
          <p:cNvSpPr>
            <a:spLocks noChangeArrowheads="1"/>
          </p:cNvSpPr>
          <p:nvPr/>
        </p:nvSpPr>
        <p:spPr bwMode="auto">
          <a:xfrm>
            <a:off x="5619750" y="690563"/>
            <a:ext cx="1784350" cy="1611312"/>
          </a:xfrm>
          <a:prstGeom prst="wedgeRoundRectCallout">
            <a:avLst>
              <a:gd name="adj1" fmla="val 56583"/>
              <a:gd name="adj2" fmla="val 125371"/>
              <a:gd name="adj3" fmla="val 16667"/>
            </a:avLst>
          </a:prstGeom>
          <a:solidFill>
            <a:schemeClr val="tx2">
              <a:lumMod val="20000"/>
              <a:lumOff val="80000"/>
            </a:schemeClr>
          </a:solidFill>
          <a:ln w="12700">
            <a:solidFill>
              <a:schemeClr val="tx1"/>
            </a:solidFill>
            <a:miter lim="800000"/>
            <a:headEnd/>
            <a:tailEnd/>
          </a:ln>
          <a:effectLst/>
        </p:spPr>
        <p:txBody>
          <a:bodyPr lIns="0" tIns="0" rIns="0" bIns="0" anchor="ctr" anchorCtr="1"/>
          <a:lstStyle/>
          <a:p>
            <a:pPr algn="ctr">
              <a:lnSpc>
                <a:spcPct val="90000"/>
              </a:lnSpc>
              <a:defRPr/>
            </a:pPr>
            <a:r>
              <a:rPr lang="en-US" dirty="0">
                <a:effectLst>
                  <a:outerShdw blurRad="38100" dist="38100" dir="2700000" algn="tl">
                    <a:srgbClr val="000000"/>
                  </a:outerShdw>
                </a:effectLst>
                <a:latin typeface="Book Antiqua" pitchFamily="18" charset="0"/>
                <a:cs typeface="+mn-cs"/>
              </a:rPr>
              <a:t>Frequency</a:t>
            </a:r>
          </a:p>
          <a:p>
            <a:pPr algn="ctr">
              <a:lnSpc>
                <a:spcPct val="90000"/>
              </a:lnSpc>
              <a:defRPr/>
            </a:pPr>
            <a:r>
              <a:rPr lang="en-US" dirty="0">
                <a:effectLst>
                  <a:outerShdw blurRad="38100" dist="38100" dir="2700000" algn="tl">
                    <a:srgbClr val="000000"/>
                  </a:outerShdw>
                </a:effectLst>
                <a:latin typeface="Book Antiqua" pitchFamily="18" charset="0"/>
                <a:cs typeface="+mn-cs"/>
              </a:rPr>
              <a:t>distribution</a:t>
            </a:r>
          </a:p>
          <a:p>
            <a:pPr algn="ctr">
              <a:lnSpc>
                <a:spcPct val="90000"/>
              </a:lnSpc>
              <a:defRPr/>
            </a:pPr>
            <a:r>
              <a:rPr lang="en-US" dirty="0">
                <a:effectLst>
                  <a:outerShdw blurRad="38100" dist="38100" dir="2700000" algn="tl">
                    <a:srgbClr val="000000"/>
                  </a:outerShdw>
                </a:effectLst>
                <a:latin typeface="Book Antiqua" pitchFamily="18" charset="0"/>
                <a:cs typeface="+mn-cs"/>
              </a:rPr>
              <a:t>for the</a:t>
            </a:r>
          </a:p>
          <a:p>
            <a:pPr algn="ctr">
              <a:lnSpc>
                <a:spcPct val="80000"/>
              </a:lnSpc>
              <a:defRPr/>
            </a:pPr>
            <a:r>
              <a:rPr lang="en-US" dirty="0">
                <a:effectLst>
                  <a:outerShdw blurRad="38100" dist="38100" dir="2700000" algn="tl">
                    <a:srgbClr val="000000"/>
                  </a:outerShdw>
                </a:effectLst>
                <a:latin typeface="Book Antiqua" pitchFamily="18" charset="0"/>
                <a:cs typeface="+mn-cs"/>
              </a:rPr>
              <a:t>price range</a:t>
            </a:r>
          </a:p>
          <a:p>
            <a:pPr algn="ctr">
              <a:lnSpc>
                <a:spcPct val="90000"/>
              </a:lnSpc>
              <a:defRPr/>
            </a:pPr>
            <a:r>
              <a:rPr lang="en-US" dirty="0">
                <a:effectLst>
                  <a:outerShdw blurRad="38100" dist="38100" dir="2700000" algn="tl">
                    <a:srgbClr val="000000"/>
                  </a:outerShdw>
                </a:effectLst>
                <a:latin typeface="Book Antiqua" pitchFamily="18" charset="0"/>
                <a:cs typeface="+mn-cs"/>
              </a:rPr>
              <a:t>variable </a:t>
            </a:r>
          </a:p>
        </p:txBody>
      </p:sp>
      <p:sp>
        <p:nvSpPr>
          <p:cNvPr id="310364" name="Oval 92">
            <a:extLst>
              <a:ext uri="{FF2B5EF4-FFF2-40B4-BE49-F238E27FC236}">
                <a16:creationId xmlns:a16="http://schemas.microsoft.com/office/drawing/2014/main" id="{DF6F74CF-5A9C-B0EF-4E97-49EE666AC905}"/>
              </a:ext>
            </a:extLst>
          </p:cNvPr>
          <p:cNvSpPr>
            <a:spLocks noChangeArrowheads="1"/>
          </p:cNvSpPr>
          <p:nvPr/>
        </p:nvSpPr>
        <p:spPr bwMode="auto">
          <a:xfrm>
            <a:off x="7486650" y="3387725"/>
            <a:ext cx="742950" cy="933450"/>
          </a:xfrm>
          <a:prstGeom prst="ellipse">
            <a:avLst/>
          </a:prstGeom>
          <a:noFill/>
          <a:ln w="19050">
            <a:solidFill>
              <a:schemeClr val="tx1"/>
            </a:solidFill>
            <a:round/>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10365" name="AutoShape 93">
            <a:extLst>
              <a:ext uri="{FF2B5EF4-FFF2-40B4-BE49-F238E27FC236}">
                <a16:creationId xmlns:a16="http://schemas.microsoft.com/office/drawing/2014/main" id="{817E7AE7-7FF1-A150-6FA8-6B071809333E}"/>
              </a:ext>
            </a:extLst>
          </p:cNvPr>
          <p:cNvSpPr>
            <a:spLocks noChangeArrowheads="1"/>
          </p:cNvSpPr>
          <p:nvPr/>
        </p:nvSpPr>
        <p:spPr bwMode="auto">
          <a:xfrm>
            <a:off x="800100" y="5346700"/>
            <a:ext cx="3562350" cy="768350"/>
          </a:xfrm>
          <a:prstGeom prst="wedgeRoundRectCallout">
            <a:avLst>
              <a:gd name="adj1" fmla="val 47773"/>
              <a:gd name="adj2" fmla="val -86983"/>
              <a:gd name="adj3" fmla="val 16667"/>
            </a:avLst>
          </a:prstGeom>
          <a:solidFill>
            <a:schemeClr val="bg2"/>
          </a:solidFill>
          <a:ln w="12700">
            <a:solidFill>
              <a:schemeClr val="tx1"/>
            </a:solidFill>
            <a:miter lim="800000"/>
            <a:headEnd/>
            <a:tailEnd/>
          </a:ln>
          <a:effectLst/>
        </p:spPr>
        <p:txBody>
          <a:bodyPr lIns="0" tIns="0" rIns="0" bIns="0" anchor="ctr" anchorCtr="1"/>
          <a:lstStyle/>
          <a:p>
            <a:pPr algn="ctr">
              <a:lnSpc>
                <a:spcPct val="80000"/>
              </a:lnSpc>
              <a:defRPr/>
            </a:pPr>
            <a:r>
              <a:rPr lang="en-US" dirty="0">
                <a:effectLst>
                  <a:outerShdw blurRad="38100" dist="38100" dir="2700000" algn="tl">
                    <a:srgbClr val="000000"/>
                  </a:outerShdw>
                </a:effectLst>
                <a:latin typeface="Book Antiqua" pitchFamily="18" charset="0"/>
                <a:cs typeface="+mn-cs"/>
              </a:rPr>
              <a:t>Frequency distribution for</a:t>
            </a:r>
          </a:p>
          <a:p>
            <a:pPr algn="ctr">
              <a:lnSpc>
                <a:spcPct val="80000"/>
              </a:lnSpc>
              <a:defRPr/>
            </a:pPr>
            <a:r>
              <a:rPr lang="en-US" dirty="0">
                <a:effectLst>
                  <a:outerShdw blurRad="38100" dist="38100" dir="2700000" algn="tl">
                    <a:srgbClr val="000000"/>
                  </a:outerShdw>
                </a:effectLst>
                <a:latin typeface="Book Antiqua" pitchFamily="18" charset="0"/>
                <a:cs typeface="+mn-cs"/>
              </a:rPr>
              <a:t>the home style variable</a:t>
            </a:r>
          </a:p>
        </p:txBody>
      </p:sp>
      <p:sp>
        <p:nvSpPr>
          <p:cNvPr id="310366" name="Oval 94">
            <a:extLst>
              <a:ext uri="{FF2B5EF4-FFF2-40B4-BE49-F238E27FC236}">
                <a16:creationId xmlns:a16="http://schemas.microsoft.com/office/drawing/2014/main" id="{40154D7B-C043-DE89-C0B2-4B89409345D1}"/>
              </a:ext>
            </a:extLst>
          </p:cNvPr>
          <p:cNvSpPr>
            <a:spLocks noChangeArrowheads="1"/>
          </p:cNvSpPr>
          <p:nvPr/>
        </p:nvSpPr>
        <p:spPr bwMode="auto">
          <a:xfrm>
            <a:off x="2590800" y="4359275"/>
            <a:ext cx="4629150" cy="647700"/>
          </a:xfrm>
          <a:prstGeom prst="ellipse">
            <a:avLst/>
          </a:prstGeom>
          <a:noFill/>
          <a:ln w="19050">
            <a:solidFill>
              <a:schemeClr val="tx1"/>
            </a:solidFill>
            <a:round/>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10368" name="Rectangle 96">
            <a:extLst>
              <a:ext uri="{FF2B5EF4-FFF2-40B4-BE49-F238E27FC236}">
                <a16:creationId xmlns:a16="http://schemas.microsoft.com/office/drawing/2014/main" id="{D8087F9D-119F-D531-785D-12D10829A21B}"/>
              </a:ext>
            </a:extLst>
          </p:cNvPr>
          <p:cNvSpPr>
            <a:spLocks noChangeArrowheads="1"/>
          </p:cNvSpPr>
          <p:nvPr/>
        </p:nvSpPr>
        <p:spPr bwMode="auto">
          <a:xfrm>
            <a:off x="741363" y="1057275"/>
            <a:ext cx="5969000" cy="48418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Font typeface="Wingdings" pitchFamily="2" charset="2"/>
              <a:buChar char="n"/>
              <a:defRPr/>
            </a:pPr>
            <a:r>
              <a:rPr lang="en-US" sz="2400" dirty="0">
                <a:effectLst>
                  <a:outerShdw blurRad="38100" dist="38100" dir="2700000" algn="tl">
                    <a:srgbClr val="000000"/>
                  </a:outerShdw>
                </a:effectLst>
                <a:latin typeface="Book Antiqua" pitchFamily="18" charset="0"/>
                <a:cs typeface="+mn-cs"/>
              </a:rPr>
              <a:t> Example:  Finger Lakes Homes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10364"/>
                                        </p:tgtEl>
                                        <p:attrNameLst>
                                          <p:attrName>style.visibility</p:attrName>
                                        </p:attrNameLst>
                                      </p:cBhvr>
                                      <p:to>
                                        <p:strVal val="visible"/>
                                      </p:to>
                                    </p:set>
                                    <p:animEffect transition="in" filter="barn(outVertical)">
                                      <p:cBhvr>
                                        <p:cTn id="7" dur="500"/>
                                        <p:tgtEl>
                                          <p:spTgt spid="310364"/>
                                        </p:tgtEl>
                                      </p:cBhvr>
                                    </p:animEffect>
                                  </p:childTnLst>
                                </p:cTn>
                              </p:par>
                            </p:childTnLst>
                          </p:cTn>
                        </p:par>
                        <p:par>
                          <p:cTn id="8" fill="hold" nodeType="afterGroup">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310363"/>
                                        </p:tgtEl>
                                        <p:attrNameLst>
                                          <p:attrName>style.visibility</p:attrName>
                                        </p:attrNameLst>
                                      </p:cBhvr>
                                      <p:to>
                                        <p:strVal val="visible"/>
                                      </p:to>
                                    </p:set>
                                    <p:anim calcmode="lin" valueType="num">
                                      <p:cBhvr>
                                        <p:cTn id="11" dur="500" fill="hold"/>
                                        <p:tgtEl>
                                          <p:spTgt spid="310363"/>
                                        </p:tgtEl>
                                        <p:attrNameLst>
                                          <p:attrName>ppt_w</p:attrName>
                                        </p:attrNameLst>
                                      </p:cBhvr>
                                      <p:tavLst>
                                        <p:tav tm="0">
                                          <p:val>
                                            <p:fltVal val="0"/>
                                          </p:val>
                                        </p:tav>
                                        <p:tav tm="100000">
                                          <p:val>
                                            <p:strVal val="#ppt_w"/>
                                          </p:val>
                                        </p:tav>
                                      </p:tavLst>
                                    </p:anim>
                                    <p:anim calcmode="lin" valueType="num">
                                      <p:cBhvr>
                                        <p:cTn id="12" dur="500" fill="hold"/>
                                        <p:tgtEl>
                                          <p:spTgt spid="310363"/>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10366"/>
                                        </p:tgtEl>
                                        <p:attrNameLst>
                                          <p:attrName>style.visibility</p:attrName>
                                        </p:attrNameLst>
                                      </p:cBhvr>
                                      <p:to>
                                        <p:strVal val="visible"/>
                                      </p:to>
                                    </p:set>
                                    <p:animEffect transition="in" filter="barn(outHorizontal)">
                                      <p:cBhvr>
                                        <p:cTn id="17" dur="500"/>
                                        <p:tgtEl>
                                          <p:spTgt spid="310366"/>
                                        </p:tgtEl>
                                      </p:cBhvr>
                                    </p:animEffect>
                                  </p:childTnLst>
                                </p:cTn>
                              </p:par>
                            </p:childTnLst>
                          </p:cTn>
                        </p:par>
                        <p:par>
                          <p:cTn id="18" fill="hold" nodeType="afterGroup">
                            <p:stCondLst>
                              <p:cond delay="500"/>
                            </p:stCondLst>
                            <p:childTnLst>
                              <p:par>
                                <p:cTn id="19" presetID="23" presetClass="entr" presetSubtype="16" fill="hold" grpId="0" nodeType="afterEffect">
                                  <p:stCondLst>
                                    <p:cond delay="1000"/>
                                  </p:stCondLst>
                                  <p:childTnLst>
                                    <p:set>
                                      <p:cBhvr>
                                        <p:cTn id="20" dur="1" fill="hold">
                                          <p:stCondLst>
                                            <p:cond delay="0"/>
                                          </p:stCondLst>
                                        </p:cTn>
                                        <p:tgtEl>
                                          <p:spTgt spid="310365"/>
                                        </p:tgtEl>
                                        <p:attrNameLst>
                                          <p:attrName>style.visibility</p:attrName>
                                        </p:attrNameLst>
                                      </p:cBhvr>
                                      <p:to>
                                        <p:strVal val="visible"/>
                                      </p:to>
                                    </p:set>
                                    <p:anim calcmode="lin" valueType="num">
                                      <p:cBhvr>
                                        <p:cTn id="21" dur="500" fill="hold"/>
                                        <p:tgtEl>
                                          <p:spTgt spid="310365"/>
                                        </p:tgtEl>
                                        <p:attrNameLst>
                                          <p:attrName>ppt_w</p:attrName>
                                        </p:attrNameLst>
                                      </p:cBhvr>
                                      <p:tavLst>
                                        <p:tav tm="0">
                                          <p:val>
                                            <p:fltVal val="0"/>
                                          </p:val>
                                        </p:tav>
                                        <p:tav tm="100000">
                                          <p:val>
                                            <p:strVal val="#ppt_w"/>
                                          </p:val>
                                        </p:tav>
                                      </p:tavLst>
                                    </p:anim>
                                    <p:anim calcmode="lin" valueType="num">
                                      <p:cBhvr>
                                        <p:cTn id="22" dur="500" fill="hold"/>
                                        <p:tgtEl>
                                          <p:spTgt spid="3103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363" grpId="0" animBg="1" autoUpdateAnimBg="0"/>
      <p:bldP spid="310364" grpId="0" animBg="1"/>
      <p:bldP spid="310365" grpId="0" animBg="1" autoUpdateAnimBg="0"/>
      <p:bldP spid="31036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127" name="Rectangle 71">
            <a:extLst>
              <a:ext uri="{FF2B5EF4-FFF2-40B4-BE49-F238E27FC236}">
                <a16:creationId xmlns:a16="http://schemas.microsoft.com/office/drawing/2014/main" id="{EFA0B559-CC82-0602-86CD-E57A422B78A7}"/>
              </a:ext>
            </a:extLst>
          </p:cNvPr>
          <p:cNvSpPr>
            <a:spLocks noChangeArrowheads="1"/>
          </p:cNvSpPr>
          <p:nvPr/>
        </p:nvSpPr>
        <p:spPr bwMode="auto">
          <a:xfrm>
            <a:off x="803275" y="1638300"/>
            <a:ext cx="7805738" cy="2806700"/>
          </a:xfrm>
          <a:prstGeom prst="rect">
            <a:avLst/>
          </a:prstGeom>
          <a:solidFill>
            <a:schemeClr val="bg2"/>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nvGrpSpPr>
          <p:cNvPr id="75779" name="Group 167">
            <a:extLst>
              <a:ext uri="{FF2B5EF4-FFF2-40B4-BE49-F238E27FC236}">
                <a16:creationId xmlns:a16="http://schemas.microsoft.com/office/drawing/2014/main" id="{8EB7AF96-BDF8-954B-B7F1-C1C4DC778CF4}"/>
              </a:ext>
            </a:extLst>
          </p:cNvPr>
          <p:cNvGrpSpPr>
            <a:grpSpLocks/>
          </p:cNvGrpSpPr>
          <p:nvPr/>
        </p:nvGrpSpPr>
        <p:grpSpPr bwMode="auto">
          <a:xfrm>
            <a:off x="1011238" y="1798638"/>
            <a:ext cx="7397750" cy="1892300"/>
            <a:chOff x="637" y="1187"/>
            <a:chExt cx="4660" cy="1192"/>
          </a:xfrm>
        </p:grpSpPr>
        <p:sp>
          <p:nvSpPr>
            <p:cNvPr id="301129" name="Line 73">
              <a:extLst>
                <a:ext uri="{FF2B5EF4-FFF2-40B4-BE49-F238E27FC236}">
                  <a16:creationId xmlns:a16="http://schemas.microsoft.com/office/drawing/2014/main" id="{B9FC6FC2-AF1D-0A72-7EBC-43459F5FD99D}"/>
                </a:ext>
              </a:extLst>
            </p:cNvPr>
            <p:cNvSpPr>
              <a:spLocks noChangeShapeType="1"/>
            </p:cNvSpPr>
            <p:nvPr/>
          </p:nvSpPr>
          <p:spPr bwMode="auto">
            <a:xfrm>
              <a:off x="637" y="2370"/>
              <a:ext cx="4648"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01130" name="Line 74">
              <a:extLst>
                <a:ext uri="{FF2B5EF4-FFF2-40B4-BE49-F238E27FC236}">
                  <a16:creationId xmlns:a16="http://schemas.microsoft.com/office/drawing/2014/main" id="{706998A1-2130-E5A1-9238-343B36E7A2EE}"/>
                </a:ext>
              </a:extLst>
            </p:cNvPr>
            <p:cNvSpPr>
              <a:spLocks noChangeShapeType="1"/>
            </p:cNvSpPr>
            <p:nvPr/>
          </p:nvSpPr>
          <p:spPr bwMode="auto">
            <a:xfrm>
              <a:off x="649" y="1708"/>
              <a:ext cx="4648"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01131" name="Line 75">
              <a:extLst>
                <a:ext uri="{FF2B5EF4-FFF2-40B4-BE49-F238E27FC236}">
                  <a16:creationId xmlns:a16="http://schemas.microsoft.com/office/drawing/2014/main" id="{456F766F-1E12-6BC4-D1BC-712E9355804B}"/>
                </a:ext>
              </a:extLst>
            </p:cNvPr>
            <p:cNvSpPr>
              <a:spLocks noChangeShapeType="1"/>
            </p:cNvSpPr>
            <p:nvPr/>
          </p:nvSpPr>
          <p:spPr bwMode="auto">
            <a:xfrm flipH="1">
              <a:off x="1589" y="1187"/>
              <a:ext cx="0" cy="118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01132" name="Line 76">
              <a:extLst>
                <a:ext uri="{FF2B5EF4-FFF2-40B4-BE49-F238E27FC236}">
                  <a16:creationId xmlns:a16="http://schemas.microsoft.com/office/drawing/2014/main" id="{E8B4F3DE-5412-2D31-84E5-B186D9D74999}"/>
                </a:ext>
              </a:extLst>
            </p:cNvPr>
            <p:cNvSpPr>
              <a:spLocks noChangeShapeType="1"/>
            </p:cNvSpPr>
            <p:nvPr/>
          </p:nvSpPr>
          <p:spPr bwMode="auto">
            <a:xfrm>
              <a:off x="4617" y="1187"/>
              <a:ext cx="0" cy="1192"/>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301133" name="Rectangle 77">
            <a:extLst>
              <a:ext uri="{FF2B5EF4-FFF2-40B4-BE49-F238E27FC236}">
                <a16:creationId xmlns:a16="http://schemas.microsoft.com/office/drawing/2014/main" id="{70D219E1-5BF2-9B8E-9E3A-84015B452CAF}"/>
              </a:ext>
            </a:extLst>
          </p:cNvPr>
          <p:cNvSpPr>
            <a:spLocks noChangeArrowheads="1"/>
          </p:cNvSpPr>
          <p:nvPr/>
        </p:nvSpPr>
        <p:spPr bwMode="auto">
          <a:xfrm>
            <a:off x="1104900" y="1666875"/>
            <a:ext cx="1257300" cy="971550"/>
          </a:xfrm>
          <a:prstGeom prst="rect">
            <a:avLst/>
          </a:prstGeom>
          <a:noFill/>
          <a:ln w="12700">
            <a:noFill/>
            <a:miter lim="800000"/>
            <a:headEnd/>
            <a:tailEnd/>
          </a:ln>
          <a:effectLst/>
        </p:spPr>
        <p:txBody>
          <a:bodyPr wrap="none" anchor="ctr"/>
          <a:lstStyle/>
          <a:p>
            <a:pPr algn="ctr">
              <a:lnSpc>
                <a:spcPct val="110000"/>
              </a:lnSpc>
              <a:defRPr/>
            </a:pPr>
            <a:r>
              <a:rPr lang="en-US" sz="2400">
                <a:effectLst>
                  <a:outerShdw blurRad="38100" dist="38100" dir="2700000" algn="tl">
                    <a:srgbClr val="000000"/>
                  </a:outerShdw>
                </a:effectLst>
                <a:latin typeface="Book Antiqua" pitchFamily="18" charset="0"/>
                <a:cs typeface="+mn-cs"/>
              </a:rPr>
              <a:t>Price</a:t>
            </a:r>
          </a:p>
          <a:p>
            <a:pPr algn="ctr">
              <a:lnSpc>
                <a:spcPct val="110000"/>
              </a:lnSpc>
              <a:defRPr/>
            </a:pPr>
            <a:r>
              <a:rPr lang="en-US" sz="2400">
                <a:effectLst>
                  <a:outerShdw blurRad="38100" dist="38100" dir="2700000" algn="tl">
                    <a:srgbClr val="000000"/>
                  </a:outerShdw>
                </a:effectLst>
                <a:latin typeface="Book Antiqua" pitchFamily="18" charset="0"/>
                <a:cs typeface="+mn-cs"/>
              </a:rPr>
              <a:t>Range</a:t>
            </a:r>
          </a:p>
        </p:txBody>
      </p:sp>
      <p:sp>
        <p:nvSpPr>
          <p:cNvPr id="301134" name="Rectangle 78">
            <a:extLst>
              <a:ext uri="{FF2B5EF4-FFF2-40B4-BE49-F238E27FC236}">
                <a16:creationId xmlns:a16="http://schemas.microsoft.com/office/drawing/2014/main" id="{D6DD8087-E956-D535-FE58-720A4F3001CD}"/>
              </a:ext>
            </a:extLst>
          </p:cNvPr>
          <p:cNvSpPr>
            <a:spLocks noChangeArrowheads="1"/>
          </p:cNvSpPr>
          <p:nvPr/>
        </p:nvSpPr>
        <p:spPr bwMode="auto">
          <a:xfrm>
            <a:off x="2476500" y="2047875"/>
            <a:ext cx="4781550" cy="647700"/>
          </a:xfrm>
          <a:prstGeom prst="rect">
            <a:avLst/>
          </a:prstGeom>
          <a:noFill/>
          <a:ln w="12700">
            <a:noFill/>
            <a:miter lim="800000"/>
            <a:headEnd/>
            <a:tailEnd/>
          </a:ln>
          <a:effectLst/>
        </p:spPr>
        <p:txBody>
          <a:bodyPr wrap="none" anchor="ctr"/>
          <a:lstStyle/>
          <a:p>
            <a:pPr algn="ctr">
              <a:lnSpc>
                <a:spcPct val="110000"/>
              </a:lnSpc>
              <a:defRPr/>
            </a:pPr>
            <a:r>
              <a:rPr lang="en-US" sz="2400" dirty="0">
                <a:effectLst>
                  <a:outerShdw blurRad="38100" dist="38100" dir="2700000" algn="tl">
                    <a:srgbClr val="000000"/>
                  </a:outerShdw>
                </a:effectLst>
                <a:latin typeface="Book Antiqua" pitchFamily="18" charset="0"/>
                <a:cs typeface="+mn-cs"/>
              </a:rPr>
              <a:t>  Colonial    Log     Split    A-Frame</a:t>
            </a:r>
          </a:p>
        </p:txBody>
      </p:sp>
      <p:sp>
        <p:nvSpPr>
          <p:cNvPr id="301135" name="Rectangle 79">
            <a:extLst>
              <a:ext uri="{FF2B5EF4-FFF2-40B4-BE49-F238E27FC236}">
                <a16:creationId xmlns:a16="http://schemas.microsoft.com/office/drawing/2014/main" id="{75E35408-DB99-518D-25F0-00E054AC159D}"/>
              </a:ext>
            </a:extLst>
          </p:cNvPr>
          <p:cNvSpPr>
            <a:spLocks noChangeArrowheads="1"/>
          </p:cNvSpPr>
          <p:nvPr/>
        </p:nvSpPr>
        <p:spPr bwMode="auto">
          <a:xfrm>
            <a:off x="7391400" y="2124075"/>
            <a:ext cx="914400" cy="49530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cs typeface="+mn-cs"/>
              </a:rPr>
              <a:t>Total</a:t>
            </a:r>
          </a:p>
        </p:txBody>
      </p:sp>
      <p:sp>
        <p:nvSpPr>
          <p:cNvPr id="301136" name="Rectangle 80">
            <a:extLst>
              <a:ext uri="{FF2B5EF4-FFF2-40B4-BE49-F238E27FC236}">
                <a16:creationId xmlns:a16="http://schemas.microsoft.com/office/drawing/2014/main" id="{0D952B4D-98A1-C104-AB20-639950DFF22A}"/>
              </a:ext>
            </a:extLst>
          </p:cNvPr>
          <p:cNvSpPr>
            <a:spLocks noChangeArrowheads="1"/>
          </p:cNvSpPr>
          <p:nvPr/>
        </p:nvSpPr>
        <p:spPr bwMode="auto">
          <a:xfrm>
            <a:off x="946150" y="2676525"/>
            <a:ext cx="1504950" cy="952500"/>
          </a:xfrm>
          <a:prstGeom prst="rect">
            <a:avLst/>
          </a:prstGeom>
          <a:noFill/>
          <a:ln w="12700">
            <a:noFill/>
            <a:miter lim="800000"/>
            <a:headEnd/>
            <a:tailEnd/>
          </a:ln>
          <a:effectLst/>
        </p:spPr>
        <p:txBody>
          <a:bodyPr wrap="none" anchor="ctr"/>
          <a:lstStyle/>
          <a:p>
            <a:pPr algn="ctr">
              <a:lnSpc>
                <a:spcPct val="120000"/>
              </a:lnSpc>
              <a:defRPr/>
            </a:pPr>
            <a:r>
              <a:rPr lang="en-US" sz="2400">
                <a:effectLst>
                  <a:outerShdw blurRad="38100" dist="38100" dir="2700000" algn="tl">
                    <a:srgbClr val="000000"/>
                  </a:outerShdw>
                </a:effectLst>
                <a:latin typeface="Book Antiqua" pitchFamily="18" charset="0"/>
                <a:cs typeface="+mn-cs"/>
              </a:rPr>
              <a:t>&lt; $200,000</a:t>
            </a:r>
          </a:p>
          <a:p>
            <a:pPr algn="ctr">
              <a:lnSpc>
                <a:spcPct val="120000"/>
              </a:lnSpc>
              <a:defRPr/>
            </a:pPr>
            <a:r>
              <a:rPr lang="en-US" sz="2400" u="sng">
                <a:effectLst>
                  <a:outerShdw blurRad="38100" dist="38100" dir="2700000" algn="tl">
                    <a:srgbClr val="000000"/>
                  </a:outerShdw>
                </a:effectLst>
                <a:latin typeface="Book Antiqua" pitchFamily="18" charset="0"/>
                <a:cs typeface="+mn-cs"/>
              </a:rPr>
              <a:t>&gt;</a:t>
            </a:r>
            <a:r>
              <a:rPr lang="en-US" sz="2400">
                <a:effectLst>
                  <a:outerShdw blurRad="38100" dist="38100" dir="2700000" algn="tl">
                    <a:srgbClr val="000000"/>
                  </a:outerShdw>
                </a:effectLst>
                <a:latin typeface="Book Antiqua" pitchFamily="18" charset="0"/>
                <a:cs typeface="+mn-cs"/>
              </a:rPr>
              <a:t> $200,000</a:t>
            </a:r>
          </a:p>
        </p:txBody>
      </p:sp>
      <p:sp>
        <p:nvSpPr>
          <p:cNvPr id="301137" name="Rectangle 81">
            <a:extLst>
              <a:ext uri="{FF2B5EF4-FFF2-40B4-BE49-F238E27FC236}">
                <a16:creationId xmlns:a16="http://schemas.microsoft.com/office/drawing/2014/main" id="{172EC859-5C2C-A9DD-D6C4-1F53A535F5C4}"/>
              </a:ext>
            </a:extLst>
          </p:cNvPr>
          <p:cNvSpPr>
            <a:spLocks noChangeArrowheads="1"/>
          </p:cNvSpPr>
          <p:nvPr/>
        </p:nvSpPr>
        <p:spPr bwMode="auto">
          <a:xfrm>
            <a:off x="2857500" y="2619375"/>
            <a:ext cx="4419600" cy="647700"/>
          </a:xfrm>
          <a:prstGeom prst="rect">
            <a:avLst/>
          </a:prstGeom>
          <a:noFill/>
          <a:ln w="12700">
            <a:noFill/>
            <a:miter lim="800000"/>
            <a:headEnd/>
            <a:tailEnd/>
          </a:ln>
          <a:effectLst/>
        </p:spPr>
        <p:txBody>
          <a:bodyPr wrap="none" anchor="ctr"/>
          <a:lstStyle/>
          <a:p>
            <a:pPr marL="457200" indent="-457200">
              <a:lnSpc>
                <a:spcPct val="120000"/>
              </a:lnSpc>
              <a:defRPr/>
            </a:pPr>
            <a:r>
              <a:rPr lang="en-US" sz="2400" dirty="0">
                <a:effectLst>
                  <a:outerShdw blurRad="38100" dist="38100" dir="2700000" algn="tl">
                    <a:srgbClr val="000000"/>
                  </a:outerShdw>
                </a:effectLst>
                <a:latin typeface="Book Antiqua" pitchFamily="18" charset="0"/>
                <a:cs typeface="+mn-cs"/>
              </a:rPr>
              <a:t>32.73      10.91    34.55       21.82</a:t>
            </a:r>
          </a:p>
        </p:txBody>
      </p:sp>
      <p:sp>
        <p:nvSpPr>
          <p:cNvPr id="301138" name="Rectangle 82">
            <a:extLst>
              <a:ext uri="{FF2B5EF4-FFF2-40B4-BE49-F238E27FC236}">
                <a16:creationId xmlns:a16="http://schemas.microsoft.com/office/drawing/2014/main" id="{24D1962B-853B-935C-2DF0-C4EA42D63C49}"/>
              </a:ext>
            </a:extLst>
          </p:cNvPr>
          <p:cNvSpPr>
            <a:spLocks noChangeArrowheads="1"/>
          </p:cNvSpPr>
          <p:nvPr/>
        </p:nvSpPr>
        <p:spPr bwMode="auto">
          <a:xfrm>
            <a:off x="7524750" y="2619375"/>
            <a:ext cx="704850" cy="1028700"/>
          </a:xfrm>
          <a:prstGeom prst="rect">
            <a:avLst/>
          </a:prstGeom>
          <a:noFill/>
          <a:ln w="12700">
            <a:noFill/>
            <a:miter lim="800000"/>
            <a:headEnd/>
            <a:tailEnd/>
          </a:ln>
          <a:effectLst/>
        </p:spPr>
        <p:txBody>
          <a:bodyPr wrap="none" anchor="ctr"/>
          <a:lstStyle/>
          <a:p>
            <a:pPr algn="ctr">
              <a:lnSpc>
                <a:spcPct val="130000"/>
              </a:lnSpc>
              <a:defRPr/>
            </a:pPr>
            <a:r>
              <a:rPr lang="en-US">
                <a:effectLst>
                  <a:outerShdw blurRad="38100" dist="38100" dir="2700000" algn="tl">
                    <a:srgbClr val="000000"/>
                  </a:outerShdw>
                </a:effectLst>
                <a:latin typeface="Book Antiqua" pitchFamily="18" charset="0"/>
                <a:cs typeface="+mn-cs"/>
              </a:rPr>
              <a:t>100</a:t>
            </a:r>
          </a:p>
          <a:p>
            <a:pPr algn="ctr">
              <a:lnSpc>
                <a:spcPct val="130000"/>
              </a:lnSpc>
              <a:defRPr/>
            </a:pPr>
            <a:r>
              <a:rPr lang="en-US">
                <a:effectLst>
                  <a:outerShdw blurRad="38100" dist="38100" dir="2700000" algn="tl">
                    <a:srgbClr val="000000"/>
                  </a:outerShdw>
                </a:effectLst>
                <a:latin typeface="Book Antiqua" pitchFamily="18" charset="0"/>
                <a:cs typeface="+mn-cs"/>
              </a:rPr>
              <a:t>100</a:t>
            </a:r>
          </a:p>
        </p:txBody>
      </p:sp>
      <p:sp>
        <p:nvSpPr>
          <p:cNvPr id="301139" name="Rectangle 83">
            <a:extLst>
              <a:ext uri="{FF2B5EF4-FFF2-40B4-BE49-F238E27FC236}">
                <a16:creationId xmlns:a16="http://schemas.microsoft.com/office/drawing/2014/main" id="{CB190609-3A52-3CA0-4F8F-23CBC4152BFA}"/>
              </a:ext>
            </a:extLst>
          </p:cNvPr>
          <p:cNvSpPr>
            <a:spLocks noChangeArrowheads="1"/>
          </p:cNvSpPr>
          <p:nvPr/>
        </p:nvSpPr>
        <p:spPr bwMode="auto">
          <a:xfrm>
            <a:off x="1371600" y="3667125"/>
            <a:ext cx="6762750" cy="628650"/>
          </a:xfrm>
          <a:prstGeom prst="rect">
            <a:avLst/>
          </a:prstGeom>
          <a:noFill/>
          <a:ln w="12700">
            <a:noFill/>
            <a:miter lim="800000"/>
            <a:headEnd/>
            <a:tailEnd/>
          </a:ln>
          <a:effectLst/>
        </p:spPr>
        <p:txBody>
          <a:bodyPr wrap="none" anchor="ctr"/>
          <a:lstStyle/>
          <a:p>
            <a:pPr algn="ctr">
              <a:defRPr/>
            </a:pPr>
            <a:r>
              <a:rPr lang="en-US">
                <a:effectLst>
                  <a:outerShdw blurRad="38100" dist="38100" dir="2700000" algn="tl">
                    <a:srgbClr val="000000"/>
                  </a:outerShdw>
                </a:effectLst>
                <a:latin typeface="Book Antiqua" pitchFamily="18" charset="0"/>
                <a:cs typeface="+mn-cs"/>
              </a:rPr>
              <a:t>Note: row totals are actually 100.01 due to rounding.</a:t>
            </a:r>
          </a:p>
        </p:txBody>
      </p:sp>
      <p:sp>
        <p:nvSpPr>
          <p:cNvPr id="301143" name="Rectangle 87">
            <a:extLst>
              <a:ext uri="{FF2B5EF4-FFF2-40B4-BE49-F238E27FC236}">
                <a16:creationId xmlns:a16="http://schemas.microsoft.com/office/drawing/2014/main" id="{CB7ABBBF-6B93-C354-9B11-CC28C3B0EC26}"/>
              </a:ext>
            </a:extLst>
          </p:cNvPr>
          <p:cNvSpPr>
            <a:spLocks noChangeArrowheads="1"/>
          </p:cNvSpPr>
          <p:nvPr/>
        </p:nvSpPr>
        <p:spPr bwMode="auto">
          <a:xfrm>
            <a:off x="2857500" y="3057525"/>
            <a:ext cx="4591050" cy="609600"/>
          </a:xfrm>
          <a:prstGeom prst="rect">
            <a:avLst/>
          </a:prstGeom>
          <a:noFill/>
          <a:ln w="12700">
            <a:noFill/>
            <a:miter lim="800000"/>
            <a:headEnd/>
            <a:tailEnd/>
          </a:ln>
          <a:effectLst/>
        </p:spPr>
        <p:txBody>
          <a:bodyPr wrap="none" anchor="ctr"/>
          <a:lstStyle/>
          <a:p>
            <a:pPr marL="457200" indent="-457200">
              <a:lnSpc>
                <a:spcPct val="120000"/>
              </a:lnSpc>
              <a:defRPr/>
            </a:pPr>
            <a:r>
              <a:rPr lang="en-US" sz="2400" dirty="0">
                <a:effectLst>
                  <a:outerShdw blurRad="38100" dist="38100" dir="2700000" algn="tl">
                    <a:srgbClr val="000000"/>
                  </a:outerShdw>
                </a:effectLst>
                <a:latin typeface="Book Antiqua" pitchFamily="18" charset="0"/>
                <a:cs typeface="+mn-cs"/>
              </a:rPr>
              <a:t>26.67      31.11    35.56         6.67</a:t>
            </a:r>
          </a:p>
        </p:txBody>
      </p:sp>
      <p:sp>
        <p:nvSpPr>
          <p:cNvPr id="301144" name="Rectangle 88">
            <a:extLst>
              <a:ext uri="{FF2B5EF4-FFF2-40B4-BE49-F238E27FC236}">
                <a16:creationId xmlns:a16="http://schemas.microsoft.com/office/drawing/2014/main" id="{1CA4FA80-6911-B6A5-92AC-4BEE29105655}"/>
              </a:ext>
            </a:extLst>
          </p:cNvPr>
          <p:cNvSpPr>
            <a:spLocks noChangeArrowheads="1"/>
          </p:cNvSpPr>
          <p:nvPr/>
        </p:nvSpPr>
        <p:spPr bwMode="auto">
          <a:xfrm>
            <a:off x="2514600" y="1628775"/>
            <a:ext cx="4781550" cy="647700"/>
          </a:xfrm>
          <a:prstGeom prst="rect">
            <a:avLst/>
          </a:prstGeom>
          <a:noFill/>
          <a:ln w="12700">
            <a:noFill/>
            <a:miter lim="800000"/>
            <a:headEnd/>
            <a:tailEnd/>
          </a:ln>
          <a:effectLst/>
        </p:spPr>
        <p:txBody>
          <a:bodyPr wrap="none" anchor="ctr"/>
          <a:lstStyle/>
          <a:p>
            <a:pPr algn="ctr">
              <a:lnSpc>
                <a:spcPct val="110000"/>
              </a:lnSpc>
              <a:defRPr/>
            </a:pPr>
            <a:r>
              <a:rPr lang="en-US" sz="2400">
                <a:effectLst>
                  <a:outerShdw blurRad="38100" dist="38100" dir="2700000" algn="tl">
                    <a:srgbClr val="000000"/>
                  </a:outerShdw>
                </a:effectLst>
                <a:latin typeface="Book Antiqua" pitchFamily="18" charset="0"/>
                <a:cs typeface="+mn-cs"/>
              </a:rPr>
              <a:t>  </a:t>
            </a:r>
            <a:r>
              <a:rPr lang="en-US" sz="2400" u="sng">
                <a:effectLst>
                  <a:outerShdw blurRad="38100" dist="38100" dir="2700000" algn="tl">
                    <a:srgbClr val="000000"/>
                  </a:outerShdw>
                </a:effectLst>
                <a:latin typeface="Book Antiqua" pitchFamily="18" charset="0"/>
                <a:cs typeface="+mn-cs"/>
              </a:rPr>
              <a:t>Home Style</a:t>
            </a:r>
          </a:p>
        </p:txBody>
      </p:sp>
      <p:sp>
        <p:nvSpPr>
          <p:cNvPr id="301149" name="Oval 93">
            <a:extLst>
              <a:ext uri="{FF2B5EF4-FFF2-40B4-BE49-F238E27FC236}">
                <a16:creationId xmlns:a16="http://schemas.microsoft.com/office/drawing/2014/main" id="{003F89DF-E6BD-CB2A-092B-C6FCE5EB0A65}"/>
              </a:ext>
            </a:extLst>
          </p:cNvPr>
          <p:cNvSpPr>
            <a:spLocks noChangeArrowheads="1"/>
          </p:cNvSpPr>
          <p:nvPr/>
        </p:nvSpPr>
        <p:spPr bwMode="auto">
          <a:xfrm>
            <a:off x="2705100" y="3133725"/>
            <a:ext cx="1162050" cy="476250"/>
          </a:xfrm>
          <a:prstGeom prst="ellipse">
            <a:avLst/>
          </a:prstGeom>
          <a:noFill/>
          <a:ln w="28575">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01151" name="Freeform 95">
            <a:extLst>
              <a:ext uri="{FF2B5EF4-FFF2-40B4-BE49-F238E27FC236}">
                <a16:creationId xmlns:a16="http://schemas.microsoft.com/office/drawing/2014/main" id="{0AF40493-08E4-8E5A-8E8A-E00EF9E44317}"/>
              </a:ext>
            </a:extLst>
          </p:cNvPr>
          <p:cNvSpPr>
            <a:spLocks/>
          </p:cNvSpPr>
          <p:nvPr/>
        </p:nvSpPr>
        <p:spPr bwMode="auto">
          <a:xfrm>
            <a:off x="3790950" y="3495675"/>
            <a:ext cx="209550" cy="1404938"/>
          </a:xfrm>
          <a:custGeom>
            <a:avLst/>
            <a:gdLst/>
            <a:ahLst/>
            <a:cxnLst>
              <a:cxn ang="0">
                <a:pos x="0" y="0"/>
              </a:cxn>
              <a:cxn ang="0">
                <a:pos x="96" y="36"/>
              </a:cxn>
              <a:cxn ang="0">
                <a:pos x="120" y="192"/>
              </a:cxn>
              <a:cxn ang="0">
                <a:pos x="120" y="660"/>
              </a:cxn>
              <a:cxn ang="0">
                <a:pos x="120" y="888"/>
              </a:cxn>
            </a:cxnLst>
            <a:rect l="0" t="0" r="r" b="b"/>
            <a:pathLst>
              <a:path w="124" h="888">
                <a:moveTo>
                  <a:pt x="0" y="0"/>
                </a:moveTo>
                <a:cubicBezTo>
                  <a:pt x="16" y="6"/>
                  <a:pt x="76" y="4"/>
                  <a:pt x="96" y="36"/>
                </a:cubicBezTo>
                <a:cubicBezTo>
                  <a:pt x="116" y="68"/>
                  <a:pt x="116" y="88"/>
                  <a:pt x="120" y="192"/>
                </a:cubicBezTo>
                <a:cubicBezTo>
                  <a:pt x="124" y="296"/>
                  <a:pt x="120" y="544"/>
                  <a:pt x="120" y="660"/>
                </a:cubicBezTo>
                <a:cubicBezTo>
                  <a:pt x="120" y="776"/>
                  <a:pt x="120" y="841"/>
                  <a:pt x="120" y="888"/>
                </a:cubicBezTo>
              </a:path>
            </a:pathLst>
          </a:custGeom>
          <a:noFill/>
          <a:ln w="28575" cap="flat" cmpd="sng">
            <a:solidFill>
              <a:schemeClr val="tx1"/>
            </a:solidFill>
            <a:prstDash val="solid"/>
            <a:round/>
            <a:headEnd type="none" w="med" len="me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01152" name="Text Box 96">
            <a:extLst>
              <a:ext uri="{FF2B5EF4-FFF2-40B4-BE49-F238E27FC236}">
                <a16:creationId xmlns:a16="http://schemas.microsoft.com/office/drawing/2014/main" id="{85344BC8-952B-AD8F-F1BA-998E8B49B2CC}"/>
              </a:ext>
            </a:extLst>
          </p:cNvPr>
          <p:cNvSpPr txBox="1">
            <a:spLocks noChangeArrowheads="1"/>
          </p:cNvSpPr>
          <p:nvPr/>
        </p:nvSpPr>
        <p:spPr bwMode="auto">
          <a:xfrm>
            <a:off x="622300" y="4976813"/>
            <a:ext cx="8128000" cy="457200"/>
          </a:xfrm>
          <a:prstGeom prst="rect">
            <a:avLst/>
          </a:prstGeom>
          <a:noFill/>
          <a:ln w="12700">
            <a:noFill/>
            <a:miter lim="800000"/>
            <a:headEnd/>
            <a:tailEnd/>
          </a:ln>
          <a:effectLst/>
        </p:spPr>
        <p:txBody>
          <a:bodyPr wrap="none">
            <a:spAutoFit/>
          </a:bodyPr>
          <a:lstStyle/>
          <a:p>
            <a:pPr algn="ctr">
              <a:defRPr/>
            </a:pPr>
            <a:r>
              <a:rPr lang="en-US" sz="2400">
                <a:effectLst>
                  <a:outerShdw blurRad="38100" dist="38100" dir="2700000" algn="tl">
                    <a:srgbClr val="000000"/>
                  </a:outerShdw>
                </a:effectLst>
                <a:latin typeface="Book Antiqua" pitchFamily="18" charset="0"/>
                <a:cs typeface="+mn-cs"/>
              </a:rPr>
              <a:t>(Colonial and </a:t>
            </a:r>
            <a:r>
              <a:rPr lang="en-US" sz="2400" u="sng">
                <a:effectLst>
                  <a:outerShdw blurRad="38100" dist="38100" dir="2700000" algn="tl">
                    <a:srgbClr val="000000"/>
                  </a:outerShdw>
                </a:effectLst>
                <a:latin typeface="Book Antiqua" pitchFamily="18" charset="0"/>
                <a:cs typeface="+mn-cs"/>
              </a:rPr>
              <a:t>&gt;</a:t>
            </a:r>
            <a:r>
              <a:rPr lang="en-US" sz="2400">
                <a:effectLst>
                  <a:outerShdw blurRad="38100" dist="38100" dir="2700000" algn="tl">
                    <a:srgbClr val="000000"/>
                  </a:outerShdw>
                </a:effectLst>
                <a:latin typeface="Book Antiqua" pitchFamily="18" charset="0"/>
                <a:cs typeface="+mn-cs"/>
              </a:rPr>
              <a:t> $200K)/(All </a:t>
            </a:r>
            <a:r>
              <a:rPr lang="en-US" sz="2400" u="sng">
                <a:effectLst>
                  <a:outerShdw blurRad="38100" dist="38100" dir="2700000" algn="tl">
                    <a:srgbClr val="000000"/>
                  </a:outerShdw>
                </a:effectLst>
                <a:latin typeface="Book Antiqua" pitchFamily="18" charset="0"/>
                <a:cs typeface="+mn-cs"/>
              </a:rPr>
              <a:t>&gt;</a:t>
            </a:r>
            <a:r>
              <a:rPr lang="en-US" sz="2400">
                <a:effectLst>
                  <a:outerShdw blurRad="38100" dist="38100" dir="2700000" algn="tl">
                    <a:srgbClr val="000000"/>
                  </a:outerShdw>
                </a:effectLst>
                <a:latin typeface="Book Antiqua" pitchFamily="18" charset="0"/>
                <a:cs typeface="+mn-cs"/>
              </a:rPr>
              <a:t> $200K) x 100 = (12/45) x 100</a:t>
            </a:r>
          </a:p>
        </p:txBody>
      </p:sp>
      <p:sp>
        <p:nvSpPr>
          <p:cNvPr id="301153" name="Rectangle 97">
            <a:extLst>
              <a:ext uri="{FF2B5EF4-FFF2-40B4-BE49-F238E27FC236}">
                <a16:creationId xmlns:a16="http://schemas.microsoft.com/office/drawing/2014/main" id="{04C382B1-57AB-F021-D5B4-A5A9F3211667}"/>
              </a:ext>
            </a:extLst>
          </p:cNvPr>
          <p:cNvSpPr>
            <a:spLocks noChangeArrowheads="1"/>
          </p:cNvSpPr>
          <p:nvPr/>
        </p:nvSpPr>
        <p:spPr bwMode="auto">
          <a:xfrm>
            <a:off x="698500" y="179388"/>
            <a:ext cx="7772400" cy="814387"/>
          </a:xfrm>
          <a:prstGeom prst="rect">
            <a:avLst/>
          </a:prstGeom>
          <a:noFill/>
          <a:ln w="12700">
            <a:noFill/>
            <a:miter lim="800000"/>
            <a:headEnd/>
            <a:tailEnd/>
          </a:ln>
          <a:effectLst/>
        </p:spPr>
        <p:txBody>
          <a:bodyPr lIns="90488" tIns="44450" rIns="90488" bIns="44450" anchor="ctr"/>
          <a:lstStyle/>
          <a:p>
            <a:pPr algn="ctr" fontAlgn="auto">
              <a:spcAft>
                <a:spcPts val="0"/>
              </a:spcAft>
              <a:defRPr/>
            </a:pPr>
            <a:r>
              <a:rPr lang="en-US" sz="3200" b="1" dirty="0" err="1">
                <a:solidFill>
                  <a:schemeClr val="tx2"/>
                </a:solidFill>
                <a:latin typeface="Arial Black" pitchFamily="34" charset="0"/>
                <a:ea typeface="+mj-ea"/>
                <a:cs typeface="+mj-cs"/>
              </a:rPr>
              <a:t>Crosstabulation</a:t>
            </a:r>
            <a:r>
              <a:rPr lang="en-US" sz="3200" b="1" dirty="0">
                <a:solidFill>
                  <a:schemeClr val="tx2"/>
                </a:solidFill>
                <a:latin typeface="Arial Black" pitchFamily="34" charset="0"/>
                <a:ea typeface="+mj-ea"/>
                <a:cs typeface="+mj-cs"/>
              </a:rPr>
              <a:t>:  Row Percentages</a:t>
            </a:r>
          </a:p>
        </p:txBody>
      </p:sp>
      <p:sp>
        <p:nvSpPr>
          <p:cNvPr id="301222" name="Rectangle 166">
            <a:extLst>
              <a:ext uri="{FF2B5EF4-FFF2-40B4-BE49-F238E27FC236}">
                <a16:creationId xmlns:a16="http://schemas.microsoft.com/office/drawing/2014/main" id="{C363B016-7315-B556-AAC6-B2930343716A}"/>
              </a:ext>
            </a:extLst>
          </p:cNvPr>
          <p:cNvSpPr>
            <a:spLocks noChangeArrowheads="1"/>
          </p:cNvSpPr>
          <p:nvPr/>
        </p:nvSpPr>
        <p:spPr bwMode="auto">
          <a:xfrm>
            <a:off x="741363" y="1057275"/>
            <a:ext cx="5969000" cy="48418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Font typeface="Wingdings" pitchFamily="2" charset="2"/>
              <a:buChar char="n"/>
              <a:defRPr/>
            </a:pPr>
            <a:r>
              <a:rPr lang="en-US" sz="2400" dirty="0">
                <a:solidFill>
                  <a:srgbClr val="66FFFF"/>
                </a:solidFill>
                <a:effectLst>
                  <a:outerShdw blurRad="38100" dist="38100" dir="2700000" algn="tl">
                    <a:srgbClr val="000000"/>
                  </a:outerShdw>
                </a:effectLst>
                <a:latin typeface="Book Antiqua" pitchFamily="18" charset="0"/>
                <a:cs typeface="+mn-cs"/>
              </a:rPr>
              <a:t> </a:t>
            </a:r>
            <a:r>
              <a:rPr lang="en-US" sz="2400" dirty="0">
                <a:effectLst>
                  <a:outerShdw blurRad="38100" dist="38100" dir="2700000" algn="tl">
                    <a:srgbClr val="000000"/>
                  </a:outerShdw>
                </a:effectLst>
                <a:latin typeface="Book Antiqua" pitchFamily="18" charset="0"/>
                <a:cs typeface="+mn-cs"/>
              </a:rPr>
              <a:t>Example:  Finger Lakes Homes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1137"/>
                                        </p:tgtEl>
                                        <p:attrNameLst>
                                          <p:attrName>style.visibility</p:attrName>
                                        </p:attrNameLst>
                                      </p:cBhvr>
                                      <p:to>
                                        <p:strVal val="visible"/>
                                      </p:to>
                                    </p:set>
                                    <p:animEffect transition="in" filter="slide(fromLeft)">
                                      <p:cBhvr>
                                        <p:cTn id="7" dur="500"/>
                                        <p:tgtEl>
                                          <p:spTgt spid="301137"/>
                                        </p:tgtEl>
                                      </p:cBhvr>
                                    </p:animEffect>
                                  </p:childTnLst>
                                </p:cTn>
                              </p:par>
                            </p:childTnLst>
                          </p:cTn>
                        </p:par>
                        <p:par>
                          <p:cTn id="8" fill="hold" nodeType="afterGroup">
                            <p:stCondLst>
                              <p:cond delay="500"/>
                            </p:stCondLst>
                            <p:childTnLst>
                              <p:par>
                                <p:cTn id="9" presetID="12" presetClass="entr" presetSubtype="8" fill="hold" grpId="0" nodeType="afterEffect">
                                  <p:stCondLst>
                                    <p:cond delay="1500"/>
                                  </p:stCondLst>
                                  <p:childTnLst>
                                    <p:set>
                                      <p:cBhvr>
                                        <p:cTn id="10" dur="1" fill="hold">
                                          <p:stCondLst>
                                            <p:cond delay="0"/>
                                          </p:stCondLst>
                                        </p:cTn>
                                        <p:tgtEl>
                                          <p:spTgt spid="301143"/>
                                        </p:tgtEl>
                                        <p:attrNameLst>
                                          <p:attrName>style.visibility</p:attrName>
                                        </p:attrNameLst>
                                      </p:cBhvr>
                                      <p:to>
                                        <p:strVal val="visible"/>
                                      </p:to>
                                    </p:set>
                                    <p:animEffect transition="in" filter="slide(fromLeft)">
                                      <p:cBhvr>
                                        <p:cTn id="11" dur="500"/>
                                        <p:tgtEl>
                                          <p:spTgt spid="301143"/>
                                        </p:tgtEl>
                                      </p:cBhvr>
                                    </p:animEffect>
                                  </p:childTnLst>
                                </p:cTn>
                              </p:par>
                            </p:childTnLst>
                          </p:cTn>
                        </p:par>
                        <p:par>
                          <p:cTn id="12" fill="hold" nodeType="afterGroup">
                            <p:stCondLst>
                              <p:cond delay="2500"/>
                            </p:stCondLst>
                            <p:childTnLst>
                              <p:par>
                                <p:cTn id="13" presetID="12" presetClass="entr" presetSubtype="1" fill="hold" grpId="0" nodeType="afterEffect">
                                  <p:stCondLst>
                                    <p:cond delay="1000"/>
                                  </p:stCondLst>
                                  <p:childTnLst>
                                    <p:set>
                                      <p:cBhvr>
                                        <p:cTn id="14" dur="1" fill="hold">
                                          <p:stCondLst>
                                            <p:cond delay="0"/>
                                          </p:stCondLst>
                                        </p:cTn>
                                        <p:tgtEl>
                                          <p:spTgt spid="301135"/>
                                        </p:tgtEl>
                                        <p:attrNameLst>
                                          <p:attrName>style.visibility</p:attrName>
                                        </p:attrNameLst>
                                      </p:cBhvr>
                                      <p:to>
                                        <p:strVal val="visible"/>
                                      </p:to>
                                    </p:set>
                                    <p:animEffect transition="in" filter="slide(fromTop)">
                                      <p:cBhvr>
                                        <p:cTn id="15" dur="500"/>
                                        <p:tgtEl>
                                          <p:spTgt spid="301135"/>
                                        </p:tgtEl>
                                      </p:cBhvr>
                                    </p:animEffect>
                                  </p:childTnLst>
                                </p:cTn>
                              </p:par>
                            </p:childTnLst>
                          </p:cTn>
                        </p:par>
                        <p:par>
                          <p:cTn id="16" fill="hold" nodeType="afterGroup">
                            <p:stCondLst>
                              <p:cond delay="4000"/>
                            </p:stCondLst>
                            <p:childTnLst>
                              <p:par>
                                <p:cTn id="17" presetID="12" presetClass="entr" presetSubtype="1" fill="hold" grpId="0" nodeType="afterEffect">
                                  <p:stCondLst>
                                    <p:cond delay="1000"/>
                                  </p:stCondLst>
                                  <p:childTnLst>
                                    <p:set>
                                      <p:cBhvr>
                                        <p:cTn id="18" dur="1" fill="hold">
                                          <p:stCondLst>
                                            <p:cond delay="0"/>
                                          </p:stCondLst>
                                        </p:cTn>
                                        <p:tgtEl>
                                          <p:spTgt spid="301138"/>
                                        </p:tgtEl>
                                        <p:attrNameLst>
                                          <p:attrName>style.visibility</p:attrName>
                                        </p:attrNameLst>
                                      </p:cBhvr>
                                      <p:to>
                                        <p:strVal val="visible"/>
                                      </p:to>
                                    </p:set>
                                    <p:animEffect transition="in" filter="slide(fromTop)">
                                      <p:cBhvr>
                                        <p:cTn id="19" dur="500"/>
                                        <p:tgtEl>
                                          <p:spTgt spid="301138"/>
                                        </p:tgtEl>
                                      </p:cBhvr>
                                    </p:animEffect>
                                  </p:childTnLst>
                                </p:cTn>
                              </p:par>
                            </p:childTnLst>
                          </p:cTn>
                        </p:par>
                        <p:par>
                          <p:cTn id="20" fill="hold" nodeType="afterGroup">
                            <p:stCondLst>
                              <p:cond delay="5500"/>
                            </p:stCondLst>
                            <p:childTnLst>
                              <p:par>
                                <p:cTn id="21" presetID="12" presetClass="entr" presetSubtype="1" fill="hold" grpId="0" nodeType="afterEffect">
                                  <p:stCondLst>
                                    <p:cond delay="1000"/>
                                  </p:stCondLst>
                                  <p:childTnLst>
                                    <p:set>
                                      <p:cBhvr>
                                        <p:cTn id="22" dur="1" fill="hold">
                                          <p:stCondLst>
                                            <p:cond delay="0"/>
                                          </p:stCondLst>
                                        </p:cTn>
                                        <p:tgtEl>
                                          <p:spTgt spid="301139"/>
                                        </p:tgtEl>
                                        <p:attrNameLst>
                                          <p:attrName>style.visibility</p:attrName>
                                        </p:attrNameLst>
                                      </p:cBhvr>
                                      <p:to>
                                        <p:strVal val="visible"/>
                                      </p:to>
                                    </p:set>
                                    <p:animEffect transition="in" filter="slide(fromTop)">
                                      <p:cBhvr>
                                        <p:cTn id="23" dur="500"/>
                                        <p:tgtEl>
                                          <p:spTgt spid="301139"/>
                                        </p:tgtEl>
                                      </p:cBhvr>
                                    </p:animEffect>
                                  </p:childTnLst>
                                </p:cTn>
                              </p:par>
                            </p:childTnLst>
                          </p:cTn>
                        </p:par>
                        <p:par>
                          <p:cTn id="24" fill="hold" nodeType="afterGroup">
                            <p:stCondLst>
                              <p:cond delay="7000"/>
                            </p:stCondLst>
                            <p:childTnLst>
                              <p:par>
                                <p:cTn id="25" presetID="16" presetClass="entr" presetSubtype="37" fill="hold" grpId="0" nodeType="afterEffect">
                                  <p:stCondLst>
                                    <p:cond delay="2000"/>
                                  </p:stCondLst>
                                  <p:childTnLst>
                                    <p:set>
                                      <p:cBhvr>
                                        <p:cTn id="26" dur="1" fill="hold">
                                          <p:stCondLst>
                                            <p:cond delay="0"/>
                                          </p:stCondLst>
                                        </p:cTn>
                                        <p:tgtEl>
                                          <p:spTgt spid="301149"/>
                                        </p:tgtEl>
                                        <p:attrNameLst>
                                          <p:attrName>style.visibility</p:attrName>
                                        </p:attrNameLst>
                                      </p:cBhvr>
                                      <p:to>
                                        <p:strVal val="visible"/>
                                      </p:to>
                                    </p:set>
                                    <p:animEffect transition="in" filter="barn(outVertical)">
                                      <p:cBhvr>
                                        <p:cTn id="27" dur="500"/>
                                        <p:tgtEl>
                                          <p:spTgt spid="301149"/>
                                        </p:tgtEl>
                                      </p:cBhvr>
                                    </p:animEffect>
                                  </p:childTnLst>
                                </p:cTn>
                              </p:par>
                            </p:childTnLst>
                          </p:cTn>
                        </p:par>
                        <p:par>
                          <p:cTn id="28" fill="hold" nodeType="afterGroup">
                            <p:stCondLst>
                              <p:cond delay="9500"/>
                            </p:stCondLst>
                            <p:childTnLst>
                              <p:par>
                                <p:cTn id="29" presetID="17" presetClass="entr" presetSubtype="1" fill="hold" nodeType="afterEffect">
                                  <p:stCondLst>
                                    <p:cond delay="1000"/>
                                  </p:stCondLst>
                                  <p:childTnLst>
                                    <p:set>
                                      <p:cBhvr>
                                        <p:cTn id="30" dur="1" fill="hold">
                                          <p:stCondLst>
                                            <p:cond delay="0"/>
                                          </p:stCondLst>
                                        </p:cTn>
                                        <p:tgtEl>
                                          <p:spTgt spid="301151"/>
                                        </p:tgtEl>
                                        <p:attrNameLst>
                                          <p:attrName>style.visibility</p:attrName>
                                        </p:attrNameLst>
                                      </p:cBhvr>
                                      <p:to>
                                        <p:strVal val="visible"/>
                                      </p:to>
                                    </p:set>
                                    <p:anim calcmode="lin" valueType="num">
                                      <p:cBhvr>
                                        <p:cTn id="31" dur="500" fill="hold"/>
                                        <p:tgtEl>
                                          <p:spTgt spid="301151"/>
                                        </p:tgtEl>
                                        <p:attrNameLst>
                                          <p:attrName>ppt_x</p:attrName>
                                        </p:attrNameLst>
                                      </p:cBhvr>
                                      <p:tavLst>
                                        <p:tav tm="0">
                                          <p:val>
                                            <p:strVal val="#ppt_x"/>
                                          </p:val>
                                        </p:tav>
                                        <p:tav tm="100000">
                                          <p:val>
                                            <p:strVal val="#ppt_x"/>
                                          </p:val>
                                        </p:tav>
                                      </p:tavLst>
                                    </p:anim>
                                    <p:anim calcmode="lin" valueType="num">
                                      <p:cBhvr>
                                        <p:cTn id="32" dur="500" fill="hold"/>
                                        <p:tgtEl>
                                          <p:spTgt spid="301151"/>
                                        </p:tgtEl>
                                        <p:attrNameLst>
                                          <p:attrName>ppt_y</p:attrName>
                                        </p:attrNameLst>
                                      </p:cBhvr>
                                      <p:tavLst>
                                        <p:tav tm="0">
                                          <p:val>
                                            <p:strVal val="#ppt_y-#ppt_h/2"/>
                                          </p:val>
                                        </p:tav>
                                        <p:tav tm="100000">
                                          <p:val>
                                            <p:strVal val="#ppt_y"/>
                                          </p:val>
                                        </p:tav>
                                      </p:tavLst>
                                    </p:anim>
                                    <p:anim calcmode="lin" valueType="num">
                                      <p:cBhvr>
                                        <p:cTn id="33" dur="500" fill="hold"/>
                                        <p:tgtEl>
                                          <p:spTgt spid="301151"/>
                                        </p:tgtEl>
                                        <p:attrNameLst>
                                          <p:attrName>ppt_w</p:attrName>
                                        </p:attrNameLst>
                                      </p:cBhvr>
                                      <p:tavLst>
                                        <p:tav tm="0">
                                          <p:val>
                                            <p:strVal val="#ppt_w"/>
                                          </p:val>
                                        </p:tav>
                                        <p:tav tm="100000">
                                          <p:val>
                                            <p:strVal val="#ppt_w"/>
                                          </p:val>
                                        </p:tav>
                                      </p:tavLst>
                                    </p:anim>
                                    <p:anim calcmode="lin" valueType="num">
                                      <p:cBhvr>
                                        <p:cTn id="34" dur="500" fill="hold"/>
                                        <p:tgtEl>
                                          <p:spTgt spid="301151"/>
                                        </p:tgtEl>
                                        <p:attrNameLst>
                                          <p:attrName>ppt_h</p:attrName>
                                        </p:attrNameLst>
                                      </p:cBhvr>
                                      <p:tavLst>
                                        <p:tav tm="0">
                                          <p:val>
                                            <p:fltVal val="0"/>
                                          </p:val>
                                        </p:tav>
                                        <p:tav tm="100000">
                                          <p:val>
                                            <p:strVal val="#ppt_h"/>
                                          </p:val>
                                        </p:tav>
                                      </p:tavLst>
                                    </p:anim>
                                  </p:childTnLst>
                                </p:cTn>
                              </p:par>
                            </p:childTnLst>
                          </p:cTn>
                        </p:par>
                        <p:par>
                          <p:cTn id="35" fill="hold" nodeType="afterGroup">
                            <p:stCondLst>
                              <p:cond delay="11000"/>
                            </p:stCondLst>
                            <p:childTnLst>
                              <p:par>
                                <p:cTn id="36" presetID="16" presetClass="entr" presetSubtype="37" fill="hold" grpId="0" nodeType="afterEffect">
                                  <p:stCondLst>
                                    <p:cond delay="1000"/>
                                  </p:stCondLst>
                                  <p:childTnLst>
                                    <p:set>
                                      <p:cBhvr>
                                        <p:cTn id="37" dur="1" fill="hold">
                                          <p:stCondLst>
                                            <p:cond delay="0"/>
                                          </p:stCondLst>
                                        </p:cTn>
                                        <p:tgtEl>
                                          <p:spTgt spid="301152"/>
                                        </p:tgtEl>
                                        <p:attrNameLst>
                                          <p:attrName>style.visibility</p:attrName>
                                        </p:attrNameLst>
                                      </p:cBhvr>
                                      <p:to>
                                        <p:strVal val="visible"/>
                                      </p:to>
                                    </p:set>
                                    <p:animEffect transition="in" filter="barn(outVertical)">
                                      <p:cBhvr>
                                        <p:cTn id="38" dur="500"/>
                                        <p:tgtEl>
                                          <p:spTgt spid="301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135" grpId="0" autoUpdateAnimBg="0"/>
      <p:bldP spid="301137" grpId="0" autoUpdateAnimBg="0"/>
      <p:bldP spid="301138" grpId="0" autoUpdateAnimBg="0"/>
      <p:bldP spid="301139" grpId="0" autoUpdateAnimBg="0"/>
      <p:bldP spid="301143" grpId="0" autoUpdateAnimBg="0"/>
      <p:bldP spid="301149" grpId="0" animBg="1"/>
      <p:bldP spid="30115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151" name="Rectangle 71">
            <a:extLst>
              <a:ext uri="{FF2B5EF4-FFF2-40B4-BE49-F238E27FC236}">
                <a16:creationId xmlns:a16="http://schemas.microsoft.com/office/drawing/2014/main" id="{CAFBC07C-7490-240D-5A98-2BC92421CCE2}"/>
              </a:ext>
            </a:extLst>
          </p:cNvPr>
          <p:cNvSpPr>
            <a:spLocks noChangeArrowheads="1"/>
          </p:cNvSpPr>
          <p:nvPr/>
        </p:nvSpPr>
        <p:spPr bwMode="auto">
          <a:xfrm>
            <a:off x="803275" y="1638300"/>
            <a:ext cx="7553325" cy="2806700"/>
          </a:xfrm>
          <a:prstGeom prst="rect">
            <a:avLst/>
          </a:prstGeom>
          <a:solidFill>
            <a:schemeClr val="bg2"/>
          </a:solidFill>
          <a:ln w="6350">
            <a:solidFill>
              <a:schemeClr val="tx1"/>
            </a:solidFill>
            <a:miter lim="800000"/>
            <a:headEnd/>
            <a:tailEnd/>
          </a:ln>
          <a:effectLst>
            <a:outerShdw dist="3592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02157" name="Rectangle 77">
            <a:extLst>
              <a:ext uri="{FF2B5EF4-FFF2-40B4-BE49-F238E27FC236}">
                <a16:creationId xmlns:a16="http://schemas.microsoft.com/office/drawing/2014/main" id="{2366E536-C1FB-B9B3-1218-426A06B14BC5}"/>
              </a:ext>
            </a:extLst>
          </p:cNvPr>
          <p:cNvSpPr>
            <a:spLocks noChangeArrowheads="1"/>
          </p:cNvSpPr>
          <p:nvPr/>
        </p:nvSpPr>
        <p:spPr bwMode="auto">
          <a:xfrm>
            <a:off x="1104900" y="1666875"/>
            <a:ext cx="1257300" cy="971550"/>
          </a:xfrm>
          <a:prstGeom prst="rect">
            <a:avLst/>
          </a:prstGeom>
          <a:noFill/>
          <a:ln w="12700">
            <a:noFill/>
            <a:miter lim="800000"/>
            <a:headEnd/>
            <a:tailEnd/>
          </a:ln>
          <a:effectLst/>
        </p:spPr>
        <p:txBody>
          <a:bodyPr wrap="none" anchor="ctr"/>
          <a:lstStyle/>
          <a:p>
            <a:pPr algn="ctr">
              <a:lnSpc>
                <a:spcPct val="110000"/>
              </a:lnSpc>
              <a:defRPr/>
            </a:pPr>
            <a:r>
              <a:rPr lang="en-US" sz="2400">
                <a:effectLst>
                  <a:outerShdw blurRad="38100" dist="38100" dir="2700000" algn="tl">
                    <a:srgbClr val="000000"/>
                  </a:outerShdw>
                </a:effectLst>
                <a:latin typeface="Book Antiqua" pitchFamily="18" charset="0"/>
                <a:cs typeface="+mn-cs"/>
              </a:rPr>
              <a:t>Price</a:t>
            </a:r>
          </a:p>
          <a:p>
            <a:pPr algn="ctr">
              <a:lnSpc>
                <a:spcPct val="110000"/>
              </a:lnSpc>
              <a:defRPr/>
            </a:pPr>
            <a:r>
              <a:rPr lang="en-US" sz="2400">
                <a:effectLst>
                  <a:outerShdw blurRad="38100" dist="38100" dir="2700000" algn="tl">
                    <a:srgbClr val="000000"/>
                  </a:outerShdw>
                </a:effectLst>
                <a:latin typeface="Book Antiqua" pitchFamily="18" charset="0"/>
                <a:cs typeface="+mn-cs"/>
              </a:rPr>
              <a:t>Range</a:t>
            </a:r>
          </a:p>
        </p:txBody>
      </p:sp>
      <p:sp>
        <p:nvSpPr>
          <p:cNvPr id="302158" name="Rectangle 78">
            <a:extLst>
              <a:ext uri="{FF2B5EF4-FFF2-40B4-BE49-F238E27FC236}">
                <a16:creationId xmlns:a16="http://schemas.microsoft.com/office/drawing/2014/main" id="{F109044F-DF02-91B0-BFED-912B84A86F04}"/>
              </a:ext>
            </a:extLst>
          </p:cNvPr>
          <p:cNvSpPr>
            <a:spLocks noChangeArrowheads="1"/>
          </p:cNvSpPr>
          <p:nvPr/>
        </p:nvSpPr>
        <p:spPr bwMode="auto">
          <a:xfrm>
            <a:off x="2476500" y="2047875"/>
            <a:ext cx="4781550" cy="647700"/>
          </a:xfrm>
          <a:prstGeom prst="rect">
            <a:avLst/>
          </a:prstGeom>
          <a:noFill/>
          <a:ln w="12700">
            <a:noFill/>
            <a:miter lim="800000"/>
            <a:headEnd/>
            <a:tailEnd/>
          </a:ln>
          <a:effectLst/>
        </p:spPr>
        <p:txBody>
          <a:bodyPr wrap="none" anchor="ctr"/>
          <a:lstStyle/>
          <a:p>
            <a:pPr algn="ctr">
              <a:lnSpc>
                <a:spcPct val="110000"/>
              </a:lnSpc>
              <a:defRPr/>
            </a:pPr>
            <a:r>
              <a:rPr lang="en-US" sz="2400">
                <a:effectLst>
                  <a:outerShdw blurRad="38100" dist="38100" dir="2700000" algn="tl">
                    <a:srgbClr val="000000"/>
                  </a:outerShdw>
                </a:effectLst>
                <a:latin typeface="Book Antiqua" pitchFamily="18" charset="0"/>
                <a:cs typeface="+mn-cs"/>
              </a:rPr>
              <a:t>  Colonial    Log     Split    A-Frame</a:t>
            </a:r>
          </a:p>
        </p:txBody>
      </p:sp>
      <p:sp>
        <p:nvSpPr>
          <p:cNvPr id="302160" name="Rectangle 80">
            <a:extLst>
              <a:ext uri="{FF2B5EF4-FFF2-40B4-BE49-F238E27FC236}">
                <a16:creationId xmlns:a16="http://schemas.microsoft.com/office/drawing/2014/main" id="{DE18E367-8A14-21AC-3CDB-871E3D1D9AC7}"/>
              </a:ext>
            </a:extLst>
          </p:cNvPr>
          <p:cNvSpPr>
            <a:spLocks noChangeArrowheads="1"/>
          </p:cNvSpPr>
          <p:nvPr/>
        </p:nvSpPr>
        <p:spPr bwMode="auto">
          <a:xfrm>
            <a:off x="958850" y="2676525"/>
            <a:ext cx="1504950" cy="952500"/>
          </a:xfrm>
          <a:prstGeom prst="rect">
            <a:avLst/>
          </a:prstGeom>
          <a:noFill/>
          <a:ln w="12700">
            <a:noFill/>
            <a:miter lim="800000"/>
            <a:headEnd/>
            <a:tailEnd/>
          </a:ln>
          <a:effectLst/>
        </p:spPr>
        <p:txBody>
          <a:bodyPr wrap="none" anchor="ctr"/>
          <a:lstStyle/>
          <a:p>
            <a:pPr algn="ctr">
              <a:lnSpc>
                <a:spcPct val="120000"/>
              </a:lnSpc>
              <a:defRPr/>
            </a:pPr>
            <a:r>
              <a:rPr lang="en-US" sz="2400">
                <a:effectLst>
                  <a:outerShdw blurRad="38100" dist="38100" dir="2700000" algn="tl">
                    <a:srgbClr val="000000"/>
                  </a:outerShdw>
                </a:effectLst>
                <a:latin typeface="Book Antiqua" pitchFamily="18" charset="0"/>
                <a:cs typeface="+mn-cs"/>
              </a:rPr>
              <a:t>&lt; $200,000</a:t>
            </a:r>
          </a:p>
          <a:p>
            <a:pPr algn="ctr">
              <a:lnSpc>
                <a:spcPct val="120000"/>
              </a:lnSpc>
              <a:defRPr/>
            </a:pPr>
            <a:r>
              <a:rPr lang="en-US" sz="2400" u="sng">
                <a:effectLst>
                  <a:outerShdw blurRad="38100" dist="38100" dir="2700000" algn="tl">
                    <a:srgbClr val="000000"/>
                  </a:outerShdw>
                </a:effectLst>
                <a:latin typeface="Book Antiqua" pitchFamily="18" charset="0"/>
                <a:cs typeface="+mn-cs"/>
              </a:rPr>
              <a:t>&gt;</a:t>
            </a:r>
            <a:r>
              <a:rPr lang="en-US" sz="2400">
                <a:effectLst>
                  <a:outerShdw blurRad="38100" dist="38100" dir="2700000" algn="tl">
                    <a:srgbClr val="000000"/>
                  </a:outerShdw>
                </a:effectLst>
                <a:latin typeface="Book Antiqua" pitchFamily="18" charset="0"/>
                <a:cs typeface="+mn-cs"/>
              </a:rPr>
              <a:t> $200,000</a:t>
            </a:r>
          </a:p>
        </p:txBody>
      </p:sp>
      <p:sp>
        <p:nvSpPr>
          <p:cNvPr id="302161" name="Rectangle 81">
            <a:extLst>
              <a:ext uri="{FF2B5EF4-FFF2-40B4-BE49-F238E27FC236}">
                <a16:creationId xmlns:a16="http://schemas.microsoft.com/office/drawing/2014/main" id="{AA0FAB4B-DD1F-5D00-884F-F48F2D2885B4}"/>
              </a:ext>
            </a:extLst>
          </p:cNvPr>
          <p:cNvSpPr>
            <a:spLocks noChangeArrowheads="1"/>
          </p:cNvSpPr>
          <p:nvPr/>
        </p:nvSpPr>
        <p:spPr bwMode="auto">
          <a:xfrm>
            <a:off x="2857500" y="2619375"/>
            <a:ext cx="4419600" cy="647700"/>
          </a:xfrm>
          <a:prstGeom prst="rect">
            <a:avLst/>
          </a:prstGeom>
          <a:noFill/>
          <a:ln w="12700">
            <a:noFill/>
            <a:miter lim="800000"/>
            <a:headEnd/>
            <a:tailEnd/>
          </a:ln>
          <a:effectLst/>
        </p:spPr>
        <p:txBody>
          <a:bodyPr wrap="none" anchor="ctr"/>
          <a:lstStyle/>
          <a:p>
            <a:pPr marL="457200" indent="-457200">
              <a:lnSpc>
                <a:spcPct val="120000"/>
              </a:lnSpc>
              <a:defRPr/>
            </a:pPr>
            <a:r>
              <a:rPr lang="en-US" sz="2400" dirty="0">
                <a:effectLst>
                  <a:outerShdw blurRad="38100" dist="38100" dir="2700000" algn="tl">
                    <a:srgbClr val="000000"/>
                  </a:outerShdw>
                </a:effectLst>
                <a:latin typeface="Book Antiqua" pitchFamily="18" charset="0"/>
                <a:cs typeface="+mn-cs"/>
              </a:rPr>
              <a:t>60.00      30.00    54.29       80.00</a:t>
            </a:r>
          </a:p>
        </p:txBody>
      </p:sp>
      <p:sp>
        <p:nvSpPr>
          <p:cNvPr id="302165" name="Rectangle 85">
            <a:extLst>
              <a:ext uri="{FF2B5EF4-FFF2-40B4-BE49-F238E27FC236}">
                <a16:creationId xmlns:a16="http://schemas.microsoft.com/office/drawing/2014/main" id="{ABDF6080-3F82-E090-A267-1849B0CEBF43}"/>
              </a:ext>
            </a:extLst>
          </p:cNvPr>
          <p:cNvSpPr>
            <a:spLocks noChangeArrowheads="1"/>
          </p:cNvSpPr>
          <p:nvPr/>
        </p:nvSpPr>
        <p:spPr bwMode="auto">
          <a:xfrm>
            <a:off x="2857500" y="3057525"/>
            <a:ext cx="4591050" cy="609600"/>
          </a:xfrm>
          <a:prstGeom prst="rect">
            <a:avLst/>
          </a:prstGeom>
          <a:noFill/>
          <a:ln w="12700">
            <a:noFill/>
            <a:miter lim="800000"/>
            <a:headEnd/>
            <a:tailEnd/>
          </a:ln>
          <a:effectLst/>
        </p:spPr>
        <p:txBody>
          <a:bodyPr wrap="none" anchor="ctr"/>
          <a:lstStyle/>
          <a:p>
            <a:pPr marL="457200" indent="-457200">
              <a:lnSpc>
                <a:spcPct val="120000"/>
              </a:lnSpc>
              <a:defRPr/>
            </a:pPr>
            <a:r>
              <a:rPr lang="en-US" sz="2400" dirty="0">
                <a:effectLst>
                  <a:outerShdw blurRad="38100" dist="38100" dir="2700000" algn="tl">
                    <a:srgbClr val="000000"/>
                  </a:outerShdw>
                </a:effectLst>
                <a:latin typeface="Book Antiqua" pitchFamily="18" charset="0"/>
                <a:cs typeface="+mn-cs"/>
              </a:rPr>
              <a:t>40.00      70.00    45.71       20.00</a:t>
            </a:r>
          </a:p>
        </p:txBody>
      </p:sp>
      <p:sp>
        <p:nvSpPr>
          <p:cNvPr id="302166" name="Rectangle 86">
            <a:extLst>
              <a:ext uri="{FF2B5EF4-FFF2-40B4-BE49-F238E27FC236}">
                <a16:creationId xmlns:a16="http://schemas.microsoft.com/office/drawing/2014/main" id="{8E1BB221-501B-3A25-3641-93A67060FE6B}"/>
              </a:ext>
            </a:extLst>
          </p:cNvPr>
          <p:cNvSpPr>
            <a:spLocks noChangeArrowheads="1"/>
          </p:cNvSpPr>
          <p:nvPr/>
        </p:nvSpPr>
        <p:spPr bwMode="auto">
          <a:xfrm>
            <a:off x="2514600" y="1628775"/>
            <a:ext cx="4781550" cy="647700"/>
          </a:xfrm>
          <a:prstGeom prst="rect">
            <a:avLst/>
          </a:prstGeom>
          <a:noFill/>
          <a:ln w="12700">
            <a:noFill/>
            <a:miter lim="800000"/>
            <a:headEnd/>
            <a:tailEnd/>
          </a:ln>
          <a:effectLst/>
        </p:spPr>
        <p:txBody>
          <a:bodyPr wrap="none" anchor="ctr"/>
          <a:lstStyle/>
          <a:p>
            <a:pPr algn="ctr">
              <a:lnSpc>
                <a:spcPct val="110000"/>
              </a:lnSpc>
              <a:defRPr/>
            </a:pPr>
            <a:r>
              <a:rPr lang="en-US" sz="2400">
                <a:effectLst>
                  <a:outerShdw blurRad="38100" dist="38100" dir="2700000" algn="tl">
                    <a:srgbClr val="000000"/>
                  </a:outerShdw>
                </a:effectLst>
                <a:latin typeface="Book Antiqua" pitchFamily="18" charset="0"/>
                <a:cs typeface="+mn-cs"/>
              </a:rPr>
              <a:t>  </a:t>
            </a:r>
            <a:r>
              <a:rPr lang="en-US" sz="2400" u="sng">
                <a:effectLst>
                  <a:outerShdw blurRad="38100" dist="38100" dir="2700000" algn="tl">
                    <a:srgbClr val="000000"/>
                  </a:outerShdw>
                </a:effectLst>
                <a:latin typeface="Book Antiqua" pitchFamily="18" charset="0"/>
                <a:cs typeface="+mn-cs"/>
              </a:rPr>
              <a:t>Home Style</a:t>
            </a:r>
          </a:p>
        </p:txBody>
      </p:sp>
      <p:grpSp>
        <p:nvGrpSpPr>
          <p:cNvPr id="77833" name="Group 171">
            <a:extLst>
              <a:ext uri="{FF2B5EF4-FFF2-40B4-BE49-F238E27FC236}">
                <a16:creationId xmlns:a16="http://schemas.microsoft.com/office/drawing/2014/main" id="{824A05B6-DFCF-25E8-9D58-8969561037F3}"/>
              </a:ext>
            </a:extLst>
          </p:cNvPr>
          <p:cNvGrpSpPr>
            <a:grpSpLocks/>
          </p:cNvGrpSpPr>
          <p:nvPr/>
        </p:nvGrpSpPr>
        <p:grpSpPr bwMode="auto">
          <a:xfrm>
            <a:off x="1030288" y="1817688"/>
            <a:ext cx="6330950" cy="2482850"/>
            <a:chOff x="649" y="1199"/>
            <a:chExt cx="3988" cy="1564"/>
          </a:xfrm>
        </p:grpSpPr>
        <p:sp>
          <p:nvSpPr>
            <p:cNvPr id="302170" name="Line 90">
              <a:extLst>
                <a:ext uri="{FF2B5EF4-FFF2-40B4-BE49-F238E27FC236}">
                  <a16:creationId xmlns:a16="http://schemas.microsoft.com/office/drawing/2014/main" id="{3C36C899-98F3-C3AD-575A-04AFEB320426}"/>
                </a:ext>
              </a:extLst>
            </p:cNvPr>
            <p:cNvSpPr>
              <a:spLocks noChangeShapeType="1"/>
            </p:cNvSpPr>
            <p:nvPr/>
          </p:nvSpPr>
          <p:spPr bwMode="auto">
            <a:xfrm>
              <a:off x="649" y="2382"/>
              <a:ext cx="3988"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02171" name="Line 91">
              <a:extLst>
                <a:ext uri="{FF2B5EF4-FFF2-40B4-BE49-F238E27FC236}">
                  <a16:creationId xmlns:a16="http://schemas.microsoft.com/office/drawing/2014/main" id="{D09B2DAB-3C36-C958-6B8A-AC0B7A1CD97F}"/>
                </a:ext>
              </a:extLst>
            </p:cNvPr>
            <p:cNvSpPr>
              <a:spLocks noChangeShapeType="1"/>
            </p:cNvSpPr>
            <p:nvPr/>
          </p:nvSpPr>
          <p:spPr bwMode="auto">
            <a:xfrm>
              <a:off x="661" y="1720"/>
              <a:ext cx="3976"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02172" name="Line 92">
              <a:extLst>
                <a:ext uri="{FF2B5EF4-FFF2-40B4-BE49-F238E27FC236}">
                  <a16:creationId xmlns:a16="http://schemas.microsoft.com/office/drawing/2014/main" id="{610FBADB-38D2-4A47-71BE-3CF4E5B4A7AF}"/>
                </a:ext>
              </a:extLst>
            </p:cNvPr>
            <p:cNvSpPr>
              <a:spLocks noChangeShapeType="1"/>
            </p:cNvSpPr>
            <p:nvPr/>
          </p:nvSpPr>
          <p:spPr bwMode="auto">
            <a:xfrm>
              <a:off x="1601" y="1199"/>
              <a:ext cx="0" cy="156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02173" name="Line 93">
              <a:extLst>
                <a:ext uri="{FF2B5EF4-FFF2-40B4-BE49-F238E27FC236}">
                  <a16:creationId xmlns:a16="http://schemas.microsoft.com/office/drawing/2014/main" id="{3884311F-B3E7-EA95-EE27-7CFA47F13BF0}"/>
                </a:ext>
              </a:extLst>
            </p:cNvPr>
            <p:cNvSpPr>
              <a:spLocks noChangeShapeType="1"/>
            </p:cNvSpPr>
            <p:nvPr/>
          </p:nvSpPr>
          <p:spPr bwMode="auto">
            <a:xfrm>
              <a:off x="4629" y="1199"/>
              <a:ext cx="0" cy="156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grpSp>
      <p:sp>
        <p:nvSpPr>
          <p:cNvPr id="302174" name="Rectangle 94">
            <a:extLst>
              <a:ext uri="{FF2B5EF4-FFF2-40B4-BE49-F238E27FC236}">
                <a16:creationId xmlns:a16="http://schemas.microsoft.com/office/drawing/2014/main" id="{CCE693E7-4AC4-5A0E-D168-DC32F4E886C9}"/>
              </a:ext>
            </a:extLst>
          </p:cNvPr>
          <p:cNvSpPr>
            <a:spLocks noChangeArrowheads="1"/>
          </p:cNvSpPr>
          <p:nvPr/>
        </p:nvSpPr>
        <p:spPr bwMode="auto">
          <a:xfrm>
            <a:off x="2933700" y="3686175"/>
            <a:ext cx="4019550" cy="628650"/>
          </a:xfrm>
          <a:prstGeom prst="rect">
            <a:avLst/>
          </a:prstGeom>
          <a:noFill/>
          <a:ln w="12700">
            <a:noFill/>
            <a:miter lim="800000"/>
            <a:headEnd/>
            <a:tailEnd/>
          </a:ln>
          <a:effectLst/>
        </p:spPr>
        <p:txBody>
          <a:bodyPr wrap="none" anchor="ctr"/>
          <a:lstStyle/>
          <a:p>
            <a:pPr>
              <a:defRPr/>
            </a:pPr>
            <a:r>
              <a:rPr lang="en-US" sz="2400">
                <a:effectLst>
                  <a:outerShdw blurRad="38100" dist="38100" dir="2700000" algn="tl">
                    <a:srgbClr val="000000"/>
                  </a:outerShdw>
                </a:effectLst>
                <a:latin typeface="Book Antiqua" pitchFamily="18" charset="0"/>
                <a:cs typeface="+mn-cs"/>
              </a:rPr>
              <a:t> 100	    100      100          100</a:t>
            </a:r>
          </a:p>
        </p:txBody>
      </p:sp>
      <p:sp>
        <p:nvSpPr>
          <p:cNvPr id="302175" name="Rectangle 95">
            <a:extLst>
              <a:ext uri="{FF2B5EF4-FFF2-40B4-BE49-F238E27FC236}">
                <a16:creationId xmlns:a16="http://schemas.microsoft.com/office/drawing/2014/main" id="{33E93753-49CC-3262-1C92-3F2B6F20BA15}"/>
              </a:ext>
            </a:extLst>
          </p:cNvPr>
          <p:cNvSpPr>
            <a:spLocks noChangeArrowheads="1"/>
          </p:cNvSpPr>
          <p:nvPr/>
        </p:nvSpPr>
        <p:spPr bwMode="auto">
          <a:xfrm>
            <a:off x="1200150" y="3724275"/>
            <a:ext cx="1047750" cy="552450"/>
          </a:xfrm>
          <a:prstGeom prst="rect">
            <a:avLst/>
          </a:prstGeom>
          <a:noFill/>
          <a:ln w="12700">
            <a:noFill/>
            <a:miter lim="800000"/>
            <a:headEnd/>
            <a:tailEnd/>
          </a:ln>
          <a:effectLst/>
        </p:spPr>
        <p:txBody>
          <a:bodyPr wrap="none" anchor="ctr"/>
          <a:lstStyle/>
          <a:p>
            <a:pPr algn="ctr">
              <a:defRPr/>
            </a:pPr>
            <a:r>
              <a:rPr lang="en-US" sz="2400">
                <a:effectLst>
                  <a:outerShdw blurRad="38100" dist="38100" dir="2700000" algn="tl">
                    <a:srgbClr val="000000"/>
                  </a:outerShdw>
                </a:effectLst>
                <a:latin typeface="Book Antiqua" pitchFamily="18" charset="0"/>
                <a:cs typeface="+mn-cs"/>
              </a:rPr>
              <a:t>Total</a:t>
            </a:r>
          </a:p>
        </p:txBody>
      </p:sp>
      <p:sp>
        <p:nvSpPr>
          <p:cNvPr id="302178" name="Oval 98">
            <a:extLst>
              <a:ext uri="{FF2B5EF4-FFF2-40B4-BE49-F238E27FC236}">
                <a16:creationId xmlns:a16="http://schemas.microsoft.com/office/drawing/2014/main" id="{7E044220-2ABE-610D-0F8A-6C82DF9CAEF3}"/>
              </a:ext>
            </a:extLst>
          </p:cNvPr>
          <p:cNvSpPr>
            <a:spLocks noChangeArrowheads="1"/>
          </p:cNvSpPr>
          <p:nvPr/>
        </p:nvSpPr>
        <p:spPr bwMode="auto">
          <a:xfrm>
            <a:off x="2705100" y="3133725"/>
            <a:ext cx="1162050" cy="476250"/>
          </a:xfrm>
          <a:prstGeom prst="ellipse">
            <a:avLst/>
          </a:prstGeom>
          <a:noFill/>
          <a:ln w="28575">
            <a:solidFill>
              <a:schemeClr val="tx1"/>
            </a:solidFill>
            <a:round/>
            <a:headEnd/>
            <a:tailEnd/>
          </a:ln>
          <a:effectLst>
            <a:outerShdw dist="17961" dir="2700000" algn="ctr" rotWithShape="0">
              <a:srgbClr val="000000"/>
            </a:outerShdw>
          </a:effectLst>
        </p:spPr>
        <p:txBody>
          <a:bodyPr wrap="none" anchor="ct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02179" name="Freeform 99">
            <a:extLst>
              <a:ext uri="{FF2B5EF4-FFF2-40B4-BE49-F238E27FC236}">
                <a16:creationId xmlns:a16="http://schemas.microsoft.com/office/drawing/2014/main" id="{3C2FA7E9-4A1C-275E-160E-E6509705C480}"/>
              </a:ext>
            </a:extLst>
          </p:cNvPr>
          <p:cNvSpPr>
            <a:spLocks/>
          </p:cNvSpPr>
          <p:nvPr/>
        </p:nvSpPr>
        <p:spPr bwMode="auto">
          <a:xfrm>
            <a:off x="3848100" y="3495675"/>
            <a:ext cx="196850" cy="1409700"/>
          </a:xfrm>
          <a:custGeom>
            <a:avLst/>
            <a:gdLst/>
            <a:ahLst/>
            <a:cxnLst>
              <a:cxn ang="0">
                <a:pos x="0" y="0"/>
              </a:cxn>
              <a:cxn ang="0">
                <a:pos x="96" y="36"/>
              </a:cxn>
              <a:cxn ang="0">
                <a:pos x="120" y="192"/>
              </a:cxn>
              <a:cxn ang="0">
                <a:pos x="120" y="660"/>
              </a:cxn>
              <a:cxn ang="0">
                <a:pos x="120" y="888"/>
              </a:cxn>
            </a:cxnLst>
            <a:rect l="0" t="0" r="r" b="b"/>
            <a:pathLst>
              <a:path w="124" h="888">
                <a:moveTo>
                  <a:pt x="0" y="0"/>
                </a:moveTo>
                <a:cubicBezTo>
                  <a:pt x="16" y="6"/>
                  <a:pt x="76" y="4"/>
                  <a:pt x="96" y="36"/>
                </a:cubicBezTo>
                <a:cubicBezTo>
                  <a:pt x="116" y="68"/>
                  <a:pt x="116" y="88"/>
                  <a:pt x="120" y="192"/>
                </a:cubicBezTo>
                <a:cubicBezTo>
                  <a:pt x="124" y="296"/>
                  <a:pt x="120" y="544"/>
                  <a:pt x="120" y="660"/>
                </a:cubicBezTo>
                <a:cubicBezTo>
                  <a:pt x="120" y="776"/>
                  <a:pt x="120" y="841"/>
                  <a:pt x="120" y="888"/>
                </a:cubicBezTo>
              </a:path>
            </a:pathLst>
          </a:custGeom>
          <a:noFill/>
          <a:ln w="28575" cap="flat" cmpd="sng">
            <a:solidFill>
              <a:schemeClr val="tx1"/>
            </a:solidFill>
            <a:prstDash val="solid"/>
            <a:round/>
            <a:headEnd type="none" w="med" len="med"/>
            <a:tailEnd type="triangle" w="med" len="med"/>
          </a:ln>
          <a:effectLst>
            <a:outerShdw dist="17961" dir="2700000" algn="ctr" rotWithShape="0">
              <a:srgbClr val="000000"/>
            </a:outerShdw>
          </a:effectLst>
        </p:spPr>
        <p:txBody>
          <a:bodyPr/>
          <a:lstStyle/>
          <a:p>
            <a:pPr algn="ctr">
              <a:defRPr/>
            </a:pPr>
            <a:endParaRPr lang="en-US">
              <a:effectLst>
                <a:outerShdw blurRad="38100" dist="38100" dir="2700000" algn="tl">
                  <a:srgbClr val="000000">
                    <a:alpha val="43137"/>
                  </a:srgbClr>
                </a:outerShdw>
              </a:effectLst>
              <a:latin typeface="MS Reference Serif" pitchFamily="18" charset="0"/>
              <a:cs typeface="+mn-cs"/>
            </a:endParaRPr>
          </a:p>
        </p:txBody>
      </p:sp>
      <p:sp>
        <p:nvSpPr>
          <p:cNvPr id="302180" name="Text Box 100">
            <a:extLst>
              <a:ext uri="{FF2B5EF4-FFF2-40B4-BE49-F238E27FC236}">
                <a16:creationId xmlns:a16="http://schemas.microsoft.com/office/drawing/2014/main" id="{47D191A0-8B96-913D-6B28-F6A6F92E89C0}"/>
              </a:ext>
            </a:extLst>
          </p:cNvPr>
          <p:cNvSpPr txBox="1">
            <a:spLocks noChangeArrowheads="1"/>
          </p:cNvSpPr>
          <p:nvPr/>
        </p:nvSpPr>
        <p:spPr bwMode="auto">
          <a:xfrm>
            <a:off x="557213" y="4608513"/>
            <a:ext cx="8183562" cy="457200"/>
          </a:xfrm>
          <a:prstGeom prst="rect">
            <a:avLst/>
          </a:prstGeom>
          <a:noFill/>
          <a:ln w="12700">
            <a:noFill/>
            <a:miter lim="800000"/>
            <a:headEnd/>
            <a:tailEnd/>
          </a:ln>
          <a:effectLst/>
        </p:spPr>
        <p:txBody>
          <a:bodyPr wrap="none">
            <a:spAutoFit/>
          </a:bodyPr>
          <a:lstStyle/>
          <a:p>
            <a:pPr algn="ctr">
              <a:defRPr/>
            </a:pPr>
            <a:r>
              <a:rPr lang="en-US" sz="2400" dirty="0">
                <a:effectLst>
                  <a:outerShdw blurRad="38100" dist="38100" dir="2700000" algn="tl">
                    <a:srgbClr val="000000"/>
                  </a:outerShdw>
                </a:effectLst>
                <a:latin typeface="Book Antiqua" pitchFamily="18" charset="0"/>
                <a:cs typeface="+mn-cs"/>
              </a:rPr>
              <a:t>(Colonial and </a:t>
            </a:r>
            <a:r>
              <a:rPr lang="en-US" sz="2400" u="sng" dirty="0">
                <a:effectLst>
                  <a:outerShdw blurRad="38100" dist="38100" dir="2700000" algn="tl">
                    <a:srgbClr val="000000"/>
                  </a:outerShdw>
                </a:effectLst>
                <a:latin typeface="Book Antiqua" pitchFamily="18" charset="0"/>
                <a:cs typeface="+mn-cs"/>
              </a:rPr>
              <a:t>&gt;</a:t>
            </a:r>
            <a:r>
              <a:rPr lang="en-US" sz="2400" dirty="0">
                <a:effectLst>
                  <a:outerShdw blurRad="38100" dist="38100" dir="2700000" algn="tl">
                    <a:srgbClr val="000000"/>
                  </a:outerShdw>
                </a:effectLst>
                <a:latin typeface="Book Antiqua" pitchFamily="18" charset="0"/>
                <a:cs typeface="+mn-cs"/>
              </a:rPr>
              <a:t> $200K)/(All Colonial) x 100 = (12/30) x 100</a:t>
            </a:r>
          </a:p>
        </p:txBody>
      </p:sp>
      <p:sp>
        <p:nvSpPr>
          <p:cNvPr id="302181" name="Rectangle 101">
            <a:extLst>
              <a:ext uri="{FF2B5EF4-FFF2-40B4-BE49-F238E27FC236}">
                <a16:creationId xmlns:a16="http://schemas.microsoft.com/office/drawing/2014/main" id="{6061B1E2-57D5-3893-52C6-2FA81AB4E458}"/>
              </a:ext>
            </a:extLst>
          </p:cNvPr>
          <p:cNvSpPr>
            <a:spLocks noChangeArrowheads="1"/>
          </p:cNvSpPr>
          <p:nvPr/>
        </p:nvSpPr>
        <p:spPr bwMode="auto">
          <a:xfrm>
            <a:off x="800100" y="306388"/>
            <a:ext cx="7772400" cy="814387"/>
          </a:xfrm>
          <a:prstGeom prst="rect">
            <a:avLst/>
          </a:prstGeom>
          <a:noFill/>
          <a:ln w="12700">
            <a:noFill/>
            <a:miter lim="800000"/>
            <a:headEnd/>
            <a:tailEnd/>
          </a:ln>
          <a:effectLst/>
        </p:spPr>
        <p:txBody>
          <a:bodyPr lIns="90488" tIns="44450" rIns="90488" bIns="44450" anchor="ctr"/>
          <a:lstStyle/>
          <a:p>
            <a:pPr algn="ctr">
              <a:defRPr/>
            </a:pPr>
            <a:r>
              <a:rPr lang="en-US" sz="3200" b="1" dirty="0" err="1">
                <a:solidFill>
                  <a:schemeClr val="tx2"/>
                </a:solidFill>
                <a:latin typeface="Arial Black" pitchFamily="34" charset="0"/>
                <a:ea typeface="+mj-ea"/>
                <a:cs typeface="+mj-cs"/>
              </a:rPr>
              <a:t>Crosstabulation</a:t>
            </a:r>
            <a:r>
              <a:rPr lang="en-US" sz="3200" b="1" dirty="0">
                <a:solidFill>
                  <a:schemeClr val="tx2"/>
                </a:solidFill>
                <a:latin typeface="Arial Black" pitchFamily="34" charset="0"/>
                <a:ea typeface="+mj-ea"/>
                <a:cs typeface="+mj-cs"/>
              </a:rPr>
              <a:t>:  Column Percentages</a:t>
            </a:r>
          </a:p>
        </p:txBody>
      </p:sp>
      <p:sp>
        <p:nvSpPr>
          <p:cNvPr id="302250" name="Rectangle 170">
            <a:extLst>
              <a:ext uri="{FF2B5EF4-FFF2-40B4-BE49-F238E27FC236}">
                <a16:creationId xmlns:a16="http://schemas.microsoft.com/office/drawing/2014/main" id="{C2326164-AC7A-2327-2F9C-3F929DE1D861}"/>
              </a:ext>
            </a:extLst>
          </p:cNvPr>
          <p:cNvSpPr>
            <a:spLocks noChangeArrowheads="1"/>
          </p:cNvSpPr>
          <p:nvPr/>
        </p:nvSpPr>
        <p:spPr bwMode="auto">
          <a:xfrm>
            <a:off x="741363" y="1057275"/>
            <a:ext cx="5969000" cy="484188"/>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Font typeface="Wingdings" pitchFamily="2" charset="2"/>
              <a:buChar char="n"/>
              <a:defRPr/>
            </a:pPr>
            <a:r>
              <a:rPr lang="en-US" sz="2400" b="1" dirty="0">
                <a:effectLst>
                  <a:outerShdw blurRad="38100" dist="38100" dir="2700000" algn="tl">
                    <a:srgbClr val="000000"/>
                  </a:outerShdw>
                </a:effectLst>
                <a:latin typeface="Book Antiqua" pitchFamily="18" charset="0"/>
                <a:cs typeface="+mn-cs"/>
              </a:rPr>
              <a:t> Example:  Finger Lakes Homes</a:t>
            </a:r>
          </a:p>
        </p:txBody>
      </p:sp>
      <p:sp>
        <p:nvSpPr>
          <p:cNvPr id="22" name="Rectangle 3">
            <a:extLst>
              <a:ext uri="{FF2B5EF4-FFF2-40B4-BE49-F238E27FC236}">
                <a16:creationId xmlns:a16="http://schemas.microsoft.com/office/drawing/2014/main" id="{B9E0341A-2F20-C830-EF49-84145B61A2EB}"/>
              </a:ext>
            </a:extLst>
          </p:cNvPr>
          <p:cNvSpPr txBox="1">
            <a:spLocks noChangeArrowheads="1"/>
          </p:cNvSpPr>
          <p:nvPr/>
        </p:nvSpPr>
        <p:spPr>
          <a:xfrm>
            <a:off x="393700" y="5160963"/>
            <a:ext cx="8750300" cy="1100137"/>
          </a:xfrm>
          <a:prstGeom prst="rect">
            <a:avLst/>
          </a:prstGeom>
        </p:spPr>
        <p:txBody>
          <a:bodyPr/>
          <a:lstStyle/>
          <a:p>
            <a:pPr marL="273050" indent="-273050" eaLnBrk="1" hangingPunct="1">
              <a:spcBef>
                <a:spcPts val="575"/>
              </a:spcBef>
              <a:buClr>
                <a:schemeClr val="accent1"/>
              </a:buClr>
              <a:buSzPct val="85000"/>
              <a:buFont typeface="Wingdings" pitchFamily="2" charset="2"/>
              <a:buChar char="n"/>
              <a:defRPr/>
            </a:pPr>
            <a:r>
              <a:rPr lang="en-US" sz="2600" b="1" dirty="0">
                <a:latin typeface="+mn-lt"/>
                <a:cs typeface="+mn-cs"/>
              </a:rPr>
              <a:t>Converting the entries in the table into row percentages or column percentages can provide additional insight about the relationship between    the two variables.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2161"/>
                                        </p:tgtEl>
                                        <p:attrNameLst>
                                          <p:attrName>style.visibility</p:attrName>
                                        </p:attrNameLst>
                                      </p:cBhvr>
                                      <p:to>
                                        <p:strVal val="visible"/>
                                      </p:to>
                                    </p:set>
                                    <p:animEffect transition="in" filter="slide(fromLeft)">
                                      <p:cBhvr>
                                        <p:cTn id="7" dur="500"/>
                                        <p:tgtEl>
                                          <p:spTgt spid="302161"/>
                                        </p:tgtEl>
                                      </p:cBhvr>
                                    </p:animEffect>
                                  </p:childTnLst>
                                </p:cTn>
                              </p:par>
                            </p:childTnLst>
                          </p:cTn>
                        </p:par>
                        <p:par>
                          <p:cTn id="8" fill="hold" nodeType="afterGroup">
                            <p:stCondLst>
                              <p:cond delay="500"/>
                            </p:stCondLst>
                            <p:childTnLst>
                              <p:par>
                                <p:cTn id="9" presetID="12" presetClass="entr" presetSubtype="8" fill="hold" grpId="0" nodeType="afterEffect">
                                  <p:stCondLst>
                                    <p:cond delay="1000"/>
                                  </p:stCondLst>
                                  <p:childTnLst>
                                    <p:set>
                                      <p:cBhvr>
                                        <p:cTn id="10" dur="1" fill="hold">
                                          <p:stCondLst>
                                            <p:cond delay="0"/>
                                          </p:stCondLst>
                                        </p:cTn>
                                        <p:tgtEl>
                                          <p:spTgt spid="302165"/>
                                        </p:tgtEl>
                                        <p:attrNameLst>
                                          <p:attrName>style.visibility</p:attrName>
                                        </p:attrNameLst>
                                      </p:cBhvr>
                                      <p:to>
                                        <p:strVal val="visible"/>
                                      </p:to>
                                    </p:set>
                                    <p:animEffect transition="in" filter="slide(fromLeft)">
                                      <p:cBhvr>
                                        <p:cTn id="11" dur="500"/>
                                        <p:tgtEl>
                                          <p:spTgt spid="302165"/>
                                        </p:tgtEl>
                                      </p:cBhvr>
                                    </p:animEffect>
                                  </p:childTnLst>
                                </p:cTn>
                              </p:par>
                            </p:childTnLst>
                          </p:cTn>
                        </p:par>
                        <p:par>
                          <p:cTn id="12" fill="hold" nodeType="afterGroup">
                            <p:stCondLst>
                              <p:cond delay="2000"/>
                            </p:stCondLst>
                            <p:childTnLst>
                              <p:par>
                                <p:cTn id="13" presetID="12" presetClass="entr" presetSubtype="8" fill="hold" grpId="0" nodeType="afterEffect">
                                  <p:stCondLst>
                                    <p:cond delay="1000"/>
                                  </p:stCondLst>
                                  <p:childTnLst>
                                    <p:set>
                                      <p:cBhvr>
                                        <p:cTn id="14" dur="1" fill="hold">
                                          <p:stCondLst>
                                            <p:cond delay="0"/>
                                          </p:stCondLst>
                                        </p:cTn>
                                        <p:tgtEl>
                                          <p:spTgt spid="302175"/>
                                        </p:tgtEl>
                                        <p:attrNameLst>
                                          <p:attrName>style.visibility</p:attrName>
                                        </p:attrNameLst>
                                      </p:cBhvr>
                                      <p:to>
                                        <p:strVal val="visible"/>
                                      </p:to>
                                    </p:set>
                                    <p:animEffect transition="in" filter="slide(fromLeft)">
                                      <p:cBhvr>
                                        <p:cTn id="15" dur="500"/>
                                        <p:tgtEl>
                                          <p:spTgt spid="302175"/>
                                        </p:tgtEl>
                                      </p:cBhvr>
                                    </p:animEffect>
                                  </p:childTnLst>
                                </p:cTn>
                              </p:par>
                            </p:childTnLst>
                          </p:cTn>
                        </p:par>
                        <p:par>
                          <p:cTn id="16" fill="hold" nodeType="afterGroup">
                            <p:stCondLst>
                              <p:cond delay="3500"/>
                            </p:stCondLst>
                            <p:childTnLst>
                              <p:par>
                                <p:cTn id="17" presetID="12" presetClass="entr" presetSubtype="8" fill="hold" grpId="0" nodeType="afterEffect">
                                  <p:stCondLst>
                                    <p:cond delay="1000"/>
                                  </p:stCondLst>
                                  <p:iterate type="wd">
                                    <p:tmPct val="100000"/>
                                  </p:iterate>
                                  <p:childTnLst>
                                    <p:set>
                                      <p:cBhvr>
                                        <p:cTn id="18" dur="1" fill="hold">
                                          <p:stCondLst>
                                            <p:cond delay="0"/>
                                          </p:stCondLst>
                                        </p:cTn>
                                        <p:tgtEl>
                                          <p:spTgt spid="302174"/>
                                        </p:tgtEl>
                                        <p:attrNameLst>
                                          <p:attrName>style.visibility</p:attrName>
                                        </p:attrNameLst>
                                      </p:cBhvr>
                                      <p:to>
                                        <p:strVal val="visible"/>
                                      </p:to>
                                    </p:set>
                                    <p:animEffect transition="in" filter="slide(fromLeft)">
                                      <p:cBhvr>
                                        <p:cTn id="19" dur="300"/>
                                        <p:tgtEl>
                                          <p:spTgt spid="302174"/>
                                        </p:tgtEl>
                                      </p:cBhvr>
                                    </p:animEffect>
                                  </p:childTnLst>
                                </p:cTn>
                              </p:par>
                            </p:childTnLst>
                          </p:cTn>
                        </p:par>
                        <p:par>
                          <p:cTn id="20" fill="hold" nodeType="afterGroup">
                            <p:stCondLst>
                              <p:cond delay="6300"/>
                            </p:stCondLst>
                            <p:childTnLst>
                              <p:par>
                                <p:cTn id="21" presetID="16" presetClass="entr" presetSubtype="37" fill="hold" grpId="0" nodeType="afterEffect">
                                  <p:stCondLst>
                                    <p:cond delay="2000"/>
                                  </p:stCondLst>
                                  <p:childTnLst>
                                    <p:set>
                                      <p:cBhvr>
                                        <p:cTn id="22" dur="1" fill="hold">
                                          <p:stCondLst>
                                            <p:cond delay="0"/>
                                          </p:stCondLst>
                                        </p:cTn>
                                        <p:tgtEl>
                                          <p:spTgt spid="302178"/>
                                        </p:tgtEl>
                                        <p:attrNameLst>
                                          <p:attrName>style.visibility</p:attrName>
                                        </p:attrNameLst>
                                      </p:cBhvr>
                                      <p:to>
                                        <p:strVal val="visible"/>
                                      </p:to>
                                    </p:set>
                                    <p:animEffect transition="in" filter="barn(outVertical)">
                                      <p:cBhvr>
                                        <p:cTn id="23" dur="500"/>
                                        <p:tgtEl>
                                          <p:spTgt spid="302178"/>
                                        </p:tgtEl>
                                      </p:cBhvr>
                                    </p:animEffect>
                                  </p:childTnLst>
                                </p:cTn>
                              </p:par>
                            </p:childTnLst>
                          </p:cTn>
                        </p:par>
                        <p:par>
                          <p:cTn id="24" fill="hold" nodeType="afterGroup">
                            <p:stCondLst>
                              <p:cond delay="8800"/>
                            </p:stCondLst>
                            <p:childTnLst>
                              <p:par>
                                <p:cTn id="25" presetID="17" presetClass="entr" presetSubtype="1" fill="hold" nodeType="afterEffect">
                                  <p:stCondLst>
                                    <p:cond delay="1000"/>
                                  </p:stCondLst>
                                  <p:childTnLst>
                                    <p:set>
                                      <p:cBhvr>
                                        <p:cTn id="26" dur="1" fill="hold">
                                          <p:stCondLst>
                                            <p:cond delay="0"/>
                                          </p:stCondLst>
                                        </p:cTn>
                                        <p:tgtEl>
                                          <p:spTgt spid="302179"/>
                                        </p:tgtEl>
                                        <p:attrNameLst>
                                          <p:attrName>style.visibility</p:attrName>
                                        </p:attrNameLst>
                                      </p:cBhvr>
                                      <p:to>
                                        <p:strVal val="visible"/>
                                      </p:to>
                                    </p:set>
                                    <p:anim calcmode="lin" valueType="num">
                                      <p:cBhvr>
                                        <p:cTn id="27" dur="500" fill="hold"/>
                                        <p:tgtEl>
                                          <p:spTgt spid="302179"/>
                                        </p:tgtEl>
                                        <p:attrNameLst>
                                          <p:attrName>ppt_x</p:attrName>
                                        </p:attrNameLst>
                                      </p:cBhvr>
                                      <p:tavLst>
                                        <p:tav tm="0">
                                          <p:val>
                                            <p:strVal val="#ppt_x"/>
                                          </p:val>
                                        </p:tav>
                                        <p:tav tm="100000">
                                          <p:val>
                                            <p:strVal val="#ppt_x"/>
                                          </p:val>
                                        </p:tav>
                                      </p:tavLst>
                                    </p:anim>
                                    <p:anim calcmode="lin" valueType="num">
                                      <p:cBhvr>
                                        <p:cTn id="28" dur="500" fill="hold"/>
                                        <p:tgtEl>
                                          <p:spTgt spid="302179"/>
                                        </p:tgtEl>
                                        <p:attrNameLst>
                                          <p:attrName>ppt_y</p:attrName>
                                        </p:attrNameLst>
                                      </p:cBhvr>
                                      <p:tavLst>
                                        <p:tav tm="0">
                                          <p:val>
                                            <p:strVal val="#ppt_y-#ppt_h/2"/>
                                          </p:val>
                                        </p:tav>
                                        <p:tav tm="100000">
                                          <p:val>
                                            <p:strVal val="#ppt_y"/>
                                          </p:val>
                                        </p:tav>
                                      </p:tavLst>
                                    </p:anim>
                                    <p:anim calcmode="lin" valueType="num">
                                      <p:cBhvr>
                                        <p:cTn id="29" dur="500" fill="hold"/>
                                        <p:tgtEl>
                                          <p:spTgt spid="302179"/>
                                        </p:tgtEl>
                                        <p:attrNameLst>
                                          <p:attrName>ppt_w</p:attrName>
                                        </p:attrNameLst>
                                      </p:cBhvr>
                                      <p:tavLst>
                                        <p:tav tm="0">
                                          <p:val>
                                            <p:strVal val="#ppt_w"/>
                                          </p:val>
                                        </p:tav>
                                        <p:tav tm="100000">
                                          <p:val>
                                            <p:strVal val="#ppt_w"/>
                                          </p:val>
                                        </p:tav>
                                      </p:tavLst>
                                    </p:anim>
                                    <p:anim calcmode="lin" valueType="num">
                                      <p:cBhvr>
                                        <p:cTn id="30" dur="500" fill="hold"/>
                                        <p:tgtEl>
                                          <p:spTgt spid="302179"/>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0300"/>
                            </p:stCondLst>
                            <p:childTnLst>
                              <p:par>
                                <p:cTn id="32" presetID="16" presetClass="entr" presetSubtype="37" fill="hold" grpId="0" nodeType="afterEffect">
                                  <p:stCondLst>
                                    <p:cond delay="1000"/>
                                  </p:stCondLst>
                                  <p:childTnLst>
                                    <p:set>
                                      <p:cBhvr>
                                        <p:cTn id="33" dur="1" fill="hold">
                                          <p:stCondLst>
                                            <p:cond delay="0"/>
                                          </p:stCondLst>
                                        </p:cTn>
                                        <p:tgtEl>
                                          <p:spTgt spid="302180"/>
                                        </p:tgtEl>
                                        <p:attrNameLst>
                                          <p:attrName>style.visibility</p:attrName>
                                        </p:attrNameLst>
                                      </p:cBhvr>
                                      <p:to>
                                        <p:strVal val="visible"/>
                                      </p:to>
                                    </p:set>
                                    <p:animEffect transition="in" filter="barn(outVertical)">
                                      <p:cBhvr>
                                        <p:cTn id="34" dur="500"/>
                                        <p:tgtEl>
                                          <p:spTgt spid="302180"/>
                                        </p:tgtEl>
                                      </p:cBhvr>
                                    </p:animEffect>
                                  </p:childTnLst>
                                </p:cTn>
                              </p:par>
                            </p:childTnLst>
                          </p:cTn>
                        </p:par>
                        <p:par>
                          <p:cTn id="35" fill="hold" nodeType="afterGroup">
                            <p:stCondLst>
                              <p:cond delay="11800"/>
                            </p:stCondLst>
                            <p:childTnLst>
                              <p:par>
                                <p:cTn id="36" presetID="3" presetClass="entr" presetSubtype="10" fill="hold" grpId="0" nodeType="afterEffect">
                                  <p:stCondLst>
                                    <p:cond delay="100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blinds(horizontal)">
                                      <p:cBhvr>
                                        <p:cTn id="38"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61" grpId="0" autoUpdateAnimBg="0"/>
      <p:bldP spid="302165" grpId="0" autoUpdateAnimBg="0"/>
      <p:bldP spid="302174" grpId="0" autoUpdateAnimBg="0"/>
      <p:bldP spid="302175" grpId="0" autoUpdateAnimBg="0"/>
      <p:bldP spid="302178" grpId="0" animBg="1"/>
      <p:bldP spid="302180" grpId="0" autoUpdateAnimBg="0"/>
      <p:bldP spid="22" grpId="0" build="p" autoUpdateAnimBg="0" advAuto="100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F086-0612-42EA-8D10-F9C1A9F53C06}"/>
              </a:ext>
            </a:extLst>
          </p:cNvPr>
          <p:cNvSpPr>
            <a:spLocks noGrp="1"/>
          </p:cNvSpPr>
          <p:nvPr>
            <p:ph type="title"/>
          </p:nvPr>
        </p:nvSpPr>
        <p:spPr/>
        <p:txBody>
          <a:bodyPr/>
          <a:lstStyle/>
          <a:p>
            <a:pPr algn="ctr"/>
            <a:r>
              <a:rPr lang="en-US" sz="3200" b="1" dirty="0">
                <a:latin typeface="Arial Black" panose="020B0A04020102020204" pitchFamily="34" charset="0"/>
              </a:rPr>
              <a:t>Newspaper Readership Survey</a:t>
            </a:r>
          </a:p>
        </p:txBody>
      </p:sp>
      <p:sp>
        <p:nvSpPr>
          <p:cNvPr id="3" name="Text Placeholder 2">
            <a:extLst>
              <a:ext uri="{FF2B5EF4-FFF2-40B4-BE49-F238E27FC236}">
                <a16:creationId xmlns:a16="http://schemas.microsoft.com/office/drawing/2014/main" id="{0916FC28-9F84-4362-B21F-0E77823DF4A8}"/>
              </a:ext>
            </a:extLst>
          </p:cNvPr>
          <p:cNvSpPr>
            <a:spLocks noGrp="1"/>
          </p:cNvSpPr>
          <p:nvPr>
            <p:ph type="body" sz="quarter" idx="15"/>
          </p:nvPr>
        </p:nvSpPr>
        <p:spPr>
          <a:xfrm>
            <a:off x="4785514" y="1789938"/>
            <a:ext cx="3932023" cy="222914"/>
          </a:xfrm>
        </p:spPr>
        <p:txBody>
          <a:bodyPr/>
          <a:lstStyle/>
          <a:p>
            <a:r>
              <a:rPr lang="en-US" sz="1500" dirty="0"/>
              <a:t>Cross-tabulation of Frequencies</a:t>
            </a:r>
          </a:p>
        </p:txBody>
      </p:sp>
      <p:pic>
        <p:nvPicPr>
          <p:cNvPr id="11" name="Picture Placeholder 10" descr="A table has 2 main columns and 4 rows. The column headers are as follows: Column 1, Occupation. Column 2, Newspaper. Column 2 is divided into five more columns. The column headers are as follows: Column 1, G and M. Column 2, Post. Column 3, Star. Column 4, Sun. Column 5, Total. The row entries are as follows: Row 1. Occupation, Blue collar. G and M, 27. Post, 18. Star, 38. Sun, 37. Total, 120. Row 2. Occupation, White collar. G and M, 29. Post, 43. Star, 21. Sun, 15. Total, 108. Row 3. Occupation, Professional. G and M, 33. Post, 51. Star, 22. Sun, 20. Total, 126. Row 4. Total. G and M, 89. Post, 112. Star, 81. Sun, 72. Total, 354.">
            <a:extLst>
              <a:ext uri="{FF2B5EF4-FFF2-40B4-BE49-F238E27FC236}">
                <a16:creationId xmlns:a16="http://schemas.microsoft.com/office/drawing/2014/main" id="{BC710F8C-7DDE-4E17-8B2B-71AEA69C58A1}"/>
              </a:ext>
            </a:extLst>
          </p:cNvPr>
          <p:cNvPicPr>
            <a:picLocks noGrp="1" noChangeAspect="1"/>
          </p:cNvPicPr>
          <p:nvPr>
            <p:ph type="pic" sz="quarter" idx="10"/>
          </p:nvPr>
        </p:nvPicPr>
        <p:blipFill rotWithShape="1">
          <a:blip r:embed="rId2"/>
          <a:srcRect t="36" b="36"/>
          <a:stretch/>
        </p:blipFill>
        <p:spPr>
          <a:xfrm>
            <a:off x="4789228" y="1991890"/>
            <a:ext cx="3939779" cy="1247775"/>
          </a:xfrm>
        </p:spPr>
      </p:pic>
      <p:sp>
        <p:nvSpPr>
          <p:cNvPr id="5" name="Text Placeholder 4">
            <a:extLst>
              <a:ext uri="{FF2B5EF4-FFF2-40B4-BE49-F238E27FC236}">
                <a16:creationId xmlns:a16="http://schemas.microsoft.com/office/drawing/2014/main" id="{D496B115-51C9-4971-95E9-E13579253386}"/>
              </a:ext>
            </a:extLst>
          </p:cNvPr>
          <p:cNvSpPr>
            <a:spLocks noGrp="1"/>
          </p:cNvSpPr>
          <p:nvPr>
            <p:ph type="body" sz="quarter" idx="17"/>
          </p:nvPr>
        </p:nvSpPr>
        <p:spPr>
          <a:xfrm>
            <a:off x="4788999" y="3280513"/>
            <a:ext cx="3928538" cy="235610"/>
          </a:xfrm>
        </p:spPr>
        <p:txBody>
          <a:bodyPr/>
          <a:lstStyle/>
          <a:p>
            <a:r>
              <a:rPr lang="en-US" sz="1500" dirty="0"/>
              <a:t>Cross-tabulation of Row Proportions</a:t>
            </a:r>
          </a:p>
        </p:txBody>
      </p:sp>
      <p:pic>
        <p:nvPicPr>
          <p:cNvPr id="13" name="Picture Placeholder 12" descr="A table has 2 main columns and 4 rows. The column headers are as follows: Column 1, Occupation. Column 2, Newspaper. Column 2 is divided into five more columns. The column headers are as follows: Column 1, G and M. Column 2, Post. Column 3, Star. Column 4, Sun. Column 5, Total. The row entries are as follows: Row 1. Occupation, Blue collar. G and M, 0.23. Post, 0.15. Star, 0.32. Sun, 0.31. Total, 1.00. Row 2. Occupation, White collar. G and M, 0.27. Post, 0.40. Star, 0.19. Sun, 0.14. Total, 1.00. Row 3. Occupation, Professional. G and M, 0.26. Post, 0.40. Star, 0.17. Sun, 0.16. Total, 1.00. Row 4. Total. G and M, 0.25. Post, 0.32. Star, 0.23. Sun, 0.20. Total, 1.00.">
            <a:extLst>
              <a:ext uri="{FF2B5EF4-FFF2-40B4-BE49-F238E27FC236}">
                <a16:creationId xmlns:a16="http://schemas.microsoft.com/office/drawing/2014/main" id="{2D8FEC68-DD20-4519-A94F-1A818E4CB251}"/>
              </a:ext>
            </a:extLst>
          </p:cNvPr>
          <p:cNvPicPr>
            <a:picLocks noGrp="1" noChangeAspect="1"/>
          </p:cNvPicPr>
          <p:nvPr>
            <p:ph type="pic" sz="quarter" idx="16"/>
          </p:nvPr>
        </p:nvPicPr>
        <p:blipFill rotWithShape="1">
          <a:blip r:embed="rId3"/>
          <a:srcRect l="21" r="21"/>
          <a:stretch/>
        </p:blipFill>
        <p:spPr>
          <a:xfrm>
            <a:off x="4785514" y="3483205"/>
            <a:ext cx="3943350" cy="1138238"/>
          </a:xfrm>
        </p:spPr>
      </p:pic>
      <p:sp>
        <p:nvSpPr>
          <p:cNvPr id="7" name="Text Placeholder 6">
            <a:extLst>
              <a:ext uri="{FF2B5EF4-FFF2-40B4-BE49-F238E27FC236}">
                <a16:creationId xmlns:a16="http://schemas.microsoft.com/office/drawing/2014/main" id="{178D7E3C-974B-4286-BD63-E8CD54C66F6B}"/>
              </a:ext>
            </a:extLst>
          </p:cNvPr>
          <p:cNvSpPr>
            <a:spLocks noGrp="1"/>
          </p:cNvSpPr>
          <p:nvPr>
            <p:ph type="body" sz="quarter" idx="11"/>
          </p:nvPr>
        </p:nvSpPr>
        <p:spPr>
          <a:xfrm>
            <a:off x="414993" y="1738912"/>
            <a:ext cx="8435092" cy="4702937"/>
          </a:xfrm>
        </p:spPr>
        <p:txBody>
          <a:bodyPr/>
          <a:lstStyle/>
          <a:p>
            <a:r>
              <a:rPr lang="en-US" dirty="0"/>
              <a:t>A sample of newspaper readers was asked to report</a:t>
            </a:r>
          </a:p>
          <a:p>
            <a:r>
              <a:rPr lang="en-US" dirty="0"/>
              <a:t>which newspaper they read: Globe and Mail (1) Post</a:t>
            </a:r>
          </a:p>
          <a:p>
            <a:r>
              <a:rPr lang="en-US" dirty="0"/>
              <a:t>(2), Star (3), Sun (4), and to indicate whether they </a:t>
            </a:r>
          </a:p>
          <a:p>
            <a:r>
              <a:rPr lang="en-US" dirty="0"/>
              <a:t>were blue-collar worker (1), white-collar worker (2), </a:t>
            </a:r>
          </a:p>
          <a:p>
            <a:r>
              <a:rPr lang="en-US" dirty="0"/>
              <a:t>or professional (3). </a:t>
            </a:r>
          </a:p>
          <a:p>
            <a:pPr>
              <a:spcBef>
                <a:spcPts val="450"/>
              </a:spcBef>
            </a:pPr>
            <a:r>
              <a:rPr lang="en-US" dirty="0"/>
              <a:t>DATA: </a:t>
            </a:r>
            <a:r>
              <a:rPr lang="en-US" b="0" i="0" dirty="0">
                <a:effectLst/>
                <a:latin typeface="Arial" panose="020B0604020202020204" pitchFamily="34" charset="0"/>
              </a:rPr>
              <a:t>Xm02-04</a:t>
            </a:r>
          </a:p>
          <a:p>
            <a:pPr>
              <a:spcBef>
                <a:spcPts val="450"/>
              </a:spcBef>
            </a:pPr>
            <a:r>
              <a:rPr lang="en-US" dirty="0"/>
              <a:t>Determine if the two variables are related.</a:t>
            </a:r>
          </a:p>
          <a:p>
            <a:pPr>
              <a:spcBef>
                <a:spcPts val="450"/>
              </a:spcBef>
            </a:pPr>
            <a:r>
              <a:rPr lang="en-US" b="1" dirty="0"/>
              <a:t>Solution:</a:t>
            </a:r>
          </a:p>
          <a:p>
            <a:r>
              <a:rPr lang="en-US" dirty="0"/>
              <a:t>By counting the number of times each of the 12</a:t>
            </a:r>
          </a:p>
          <a:p>
            <a:r>
              <a:rPr lang="en-US" dirty="0"/>
              <a:t>combinations occurs, we produce the cross-</a:t>
            </a:r>
          </a:p>
          <a:p>
            <a:r>
              <a:rPr lang="en-US" dirty="0"/>
              <a:t>classification table of frequencies.</a:t>
            </a:r>
          </a:p>
          <a:p>
            <a:pPr>
              <a:spcBef>
                <a:spcPts val="450"/>
              </a:spcBef>
            </a:pPr>
            <a:r>
              <a:rPr lang="en-US" dirty="0"/>
              <a:t>To investigate if occupation and newspaper are related,</a:t>
            </a:r>
          </a:p>
          <a:p>
            <a:pPr>
              <a:spcBef>
                <a:spcPts val="0"/>
              </a:spcBef>
            </a:pPr>
            <a:r>
              <a:rPr lang="en-US" dirty="0"/>
              <a:t>we convert the frequencies in each row to relative</a:t>
            </a:r>
          </a:p>
          <a:p>
            <a:pPr>
              <a:spcBef>
                <a:spcPts val="0"/>
              </a:spcBef>
            </a:pPr>
            <a:r>
              <a:rPr lang="en-US" dirty="0"/>
              <a:t>frequencies as shown in the cross-classification table of row proportions. </a:t>
            </a:r>
          </a:p>
          <a:p>
            <a:pPr>
              <a:spcBef>
                <a:spcPts val="450"/>
              </a:spcBef>
            </a:pPr>
            <a:r>
              <a:rPr lang="en-US" dirty="0"/>
              <a:t>Notice how the relative frequencies in rows 2 and 3 are similar and how there are large differences between row 1 and rows 2 and 3. This tells us that the variables occupation and newspaper are related.</a:t>
            </a:r>
          </a:p>
          <a:p>
            <a:pPr>
              <a:spcBef>
                <a:spcPts val="450"/>
              </a:spcBef>
            </a:pPr>
            <a:endParaRPr lang="en-US" dirty="0"/>
          </a:p>
        </p:txBody>
      </p:sp>
      <p:sp>
        <p:nvSpPr>
          <p:cNvPr id="4" name="TextBox 3">
            <a:extLst>
              <a:ext uri="{FF2B5EF4-FFF2-40B4-BE49-F238E27FC236}">
                <a16:creationId xmlns:a16="http://schemas.microsoft.com/office/drawing/2014/main" id="{505A20C7-7F3B-7B77-2C8E-91E27F933CE6}"/>
              </a:ext>
            </a:extLst>
          </p:cNvPr>
          <p:cNvSpPr txBox="1"/>
          <p:nvPr/>
        </p:nvSpPr>
        <p:spPr>
          <a:xfrm>
            <a:off x="4077917" y="6031386"/>
            <a:ext cx="4437433" cy="430887"/>
          </a:xfrm>
          <a:prstGeom prst="rect">
            <a:avLst/>
          </a:prstGeom>
          <a:noFill/>
        </p:spPr>
        <p:txBody>
          <a:bodyPr wrap="none" rtlCol="0">
            <a:spAutoFit/>
          </a:bodyPr>
          <a:lstStyle/>
          <a:p>
            <a:r>
              <a:rPr lang="en-US" dirty="0">
                <a:hlinkClick r:id="rId4" action="ppaction://hlinkfile"/>
              </a:rPr>
              <a:t>Chapter2DataFiles\Xm02-04.xlsx</a:t>
            </a:r>
            <a:endParaRPr lang="en-US" dirty="0"/>
          </a:p>
        </p:txBody>
      </p:sp>
    </p:spTree>
    <p:extLst>
      <p:ext uri="{BB962C8B-B14F-4D97-AF65-F5344CB8AC3E}">
        <p14:creationId xmlns:p14="http://schemas.microsoft.com/office/powerpoint/2010/main" val="3639840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F086-0612-42EA-8D10-F9C1A9F53C06}"/>
              </a:ext>
            </a:extLst>
          </p:cNvPr>
          <p:cNvSpPr>
            <a:spLocks noGrp="1"/>
          </p:cNvSpPr>
          <p:nvPr>
            <p:ph type="title"/>
          </p:nvPr>
        </p:nvSpPr>
        <p:spPr>
          <a:xfrm>
            <a:off x="600051" y="579634"/>
            <a:ext cx="8313870" cy="504079"/>
          </a:xfrm>
        </p:spPr>
        <p:txBody>
          <a:bodyPr/>
          <a:lstStyle/>
          <a:p>
            <a:pPr algn="ctr"/>
            <a:r>
              <a:rPr lang="en-US" sz="3200" b="1" dirty="0">
                <a:latin typeface="Arial Black" panose="020B0A04020102020204" pitchFamily="34" charset="0"/>
              </a:rPr>
              <a:t>Cross-classification Tables with Excel</a:t>
            </a:r>
          </a:p>
        </p:txBody>
      </p:sp>
      <p:sp>
        <p:nvSpPr>
          <p:cNvPr id="3" name="Text Placeholder 2">
            <a:extLst>
              <a:ext uri="{FF2B5EF4-FFF2-40B4-BE49-F238E27FC236}">
                <a16:creationId xmlns:a16="http://schemas.microsoft.com/office/drawing/2014/main" id="{0916FC28-9F84-4362-B21F-0E77823DF4A8}"/>
              </a:ext>
            </a:extLst>
          </p:cNvPr>
          <p:cNvSpPr>
            <a:spLocks noGrp="1"/>
          </p:cNvSpPr>
          <p:nvPr>
            <p:ph type="body" sz="quarter" idx="15"/>
          </p:nvPr>
        </p:nvSpPr>
        <p:spPr>
          <a:xfrm>
            <a:off x="4310173" y="2573345"/>
            <a:ext cx="4484174" cy="222914"/>
          </a:xfrm>
        </p:spPr>
        <p:txBody>
          <a:bodyPr/>
          <a:lstStyle/>
          <a:p>
            <a:r>
              <a:rPr lang="en-US" sz="1500" dirty="0"/>
              <a:t>PivotTable of Frequencies</a:t>
            </a:r>
          </a:p>
        </p:txBody>
      </p:sp>
      <p:sp>
        <p:nvSpPr>
          <p:cNvPr id="5" name="Text Placeholder 4">
            <a:extLst>
              <a:ext uri="{FF2B5EF4-FFF2-40B4-BE49-F238E27FC236}">
                <a16:creationId xmlns:a16="http://schemas.microsoft.com/office/drawing/2014/main" id="{D496B115-51C9-4971-95E9-E13579253386}"/>
              </a:ext>
            </a:extLst>
          </p:cNvPr>
          <p:cNvSpPr>
            <a:spLocks noGrp="1"/>
          </p:cNvSpPr>
          <p:nvPr>
            <p:ph type="body" sz="quarter" idx="17"/>
          </p:nvPr>
        </p:nvSpPr>
        <p:spPr>
          <a:xfrm>
            <a:off x="4314148" y="3888357"/>
            <a:ext cx="4480199" cy="235610"/>
          </a:xfrm>
        </p:spPr>
        <p:txBody>
          <a:bodyPr/>
          <a:lstStyle/>
          <a:p>
            <a:r>
              <a:rPr lang="en-US" sz="1500" dirty="0"/>
              <a:t>PivotTable of Row Proportions</a:t>
            </a:r>
          </a:p>
        </p:txBody>
      </p:sp>
      <p:sp>
        <p:nvSpPr>
          <p:cNvPr id="7" name="Text Placeholder 6">
            <a:extLst>
              <a:ext uri="{FF2B5EF4-FFF2-40B4-BE49-F238E27FC236}">
                <a16:creationId xmlns:a16="http://schemas.microsoft.com/office/drawing/2014/main" id="{178D7E3C-974B-4286-BD63-E8CD54C66F6B}"/>
              </a:ext>
            </a:extLst>
          </p:cNvPr>
          <p:cNvSpPr>
            <a:spLocks noGrp="1"/>
          </p:cNvSpPr>
          <p:nvPr>
            <p:ph type="body" sz="quarter" idx="11"/>
          </p:nvPr>
        </p:nvSpPr>
        <p:spPr>
          <a:xfrm>
            <a:off x="420480" y="1635173"/>
            <a:ext cx="8395922" cy="3874545"/>
          </a:xfrm>
        </p:spPr>
        <p:txBody>
          <a:bodyPr/>
          <a:lstStyle/>
          <a:p>
            <a:pPr>
              <a:spcBef>
                <a:spcPts val="450"/>
              </a:spcBef>
            </a:pPr>
            <a:r>
              <a:rPr lang="en-US" sz="1400" dirty="0"/>
              <a:t>Excel can produce a cross-classification table using several methods. </a:t>
            </a:r>
          </a:p>
          <a:p>
            <a:pPr>
              <a:spcBef>
                <a:spcPts val="450"/>
              </a:spcBef>
            </a:pPr>
            <a:r>
              <a:rPr lang="en-US" sz="1400" dirty="0"/>
              <a:t>We will use and describe the PivotTable to (1) create the cross-classification table featuring the counts and (2) create a table showing the row relative frequencies.</a:t>
            </a:r>
          </a:p>
          <a:p>
            <a:pPr>
              <a:spcBef>
                <a:spcPts val="450"/>
              </a:spcBef>
            </a:pPr>
            <a:r>
              <a:rPr lang="en-US" sz="1400" b="1" dirty="0"/>
              <a:t>Instructions</a:t>
            </a:r>
            <a:r>
              <a:rPr lang="en-US" sz="1400" dirty="0"/>
              <a:t>:</a:t>
            </a:r>
          </a:p>
          <a:p>
            <a:pPr marL="257175" indent="-257175">
              <a:spcBef>
                <a:spcPts val="450"/>
              </a:spcBef>
              <a:buFont typeface="+mj-lt"/>
              <a:buAutoNum type="arabicPeriod"/>
            </a:pPr>
            <a:r>
              <a:rPr lang="en-US" sz="1400" dirty="0"/>
              <a:t>Click </a:t>
            </a:r>
            <a:r>
              <a:rPr lang="en-US" sz="1400" b="1" dirty="0"/>
              <a:t>Insert</a:t>
            </a:r>
            <a:r>
              <a:rPr lang="en-US" sz="1400" dirty="0"/>
              <a:t> and </a:t>
            </a:r>
            <a:r>
              <a:rPr lang="en-US" sz="1400" b="1" dirty="0"/>
              <a:t>PivotTable</a:t>
            </a:r>
            <a:r>
              <a:rPr lang="en-US" sz="1400" dirty="0"/>
              <a:t>.</a:t>
            </a:r>
          </a:p>
          <a:p>
            <a:pPr marL="257175" indent="-257175">
              <a:spcBef>
                <a:spcPts val="0"/>
              </a:spcBef>
              <a:buFont typeface="+mj-lt"/>
              <a:buAutoNum type="arabicPeriod"/>
            </a:pPr>
            <a:r>
              <a:rPr lang="en-US" sz="1400" dirty="0"/>
              <a:t>Select the whole </a:t>
            </a:r>
            <a:r>
              <a:rPr lang="en-US" sz="1400" b="1" dirty="0"/>
              <a:t>Table/Range</a:t>
            </a:r>
            <a:r>
              <a:rPr lang="en-US" sz="1400" dirty="0"/>
              <a:t>. Click </a:t>
            </a:r>
            <a:r>
              <a:rPr lang="en-US" sz="1400" b="1" dirty="0"/>
              <a:t>OK</a:t>
            </a:r>
            <a:r>
              <a:rPr lang="en-US" sz="1400" dirty="0"/>
              <a:t>.</a:t>
            </a:r>
          </a:p>
          <a:p>
            <a:pPr marL="257175" indent="-257175">
              <a:spcBef>
                <a:spcPts val="0"/>
              </a:spcBef>
              <a:buFont typeface="+mj-lt"/>
              <a:buAutoNum type="arabicPeriod"/>
            </a:pPr>
            <a:r>
              <a:rPr lang="en-US" sz="1400" dirty="0"/>
              <a:t>In the </a:t>
            </a:r>
            <a:r>
              <a:rPr lang="en-US" sz="1400" b="1" dirty="0"/>
              <a:t>Pivot Table Fields</a:t>
            </a:r>
            <a:r>
              <a:rPr lang="en-US" sz="1400" dirty="0"/>
              <a:t>, check </a:t>
            </a:r>
            <a:r>
              <a:rPr lang="en-US" sz="1400" b="1" dirty="0"/>
              <a:t>Reader</a:t>
            </a:r>
            <a:r>
              <a:rPr lang="en-US" sz="1400" dirty="0"/>
              <a:t> </a:t>
            </a:r>
          </a:p>
          <a:p>
            <a:pPr marL="258366" indent="-258366">
              <a:spcBef>
                <a:spcPts val="0"/>
              </a:spcBef>
            </a:pPr>
            <a:r>
              <a:rPr lang="en-US" sz="1400" dirty="0"/>
              <a:t>	and right-click </a:t>
            </a:r>
            <a:r>
              <a:rPr lang="en-US" sz="1400" b="1" dirty="0"/>
              <a:t>Add to Values</a:t>
            </a:r>
            <a:r>
              <a:rPr lang="en-US" sz="1400" dirty="0"/>
              <a:t>.</a:t>
            </a:r>
          </a:p>
          <a:p>
            <a:pPr marL="257175" indent="-257175">
              <a:spcBef>
                <a:spcPts val="0"/>
              </a:spcBef>
              <a:buFont typeface="+mj-lt"/>
              <a:buAutoNum type="arabicPeriod" startAt="4"/>
            </a:pPr>
            <a:r>
              <a:rPr lang="en-US" sz="1400" dirty="0"/>
              <a:t>Check </a:t>
            </a:r>
            <a:r>
              <a:rPr lang="en-US" sz="1400" b="1" dirty="0"/>
              <a:t>Occupation</a:t>
            </a:r>
            <a:r>
              <a:rPr lang="en-US" sz="1400" dirty="0"/>
              <a:t> and right-click </a:t>
            </a:r>
            <a:r>
              <a:rPr lang="en-US" sz="1400" b="1" dirty="0"/>
              <a:t>Add to </a:t>
            </a:r>
          </a:p>
          <a:p>
            <a:pPr marL="258366" indent="-258366">
              <a:spcBef>
                <a:spcPts val="0"/>
              </a:spcBef>
            </a:pPr>
            <a:r>
              <a:rPr lang="en-US" sz="1400" b="1" dirty="0"/>
              <a:t>	Row Labels</a:t>
            </a:r>
            <a:r>
              <a:rPr lang="en-US" sz="1400" dirty="0"/>
              <a:t>.</a:t>
            </a:r>
          </a:p>
          <a:p>
            <a:pPr marL="257175" indent="-257175">
              <a:spcBef>
                <a:spcPts val="0"/>
              </a:spcBef>
              <a:buFont typeface="+mj-lt"/>
              <a:buAutoNum type="arabicPeriod" startAt="5"/>
            </a:pPr>
            <a:r>
              <a:rPr lang="en-US" sz="1400" dirty="0"/>
              <a:t>Check </a:t>
            </a:r>
            <a:r>
              <a:rPr lang="en-US" sz="1400" b="1" dirty="0"/>
              <a:t>Newspaper</a:t>
            </a:r>
            <a:r>
              <a:rPr lang="en-US" sz="1400" dirty="0"/>
              <a:t> and right-click </a:t>
            </a:r>
            <a:r>
              <a:rPr lang="en-US" sz="1400" b="1" dirty="0"/>
              <a:t>Add to</a:t>
            </a:r>
          </a:p>
          <a:p>
            <a:pPr marL="258366" indent="-258366">
              <a:spcBef>
                <a:spcPts val="0"/>
              </a:spcBef>
            </a:pPr>
            <a:r>
              <a:rPr lang="en-US" sz="1400" b="1" dirty="0"/>
              <a:t>	Column Labels</a:t>
            </a:r>
            <a:r>
              <a:rPr lang="en-US" sz="1400" dirty="0"/>
              <a:t>.</a:t>
            </a:r>
          </a:p>
          <a:p>
            <a:pPr marL="257175" indent="-257175">
              <a:spcBef>
                <a:spcPts val="0"/>
              </a:spcBef>
              <a:buFont typeface="+mj-lt"/>
              <a:buAutoNum type="arabicPeriod" startAt="6"/>
            </a:pPr>
            <a:r>
              <a:rPr lang="en-US" sz="1400" dirty="0"/>
              <a:t>Place the cursor in the table and right-click</a:t>
            </a:r>
          </a:p>
          <a:p>
            <a:pPr marL="258366" indent="-258366">
              <a:spcBef>
                <a:spcPts val="0"/>
              </a:spcBef>
            </a:pPr>
            <a:r>
              <a:rPr lang="en-US" sz="1400" dirty="0"/>
              <a:t>	</a:t>
            </a:r>
            <a:r>
              <a:rPr lang="en-US" sz="1400" b="1" dirty="0"/>
              <a:t>Summarize Values by </a:t>
            </a:r>
            <a:r>
              <a:rPr lang="en-US" sz="1400" dirty="0"/>
              <a:t>and click </a:t>
            </a:r>
            <a:r>
              <a:rPr lang="en-US" sz="1400" b="1" dirty="0"/>
              <a:t>Count</a:t>
            </a:r>
            <a:r>
              <a:rPr lang="en-US" sz="1400" dirty="0"/>
              <a:t>.</a:t>
            </a:r>
          </a:p>
          <a:p>
            <a:pPr marL="257175" indent="-257175">
              <a:spcBef>
                <a:spcPts val="0"/>
              </a:spcBef>
              <a:buFont typeface="+mj-lt"/>
              <a:buAutoNum type="arabicPeriod" startAt="7"/>
            </a:pPr>
            <a:r>
              <a:rPr lang="en-US" sz="1400" dirty="0"/>
              <a:t>To convert to row percentages, right click any</a:t>
            </a:r>
          </a:p>
          <a:p>
            <a:pPr marL="258366" indent="-258366">
              <a:spcBef>
                <a:spcPts val="0"/>
              </a:spcBef>
            </a:pPr>
            <a:r>
              <a:rPr lang="en-US" sz="1400" dirty="0"/>
              <a:t>	number, click </a:t>
            </a:r>
            <a:r>
              <a:rPr lang="en-US" sz="1400" b="1" dirty="0"/>
              <a:t>Show Values As</a:t>
            </a:r>
            <a:r>
              <a:rPr lang="en-US" sz="1400" dirty="0"/>
              <a:t> and click </a:t>
            </a:r>
            <a:r>
              <a:rPr lang="en-US" sz="1400" b="1" dirty="0"/>
              <a:t>% of</a:t>
            </a:r>
          </a:p>
          <a:p>
            <a:pPr marL="258366" indent="-258366">
              <a:spcBef>
                <a:spcPts val="0"/>
              </a:spcBef>
            </a:pPr>
            <a:r>
              <a:rPr lang="en-US" sz="1400" b="1" dirty="0"/>
              <a:t>	Row Total</a:t>
            </a:r>
            <a:r>
              <a:rPr lang="en-US" dirty="0"/>
              <a:t>.</a:t>
            </a:r>
          </a:p>
        </p:txBody>
      </p:sp>
      <p:pic>
        <p:nvPicPr>
          <p:cNvPr id="9" name="Picture Placeholder 8" descr="The cell entries are as follows: A 1, Count of reader. B 1, Column labels. A 2, Row labels. B 2, 1. C 2, 2. D 2, 3. E 2, 4. F 2, Grand total. A 3, 1. B 3, 27. C 3, 18. D 3, 38. E 3, 37. F 3, 120. A 4, 2. B 4, 29. C 4, 43. D 4, 21. E 4, 15. F 4, 108. A 5, 3. B 5, 33. C 5, 51. D 5, 22. E 5, 20. F 5, 126. A 6, Grand total. B 6, 89. C 6, 112. D 6, 81. E 6, 72. F 6, 354. ">
            <a:extLst>
              <a:ext uri="{FF2B5EF4-FFF2-40B4-BE49-F238E27FC236}">
                <a16:creationId xmlns:a16="http://schemas.microsoft.com/office/drawing/2014/main" id="{DEB04990-F246-4454-9AC4-5F9301DE27CF}"/>
              </a:ext>
            </a:extLst>
          </p:cNvPr>
          <p:cNvPicPr>
            <a:picLocks noGrp="1" noChangeAspect="1"/>
          </p:cNvPicPr>
          <p:nvPr>
            <p:ph type="pic" sz="quarter" idx="10"/>
          </p:nvPr>
        </p:nvPicPr>
        <p:blipFill rotWithShape="1">
          <a:blip r:embed="rId2"/>
          <a:srcRect l="74" r="74"/>
          <a:stretch/>
        </p:blipFill>
        <p:spPr>
          <a:xfrm>
            <a:off x="4317207" y="2791901"/>
            <a:ext cx="4493419" cy="844153"/>
          </a:xfrm>
        </p:spPr>
      </p:pic>
      <p:pic>
        <p:nvPicPr>
          <p:cNvPr id="12" name="Picture Placeholder 11" descr="The cell entries are as follows: A 1, Count of reader. B 1, Column labels. A 2, Row labels. B 2, 1. C 2, 2. D 2, 3. E 2, 4. F 2, Grand total. A 3, 1. B 3, 0.23. C 3, 0.15. D 3, 0.32. E 3, 0.31. F 3, 1.00. A 4, 2. B 4, 0.27. C 4, 0.40. D 4, 0.19. E 4, 0.14. F 4, 1.00. A 5, 3. B 5, 0.26. C 5, 0.40. D 5, 0.17. E 5, 0.16. F 5, 1.00. A 6, Grand total. B 6, 0.25. C 6, 0.32. D 6, 0.23. E 6, 0.20. F 6, 1.00.">
            <a:extLst>
              <a:ext uri="{FF2B5EF4-FFF2-40B4-BE49-F238E27FC236}">
                <a16:creationId xmlns:a16="http://schemas.microsoft.com/office/drawing/2014/main" id="{6CB99462-9B52-40C9-BCEA-51A996CFD020}"/>
              </a:ext>
            </a:extLst>
          </p:cNvPr>
          <p:cNvPicPr>
            <a:picLocks noGrp="1" noChangeAspect="1"/>
          </p:cNvPicPr>
          <p:nvPr>
            <p:ph type="pic" sz="quarter" idx="16"/>
          </p:nvPr>
        </p:nvPicPr>
        <p:blipFill rotWithShape="1">
          <a:blip r:embed="rId3"/>
          <a:srcRect t="120" b="120"/>
          <a:stretch/>
        </p:blipFill>
        <p:spPr>
          <a:xfrm>
            <a:off x="4313635" y="4079577"/>
            <a:ext cx="4496990" cy="878681"/>
          </a:xfrm>
        </p:spPr>
      </p:pic>
    </p:spTree>
    <p:extLst>
      <p:ext uri="{BB962C8B-B14F-4D97-AF65-F5344CB8AC3E}">
        <p14:creationId xmlns:p14="http://schemas.microsoft.com/office/powerpoint/2010/main" val="1278143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6221F3-E537-34EF-5E7B-3D03E18B2089}"/>
              </a:ext>
            </a:extLst>
          </p:cNvPr>
          <p:cNvSpPr txBox="1"/>
          <p:nvPr/>
        </p:nvSpPr>
        <p:spPr>
          <a:xfrm>
            <a:off x="1663003" y="533401"/>
            <a:ext cx="5622052" cy="646331"/>
          </a:xfrm>
          <a:prstGeom prst="rect">
            <a:avLst/>
          </a:prstGeom>
          <a:noFill/>
        </p:spPr>
        <p:txBody>
          <a:bodyPr wrap="none" rtlCol="0">
            <a:spAutoFit/>
          </a:bodyPr>
          <a:lstStyle/>
          <a:p>
            <a:r>
              <a:rPr lang="en-US" sz="3600" dirty="0"/>
              <a:t>Crosstabulation Examples </a:t>
            </a:r>
          </a:p>
        </p:txBody>
      </p:sp>
      <p:sp>
        <p:nvSpPr>
          <p:cNvPr id="3" name="TextBox 5">
            <a:extLst>
              <a:ext uri="{FF2B5EF4-FFF2-40B4-BE49-F238E27FC236}">
                <a16:creationId xmlns:a16="http://schemas.microsoft.com/office/drawing/2014/main" id="{F79951D3-5206-5C04-AAC3-BE3FC42E880E}"/>
              </a:ext>
            </a:extLst>
          </p:cNvPr>
          <p:cNvSpPr txBox="1">
            <a:spLocks noChangeArrowheads="1"/>
          </p:cNvSpPr>
          <p:nvPr/>
        </p:nvSpPr>
        <p:spPr bwMode="auto">
          <a:xfrm>
            <a:off x="348728" y="1699985"/>
            <a:ext cx="84465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MS Reference Serif" charset="0"/>
                <a:cs typeface="Arial" panose="020B0604020202020204" pitchFamily="34" charset="0"/>
              </a:defRPr>
            </a:lvl1pPr>
            <a:lvl2pPr marL="742950" indent="-285750">
              <a:defRPr sz="2200">
                <a:solidFill>
                  <a:schemeClr val="tx1"/>
                </a:solidFill>
                <a:latin typeface="MS Reference Serif" charset="0"/>
                <a:cs typeface="Arial" panose="020B0604020202020204" pitchFamily="34" charset="0"/>
              </a:defRPr>
            </a:lvl2pPr>
            <a:lvl3pPr marL="1143000" indent="-228600">
              <a:defRPr sz="2200">
                <a:solidFill>
                  <a:schemeClr val="tx1"/>
                </a:solidFill>
                <a:latin typeface="MS Reference Serif" charset="0"/>
                <a:cs typeface="Arial" panose="020B0604020202020204" pitchFamily="34" charset="0"/>
              </a:defRPr>
            </a:lvl3pPr>
            <a:lvl4pPr marL="1600200" indent="-228600">
              <a:defRPr sz="2200">
                <a:solidFill>
                  <a:schemeClr val="tx1"/>
                </a:solidFill>
                <a:latin typeface="MS Reference Serif" charset="0"/>
                <a:cs typeface="Arial" panose="020B0604020202020204" pitchFamily="34" charset="0"/>
              </a:defRPr>
            </a:lvl4pPr>
            <a:lvl5pPr marL="2057400" indent="-228600">
              <a:defRPr sz="2200">
                <a:solidFill>
                  <a:schemeClr val="tx1"/>
                </a:solidFill>
                <a:latin typeface="MS Reference Serif"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MS Reference Serif" charset="0"/>
                <a:cs typeface="Arial" panose="020B0604020202020204" pitchFamily="34" charset="0"/>
              </a:defRPr>
            </a:lvl9pPr>
          </a:lstStyle>
          <a:p>
            <a:pPr eaLnBrk="1" hangingPunct="1"/>
            <a:r>
              <a:rPr lang="en-US" altLang="en-US" dirty="0"/>
              <a:t>Refer to Restaurant Example - </a:t>
            </a:r>
            <a:r>
              <a:rPr lang="en-US" altLang="en-US" dirty="0">
                <a:hlinkClick r:id="rId2" action="ppaction://hlinkfile"/>
              </a:rPr>
              <a:t>Chapter2DataFiles\Restaurant.xlsx</a:t>
            </a:r>
            <a:endParaRPr lang="en-US" altLang="en-US" dirty="0"/>
          </a:p>
        </p:txBody>
      </p:sp>
      <p:pic>
        <p:nvPicPr>
          <p:cNvPr id="4" name="Picture 3">
            <a:extLst>
              <a:ext uri="{FF2B5EF4-FFF2-40B4-BE49-F238E27FC236}">
                <a16:creationId xmlns:a16="http://schemas.microsoft.com/office/drawing/2014/main" id="{68F6190E-163A-058D-6AD6-ED3241175E61}"/>
              </a:ext>
            </a:extLst>
          </p:cNvPr>
          <p:cNvPicPr>
            <a:picLocks noChangeAspect="1"/>
          </p:cNvPicPr>
          <p:nvPr/>
        </p:nvPicPr>
        <p:blipFill>
          <a:blip r:embed="rId3"/>
          <a:stretch>
            <a:fillRect/>
          </a:stretch>
        </p:blipFill>
        <p:spPr>
          <a:xfrm>
            <a:off x="2024743" y="2462212"/>
            <a:ext cx="5442857" cy="3862387"/>
          </a:xfrm>
          <a:prstGeom prst="rect">
            <a:avLst/>
          </a:prstGeom>
        </p:spPr>
      </p:pic>
    </p:spTree>
    <p:extLst>
      <p:ext uri="{BB962C8B-B14F-4D97-AF65-F5344CB8AC3E}">
        <p14:creationId xmlns:p14="http://schemas.microsoft.com/office/powerpoint/2010/main" val="2007138336"/>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015C-4A9D-4FD3-ABA2-CEA4829C1FC4}"/>
              </a:ext>
            </a:extLst>
          </p:cNvPr>
          <p:cNvSpPr>
            <a:spLocks noGrp="1"/>
          </p:cNvSpPr>
          <p:nvPr>
            <p:ph type="title"/>
          </p:nvPr>
        </p:nvSpPr>
        <p:spPr/>
        <p:txBody>
          <a:bodyPr/>
          <a:lstStyle/>
          <a:p>
            <a:pPr algn="ctr"/>
            <a:r>
              <a:rPr lang="en-US" sz="2800" b="1" dirty="0">
                <a:latin typeface="Arial Black" panose="020B0A04020102020204" pitchFamily="34" charset="0"/>
              </a:rPr>
              <a:t>Graphing the </a:t>
            </a:r>
            <a:r>
              <a:rPr lang="en-US" sz="2800" b="1">
                <a:latin typeface="Arial Black" panose="020B0A04020102020204" pitchFamily="34" charset="0"/>
              </a:rPr>
              <a:t>Relationship Between </a:t>
            </a:r>
            <a:r>
              <a:rPr lang="en-US" sz="2800" b="1" dirty="0">
                <a:latin typeface="Arial Black" panose="020B0A04020102020204" pitchFamily="34" charset="0"/>
              </a:rPr>
              <a:t>Two Nominal Variables with Excel</a:t>
            </a:r>
          </a:p>
        </p:txBody>
      </p:sp>
      <p:pic>
        <p:nvPicPr>
          <p:cNvPr id="6" name="Picture Placeholder 5" descr="A clustered bar chart shows reader proportions by occupation. The horizontal axis shows 1, 2, and 3. The vertical axis ranges from 0 to 0.45 in increments of 0.05. The data from the graph are as follows: 1: 0.23, 0.15, 0.32, 0.31. 2: 0.27, 0.40, 0.19, 0.14. 3: 0.26, 0.40, 0.17, 0.16.">
            <a:extLst>
              <a:ext uri="{FF2B5EF4-FFF2-40B4-BE49-F238E27FC236}">
                <a16:creationId xmlns:a16="http://schemas.microsoft.com/office/drawing/2014/main" id="{B42A649B-5BCD-4265-B369-2611E64FB6E1}"/>
              </a:ext>
            </a:extLst>
          </p:cNvPr>
          <p:cNvPicPr>
            <a:picLocks noGrp="1" noChangeAspect="1"/>
          </p:cNvPicPr>
          <p:nvPr>
            <p:ph type="pic" sz="quarter" idx="10"/>
          </p:nvPr>
        </p:nvPicPr>
        <p:blipFill rotWithShape="1">
          <a:blip r:embed="rId2"/>
          <a:srcRect t="63" b="63"/>
          <a:stretch/>
        </p:blipFill>
        <p:spPr>
          <a:xfrm>
            <a:off x="4401466" y="2071688"/>
            <a:ext cx="4179094" cy="2449116"/>
          </a:xfrm>
        </p:spPr>
      </p:pic>
      <p:sp>
        <p:nvSpPr>
          <p:cNvPr id="4" name="Text Placeholder 3">
            <a:extLst>
              <a:ext uri="{FF2B5EF4-FFF2-40B4-BE49-F238E27FC236}">
                <a16:creationId xmlns:a16="http://schemas.microsoft.com/office/drawing/2014/main" id="{7E519E9C-5F87-40AC-8648-30EC931C7500}"/>
              </a:ext>
            </a:extLst>
          </p:cNvPr>
          <p:cNvSpPr>
            <a:spLocks noGrp="1"/>
          </p:cNvSpPr>
          <p:nvPr>
            <p:ph type="body" sz="quarter" idx="11"/>
          </p:nvPr>
        </p:nvSpPr>
        <p:spPr>
          <a:xfrm>
            <a:off x="480347" y="1840623"/>
            <a:ext cx="8315309" cy="4005006"/>
          </a:xfrm>
        </p:spPr>
        <p:txBody>
          <a:bodyPr/>
          <a:lstStyle/>
          <a:p>
            <a:pPr>
              <a:spcBef>
                <a:spcPts val="0"/>
              </a:spcBef>
            </a:pPr>
            <a:r>
              <a:rPr lang="en-US" dirty="0"/>
              <a:t>There are several ways to graphically display</a:t>
            </a:r>
          </a:p>
          <a:p>
            <a:pPr>
              <a:spcBef>
                <a:spcPts val="0"/>
              </a:spcBef>
            </a:pPr>
            <a:r>
              <a:rPr lang="en-US" dirty="0"/>
              <a:t>the relationship between two nominal variables. </a:t>
            </a:r>
          </a:p>
          <a:p>
            <a:pPr>
              <a:spcBef>
                <a:spcPts val="0"/>
              </a:spcBef>
            </a:pPr>
            <a:r>
              <a:rPr lang="en-US" dirty="0"/>
              <a:t>We have chosen two-dimensional bar charts</a:t>
            </a:r>
          </a:p>
          <a:p>
            <a:pPr>
              <a:spcBef>
                <a:spcPts val="0"/>
              </a:spcBef>
            </a:pPr>
            <a:r>
              <a:rPr lang="en-US" dirty="0"/>
              <a:t>for each of the three occupations. </a:t>
            </a:r>
          </a:p>
          <a:p>
            <a:pPr>
              <a:spcBef>
                <a:spcPts val="450"/>
              </a:spcBef>
            </a:pPr>
            <a:r>
              <a:rPr lang="en-US" dirty="0"/>
              <a:t>The charts can be created from the output of </a:t>
            </a:r>
          </a:p>
          <a:p>
            <a:pPr>
              <a:spcBef>
                <a:spcPts val="0"/>
              </a:spcBef>
            </a:pPr>
            <a:r>
              <a:rPr lang="en-US" dirty="0"/>
              <a:t>the PivotTable either with counts or with row</a:t>
            </a:r>
          </a:p>
          <a:p>
            <a:pPr>
              <a:spcBef>
                <a:spcPts val="0"/>
              </a:spcBef>
            </a:pPr>
            <a:r>
              <a:rPr lang="en-US" dirty="0"/>
              <a:t>proportions.</a:t>
            </a:r>
          </a:p>
          <a:p>
            <a:pPr>
              <a:spcBef>
                <a:spcPts val="450"/>
              </a:spcBef>
            </a:pPr>
            <a:r>
              <a:rPr lang="en-US" b="1" dirty="0"/>
              <a:t>Instructions:</a:t>
            </a:r>
          </a:p>
          <a:p>
            <a:pPr>
              <a:spcBef>
                <a:spcPts val="0"/>
              </a:spcBef>
            </a:pPr>
            <a:r>
              <a:rPr lang="en-US" dirty="0"/>
              <a:t>From the cross-classification table, click </a:t>
            </a:r>
            <a:r>
              <a:rPr lang="en-US" b="1" dirty="0"/>
              <a:t>Insert</a:t>
            </a:r>
          </a:p>
          <a:p>
            <a:pPr>
              <a:spcBef>
                <a:spcPts val="0"/>
              </a:spcBef>
            </a:pPr>
            <a:r>
              <a:rPr lang="en-US" dirty="0"/>
              <a:t>and </a:t>
            </a:r>
            <a:r>
              <a:rPr lang="en-US" b="1" dirty="0"/>
              <a:t>Column</a:t>
            </a:r>
            <a:r>
              <a:rPr lang="en-US" dirty="0"/>
              <a:t>. You can do the same from any </a:t>
            </a:r>
          </a:p>
          <a:p>
            <a:pPr>
              <a:spcBef>
                <a:spcPts val="0"/>
              </a:spcBef>
            </a:pPr>
            <a:r>
              <a:rPr lang="en-US" dirty="0"/>
              <a:t>completed cross-classification table.</a:t>
            </a:r>
          </a:p>
          <a:p>
            <a:pPr>
              <a:spcBef>
                <a:spcPts val="450"/>
              </a:spcBef>
            </a:pPr>
            <a:r>
              <a:rPr lang="en-US" b="1" dirty="0"/>
              <a:t>Interpret:</a:t>
            </a:r>
          </a:p>
          <a:p>
            <a:pPr>
              <a:spcBef>
                <a:spcPts val="450"/>
              </a:spcBef>
            </a:pPr>
            <a:r>
              <a:rPr lang="en-US" dirty="0"/>
              <a:t>The graphs tell us the same story as the table did. The shapes of the bar charts for occupations 2 and 3 (white collar and professional) are very similar. Both differ considerably from the bar chart for occupation 1 (blue collar).</a:t>
            </a:r>
          </a:p>
        </p:txBody>
      </p:sp>
      <p:sp>
        <p:nvSpPr>
          <p:cNvPr id="3" name="TextBox 2">
            <a:extLst>
              <a:ext uri="{FF2B5EF4-FFF2-40B4-BE49-F238E27FC236}">
                <a16:creationId xmlns:a16="http://schemas.microsoft.com/office/drawing/2014/main" id="{24D404A1-8487-A6A8-DC5F-76A0428E1B01}"/>
              </a:ext>
            </a:extLst>
          </p:cNvPr>
          <p:cNvSpPr txBox="1"/>
          <p:nvPr/>
        </p:nvSpPr>
        <p:spPr>
          <a:xfrm>
            <a:off x="718456" y="5750004"/>
            <a:ext cx="4093029" cy="1107996"/>
          </a:xfrm>
          <a:prstGeom prst="rect">
            <a:avLst/>
          </a:prstGeom>
          <a:noFill/>
        </p:spPr>
        <p:txBody>
          <a:bodyPr wrap="square" rtlCol="0">
            <a:spAutoFit/>
          </a:bodyPr>
          <a:lstStyle/>
          <a:p>
            <a:r>
              <a:rPr lang="en-US" dirty="0" err="1">
                <a:hlinkClick r:id="rId3" action="ppaction://hlinkfile"/>
              </a:rPr>
              <a:t>DataFiles</a:t>
            </a:r>
            <a:r>
              <a:rPr lang="en-US" dirty="0">
                <a:hlinkClick r:id="rId3" action="ppaction://hlinkfile"/>
              </a:rPr>
              <a:t>\Xm02-04.xlsx</a:t>
            </a:r>
            <a:endParaRPr lang="en-US" dirty="0"/>
          </a:p>
          <a:p>
            <a:endParaRPr lang="en-US" dirty="0"/>
          </a:p>
          <a:p>
            <a:endParaRPr lang="en-US" dirty="0"/>
          </a:p>
        </p:txBody>
      </p:sp>
    </p:spTree>
    <p:extLst>
      <p:ext uri="{BB962C8B-B14F-4D97-AF65-F5344CB8AC3E}">
        <p14:creationId xmlns:p14="http://schemas.microsoft.com/office/powerpoint/2010/main" val="455070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person with orange hair and red hair&#10;&#10;AI-generated content may be incorrect.">
            <a:extLst>
              <a:ext uri="{FF2B5EF4-FFF2-40B4-BE49-F238E27FC236}">
                <a16:creationId xmlns:a16="http://schemas.microsoft.com/office/drawing/2014/main" id="{BB82DF37-1F0B-25CE-0CD3-9BF05CE19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523" y="669695"/>
            <a:ext cx="7328391" cy="5611362"/>
          </a:xfrm>
          <a:prstGeom prst="rect">
            <a:avLst/>
          </a:prstGeom>
        </p:spPr>
      </p:pic>
    </p:spTree>
    <p:extLst>
      <p:ext uri="{BB962C8B-B14F-4D97-AF65-F5344CB8AC3E}">
        <p14:creationId xmlns:p14="http://schemas.microsoft.com/office/powerpoint/2010/main" val="4204153039"/>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23D5192-8F76-CC21-B8E2-9B70544991AA}"/>
              </a:ext>
            </a:extLst>
          </p:cNvPr>
          <p:cNvSpPr>
            <a:spLocks noGrp="1"/>
          </p:cNvSpPr>
          <p:nvPr>
            <p:ph type="title"/>
          </p:nvPr>
        </p:nvSpPr>
        <p:spPr>
          <a:xfrm>
            <a:off x="612775" y="196850"/>
            <a:ext cx="8229600" cy="890588"/>
          </a:xfrm>
        </p:spPr>
        <p:txBody>
          <a:bodyPr/>
          <a:lstStyle/>
          <a:p>
            <a:pPr eaLnBrk="1" hangingPunct="1"/>
            <a:r>
              <a:rPr lang="en-US" altLang="en-US">
                <a:latin typeface="Bookman Old Style" panose="02050604050505020204" pitchFamily="18" charset="0"/>
              </a:rPr>
              <a:t>Scales of Measurement</a:t>
            </a:r>
          </a:p>
        </p:txBody>
      </p:sp>
      <p:sp>
        <p:nvSpPr>
          <p:cNvPr id="63491" name="Rectangle 3">
            <a:extLst>
              <a:ext uri="{FF2B5EF4-FFF2-40B4-BE49-F238E27FC236}">
                <a16:creationId xmlns:a16="http://schemas.microsoft.com/office/drawing/2014/main" id="{5F748C9D-9D6D-4FF3-8FDD-94D5B74B3F49}"/>
              </a:ext>
            </a:extLst>
          </p:cNvPr>
          <p:cNvSpPr>
            <a:spLocks noGrp="1" noChangeArrowheads="1"/>
          </p:cNvSpPr>
          <p:nvPr>
            <p:ph idx="1"/>
          </p:nvPr>
        </p:nvSpPr>
        <p:spPr>
          <a:xfrm>
            <a:off x="687388" y="857250"/>
            <a:ext cx="2125662" cy="542925"/>
          </a:xfrm>
        </p:spPr>
        <p:txBody>
          <a:bodyPr rtlCol="0">
            <a:normAutofit/>
          </a:bodyPr>
          <a:lstStyle/>
          <a:p>
            <a:pPr eaLnBrk="1" fontAlgn="auto" hangingPunct="1">
              <a:spcAft>
                <a:spcPts val="0"/>
              </a:spcAft>
              <a:buFont typeface="Monotype Sorts" pitchFamily="2" charset="2"/>
              <a:buChar char="n"/>
              <a:defRPr/>
            </a:pPr>
            <a:r>
              <a:rPr lang="en-US" sz="2800" b="1" dirty="0">
                <a:solidFill>
                  <a:schemeClr val="tx1">
                    <a:lumMod val="95000"/>
                    <a:lumOff val="5000"/>
                  </a:schemeClr>
                </a:solidFill>
                <a:latin typeface="Bookman Old Style" panose="02050604050505020204" pitchFamily="18" charset="0"/>
              </a:rPr>
              <a:t>Ordinal</a:t>
            </a:r>
          </a:p>
        </p:txBody>
      </p:sp>
      <p:sp>
        <p:nvSpPr>
          <p:cNvPr id="63492" name="Rectangle 4">
            <a:extLst>
              <a:ext uri="{FF2B5EF4-FFF2-40B4-BE49-F238E27FC236}">
                <a16:creationId xmlns:a16="http://schemas.microsoft.com/office/drawing/2014/main" id="{745E5D1E-9798-41B0-8696-EB388F8FEE53}"/>
              </a:ext>
            </a:extLst>
          </p:cNvPr>
          <p:cNvSpPr>
            <a:spLocks noChangeArrowheads="1"/>
          </p:cNvSpPr>
          <p:nvPr/>
        </p:nvSpPr>
        <p:spPr bwMode="auto">
          <a:xfrm>
            <a:off x="1090613" y="2744788"/>
            <a:ext cx="7296150" cy="762000"/>
          </a:xfrm>
          <a:prstGeom prst="rect">
            <a:avLst/>
          </a:prstGeom>
          <a:solidFill>
            <a:schemeClr val="tx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A </a:t>
            </a:r>
            <a:r>
              <a:rPr lang="en-US" sz="2400" u="sng" dirty="0">
                <a:effectLst>
                  <a:outerShdw blurRad="38100" dist="38100" dir="2700000" algn="tl">
                    <a:srgbClr val="000000"/>
                  </a:outerShdw>
                </a:effectLst>
                <a:latin typeface="Book Antiqua" pitchFamily="18" charset="0"/>
                <a:cs typeface="+mn-cs"/>
              </a:rPr>
              <a:t>nonnumeric label</a:t>
            </a:r>
            <a:r>
              <a:rPr lang="en-US" sz="2400" dirty="0">
                <a:effectLst>
                  <a:outerShdw blurRad="38100" dist="38100" dir="2700000" algn="tl">
                    <a:srgbClr val="000000"/>
                  </a:outerShdw>
                </a:effectLst>
                <a:latin typeface="Book Antiqua" pitchFamily="18" charset="0"/>
                <a:cs typeface="+mn-cs"/>
              </a:rPr>
              <a:t> or </a:t>
            </a:r>
            <a:r>
              <a:rPr lang="en-US" sz="2400" u="sng" dirty="0">
                <a:effectLst>
                  <a:outerShdw blurRad="38100" dist="38100" dir="2700000" algn="tl">
                    <a:srgbClr val="000000"/>
                  </a:outerShdw>
                </a:effectLst>
                <a:latin typeface="Book Antiqua" pitchFamily="18" charset="0"/>
                <a:cs typeface="+mn-cs"/>
              </a:rPr>
              <a:t>numeric code</a:t>
            </a:r>
            <a:r>
              <a:rPr lang="en-US" sz="2400" dirty="0">
                <a:effectLst>
                  <a:outerShdw blurRad="38100" dist="38100" dir="2700000" algn="tl">
                    <a:srgbClr val="000000"/>
                  </a:outerShdw>
                </a:effectLst>
                <a:latin typeface="Book Antiqua" pitchFamily="18" charset="0"/>
                <a:cs typeface="+mn-cs"/>
              </a:rPr>
              <a:t> may be used.</a:t>
            </a:r>
          </a:p>
        </p:txBody>
      </p:sp>
      <p:sp>
        <p:nvSpPr>
          <p:cNvPr id="63493" name="Rectangle 5">
            <a:extLst>
              <a:ext uri="{FF2B5EF4-FFF2-40B4-BE49-F238E27FC236}">
                <a16:creationId xmlns:a16="http://schemas.microsoft.com/office/drawing/2014/main" id="{3299BA92-542A-47D1-8323-34D540439F81}"/>
              </a:ext>
            </a:extLst>
          </p:cNvPr>
          <p:cNvSpPr>
            <a:spLocks noChangeArrowheads="1"/>
          </p:cNvSpPr>
          <p:nvPr/>
        </p:nvSpPr>
        <p:spPr bwMode="auto">
          <a:xfrm>
            <a:off x="989013" y="1452563"/>
            <a:ext cx="7296150" cy="1104900"/>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The data have the properties of nominal data and</a:t>
            </a:r>
          </a:p>
          <a:p>
            <a:pPr>
              <a:defRPr/>
            </a:pPr>
            <a:r>
              <a:rPr lang="en-US" sz="2400" dirty="0">
                <a:effectLst>
                  <a:outerShdw blurRad="38100" dist="38100" dir="2700000" algn="tl">
                    <a:srgbClr val="000000"/>
                  </a:outerShdw>
                </a:effectLst>
                <a:latin typeface="Book Antiqua" pitchFamily="18" charset="0"/>
                <a:cs typeface="+mn-cs"/>
              </a:rPr>
              <a:t> the </a:t>
            </a:r>
            <a:r>
              <a:rPr lang="en-US" sz="2400" u="sng" dirty="0">
                <a:effectLst>
                  <a:outerShdw blurRad="38100" dist="38100" dir="2700000" algn="tl">
                    <a:srgbClr val="000000"/>
                  </a:outerShdw>
                </a:effectLst>
                <a:latin typeface="Book Antiqua" pitchFamily="18" charset="0"/>
                <a:cs typeface="+mn-cs"/>
              </a:rPr>
              <a:t>order or rank of the data is meaningful</a:t>
            </a:r>
            <a:r>
              <a:rPr lang="en-US" sz="2400" dirty="0">
                <a:effectLst>
                  <a:outerShdw blurRad="38100" dist="38100" dir="2700000" algn="tl">
                    <a:srgbClr val="000000"/>
                  </a:outerShdw>
                </a:effectLst>
                <a:latin typeface="Book Antiqua" pitchFamily="18" charset="0"/>
                <a:cs typeface="+mn-cs"/>
              </a:rPr>
              <a:t>.</a:t>
            </a:r>
          </a:p>
        </p:txBody>
      </p:sp>
      <p:sp>
        <p:nvSpPr>
          <p:cNvPr id="8" name="Rectangle 4">
            <a:extLst>
              <a:ext uri="{FF2B5EF4-FFF2-40B4-BE49-F238E27FC236}">
                <a16:creationId xmlns:a16="http://schemas.microsoft.com/office/drawing/2014/main" id="{463EF4C4-0766-4D37-9B2B-354849FC5C4D}"/>
              </a:ext>
            </a:extLst>
          </p:cNvPr>
          <p:cNvSpPr>
            <a:spLocks noChangeArrowheads="1"/>
          </p:cNvSpPr>
          <p:nvPr/>
        </p:nvSpPr>
        <p:spPr bwMode="auto">
          <a:xfrm>
            <a:off x="438150" y="3657600"/>
            <a:ext cx="8288338" cy="2428875"/>
          </a:xfrm>
          <a:prstGeom prst="rect">
            <a:avLst/>
          </a:prstGeom>
          <a:solidFill>
            <a:schemeClr val="accent1">
              <a:lumMod val="20000"/>
              <a:lumOff val="80000"/>
            </a:schemeClr>
          </a:solidFill>
          <a:ln w="12700">
            <a:solidFill>
              <a:schemeClr val="tx1"/>
            </a:solidFill>
            <a:miter lim="800000"/>
            <a:headEnd/>
            <a:tailEnd/>
          </a:ln>
          <a:effectLst>
            <a:outerShdw dist="53882" dir="2700000" algn="ctr" rotWithShape="0">
              <a:srgbClr val="000000"/>
            </a:outerShdw>
          </a:effectLst>
        </p:spPr>
        <p:txBody>
          <a:bodyPr wrap="none" anchor="ctr"/>
          <a:lstStyle/>
          <a:p>
            <a:pPr>
              <a:defRPr/>
            </a:pPr>
            <a:r>
              <a:rPr lang="en-US" sz="2000" b="1" dirty="0">
                <a:effectLst>
                  <a:outerShdw blurRad="38100" dist="38100" dir="2700000" algn="tl">
                    <a:srgbClr val="000000"/>
                  </a:outerShdw>
                </a:effectLst>
                <a:latin typeface="Book Antiqua" pitchFamily="18" charset="0"/>
                <a:cs typeface="+mn-cs"/>
              </a:rPr>
              <a:t> </a:t>
            </a:r>
            <a:r>
              <a:rPr lang="en-US" sz="2000" b="1" dirty="0">
                <a:latin typeface="Book Antiqua" pitchFamily="18" charset="0"/>
                <a:cs typeface="+mn-cs"/>
              </a:rPr>
              <a:t>Example:</a:t>
            </a:r>
          </a:p>
          <a:p>
            <a:pPr>
              <a:defRPr/>
            </a:pPr>
            <a:r>
              <a:rPr lang="en-US" sz="2000" b="1" dirty="0">
                <a:latin typeface="Book Antiqua" pitchFamily="18" charset="0"/>
                <a:cs typeface="+mn-cs"/>
              </a:rPr>
              <a:t>Students of a university are classified by their  class  standing using</a:t>
            </a:r>
          </a:p>
          <a:p>
            <a:pPr>
              <a:defRPr/>
            </a:pPr>
            <a:r>
              <a:rPr lang="en-US" sz="2000" b="1" dirty="0">
                <a:latin typeface="Book Antiqua" pitchFamily="18" charset="0"/>
                <a:cs typeface="+mn-cs"/>
              </a:rPr>
              <a:t> a nonnumeric label such as Freshman, Sophomore, Junior, or Senior.</a:t>
            </a:r>
          </a:p>
          <a:p>
            <a:pPr>
              <a:defRPr/>
            </a:pPr>
            <a:endParaRPr lang="en-US" sz="2000" b="1" dirty="0">
              <a:latin typeface="Book Antiqua" pitchFamily="18" charset="0"/>
              <a:cs typeface="+mn-cs"/>
            </a:endParaRPr>
          </a:p>
          <a:p>
            <a:pPr>
              <a:defRPr/>
            </a:pPr>
            <a:r>
              <a:rPr lang="en-US" sz="2000" b="1" dirty="0">
                <a:latin typeface="Book Antiqua" pitchFamily="18" charset="0"/>
                <a:cs typeface="+mn-cs"/>
              </a:rPr>
              <a:t> Alternatively, a numeric code could be used for  the class standing </a:t>
            </a:r>
          </a:p>
          <a:p>
            <a:pPr>
              <a:defRPr/>
            </a:pPr>
            <a:r>
              <a:rPr lang="en-US" sz="2000" b="1" dirty="0">
                <a:latin typeface="Book Antiqua" pitchFamily="18" charset="0"/>
                <a:cs typeface="+mn-cs"/>
              </a:rPr>
              <a:t> variable (e.g. 1 denotes Freshman, 2 denotes Sophomore, and so 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dissolve">
                                      <p:cBhvr>
                                        <p:cTn id="7" dur="500"/>
                                        <p:tgtEl>
                                          <p:spTgt spid="63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2"/>
                                        </p:tgtEl>
                                        <p:attrNameLst>
                                          <p:attrName>style.visibility</p:attrName>
                                        </p:attrNameLst>
                                      </p:cBhvr>
                                      <p:to>
                                        <p:strVal val="visible"/>
                                      </p:to>
                                    </p:set>
                                    <p:animEffect transition="in" filter="dissolve">
                                      <p:cBhvr>
                                        <p:cTn id="12" dur="500"/>
                                        <p:tgtEl>
                                          <p:spTgt spid="634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autoUpdateAnimBg="0"/>
      <p:bldP spid="63493" grpId="0" animBg="1" autoUpdateAnimBg="0"/>
      <p:bldP spid="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91C7537-E206-B430-219A-3EBB77FF64D9}"/>
              </a:ext>
            </a:extLst>
          </p:cNvPr>
          <p:cNvSpPr>
            <a:spLocks noGrp="1"/>
          </p:cNvSpPr>
          <p:nvPr>
            <p:ph type="title"/>
          </p:nvPr>
        </p:nvSpPr>
        <p:spPr>
          <a:xfrm>
            <a:off x="468313" y="0"/>
            <a:ext cx="8229600" cy="966788"/>
          </a:xfrm>
        </p:spPr>
        <p:txBody>
          <a:bodyPr/>
          <a:lstStyle/>
          <a:p>
            <a:pPr eaLnBrk="1" hangingPunct="1"/>
            <a:r>
              <a:rPr lang="en-US" altLang="en-US">
                <a:latin typeface="Bookman Old Style" panose="02050604050505020204" pitchFamily="18" charset="0"/>
              </a:rPr>
              <a:t>Scales of Measurement</a:t>
            </a:r>
          </a:p>
        </p:txBody>
      </p:sp>
      <p:sp>
        <p:nvSpPr>
          <p:cNvPr id="64515" name="Rectangle 3">
            <a:extLst>
              <a:ext uri="{FF2B5EF4-FFF2-40B4-BE49-F238E27FC236}">
                <a16:creationId xmlns:a16="http://schemas.microsoft.com/office/drawing/2014/main" id="{44CD07F0-BEF2-44C0-BBDD-F4A277631B81}"/>
              </a:ext>
            </a:extLst>
          </p:cNvPr>
          <p:cNvSpPr>
            <a:spLocks noGrp="1" noChangeArrowheads="1"/>
          </p:cNvSpPr>
          <p:nvPr>
            <p:ph idx="1"/>
          </p:nvPr>
        </p:nvSpPr>
        <p:spPr>
          <a:xfrm>
            <a:off x="536575" y="828675"/>
            <a:ext cx="2576513" cy="593725"/>
          </a:xfrm>
        </p:spPr>
        <p:txBody>
          <a:bodyPr rtlCol="0">
            <a:normAutofit/>
          </a:bodyPr>
          <a:lstStyle/>
          <a:p>
            <a:pPr eaLnBrk="1" fontAlgn="auto" hangingPunct="1">
              <a:spcAft>
                <a:spcPts val="0"/>
              </a:spcAft>
              <a:buFont typeface="Monotype Sorts" pitchFamily="2" charset="2"/>
              <a:buChar char="n"/>
              <a:defRPr/>
            </a:pPr>
            <a:r>
              <a:rPr lang="en-US" sz="2800" b="1" dirty="0">
                <a:solidFill>
                  <a:schemeClr val="tx1">
                    <a:lumMod val="95000"/>
                    <a:lumOff val="5000"/>
                  </a:schemeClr>
                </a:solidFill>
                <a:latin typeface="Bookman Old Style" panose="02050604050505020204" pitchFamily="18" charset="0"/>
              </a:rPr>
              <a:t>Interval</a:t>
            </a:r>
          </a:p>
        </p:txBody>
      </p:sp>
      <p:sp>
        <p:nvSpPr>
          <p:cNvPr id="64516" name="Rectangle 4">
            <a:extLst>
              <a:ext uri="{FF2B5EF4-FFF2-40B4-BE49-F238E27FC236}">
                <a16:creationId xmlns:a16="http://schemas.microsoft.com/office/drawing/2014/main" id="{C5698161-6144-4A79-88EA-922E85850FC8}"/>
              </a:ext>
            </a:extLst>
          </p:cNvPr>
          <p:cNvSpPr>
            <a:spLocks noChangeArrowheads="1"/>
          </p:cNvSpPr>
          <p:nvPr/>
        </p:nvSpPr>
        <p:spPr bwMode="auto">
          <a:xfrm>
            <a:off x="896938" y="2935288"/>
            <a:ext cx="7296150" cy="723900"/>
          </a:xfrm>
          <a:prstGeom prst="rect">
            <a:avLst/>
          </a:prstGeom>
          <a:solidFill>
            <a:schemeClr val="tx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Interval data are </a:t>
            </a:r>
            <a:r>
              <a:rPr lang="en-US" sz="2400" u="sng" dirty="0">
                <a:effectLst>
                  <a:outerShdw blurRad="38100" dist="38100" dir="2700000" algn="tl">
                    <a:srgbClr val="000000"/>
                  </a:outerShdw>
                </a:effectLst>
                <a:latin typeface="Book Antiqua" pitchFamily="18" charset="0"/>
                <a:cs typeface="+mn-cs"/>
              </a:rPr>
              <a:t>always numeric</a:t>
            </a:r>
            <a:r>
              <a:rPr lang="en-US" sz="2400" dirty="0">
                <a:effectLst>
                  <a:outerShdw blurRad="38100" dist="38100" dir="2700000" algn="tl">
                    <a:srgbClr val="000000"/>
                  </a:outerShdw>
                </a:effectLst>
                <a:latin typeface="Book Antiqua" pitchFamily="18" charset="0"/>
                <a:cs typeface="+mn-cs"/>
              </a:rPr>
              <a:t>.</a:t>
            </a:r>
          </a:p>
        </p:txBody>
      </p:sp>
      <p:sp>
        <p:nvSpPr>
          <p:cNvPr id="64517" name="Rectangle 5">
            <a:extLst>
              <a:ext uri="{FF2B5EF4-FFF2-40B4-BE49-F238E27FC236}">
                <a16:creationId xmlns:a16="http://schemas.microsoft.com/office/drawing/2014/main" id="{804A0495-E42B-44CB-883E-21D6F148A22D}"/>
              </a:ext>
            </a:extLst>
          </p:cNvPr>
          <p:cNvSpPr>
            <a:spLocks noChangeArrowheads="1"/>
          </p:cNvSpPr>
          <p:nvPr/>
        </p:nvSpPr>
        <p:spPr bwMode="auto">
          <a:xfrm>
            <a:off x="931863" y="1438275"/>
            <a:ext cx="7296150" cy="1428750"/>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The data have the properties of ordinal data, and</a:t>
            </a:r>
          </a:p>
          <a:p>
            <a:pPr>
              <a:defRPr/>
            </a:pPr>
            <a:r>
              <a:rPr lang="en-US" sz="2400" dirty="0">
                <a:effectLst>
                  <a:outerShdw blurRad="38100" dist="38100" dir="2700000" algn="tl">
                    <a:srgbClr val="000000"/>
                  </a:outerShdw>
                </a:effectLst>
                <a:latin typeface="Book Antiqua" pitchFamily="18" charset="0"/>
                <a:cs typeface="+mn-cs"/>
              </a:rPr>
              <a:t> the interval between observations is expressed in</a:t>
            </a:r>
          </a:p>
          <a:p>
            <a:pPr>
              <a:defRPr/>
            </a:pPr>
            <a:r>
              <a:rPr lang="en-US" sz="2400" dirty="0">
                <a:effectLst>
                  <a:outerShdw blurRad="38100" dist="38100" dir="2700000" algn="tl">
                    <a:srgbClr val="000000"/>
                  </a:outerShdw>
                </a:effectLst>
                <a:latin typeface="Book Antiqua" pitchFamily="18" charset="0"/>
                <a:cs typeface="+mn-cs"/>
              </a:rPr>
              <a:t> terms of a fixed unit of measure.</a:t>
            </a:r>
          </a:p>
        </p:txBody>
      </p:sp>
      <p:sp>
        <p:nvSpPr>
          <p:cNvPr id="8" name="Rectangle 4">
            <a:extLst>
              <a:ext uri="{FF2B5EF4-FFF2-40B4-BE49-F238E27FC236}">
                <a16:creationId xmlns:a16="http://schemas.microsoft.com/office/drawing/2014/main" id="{7FE17160-F2A2-49F4-8580-CFCAE32B1923}"/>
              </a:ext>
            </a:extLst>
          </p:cNvPr>
          <p:cNvSpPr>
            <a:spLocks noChangeArrowheads="1"/>
          </p:cNvSpPr>
          <p:nvPr/>
        </p:nvSpPr>
        <p:spPr bwMode="auto">
          <a:xfrm>
            <a:off x="869950" y="3698875"/>
            <a:ext cx="7296150" cy="1809750"/>
          </a:xfrm>
          <a:prstGeom prst="rect">
            <a:avLst/>
          </a:prstGeom>
          <a:solidFill>
            <a:schemeClr val="accent1">
              <a:lumMod val="20000"/>
              <a:lumOff val="80000"/>
            </a:schemeClr>
          </a:solidFill>
          <a:ln w="1270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b="1" dirty="0">
                <a:latin typeface="Book Antiqua" pitchFamily="18" charset="0"/>
                <a:cs typeface="+mn-cs"/>
              </a:rPr>
              <a:t> Example:</a:t>
            </a:r>
          </a:p>
          <a:p>
            <a:pPr>
              <a:defRPr/>
            </a:pPr>
            <a:r>
              <a:rPr lang="en-US" sz="2400" b="1" dirty="0">
                <a:latin typeface="Book Antiqua" pitchFamily="18" charset="0"/>
                <a:cs typeface="+mn-cs"/>
              </a:rPr>
              <a:t>     Melissa has an SAT score of 1885, while Kevin</a:t>
            </a:r>
          </a:p>
          <a:p>
            <a:pPr>
              <a:defRPr/>
            </a:pPr>
            <a:r>
              <a:rPr lang="en-US" sz="2400" b="1" dirty="0">
                <a:latin typeface="Book Antiqua" pitchFamily="18" charset="0"/>
                <a:cs typeface="+mn-cs"/>
              </a:rPr>
              <a:t>     has an SAT score of 1780.  Melissa scored 105</a:t>
            </a:r>
          </a:p>
          <a:p>
            <a:pPr>
              <a:defRPr/>
            </a:pPr>
            <a:r>
              <a:rPr lang="en-US" sz="2400" b="1" dirty="0">
                <a:latin typeface="Book Antiqua" pitchFamily="18" charset="0"/>
                <a:cs typeface="+mn-cs"/>
              </a:rPr>
              <a:t>     points more than Kevin.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dissolve">
                                      <p:cBhvr>
                                        <p:cTn id="7" dur="500"/>
                                        <p:tgtEl>
                                          <p:spTgt spid="64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dissolve">
                                      <p:cBhvr>
                                        <p:cTn id="12" dur="500"/>
                                        <p:tgtEl>
                                          <p:spTgt spid="645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autoUpdateAnimBg="0"/>
      <p:bldP spid="64517" grpId="0" animBg="1" autoUpdateAnimBg="0"/>
      <p:bldP spid="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FBD218C-5D9F-C521-F8C0-B17EEE72F44A}"/>
              </a:ext>
            </a:extLst>
          </p:cNvPr>
          <p:cNvSpPr>
            <a:spLocks noGrp="1"/>
          </p:cNvSpPr>
          <p:nvPr>
            <p:ph type="title"/>
          </p:nvPr>
        </p:nvSpPr>
        <p:spPr>
          <a:xfrm>
            <a:off x="461963" y="646113"/>
            <a:ext cx="8229600" cy="830262"/>
          </a:xfrm>
        </p:spPr>
        <p:txBody>
          <a:bodyPr/>
          <a:lstStyle/>
          <a:p>
            <a:pPr eaLnBrk="1" hangingPunct="1"/>
            <a:r>
              <a:rPr lang="en-US" altLang="en-US">
                <a:latin typeface="Bookman Old Style" panose="02050604050505020204" pitchFamily="18" charset="0"/>
              </a:rPr>
              <a:t>Categorical Data</a:t>
            </a:r>
          </a:p>
        </p:txBody>
      </p:sp>
      <p:sp>
        <p:nvSpPr>
          <p:cNvPr id="66564" name="Rectangle 4">
            <a:extLst>
              <a:ext uri="{FF2B5EF4-FFF2-40B4-BE49-F238E27FC236}">
                <a16:creationId xmlns:a16="http://schemas.microsoft.com/office/drawing/2014/main" id="{E2E90398-C375-4F5A-AC0A-B78DF512347C}"/>
              </a:ext>
            </a:extLst>
          </p:cNvPr>
          <p:cNvSpPr>
            <a:spLocks noChangeArrowheads="1"/>
          </p:cNvSpPr>
          <p:nvPr/>
        </p:nvSpPr>
        <p:spPr bwMode="auto">
          <a:xfrm>
            <a:off x="815975" y="1649413"/>
            <a:ext cx="7289800" cy="971550"/>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a:t>
            </a:r>
            <a:r>
              <a:rPr lang="en-US" sz="2400" u="sng" dirty="0">
                <a:effectLst>
                  <a:outerShdw blurRad="38100" dist="38100" dir="2700000" algn="tl">
                    <a:srgbClr val="000000"/>
                  </a:outerShdw>
                </a:effectLst>
                <a:latin typeface="Book Antiqua" pitchFamily="18" charset="0"/>
                <a:cs typeface="+mn-cs"/>
              </a:rPr>
              <a:t>Labels or names</a:t>
            </a:r>
            <a:r>
              <a:rPr lang="en-US" sz="2400" dirty="0">
                <a:effectLst>
                  <a:outerShdw blurRad="38100" dist="38100" dir="2700000" algn="tl">
                    <a:srgbClr val="000000"/>
                  </a:outerShdw>
                </a:effectLst>
                <a:latin typeface="Book Antiqua" pitchFamily="18" charset="0"/>
                <a:cs typeface="+mn-cs"/>
              </a:rPr>
              <a:t> used to identify an attribute of</a:t>
            </a:r>
          </a:p>
          <a:p>
            <a:pPr>
              <a:defRPr/>
            </a:pPr>
            <a:r>
              <a:rPr lang="en-US" sz="2400" dirty="0">
                <a:effectLst>
                  <a:outerShdw blurRad="38100" dist="38100" dir="2700000" algn="tl">
                    <a:srgbClr val="000000"/>
                  </a:outerShdw>
                </a:effectLst>
                <a:latin typeface="Book Antiqua" pitchFamily="18" charset="0"/>
                <a:cs typeface="+mn-cs"/>
              </a:rPr>
              <a:t> each element</a:t>
            </a:r>
          </a:p>
        </p:txBody>
      </p:sp>
      <p:sp>
        <p:nvSpPr>
          <p:cNvPr id="66565" name="Rectangle 5">
            <a:extLst>
              <a:ext uri="{FF2B5EF4-FFF2-40B4-BE49-F238E27FC236}">
                <a16:creationId xmlns:a16="http://schemas.microsoft.com/office/drawing/2014/main" id="{DB1D3466-EC75-4098-B4EF-AE2785B49220}"/>
              </a:ext>
            </a:extLst>
          </p:cNvPr>
          <p:cNvSpPr>
            <a:spLocks noChangeArrowheads="1"/>
          </p:cNvSpPr>
          <p:nvPr/>
        </p:nvSpPr>
        <p:spPr bwMode="auto">
          <a:xfrm>
            <a:off x="812800" y="2805113"/>
            <a:ext cx="7289800" cy="609600"/>
          </a:xfrm>
          <a:prstGeom prst="rect">
            <a:avLst/>
          </a:prstGeom>
          <a:solidFill>
            <a:schemeClr val="bg2">
              <a:lumMod val="9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Often referred to as </a:t>
            </a:r>
            <a:r>
              <a:rPr lang="en-US" sz="2400" u="sng" dirty="0">
                <a:effectLst>
                  <a:outerShdw blurRad="38100" dist="38100" dir="2700000" algn="tl">
                    <a:srgbClr val="000000"/>
                  </a:outerShdw>
                </a:effectLst>
                <a:latin typeface="Book Antiqua" pitchFamily="18" charset="0"/>
                <a:cs typeface="+mn-cs"/>
              </a:rPr>
              <a:t>qualitative data</a:t>
            </a:r>
          </a:p>
        </p:txBody>
      </p:sp>
      <p:sp>
        <p:nvSpPr>
          <p:cNvPr id="66566" name="Rectangle 6">
            <a:extLst>
              <a:ext uri="{FF2B5EF4-FFF2-40B4-BE49-F238E27FC236}">
                <a16:creationId xmlns:a16="http://schemas.microsoft.com/office/drawing/2014/main" id="{6AD24770-F6D1-4CC3-BCF0-AB499D7505AC}"/>
              </a:ext>
            </a:extLst>
          </p:cNvPr>
          <p:cNvSpPr>
            <a:spLocks noChangeArrowheads="1"/>
          </p:cNvSpPr>
          <p:nvPr/>
        </p:nvSpPr>
        <p:spPr bwMode="auto">
          <a:xfrm>
            <a:off x="849313" y="3733800"/>
            <a:ext cx="7289800" cy="1009650"/>
          </a:xfrm>
          <a:prstGeom prst="rect">
            <a:avLst/>
          </a:prstGeom>
          <a:solidFill>
            <a:schemeClr val="tx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Use either the nominal or ordinal scale of</a:t>
            </a:r>
          </a:p>
          <a:p>
            <a:pPr>
              <a:defRPr/>
            </a:pPr>
            <a:r>
              <a:rPr lang="en-US" sz="2400" dirty="0">
                <a:effectLst>
                  <a:outerShdw blurRad="38100" dist="38100" dir="2700000" algn="tl">
                    <a:srgbClr val="000000"/>
                  </a:outerShdw>
                </a:effectLst>
                <a:latin typeface="Book Antiqua" pitchFamily="18" charset="0"/>
                <a:cs typeface="+mn-cs"/>
              </a:rPr>
              <a:t> measurement</a:t>
            </a:r>
          </a:p>
        </p:txBody>
      </p:sp>
      <p:sp>
        <p:nvSpPr>
          <p:cNvPr id="66567" name="Rectangle 7">
            <a:extLst>
              <a:ext uri="{FF2B5EF4-FFF2-40B4-BE49-F238E27FC236}">
                <a16:creationId xmlns:a16="http://schemas.microsoft.com/office/drawing/2014/main" id="{709AB5EB-DBFF-4B3B-8CE5-1D6B0C01A2F6}"/>
              </a:ext>
            </a:extLst>
          </p:cNvPr>
          <p:cNvSpPr>
            <a:spLocks noChangeArrowheads="1"/>
          </p:cNvSpPr>
          <p:nvPr/>
        </p:nvSpPr>
        <p:spPr bwMode="auto">
          <a:xfrm>
            <a:off x="812800" y="4878388"/>
            <a:ext cx="7289800" cy="647700"/>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Can be either numeric or nonnumeric</a:t>
            </a:r>
          </a:p>
        </p:txBody>
      </p:sp>
      <p:sp>
        <p:nvSpPr>
          <p:cNvPr id="66568" name="Rectangle 8">
            <a:extLst>
              <a:ext uri="{FF2B5EF4-FFF2-40B4-BE49-F238E27FC236}">
                <a16:creationId xmlns:a16="http://schemas.microsoft.com/office/drawing/2014/main" id="{091BF2C7-1E7C-4F14-B928-785B2D13E22A}"/>
              </a:ext>
            </a:extLst>
          </p:cNvPr>
          <p:cNvSpPr>
            <a:spLocks noChangeArrowheads="1"/>
          </p:cNvSpPr>
          <p:nvPr/>
        </p:nvSpPr>
        <p:spPr bwMode="auto">
          <a:xfrm>
            <a:off x="822325" y="5586413"/>
            <a:ext cx="7289800" cy="685800"/>
          </a:xfrm>
          <a:prstGeom prst="rect">
            <a:avLst/>
          </a:prstGeom>
          <a:solidFill>
            <a:schemeClr val="tx2">
              <a:lumMod val="40000"/>
              <a:lumOff val="6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dirty="0">
                <a:effectLst>
                  <a:outerShdw blurRad="38100" dist="38100" dir="2700000" algn="tl">
                    <a:srgbClr val="000000"/>
                  </a:outerShdw>
                </a:effectLst>
                <a:latin typeface="Book Antiqua" pitchFamily="18" charset="0"/>
                <a:cs typeface="+mn-cs"/>
              </a:rPr>
              <a:t> Appropriate statistical analyses are rather limited</a:t>
            </a:r>
          </a:p>
        </p:txBody>
      </p:sp>
      <p:sp>
        <p:nvSpPr>
          <p:cNvPr id="27656" name="Rectangle 7">
            <a:extLst>
              <a:ext uri="{FF2B5EF4-FFF2-40B4-BE49-F238E27FC236}">
                <a16:creationId xmlns:a16="http://schemas.microsoft.com/office/drawing/2014/main" id="{3C204950-C16B-645A-85A5-ABA6F934A8E6}"/>
              </a:ext>
            </a:extLst>
          </p:cNvPr>
          <p:cNvSpPr>
            <a:spLocks noChangeArrowheads="1"/>
          </p:cNvSpPr>
          <p:nvPr/>
        </p:nvSpPr>
        <p:spPr bwMode="auto">
          <a:xfrm>
            <a:off x="242888" y="236538"/>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dirty="0">
                <a:latin typeface="Book Antiqua" panose="02040602050305030304" pitchFamily="18" charset="0"/>
              </a:rPr>
              <a:t>Data can be further classified as being categorical or quantitative.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dissolve">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65"/>
                                        </p:tgtEl>
                                        <p:attrNameLst>
                                          <p:attrName>style.visibility</p:attrName>
                                        </p:attrNameLst>
                                      </p:cBhvr>
                                      <p:to>
                                        <p:strVal val="visible"/>
                                      </p:to>
                                    </p:set>
                                    <p:animEffect transition="in" filter="dissolve">
                                      <p:cBhvr>
                                        <p:cTn id="12" dur="500"/>
                                        <p:tgtEl>
                                          <p:spTgt spid="66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566"/>
                                        </p:tgtEl>
                                        <p:attrNameLst>
                                          <p:attrName>style.visibility</p:attrName>
                                        </p:attrNameLst>
                                      </p:cBhvr>
                                      <p:to>
                                        <p:strVal val="visible"/>
                                      </p:to>
                                    </p:set>
                                    <p:animEffect transition="in" filter="dissolve">
                                      <p:cBhvr>
                                        <p:cTn id="17" dur="500"/>
                                        <p:tgtEl>
                                          <p:spTgt spid="665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567"/>
                                        </p:tgtEl>
                                        <p:attrNameLst>
                                          <p:attrName>style.visibility</p:attrName>
                                        </p:attrNameLst>
                                      </p:cBhvr>
                                      <p:to>
                                        <p:strVal val="visible"/>
                                      </p:to>
                                    </p:set>
                                    <p:animEffect transition="in" filter="dissolve">
                                      <p:cBhvr>
                                        <p:cTn id="22" dur="500"/>
                                        <p:tgtEl>
                                          <p:spTgt spid="66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6568"/>
                                        </p:tgtEl>
                                        <p:attrNameLst>
                                          <p:attrName>style.visibility</p:attrName>
                                        </p:attrNameLst>
                                      </p:cBhvr>
                                      <p:to>
                                        <p:strVal val="visible"/>
                                      </p:to>
                                    </p:set>
                                    <p:animEffect transition="in" filter="dissolve">
                                      <p:cBhvr>
                                        <p:cTn id="27" dur="5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autoUpdateAnimBg="0"/>
      <p:bldP spid="66565" grpId="0" animBg="1" autoUpdateAnimBg="0"/>
      <p:bldP spid="66566" grpId="0" animBg="1" autoUpdateAnimBg="0"/>
      <p:bldP spid="66567" grpId="0" animBg="1" autoUpdateAnimBg="0"/>
      <p:bldP spid="6656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8DE3FDBF-5C7F-47C8-84F6-71EFAAF0CB3D}"/>
              </a:ext>
            </a:extLst>
          </p:cNvPr>
          <p:cNvSpPr>
            <a:spLocks noChangeArrowheads="1"/>
          </p:cNvSpPr>
          <p:nvPr/>
        </p:nvSpPr>
        <p:spPr bwMode="auto">
          <a:xfrm>
            <a:off x="727075" y="0"/>
            <a:ext cx="7772400" cy="814388"/>
          </a:xfrm>
          <a:prstGeom prst="rect">
            <a:avLst/>
          </a:prstGeom>
          <a:noFill/>
          <a:ln w="12700">
            <a:noFill/>
            <a:miter lim="800000"/>
            <a:headEnd/>
            <a:tailEnd/>
          </a:ln>
          <a:effectLst/>
        </p:spPr>
        <p:txBody>
          <a:bodyPr lIns="90488" tIns="44450" rIns="90488" bIns="44450" anchor="ctr"/>
          <a:lstStyle/>
          <a:p>
            <a:pPr algn="ctr">
              <a:defRPr/>
            </a:pPr>
            <a:r>
              <a:rPr lang="en-US" sz="3600" b="1" dirty="0">
                <a:latin typeface="+mj-lt"/>
                <a:ea typeface="+mj-ea"/>
                <a:cs typeface="+mj-cs"/>
              </a:rPr>
              <a:t>Quantitative Data</a:t>
            </a:r>
          </a:p>
        </p:txBody>
      </p:sp>
      <p:sp>
        <p:nvSpPr>
          <p:cNvPr id="145411" name="Rectangle 3">
            <a:extLst>
              <a:ext uri="{FF2B5EF4-FFF2-40B4-BE49-F238E27FC236}">
                <a16:creationId xmlns:a16="http://schemas.microsoft.com/office/drawing/2014/main" id="{AEDC8A87-9157-4A16-A205-0349FC6C0DC9}"/>
              </a:ext>
            </a:extLst>
          </p:cNvPr>
          <p:cNvSpPr>
            <a:spLocks noChangeArrowheads="1"/>
          </p:cNvSpPr>
          <p:nvPr/>
        </p:nvSpPr>
        <p:spPr bwMode="auto">
          <a:xfrm>
            <a:off x="665163" y="738188"/>
            <a:ext cx="7289800" cy="2286000"/>
          </a:xfrm>
          <a:prstGeom prst="rect">
            <a:avLst/>
          </a:prstGeom>
          <a:solidFill>
            <a:schemeClr val="bg2"/>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b="1" dirty="0">
                <a:latin typeface="Book Antiqua" pitchFamily="18" charset="0"/>
                <a:cs typeface="+mn-cs"/>
              </a:rPr>
              <a:t> Quantitative data indicate </a:t>
            </a:r>
            <a:r>
              <a:rPr lang="en-US" sz="2400" b="1" u="sng" dirty="0">
                <a:latin typeface="Book Antiqua" pitchFamily="18" charset="0"/>
                <a:cs typeface="+mn-cs"/>
              </a:rPr>
              <a:t>how many or how much:</a:t>
            </a:r>
            <a:endParaRPr lang="en-US" sz="2400" b="1" dirty="0">
              <a:latin typeface="Book Antiqua" pitchFamily="18" charset="0"/>
              <a:cs typeface="+mn-cs"/>
            </a:endParaRPr>
          </a:p>
          <a:p>
            <a:pPr>
              <a:defRPr/>
            </a:pPr>
            <a:endParaRPr lang="en-US" sz="2400" b="1" dirty="0">
              <a:latin typeface="Book Antiqua" pitchFamily="18" charset="0"/>
              <a:cs typeface="+mn-cs"/>
            </a:endParaRPr>
          </a:p>
          <a:p>
            <a:pPr>
              <a:defRPr/>
            </a:pPr>
            <a:endParaRPr lang="en-US" sz="2400" b="1" dirty="0">
              <a:latin typeface="Book Antiqua" pitchFamily="18" charset="0"/>
              <a:cs typeface="+mn-cs"/>
            </a:endParaRPr>
          </a:p>
          <a:p>
            <a:pPr>
              <a:defRPr/>
            </a:pPr>
            <a:endParaRPr lang="en-US" sz="2400" b="1" dirty="0">
              <a:latin typeface="Book Antiqua" pitchFamily="18" charset="0"/>
              <a:cs typeface="+mn-cs"/>
            </a:endParaRPr>
          </a:p>
          <a:p>
            <a:pPr>
              <a:defRPr/>
            </a:pPr>
            <a:endParaRPr lang="en-US" sz="2000" b="1" dirty="0">
              <a:latin typeface="Book Antiqua" pitchFamily="18" charset="0"/>
              <a:cs typeface="+mn-cs"/>
            </a:endParaRPr>
          </a:p>
          <a:p>
            <a:pPr>
              <a:defRPr/>
            </a:pPr>
            <a:endParaRPr lang="en-US" sz="2000" b="1" dirty="0">
              <a:latin typeface="Book Antiqua" pitchFamily="18" charset="0"/>
              <a:cs typeface="+mn-cs"/>
            </a:endParaRPr>
          </a:p>
        </p:txBody>
      </p:sp>
      <p:sp>
        <p:nvSpPr>
          <p:cNvPr id="145412" name="Rectangle 4">
            <a:extLst>
              <a:ext uri="{FF2B5EF4-FFF2-40B4-BE49-F238E27FC236}">
                <a16:creationId xmlns:a16="http://schemas.microsoft.com/office/drawing/2014/main" id="{3069570E-015C-495A-99BD-4628C3454BCF}"/>
              </a:ext>
            </a:extLst>
          </p:cNvPr>
          <p:cNvSpPr>
            <a:spLocks noChangeArrowheads="1"/>
          </p:cNvSpPr>
          <p:nvPr/>
        </p:nvSpPr>
        <p:spPr bwMode="auto">
          <a:xfrm>
            <a:off x="866775" y="1258888"/>
            <a:ext cx="6813550" cy="609600"/>
          </a:xfrm>
          <a:prstGeom prst="rect">
            <a:avLst/>
          </a:prstGeom>
          <a:solidFill>
            <a:schemeClr val="bg2"/>
          </a:solidFill>
          <a:ln w="1270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b="1" dirty="0">
                <a:latin typeface="Book Antiqua" pitchFamily="18" charset="0"/>
                <a:cs typeface="+mn-cs"/>
              </a:rPr>
              <a:t> </a:t>
            </a:r>
            <a:r>
              <a:rPr lang="en-US" sz="2400" b="1" u="sng" dirty="0">
                <a:latin typeface="Book Antiqua" pitchFamily="18" charset="0"/>
                <a:cs typeface="+mn-cs"/>
              </a:rPr>
              <a:t>discrete</a:t>
            </a:r>
            <a:r>
              <a:rPr lang="en-US" sz="2400" b="1" dirty="0">
                <a:latin typeface="Book Antiqua" pitchFamily="18" charset="0"/>
                <a:cs typeface="+mn-cs"/>
              </a:rPr>
              <a:t>, if measuring how many</a:t>
            </a:r>
            <a:endParaRPr lang="en-US" sz="2400" b="1" u="sng" dirty="0">
              <a:latin typeface="Book Antiqua" pitchFamily="18" charset="0"/>
              <a:cs typeface="+mn-cs"/>
            </a:endParaRPr>
          </a:p>
        </p:txBody>
      </p:sp>
      <p:sp>
        <p:nvSpPr>
          <p:cNvPr id="145413" name="Rectangle 5">
            <a:extLst>
              <a:ext uri="{FF2B5EF4-FFF2-40B4-BE49-F238E27FC236}">
                <a16:creationId xmlns:a16="http://schemas.microsoft.com/office/drawing/2014/main" id="{913DEA47-A4EB-4092-ADF1-6956109D4D17}"/>
              </a:ext>
            </a:extLst>
          </p:cNvPr>
          <p:cNvSpPr>
            <a:spLocks noChangeArrowheads="1"/>
          </p:cNvSpPr>
          <p:nvPr/>
        </p:nvSpPr>
        <p:spPr bwMode="auto">
          <a:xfrm>
            <a:off x="947738" y="1970088"/>
            <a:ext cx="6538912" cy="685800"/>
          </a:xfrm>
          <a:prstGeom prst="rect">
            <a:avLst/>
          </a:prstGeom>
          <a:solidFill>
            <a:schemeClr val="accent1">
              <a:lumMod val="20000"/>
              <a:lumOff val="80000"/>
            </a:schemeClr>
          </a:solidFill>
          <a:ln w="1270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b="1" dirty="0">
                <a:latin typeface="Book Antiqua" pitchFamily="18" charset="0"/>
                <a:cs typeface="+mn-cs"/>
              </a:rPr>
              <a:t> </a:t>
            </a:r>
            <a:r>
              <a:rPr lang="en-US" sz="2400" b="1" u="sng" dirty="0">
                <a:latin typeface="Book Antiqua" pitchFamily="18" charset="0"/>
                <a:cs typeface="+mn-cs"/>
              </a:rPr>
              <a:t>continuous</a:t>
            </a:r>
            <a:r>
              <a:rPr lang="en-US" sz="2400" b="1" dirty="0">
                <a:latin typeface="Book Antiqua" pitchFamily="18" charset="0"/>
                <a:cs typeface="+mn-cs"/>
              </a:rPr>
              <a:t>, if measuring how much</a:t>
            </a:r>
          </a:p>
        </p:txBody>
      </p:sp>
      <p:sp>
        <p:nvSpPr>
          <p:cNvPr id="145414" name="Rectangle 6">
            <a:extLst>
              <a:ext uri="{FF2B5EF4-FFF2-40B4-BE49-F238E27FC236}">
                <a16:creationId xmlns:a16="http://schemas.microsoft.com/office/drawing/2014/main" id="{BFA94992-9758-4560-8BBD-664BD06C05A2}"/>
              </a:ext>
            </a:extLst>
          </p:cNvPr>
          <p:cNvSpPr>
            <a:spLocks noChangeArrowheads="1"/>
          </p:cNvSpPr>
          <p:nvPr/>
        </p:nvSpPr>
        <p:spPr bwMode="auto">
          <a:xfrm>
            <a:off x="735013" y="2768600"/>
            <a:ext cx="7104062" cy="647700"/>
          </a:xfrm>
          <a:prstGeom prst="rect">
            <a:avLst/>
          </a:prstGeom>
          <a:solidFill>
            <a:schemeClr val="tx2">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b="1" dirty="0">
                <a:latin typeface="Book Antiqua" pitchFamily="18" charset="0"/>
                <a:cs typeface="+mn-cs"/>
              </a:rPr>
              <a:t> Quantitative data are </a:t>
            </a:r>
            <a:r>
              <a:rPr lang="en-US" sz="2400" b="1" u="sng" dirty="0">
                <a:latin typeface="Book Antiqua" pitchFamily="18" charset="0"/>
                <a:cs typeface="+mn-cs"/>
              </a:rPr>
              <a:t>always numeric</a:t>
            </a:r>
            <a:r>
              <a:rPr lang="en-US" sz="2400" b="1" dirty="0">
                <a:latin typeface="Book Antiqua" pitchFamily="18" charset="0"/>
                <a:cs typeface="+mn-cs"/>
              </a:rPr>
              <a:t>.</a:t>
            </a:r>
          </a:p>
        </p:txBody>
      </p:sp>
      <p:sp>
        <p:nvSpPr>
          <p:cNvPr id="145415" name="Rectangle 7">
            <a:extLst>
              <a:ext uri="{FF2B5EF4-FFF2-40B4-BE49-F238E27FC236}">
                <a16:creationId xmlns:a16="http://schemas.microsoft.com/office/drawing/2014/main" id="{01C5296C-27DE-4AA8-B189-476B55027C68}"/>
              </a:ext>
            </a:extLst>
          </p:cNvPr>
          <p:cNvSpPr>
            <a:spLocks noChangeArrowheads="1"/>
          </p:cNvSpPr>
          <p:nvPr/>
        </p:nvSpPr>
        <p:spPr bwMode="auto">
          <a:xfrm>
            <a:off x="700088" y="3390900"/>
            <a:ext cx="7289800" cy="1028700"/>
          </a:xfrm>
          <a:prstGeom prst="rect">
            <a:avLst/>
          </a:prstGeom>
          <a:solidFill>
            <a:schemeClr val="accent1">
              <a:lumMod val="20000"/>
              <a:lumOff val="80000"/>
            </a:schemeClr>
          </a:solidFill>
          <a:ln w="6350">
            <a:solidFill>
              <a:schemeClr val="tx1"/>
            </a:solidFill>
            <a:miter lim="800000"/>
            <a:headEnd/>
            <a:tailEnd/>
          </a:ln>
          <a:effectLst>
            <a:outerShdw dist="53882" dir="2700000" algn="ctr" rotWithShape="0">
              <a:srgbClr val="000000"/>
            </a:outerShdw>
          </a:effectLst>
        </p:spPr>
        <p:txBody>
          <a:bodyPr wrap="none" anchor="ctr"/>
          <a:lstStyle/>
          <a:p>
            <a:pPr>
              <a:defRPr/>
            </a:pPr>
            <a:r>
              <a:rPr lang="en-US" sz="2400" b="1" dirty="0">
                <a:latin typeface="Book Antiqua" pitchFamily="18" charset="0"/>
                <a:cs typeface="+mn-cs"/>
              </a:rPr>
              <a:t> Ordinary arithmetic operations are meaningful for</a:t>
            </a:r>
          </a:p>
          <a:p>
            <a:pPr>
              <a:defRPr/>
            </a:pPr>
            <a:r>
              <a:rPr lang="en-US" sz="2400" b="1" dirty="0">
                <a:latin typeface="Book Antiqua" pitchFamily="18" charset="0"/>
                <a:cs typeface="+mn-cs"/>
              </a:rPr>
              <a:t> quantitative data.</a:t>
            </a:r>
          </a:p>
        </p:txBody>
      </p:sp>
      <p:graphicFrame>
        <p:nvGraphicFramePr>
          <p:cNvPr id="9" name="Table 8">
            <a:extLst>
              <a:ext uri="{FF2B5EF4-FFF2-40B4-BE49-F238E27FC236}">
                <a16:creationId xmlns:a16="http://schemas.microsoft.com/office/drawing/2014/main" id="{5B47D46F-2D64-486B-9DEB-82650CFE9921}"/>
              </a:ext>
            </a:extLst>
          </p:cNvPr>
          <p:cNvGraphicFramePr>
            <a:graphicFrameLocks noGrp="1"/>
          </p:cNvGraphicFramePr>
          <p:nvPr/>
        </p:nvGraphicFramePr>
        <p:xfrm>
          <a:off x="365125" y="4621213"/>
          <a:ext cx="8474075" cy="1862137"/>
        </p:xfrm>
        <a:graphic>
          <a:graphicData uri="http://schemas.openxmlformats.org/drawingml/2006/table">
            <a:tbl>
              <a:tblPr/>
              <a:tblGrid>
                <a:gridCol w="3247075">
                  <a:extLst>
                    <a:ext uri="{9D8B030D-6E8A-4147-A177-3AD203B41FA5}">
                      <a16:colId xmlns:a16="http://schemas.microsoft.com/office/drawing/2014/main" val="20000"/>
                    </a:ext>
                  </a:extLst>
                </a:gridCol>
                <a:gridCol w="5227000">
                  <a:extLst>
                    <a:ext uri="{9D8B030D-6E8A-4147-A177-3AD203B41FA5}">
                      <a16:colId xmlns:a16="http://schemas.microsoft.com/office/drawing/2014/main" val="20001"/>
                    </a:ext>
                  </a:extLst>
                </a:gridCol>
              </a:tblGrid>
              <a:tr h="746640">
                <a:tc>
                  <a:txBody>
                    <a:bodyPr/>
                    <a:lstStyle/>
                    <a:p>
                      <a:pPr algn="ctr"/>
                      <a:r>
                        <a:rPr lang="en-US" sz="1800" b="1" dirty="0"/>
                        <a:t>Example : </a:t>
                      </a:r>
                      <a:r>
                        <a:rPr lang="en-US" sz="1800" b="1" i="1" dirty="0"/>
                        <a:t>Latte</a:t>
                      </a:r>
                      <a:endParaRPr lang="en-US" sz="1800" b="1" dirty="0"/>
                    </a:p>
                  </a:txBody>
                  <a:tcPr marL="6636" marR="6636" marT="6633" marB="6633">
                    <a:lnL>
                      <a:noFill/>
                    </a:lnL>
                    <a:lnR>
                      <a:noFill/>
                    </a:lnR>
                    <a:lnT>
                      <a:noFill/>
                    </a:lnT>
                    <a:lnB>
                      <a:noFill/>
                    </a:lnB>
                    <a:solidFill>
                      <a:srgbClr val="FFFFFF"/>
                    </a:solidFill>
                  </a:tcPr>
                </a:tc>
                <a:tc>
                  <a:txBody>
                    <a:bodyPr/>
                    <a:lstStyle/>
                    <a:p>
                      <a:r>
                        <a:rPr lang="en-US" sz="1800" b="1" dirty="0"/>
                        <a:t>Qualitative data: robust aroma frothy appearance strong taste burgundy cup </a:t>
                      </a:r>
                    </a:p>
                  </a:txBody>
                  <a:tcPr marL="6636" marR="6636" marT="6633" marB="6633">
                    <a:lnL>
                      <a:noFill/>
                    </a:lnL>
                    <a:lnR>
                      <a:noFill/>
                    </a:lnR>
                    <a:lnB>
                      <a:noFill/>
                    </a:lnB>
                    <a:solidFill>
                      <a:srgbClr val="FFFFFF"/>
                    </a:solidFill>
                  </a:tcPr>
                </a:tc>
                <a:extLst>
                  <a:ext uri="{0D108BD9-81ED-4DB2-BD59-A6C34878D82A}">
                    <a16:rowId xmlns:a16="http://schemas.microsoft.com/office/drawing/2014/main" val="10000"/>
                  </a:ext>
                </a:extLst>
              </a:tr>
              <a:tr h="1115497">
                <a:tc>
                  <a:txBody>
                    <a:bodyPr/>
                    <a:lstStyle/>
                    <a:p>
                      <a:pPr algn="ctr"/>
                      <a:r>
                        <a:rPr lang="en-US" sz="1800" b="1" dirty="0"/>
                        <a:t>Example : </a:t>
                      </a:r>
                      <a:r>
                        <a:rPr lang="en-US" sz="1800" b="1" i="1" dirty="0"/>
                        <a:t>Latte</a:t>
                      </a:r>
                      <a:endParaRPr lang="en-US" sz="1800" b="1" dirty="0"/>
                    </a:p>
                  </a:txBody>
                  <a:tcPr marL="6636" marR="6636" marT="6633" marB="6633">
                    <a:lnL>
                      <a:noFill/>
                    </a:lnL>
                    <a:lnR>
                      <a:noFill/>
                    </a:lnR>
                    <a:lnT>
                      <a:noFill/>
                    </a:lnT>
                    <a:lnB>
                      <a:noFill/>
                    </a:lnB>
                    <a:solidFill>
                      <a:srgbClr val="FFFFFF"/>
                    </a:solidFill>
                  </a:tcPr>
                </a:tc>
                <a:tc>
                  <a:txBody>
                    <a:bodyPr/>
                    <a:lstStyle/>
                    <a:p>
                      <a:r>
                        <a:rPr lang="en-US" sz="1800" b="1" dirty="0"/>
                        <a:t>Quantitative data:12 ounces of latte</a:t>
                      </a:r>
                    </a:p>
                    <a:p>
                      <a:r>
                        <a:rPr lang="en-US" sz="1800" b="1" dirty="0"/>
                        <a:t>serving temperature 150º F. </a:t>
                      </a:r>
                    </a:p>
                    <a:p>
                      <a:r>
                        <a:rPr lang="en-US" sz="1800" b="1" dirty="0"/>
                        <a:t>serving cup 7 inches in height</a:t>
                      </a:r>
                    </a:p>
                    <a:p>
                      <a:r>
                        <a:rPr lang="en-US" sz="1800" b="1" dirty="0"/>
                        <a:t>cost $4.95</a:t>
                      </a:r>
                    </a:p>
                  </a:txBody>
                  <a:tcPr marL="6636" marR="6636" marT="6633" marB="6633">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Effect transition="in" filter="dissolve">
                                      <p:cBhvr>
                                        <p:cTn id="7" dur="500"/>
                                        <p:tgtEl>
                                          <p:spTgt spid="145411"/>
                                        </p:tgtEl>
                                      </p:cBhvr>
                                    </p:animEffect>
                                  </p:childTnLst>
                                </p:cTn>
                              </p:par>
                            </p:childTnLst>
                          </p:cTn>
                        </p:par>
                        <p:par>
                          <p:cTn id="8" fill="hold" nodeType="afterGroup">
                            <p:stCondLst>
                              <p:cond delay="500"/>
                            </p:stCondLst>
                            <p:childTnLst>
                              <p:par>
                                <p:cTn id="9" presetID="12" presetClass="entr" presetSubtype="1" fill="hold" grpId="0" nodeType="afterEffect">
                                  <p:stCondLst>
                                    <p:cond delay="2000"/>
                                  </p:stCondLst>
                                  <p:childTnLst>
                                    <p:set>
                                      <p:cBhvr>
                                        <p:cTn id="10" dur="1" fill="hold">
                                          <p:stCondLst>
                                            <p:cond delay="0"/>
                                          </p:stCondLst>
                                        </p:cTn>
                                        <p:tgtEl>
                                          <p:spTgt spid="145412"/>
                                        </p:tgtEl>
                                        <p:attrNameLst>
                                          <p:attrName>style.visibility</p:attrName>
                                        </p:attrNameLst>
                                      </p:cBhvr>
                                      <p:to>
                                        <p:strVal val="visible"/>
                                      </p:to>
                                    </p:set>
                                    <p:animEffect transition="in" filter="slide(fromTop)">
                                      <p:cBhvr>
                                        <p:cTn id="11" dur="500"/>
                                        <p:tgtEl>
                                          <p:spTgt spid="145412"/>
                                        </p:tgtEl>
                                      </p:cBhvr>
                                    </p:animEffect>
                                  </p:childTnLst>
                                </p:cTn>
                              </p:par>
                            </p:childTnLst>
                          </p:cTn>
                        </p:par>
                        <p:par>
                          <p:cTn id="12" fill="hold" nodeType="afterGroup">
                            <p:stCondLst>
                              <p:cond delay="3000"/>
                            </p:stCondLst>
                            <p:childTnLst>
                              <p:par>
                                <p:cTn id="13" presetID="12" presetClass="entr" presetSubtype="1" fill="hold" grpId="0" nodeType="afterEffect">
                                  <p:stCondLst>
                                    <p:cond delay="2000"/>
                                  </p:stCondLst>
                                  <p:childTnLst>
                                    <p:set>
                                      <p:cBhvr>
                                        <p:cTn id="14" dur="1" fill="hold">
                                          <p:stCondLst>
                                            <p:cond delay="0"/>
                                          </p:stCondLst>
                                        </p:cTn>
                                        <p:tgtEl>
                                          <p:spTgt spid="145413"/>
                                        </p:tgtEl>
                                        <p:attrNameLst>
                                          <p:attrName>style.visibility</p:attrName>
                                        </p:attrNameLst>
                                      </p:cBhvr>
                                      <p:to>
                                        <p:strVal val="visible"/>
                                      </p:to>
                                    </p:set>
                                    <p:animEffect transition="in" filter="slide(fromTop)">
                                      <p:cBhvr>
                                        <p:cTn id="15" dur="500"/>
                                        <p:tgtEl>
                                          <p:spTgt spid="1454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5414"/>
                                        </p:tgtEl>
                                        <p:attrNameLst>
                                          <p:attrName>style.visibility</p:attrName>
                                        </p:attrNameLst>
                                      </p:cBhvr>
                                      <p:to>
                                        <p:strVal val="visible"/>
                                      </p:to>
                                    </p:set>
                                    <p:animEffect transition="in" filter="dissolve">
                                      <p:cBhvr>
                                        <p:cTn id="20" dur="500"/>
                                        <p:tgtEl>
                                          <p:spTgt spid="1454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5415"/>
                                        </p:tgtEl>
                                        <p:attrNameLst>
                                          <p:attrName>style.visibility</p:attrName>
                                        </p:attrNameLst>
                                      </p:cBhvr>
                                      <p:to>
                                        <p:strVal val="visible"/>
                                      </p:to>
                                    </p:set>
                                    <p:animEffect transition="in" filter="dissolve">
                                      <p:cBhvr>
                                        <p:cTn id="25" dur="500"/>
                                        <p:tgtEl>
                                          <p:spTgt spid="145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nimBg="1" autoUpdateAnimBg="0"/>
      <p:bldP spid="145412" grpId="0" animBg="1" autoUpdateAnimBg="0"/>
      <p:bldP spid="145413" grpId="0" animBg="1" autoUpdateAnimBg="0"/>
      <p:bldP spid="145414" grpId="0" animBg="1" autoUpdateAnimBg="0"/>
      <p:bldP spid="14541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AD6590C-F934-FB64-EE31-7C43F2DB876D}"/>
              </a:ext>
            </a:extLst>
          </p:cNvPr>
          <p:cNvSpPr>
            <a:spLocks noGrp="1"/>
          </p:cNvSpPr>
          <p:nvPr>
            <p:ph type="title"/>
          </p:nvPr>
        </p:nvSpPr>
        <p:spPr>
          <a:xfrm>
            <a:off x="723900" y="304800"/>
            <a:ext cx="7772400" cy="762000"/>
          </a:xfrm>
        </p:spPr>
        <p:txBody>
          <a:bodyPr/>
          <a:lstStyle/>
          <a:p>
            <a:pPr algn="ctr" eaLnBrk="1" hangingPunct="1"/>
            <a:r>
              <a:rPr lang="en-US" altLang="en-US" sz="2800" b="1" dirty="0">
                <a:latin typeface="Arial Black" panose="020B0A04020102020204" pitchFamily="34" charset="0"/>
              </a:rPr>
              <a:t>Summarizing Data</a:t>
            </a:r>
          </a:p>
        </p:txBody>
      </p:sp>
      <p:sp>
        <p:nvSpPr>
          <p:cNvPr id="16395" name="Rectangle 11">
            <a:extLst>
              <a:ext uri="{FF2B5EF4-FFF2-40B4-BE49-F238E27FC236}">
                <a16:creationId xmlns:a16="http://schemas.microsoft.com/office/drawing/2014/main" id="{9CB7EE05-187B-C88A-060A-E6340BF36BAB}"/>
              </a:ext>
            </a:extLst>
          </p:cNvPr>
          <p:cNvSpPr>
            <a:spLocks noChangeArrowheads="1"/>
          </p:cNvSpPr>
          <p:nvPr/>
        </p:nvSpPr>
        <p:spPr bwMode="auto">
          <a:xfrm>
            <a:off x="755650" y="1485900"/>
            <a:ext cx="6394450" cy="936625"/>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r>
              <a:rPr lang="en-US" sz="2800" dirty="0">
                <a:effectLst>
                  <a:outerShdw blurRad="38100" dist="38100" dir="2700000" algn="tl">
                    <a:srgbClr val="000000"/>
                  </a:outerShdw>
                </a:effectLst>
                <a:latin typeface="Book Antiqua" pitchFamily="18" charset="0"/>
                <a:cs typeface="+mn-cs"/>
              </a:rPr>
              <a:t>Frequency Distribution </a:t>
            </a:r>
          </a:p>
          <a:p>
            <a:pPr marL="342900" indent="-342900">
              <a:spcBef>
                <a:spcPct val="20000"/>
              </a:spcBef>
              <a:buClr>
                <a:srgbClr val="66FFFF"/>
              </a:buClr>
              <a:buSzPct val="75000"/>
              <a:buFont typeface="Monotype Sorts" pitchFamily="2" charset="2"/>
              <a:buChar char="n"/>
              <a:defRPr/>
            </a:pPr>
            <a:endParaRPr lang="en-US" sz="2800" dirty="0">
              <a:effectLst>
                <a:outerShdw blurRad="38100" dist="38100" dir="2700000" algn="tl">
                  <a:srgbClr val="000000"/>
                </a:outerShdw>
              </a:effectLst>
              <a:latin typeface="Book Antiqua" pitchFamily="18" charset="0"/>
              <a:cs typeface="+mn-cs"/>
            </a:endParaRPr>
          </a:p>
          <a:p>
            <a:pPr marL="342900" indent="-342900">
              <a:spcBef>
                <a:spcPct val="20000"/>
              </a:spcBef>
              <a:buClr>
                <a:srgbClr val="66FFFF"/>
              </a:buClr>
              <a:buSzPct val="75000"/>
              <a:buFont typeface="Monotype Sorts" pitchFamily="2" charset="2"/>
              <a:buChar char="n"/>
              <a:defRPr/>
            </a:pPr>
            <a:r>
              <a:rPr lang="en-US" sz="2800" dirty="0">
                <a:effectLst>
                  <a:outerShdw blurRad="38100" dist="38100" dir="2700000" algn="tl">
                    <a:srgbClr val="000000"/>
                  </a:outerShdw>
                </a:effectLst>
                <a:latin typeface="Book Antiqua" pitchFamily="18" charset="0"/>
                <a:cs typeface="+mn-cs"/>
              </a:rPr>
              <a:t>Relative Frequency and</a:t>
            </a:r>
          </a:p>
          <a:p>
            <a:pPr marL="342900" indent="-342900">
              <a:lnSpc>
                <a:spcPct val="90000"/>
              </a:lnSpc>
              <a:spcBef>
                <a:spcPct val="20000"/>
              </a:spcBef>
              <a:buClr>
                <a:srgbClr val="66FFFF"/>
              </a:buClr>
              <a:buSzPct val="75000"/>
              <a:buFont typeface="Monotype Sorts" pitchFamily="2" charset="2"/>
              <a:buNone/>
              <a:defRPr/>
            </a:pPr>
            <a:r>
              <a:rPr lang="en-US" sz="2800" dirty="0">
                <a:effectLst>
                  <a:outerShdw blurRad="38100" dist="38100" dir="2700000" algn="tl">
                    <a:srgbClr val="000000"/>
                  </a:outerShdw>
                </a:effectLst>
                <a:latin typeface="Book Antiqua" pitchFamily="18" charset="0"/>
                <a:cs typeface="+mn-cs"/>
              </a:rPr>
              <a:t>        Percent Frequency Distributions</a:t>
            </a:r>
          </a:p>
        </p:txBody>
      </p:sp>
      <p:sp>
        <p:nvSpPr>
          <p:cNvPr id="16396" name="Rectangle 12">
            <a:extLst>
              <a:ext uri="{FF2B5EF4-FFF2-40B4-BE49-F238E27FC236}">
                <a16:creationId xmlns:a16="http://schemas.microsoft.com/office/drawing/2014/main" id="{ED38062D-2B40-38E1-C782-FD605016892A}"/>
              </a:ext>
            </a:extLst>
          </p:cNvPr>
          <p:cNvSpPr>
            <a:spLocks noChangeArrowheads="1"/>
          </p:cNvSpPr>
          <p:nvPr/>
        </p:nvSpPr>
        <p:spPr bwMode="auto">
          <a:xfrm>
            <a:off x="755650" y="2806700"/>
            <a:ext cx="5338763" cy="517525"/>
          </a:xfrm>
          <a:prstGeom prst="rect">
            <a:avLst/>
          </a:prstGeom>
          <a:noFill/>
          <a:ln w="12700">
            <a:noFill/>
            <a:miter lim="800000"/>
            <a:headEnd/>
            <a:tailEnd/>
          </a:ln>
          <a:effectLst/>
        </p:spPr>
        <p:txBody>
          <a:bodyPr lIns="90488" tIns="44450" rIns="90488" bIns="44450"/>
          <a:lstStyle/>
          <a:p>
            <a:pPr>
              <a:buClr>
                <a:srgbClr val="00B0F0"/>
              </a:buClr>
              <a:buFont typeface="Wingdings" panose="05000000000000000000" pitchFamily="2" charset="2"/>
              <a:buChar char="q"/>
              <a:defRPr/>
            </a:pPr>
            <a:endParaRPr lang="en-US" sz="2800" b="1" dirty="0">
              <a:latin typeface="Book Antiqua" panose="02040602050305030304" pitchFamily="18" charset="0"/>
            </a:endParaRPr>
          </a:p>
          <a:p>
            <a:pPr>
              <a:buClr>
                <a:srgbClr val="00B0F0"/>
              </a:buClr>
              <a:buFont typeface="Wingdings" panose="05000000000000000000" pitchFamily="2" charset="2"/>
              <a:buChar char="q"/>
              <a:defRPr/>
            </a:pPr>
            <a:endParaRPr lang="en-US" sz="2800" b="1" dirty="0">
              <a:latin typeface="Book Antiqua" panose="02040602050305030304" pitchFamily="18" charset="0"/>
            </a:endParaRPr>
          </a:p>
          <a:p>
            <a:pPr>
              <a:buClr>
                <a:srgbClr val="00B0F0"/>
              </a:buClr>
              <a:buFont typeface="Wingdings" panose="05000000000000000000" pitchFamily="2" charset="2"/>
              <a:buChar char="q"/>
              <a:defRPr/>
            </a:pPr>
            <a:endParaRPr lang="en-US" sz="2800" b="1" dirty="0">
              <a:latin typeface="Book Antiqua" panose="02040602050305030304" pitchFamily="18" charset="0"/>
            </a:endParaRPr>
          </a:p>
          <a:p>
            <a:pPr>
              <a:buClr>
                <a:srgbClr val="00B0F0"/>
              </a:buClr>
              <a:buFont typeface="Wingdings" panose="05000000000000000000" pitchFamily="2" charset="2"/>
              <a:buChar char="q"/>
              <a:defRPr/>
            </a:pPr>
            <a:r>
              <a:rPr lang="en-US" sz="2800" b="1" dirty="0">
                <a:latin typeface="Book Antiqua" panose="02040602050305030304" pitchFamily="18" charset="0"/>
              </a:rPr>
              <a:t>Bar Chart</a:t>
            </a:r>
          </a:p>
          <a:p>
            <a:pPr>
              <a:buClr>
                <a:srgbClr val="00B0F0"/>
              </a:buClr>
              <a:buFont typeface="Wingdings" panose="05000000000000000000" pitchFamily="2" charset="2"/>
              <a:buChar char="q"/>
              <a:defRPr/>
            </a:pPr>
            <a:endParaRPr lang="en-US" sz="2800" b="1" dirty="0">
              <a:latin typeface="Book Antiqua" panose="02040602050305030304" pitchFamily="18" charset="0"/>
            </a:endParaRPr>
          </a:p>
          <a:p>
            <a:pPr>
              <a:buClr>
                <a:srgbClr val="00B0F0"/>
              </a:buClr>
              <a:buFont typeface="Wingdings" panose="05000000000000000000" pitchFamily="2" charset="2"/>
              <a:buChar char="q"/>
              <a:defRPr/>
            </a:pPr>
            <a:r>
              <a:rPr lang="en-US" sz="2800" b="1" dirty="0">
                <a:latin typeface="Book Antiqua" panose="02040602050305030304" pitchFamily="18" charset="0"/>
              </a:rPr>
              <a:t> Pie Chart</a:t>
            </a:r>
          </a:p>
          <a:p>
            <a:pPr>
              <a:buClr>
                <a:srgbClr val="00B0F0"/>
              </a:buClr>
              <a:buFont typeface="Wingdings" panose="05000000000000000000" pitchFamily="2" charset="2"/>
              <a:buChar char="q"/>
              <a:defRPr/>
            </a:pPr>
            <a:endParaRPr lang="en-US" sz="2800" b="1" dirty="0">
              <a:latin typeface="Book Antiqua" panose="02040602050305030304" pitchFamily="18" charset="0"/>
            </a:endParaRPr>
          </a:p>
        </p:txBody>
      </p:sp>
      <p:sp>
        <p:nvSpPr>
          <p:cNvPr id="9" name="Rectangle 11">
            <a:extLst>
              <a:ext uri="{FF2B5EF4-FFF2-40B4-BE49-F238E27FC236}">
                <a16:creationId xmlns:a16="http://schemas.microsoft.com/office/drawing/2014/main" id="{E41744DA-EE08-1F88-02C6-0532A472FFD1}"/>
              </a:ext>
            </a:extLst>
          </p:cNvPr>
          <p:cNvSpPr>
            <a:spLocks noChangeArrowheads="1"/>
          </p:cNvSpPr>
          <p:nvPr/>
        </p:nvSpPr>
        <p:spPr bwMode="auto">
          <a:xfrm>
            <a:off x="833438" y="4597400"/>
            <a:ext cx="5494337" cy="936625"/>
          </a:xfrm>
          <a:prstGeom prst="rect">
            <a:avLst/>
          </a:prstGeom>
          <a:noFill/>
          <a:ln w="12700">
            <a:noFill/>
            <a:miter lim="800000"/>
            <a:headEnd/>
            <a:tailEnd/>
          </a:ln>
          <a:effectLst/>
        </p:spPr>
        <p:txBody>
          <a:bodyPr lIns="90488" tIns="44450" rIns="90488" bIns="44450"/>
          <a:lstStyle/>
          <a:p>
            <a:pPr marL="342900" indent="-342900">
              <a:spcBef>
                <a:spcPct val="20000"/>
              </a:spcBef>
              <a:buClr>
                <a:srgbClr val="66FFFF"/>
              </a:buClr>
              <a:buSzPct val="75000"/>
              <a:buFont typeface="Monotype Sorts" pitchFamily="2" charset="2"/>
              <a:buChar char="n"/>
              <a:defRPr/>
            </a:pPr>
            <a:endParaRPr lang="en-US" sz="2800" dirty="0">
              <a:effectLst>
                <a:outerShdw blurRad="38100" dist="38100" dir="2700000" algn="tl">
                  <a:srgbClr val="000000"/>
                </a:outerShdw>
              </a:effectLst>
              <a:latin typeface="Book Antiqua" pitchFamily="18" charset="0"/>
              <a:cs typeface="+mn-cs"/>
            </a:endParaRPr>
          </a:p>
        </p:txBody>
      </p:sp>
    </p:spTree>
    <p:extLst>
      <p:ext uri="{BB962C8B-B14F-4D97-AF65-F5344CB8AC3E}">
        <p14:creationId xmlns:p14="http://schemas.microsoft.com/office/powerpoint/2010/main" val="259896467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16395"/>
                                        </p:tgtEl>
                                        <p:attrNameLst>
                                          <p:attrName>style.visibility</p:attrName>
                                        </p:attrNameLst>
                                      </p:cBhvr>
                                      <p:to>
                                        <p:strVal val="visible"/>
                                      </p:to>
                                    </p:set>
                                    <p:animEffect transition="in" filter="blinds(horizontal)">
                                      <p:cBhvr>
                                        <p:cTn id="7" dur="500"/>
                                        <p:tgtEl>
                                          <p:spTgt spid="16395"/>
                                        </p:tgtEl>
                                      </p:cBhvr>
                                    </p:animEffect>
                                  </p:childTnLst>
                                </p:cTn>
                              </p:par>
                            </p:childTnLst>
                          </p:cTn>
                        </p:par>
                        <p:par>
                          <p:cTn id="8" fill="hold" nodeType="afterGroup">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16396"/>
                                        </p:tgtEl>
                                        <p:attrNameLst>
                                          <p:attrName>style.visibility</p:attrName>
                                        </p:attrNameLst>
                                      </p:cBhvr>
                                      <p:to>
                                        <p:strVal val="visible"/>
                                      </p:to>
                                    </p:set>
                                    <p:animEffect transition="in" filter="blinds(horizontal)">
                                      <p:cBhvr>
                                        <p:cTn id="11" dur="500"/>
                                        <p:tgtEl>
                                          <p:spTgt spid="16396"/>
                                        </p:tgtEl>
                                      </p:cBhvr>
                                    </p:animEffect>
                                  </p:childTnLst>
                                </p:cTn>
                              </p:par>
                            </p:childTnLst>
                          </p:cTn>
                        </p:par>
                        <p:par>
                          <p:cTn id="12" fill="hold" nodeType="afterGroup">
                            <p:stCondLst>
                              <p:cond delay="3000"/>
                            </p:stCondLst>
                            <p:childTnLst>
                              <p:par>
                                <p:cTn id="13" presetID="3" presetClass="entr" presetSubtype="10" fill="hold" grpId="0" nodeType="afterEffect" nodePh="1">
                                  <p:stCondLst>
                                    <p:cond delay="100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utoUpdateAnimBg="0"/>
      <p:bldP spid="16396" grpId="0" autoUpdateAnimBg="0"/>
      <p:bldP spid="9"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2886</TotalTime>
  <Words>3744</Words>
  <Application>Microsoft Office PowerPoint</Application>
  <PresentationFormat>On-screen Show (4:3)</PresentationFormat>
  <Paragraphs>625</Paragraphs>
  <Slides>48</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Wingdings</vt:lpstr>
      <vt:lpstr>Courier New</vt:lpstr>
      <vt:lpstr>Arial Black</vt:lpstr>
      <vt:lpstr>Calibri</vt:lpstr>
      <vt:lpstr>Arial</vt:lpstr>
      <vt:lpstr>Times New Roman</vt:lpstr>
      <vt:lpstr>Symbol</vt:lpstr>
      <vt:lpstr>MS Reference Serif</vt:lpstr>
      <vt:lpstr>Book Antiqua</vt:lpstr>
      <vt:lpstr>Summer Font</vt:lpstr>
      <vt:lpstr>Bookman Old Style</vt:lpstr>
      <vt:lpstr>Calibri Light</vt:lpstr>
      <vt:lpstr>Monotype Sorts</vt:lpstr>
      <vt:lpstr>Office Theme</vt:lpstr>
      <vt:lpstr>Chapter 2 - Graphical Descriptive Techniques 1</vt:lpstr>
      <vt:lpstr>PowerPoint Presentation</vt:lpstr>
      <vt:lpstr>PowerPoint Presentation</vt:lpstr>
      <vt:lpstr>Scales of Measurement  The scale determines the amount of information contained in the data and the statistical analyses that are most appropriate. </vt:lpstr>
      <vt:lpstr>Scales of Measurement</vt:lpstr>
      <vt:lpstr>Scales of Measurement</vt:lpstr>
      <vt:lpstr>Categorical Data</vt:lpstr>
      <vt:lpstr>PowerPoint Presentation</vt:lpstr>
      <vt:lpstr>Summarizing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Frequency Distribution  Quantitative Data </vt:lpstr>
      <vt:lpstr>Frequency Distribution</vt:lpstr>
      <vt:lpstr>Using Excel’s PivotTable to Construct a Pivot Table</vt:lpstr>
      <vt:lpstr>Using Excel’s PivotTable to Construct a Pivot Table</vt:lpstr>
      <vt:lpstr>Using Excel’s Pivot table to construct  a frequency distribution</vt:lpstr>
      <vt:lpstr>Using Excel’s PivotTable to Construct a Frequency Distribution</vt:lpstr>
      <vt:lpstr>Relative Frequency and Percent Frequency Distributions</vt:lpstr>
      <vt:lpstr>Relative Frequency and Percent Frequency Distributions</vt:lpstr>
      <vt:lpstr>Example– Frequency Distribution</vt:lpstr>
      <vt:lpstr>Pie Chart</vt:lpstr>
      <vt:lpstr>PowerPoint Presentation</vt:lpstr>
      <vt:lpstr>PowerPoint Presentation</vt:lpstr>
      <vt:lpstr>PowerPoint Presentation</vt:lpstr>
      <vt:lpstr>Pie Chart</vt:lpstr>
      <vt:lpstr>Energy Consumption in the USA in 2019</vt:lpstr>
      <vt:lpstr>Bar Chart</vt:lpstr>
      <vt:lpstr>PowerPoint Presentation</vt:lpstr>
      <vt:lpstr>Bar Chart</vt:lpstr>
      <vt:lpstr>Frequency Distribution and Bar Chart</vt:lpstr>
      <vt:lpstr>PowerPoint Presentation</vt:lpstr>
      <vt:lpstr>Cumulative Distributions</vt:lpstr>
      <vt:lpstr>PowerPoint Presentation</vt:lpstr>
      <vt:lpstr>PowerPoint Presentation</vt:lpstr>
      <vt:lpstr>PowerPoint Presentation</vt:lpstr>
      <vt:lpstr>PowerPoint Presentation</vt:lpstr>
      <vt:lpstr>PowerPoint Presentation</vt:lpstr>
      <vt:lpstr>Newspaper Readership Survey</vt:lpstr>
      <vt:lpstr>Cross-classification Tables with Excel</vt:lpstr>
      <vt:lpstr>PowerPoint Presentation</vt:lpstr>
      <vt:lpstr>Graphing the Relationship Between Two Nominal Variables with Excel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Graphical Descriptive Techniques 1</dc:title>
  <dc:subject>DESCR.STATS: TABULAR &amp; GRAPHICAL</dc:subject>
  <dc:creator>DCM</dc:creator>
  <cp:lastModifiedBy>Dennis Charles McCornac</cp:lastModifiedBy>
  <cp:revision>170</cp:revision>
  <cp:lastPrinted>2014-01-25T14:05:50Z</cp:lastPrinted>
  <dcterms:modified xsi:type="dcterms:W3CDTF">2025-06-10T11:13:23Z</dcterms:modified>
</cp:coreProperties>
</file>