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26"/>
  </p:notesMasterIdLst>
  <p:handoutMasterIdLst>
    <p:handoutMasterId r:id="rId27"/>
  </p:handoutMasterIdLst>
  <p:sldIdLst>
    <p:sldId id="336" r:id="rId2"/>
    <p:sldId id="345" r:id="rId3"/>
    <p:sldId id="470" r:id="rId4"/>
    <p:sldId id="471" r:id="rId5"/>
    <p:sldId id="280" r:id="rId6"/>
    <p:sldId id="285" r:id="rId7"/>
    <p:sldId id="284" r:id="rId8"/>
    <p:sldId id="286" r:id="rId9"/>
    <p:sldId id="287" r:id="rId10"/>
    <p:sldId id="288" r:id="rId11"/>
    <p:sldId id="258" r:id="rId12"/>
    <p:sldId id="472" r:id="rId13"/>
    <p:sldId id="349" r:id="rId14"/>
    <p:sldId id="339" r:id="rId15"/>
    <p:sldId id="291" r:id="rId16"/>
    <p:sldId id="473" r:id="rId17"/>
    <p:sldId id="352" r:id="rId18"/>
    <p:sldId id="344" r:id="rId19"/>
    <p:sldId id="356" r:id="rId20"/>
    <p:sldId id="266" r:id="rId21"/>
    <p:sldId id="474" r:id="rId22"/>
    <p:sldId id="570" r:id="rId23"/>
    <p:sldId id="354" r:id="rId24"/>
    <p:sldId id="571" r:id="rId25"/>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1pPr>
    <a:lvl2pPr marL="4572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2pPr>
    <a:lvl3pPr marL="9144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3pPr>
    <a:lvl4pPr marL="13716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4pPr>
    <a:lvl5pPr marL="18288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5pPr>
    <a:lvl6pPr marL="2286000" algn="l" defTabSz="914400" rtl="0" eaLnBrk="1" latinLnBrk="0" hangingPunct="1">
      <a:defRPr sz="2200" kern="1200">
        <a:solidFill>
          <a:schemeClr val="tx1"/>
        </a:solidFill>
        <a:latin typeface="MS Reference Serif" charset="0"/>
        <a:ea typeface="+mn-ea"/>
        <a:cs typeface="Arial" panose="020B0604020202020204" pitchFamily="34" charset="0"/>
      </a:defRPr>
    </a:lvl6pPr>
    <a:lvl7pPr marL="2743200" algn="l" defTabSz="914400" rtl="0" eaLnBrk="1" latinLnBrk="0" hangingPunct="1">
      <a:defRPr sz="2200" kern="1200">
        <a:solidFill>
          <a:schemeClr val="tx1"/>
        </a:solidFill>
        <a:latin typeface="MS Reference Serif" charset="0"/>
        <a:ea typeface="+mn-ea"/>
        <a:cs typeface="Arial" panose="020B0604020202020204" pitchFamily="34" charset="0"/>
      </a:defRPr>
    </a:lvl7pPr>
    <a:lvl8pPr marL="3200400" algn="l" defTabSz="914400" rtl="0" eaLnBrk="1" latinLnBrk="0" hangingPunct="1">
      <a:defRPr sz="2200" kern="1200">
        <a:solidFill>
          <a:schemeClr val="tx1"/>
        </a:solidFill>
        <a:latin typeface="MS Reference Serif" charset="0"/>
        <a:ea typeface="+mn-ea"/>
        <a:cs typeface="Arial" panose="020B0604020202020204" pitchFamily="34" charset="0"/>
      </a:defRPr>
    </a:lvl8pPr>
    <a:lvl9pPr marL="3657600" algn="l" defTabSz="914400" rtl="0" eaLnBrk="1" latinLnBrk="0" hangingPunct="1">
      <a:defRPr sz="2200" kern="1200">
        <a:solidFill>
          <a:schemeClr val="tx1"/>
        </a:solidFill>
        <a:latin typeface="MS Reference Serif" charset="0"/>
        <a:ea typeface="+mn-ea"/>
        <a:cs typeface="Arial" panose="020B0604020202020204" pitchFamily="34" charset="0"/>
      </a:defRPr>
    </a:lvl9pPr>
  </p:defaultTextStyle>
  <p:extLst>
    <p:ext uri="{EFAFB233-063F-42B5-8137-9DF3F51BA10A}">
      <p15:sldGuideLst xmlns:p15="http://schemas.microsoft.com/office/powerpoint/2012/main">
        <p15:guide id="1" orient="horz" pos="1076">
          <p15:clr>
            <a:srgbClr val="A4A3A4"/>
          </p15:clr>
        </p15:guide>
        <p15:guide id="2" pos="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1C4101"/>
    <a:srgbClr val="243A00"/>
    <a:srgbClr val="4B9414"/>
    <a:srgbClr val="008080"/>
    <a:srgbClr val="009999"/>
    <a:srgbClr val="686769"/>
    <a:srgbClr val="6A6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3457" autoAdjust="0"/>
  </p:normalViewPr>
  <p:slideViewPr>
    <p:cSldViewPr snapToGrid="0">
      <p:cViewPr varScale="1">
        <p:scale>
          <a:sx n="64" d="100"/>
          <a:sy n="64" d="100"/>
        </p:scale>
        <p:origin x="882" y="54"/>
      </p:cViewPr>
      <p:guideLst>
        <p:guide orient="horz" pos="1076"/>
        <p:guide pos="80"/>
      </p:guideLst>
    </p:cSldViewPr>
  </p:slideViewPr>
  <p:outlineViewPr>
    <p:cViewPr>
      <p:scale>
        <a:sx n="33" d="100"/>
        <a:sy n="33" d="100"/>
      </p:scale>
      <p:origin x="0" y="-7672"/>
    </p:cViewPr>
    <p:sldLst>
      <p:sld r:id="rId1" collapse="1"/>
    </p:sldLst>
  </p:outlineViewPr>
  <p:notesTextViewPr>
    <p:cViewPr>
      <p:scale>
        <a:sx n="100" d="100"/>
        <a:sy n="100" d="100"/>
      </p:scale>
      <p:origin x="0" y="0"/>
    </p:cViewPr>
  </p:notesTextViewPr>
  <p:sorterViewPr>
    <p:cViewPr varScale="1">
      <p:scale>
        <a:sx n="100" d="100"/>
        <a:sy n="100" d="100"/>
      </p:scale>
      <p:origin x="0" y="-4267"/>
    </p:cViewPr>
  </p:sorterViewPr>
  <p:notesViewPr>
    <p:cSldViewPr snapToGrid="0">
      <p:cViewPr varScale="1">
        <p:scale>
          <a:sx n="51" d="100"/>
          <a:sy n="51" d="100"/>
        </p:scale>
        <p:origin x="3389"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DFD320C-38A7-D25F-3B57-48D506D8999F}"/>
              </a:ext>
            </a:extLst>
          </p:cNvPr>
          <p:cNvSpPr>
            <a:spLocks noChangeArrowheads="1"/>
          </p:cNvSpPr>
          <p:nvPr/>
        </p:nvSpPr>
        <p:spPr bwMode="auto">
          <a:xfrm>
            <a:off x="1876425" y="311150"/>
            <a:ext cx="3657600" cy="338554"/>
          </a:xfrm>
          <a:prstGeom prst="rect">
            <a:avLst/>
          </a:prstGeom>
          <a:noFill/>
          <a:ln>
            <a:noFill/>
          </a:ln>
        </p:spPr>
        <p:txBody>
          <a:bodyPr>
            <a:spAutoFit/>
          </a:bodyPr>
          <a:lstStyle>
            <a:lvl1pPr>
              <a:defRPr sz="2200">
                <a:solidFill>
                  <a:schemeClr val="tx1"/>
                </a:solidFill>
                <a:latin typeface="MS Reference Serif" panose="020B0604020202020204" charset="0"/>
                <a:cs typeface="Arial" panose="020B0604020202020204" pitchFamily="34" charset="0"/>
              </a:defRPr>
            </a:lvl1pPr>
            <a:lvl2pPr marL="742950" indent="-285750">
              <a:defRPr sz="2200">
                <a:solidFill>
                  <a:schemeClr val="tx1"/>
                </a:solidFill>
                <a:latin typeface="MS Reference Serif" panose="020B0604020202020204" charset="0"/>
                <a:cs typeface="Arial" panose="020B0604020202020204" pitchFamily="34" charset="0"/>
              </a:defRPr>
            </a:lvl2pPr>
            <a:lvl3pPr marL="1143000" indent="-228600">
              <a:defRPr sz="2200">
                <a:solidFill>
                  <a:schemeClr val="tx1"/>
                </a:solidFill>
                <a:latin typeface="MS Reference Serif" panose="020B0604020202020204" charset="0"/>
                <a:cs typeface="Arial" panose="020B0604020202020204" pitchFamily="34" charset="0"/>
              </a:defRPr>
            </a:lvl3pPr>
            <a:lvl4pPr marL="1600200" indent="-228600">
              <a:defRPr sz="2200">
                <a:solidFill>
                  <a:schemeClr val="tx1"/>
                </a:solidFill>
                <a:latin typeface="MS Reference Serif" panose="020B0604020202020204" charset="0"/>
                <a:cs typeface="Arial" panose="020B0604020202020204" pitchFamily="34" charset="0"/>
              </a:defRPr>
            </a:lvl4pPr>
            <a:lvl5pPr marL="2057400" indent="-22860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pPr eaLnBrk="1" hangingPunct="1">
              <a:defRPr/>
            </a:pPr>
            <a:r>
              <a:rPr lang="en-US" altLang="en-US" sz="1600" b="1" dirty="0"/>
              <a:t>Chapter 1 – What is Statistics</a:t>
            </a:r>
            <a:endParaRPr lang="en-US" altLang="en-US" sz="1600" dirty="0"/>
          </a:p>
        </p:txBody>
      </p:sp>
      <p:sp>
        <p:nvSpPr>
          <p:cNvPr id="4" name="TextBox 3">
            <a:extLst>
              <a:ext uri="{FF2B5EF4-FFF2-40B4-BE49-F238E27FC236}">
                <a16:creationId xmlns:a16="http://schemas.microsoft.com/office/drawing/2014/main" id="{1A5885DC-3D42-2AE2-8064-36376FDCCC96}"/>
              </a:ext>
            </a:extLst>
          </p:cNvPr>
          <p:cNvSpPr txBox="1"/>
          <p:nvPr/>
        </p:nvSpPr>
        <p:spPr>
          <a:xfrm>
            <a:off x="3416300" y="8902700"/>
            <a:ext cx="627063" cy="339725"/>
          </a:xfrm>
          <a:prstGeom prst="rect">
            <a:avLst/>
          </a:prstGeom>
          <a:noFill/>
        </p:spPr>
        <p:txBody>
          <a:bodyPr>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eaLnBrk="1" hangingPunct="1">
              <a:defRPr/>
            </a:pPr>
            <a:fld id="{73C78035-D880-45A3-A555-D430ACB5978C}" type="slidenum">
              <a:rPr lang="en-US" altLang="en-US" sz="1600" b="1" smtClean="0"/>
              <a:pPr eaLnBrk="1" hangingPunct="1">
                <a:defRPr/>
              </a:pPr>
              <a:t>‹#›</a:t>
            </a:fld>
            <a:endParaRPr lang="en-US" altLang="en-US" sz="1600" b="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3B3E9D2-91AF-4861-B85D-7016EC59375F}"/>
              </a:ext>
            </a:extLst>
          </p:cNvPr>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11267" name="Rectangle 3">
            <a:extLst>
              <a:ext uri="{FF2B5EF4-FFF2-40B4-BE49-F238E27FC236}">
                <a16:creationId xmlns:a16="http://schemas.microsoft.com/office/drawing/2014/main" id="{540583D0-760A-41F3-38D4-F1169050A728}"/>
              </a:ext>
            </a:extLst>
          </p:cNvPr>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EF2F4E14-D536-49D4-5A15-A18C72C9CE77}"/>
              </a:ext>
            </a:extLst>
          </p:cNvPr>
          <p:cNvSpPr>
            <a:spLocks noChangeArrowheads="1"/>
          </p:cNvSpPr>
          <p:nvPr/>
        </p:nvSpPr>
        <p:spPr bwMode="auto">
          <a:xfrm>
            <a:off x="6802438" y="9183688"/>
            <a:ext cx="438150" cy="325437"/>
          </a:xfrm>
          <a:prstGeom prst="rect">
            <a:avLst/>
          </a:prstGeom>
          <a:noFill/>
          <a:ln w="12700">
            <a:noFill/>
            <a:miter lim="800000"/>
            <a:headEnd/>
            <a:tailEnd/>
          </a:ln>
          <a:effectLst/>
        </p:spPr>
        <p:txBody>
          <a:bodyPr wrap="none" lIns="95655" tIns="46988" rIns="95655" bIns="46988" anchor="ctr">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lgn="r">
              <a:defRPr/>
            </a:pPr>
            <a:fld id="{7D91A633-2516-408B-8F40-7E0BD88569D7}" type="slidenum">
              <a:rPr lang="en-US" altLang="en-US" sz="1500" smtClean="0">
                <a:latin typeface="Book Antiqua" panose="02040602050305030304" pitchFamily="18" charset="0"/>
              </a:rPr>
              <a:pPr algn="r">
                <a:defRPr/>
              </a:pPr>
              <a:t>‹#›</a:t>
            </a:fld>
            <a:endParaRPr lang="en-US" altLang="en-US" sz="1500">
              <a:latin typeface="Book Antiqua" panose="0204060205030503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828A6AE-BE22-2951-12BC-E817A0946F6B}"/>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29B5F378-3786-3F30-6805-9349EBF33F5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A06EB91-5E95-A572-20BE-7F760BFA6ED8}"/>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056DBE4E-88C0-31B2-6581-891EDA1782B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5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6458327-D6F8-07B1-86EC-9249153D535A}"/>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F27BDAB4-37E9-A03C-AE99-D62E4BE5843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7AB1C1D4-A272-ED0C-4A13-96ABA8D1CB8B}"/>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A7134573-8564-8CBD-9B8A-BB177558EE0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82948" name="Slide Number Placeholder 3">
            <a:extLst>
              <a:ext uri="{FF2B5EF4-FFF2-40B4-BE49-F238E27FC236}">
                <a16:creationId xmlns:a16="http://schemas.microsoft.com/office/drawing/2014/main" id="{FA21B4C2-3BC6-ACA2-5ECF-1FB99C3ECCCC}"/>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F4FC3565-C88A-4297-968A-C02C40BF5883}" type="slidenum">
              <a:rPr lang="en-US" altLang="en-US"/>
              <a:pPr/>
              <a:t>15</a:t>
            </a:fld>
            <a:endParaRPr lang="en-US" altLang="en-US"/>
          </a:p>
        </p:txBody>
      </p:sp>
    </p:spTree>
    <p:extLst>
      <p:ext uri="{BB962C8B-B14F-4D97-AF65-F5344CB8AC3E}">
        <p14:creationId xmlns:p14="http://schemas.microsoft.com/office/powerpoint/2010/main" val="15816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29B479C-EFB9-8869-D721-D013C98756F7}"/>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DF3E32B8-F90A-6AC6-8EC9-3AB21DF4CCD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CA10CD8-E273-BD68-6C7D-C1FA8709EA63}"/>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7FD2F72C-FC6A-7FD4-39C1-374697A0685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5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6D17FFD-D6F6-5C8F-4441-8C400112D2CE}"/>
              </a:ext>
            </a:extLst>
          </p:cNvPr>
          <p:cNvSpPr>
            <a:spLocks noGrp="1"/>
          </p:cNvSpPr>
          <p:nvPr>
            <p:ph type="dt" sz="half" idx="10"/>
          </p:nvPr>
        </p:nvSpPr>
        <p:spPr/>
        <p:txBody>
          <a:bodyPr/>
          <a:lstStyle>
            <a:lvl1pPr>
              <a:defRPr/>
            </a:lvl1pPr>
          </a:lstStyle>
          <a:p>
            <a:pPr>
              <a:defRPr/>
            </a:pPr>
            <a:fld id="{7BAEBC5B-0AEE-4B04-9E60-592DBDE21B17}" type="datetime1">
              <a:rPr lang="en-US"/>
              <a:pPr>
                <a:defRPr/>
              </a:pPr>
              <a:t>8/27/2025</a:t>
            </a:fld>
            <a:endParaRPr lang="en-US"/>
          </a:p>
        </p:txBody>
      </p:sp>
      <p:sp>
        <p:nvSpPr>
          <p:cNvPr id="5" name="Footer Placeholder 4">
            <a:extLst>
              <a:ext uri="{FF2B5EF4-FFF2-40B4-BE49-F238E27FC236}">
                <a16:creationId xmlns:a16="http://schemas.microsoft.com/office/drawing/2014/main" id="{67F26ADD-228F-988D-F82F-0B6CADF704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89FB81-9C5E-AAFA-5E5E-32FAE8CE888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A240F59-BEC0-45C3-A662-AE3A7459C63C}" type="slidenum">
              <a:rPr lang="en-US" altLang="en-US"/>
              <a:pPr>
                <a:defRPr/>
              </a:pPr>
              <a:t>‹#›</a:t>
            </a:fld>
            <a:endParaRPr lang="en-US" altLang="en-US"/>
          </a:p>
        </p:txBody>
      </p:sp>
    </p:spTree>
    <p:extLst>
      <p:ext uri="{BB962C8B-B14F-4D97-AF65-F5344CB8AC3E}">
        <p14:creationId xmlns:p14="http://schemas.microsoft.com/office/powerpoint/2010/main" val="3406906362"/>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9F28A-31CC-AB0D-A531-6A70C4666D17}"/>
              </a:ext>
            </a:extLst>
          </p:cNvPr>
          <p:cNvSpPr>
            <a:spLocks noGrp="1"/>
          </p:cNvSpPr>
          <p:nvPr>
            <p:ph type="dt" sz="half" idx="10"/>
          </p:nvPr>
        </p:nvSpPr>
        <p:spPr/>
        <p:txBody>
          <a:bodyPr/>
          <a:lstStyle>
            <a:lvl1pPr>
              <a:defRPr/>
            </a:lvl1pPr>
          </a:lstStyle>
          <a:p>
            <a:pPr>
              <a:defRPr/>
            </a:pPr>
            <a:fld id="{596B4F67-27C0-40C2-AF83-CA005E0811C0}" type="datetime1">
              <a:rPr lang="en-US"/>
              <a:pPr>
                <a:defRPr/>
              </a:pPr>
              <a:t>8/27/2025</a:t>
            </a:fld>
            <a:endParaRPr lang="en-US"/>
          </a:p>
        </p:txBody>
      </p:sp>
      <p:sp>
        <p:nvSpPr>
          <p:cNvPr id="5" name="Footer Placeholder 4">
            <a:extLst>
              <a:ext uri="{FF2B5EF4-FFF2-40B4-BE49-F238E27FC236}">
                <a16:creationId xmlns:a16="http://schemas.microsoft.com/office/drawing/2014/main" id="{E680C7CD-F61B-A54D-FB8A-92C588BEFE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F0F926-BB3A-6898-0548-266B08F2010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7742BD7-A534-40D7-9998-0310263AF898}" type="slidenum">
              <a:rPr lang="en-US" altLang="en-US"/>
              <a:pPr>
                <a:defRPr/>
              </a:pPr>
              <a:t>‹#›</a:t>
            </a:fld>
            <a:endParaRPr lang="en-US" altLang="en-US"/>
          </a:p>
        </p:txBody>
      </p:sp>
    </p:spTree>
    <p:extLst>
      <p:ext uri="{BB962C8B-B14F-4D97-AF65-F5344CB8AC3E}">
        <p14:creationId xmlns:p14="http://schemas.microsoft.com/office/powerpoint/2010/main" val="1983162556"/>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819BC3-6080-77E2-2433-D7CBD057C543}"/>
              </a:ext>
            </a:extLst>
          </p:cNvPr>
          <p:cNvSpPr/>
          <p:nvPr userDrawn="1"/>
        </p:nvSpPr>
        <p:spPr>
          <a:xfrm>
            <a:off x="0" y="1260475"/>
            <a:ext cx="4524375" cy="5614988"/>
          </a:xfrm>
          <a:prstGeom prst="rect">
            <a:avLst/>
          </a:prstGeom>
          <a:solidFill>
            <a:srgbClr val="00B5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013" dirty="0"/>
          </a:p>
        </p:txBody>
      </p:sp>
      <p:sp>
        <p:nvSpPr>
          <p:cNvPr id="3" name="Rectangle 2">
            <a:extLst>
              <a:ext uri="{FF2B5EF4-FFF2-40B4-BE49-F238E27FC236}">
                <a16:creationId xmlns:a16="http://schemas.microsoft.com/office/drawing/2014/main" id="{1347AC33-69E7-5325-FC36-C8EB72F5DBD2}"/>
              </a:ext>
            </a:extLst>
          </p:cNvPr>
          <p:cNvSpPr/>
          <p:nvPr userDrawn="1"/>
        </p:nvSpPr>
        <p:spPr>
          <a:xfrm>
            <a:off x="4619625" y="1260475"/>
            <a:ext cx="4524375" cy="5614988"/>
          </a:xfrm>
          <a:prstGeom prst="rect">
            <a:avLst/>
          </a:prstGeom>
          <a:solidFill>
            <a:srgbClr val="D5003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013" dirty="0"/>
          </a:p>
        </p:txBody>
      </p:sp>
      <p:sp>
        <p:nvSpPr>
          <p:cNvPr id="4" name="Rectangle 3">
            <a:extLst>
              <a:ext uri="{FF2B5EF4-FFF2-40B4-BE49-F238E27FC236}">
                <a16:creationId xmlns:a16="http://schemas.microsoft.com/office/drawing/2014/main" id="{D2140910-BC8E-30E0-00C5-923698BAA4F9}"/>
              </a:ext>
            </a:extLst>
          </p:cNvPr>
          <p:cNvSpPr/>
          <p:nvPr userDrawn="1"/>
        </p:nvSpPr>
        <p:spPr>
          <a:xfrm>
            <a:off x="0" y="1260475"/>
            <a:ext cx="4524375" cy="139700"/>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013" dirty="0"/>
          </a:p>
        </p:txBody>
      </p:sp>
      <p:sp>
        <p:nvSpPr>
          <p:cNvPr id="5" name="Rectangle 4">
            <a:extLst>
              <a:ext uri="{FF2B5EF4-FFF2-40B4-BE49-F238E27FC236}">
                <a16:creationId xmlns:a16="http://schemas.microsoft.com/office/drawing/2014/main" id="{D1C215DB-2EF0-EE41-AE2E-59134796918A}"/>
              </a:ext>
            </a:extLst>
          </p:cNvPr>
          <p:cNvSpPr/>
          <p:nvPr userDrawn="1"/>
        </p:nvSpPr>
        <p:spPr>
          <a:xfrm>
            <a:off x="4619625" y="1260475"/>
            <a:ext cx="4524375" cy="1397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013" dirty="0"/>
          </a:p>
        </p:txBody>
      </p:sp>
    </p:spTree>
    <p:extLst>
      <p:ext uri="{BB962C8B-B14F-4D97-AF65-F5344CB8AC3E}">
        <p14:creationId xmlns:p14="http://schemas.microsoft.com/office/powerpoint/2010/main" val="23271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312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557683" y="1289684"/>
            <a:ext cx="8033657" cy="3732692"/>
          </a:xfrm>
        </p:spPr>
        <p:txBody>
          <a:bodyPr>
            <a:noAutofit/>
          </a:bodyPr>
          <a:lstStyle>
            <a:lvl1pPr marL="0" indent="0" algn="l">
              <a:buFont typeface="Arial" panose="020B0604020202020204" pitchFamily="34" charset="0"/>
              <a:buNone/>
              <a:defRPr sz="18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Footer">
            <a:extLst>
              <a:ext uri="{FF2B5EF4-FFF2-40B4-BE49-F238E27FC236}">
                <a16:creationId xmlns:a16="http://schemas.microsoft.com/office/drawing/2014/main" id="{0570013D-3B1C-4AF8-AD98-AB90ACB2D259}"/>
              </a:ext>
            </a:extLst>
          </p:cNvPr>
          <p:cNvSpPr txBox="1"/>
          <p:nvPr userDrawn="1"/>
        </p:nvSpPr>
        <p:spPr>
          <a:xfrm>
            <a:off x="557683" y="6560279"/>
            <a:ext cx="6717007" cy="207749"/>
          </a:xfrm>
          <a:prstGeom prst="rect">
            <a:avLst/>
          </a:prstGeom>
          <a:noFill/>
          <a:effectLst/>
        </p:spPr>
        <p:txBody>
          <a:bodyPr wrap="square" lIns="0" tIns="0" r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a:t>
            </a:r>
          </a:p>
        </p:txBody>
      </p:sp>
    </p:spTree>
    <p:extLst>
      <p:ext uri="{BB962C8B-B14F-4D97-AF65-F5344CB8AC3E}">
        <p14:creationId xmlns:p14="http://schemas.microsoft.com/office/powerpoint/2010/main" val="293186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557683" y="1289684"/>
            <a:ext cx="8033657" cy="3732692"/>
          </a:xfrm>
        </p:spPr>
        <p:txBody>
          <a:bodyPr>
            <a:noAutofit/>
          </a:bodyPr>
          <a:lstStyle>
            <a:lvl1pPr marL="0" indent="0" algn="l">
              <a:buFont typeface="Arial" panose="020B0604020202020204" pitchFamily="34" charset="0"/>
              <a:buNone/>
              <a:defRPr sz="18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68047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Wingdings" pitchFamily="2" charset="2"/>
              <a:buChar char="Ø"/>
              <a:defRPr/>
            </a:lvl2pPr>
            <a:lvl3pPr>
              <a:buFont typeface="Wingdings" pitchFamily="2" charset="2"/>
              <a:buChar char="Ø"/>
              <a:defRPr/>
            </a:lvl3pPr>
            <a:lvl4pPr>
              <a:buFont typeface="Wingdings" pitchFamily="2" charset="2"/>
              <a:buChar char="Ø"/>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738F74-9EEA-49C8-1235-505D7075EBF2}"/>
              </a:ext>
            </a:extLst>
          </p:cNvPr>
          <p:cNvSpPr>
            <a:spLocks noGrp="1"/>
          </p:cNvSpPr>
          <p:nvPr>
            <p:ph type="dt" sz="half" idx="10"/>
          </p:nvPr>
        </p:nvSpPr>
        <p:spPr/>
        <p:txBody>
          <a:bodyPr/>
          <a:lstStyle>
            <a:lvl1pPr>
              <a:defRPr/>
            </a:lvl1pPr>
          </a:lstStyle>
          <a:p>
            <a:pPr>
              <a:defRPr/>
            </a:pPr>
            <a:fld id="{A1E55049-830E-41CA-B296-AF3EA2B6A386}" type="datetime1">
              <a:rPr lang="en-US"/>
              <a:pPr>
                <a:defRPr/>
              </a:pPr>
              <a:t>8/27/2025</a:t>
            </a:fld>
            <a:endParaRPr lang="en-US"/>
          </a:p>
        </p:txBody>
      </p:sp>
      <p:sp>
        <p:nvSpPr>
          <p:cNvPr id="5" name="Footer Placeholder 4">
            <a:extLst>
              <a:ext uri="{FF2B5EF4-FFF2-40B4-BE49-F238E27FC236}">
                <a16:creationId xmlns:a16="http://schemas.microsoft.com/office/drawing/2014/main" id="{8CE87386-252F-9DEB-D3CA-35F2290F25FC}"/>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705407623"/>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ED30CE-DE0A-7829-FECB-142D3532EABA}"/>
              </a:ext>
            </a:extLst>
          </p:cNvPr>
          <p:cNvSpPr>
            <a:spLocks noGrp="1"/>
          </p:cNvSpPr>
          <p:nvPr>
            <p:ph type="dt" sz="half" idx="10"/>
          </p:nvPr>
        </p:nvSpPr>
        <p:spPr/>
        <p:txBody>
          <a:bodyPr/>
          <a:lstStyle>
            <a:lvl1pPr>
              <a:defRPr/>
            </a:lvl1pPr>
          </a:lstStyle>
          <a:p>
            <a:pPr>
              <a:defRPr/>
            </a:pPr>
            <a:fld id="{A433D71B-5F6B-4886-B774-2ADD315C79C9}" type="datetime1">
              <a:rPr lang="en-US"/>
              <a:pPr>
                <a:defRPr/>
              </a:pPr>
              <a:t>8/27/2025</a:t>
            </a:fld>
            <a:endParaRPr lang="en-US"/>
          </a:p>
        </p:txBody>
      </p:sp>
      <p:sp>
        <p:nvSpPr>
          <p:cNvPr id="6" name="Footer Placeholder 4">
            <a:extLst>
              <a:ext uri="{FF2B5EF4-FFF2-40B4-BE49-F238E27FC236}">
                <a16:creationId xmlns:a16="http://schemas.microsoft.com/office/drawing/2014/main" id="{FD284986-7A7D-982D-5BB0-A3C3761E2183}"/>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3224644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2F3E71-EA12-5A35-3338-C5C5CBA1B50B}"/>
              </a:ext>
            </a:extLst>
          </p:cNvPr>
          <p:cNvSpPr>
            <a:spLocks noGrp="1"/>
          </p:cNvSpPr>
          <p:nvPr>
            <p:ph type="dt" sz="half" idx="10"/>
          </p:nvPr>
        </p:nvSpPr>
        <p:spPr/>
        <p:txBody>
          <a:bodyPr/>
          <a:lstStyle>
            <a:lvl1pPr>
              <a:defRPr/>
            </a:lvl1pPr>
          </a:lstStyle>
          <a:p>
            <a:pPr>
              <a:defRPr/>
            </a:pPr>
            <a:fld id="{D45A2314-8B57-4B6F-9F92-88DEBC6CFE64}" type="datetime1">
              <a:rPr lang="en-US"/>
              <a:pPr>
                <a:defRPr/>
              </a:pPr>
              <a:t>8/27/2025</a:t>
            </a:fld>
            <a:endParaRPr lang="en-US"/>
          </a:p>
        </p:txBody>
      </p:sp>
      <p:sp>
        <p:nvSpPr>
          <p:cNvPr id="8" name="Footer Placeholder 7">
            <a:extLst>
              <a:ext uri="{FF2B5EF4-FFF2-40B4-BE49-F238E27FC236}">
                <a16:creationId xmlns:a16="http://schemas.microsoft.com/office/drawing/2014/main" id="{08F93CBF-976A-2C8A-D15A-BB32A7CFFBD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DDC9EE4E-462D-CC7A-89A5-13C7F97558E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EA3A6BC-4622-4B30-91B9-EEBAD7B3C29B}" type="slidenum">
              <a:rPr lang="en-US" altLang="en-US"/>
              <a:pPr>
                <a:defRPr/>
              </a:pPr>
              <a:t>‹#›</a:t>
            </a:fld>
            <a:endParaRPr lang="en-US" altLang="en-US"/>
          </a:p>
        </p:txBody>
      </p:sp>
    </p:spTree>
    <p:extLst>
      <p:ext uri="{BB962C8B-B14F-4D97-AF65-F5344CB8AC3E}">
        <p14:creationId xmlns:p14="http://schemas.microsoft.com/office/powerpoint/2010/main" val="1888913100"/>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6304"/>
            <a:ext cx="8229600" cy="1143000"/>
          </a:xfrm>
        </p:spPr>
        <p:txBody>
          <a:bodyPr/>
          <a:lstStyle/>
          <a:p>
            <a:r>
              <a:rPr lang="en-US"/>
              <a:t>Click to edit Master title style</a:t>
            </a:r>
          </a:p>
        </p:txBody>
      </p:sp>
    </p:spTree>
    <p:extLst>
      <p:ext uri="{BB962C8B-B14F-4D97-AF65-F5344CB8AC3E}">
        <p14:creationId xmlns:p14="http://schemas.microsoft.com/office/powerpoint/2010/main" val="319834529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B7CC19F-CE2E-6C4C-623C-79A489F71290}"/>
              </a:ext>
            </a:extLst>
          </p:cNvPr>
          <p:cNvSpPr>
            <a:spLocks noGrp="1"/>
          </p:cNvSpPr>
          <p:nvPr>
            <p:ph type="dt" sz="half" idx="10"/>
          </p:nvPr>
        </p:nvSpPr>
        <p:spPr/>
        <p:txBody>
          <a:bodyPr/>
          <a:lstStyle>
            <a:lvl1pPr>
              <a:defRPr/>
            </a:lvl1pPr>
          </a:lstStyle>
          <a:p>
            <a:pPr>
              <a:defRPr/>
            </a:pPr>
            <a:fld id="{88F0BF81-B54A-41AF-9817-D2A889DE354D}" type="datetime1">
              <a:rPr lang="en-US"/>
              <a:pPr>
                <a:defRPr/>
              </a:pPr>
              <a:t>8/27/2025</a:t>
            </a:fld>
            <a:endParaRPr lang="en-US"/>
          </a:p>
        </p:txBody>
      </p:sp>
      <p:sp>
        <p:nvSpPr>
          <p:cNvPr id="3" name="Footer Placeholder 4">
            <a:extLst>
              <a:ext uri="{FF2B5EF4-FFF2-40B4-BE49-F238E27FC236}">
                <a16:creationId xmlns:a16="http://schemas.microsoft.com/office/drawing/2014/main" id="{CD5845D5-CB0A-70F1-25F9-25D397B5168C}"/>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7596584"/>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556C0D1-68BD-6F0B-81DF-C1A59CBCA8C1}"/>
              </a:ext>
            </a:extLst>
          </p:cNvPr>
          <p:cNvSpPr>
            <a:spLocks noGrp="1"/>
          </p:cNvSpPr>
          <p:nvPr>
            <p:ph type="dt" sz="half" idx="10"/>
          </p:nvPr>
        </p:nvSpPr>
        <p:spPr/>
        <p:txBody>
          <a:bodyPr/>
          <a:lstStyle>
            <a:lvl1pPr>
              <a:defRPr/>
            </a:lvl1pPr>
          </a:lstStyle>
          <a:p>
            <a:pPr>
              <a:defRPr/>
            </a:pPr>
            <a:fld id="{51BB218E-7E6B-45AF-A345-40A9462538A8}" type="datetime1">
              <a:rPr lang="en-US"/>
              <a:pPr>
                <a:defRPr/>
              </a:pPr>
              <a:t>8/27/2025</a:t>
            </a:fld>
            <a:endParaRPr lang="en-US"/>
          </a:p>
        </p:txBody>
      </p:sp>
      <p:sp>
        <p:nvSpPr>
          <p:cNvPr id="6" name="Footer Placeholder 5">
            <a:extLst>
              <a:ext uri="{FF2B5EF4-FFF2-40B4-BE49-F238E27FC236}">
                <a16:creationId xmlns:a16="http://schemas.microsoft.com/office/drawing/2014/main" id="{F547D5F5-4BA8-EBEE-786E-B00C00FC0C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080BABC-F30A-DF96-67CA-6B715FFFE9D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1ACD4DE-CFEB-41AD-AC6F-BC9B4D4E4446}" type="slidenum">
              <a:rPr lang="en-US" altLang="en-US"/>
              <a:pPr>
                <a:defRPr/>
              </a:pPr>
              <a:t>‹#›</a:t>
            </a:fld>
            <a:endParaRPr lang="en-US" altLang="en-US"/>
          </a:p>
        </p:txBody>
      </p:sp>
    </p:spTree>
    <p:extLst>
      <p:ext uri="{BB962C8B-B14F-4D97-AF65-F5344CB8AC3E}">
        <p14:creationId xmlns:p14="http://schemas.microsoft.com/office/powerpoint/2010/main" val="230830107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F9E5E9F-E47A-7B11-91E8-3BD94A782B66}"/>
              </a:ext>
            </a:extLst>
          </p:cNvPr>
          <p:cNvSpPr>
            <a:spLocks noGrp="1"/>
          </p:cNvSpPr>
          <p:nvPr>
            <p:ph type="dt" sz="half" idx="10"/>
          </p:nvPr>
        </p:nvSpPr>
        <p:spPr/>
        <p:txBody>
          <a:bodyPr/>
          <a:lstStyle>
            <a:lvl1pPr>
              <a:defRPr/>
            </a:lvl1pPr>
          </a:lstStyle>
          <a:p>
            <a:pPr>
              <a:defRPr/>
            </a:pPr>
            <a:fld id="{7C98309E-2E18-457B-8A1F-4E4C78F1C598}" type="datetime1">
              <a:rPr lang="en-US"/>
              <a:pPr>
                <a:defRPr/>
              </a:pPr>
              <a:t>8/27/2025</a:t>
            </a:fld>
            <a:endParaRPr lang="en-US"/>
          </a:p>
        </p:txBody>
      </p:sp>
      <p:sp>
        <p:nvSpPr>
          <p:cNvPr id="6" name="Footer Placeholder 5">
            <a:extLst>
              <a:ext uri="{FF2B5EF4-FFF2-40B4-BE49-F238E27FC236}">
                <a16:creationId xmlns:a16="http://schemas.microsoft.com/office/drawing/2014/main" id="{6B51A6C0-A861-24E1-75A4-BCBEF31BA8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A31FB68-7A78-A701-20A6-99CEAED0D6B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FFE54B0-2005-4B82-9B6A-CFD6F0D2B2A6}" type="slidenum">
              <a:rPr lang="en-US" altLang="en-US"/>
              <a:pPr>
                <a:defRPr/>
              </a:pPr>
              <a:t>‹#›</a:t>
            </a:fld>
            <a:endParaRPr lang="en-US" altLang="en-US"/>
          </a:p>
        </p:txBody>
      </p:sp>
    </p:spTree>
    <p:extLst>
      <p:ext uri="{BB962C8B-B14F-4D97-AF65-F5344CB8AC3E}">
        <p14:creationId xmlns:p14="http://schemas.microsoft.com/office/powerpoint/2010/main" val="392442982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849CC-8C1A-2C2A-3FCE-437E3D3EC8EE}"/>
              </a:ext>
            </a:extLst>
          </p:cNvPr>
          <p:cNvSpPr>
            <a:spLocks noGrp="1"/>
          </p:cNvSpPr>
          <p:nvPr>
            <p:ph type="dt" sz="half" idx="10"/>
          </p:nvPr>
        </p:nvSpPr>
        <p:spPr/>
        <p:txBody>
          <a:bodyPr/>
          <a:lstStyle>
            <a:lvl1pPr>
              <a:defRPr/>
            </a:lvl1pPr>
          </a:lstStyle>
          <a:p>
            <a:pPr>
              <a:defRPr/>
            </a:pPr>
            <a:fld id="{BA9DA4C7-1214-47BE-9A16-FB1BB71A21B0}" type="datetime1">
              <a:rPr lang="en-US"/>
              <a:pPr>
                <a:defRPr/>
              </a:pPr>
              <a:t>8/27/2025</a:t>
            </a:fld>
            <a:endParaRPr lang="en-US"/>
          </a:p>
        </p:txBody>
      </p:sp>
      <p:sp>
        <p:nvSpPr>
          <p:cNvPr id="5" name="Footer Placeholder 4">
            <a:extLst>
              <a:ext uri="{FF2B5EF4-FFF2-40B4-BE49-F238E27FC236}">
                <a16:creationId xmlns:a16="http://schemas.microsoft.com/office/drawing/2014/main" id="{F7E772D6-9536-BFB7-E954-A0273450F4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80CA00-3A80-DC1A-EDC4-9DAE93CC04F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8DEBDC1-54CD-465E-979F-0C7E78493FED}" type="slidenum">
              <a:rPr lang="en-US" altLang="en-US"/>
              <a:pPr>
                <a:defRPr/>
              </a:pPr>
              <a:t>‹#›</a:t>
            </a:fld>
            <a:endParaRPr lang="en-US" altLang="en-US"/>
          </a:p>
        </p:txBody>
      </p:sp>
    </p:spTree>
    <p:extLst>
      <p:ext uri="{BB962C8B-B14F-4D97-AF65-F5344CB8AC3E}">
        <p14:creationId xmlns:p14="http://schemas.microsoft.com/office/powerpoint/2010/main" val="264371078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3A1CE2-D9C2-819E-C104-42B4D3C3A87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669ABBD-C5CE-DA7E-9605-191EEF4DBCA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B201D9E-2D6D-DFDA-03FA-0E2FDC4A030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itchFamily="34" charset="0"/>
              </a:defRPr>
            </a:lvl1pPr>
          </a:lstStyle>
          <a:p>
            <a:pPr>
              <a:defRPr/>
            </a:pPr>
            <a:fld id="{1014ED28-8A36-43F7-8873-6F09DA8EDE1F}" type="datetime1">
              <a:rPr lang="en-US"/>
              <a:pPr>
                <a:defRPr/>
              </a:pPr>
              <a:t>8/27/2025</a:t>
            </a:fld>
            <a:endParaRPr lang="en-US" dirty="0"/>
          </a:p>
        </p:txBody>
      </p:sp>
      <p:sp>
        <p:nvSpPr>
          <p:cNvPr id="5" name="Footer Placeholder 4">
            <a:extLst>
              <a:ext uri="{FF2B5EF4-FFF2-40B4-BE49-F238E27FC236}">
                <a16:creationId xmlns:a16="http://schemas.microsoft.com/office/drawing/2014/main" id="{BB46FB08-709B-BE12-A08E-EAD172F4C85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itchFamily="34" charset="0"/>
              </a:defRPr>
            </a:lvl1pPr>
          </a:lstStyle>
          <a:p>
            <a:pPr>
              <a:defRPr/>
            </a:pPr>
            <a:endParaRPr lang="en-US"/>
          </a:p>
        </p:txBody>
      </p:sp>
      <p:sp>
        <p:nvSpPr>
          <p:cNvPr id="7" name="TextBox 6">
            <a:extLst>
              <a:ext uri="{FF2B5EF4-FFF2-40B4-BE49-F238E27FC236}">
                <a16:creationId xmlns:a16="http://schemas.microsoft.com/office/drawing/2014/main" id="{A7DC63BE-B62E-0E4A-34EA-BD453B42080E}"/>
              </a:ext>
            </a:extLst>
          </p:cNvPr>
          <p:cNvSpPr txBox="1"/>
          <p:nvPr userDrawn="1"/>
        </p:nvSpPr>
        <p:spPr>
          <a:xfrm>
            <a:off x="8658225" y="6518275"/>
            <a:ext cx="492125" cy="338138"/>
          </a:xfrm>
          <a:prstGeom prst="rect">
            <a:avLst/>
          </a:prstGeom>
          <a:noFill/>
        </p:spPr>
        <p:txBody>
          <a:bodyPr wrap="non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eaLnBrk="1" hangingPunct="1">
              <a:defRPr/>
            </a:pPr>
            <a:fld id="{B26875AB-1DCB-400B-B7E6-06B6422A325B}" type="slidenum">
              <a:rPr lang="en-US" altLang="en-US" sz="1600" b="1" smtClean="0"/>
              <a:pPr eaLnBrk="1" hangingPunct="1">
                <a:defRPr/>
              </a:pPr>
              <a:t>‹#›</a:t>
            </a:fld>
            <a:endParaRPr lang="en-US" altLang="en-US" sz="1600" b="1"/>
          </a:p>
        </p:txBody>
      </p:sp>
    </p:spTree>
  </p:cSld>
  <p:clrMap bg1="lt1" tx1="dk1" bg2="lt2" tx2="dk2" accent1="accent1" accent2="accent2" accent3="accent3" accent4="accent4" accent5="accent5" accent6="accent6" hlink="hlink" folHlink="folHlink"/>
  <p:sldLayoutIdLst>
    <p:sldLayoutId id="2147484207" r:id="rId1"/>
    <p:sldLayoutId id="2147484204" r:id="rId2"/>
    <p:sldLayoutId id="2147484205" r:id="rId3"/>
    <p:sldLayoutId id="2147484208" r:id="rId4"/>
    <p:sldLayoutId id="2147484209" r:id="rId5"/>
    <p:sldLayoutId id="2147484206"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Lst>
  <p:transition>
    <p:zoom/>
  </p:transition>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proprofs.com/quiz-school/story.php?title=mty4otgwoai1ow" TargetMode="External"/><Relationship Id="rId2" Type="http://schemas.openxmlformats.org/officeDocument/2006/relationships/hyperlink" Target="http://www.ncbi.nlm.nih.gov/pubmed/276013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lstat.kuleuven.be/images/cartoon-statistics.jpg/image_view_fullscreen"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6CF25F26-90E0-CDB7-5AFE-642132BA7853}"/>
              </a:ext>
            </a:extLst>
          </p:cNvPr>
          <p:cNvSpPr txBox="1">
            <a:spLocks noChangeArrowheads="1"/>
          </p:cNvSpPr>
          <p:nvPr/>
        </p:nvSpPr>
        <p:spPr>
          <a:xfrm>
            <a:off x="312737" y="1507603"/>
            <a:ext cx="8428037" cy="966787"/>
          </a:xfrm>
          <a:prstGeom prst="rect">
            <a:avLst/>
          </a:prstGeom>
        </p:spPr>
        <p:txBody>
          <a:bodyPr/>
          <a:lstStyle/>
          <a:p>
            <a:pPr marL="342900" indent="-342900">
              <a:lnSpc>
                <a:spcPct val="90000"/>
              </a:lnSpc>
              <a:spcBef>
                <a:spcPct val="20000"/>
              </a:spcBef>
              <a:buClr>
                <a:srgbClr val="66FFFF"/>
              </a:buClr>
              <a:buSzPct val="80000"/>
              <a:buFont typeface="Monotype Sorts" pitchFamily="2" charset="2"/>
              <a:buChar char="n"/>
              <a:defRPr/>
            </a:pPr>
            <a:r>
              <a:rPr lang="en-US" sz="2400" dirty="0">
                <a:effectLst>
                  <a:outerShdw blurRad="38100" dist="38100" dir="2700000" algn="tl">
                    <a:srgbClr val="000000"/>
                  </a:outerShdw>
                </a:effectLst>
                <a:latin typeface="+mj-lt"/>
                <a:cs typeface="+mn-cs"/>
              </a:rPr>
              <a:t>The term </a:t>
            </a:r>
            <a:r>
              <a:rPr lang="en-US" sz="2400" i="1" dirty="0">
                <a:effectLst>
                  <a:outerShdw blurRad="38100" dist="38100" dir="2700000" algn="tl">
                    <a:srgbClr val="000000"/>
                  </a:outerShdw>
                </a:effectLst>
                <a:latin typeface="+mj-lt"/>
                <a:cs typeface="+mn-cs"/>
              </a:rPr>
              <a:t>statistics</a:t>
            </a:r>
            <a:r>
              <a:rPr lang="en-US" sz="2400" dirty="0">
                <a:effectLst>
                  <a:outerShdw blurRad="38100" dist="38100" dir="2700000" algn="tl">
                    <a:srgbClr val="000000"/>
                  </a:outerShdw>
                </a:effectLst>
                <a:latin typeface="+mj-lt"/>
                <a:cs typeface="+mn-cs"/>
              </a:rPr>
              <a:t> can refer to </a:t>
            </a:r>
            <a:r>
              <a:rPr lang="en-US" sz="2400" u="sng" dirty="0">
                <a:effectLst>
                  <a:outerShdw blurRad="38100" dist="38100" dir="2700000" algn="tl">
                    <a:srgbClr val="000000"/>
                  </a:outerShdw>
                </a:effectLst>
                <a:latin typeface="+mj-lt"/>
                <a:cs typeface="+mn-cs"/>
              </a:rPr>
              <a:t>numerical facts</a:t>
            </a:r>
            <a:r>
              <a:rPr lang="en-US" sz="2400" dirty="0">
                <a:effectLst>
                  <a:outerShdw blurRad="38100" dist="38100" dir="2700000" algn="tl">
                    <a:srgbClr val="000000"/>
                  </a:outerShdw>
                </a:effectLst>
                <a:latin typeface="+mj-lt"/>
                <a:cs typeface="+mn-cs"/>
              </a:rPr>
              <a:t> such as averages, medians, percents, and index numbers that help us understand a variety of business and economic situations.</a:t>
            </a:r>
            <a:endParaRPr lang="en-US" sz="2400" kern="0" dirty="0">
              <a:solidFill>
                <a:srgbClr val="FFFF00"/>
              </a:solidFill>
              <a:effectLst>
                <a:outerShdw blurRad="38100" dist="38100" dir="2700000" algn="tl">
                  <a:srgbClr val="000000"/>
                </a:outerShdw>
              </a:effectLst>
              <a:latin typeface="+mj-lt"/>
              <a:cs typeface="+mn-cs"/>
            </a:endParaRPr>
          </a:p>
        </p:txBody>
      </p:sp>
      <p:sp>
        <p:nvSpPr>
          <p:cNvPr id="11" name="Rectangle 3">
            <a:extLst>
              <a:ext uri="{FF2B5EF4-FFF2-40B4-BE49-F238E27FC236}">
                <a16:creationId xmlns:a16="http://schemas.microsoft.com/office/drawing/2014/main" id="{A7C44783-73F2-0379-FAE7-97827100A3B6}"/>
              </a:ext>
            </a:extLst>
          </p:cNvPr>
          <p:cNvSpPr txBox="1">
            <a:spLocks noChangeArrowheads="1"/>
          </p:cNvSpPr>
          <p:nvPr/>
        </p:nvSpPr>
        <p:spPr>
          <a:xfrm>
            <a:off x="312737" y="2800350"/>
            <a:ext cx="8275638" cy="966788"/>
          </a:xfrm>
          <a:prstGeom prst="rect">
            <a:avLst/>
          </a:prstGeom>
        </p:spPr>
        <p:txBody>
          <a:bodyPr/>
          <a:lstStyle/>
          <a:p>
            <a:pPr marL="342900" indent="-342900">
              <a:lnSpc>
                <a:spcPct val="90000"/>
              </a:lnSpc>
              <a:spcBef>
                <a:spcPct val="20000"/>
              </a:spcBef>
              <a:buClr>
                <a:srgbClr val="66FFFF"/>
              </a:buClr>
              <a:buSzPct val="80000"/>
              <a:buFont typeface="Monotype Sorts" pitchFamily="2" charset="2"/>
              <a:buChar char="n"/>
              <a:defRPr/>
            </a:pPr>
            <a:r>
              <a:rPr lang="en-US" sz="2400" i="1" dirty="0">
                <a:effectLst>
                  <a:outerShdw blurRad="38100" dist="38100" dir="2700000" algn="tl">
                    <a:srgbClr val="000000"/>
                  </a:outerShdw>
                </a:effectLst>
                <a:latin typeface="+mj-lt"/>
                <a:cs typeface="+mn-cs"/>
              </a:rPr>
              <a:t>Statistics</a:t>
            </a:r>
            <a:r>
              <a:rPr lang="en-US" sz="2400" dirty="0">
                <a:effectLst>
                  <a:outerShdw blurRad="38100" dist="38100" dir="2700000" algn="tl">
                    <a:srgbClr val="000000"/>
                  </a:outerShdw>
                </a:effectLst>
                <a:latin typeface="+mj-lt"/>
                <a:cs typeface="+mn-cs"/>
              </a:rPr>
              <a:t> can also refer to the </a:t>
            </a:r>
            <a:r>
              <a:rPr lang="en-US" sz="2400" u="sng" dirty="0">
                <a:effectLst>
                  <a:outerShdw blurRad="38100" dist="38100" dir="2700000" algn="tl">
                    <a:srgbClr val="000000"/>
                  </a:outerShdw>
                </a:effectLst>
                <a:latin typeface="+mj-lt"/>
                <a:cs typeface="+mn-cs"/>
              </a:rPr>
              <a:t>art and science</a:t>
            </a:r>
            <a:r>
              <a:rPr lang="en-US" sz="2400" dirty="0">
                <a:effectLst>
                  <a:outerShdw blurRad="38100" dist="38100" dir="2700000" algn="tl">
                    <a:srgbClr val="000000"/>
                  </a:outerShdw>
                </a:effectLst>
                <a:latin typeface="+mj-lt"/>
                <a:cs typeface="+mn-cs"/>
              </a:rPr>
              <a:t> of collecting, analyzing, presenting, and interpreting data. </a:t>
            </a:r>
            <a:endParaRPr lang="en-US" sz="2400" kern="0" dirty="0">
              <a:solidFill>
                <a:srgbClr val="FFFF00"/>
              </a:solidFill>
              <a:effectLst>
                <a:outerShdw blurRad="38100" dist="38100" dir="2700000" algn="tl">
                  <a:srgbClr val="000000"/>
                </a:outerShdw>
              </a:effectLst>
              <a:latin typeface="+mj-lt"/>
              <a:cs typeface="+mn-cs"/>
            </a:endParaRPr>
          </a:p>
        </p:txBody>
      </p:sp>
      <p:sp>
        <p:nvSpPr>
          <p:cNvPr id="13316" name="Rectangle 4">
            <a:extLst>
              <a:ext uri="{FF2B5EF4-FFF2-40B4-BE49-F238E27FC236}">
                <a16:creationId xmlns:a16="http://schemas.microsoft.com/office/drawing/2014/main" id="{ADC01FB4-ECD1-4997-CB16-FD7B6FA4FE07}"/>
              </a:ext>
            </a:extLst>
          </p:cNvPr>
          <p:cNvSpPr>
            <a:spLocks noChangeArrowheads="1"/>
          </p:cNvSpPr>
          <p:nvPr/>
        </p:nvSpPr>
        <p:spPr bwMode="auto">
          <a:xfrm>
            <a:off x="165100" y="4057650"/>
            <a:ext cx="8723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i="1" dirty="0">
                <a:solidFill>
                  <a:srgbClr val="FF0000"/>
                </a:solidFill>
                <a:latin typeface="MS Reference Serif" charset="0"/>
              </a:rPr>
              <a:t>“There are three kinds of lies: lies, damned lies,</a:t>
            </a:r>
          </a:p>
          <a:p>
            <a:pPr algn="ctr" eaLnBrk="1" hangingPunct="1">
              <a:spcBef>
                <a:spcPct val="0"/>
              </a:spcBef>
              <a:buFontTx/>
              <a:buNone/>
            </a:pPr>
            <a:r>
              <a:rPr lang="en-US" altLang="en-US" sz="2200" b="1" i="1" dirty="0">
                <a:solidFill>
                  <a:srgbClr val="FF0000"/>
                </a:solidFill>
                <a:latin typeface="MS Reference Serif" charset="0"/>
              </a:rPr>
              <a:t> and statistics.” </a:t>
            </a:r>
            <a:r>
              <a:rPr lang="en-US" altLang="en-US" sz="1800" b="1" i="1" dirty="0">
                <a:solidFill>
                  <a:srgbClr val="0000FF"/>
                </a:solidFill>
                <a:latin typeface="MS Reference Serif" charset="0"/>
              </a:rPr>
              <a:t>~Benjamin Disraeli (debatable) </a:t>
            </a:r>
          </a:p>
        </p:txBody>
      </p:sp>
      <p:sp>
        <p:nvSpPr>
          <p:cNvPr id="6" name="Rectangle 2">
            <a:extLst>
              <a:ext uri="{FF2B5EF4-FFF2-40B4-BE49-F238E27FC236}">
                <a16:creationId xmlns:a16="http://schemas.microsoft.com/office/drawing/2014/main" id="{80337CDB-6FC4-0DA9-25CB-6050456DA5E8}"/>
              </a:ext>
            </a:extLst>
          </p:cNvPr>
          <p:cNvSpPr txBox="1">
            <a:spLocks noChangeArrowheads="1"/>
          </p:cNvSpPr>
          <p:nvPr/>
        </p:nvSpPr>
        <p:spPr bwMode="auto">
          <a:xfrm>
            <a:off x="0" y="223838"/>
            <a:ext cx="9144000" cy="814387"/>
          </a:xfrm>
          <a:prstGeom prst="rect">
            <a:avLst/>
          </a:prstGeom>
          <a:noFill/>
          <a:ln w="9525">
            <a:noFill/>
            <a:miter lim="800000"/>
            <a:headEnd/>
            <a:tailEnd/>
          </a:ln>
        </p:spPr>
        <p:txBody>
          <a:bodyPr anchor="ctr"/>
          <a:lstStyle/>
          <a:p>
            <a:pPr algn="ctr" eaLnBrk="1" hangingPunct="1">
              <a:defRPr/>
            </a:pPr>
            <a:r>
              <a:rPr lang="en-US" sz="3600" b="1" dirty="0">
                <a:latin typeface="+mn-lt"/>
                <a:ea typeface="+mj-ea"/>
                <a:cs typeface="+mj-cs"/>
              </a:rPr>
              <a:t>Chapter 1 – What is Statistics</a:t>
            </a:r>
          </a:p>
        </p:txBody>
      </p:sp>
      <p:sp>
        <p:nvSpPr>
          <p:cNvPr id="13318" name="Rectangle 15">
            <a:extLst>
              <a:ext uri="{FF2B5EF4-FFF2-40B4-BE49-F238E27FC236}">
                <a16:creationId xmlns:a16="http://schemas.microsoft.com/office/drawing/2014/main" id="{BFBE5569-5724-2E68-94F1-8A085FAF6857}"/>
              </a:ext>
            </a:extLst>
          </p:cNvPr>
          <p:cNvSpPr>
            <a:spLocks noChangeArrowheads="1"/>
          </p:cNvSpPr>
          <p:nvPr/>
        </p:nvSpPr>
        <p:spPr bwMode="auto">
          <a:xfrm>
            <a:off x="0" y="52657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i="1" dirty="0">
                <a:solidFill>
                  <a:srgbClr val="FF0000"/>
                </a:solidFill>
                <a:latin typeface="MS Reference Serif" charset="0"/>
              </a:rPr>
              <a:t>“Without data, you’re just another person with an opinion.” </a:t>
            </a:r>
            <a:r>
              <a:rPr lang="en-US" altLang="en-US" sz="2000" b="1" i="1" dirty="0">
                <a:solidFill>
                  <a:srgbClr val="0000FF"/>
                </a:solidFill>
                <a:latin typeface="MS Reference Serif" charset="0"/>
              </a:rPr>
              <a:t>~W. Edwards Deming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C662F5-37E8-1207-19A7-8A204DB32803}"/>
              </a:ext>
            </a:extLst>
          </p:cNvPr>
          <p:cNvSpPr txBox="1"/>
          <p:nvPr/>
        </p:nvSpPr>
        <p:spPr>
          <a:xfrm>
            <a:off x="128588" y="406400"/>
            <a:ext cx="8886825" cy="523220"/>
          </a:xfrm>
          <a:prstGeom prst="rect">
            <a:avLst/>
          </a:prstGeom>
          <a:noFill/>
        </p:spPr>
        <p:txBody>
          <a:bodyPr>
            <a:spAutoFit/>
          </a:bodyPr>
          <a:lstStyle/>
          <a:p>
            <a:pPr algn="ctr">
              <a:defRPr/>
            </a:pPr>
            <a:r>
              <a:rPr lang="en-US" sz="2800" b="1" dirty="0">
                <a:latin typeface="+mn-lt"/>
                <a:ea typeface="+mj-ea"/>
                <a:cs typeface="+mj-cs"/>
              </a:rPr>
              <a:t>Example 2 – Estimate of a Population Characteristic</a:t>
            </a:r>
          </a:p>
        </p:txBody>
      </p:sp>
      <p:sp>
        <p:nvSpPr>
          <p:cNvPr id="80899" name="TextBox 3">
            <a:extLst>
              <a:ext uri="{FF2B5EF4-FFF2-40B4-BE49-F238E27FC236}">
                <a16:creationId xmlns:a16="http://schemas.microsoft.com/office/drawing/2014/main" id="{5BEE9453-B0AE-D701-C513-8F9BA352344B}"/>
              </a:ext>
            </a:extLst>
          </p:cNvPr>
          <p:cNvSpPr txBox="1">
            <a:spLocks noChangeArrowheads="1"/>
          </p:cNvSpPr>
          <p:nvPr/>
        </p:nvSpPr>
        <p:spPr bwMode="auto">
          <a:xfrm>
            <a:off x="386425" y="1788656"/>
            <a:ext cx="3883025" cy="38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000" b="1" dirty="0"/>
              <a:t>Population proportion</a:t>
            </a:r>
          </a:p>
          <a:p>
            <a:pPr>
              <a:spcBef>
                <a:spcPts val="1350"/>
              </a:spcBef>
            </a:pPr>
            <a:r>
              <a:rPr lang="en-US" altLang="en-US" sz="2000" i="1" dirty="0"/>
              <a:t>Population characteristic: </a:t>
            </a:r>
          </a:p>
          <a:p>
            <a:pPr>
              <a:spcBef>
                <a:spcPts val="450"/>
              </a:spcBef>
            </a:pPr>
            <a:r>
              <a:rPr lang="en-US" altLang="en-US" sz="2000" dirty="0"/>
              <a:t>The proportion of the total electorate that voted for Bush. </a:t>
            </a:r>
          </a:p>
          <a:p>
            <a:pPr>
              <a:spcBef>
                <a:spcPts val="1350"/>
              </a:spcBef>
            </a:pPr>
            <a:r>
              <a:rPr lang="en-US" altLang="en-US" sz="2000" i="1" dirty="0"/>
              <a:t>Specific question:</a:t>
            </a:r>
          </a:p>
          <a:p>
            <a:pPr>
              <a:spcBef>
                <a:spcPts val="450"/>
              </a:spcBef>
            </a:pPr>
            <a:r>
              <a:rPr lang="en-US" altLang="en-US" sz="2000" dirty="0"/>
              <a:t>Did more than 50% of the electorate vote for Bush (counting only those who voted for either the Republican or Democratic candidate)?</a:t>
            </a:r>
          </a:p>
          <a:p>
            <a:endParaRPr lang="en-US" altLang="en-US" sz="1500" dirty="0"/>
          </a:p>
        </p:txBody>
      </p:sp>
      <p:sp>
        <p:nvSpPr>
          <p:cNvPr id="80900" name="TextBox 4">
            <a:extLst>
              <a:ext uri="{FF2B5EF4-FFF2-40B4-BE49-F238E27FC236}">
                <a16:creationId xmlns:a16="http://schemas.microsoft.com/office/drawing/2014/main" id="{0D6D04EE-208D-7E4D-A3DF-C4F6E0A95E09}"/>
              </a:ext>
            </a:extLst>
          </p:cNvPr>
          <p:cNvSpPr txBox="1">
            <a:spLocks noChangeArrowheads="1"/>
          </p:cNvSpPr>
          <p:nvPr/>
        </p:nvSpPr>
        <p:spPr bwMode="auto">
          <a:xfrm>
            <a:off x="4663834" y="1451157"/>
            <a:ext cx="4093741"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000" b="1" dirty="0"/>
              <a:t>Limitations of an estimate</a:t>
            </a:r>
          </a:p>
          <a:p>
            <a:endParaRPr lang="en-US" altLang="en-US" sz="2000" b="1" dirty="0"/>
          </a:p>
          <a:p>
            <a:r>
              <a:rPr lang="en-US" altLang="en-US" sz="2000" dirty="0"/>
              <a:t>Because we cannot ask every one of the 5 million voters for whom they voted, we cannot predict the outcome with 100% certainty.</a:t>
            </a:r>
          </a:p>
          <a:p>
            <a:r>
              <a:rPr lang="en-US" altLang="en-US" sz="2000" dirty="0"/>
              <a:t> </a:t>
            </a:r>
          </a:p>
          <a:p>
            <a:r>
              <a:rPr lang="en-US" altLang="en-US" sz="2000" dirty="0"/>
              <a:t>A sample that is only a small fraction of the size of the population can lead to correct inferences only a certain percentage of the time. </a:t>
            </a:r>
          </a:p>
          <a:p>
            <a:endParaRPr lang="en-US" altLang="en-US" sz="2000" dirty="0"/>
          </a:p>
          <a:p>
            <a:r>
              <a:rPr lang="en-US" altLang="en-US" sz="2000" dirty="0"/>
              <a:t>You will find that statistics practitioners can control that fraction and usually set it between 90% and 99%.</a:t>
            </a:r>
          </a:p>
          <a:p>
            <a:pPr>
              <a:spcBef>
                <a:spcPts val="1800"/>
              </a:spcBef>
            </a:pPr>
            <a:endParaRPr lang="en-US" altLang="en-US" sz="1500" dirty="0"/>
          </a:p>
        </p:txBody>
      </p:sp>
    </p:spTree>
    <p:extLst>
      <p:ext uri="{BB962C8B-B14F-4D97-AF65-F5344CB8AC3E}">
        <p14:creationId xmlns:p14="http://schemas.microsoft.com/office/powerpoint/2010/main" val="2980922995"/>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41F8057-7144-2AE5-B01E-12D3E11529BD}"/>
              </a:ext>
            </a:extLst>
          </p:cNvPr>
          <p:cNvSpPr>
            <a:spLocks noGrp="1"/>
          </p:cNvSpPr>
          <p:nvPr>
            <p:ph type="title"/>
          </p:nvPr>
        </p:nvSpPr>
        <p:spPr>
          <a:xfrm>
            <a:off x="682625" y="165100"/>
            <a:ext cx="7772400" cy="795338"/>
          </a:xfrm>
        </p:spPr>
        <p:txBody>
          <a:bodyPr/>
          <a:lstStyle/>
          <a:p>
            <a:pPr eaLnBrk="1" hangingPunct="1"/>
            <a:r>
              <a:rPr lang="en-US" altLang="en-US" sz="2800" dirty="0">
                <a:latin typeface="Calibri" panose="020F0502020204030204" pitchFamily="34" charset="0"/>
                <a:ea typeface="Calibri" panose="020F0502020204030204" pitchFamily="34" charset="0"/>
                <a:cs typeface="Calibri" panose="020F0502020204030204" pitchFamily="34" charset="0"/>
              </a:rPr>
              <a:t>Applications in </a:t>
            </a:r>
            <a:br>
              <a:rPr lang="en-US" altLang="en-US" sz="2800" dirty="0">
                <a:latin typeface="Calibri" panose="020F0502020204030204" pitchFamily="34" charset="0"/>
                <a:ea typeface="Calibri" panose="020F0502020204030204" pitchFamily="34" charset="0"/>
                <a:cs typeface="Calibri" panose="020F0502020204030204" pitchFamily="34" charset="0"/>
              </a:rPr>
            </a:br>
            <a:r>
              <a:rPr lang="en-US" altLang="en-US" sz="2800" dirty="0">
                <a:latin typeface="Calibri" panose="020F0502020204030204" pitchFamily="34" charset="0"/>
                <a:ea typeface="Calibri" panose="020F0502020204030204" pitchFamily="34" charset="0"/>
                <a:cs typeface="Calibri" panose="020F0502020204030204" pitchFamily="34" charset="0"/>
              </a:rPr>
              <a:t>Business and Economics</a:t>
            </a:r>
          </a:p>
        </p:txBody>
      </p:sp>
      <p:sp>
        <p:nvSpPr>
          <p:cNvPr id="7171" name="Rectangle 3">
            <a:extLst>
              <a:ext uri="{FF2B5EF4-FFF2-40B4-BE49-F238E27FC236}">
                <a16:creationId xmlns:a16="http://schemas.microsoft.com/office/drawing/2014/main" id="{DA13C833-40AD-4824-8F2F-2E8F7B84110A}"/>
              </a:ext>
            </a:extLst>
          </p:cNvPr>
          <p:cNvSpPr>
            <a:spLocks noGrp="1" noChangeArrowheads="1"/>
          </p:cNvSpPr>
          <p:nvPr>
            <p:ph idx="1"/>
          </p:nvPr>
        </p:nvSpPr>
        <p:spPr>
          <a:xfrm>
            <a:off x="684212" y="1073149"/>
            <a:ext cx="8034337" cy="4378325"/>
          </a:xfrm>
        </p:spPr>
        <p:txBody>
          <a:bodyPr rtlCol="0">
            <a:normAutofit/>
          </a:bodyPr>
          <a:lstStyle/>
          <a:p>
            <a:pPr defTabSz="857250">
              <a:spcBef>
                <a:spcPct val="0"/>
              </a:spcBef>
              <a:buClr>
                <a:srgbClr val="66FFFF"/>
              </a:buClr>
              <a:buSzPct val="90000"/>
              <a:buFont typeface="Wingdings" pitchFamily="2" charset="2"/>
              <a:buNone/>
              <a:defRPr/>
            </a:pPr>
            <a:r>
              <a:rPr lang="en-US" sz="2400" b="1" dirty="0">
                <a:solidFill>
                  <a:schemeClr val="bg2">
                    <a:lumMod val="10000"/>
                  </a:schemeClr>
                </a:solidFill>
                <a:latin typeface="Bookman Old Style" panose="02050604050505020204" pitchFamily="18" charset="0"/>
              </a:rPr>
              <a:t>Accounting</a:t>
            </a:r>
          </a:p>
        </p:txBody>
      </p:sp>
      <p:sp>
        <p:nvSpPr>
          <p:cNvPr id="7308" name="Rectangle 140">
            <a:extLst>
              <a:ext uri="{FF2B5EF4-FFF2-40B4-BE49-F238E27FC236}">
                <a16:creationId xmlns:a16="http://schemas.microsoft.com/office/drawing/2014/main" id="{480A51B5-91A9-44AC-913E-9960155C32A6}"/>
              </a:ext>
            </a:extLst>
          </p:cNvPr>
          <p:cNvSpPr>
            <a:spLocks noChangeArrowheads="1"/>
          </p:cNvSpPr>
          <p:nvPr/>
        </p:nvSpPr>
        <p:spPr bwMode="auto">
          <a:xfrm>
            <a:off x="685800" y="2270125"/>
            <a:ext cx="5905500" cy="857250"/>
          </a:xfrm>
          <a:prstGeom prst="rect">
            <a:avLst/>
          </a:prstGeom>
          <a:noFill/>
          <a:ln w="12700">
            <a:noFill/>
            <a:miter lim="800000"/>
            <a:headEnd/>
            <a:tailEnd/>
          </a:ln>
          <a:effectLst/>
        </p:spPr>
        <p:txBody>
          <a:bodyPr wrap="none" anchor="ctr"/>
          <a:lstStyle/>
          <a:p>
            <a:pPr defTabSz="857250">
              <a:buClr>
                <a:srgbClr val="66FFFF"/>
              </a:buClr>
              <a:buSzPct val="90000"/>
              <a:defRPr/>
            </a:pPr>
            <a:r>
              <a:rPr lang="en-US" sz="2400" b="1" dirty="0">
                <a:solidFill>
                  <a:schemeClr val="bg2">
                    <a:lumMod val="10000"/>
                  </a:schemeClr>
                </a:solidFill>
                <a:latin typeface="+mj-lt"/>
                <a:cs typeface="+mn-cs"/>
              </a:rPr>
              <a:t>Economics</a:t>
            </a:r>
          </a:p>
        </p:txBody>
      </p:sp>
      <p:sp>
        <p:nvSpPr>
          <p:cNvPr id="7311" name="Rectangle 143">
            <a:extLst>
              <a:ext uri="{FF2B5EF4-FFF2-40B4-BE49-F238E27FC236}">
                <a16:creationId xmlns:a16="http://schemas.microsoft.com/office/drawing/2014/main" id="{20C7035D-7F0C-478C-B269-812989702479}"/>
              </a:ext>
            </a:extLst>
          </p:cNvPr>
          <p:cNvSpPr>
            <a:spLocks noChangeArrowheads="1"/>
          </p:cNvSpPr>
          <p:nvPr/>
        </p:nvSpPr>
        <p:spPr bwMode="auto">
          <a:xfrm>
            <a:off x="1054100" y="1406525"/>
            <a:ext cx="7664450" cy="10541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mj-lt"/>
                <a:cs typeface="+mn-cs"/>
              </a:rPr>
              <a:t>Public accounting firms use statistical sampling</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mj-lt"/>
                <a:cs typeface="+mn-cs"/>
              </a:rPr>
              <a:t>procedures when conducting audits for their clients.</a:t>
            </a:r>
          </a:p>
        </p:txBody>
      </p:sp>
      <p:sp>
        <p:nvSpPr>
          <p:cNvPr id="7312" name="Rectangle 144">
            <a:extLst>
              <a:ext uri="{FF2B5EF4-FFF2-40B4-BE49-F238E27FC236}">
                <a16:creationId xmlns:a16="http://schemas.microsoft.com/office/drawing/2014/main" id="{FBB50D8F-202A-4ADC-9125-043D9CF83C90}"/>
              </a:ext>
            </a:extLst>
          </p:cNvPr>
          <p:cNvSpPr>
            <a:spLocks noChangeArrowheads="1"/>
          </p:cNvSpPr>
          <p:nvPr/>
        </p:nvSpPr>
        <p:spPr bwMode="auto">
          <a:xfrm>
            <a:off x="871538" y="2811463"/>
            <a:ext cx="7423150" cy="16192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mj-lt"/>
                <a:cs typeface="+mn-cs"/>
              </a:rPr>
              <a:t>Economists use statistical information in making</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mj-lt"/>
                <a:cs typeface="+mn-cs"/>
              </a:rPr>
              <a:t>forecasts about the future of the economy or some</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mj-lt"/>
                <a:cs typeface="+mn-cs"/>
              </a:rPr>
              <a:t>aspect of it.</a:t>
            </a:r>
          </a:p>
        </p:txBody>
      </p:sp>
      <p:sp>
        <p:nvSpPr>
          <p:cNvPr id="7313" name="Rectangle 145">
            <a:extLst>
              <a:ext uri="{FF2B5EF4-FFF2-40B4-BE49-F238E27FC236}">
                <a16:creationId xmlns:a16="http://schemas.microsoft.com/office/drawing/2014/main" id="{D931D3BB-E518-4E9B-8ED9-832C3A972AE9}"/>
              </a:ext>
            </a:extLst>
          </p:cNvPr>
          <p:cNvSpPr>
            <a:spLocks noChangeArrowheads="1"/>
          </p:cNvSpPr>
          <p:nvPr/>
        </p:nvSpPr>
        <p:spPr bwMode="auto">
          <a:xfrm>
            <a:off x="1077913" y="5110163"/>
            <a:ext cx="7073900" cy="11747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mj-lt"/>
                <a:cs typeface="+mn-cs"/>
              </a:rPr>
              <a:t>Financial advisors use price-earnings ratios and</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mj-lt"/>
                <a:cs typeface="+mn-cs"/>
              </a:rPr>
              <a:t>dividend yields to guide their investment advice.</a:t>
            </a:r>
          </a:p>
          <a:p>
            <a:pPr>
              <a:spcBef>
                <a:spcPct val="20000"/>
              </a:spcBef>
              <a:buClr>
                <a:srgbClr val="66FFFF"/>
              </a:buClr>
              <a:buSzPct val="75000"/>
              <a:buFont typeface="Monotype Sorts" pitchFamily="2" charset="2"/>
              <a:buNone/>
              <a:defRPr/>
            </a:pPr>
            <a:endParaRPr lang="en-US" sz="2400" dirty="0">
              <a:effectLst>
                <a:outerShdw blurRad="38100" dist="38100" dir="2700000" algn="tl">
                  <a:srgbClr val="000000"/>
                </a:outerShdw>
              </a:effectLst>
              <a:latin typeface="+mj-lt"/>
              <a:cs typeface="+mn-cs"/>
            </a:endParaRPr>
          </a:p>
          <a:p>
            <a:pPr>
              <a:spcBef>
                <a:spcPct val="20000"/>
              </a:spcBef>
              <a:buClr>
                <a:srgbClr val="66FFFF"/>
              </a:buClr>
              <a:buSzPct val="75000"/>
              <a:buFont typeface="Monotype Sorts" pitchFamily="2" charset="2"/>
              <a:buNone/>
              <a:defRPr/>
            </a:pPr>
            <a:r>
              <a:rPr lang="en-US" sz="2400" dirty="0">
                <a:solidFill>
                  <a:srgbClr val="7030A0"/>
                </a:solidFill>
                <a:effectLst>
                  <a:outerShdw blurRad="38100" dist="38100" dir="2700000" algn="tl">
                    <a:srgbClr val="000000"/>
                  </a:outerShdw>
                </a:effectLst>
                <a:latin typeface="+mj-lt"/>
                <a:cs typeface="+mn-cs"/>
              </a:rPr>
              <a:t>What about Marketing and Production? </a:t>
            </a:r>
          </a:p>
        </p:txBody>
      </p:sp>
      <p:sp>
        <p:nvSpPr>
          <p:cNvPr id="7314" name="Rectangle 146">
            <a:extLst>
              <a:ext uri="{FF2B5EF4-FFF2-40B4-BE49-F238E27FC236}">
                <a16:creationId xmlns:a16="http://schemas.microsoft.com/office/drawing/2014/main" id="{EAC18A74-C909-409C-9C7B-5525D318FA24}"/>
              </a:ext>
            </a:extLst>
          </p:cNvPr>
          <p:cNvSpPr>
            <a:spLocks noChangeArrowheads="1"/>
          </p:cNvSpPr>
          <p:nvPr/>
        </p:nvSpPr>
        <p:spPr bwMode="auto">
          <a:xfrm>
            <a:off x="663575" y="4238625"/>
            <a:ext cx="1885950" cy="590550"/>
          </a:xfrm>
          <a:prstGeom prst="rect">
            <a:avLst/>
          </a:prstGeom>
          <a:noFill/>
          <a:ln w="12700">
            <a:noFill/>
            <a:miter lim="800000"/>
            <a:headEnd/>
            <a:tailEnd/>
          </a:ln>
          <a:effectLst/>
        </p:spPr>
        <p:txBody>
          <a:bodyPr wrap="none" anchor="ctr"/>
          <a:lstStyle/>
          <a:p>
            <a:pPr defTabSz="857250">
              <a:buClr>
                <a:srgbClr val="66FFFF"/>
              </a:buClr>
              <a:buSzPct val="90000"/>
              <a:defRPr/>
            </a:pPr>
            <a:r>
              <a:rPr lang="en-US" sz="2400" b="1" dirty="0">
                <a:solidFill>
                  <a:schemeClr val="bg2">
                    <a:lumMod val="10000"/>
                  </a:schemeClr>
                </a:solidFill>
                <a:latin typeface="+mj-lt"/>
                <a:cs typeface="+mn-cs"/>
              </a:rPr>
              <a:t>Finance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Left)">
                                      <p:cBhvr>
                                        <p:cTn id="7" dur="500"/>
                                        <p:tgtEl>
                                          <p:spTgt spid="7171">
                                            <p:txEl>
                                              <p:pRg st="0" end="0"/>
                                            </p:txEl>
                                          </p:spTgt>
                                        </p:tgtEl>
                                      </p:cBhvr>
                                    </p:animEffect>
                                  </p:childTnLst>
                                </p:cTn>
                              </p:par>
                            </p:childTnLst>
                          </p:cTn>
                        </p:par>
                        <p:par>
                          <p:cTn id="8" fill="hold" nodeType="afterGroup">
                            <p:stCondLst>
                              <p:cond delay="500"/>
                            </p:stCondLst>
                            <p:childTnLst>
                              <p:par>
                                <p:cTn id="9" presetID="12" presetClass="entr" presetSubtype="1" fill="hold" grpId="0" nodeType="afterEffect">
                                  <p:stCondLst>
                                    <p:cond delay="1000"/>
                                  </p:stCondLst>
                                  <p:childTnLst>
                                    <p:set>
                                      <p:cBhvr>
                                        <p:cTn id="10" dur="1" fill="hold">
                                          <p:stCondLst>
                                            <p:cond delay="0"/>
                                          </p:stCondLst>
                                        </p:cTn>
                                        <p:tgtEl>
                                          <p:spTgt spid="7311"/>
                                        </p:tgtEl>
                                        <p:attrNameLst>
                                          <p:attrName>style.visibility</p:attrName>
                                        </p:attrNameLst>
                                      </p:cBhvr>
                                      <p:to>
                                        <p:strVal val="visible"/>
                                      </p:to>
                                    </p:set>
                                    <p:animEffect transition="in" filter="slide(fromTop)">
                                      <p:cBhvr>
                                        <p:cTn id="11" dur="500"/>
                                        <p:tgtEl>
                                          <p:spTgt spid="73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7308"/>
                                        </p:tgtEl>
                                        <p:attrNameLst>
                                          <p:attrName>style.visibility</p:attrName>
                                        </p:attrNameLst>
                                      </p:cBhvr>
                                      <p:to>
                                        <p:strVal val="visible"/>
                                      </p:to>
                                    </p:set>
                                    <p:animEffect transition="in" filter="slide(fromLeft)">
                                      <p:cBhvr>
                                        <p:cTn id="16" dur="500"/>
                                        <p:tgtEl>
                                          <p:spTgt spid="7308"/>
                                        </p:tgtEl>
                                      </p:cBhvr>
                                    </p:animEffect>
                                  </p:childTnLst>
                                </p:cTn>
                              </p:par>
                            </p:childTnLst>
                          </p:cTn>
                        </p:par>
                        <p:par>
                          <p:cTn id="17" fill="hold" nodeType="afterGroup">
                            <p:stCondLst>
                              <p:cond delay="500"/>
                            </p:stCondLst>
                            <p:childTnLst>
                              <p:par>
                                <p:cTn id="18" presetID="12" presetClass="entr" presetSubtype="1" fill="hold" grpId="0" nodeType="afterEffect">
                                  <p:stCondLst>
                                    <p:cond delay="1000"/>
                                  </p:stCondLst>
                                  <p:childTnLst>
                                    <p:set>
                                      <p:cBhvr>
                                        <p:cTn id="19" dur="1" fill="hold">
                                          <p:stCondLst>
                                            <p:cond delay="0"/>
                                          </p:stCondLst>
                                        </p:cTn>
                                        <p:tgtEl>
                                          <p:spTgt spid="7312"/>
                                        </p:tgtEl>
                                        <p:attrNameLst>
                                          <p:attrName>style.visibility</p:attrName>
                                        </p:attrNameLst>
                                      </p:cBhvr>
                                      <p:to>
                                        <p:strVal val="visible"/>
                                      </p:to>
                                    </p:set>
                                    <p:animEffect transition="in" filter="slide(fromTop)">
                                      <p:cBhvr>
                                        <p:cTn id="20" dur="500"/>
                                        <p:tgtEl>
                                          <p:spTgt spid="73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7314"/>
                                        </p:tgtEl>
                                        <p:attrNameLst>
                                          <p:attrName>style.visibility</p:attrName>
                                        </p:attrNameLst>
                                      </p:cBhvr>
                                      <p:to>
                                        <p:strVal val="visible"/>
                                      </p:to>
                                    </p:set>
                                    <p:animEffect transition="in" filter="slide(fromLeft)">
                                      <p:cBhvr>
                                        <p:cTn id="25" dur="500"/>
                                        <p:tgtEl>
                                          <p:spTgt spid="7314"/>
                                        </p:tgtEl>
                                      </p:cBhvr>
                                    </p:animEffect>
                                  </p:childTnLst>
                                </p:cTn>
                              </p:par>
                            </p:childTnLst>
                          </p:cTn>
                        </p:par>
                        <p:par>
                          <p:cTn id="26" fill="hold" nodeType="afterGroup">
                            <p:stCondLst>
                              <p:cond delay="500"/>
                            </p:stCondLst>
                            <p:childTnLst>
                              <p:par>
                                <p:cTn id="27" presetID="12" presetClass="entr" presetSubtype="1" fill="hold" grpId="0" nodeType="afterEffect">
                                  <p:stCondLst>
                                    <p:cond delay="1000"/>
                                  </p:stCondLst>
                                  <p:childTnLst>
                                    <p:set>
                                      <p:cBhvr>
                                        <p:cTn id="28" dur="1" fill="hold">
                                          <p:stCondLst>
                                            <p:cond delay="0"/>
                                          </p:stCondLst>
                                        </p:cTn>
                                        <p:tgtEl>
                                          <p:spTgt spid="7313"/>
                                        </p:tgtEl>
                                        <p:attrNameLst>
                                          <p:attrName>style.visibility</p:attrName>
                                        </p:attrNameLst>
                                      </p:cBhvr>
                                      <p:to>
                                        <p:strVal val="visible"/>
                                      </p:to>
                                    </p:set>
                                    <p:animEffect transition="in" filter="slide(fromTop)">
                                      <p:cBhvr>
                                        <p:cTn id="29" dur="500"/>
                                        <p:tgtEl>
                                          <p:spTgt spid="7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308" grpId="0" autoUpdateAnimBg="0"/>
      <p:bldP spid="7311" grpId="0" autoUpdateAnimBg="0"/>
      <p:bldP spid="7312" grpId="0" autoUpdateAnimBg="0"/>
      <p:bldP spid="7313" grpId="0" autoUpdateAnimBg="0"/>
      <p:bldP spid="73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4BE95D1-D3FB-CB82-9B0F-92DCDC731299}"/>
              </a:ext>
            </a:extLst>
          </p:cNvPr>
          <p:cNvSpPr>
            <a:spLocks noGrp="1"/>
          </p:cNvSpPr>
          <p:nvPr>
            <p:ph type="title"/>
          </p:nvPr>
        </p:nvSpPr>
        <p:spPr>
          <a:xfrm>
            <a:off x="533400" y="344488"/>
            <a:ext cx="7886700" cy="654050"/>
          </a:xfrm>
        </p:spPr>
        <p:txBody>
          <a:bodyPr/>
          <a:lstStyle/>
          <a:p>
            <a:pPr eaLnBrk="1" hangingPunct="1"/>
            <a:r>
              <a:rPr lang="en-IN" altLang="en-US" sz="3200" dirty="0">
                <a:latin typeface="Calibri" panose="020F0502020204030204" pitchFamily="34" charset="0"/>
                <a:ea typeface="Calibri" panose="020F0502020204030204" pitchFamily="34" charset="0"/>
                <a:cs typeface="Calibri" panose="020F0502020204030204" pitchFamily="34" charset="0"/>
              </a:rPr>
              <a:t>Analytics</a:t>
            </a:r>
          </a:p>
        </p:txBody>
      </p:sp>
      <p:sp>
        <p:nvSpPr>
          <p:cNvPr id="3" name="Content Placeholder 2">
            <a:extLst>
              <a:ext uri="{FF2B5EF4-FFF2-40B4-BE49-F238E27FC236}">
                <a16:creationId xmlns:a16="http://schemas.microsoft.com/office/drawing/2014/main" id="{21AD6EBB-E896-44C9-A34A-E6E7B5B3AB09}"/>
              </a:ext>
            </a:extLst>
          </p:cNvPr>
          <p:cNvSpPr>
            <a:spLocks noGrp="1"/>
          </p:cNvSpPr>
          <p:nvPr>
            <p:ph idx="1"/>
          </p:nvPr>
        </p:nvSpPr>
        <p:spPr>
          <a:xfrm>
            <a:off x="285750" y="1176338"/>
            <a:ext cx="8561388" cy="5259387"/>
          </a:xfrm>
        </p:spPr>
        <p:txBody>
          <a:bodyPr>
            <a:normAutofit/>
          </a:bodyPr>
          <a:lstStyle/>
          <a:p>
            <a:pPr marL="0" indent="0">
              <a:spcBef>
                <a:spcPct val="0"/>
              </a:spcBef>
              <a:buFont typeface="Wingdings" pitchFamily="2" charset="2"/>
              <a:buNone/>
              <a:defRPr/>
            </a:pPr>
            <a:r>
              <a:rPr lang="en-IN" sz="2600" dirty="0">
                <a:effectLst>
                  <a:outerShdw blurRad="38100" dist="38100" dir="2700000" algn="tl">
                    <a:srgbClr val="000000"/>
                  </a:outerShdw>
                </a:effectLst>
                <a:latin typeface="Book Antiqua" pitchFamily="18" charset="0"/>
              </a:rPr>
              <a:t>Scientific process of transforming data into insight for making better decisions. </a:t>
            </a:r>
          </a:p>
          <a:p>
            <a:pPr marL="342900" lvl="1" indent="0">
              <a:spcBef>
                <a:spcPct val="0"/>
              </a:spcBef>
              <a:buFont typeface="Wingdings" pitchFamily="2" charset="2"/>
              <a:buNone/>
              <a:defRPr/>
            </a:pPr>
            <a:r>
              <a:rPr lang="en-IN" sz="2600" dirty="0">
                <a:effectLst>
                  <a:outerShdw blurRad="38100" dist="38100" dir="2700000" algn="tl">
                    <a:srgbClr val="000000"/>
                  </a:outerShdw>
                </a:effectLst>
                <a:latin typeface="Book Antiqua" pitchFamily="18" charset="0"/>
              </a:rPr>
              <a:t>Types</a:t>
            </a:r>
          </a:p>
          <a:p>
            <a:pPr lvl="1">
              <a:spcBef>
                <a:spcPct val="0"/>
              </a:spcBef>
              <a:defRPr/>
            </a:pPr>
            <a:r>
              <a:rPr lang="en-IN" sz="2600" dirty="0">
                <a:effectLst>
                  <a:outerShdw blurRad="38100" dist="38100" dir="2700000" algn="tl">
                    <a:srgbClr val="000000"/>
                  </a:outerShdw>
                </a:effectLst>
                <a:latin typeface="Book Antiqua" pitchFamily="18" charset="0"/>
              </a:rPr>
              <a:t>Descriptive analysis – Analytical techniques that describe what happened in the past. </a:t>
            </a:r>
          </a:p>
          <a:p>
            <a:pPr lvl="1">
              <a:spcBef>
                <a:spcPct val="0"/>
              </a:spcBef>
              <a:defRPr/>
            </a:pPr>
            <a:r>
              <a:rPr lang="en-IN" sz="2600" dirty="0">
                <a:effectLst>
                  <a:outerShdw blurRad="38100" dist="38100" dir="2700000" algn="tl">
                    <a:srgbClr val="000000"/>
                  </a:outerShdw>
                </a:effectLst>
                <a:latin typeface="Book Antiqua" pitchFamily="18" charset="0"/>
              </a:rPr>
              <a:t>Predictive analysis </a:t>
            </a:r>
          </a:p>
          <a:p>
            <a:pPr lvl="3">
              <a:spcBef>
                <a:spcPct val="0"/>
              </a:spcBef>
              <a:defRPr/>
            </a:pPr>
            <a:r>
              <a:rPr lang="en-IN" sz="2600" dirty="0">
                <a:effectLst>
                  <a:outerShdw blurRad="38100" dist="38100" dir="2700000" algn="tl">
                    <a:srgbClr val="000000"/>
                  </a:outerShdw>
                </a:effectLst>
                <a:latin typeface="Book Antiqua" pitchFamily="18" charset="0"/>
              </a:rPr>
              <a:t>Analytical techniques that use models constructed from past data to predict future. </a:t>
            </a:r>
          </a:p>
          <a:p>
            <a:pPr lvl="3">
              <a:spcBef>
                <a:spcPct val="0"/>
              </a:spcBef>
              <a:defRPr/>
            </a:pPr>
            <a:r>
              <a:rPr lang="en-IN" sz="2600" dirty="0">
                <a:effectLst>
                  <a:outerShdw blurRad="38100" dist="38100" dir="2700000" algn="tl">
                    <a:srgbClr val="000000"/>
                  </a:outerShdw>
                </a:effectLst>
                <a:latin typeface="Book Antiqua" pitchFamily="18" charset="0"/>
              </a:rPr>
              <a:t>Helps assess the impact the impact of one variable on another</a:t>
            </a:r>
          </a:p>
          <a:p>
            <a:pPr lvl="1">
              <a:spcBef>
                <a:spcPct val="0"/>
              </a:spcBef>
              <a:defRPr/>
            </a:pPr>
            <a:r>
              <a:rPr lang="en-IN" sz="2600" dirty="0">
                <a:effectLst>
                  <a:outerShdw blurRad="38100" dist="38100" dir="2700000" algn="tl">
                    <a:srgbClr val="000000"/>
                  </a:outerShdw>
                </a:effectLst>
                <a:latin typeface="Book Antiqua" pitchFamily="18" charset="0"/>
              </a:rPr>
              <a:t>Prescriptive analysis – Analytical techniques that yield a best course of action to take. </a:t>
            </a:r>
          </a:p>
          <a:p>
            <a:pPr lvl="2">
              <a:defRPr/>
            </a:pPr>
            <a:endParaRPr lang="en-IN" dirty="0"/>
          </a:p>
        </p:txBody>
      </p:sp>
      <p:sp>
        <p:nvSpPr>
          <p:cNvPr id="62468" name="Slide Number Placeholder 3">
            <a:extLst>
              <a:ext uri="{FF2B5EF4-FFF2-40B4-BE49-F238E27FC236}">
                <a16:creationId xmlns:a16="http://schemas.microsoft.com/office/drawing/2014/main" id="{5D371423-DD8E-3613-1198-A9584D16E4D3}"/>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79A473-6F7B-4578-8C5F-8B13C4900067}" type="slidenum">
              <a:rPr lang="en-US" altLang="en-US" sz="2200">
                <a:latin typeface="MS Reference Serif" charset="0"/>
              </a:rPr>
              <a:pPr>
                <a:spcBef>
                  <a:spcPct val="0"/>
                </a:spcBef>
                <a:buFontTx/>
                <a:buNone/>
              </a:pPr>
              <a:t>12</a:t>
            </a:fld>
            <a:endParaRPr lang="en-US" altLang="en-US" sz="2200">
              <a:latin typeface="MS Reference Serif" charset="0"/>
            </a:endParaRP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5516-F13A-4C0D-9AF6-E43FC1DE525C}"/>
              </a:ext>
            </a:extLst>
          </p:cNvPr>
          <p:cNvSpPr>
            <a:spLocks noGrp="1"/>
          </p:cNvSpPr>
          <p:nvPr>
            <p:ph type="title"/>
          </p:nvPr>
        </p:nvSpPr>
        <p:spPr>
          <a:xfrm>
            <a:off x="622300" y="127000"/>
            <a:ext cx="7772400" cy="814388"/>
          </a:xfrm>
        </p:spPr>
        <p:txBody>
          <a:bodyPr/>
          <a:lstStyle/>
          <a:p>
            <a:pPr eaLnBrk="1" hangingPunct="1">
              <a:defRPr/>
            </a:pPr>
            <a:r>
              <a:rPr lang="en-US" sz="3200" dirty="0">
                <a:latin typeface="Calibri" panose="020F0502020204030204" pitchFamily="34" charset="0"/>
                <a:ea typeface="Calibri" panose="020F0502020204030204" pitchFamily="34" charset="0"/>
                <a:cs typeface="Calibri" panose="020F0502020204030204" pitchFamily="34" charset="0"/>
              </a:rPr>
              <a:t>Data Warehousing</a:t>
            </a:r>
          </a:p>
        </p:txBody>
      </p:sp>
      <p:sp>
        <p:nvSpPr>
          <p:cNvPr id="3" name="Rectangle 3">
            <a:extLst>
              <a:ext uri="{FF2B5EF4-FFF2-40B4-BE49-F238E27FC236}">
                <a16:creationId xmlns:a16="http://schemas.microsoft.com/office/drawing/2014/main" id="{6935F495-C566-4566-9E21-A92EADF6238F}"/>
              </a:ext>
            </a:extLst>
          </p:cNvPr>
          <p:cNvSpPr>
            <a:spLocks noChangeArrowheads="1"/>
          </p:cNvSpPr>
          <p:nvPr/>
        </p:nvSpPr>
        <p:spPr bwMode="auto">
          <a:xfrm>
            <a:off x="622300" y="1457325"/>
            <a:ext cx="7677150" cy="933450"/>
          </a:xfrm>
          <a:prstGeom prst="rect">
            <a:avLst/>
          </a:prstGeom>
          <a:noFill/>
          <a:ln w="12700">
            <a:noFill/>
            <a:miter lim="800000"/>
            <a:headEnd/>
            <a:tailEnd/>
          </a:ln>
          <a:effectLst/>
        </p:spPr>
        <p:txBody>
          <a:bodyPr wrap="none" anchor="ctr"/>
          <a:lstStyle/>
          <a:p>
            <a:pPr eaLnBrk="1" hangingPunct="1">
              <a:buFont typeface="Wingdings" pitchFamily="2" charset="2"/>
              <a:buChar char="n"/>
              <a:defRPr/>
            </a:pPr>
            <a:r>
              <a:rPr lang="en-US" sz="2400" b="1" dirty="0">
                <a:solidFill>
                  <a:srgbClr val="000000"/>
                </a:solidFill>
                <a:effectLst>
                  <a:outerShdw blurRad="38100" dist="38100" dir="2700000" algn="tl">
                    <a:srgbClr val="000000">
                      <a:alpha val="43137"/>
                    </a:srgbClr>
                  </a:outerShdw>
                </a:effectLst>
                <a:latin typeface="Book Antiqua" panose="02040602050305030304" pitchFamily="18" charset="0"/>
              </a:rPr>
              <a:t>   Organizations obtain large amounts of data on a</a:t>
            </a:r>
          </a:p>
          <a:p>
            <a:pPr eaLnBrk="1" hangingPunct="1">
              <a:defRPr/>
            </a:pPr>
            <a:r>
              <a:rPr lang="en-US" sz="2400" b="1" dirty="0">
                <a:solidFill>
                  <a:srgbClr val="000000"/>
                </a:solidFill>
                <a:effectLst>
                  <a:outerShdw blurRad="38100" dist="38100" dir="2700000" algn="tl">
                    <a:srgbClr val="000000">
                      <a:alpha val="43137"/>
                    </a:srgbClr>
                  </a:outerShdw>
                </a:effectLst>
                <a:latin typeface="Book Antiqua" panose="02040602050305030304" pitchFamily="18" charset="0"/>
              </a:rPr>
              <a:t>      daily basis by means of magnetic card readers, bar</a:t>
            </a:r>
          </a:p>
          <a:p>
            <a:pPr eaLnBrk="1" hangingPunct="1">
              <a:defRPr/>
            </a:pPr>
            <a:r>
              <a:rPr lang="en-US" sz="2400" b="1" dirty="0">
                <a:solidFill>
                  <a:srgbClr val="000000"/>
                </a:solidFill>
                <a:effectLst>
                  <a:outerShdw blurRad="38100" dist="38100" dir="2700000" algn="tl">
                    <a:srgbClr val="000000">
                      <a:alpha val="43137"/>
                    </a:srgbClr>
                  </a:outerShdw>
                </a:effectLst>
                <a:latin typeface="Book Antiqua" panose="02040602050305030304" pitchFamily="18" charset="0"/>
              </a:rPr>
              <a:t>      code scanners, point of sale terminals, and touch</a:t>
            </a:r>
          </a:p>
          <a:p>
            <a:pPr eaLnBrk="1" hangingPunct="1">
              <a:defRPr/>
            </a:pPr>
            <a:r>
              <a:rPr lang="en-US" sz="2400" b="1" dirty="0">
                <a:solidFill>
                  <a:srgbClr val="000000"/>
                </a:solidFill>
                <a:effectLst>
                  <a:outerShdw blurRad="38100" dist="38100" dir="2700000" algn="tl">
                    <a:srgbClr val="000000">
                      <a:alpha val="43137"/>
                    </a:srgbClr>
                  </a:outerShdw>
                </a:effectLst>
                <a:latin typeface="Book Antiqua" panose="02040602050305030304" pitchFamily="18" charset="0"/>
              </a:rPr>
              <a:t>      screen monitors.</a:t>
            </a:r>
          </a:p>
        </p:txBody>
      </p:sp>
      <p:sp>
        <p:nvSpPr>
          <p:cNvPr id="4" name="Rectangle 4">
            <a:extLst>
              <a:ext uri="{FF2B5EF4-FFF2-40B4-BE49-F238E27FC236}">
                <a16:creationId xmlns:a16="http://schemas.microsoft.com/office/drawing/2014/main" id="{A5865710-D583-4773-AE29-4803CA4BD795}"/>
              </a:ext>
            </a:extLst>
          </p:cNvPr>
          <p:cNvSpPr>
            <a:spLocks noChangeArrowheads="1"/>
          </p:cNvSpPr>
          <p:nvPr/>
        </p:nvSpPr>
        <p:spPr bwMode="auto">
          <a:xfrm>
            <a:off x="641350" y="2622550"/>
            <a:ext cx="7658100" cy="933450"/>
          </a:xfrm>
          <a:prstGeom prst="rect">
            <a:avLst/>
          </a:prstGeom>
          <a:noFill/>
          <a:ln w="12700">
            <a:noFill/>
            <a:miter lim="800000"/>
            <a:headEnd/>
            <a:tailEnd/>
          </a:ln>
          <a:effectLst/>
        </p:spPr>
        <p:txBody>
          <a:bodyPr wrap="none" anchor="ctr"/>
          <a:lstStyle/>
          <a:p>
            <a:pPr eaLnBrk="1" hangingPunct="1">
              <a:buFont typeface="Wingdings" pitchFamily="2" charset="2"/>
              <a:buChar char="n"/>
              <a:defRPr/>
            </a:pPr>
            <a:r>
              <a:rPr lang="en-US" sz="2400" b="1" dirty="0">
                <a:solidFill>
                  <a:srgbClr val="000000"/>
                </a:solidFill>
                <a:effectLst>
                  <a:outerShdw blurRad="38100" dist="38100" dir="2700000" algn="tl">
                    <a:srgbClr val="000000">
                      <a:alpha val="43137"/>
                    </a:srgbClr>
                  </a:outerShdw>
                </a:effectLst>
                <a:latin typeface="Book Antiqua" panose="02040602050305030304" pitchFamily="18" charset="0"/>
              </a:rPr>
              <a:t>   Wal-Mart captures data on 20-30 million transactions</a:t>
            </a:r>
          </a:p>
          <a:p>
            <a:pPr eaLnBrk="1" hangingPunct="1">
              <a:defRPr/>
            </a:pPr>
            <a:r>
              <a:rPr lang="en-US" sz="2400" b="1" dirty="0">
                <a:solidFill>
                  <a:srgbClr val="000000"/>
                </a:solidFill>
                <a:effectLst>
                  <a:outerShdw blurRad="38100" dist="38100" dir="2700000" algn="tl">
                    <a:srgbClr val="000000">
                      <a:alpha val="43137"/>
                    </a:srgbClr>
                  </a:outerShdw>
                </a:effectLst>
                <a:latin typeface="Book Antiqua" panose="02040602050305030304" pitchFamily="18" charset="0"/>
              </a:rPr>
              <a:t>      per day.</a:t>
            </a:r>
          </a:p>
        </p:txBody>
      </p:sp>
      <p:sp>
        <p:nvSpPr>
          <p:cNvPr id="5" name="Rectangle 5">
            <a:extLst>
              <a:ext uri="{FF2B5EF4-FFF2-40B4-BE49-F238E27FC236}">
                <a16:creationId xmlns:a16="http://schemas.microsoft.com/office/drawing/2014/main" id="{0F1F2A3B-24F0-450F-83DA-CC4D2CA2F2BF}"/>
              </a:ext>
            </a:extLst>
          </p:cNvPr>
          <p:cNvSpPr>
            <a:spLocks noChangeArrowheads="1"/>
          </p:cNvSpPr>
          <p:nvPr/>
        </p:nvSpPr>
        <p:spPr bwMode="auto">
          <a:xfrm>
            <a:off x="622300" y="3324225"/>
            <a:ext cx="7639050" cy="895350"/>
          </a:xfrm>
          <a:prstGeom prst="rect">
            <a:avLst/>
          </a:prstGeom>
          <a:noFill/>
          <a:ln w="12700">
            <a:noFill/>
            <a:miter lim="800000"/>
            <a:headEnd/>
            <a:tailEnd/>
          </a:ln>
          <a:effectLst/>
        </p:spPr>
        <p:txBody>
          <a:bodyPr wrap="none" anchor="ctr"/>
          <a:lstStyle/>
          <a:p>
            <a:pPr eaLnBrk="1" hangingPunct="1">
              <a:buFont typeface="Wingdings" pitchFamily="2" charset="2"/>
              <a:buChar char="n"/>
              <a:defRPr/>
            </a:pPr>
            <a:r>
              <a:rPr lang="en-US" sz="2400" b="1" dirty="0">
                <a:solidFill>
                  <a:srgbClr val="000000"/>
                </a:solidFill>
                <a:effectLst>
                  <a:outerShdw blurRad="38100" dist="38100" dir="2700000" algn="tl">
                    <a:srgbClr val="000000">
                      <a:alpha val="43137"/>
                    </a:srgbClr>
                  </a:outerShdw>
                </a:effectLst>
                <a:latin typeface="Book Antiqua" panose="02040602050305030304" pitchFamily="18" charset="0"/>
              </a:rPr>
              <a:t>   Visa processes 6,800 payment transactions per second.</a:t>
            </a:r>
          </a:p>
        </p:txBody>
      </p:sp>
      <p:sp>
        <p:nvSpPr>
          <p:cNvPr id="6" name="Rectangle 6">
            <a:extLst>
              <a:ext uri="{FF2B5EF4-FFF2-40B4-BE49-F238E27FC236}">
                <a16:creationId xmlns:a16="http://schemas.microsoft.com/office/drawing/2014/main" id="{E6F59881-257F-47D1-9B39-EB12E420B2BB}"/>
              </a:ext>
            </a:extLst>
          </p:cNvPr>
          <p:cNvSpPr>
            <a:spLocks noChangeArrowheads="1"/>
          </p:cNvSpPr>
          <p:nvPr/>
        </p:nvSpPr>
        <p:spPr bwMode="auto">
          <a:xfrm>
            <a:off x="622300" y="3962400"/>
            <a:ext cx="7600950" cy="990600"/>
          </a:xfrm>
          <a:prstGeom prst="rect">
            <a:avLst/>
          </a:prstGeom>
          <a:noFill/>
          <a:ln w="12700">
            <a:noFill/>
            <a:miter lim="800000"/>
            <a:headEnd/>
            <a:tailEnd/>
          </a:ln>
          <a:effectLst/>
        </p:spPr>
        <p:txBody>
          <a:bodyPr wrap="none" anchor="ctr"/>
          <a:lstStyle/>
          <a:p>
            <a:pPr eaLnBrk="1" hangingPunct="1">
              <a:buFont typeface="Wingdings" pitchFamily="2" charset="2"/>
              <a:buChar char="n"/>
              <a:defRPr/>
            </a:pPr>
            <a:r>
              <a:rPr lang="en-US" sz="2400" b="1" dirty="0">
                <a:effectLst>
                  <a:outerShdw blurRad="38100" dist="38100" dir="2700000" algn="tl">
                    <a:srgbClr val="000000">
                      <a:alpha val="43137"/>
                    </a:srgbClr>
                  </a:outerShdw>
                </a:effectLst>
                <a:latin typeface="Book Antiqua" pitchFamily="18" charset="0"/>
                <a:cs typeface="+mn-cs"/>
              </a:rPr>
              <a:t>   Capturing, storing, and maintaining the data, referred</a:t>
            </a:r>
          </a:p>
          <a:p>
            <a:pPr eaLnBrk="1" hangingPunct="1">
              <a:defRPr/>
            </a:pPr>
            <a:r>
              <a:rPr lang="en-US" sz="2400" b="1" dirty="0">
                <a:effectLst>
                  <a:outerShdw blurRad="38100" dist="38100" dir="2700000" algn="tl">
                    <a:srgbClr val="000000">
                      <a:alpha val="43137"/>
                    </a:srgbClr>
                  </a:outerShdw>
                </a:effectLst>
                <a:latin typeface="Book Antiqua" pitchFamily="18" charset="0"/>
                <a:cs typeface="+mn-cs"/>
              </a:rPr>
              <a:t>      to as data warehousing, is a significant undertaking</a:t>
            </a:r>
            <a:r>
              <a:rPr lang="en-US" sz="2400" b="1" dirty="0">
                <a:solidFill>
                  <a:srgbClr val="000000"/>
                </a:solidFill>
                <a:effectLst>
                  <a:outerShdw blurRad="38100" dist="38100" dir="2700000" algn="tl">
                    <a:srgbClr val="000000">
                      <a:alpha val="43137"/>
                    </a:srgbClr>
                  </a:outerShdw>
                </a:effectLst>
                <a:latin typeface="Book Antiqua" panose="02040602050305030304" pitchFamily="18" charset="0"/>
              </a:rPr>
              <a:t>.</a:t>
            </a: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B43FCE26-D37E-3CC3-7928-62F9EA24CD17}"/>
              </a:ext>
            </a:extLst>
          </p:cNvPr>
          <p:cNvSpPr>
            <a:spLocks noGrp="1"/>
          </p:cNvSpPr>
          <p:nvPr>
            <p:ph type="title"/>
          </p:nvPr>
        </p:nvSpPr>
        <p:spPr>
          <a:xfrm>
            <a:off x="331788" y="-41275"/>
            <a:ext cx="8229600" cy="909638"/>
          </a:xfrm>
        </p:spPr>
        <p:txBody>
          <a:bodyPr/>
          <a:lstStyle/>
          <a:p>
            <a:r>
              <a:rPr lang="en-US" altLang="en-US">
                <a:latin typeface="Bookman Old Style" panose="02050604050505020204" pitchFamily="18" charset="0"/>
              </a:rPr>
              <a:t>Data Mining</a:t>
            </a:r>
          </a:p>
        </p:txBody>
      </p:sp>
      <p:sp>
        <p:nvSpPr>
          <p:cNvPr id="3" name="Rectangle 3">
            <a:extLst>
              <a:ext uri="{FF2B5EF4-FFF2-40B4-BE49-F238E27FC236}">
                <a16:creationId xmlns:a16="http://schemas.microsoft.com/office/drawing/2014/main" id="{FF2462B5-6642-4880-9B5C-26BC4F46F0C6}"/>
              </a:ext>
            </a:extLst>
          </p:cNvPr>
          <p:cNvSpPr>
            <a:spLocks noChangeArrowheads="1"/>
          </p:cNvSpPr>
          <p:nvPr/>
        </p:nvSpPr>
        <p:spPr bwMode="auto">
          <a:xfrm>
            <a:off x="354013" y="808038"/>
            <a:ext cx="7677150" cy="933450"/>
          </a:xfrm>
          <a:prstGeom prst="rect">
            <a:avLst/>
          </a:prstGeom>
          <a:noFill/>
          <a:ln w="12700">
            <a:noFill/>
            <a:miter lim="800000"/>
            <a:headEnd/>
            <a:tailEnd/>
          </a:ln>
          <a:effectLst/>
        </p:spPr>
        <p:txBody>
          <a:bodyPr wrap="none" anchor="ctr"/>
          <a:lstStyle/>
          <a:p>
            <a:pP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Analysis of the data in the warehouse might aid in</a:t>
            </a:r>
          </a:p>
          <a:p>
            <a:pPr>
              <a:defRPr/>
            </a:pPr>
            <a:r>
              <a:rPr lang="en-US" sz="2400" dirty="0">
                <a:effectLst>
                  <a:outerShdw blurRad="38100" dist="38100" dir="2700000" algn="tl">
                    <a:srgbClr val="000000"/>
                  </a:outerShdw>
                </a:effectLst>
                <a:latin typeface="Book Antiqua" pitchFamily="18" charset="0"/>
                <a:cs typeface="+mn-cs"/>
              </a:rPr>
              <a:t>      decisions that will lead to new strategies and higher</a:t>
            </a:r>
          </a:p>
          <a:p>
            <a:pPr>
              <a:defRPr/>
            </a:pPr>
            <a:r>
              <a:rPr lang="en-US" sz="2400" dirty="0">
                <a:effectLst>
                  <a:outerShdw blurRad="38100" dist="38100" dir="2700000" algn="tl">
                    <a:srgbClr val="000000"/>
                  </a:outerShdw>
                </a:effectLst>
                <a:latin typeface="Book Antiqua" pitchFamily="18" charset="0"/>
                <a:cs typeface="+mn-cs"/>
              </a:rPr>
              <a:t>      profits for the organization.</a:t>
            </a:r>
          </a:p>
        </p:txBody>
      </p:sp>
      <p:sp>
        <p:nvSpPr>
          <p:cNvPr id="4" name="Rectangle 4">
            <a:extLst>
              <a:ext uri="{FF2B5EF4-FFF2-40B4-BE49-F238E27FC236}">
                <a16:creationId xmlns:a16="http://schemas.microsoft.com/office/drawing/2014/main" id="{1D3CDD41-3B22-42D6-BAD8-245362DB4D3A}"/>
              </a:ext>
            </a:extLst>
          </p:cNvPr>
          <p:cNvSpPr>
            <a:spLocks noChangeArrowheads="1"/>
          </p:cNvSpPr>
          <p:nvPr/>
        </p:nvSpPr>
        <p:spPr bwMode="auto">
          <a:xfrm>
            <a:off x="331788" y="2116138"/>
            <a:ext cx="7658100" cy="933450"/>
          </a:xfrm>
          <a:prstGeom prst="rect">
            <a:avLst/>
          </a:prstGeom>
          <a:noFill/>
          <a:ln w="12700">
            <a:noFill/>
            <a:miter lim="800000"/>
            <a:headEnd/>
            <a:tailEnd/>
          </a:ln>
          <a:effectLst/>
        </p:spPr>
        <p:txBody>
          <a:bodyPr wrap="none" anchor="ctr"/>
          <a:lstStyle/>
          <a:p>
            <a:pP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Using a combination of procedures from statistics,</a:t>
            </a:r>
          </a:p>
          <a:p>
            <a:pPr>
              <a:buClr>
                <a:srgbClr val="66FFFF"/>
              </a:buClr>
              <a:defRPr/>
            </a:pPr>
            <a:r>
              <a:rPr lang="en-US" sz="2400" dirty="0">
                <a:effectLst>
                  <a:outerShdw blurRad="38100" dist="38100" dir="2700000" algn="tl">
                    <a:srgbClr val="000000"/>
                  </a:outerShdw>
                </a:effectLst>
                <a:latin typeface="Book Antiqua" pitchFamily="18" charset="0"/>
                <a:cs typeface="+mn-cs"/>
              </a:rPr>
              <a:t>      mathematics, and computer science, analysts “</a:t>
            </a:r>
            <a:r>
              <a:rPr lang="en-US" sz="2400" u="sng" dirty="0">
                <a:effectLst>
                  <a:outerShdw blurRad="38100" dist="38100" dir="2700000" algn="tl">
                    <a:srgbClr val="000000"/>
                  </a:outerShdw>
                </a:effectLst>
                <a:latin typeface="Book Antiqua" pitchFamily="18" charset="0"/>
                <a:cs typeface="+mn-cs"/>
              </a:rPr>
              <a:t>mine</a:t>
            </a:r>
          </a:p>
          <a:p>
            <a:pPr>
              <a:buClr>
                <a:srgbClr val="66FFFF"/>
              </a:buClr>
              <a:defRPr/>
            </a:pP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the data</a:t>
            </a:r>
            <a:r>
              <a:rPr lang="en-US" sz="2400" dirty="0">
                <a:effectLst>
                  <a:outerShdw blurRad="38100" dist="38100" dir="2700000" algn="tl">
                    <a:srgbClr val="000000"/>
                  </a:outerShdw>
                </a:effectLst>
                <a:latin typeface="Book Antiqua" pitchFamily="18" charset="0"/>
                <a:cs typeface="+mn-cs"/>
              </a:rPr>
              <a:t>” to convert it into useful information.</a:t>
            </a:r>
          </a:p>
        </p:txBody>
      </p:sp>
      <p:sp>
        <p:nvSpPr>
          <p:cNvPr id="5" name="Rectangle 5">
            <a:extLst>
              <a:ext uri="{FF2B5EF4-FFF2-40B4-BE49-F238E27FC236}">
                <a16:creationId xmlns:a16="http://schemas.microsoft.com/office/drawing/2014/main" id="{C7D6D958-6D12-4986-A516-2CD86601B9B6}"/>
              </a:ext>
            </a:extLst>
          </p:cNvPr>
          <p:cNvSpPr>
            <a:spLocks noChangeArrowheads="1"/>
          </p:cNvSpPr>
          <p:nvPr/>
        </p:nvSpPr>
        <p:spPr bwMode="auto">
          <a:xfrm>
            <a:off x="331788" y="3684588"/>
            <a:ext cx="7639050" cy="895350"/>
          </a:xfrm>
          <a:prstGeom prst="rect">
            <a:avLst/>
          </a:prstGeom>
          <a:noFill/>
          <a:ln w="12700">
            <a:noFill/>
            <a:miter lim="800000"/>
            <a:headEnd/>
            <a:tailEnd/>
          </a:ln>
          <a:effectLst/>
        </p:spPr>
        <p:txBody>
          <a:bodyPr wrap="none" anchor="ctr"/>
          <a:lstStyle/>
          <a:p>
            <a:pP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The most effective data mining systems use automated</a:t>
            </a:r>
          </a:p>
          <a:p>
            <a:pPr>
              <a:buClr>
                <a:srgbClr val="66FFFF"/>
              </a:buClr>
              <a:defRPr/>
            </a:pPr>
            <a:r>
              <a:rPr lang="en-US" sz="2400" dirty="0">
                <a:effectLst>
                  <a:outerShdw blurRad="38100" dist="38100" dir="2700000" algn="tl">
                    <a:srgbClr val="000000"/>
                  </a:outerShdw>
                </a:effectLst>
                <a:latin typeface="Book Antiqua" pitchFamily="18" charset="0"/>
                <a:cs typeface="+mn-cs"/>
              </a:rPr>
              <a:t>      procedures to discover relationships in the data and</a:t>
            </a:r>
          </a:p>
          <a:p>
            <a:pPr>
              <a:buClr>
                <a:srgbClr val="66FFFF"/>
              </a:buClr>
              <a:defRPr/>
            </a:pPr>
            <a:r>
              <a:rPr lang="en-US" sz="2400" dirty="0">
                <a:effectLst>
                  <a:outerShdw blurRad="38100" dist="38100" dir="2700000" algn="tl">
                    <a:srgbClr val="000000"/>
                  </a:outerShdw>
                </a:effectLst>
                <a:latin typeface="Book Antiqua" pitchFamily="18" charset="0"/>
                <a:cs typeface="+mn-cs"/>
              </a:rPr>
              <a:t>      predict future outcomes, … prompted by only general,</a:t>
            </a:r>
          </a:p>
          <a:p>
            <a:pPr>
              <a:buClr>
                <a:srgbClr val="66FFFF"/>
              </a:buClr>
              <a:defRPr/>
            </a:pPr>
            <a:r>
              <a:rPr lang="en-US" sz="2400" dirty="0">
                <a:effectLst>
                  <a:outerShdw blurRad="38100" dist="38100" dir="2700000" algn="tl">
                    <a:srgbClr val="000000"/>
                  </a:outerShdw>
                </a:effectLst>
                <a:latin typeface="Book Antiqua" pitchFamily="18" charset="0"/>
                <a:cs typeface="+mn-cs"/>
              </a:rPr>
              <a:t>      even vague, queries by the user.</a:t>
            </a:r>
          </a:p>
        </p:txBody>
      </p:sp>
      <p:sp>
        <p:nvSpPr>
          <p:cNvPr id="6" name="Rectangle 3">
            <a:extLst>
              <a:ext uri="{FF2B5EF4-FFF2-40B4-BE49-F238E27FC236}">
                <a16:creationId xmlns:a16="http://schemas.microsoft.com/office/drawing/2014/main" id="{F1459C03-8092-4F0A-A56B-23A5209BE11A}"/>
              </a:ext>
            </a:extLst>
          </p:cNvPr>
          <p:cNvSpPr>
            <a:spLocks noChangeArrowheads="1"/>
          </p:cNvSpPr>
          <p:nvPr/>
        </p:nvSpPr>
        <p:spPr bwMode="auto">
          <a:xfrm>
            <a:off x="368300" y="5146675"/>
            <a:ext cx="7677150" cy="933450"/>
          </a:xfrm>
          <a:prstGeom prst="rect">
            <a:avLst/>
          </a:prstGeom>
          <a:noFill/>
          <a:ln w="12700">
            <a:noFill/>
            <a:miter lim="800000"/>
            <a:headEnd/>
            <a:tailEnd/>
          </a:ln>
          <a:effectLst/>
        </p:spPr>
        <p:txBody>
          <a:bodyPr wrap="none" anchor="ctr"/>
          <a:lstStyle/>
          <a:p>
            <a:pP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The major applications of data mining have been </a:t>
            </a:r>
          </a:p>
          <a:p>
            <a:pPr>
              <a:buClr>
                <a:srgbClr val="66FFFF"/>
              </a:buClr>
              <a:defRPr/>
            </a:pPr>
            <a:r>
              <a:rPr lang="en-US" sz="2400" dirty="0">
                <a:effectLst>
                  <a:outerShdw blurRad="38100" dist="38100" dir="2700000" algn="tl">
                    <a:srgbClr val="000000"/>
                  </a:outerShdw>
                </a:effectLst>
                <a:latin typeface="Book Antiqua" pitchFamily="18" charset="0"/>
                <a:cs typeface="+mn-cs"/>
              </a:rPr>
              <a:t>      made by companies with a strong consumer focus</a:t>
            </a:r>
          </a:p>
          <a:p>
            <a:pPr>
              <a:buClr>
                <a:srgbClr val="66FFFF"/>
              </a:buClr>
              <a:defRPr/>
            </a:pPr>
            <a:r>
              <a:rPr lang="en-US" sz="2400" dirty="0">
                <a:effectLst>
                  <a:outerShdw blurRad="38100" dist="38100" dir="2700000" algn="tl">
                    <a:srgbClr val="000000"/>
                  </a:outerShdw>
                </a:effectLst>
                <a:latin typeface="Book Antiqua" pitchFamily="18" charset="0"/>
                <a:cs typeface="+mn-cs"/>
              </a:rPr>
              <a:t>      such as retail, financial, and communication firms.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C25FC3-CCDB-E05E-3C77-9B412BFC6ED6}"/>
              </a:ext>
            </a:extLst>
          </p:cNvPr>
          <p:cNvSpPr txBox="1"/>
          <p:nvPr/>
        </p:nvSpPr>
        <p:spPr>
          <a:xfrm>
            <a:off x="400090" y="1069974"/>
            <a:ext cx="8598463" cy="5114221"/>
          </a:xfrm>
          <a:prstGeom prst="rect">
            <a:avLst/>
          </a:prstGeom>
          <a:noFill/>
        </p:spPr>
        <p:txBody>
          <a:bodyPr wrap="square" lIns="67500">
            <a:spAutoFit/>
          </a:bodyPr>
          <a:lstStyle/>
          <a:p>
            <a:pPr>
              <a:defRPr/>
            </a:pPr>
            <a:r>
              <a:rPr lang="en-US" sz="1900" dirty="0"/>
              <a:t>Throughout the course, subsets from the two following data sources are used:</a:t>
            </a:r>
          </a:p>
          <a:p>
            <a:pPr>
              <a:spcBef>
                <a:spcPts val="1350"/>
              </a:spcBef>
              <a:defRPr/>
            </a:pPr>
            <a:r>
              <a:rPr lang="en-US" sz="1900" b="1" dirty="0"/>
              <a:t>General Social Survey (GSS)</a:t>
            </a:r>
          </a:p>
          <a:p>
            <a:pPr marL="342900">
              <a:defRPr/>
            </a:pPr>
            <a:r>
              <a:rPr lang="en-US" sz="1900" dirty="0"/>
              <a:t>With the exception of the U.S. Census, the GSS is the most frequently used source of information about American society. The surveys are conducted every second year and feature hundreds of variables and thousands of observations about American attitudes on a wide variety of topics.</a:t>
            </a:r>
          </a:p>
          <a:p>
            <a:pPr>
              <a:spcBef>
                <a:spcPts val="1350"/>
              </a:spcBef>
              <a:defRPr/>
            </a:pPr>
            <a:r>
              <a:rPr lang="en-US" sz="1900" b="1" dirty="0"/>
              <a:t>Survey of Consumer Finances (SCF)</a:t>
            </a:r>
          </a:p>
          <a:p>
            <a:pPr marL="342900">
              <a:defRPr/>
            </a:pPr>
            <a:r>
              <a:rPr lang="en-US" sz="1900" dirty="0"/>
              <a:t>The SCF is conducted every 3 years to provide detailed information on the finances of U.S. households. The study is sponsored by the Federal Reserve Board in cooperation with the Department of the Treasury.</a:t>
            </a:r>
          </a:p>
          <a:p>
            <a:pPr marL="342900">
              <a:defRPr/>
            </a:pPr>
            <a:endParaRPr lang="en-US" sz="1900" dirty="0"/>
          </a:p>
          <a:p>
            <a:r>
              <a:rPr lang="en-US" altLang="en-US" sz="1900" dirty="0"/>
              <a:t>For this course, we will use </a:t>
            </a:r>
            <a:r>
              <a:rPr lang="en-US" altLang="en-US" sz="1900" b="1" dirty="0"/>
              <a:t>EXCEL</a:t>
            </a:r>
            <a:r>
              <a:rPr lang="en-US" altLang="en-US" sz="1900" dirty="0"/>
              <a:t> and </a:t>
            </a:r>
            <a:r>
              <a:rPr lang="en-US" altLang="en-US" sz="1900" b="1" dirty="0"/>
              <a:t>STATA</a:t>
            </a:r>
            <a:r>
              <a:rPr lang="en-US" altLang="en-US" sz="1900" dirty="0"/>
              <a:t> software to perform statistical computations on the data in the belief that virtually all university graduates use it now and will in the future.</a:t>
            </a:r>
          </a:p>
          <a:p>
            <a:endParaRPr lang="en-US" altLang="en-US" sz="1900" dirty="0"/>
          </a:p>
          <a:p>
            <a:pPr marL="342900">
              <a:defRPr/>
            </a:pPr>
            <a:endParaRPr lang="en-US" sz="1800" dirty="0"/>
          </a:p>
        </p:txBody>
      </p:sp>
      <p:sp>
        <p:nvSpPr>
          <p:cNvPr id="28" name="TextBox 27">
            <a:extLst>
              <a:ext uri="{FF2B5EF4-FFF2-40B4-BE49-F238E27FC236}">
                <a16:creationId xmlns:a16="http://schemas.microsoft.com/office/drawing/2014/main" id="{66C206E5-9EA1-BF79-C7C4-E64C6D82B8E3}"/>
              </a:ext>
            </a:extLst>
          </p:cNvPr>
          <p:cNvSpPr txBox="1"/>
          <p:nvPr/>
        </p:nvSpPr>
        <p:spPr>
          <a:xfrm>
            <a:off x="-162045" y="401689"/>
            <a:ext cx="8888413" cy="584775"/>
          </a:xfrm>
          <a:prstGeom prst="rect">
            <a:avLst/>
          </a:prstGeom>
          <a:noFill/>
        </p:spPr>
        <p:txBody>
          <a:bodyPr>
            <a:spAutoFit/>
          </a:bodyPr>
          <a:lstStyle/>
          <a:p>
            <a:pPr algn="ctr" eaLnBrk="1" hangingPunct="1">
              <a:defRPr/>
            </a:pPr>
            <a:r>
              <a:rPr lang="en-US" sz="3200" b="1" dirty="0">
                <a:latin typeface="Calibri" panose="020F0502020204030204" pitchFamily="34" charset="0"/>
                <a:ea typeface="Calibri" panose="020F0502020204030204" pitchFamily="34" charset="0"/>
                <a:cs typeface="Calibri" panose="020F0502020204030204" pitchFamily="34" charset="0"/>
              </a:rPr>
              <a:t>Large Real Data Sets</a:t>
            </a:r>
          </a:p>
        </p:txBody>
      </p:sp>
    </p:spTree>
    <p:extLst>
      <p:ext uri="{BB962C8B-B14F-4D97-AF65-F5344CB8AC3E}">
        <p14:creationId xmlns:p14="http://schemas.microsoft.com/office/powerpoint/2010/main" val="260303540"/>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D8BB2476-7CCB-4F4E-BD59-F176DA3D130A}"/>
              </a:ext>
            </a:extLst>
          </p:cNvPr>
          <p:cNvSpPr>
            <a:spLocks noChangeArrowheads="1"/>
          </p:cNvSpPr>
          <p:nvPr/>
        </p:nvSpPr>
        <p:spPr bwMode="auto">
          <a:xfrm>
            <a:off x="739775" y="203200"/>
            <a:ext cx="7772400" cy="814388"/>
          </a:xfrm>
          <a:prstGeom prst="rect">
            <a:avLst/>
          </a:prstGeom>
          <a:noFill/>
          <a:ln w="12700">
            <a:noFill/>
            <a:miter lim="800000"/>
            <a:headEnd/>
            <a:tailEnd/>
          </a:ln>
          <a:effectLst/>
        </p:spPr>
        <p:txBody>
          <a:bodyPr lIns="90488" tIns="44450" rIns="90488" bIns="44450" anchor="ctr"/>
          <a:lstStyle/>
          <a:p>
            <a:pPr algn="ctr" eaLnBrk="1" hangingPunct="1">
              <a:defRPr/>
            </a:pPr>
            <a:r>
              <a:rPr lang="en-US" sz="3200" b="1" dirty="0">
                <a:latin typeface="Calibri" panose="020F0502020204030204" pitchFamily="34" charset="0"/>
                <a:ea typeface="Calibri" panose="020F0502020204030204" pitchFamily="34" charset="0"/>
                <a:cs typeface="Calibri" panose="020F0502020204030204" pitchFamily="34" charset="0"/>
              </a:rPr>
              <a:t>Ethical Guidelines for Statistical Practice</a:t>
            </a:r>
          </a:p>
        </p:txBody>
      </p:sp>
      <p:sp>
        <p:nvSpPr>
          <p:cNvPr id="188419" name="Rectangle 3">
            <a:extLst>
              <a:ext uri="{FF2B5EF4-FFF2-40B4-BE49-F238E27FC236}">
                <a16:creationId xmlns:a16="http://schemas.microsoft.com/office/drawing/2014/main" id="{9E9A1553-2C6F-4E79-B9A3-01AC16C3BBE7}"/>
              </a:ext>
            </a:extLst>
          </p:cNvPr>
          <p:cNvSpPr>
            <a:spLocks noChangeArrowheads="1"/>
          </p:cNvSpPr>
          <p:nvPr/>
        </p:nvSpPr>
        <p:spPr bwMode="auto">
          <a:xfrm>
            <a:off x="660400" y="1089025"/>
            <a:ext cx="7677150" cy="768350"/>
          </a:xfrm>
          <a:prstGeom prst="rect">
            <a:avLst/>
          </a:prstGeom>
          <a:noFill/>
          <a:ln w="12700">
            <a:noFill/>
            <a:miter lim="800000"/>
            <a:headEnd/>
            <a:tailEnd/>
          </a:ln>
          <a:effectLst/>
        </p:spPr>
        <p:txBody>
          <a:bodyPr wrap="none" anchor="ctr"/>
          <a:lstStyle/>
          <a:p>
            <a:pP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In a statistical study, unethical behavior can take a</a:t>
            </a:r>
          </a:p>
          <a:p>
            <a:pPr>
              <a:defRPr/>
            </a:pPr>
            <a:r>
              <a:rPr lang="en-US" sz="2400" dirty="0">
                <a:effectLst>
                  <a:outerShdw blurRad="38100" dist="38100" dir="2700000" algn="tl">
                    <a:srgbClr val="000000"/>
                  </a:outerShdw>
                </a:effectLst>
                <a:latin typeface="Book Antiqua" pitchFamily="18" charset="0"/>
                <a:cs typeface="+mn-cs"/>
              </a:rPr>
              <a:t>      variety of forms including:</a:t>
            </a:r>
          </a:p>
        </p:txBody>
      </p:sp>
      <p:sp>
        <p:nvSpPr>
          <p:cNvPr id="188437" name="Text Box 21">
            <a:extLst>
              <a:ext uri="{FF2B5EF4-FFF2-40B4-BE49-F238E27FC236}">
                <a16:creationId xmlns:a16="http://schemas.microsoft.com/office/drawing/2014/main" id="{D40774D5-9965-45FD-BC38-3B21E79A2976}"/>
              </a:ext>
            </a:extLst>
          </p:cNvPr>
          <p:cNvSpPr txBox="1">
            <a:spLocks noChangeArrowheads="1"/>
          </p:cNvSpPr>
          <p:nvPr/>
        </p:nvSpPr>
        <p:spPr bwMode="auto">
          <a:xfrm>
            <a:off x="1076325" y="1814513"/>
            <a:ext cx="3100388" cy="461962"/>
          </a:xfrm>
          <a:prstGeom prst="rect">
            <a:avLst/>
          </a:prstGeom>
          <a:noFill/>
          <a:ln w="12700">
            <a:noFill/>
            <a:miter lim="800000"/>
            <a:headEnd/>
            <a:tailEnd/>
          </a:ln>
          <a:effectLst/>
        </p:spPr>
        <p:txBody>
          <a:bodyPr wrap="none">
            <a:spAutoFit/>
          </a:bodyPr>
          <a:lstStyle/>
          <a:p>
            <a:pPr algn="ctr">
              <a:buFontTx/>
              <a:buChar char="•"/>
              <a:defRPr/>
            </a:pPr>
            <a:r>
              <a:rPr lang="en-US" sz="2400" dirty="0">
                <a:effectLst>
                  <a:outerShdw blurRad="38100" dist="38100" dir="2700000" algn="tl">
                    <a:srgbClr val="000000"/>
                  </a:outerShdw>
                </a:effectLst>
                <a:latin typeface="Book Antiqua" pitchFamily="18" charset="0"/>
                <a:cs typeface="+mn-cs"/>
              </a:rPr>
              <a:t> Improper sampling</a:t>
            </a:r>
          </a:p>
        </p:txBody>
      </p:sp>
      <p:sp>
        <p:nvSpPr>
          <p:cNvPr id="188438" name="Text Box 22">
            <a:extLst>
              <a:ext uri="{FF2B5EF4-FFF2-40B4-BE49-F238E27FC236}">
                <a16:creationId xmlns:a16="http://schemas.microsoft.com/office/drawing/2014/main" id="{B22081CC-68B1-4406-ABA4-B0A90A1CA19B}"/>
              </a:ext>
            </a:extLst>
          </p:cNvPr>
          <p:cNvSpPr txBox="1">
            <a:spLocks noChangeArrowheads="1"/>
          </p:cNvSpPr>
          <p:nvPr/>
        </p:nvSpPr>
        <p:spPr bwMode="auto">
          <a:xfrm>
            <a:off x="1100138" y="2195513"/>
            <a:ext cx="5192712" cy="457200"/>
          </a:xfrm>
          <a:prstGeom prst="rect">
            <a:avLst/>
          </a:prstGeom>
          <a:noFill/>
          <a:ln w="12700">
            <a:noFill/>
            <a:miter lim="800000"/>
            <a:headEnd/>
            <a:tailEnd/>
          </a:ln>
          <a:effectLst/>
        </p:spPr>
        <p:txBody>
          <a:bodyPr wrap="none">
            <a:spAutoFit/>
          </a:bodyPr>
          <a:lstStyle/>
          <a:p>
            <a:pPr>
              <a:buFontTx/>
              <a:buChar char="•"/>
              <a:defRPr/>
            </a:pPr>
            <a:r>
              <a:rPr lang="en-US" sz="2400" dirty="0">
                <a:effectLst>
                  <a:outerShdw blurRad="38100" dist="38100" dir="2700000" algn="tl">
                    <a:srgbClr val="000000"/>
                  </a:outerShdw>
                </a:effectLst>
                <a:latin typeface="Book Antiqua" pitchFamily="18" charset="0"/>
                <a:cs typeface="+mn-cs"/>
              </a:rPr>
              <a:t> Inappropriate analysis of the data</a:t>
            </a:r>
          </a:p>
        </p:txBody>
      </p:sp>
      <p:sp>
        <p:nvSpPr>
          <p:cNvPr id="188439" name="Text Box 23">
            <a:extLst>
              <a:ext uri="{FF2B5EF4-FFF2-40B4-BE49-F238E27FC236}">
                <a16:creationId xmlns:a16="http://schemas.microsoft.com/office/drawing/2014/main" id="{D63397B8-37C3-4928-94D8-35E95F0D4A46}"/>
              </a:ext>
            </a:extLst>
          </p:cNvPr>
          <p:cNvSpPr txBox="1">
            <a:spLocks noChangeArrowheads="1"/>
          </p:cNvSpPr>
          <p:nvPr/>
        </p:nvSpPr>
        <p:spPr bwMode="auto">
          <a:xfrm>
            <a:off x="1112838" y="2576513"/>
            <a:ext cx="5399087" cy="457200"/>
          </a:xfrm>
          <a:prstGeom prst="rect">
            <a:avLst/>
          </a:prstGeom>
          <a:noFill/>
          <a:ln w="12700">
            <a:noFill/>
            <a:miter lim="800000"/>
            <a:headEnd/>
            <a:tailEnd/>
          </a:ln>
          <a:effectLst/>
        </p:spPr>
        <p:txBody>
          <a:bodyPr wrap="none">
            <a:spAutoFit/>
          </a:bodyPr>
          <a:lstStyle/>
          <a:p>
            <a:pPr>
              <a:buFontTx/>
              <a:buChar char="•"/>
              <a:defRPr/>
            </a:pPr>
            <a:r>
              <a:rPr lang="en-US" sz="2400" dirty="0">
                <a:effectLst>
                  <a:outerShdw blurRad="38100" dist="38100" dir="2700000" algn="tl">
                    <a:srgbClr val="000000"/>
                  </a:outerShdw>
                </a:effectLst>
                <a:latin typeface="Book Antiqua" pitchFamily="18" charset="0"/>
                <a:cs typeface="+mn-cs"/>
              </a:rPr>
              <a:t> Development of misleading graphs</a:t>
            </a:r>
          </a:p>
        </p:txBody>
      </p:sp>
      <p:sp>
        <p:nvSpPr>
          <p:cNvPr id="188440" name="Text Box 24">
            <a:extLst>
              <a:ext uri="{FF2B5EF4-FFF2-40B4-BE49-F238E27FC236}">
                <a16:creationId xmlns:a16="http://schemas.microsoft.com/office/drawing/2014/main" id="{D411DC62-B264-493F-94F8-85528995C93B}"/>
              </a:ext>
            </a:extLst>
          </p:cNvPr>
          <p:cNvSpPr txBox="1">
            <a:spLocks noChangeArrowheads="1"/>
          </p:cNvSpPr>
          <p:nvPr/>
        </p:nvSpPr>
        <p:spPr bwMode="auto">
          <a:xfrm>
            <a:off x="1112838" y="2957513"/>
            <a:ext cx="6034087" cy="457200"/>
          </a:xfrm>
          <a:prstGeom prst="rect">
            <a:avLst/>
          </a:prstGeom>
          <a:noFill/>
          <a:ln w="12700">
            <a:noFill/>
            <a:miter lim="800000"/>
            <a:headEnd/>
            <a:tailEnd/>
          </a:ln>
          <a:effectLst/>
        </p:spPr>
        <p:txBody>
          <a:bodyPr wrap="none">
            <a:spAutoFit/>
          </a:bodyPr>
          <a:lstStyle/>
          <a:p>
            <a:pPr>
              <a:buFontTx/>
              <a:buChar char="•"/>
              <a:defRPr/>
            </a:pPr>
            <a:r>
              <a:rPr lang="en-US" sz="2400" dirty="0">
                <a:effectLst>
                  <a:outerShdw blurRad="38100" dist="38100" dir="2700000" algn="tl">
                    <a:srgbClr val="000000"/>
                  </a:outerShdw>
                </a:effectLst>
                <a:latin typeface="Book Antiqua" pitchFamily="18" charset="0"/>
                <a:cs typeface="+mn-cs"/>
              </a:rPr>
              <a:t> Use of inappropriate summary statistics</a:t>
            </a:r>
          </a:p>
        </p:txBody>
      </p:sp>
      <p:sp>
        <p:nvSpPr>
          <p:cNvPr id="188441" name="Text Box 25">
            <a:extLst>
              <a:ext uri="{FF2B5EF4-FFF2-40B4-BE49-F238E27FC236}">
                <a16:creationId xmlns:a16="http://schemas.microsoft.com/office/drawing/2014/main" id="{04A66FA1-B785-4DC4-817F-D55E12F23853}"/>
              </a:ext>
            </a:extLst>
          </p:cNvPr>
          <p:cNvSpPr txBox="1">
            <a:spLocks noChangeArrowheads="1"/>
          </p:cNvSpPr>
          <p:nvPr/>
        </p:nvSpPr>
        <p:spPr bwMode="auto">
          <a:xfrm>
            <a:off x="1112838" y="3325813"/>
            <a:ext cx="6630987" cy="457200"/>
          </a:xfrm>
          <a:prstGeom prst="rect">
            <a:avLst/>
          </a:prstGeom>
          <a:noFill/>
          <a:ln w="12700">
            <a:noFill/>
            <a:miter lim="800000"/>
            <a:headEnd/>
            <a:tailEnd/>
          </a:ln>
          <a:effectLst/>
        </p:spPr>
        <p:txBody>
          <a:bodyPr wrap="none">
            <a:spAutoFit/>
          </a:bodyPr>
          <a:lstStyle/>
          <a:p>
            <a:pPr>
              <a:buFontTx/>
              <a:buChar char="•"/>
              <a:defRPr/>
            </a:pPr>
            <a:r>
              <a:rPr lang="en-US" sz="2400" dirty="0">
                <a:effectLst>
                  <a:outerShdw blurRad="38100" dist="38100" dir="2700000" algn="tl">
                    <a:srgbClr val="000000"/>
                  </a:outerShdw>
                </a:effectLst>
                <a:latin typeface="Book Antiqua" pitchFamily="18" charset="0"/>
                <a:cs typeface="+mn-cs"/>
              </a:rPr>
              <a:t> Biased interpretation of the statistical results</a:t>
            </a:r>
          </a:p>
        </p:txBody>
      </p:sp>
      <p:sp>
        <p:nvSpPr>
          <p:cNvPr id="188442" name="Rectangle 26">
            <a:extLst>
              <a:ext uri="{FF2B5EF4-FFF2-40B4-BE49-F238E27FC236}">
                <a16:creationId xmlns:a16="http://schemas.microsoft.com/office/drawing/2014/main" id="{42D40128-1EDF-46D1-AE6D-538FBDA3E1BB}"/>
              </a:ext>
            </a:extLst>
          </p:cNvPr>
          <p:cNvSpPr>
            <a:spLocks noChangeArrowheads="1"/>
          </p:cNvSpPr>
          <p:nvPr/>
        </p:nvSpPr>
        <p:spPr bwMode="auto">
          <a:xfrm>
            <a:off x="558800" y="3795713"/>
            <a:ext cx="7677150" cy="768350"/>
          </a:xfrm>
          <a:prstGeom prst="rect">
            <a:avLst/>
          </a:prstGeom>
          <a:noFill/>
          <a:ln w="12700">
            <a:noFill/>
            <a:miter lim="800000"/>
            <a:headEnd/>
            <a:tailEnd/>
          </a:ln>
          <a:effectLst/>
        </p:spPr>
        <p:txBody>
          <a:bodyPr wrap="none" anchor="ctr"/>
          <a:lstStyle/>
          <a:p>
            <a:pP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You should strive to be fair, thorough, objective, and</a:t>
            </a:r>
          </a:p>
          <a:p>
            <a:pPr>
              <a:defRPr/>
            </a:pPr>
            <a:r>
              <a:rPr lang="en-US" sz="2400" dirty="0">
                <a:effectLst>
                  <a:outerShdw blurRad="38100" dist="38100" dir="2700000" algn="tl">
                    <a:srgbClr val="000000"/>
                  </a:outerShdw>
                </a:effectLst>
                <a:latin typeface="Book Antiqua" pitchFamily="18" charset="0"/>
                <a:cs typeface="+mn-cs"/>
              </a:rPr>
              <a:t>      neutral as you collect, analyze, and present data.</a:t>
            </a:r>
          </a:p>
        </p:txBody>
      </p:sp>
      <p:sp>
        <p:nvSpPr>
          <p:cNvPr id="188444" name="Rectangle 28">
            <a:extLst>
              <a:ext uri="{FF2B5EF4-FFF2-40B4-BE49-F238E27FC236}">
                <a16:creationId xmlns:a16="http://schemas.microsoft.com/office/drawing/2014/main" id="{F34B20FA-5479-41A0-BF11-8CDB1B2092C0}"/>
              </a:ext>
            </a:extLst>
          </p:cNvPr>
          <p:cNvSpPr>
            <a:spLocks noChangeArrowheads="1"/>
          </p:cNvSpPr>
          <p:nvPr/>
        </p:nvSpPr>
        <p:spPr bwMode="auto">
          <a:xfrm>
            <a:off x="544513" y="4611688"/>
            <a:ext cx="7677150" cy="768350"/>
          </a:xfrm>
          <a:prstGeom prst="rect">
            <a:avLst/>
          </a:prstGeom>
          <a:noFill/>
          <a:ln w="12700">
            <a:noFill/>
            <a:miter lim="800000"/>
            <a:headEnd/>
            <a:tailEnd/>
          </a:ln>
          <a:effectLst/>
        </p:spPr>
        <p:txBody>
          <a:bodyPr wrap="none" anchor="ctr"/>
          <a:lstStyle/>
          <a:p>
            <a:pP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As a consumer of statistics, you should also be aware</a:t>
            </a:r>
          </a:p>
          <a:p>
            <a:pPr>
              <a:defRPr/>
            </a:pPr>
            <a:r>
              <a:rPr lang="en-US" sz="2400" dirty="0">
                <a:effectLst>
                  <a:outerShdw blurRad="38100" dist="38100" dir="2700000" algn="tl">
                    <a:srgbClr val="000000"/>
                  </a:outerShdw>
                </a:effectLst>
                <a:latin typeface="Book Antiqua" pitchFamily="18" charset="0"/>
                <a:cs typeface="+mn-cs"/>
              </a:rPr>
              <a:t>      of the possibility of unethical behavior by others.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blinds(horizontal)">
                                      <p:cBhvr>
                                        <p:cTn id="7" dur="500"/>
                                        <p:tgtEl>
                                          <p:spTgt spid="188419"/>
                                        </p:tgtEl>
                                      </p:cBhvr>
                                    </p:animEffect>
                                  </p:childTnLst>
                                </p:cTn>
                              </p:par>
                            </p:childTnLst>
                          </p:cTn>
                        </p:par>
                        <p:par>
                          <p:cTn id="8" fill="hold" nodeType="afterGroup">
                            <p:stCondLst>
                              <p:cond delay="500"/>
                            </p:stCondLst>
                            <p:childTnLst>
                              <p:par>
                                <p:cTn id="9" presetID="3" presetClass="entr" presetSubtype="10" fill="hold" grpId="0" nodeType="afterEffect">
                                  <p:stCondLst>
                                    <p:cond delay="2000"/>
                                  </p:stCondLst>
                                  <p:childTnLst>
                                    <p:set>
                                      <p:cBhvr>
                                        <p:cTn id="10" dur="1" fill="hold">
                                          <p:stCondLst>
                                            <p:cond delay="0"/>
                                          </p:stCondLst>
                                        </p:cTn>
                                        <p:tgtEl>
                                          <p:spTgt spid="188437"/>
                                        </p:tgtEl>
                                        <p:attrNameLst>
                                          <p:attrName>style.visibility</p:attrName>
                                        </p:attrNameLst>
                                      </p:cBhvr>
                                      <p:to>
                                        <p:strVal val="visible"/>
                                      </p:to>
                                    </p:set>
                                    <p:animEffect transition="in" filter="blinds(horizontal)">
                                      <p:cBhvr>
                                        <p:cTn id="11" dur="500"/>
                                        <p:tgtEl>
                                          <p:spTgt spid="188437"/>
                                        </p:tgtEl>
                                      </p:cBhvr>
                                    </p:animEffect>
                                  </p:childTnLst>
                                </p:cTn>
                              </p:par>
                            </p:childTnLst>
                          </p:cTn>
                        </p:par>
                        <p:par>
                          <p:cTn id="12" fill="hold" nodeType="afterGroup">
                            <p:stCondLst>
                              <p:cond delay="3000"/>
                            </p:stCondLst>
                            <p:childTnLst>
                              <p:par>
                                <p:cTn id="13" presetID="3" presetClass="entr" presetSubtype="10" fill="hold" grpId="0" nodeType="afterEffect">
                                  <p:stCondLst>
                                    <p:cond delay="2000"/>
                                  </p:stCondLst>
                                  <p:childTnLst>
                                    <p:set>
                                      <p:cBhvr>
                                        <p:cTn id="14" dur="1" fill="hold">
                                          <p:stCondLst>
                                            <p:cond delay="0"/>
                                          </p:stCondLst>
                                        </p:cTn>
                                        <p:tgtEl>
                                          <p:spTgt spid="188438"/>
                                        </p:tgtEl>
                                        <p:attrNameLst>
                                          <p:attrName>style.visibility</p:attrName>
                                        </p:attrNameLst>
                                      </p:cBhvr>
                                      <p:to>
                                        <p:strVal val="visible"/>
                                      </p:to>
                                    </p:set>
                                    <p:animEffect transition="in" filter="blinds(horizontal)">
                                      <p:cBhvr>
                                        <p:cTn id="15" dur="500"/>
                                        <p:tgtEl>
                                          <p:spTgt spid="188438"/>
                                        </p:tgtEl>
                                      </p:cBhvr>
                                    </p:animEffect>
                                  </p:childTnLst>
                                </p:cTn>
                              </p:par>
                            </p:childTnLst>
                          </p:cTn>
                        </p:par>
                        <p:par>
                          <p:cTn id="16" fill="hold" nodeType="afterGroup">
                            <p:stCondLst>
                              <p:cond delay="5500"/>
                            </p:stCondLst>
                            <p:childTnLst>
                              <p:par>
                                <p:cTn id="17" presetID="3" presetClass="entr" presetSubtype="10" fill="hold" grpId="0" nodeType="afterEffect">
                                  <p:stCondLst>
                                    <p:cond delay="2000"/>
                                  </p:stCondLst>
                                  <p:childTnLst>
                                    <p:set>
                                      <p:cBhvr>
                                        <p:cTn id="18" dur="1" fill="hold">
                                          <p:stCondLst>
                                            <p:cond delay="0"/>
                                          </p:stCondLst>
                                        </p:cTn>
                                        <p:tgtEl>
                                          <p:spTgt spid="188439"/>
                                        </p:tgtEl>
                                        <p:attrNameLst>
                                          <p:attrName>style.visibility</p:attrName>
                                        </p:attrNameLst>
                                      </p:cBhvr>
                                      <p:to>
                                        <p:strVal val="visible"/>
                                      </p:to>
                                    </p:set>
                                    <p:animEffect transition="in" filter="blinds(horizontal)">
                                      <p:cBhvr>
                                        <p:cTn id="19" dur="500"/>
                                        <p:tgtEl>
                                          <p:spTgt spid="188439"/>
                                        </p:tgtEl>
                                      </p:cBhvr>
                                    </p:animEffect>
                                  </p:childTnLst>
                                </p:cTn>
                              </p:par>
                            </p:childTnLst>
                          </p:cTn>
                        </p:par>
                        <p:par>
                          <p:cTn id="20" fill="hold" nodeType="afterGroup">
                            <p:stCondLst>
                              <p:cond delay="8000"/>
                            </p:stCondLst>
                            <p:childTnLst>
                              <p:par>
                                <p:cTn id="21" presetID="3" presetClass="entr" presetSubtype="10" fill="hold" grpId="0" nodeType="afterEffect">
                                  <p:stCondLst>
                                    <p:cond delay="2000"/>
                                  </p:stCondLst>
                                  <p:childTnLst>
                                    <p:set>
                                      <p:cBhvr>
                                        <p:cTn id="22" dur="1" fill="hold">
                                          <p:stCondLst>
                                            <p:cond delay="0"/>
                                          </p:stCondLst>
                                        </p:cTn>
                                        <p:tgtEl>
                                          <p:spTgt spid="188440"/>
                                        </p:tgtEl>
                                        <p:attrNameLst>
                                          <p:attrName>style.visibility</p:attrName>
                                        </p:attrNameLst>
                                      </p:cBhvr>
                                      <p:to>
                                        <p:strVal val="visible"/>
                                      </p:to>
                                    </p:set>
                                    <p:animEffect transition="in" filter="blinds(horizontal)">
                                      <p:cBhvr>
                                        <p:cTn id="23" dur="500"/>
                                        <p:tgtEl>
                                          <p:spTgt spid="188440"/>
                                        </p:tgtEl>
                                      </p:cBhvr>
                                    </p:animEffect>
                                  </p:childTnLst>
                                </p:cTn>
                              </p:par>
                            </p:childTnLst>
                          </p:cTn>
                        </p:par>
                        <p:par>
                          <p:cTn id="24" fill="hold" nodeType="afterGroup">
                            <p:stCondLst>
                              <p:cond delay="10500"/>
                            </p:stCondLst>
                            <p:childTnLst>
                              <p:par>
                                <p:cTn id="25" presetID="3" presetClass="entr" presetSubtype="10" fill="hold" grpId="0" nodeType="afterEffect">
                                  <p:stCondLst>
                                    <p:cond delay="2000"/>
                                  </p:stCondLst>
                                  <p:childTnLst>
                                    <p:set>
                                      <p:cBhvr>
                                        <p:cTn id="26" dur="1" fill="hold">
                                          <p:stCondLst>
                                            <p:cond delay="0"/>
                                          </p:stCondLst>
                                        </p:cTn>
                                        <p:tgtEl>
                                          <p:spTgt spid="188441"/>
                                        </p:tgtEl>
                                        <p:attrNameLst>
                                          <p:attrName>style.visibility</p:attrName>
                                        </p:attrNameLst>
                                      </p:cBhvr>
                                      <p:to>
                                        <p:strVal val="visible"/>
                                      </p:to>
                                    </p:set>
                                    <p:animEffect transition="in" filter="blinds(horizontal)">
                                      <p:cBhvr>
                                        <p:cTn id="27" dur="500"/>
                                        <p:tgtEl>
                                          <p:spTgt spid="1884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8442"/>
                                        </p:tgtEl>
                                        <p:attrNameLst>
                                          <p:attrName>style.visibility</p:attrName>
                                        </p:attrNameLst>
                                      </p:cBhvr>
                                      <p:to>
                                        <p:strVal val="visible"/>
                                      </p:to>
                                    </p:set>
                                    <p:animEffect transition="in" filter="blinds(horizontal)">
                                      <p:cBhvr>
                                        <p:cTn id="32" dur="500"/>
                                        <p:tgtEl>
                                          <p:spTgt spid="1884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8444"/>
                                        </p:tgtEl>
                                        <p:attrNameLst>
                                          <p:attrName>style.visibility</p:attrName>
                                        </p:attrNameLst>
                                      </p:cBhvr>
                                      <p:to>
                                        <p:strVal val="visible"/>
                                      </p:to>
                                    </p:set>
                                    <p:animEffect transition="in" filter="blinds(horizontal)">
                                      <p:cBhvr>
                                        <p:cTn id="37" dur="500"/>
                                        <p:tgtEl>
                                          <p:spTgt spid="18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utoUpdateAnimBg="0"/>
      <p:bldP spid="188437" grpId="0" autoUpdateAnimBg="0"/>
      <p:bldP spid="188438" grpId="0" autoUpdateAnimBg="0"/>
      <p:bldP spid="188439" grpId="0" autoUpdateAnimBg="0"/>
      <p:bldP spid="188440" grpId="0" autoUpdateAnimBg="0"/>
      <p:bldP spid="188441" grpId="0" autoUpdateAnimBg="0"/>
      <p:bldP spid="188442" grpId="0" autoUpdateAnimBg="0"/>
      <p:bldP spid="18844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EFBFCFC-E3F6-D1FB-BEF2-32F79C62E43B}"/>
              </a:ext>
            </a:extLst>
          </p:cNvPr>
          <p:cNvSpPr>
            <a:spLocks noGrp="1" noChangeArrowheads="1"/>
          </p:cNvSpPr>
          <p:nvPr>
            <p:ph type="body" idx="1"/>
          </p:nvPr>
        </p:nvSpPr>
        <p:spPr>
          <a:xfrm>
            <a:off x="81022" y="1498600"/>
            <a:ext cx="8605777" cy="4525963"/>
          </a:xfrm>
        </p:spPr>
        <p:txBody>
          <a:bodyPr/>
          <a:lstStyle/>
          <a:p>
            <a:pPr indent="3175" algn="just" eaLnBrk="1" hangingPunct="1">
              <a:spcBef>
                <a:spcPct val="0"/>
              </a:spcBef>
              <a:buFont typeface="Wingdings" pitchFamily="2" charset="2"/>
              <a:buNone/>
              <a:defRPr/>
            </a:pPr>
            <a:r>
              <a:rPr lang="en-US" sz="2000" dirty="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A study showed that truck drivers weigh more than adults who do not drive trucks.  Conclusion:  Trucks cause people to gain weight.*</a:t>
            </a:r>
          </a:p>
          <a:p>
            <a:pPr indent="3175" algn="just" eaLnBrk="1" hangingPunct="1">
              <a:spcBef>
                <a:spcPct val="0"/>
              </a:spcBef>
              <a:buFont typeface="Wingdings" pitchFamily="2" charset="2"/>
              <a:buNone/>
              <a:defRPr/>
            </a:pPr>
            <a:endParaRPr lang="en-US" sz="2000" dirty="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endParaRPr>
          </a:p>
          <a:p>
            <a:pPr indent="3175" algn="just" eaLnBrk="1" hangingPunct="1">
              <a:spcBef>
                <a:spcPct val="0"/>
              </a:spcBef>
              <a:buFont typeface="Wingdings" pitchFamily="2" charset="2"/>
              <a:buNone/>
              <a:defRPr/>
            </a:pPr>
            <a:r>
              <a:rPr lang="en-US" sz="2000" dirty="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There is a strong relationship between a child’s knowledge of nursery rhymes at age 3 and their reading skills over the next few years. Does this mean that nursery rhymes cause children to be able to read better?**</a:t>
            </a:r>
          </a:p>
          <a:p>
            <a:pPr indent="3175" algn="just" eaLnBrk="1" hangingPunct="1">
              <a:spcBef>
                <a:spcPct val="0"/>
              </a:spcBef>
              <a:buFont typeface="Wingdings" pitchFamily="2" charset="2"/>
              <a:buNone/>
              <a:defRPr/>
            </a:pPr>
            <a:endParaRPr lang="en-US" sz="2800" b="1" dirty="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endParaRPr>
          </a:p>
        </p:txBody>
      </p:sp>
      <p:sp>
        <p:nvSpPr>
          <p:cNvPr id="72707" name="Text Box 4">
            <a:extLst>
              <a:ext uri="{FF2B5EF4-FFF2-40B4-BE49-F238E27FC236}">
                <a16:creationId xmlns:a16="http://schemas.microsoft.com/office/drawing/2014/main" id="{93EA3732-49A1-58EF-E120-096077311890}"/>
              </a:ext>
            </a:extLst>
          </p:cNvPr>
          <p:cNvSpPr txBox="1">
            <a:spLocks noChangeArrowheads="1"/>
          </p:cNvSpPr>
          <p:nvPr/>
        </p:nvSpPr>
        <p:spPr bwMode="auto">
          <a:xfrm>
            <a:off x="301654" y="5592763"/>
            <a:ext cx="8164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Arial" panose="020B0604020202020204" pitchFamily="34" charset="0"/>
              </a:rPr>
              <a:t>*</a:t>
            </a:r>
            <a:r>
              <a:rPr lang="en-US" altLang="en-US" sz="1200" dirty="0">
                <a:latin typeface="Arial" panose="020B0604020202020204" pitchFamily="34" charset="0"/>
              </a:rPr>
              <a:t>Taken from Triola, Essentials of Statistics.  Addison Wesley. </a:t>
            </a:r>
          </a:p>
        </p:txBody>
      </p:sp>
      <p:sp>
        <p:nvSpPr>
          <p:cNvPr id="7174" name="Rectangle 6">
            <a:extLst>
              <a:ext uri="{FF2B5EF4-FFF2-40B4-BE49-F238E27FC236}">
                <a16:creationId xmlns:a16="http://schemas.microsoft.com/office/drawing/2014/main" id="{E6F17368-541E-2F64-F04C-CF1B32E9183B}"/>
              </a:ext>
            </a:extLst>
          </p:cNvPr>
          <p:cNvSpPr>
            <a:spLocks noGrp="1" noChangeArrowheads="1"/>
          </p:cNvSpPr>
          <p:nvPr>
            <p:ph type="title"/>
          </p:nvPr>
        </p:nvSpPr>
        <p:spPr>
          <a:xfrm>
            <a:off x="318022" y="251428"/>
            <a:ext cx="8229600" cy="1143000"/>
          </a:xfrm>
        </p:spPr>
        <p:txBody>
          <a:bodyPr/>
          <a:lstStyle/>
          <a:p>
            <a:pPr eaLnBrk="1" hangingPunct="1">
              <a:defRPr/>
            </a:pPr>
            <a:r>
              <a:rPr lang="en-US" sz="3200" dirty="0">
                <a:latin typeface="Calibri" panose="020F0502020204030204" pitchFamily="34" charset="0"/>
                <a:ea typeface="Calibri" panose="020F0502020204030204" pitchFamily="34" charset="0"/>
                <a:cs typeface="Calibri" panose="020F0502020204030204" pitchFamily="34" charset="0"/>
              </a:rPr>
              <a:t>Correlation vs. Causation</a:t>
            </a:r>
          </a:p>
        </p:txBody>
      </p:sp>
      <p:sp>
        <p:nvSpPr>
          <p:cNvPr id="72709" name="Text Box 4">
            <a:extLst>
              <a:ext uri="{FF2B5EF4-FFF2-40B4-BE49-F238E27FC236}">
                <a16:creationId xmlns:a16="http://schemas.microsoft.com/office/drawing/2014/main" id="{BC9E2D0F-8389-7E0F-8A6E-DC110A564783}"/>
              </a:ext>
            </a:extLst>
          </p:cNvPr>
          <p:cNvSpPr txBox="1">
            <a:spLocks noChangeArrowheads="1"/>
          </p:cNvSpPr>
          <p:nvPr/>
        </p:nvSpPr>
        <p:spPr bwMode="auto">
          <a:xfrm>
            <a:off x="318022" y="6024563"/>
            <a:ext cx="614065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dirty="0">
                <a:latin typeface="Arial" panose="020B0604020202020204" pitchFamily="34" charset="0"/>
              </a:rPr>
              <a:t>** </a:t>
            </a:r>
            <a:r>
              <a:rPr lang="en-US" altLang="en-US" sz="1200" dirty="0">
                <a:latin typeface="Arial" panose="020B0604020202020204" pitchFamily="34" charset="0"/>
                <a:hlinkClick r:id="rId2"/>
              </a:rPr>
              <a:t>http://www.ncbi.nlm.nih.gov/pubmed/2760133</a:t>
            </a:r>
            <a:endParaRPr lang="en-US" altLang="en-US" sz="1200" dirty="0">
              <a:latin typeface="Arial" panose="020B0604020202020204" pitchFamily="34" charset="0"/>
            </a:endParaRPr>
          </a:p>
          <a:p>
            <a:pPr eaLnBrk="1" hangingPunct="1">
              <a:spcBef>
                <a:spcPct val="0"/>
              </a:spcBef>
              <a:buFontTx/>
              <a:buNone/>
            </a:pPr>
            <a:endParaRPr lang="en-US" altLang="en-US" sz="2200" dirty="0">
              <a:latin typeface="Arial" panose="020B0604020202020204" pitchFamily="34" charset="0"/>
            </a:endParaRPr>
          </a:p>
        </p:txBody>
      </p:sp>
      <p:sp>
        <p:nvSpPr>
          <p:cNvPr id="3" name="TextBox 2">
            <a:extLst>
              <a:ext uri="{FF2B5EF4-FFF2-40B4-BE49-F238E27FC236}">
                <a16:creationId xmlns:a16="http://schemas.microsoft.com/office/drawing/2014/main" id="{CA6F334C-6B9C-7FD0-6C23-CC5568654F36}"/>
              </a:ext>
            </a:extLst>
          </p:cNvPr>
          <p:cNvSpPr txBox="1"/>
          <p:nvPr/>
        </p:nvSpPr>
        <p:spPr>
          <a:xfrm>
            <a:off x="318022" y="4438105"/>
            <a:ext cx="8744956" cy="1107996"/>
          </a:xfrm>
          <a:prstGeom prst="rect">
            <a:avLst/>
          </a:prstGeom>
          <a:noFill/>
        </p:spPr>
        <p:txBody>
          <a:bodyPr wrap="square">
            <a:spAutoFit/>
          </a:bodyPr>
          <a:lstStyle/>
          <a:p>
            <a:r>
              <a:rPr lang="en-US" dirty="0">
                <a:hlinkClick r:id="rId3"/>
              </a:rPr>
              <a:t>https://www.proprofs.com/quiz-school/story.php?title=mty4otgwoai1ow</a:t>
            </a:r>
            <a:endParaRPr lang="en-US" dirty="0"/>
          </a:p>
          <a:p>
            <a:endParaRPr lang="en-US" dirty="0"/>
          </a:p>
        </p:txBody>
      </p:sp>
    </p:spTree>
    <p:extLst>
      <p:ext uri="{BB962C8B-B14F-4D97-AF65-F5344CB8AC3E}">
        <p14:creationId xmlns:p14="http://schemas.microsoft.com/office/powerpoint/2010/main" val="3840925605"/>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6" descr="terri sciavo graph">
            <a:extLst>
              <a:ext uri="{FF2B5EF4-FFF2-40B4-BE49-F238E27FC236}">
                <a16:creationId xmlns:a16="http://schemas.microsoft.com/office/drawing/2014/main" id="{29F9E43F-CE76-143B-EC44-8C4D74763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19063"/>
            <a:ext cx="60198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descr="terri sciavo accurate graph">
            <a:extLst>
              <a:ext uri="{FF2B5EF4-FFF2-40B4-BE49-F238E27FC236}">
                <a16:creationId xmlns:a16="http://schemas.microsoft.com/office/drawing/2014/main" id="{CC06FC4E-97A5-8425-83DB-F47291FF3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732213"/>
            <a:ext cx="64579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3">
            <a:extLst>
              <a:ext uri="{FF2B5EF4-FFF2-40B4-BE49-F238E27FC236}">
                <a16:creationId xmlns:a16="http://schemas.microsoft.com/office/drawing/2014/main" id="{FD24C71A-16EA-C7CF-4193-A0B682451445}"/>
              </a:ext>
            </a:extLst>
          </p:cNvPr>
          <p:cNvSpPr txBox="1">
            <a:spLocks noChangeArrowheads="1"/>
          </p:cNvSpPr>
          <p:nvPr/>
        </p:nvSpPr>
        <p:spPr bwMode="auto">
          <a:xfrm rot="-5400000">
            <a:off x="-2531268" y="2948781"/>
            <a:ext cx="60325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A</a:t>
            </a:r>
          </a:p>
          <a:p>
            <a:pPr algn="ctr" eaLnBrk="1" hangingPunct="1">
              <a:spcBef>
                <a:spcPct val="0"/>
              </a:spcBef>
              <a:buFontTx/>
              <a:buNone/>
            </a:pPr>
            <a:endParaRPr lang="en-US" altLang="en-US" sz="2000" b="1">
              <a:latin typeface="Aharoni" panose="02010803020104030203" pitchFamily="2" charset="-79"/>
              <a:ea typeface="MS Gothic" panose="020B0609070205080204" pitchFamily="49" charset="-128"/>
              <a:cs typeface="Aharoni" panose="02010803020104030203" pitchFamily="2" charset="-79"/>
            </a:endParaRP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L</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I</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T</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T</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L</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E</a:t>
            </a:r>
          </a:p>
          <a:p>
            <a:pPr algn="ctr" eaLnBrk="1" hangingPunct="1">
              <a:spcBef>
                <a:spcPct val="0"/>
              </a:spcBef>
              <a:buFontTx/>
              <a:buNone/>
            </a:pPr>
            <a:endParaRPr lang="en-US" altLang="en-US" sz="2000" b="1">
              <a:latin typeface="Aharoni" panose="02010803020104030203" pitchFamily="2" charset="-79"/>
              <a:ea typeface="MS Gothic" panose="020B0609070205080204" pitchFamily="49" charset="-128"/>
              <a:cs typeface="Aharoni" panose="02010803020104030203" pitchFamily="2" charset="-79"/>
            </a:endParaRP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 M</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I</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S</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L</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E</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A</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D</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I</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N</a:t>
            </a:r>
          </a:p>
          <a:p>
            <a:pPr algn="ctr" eaLnBrk="1" hangingPunct="1">
              <a:spcBef>
                <a:spcPct val="0"/>
              </a:spcBef>
              <a:buFontTx/>
              <a:buNone/>
            </a:pPr>
            <a:r>
              <a:rPr lang="en-US" altLang="en-US" sz="2000" b="1">
                <a:latin typeface="Aharoni" panose="02010803020104030203" pitchFamily="2" charset="-79"/>
                <a:ea typeface="MS Gothic" panose="020B0609070205080204" pitchFamily="49" charset="-128"/>
                <a:cs typeface="Aharoni" panose="02010803020104030203" pitchFamily="2" charset="-79"/>
              </a:rPr>
              <a:t>g</a:t>
            </a:r>
          </a:p>
        </p:txBody>
      </p:sp>
    </p:spTree>
    <p:extLst>
      <p:ext uri="{BB962C8B-B14F-4D97-AF65-F5344CB8AC3E}">
        <p14:creationId xmlns:p14="http://schemas.microsoft.com/office/powerpoint/2010/main" val="294755895"/>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img.izismile.com/img/img3/20100203/funny_statistics_27.jpg">
            <a:extLst>
              <a:ext uri="{FF2B5EF4-FFF2-40B4-BE49-F238E27FC236}">
                <a16:creationId xmlns:a16="http://schemas.microsoft.com/office/drawing/2014/main" id="{F67F02A6-3377-4282-3090-E8E0F8C47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16" y="339725"/>
            <a:ext cx="869950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01240"/>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82067-079B-FAA3-EA1F-E0F6AB3FA9B1}"/>
              </a:ext>
            </a:extLst>
          </p:cNvPr>
          <p:cNvSpPr/>
          <p:nvPr/>
        </p:nvSpPr>
        <p:spPr>
          <a:xfrm>
            <a:off x="962146" y="273049"/>
            <a:ext cx="7543800" cy="646113"/>
          </a:xfrm>
          <a:prstGeom prst="rect">
            <a:avLst/>
          </a:prstGeom>
        </p:spPr>
        <p:txBody>
          <a:bodyPr>
            <a:spAutoFit/>
          </a:bodyPr>
          <a:lstStyle/>
          <a:p>
            <a:pPr>
              <a:defRPr/>
            </a:pPr>
            <a:r>
              <a:rPr lang="en-US" sz="3600" b="1" dirty="0">
                <a:latin typeface="+mn-lt"/>
                <a:ea typeface="+mj-ea"/>
                <a:cs typeface="+mj-cs"/>
              </a:rPr>
              <a:t>Descriptive &amp; Inferential Statistics</a:t>
            </a:r>
          </a:p>
        </p:txBody>
      </p:sp>
      <p:sp>
        <p:nvSpPr>
          <p:cNvPr id="5" name="Rectangle 3">
            <a:extLst>
              <a:ext uri="{FF2B5EF4-FFF2-40B4-BE49-F238E27FC236}">
                <a16:creationId xmlns:a16="http://schemas.microsoft.com/office/drawing/2014/main" id="{76A8C372-C673-F1A9-8812-F5E7BDE5317C}"/>
              </a:ext>
            </a:extLst>
          </p:cNvPr>
          <p:cNvSpPr txBox="1">
            <a:spLocks noChangeArrowheads="1"/>
          </p:cNvSpPr>
          <p:nvPr/>
        </p:nvSpPr>
        <p:spPr>
          <a:xfrm>
            <a:off x="277792" y="1371600"/>
            <a:ext cx="4140221" cy="4114800"/>
          </a:xfrm>
          <a:prstGeom prst="rect">
            <a:avLst/>
          </a:prstGeom>
          <a:solidFill>
            <a:srgbClr val="FFFF00"/>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Wingdings" pitchFamily="2" charset="2"/>
              <a:buNone/>
              <a:defRPr/>
            </a:pPr>
            <a:r>
              <a:rPr lang="en-US" i="1" dirty="0">
                <a:solidFill>
                  <a:schemeClr val="folHlink"/>
                </a:solidFill>
                <a:effectLst>
                  <a:outerShdw blurRad="38100" dist="38100" dir="2700000" algn="tl">
                    <a:srgbClr val="000000"/>
                  </a:outerShdw>
                </a:effectLst>
              </a:rPr>
              <a:t>Descriptive Statistics</a:t>
            </a:r>
          </a:p>
          <a:p>
            <a:pPr eaLnBrk="1" hangingPunct="1">
              <a:buFont typeface="Wingdings" pitchFamily="2" charset="2"/>
              <a:buNone/>
              <a:defRPr/>
            </a:pPr>
            <a:r>
              <a:rPr lang="en-US" dirty="0">
                <a:effectLst>
                  <a:outerShdw blurRad="38100" dist="38100" dir="2700000" algn="tl">
                    <a:srgbClr val="FFFFFF"/>
                  </a:outerShdw>
                </a:effectLst>
              </a:rPr>
              <a:t>  </a:t>
            </a:r>
          </a:p>
          <a:p>
            <a:pPr eaLnBrk="1" hangingPunct="1">
              <a:defRPr/>
            </a:pPr>
            <a:r>
              <a:rPr lang="en-US" dirty="0">
                <a:effectLst>
                  <a:outerShdw blurRad="38100" dist="38100" dir="2700000" algn="tl">
                    <a:srgbClr val="FFFFFF"/>
                  </a:outerShdw>
                </a:effectLst>
              </a:rPr>
              <a:t>Organize</a:t>
            </a:r>
          </a:p>
          <a:p>
            <a:pPr eaLnBrk="1" hangingPunct="1">
              <a:defRPr/>
            </a:pPr>
            <a:r>
              <a:rPr lang="en-US" dirty="0">
                <a:effectLst>
                  <a:outerShdw blurRad="38100" dist="38100" dir="2700000" algn="tl">
                    <a:srgbClr val="FFFFFF"/>
                  </a:outerShdw>
                </a:effectLst>
              </a:rPr>
              <a:t>Summarize</a:t>
            </a:r>
          </a:p>
          <a:p>
            <a:pPr eaLnBrk="1" hangingPunct="1">
              <a:defRPr/>
            </a:pPr>
            <a:r>
              <a:rPr lang="en-US" dirty="0">
                <a:effectLst>
                  <a:outerShdw blurRad="38100" dist="38100" dir="2700000" algn="tl">
                    <a:srgbClr val="FFFFFF"/>
                  </a:outerShdw>
                </a:effectLst>
              </a:rPr>
              <a:t>Simplify</a:t>
            </a:r>
          </a:p>
          <a:p>
            <a:pPr eaLnBrk="1" hangingPunct="1">
              <a:defRPr/>
            </a:pPr>
            <a:r>
              <a:rPr lang="en-US" dirty="0">
                <a:effectLst>
                  <a:outerShdw blurRad="38100" dist="38100" dir="2700000" algn="tl">
                    <a:srgbClr val="FFFFFF"/>
                  </a:outerShdw>
                </a:effectLst>
              </a:rPr>
              <a:t>Presentation of data</a:t>
            </a:r>
          </a:p>
        </p:txBody>
      </p:sp>
      <p:sp>
        <p:nvSpPr>
          <p:cNvPr id="6" name="Rectangle 6">
            <a:extLst>
              <a:ext uri="{FF2B5EF4-FFF2-40B4-BE49-F238E27FC236}">
                <a16:creationId xmlns:a16="http://schemas.microsoft.com/office/drawing/2014/main" id="{F67F3E99-6307-2324-A93B-7C671B88C2BE}"/>
              </a:ext>
            </a:extLst>
          </p:cNvPr>
          <p:cNvSpPr>
            <a:spLocks noChangeArrowheads="1"/>
          </p:cNvSpPr>
          <p:nvPr/>
        </p:nvSpPr>
        <p:spPr bwMode="auto">
          <a:xfrm>
            <a:off x="4572000" y="1371600"/>
            <a:ext cx="4294208" cy="4114800"/>
          </a:xfrm>
          <a:prstGeom prst="rect">
            <a:avLst/>
          </a:prstGeom>
          <a:solidFill>
            <a:schemeClr val="accent2">
              <a:lumMod val="40000"/>
              <a:lumOff val="60000"/>
            </a:schemeClr>
          </a:solidFill>
          <a:ln>
            <a:noFill/>
          </a:ln>
          <a:effectLst/>
        </p:spPr>
        <p:txBody>
          <a:bodyPr/>
          <a:lstStyle/>
          <a:p>
            <a:pPr>
              <a:spcBef>
                <a:spcPct val="20000"/>
              </a:spcBef>
              <a:buClr>
                <a:schemeClr val="tx1"/>
              </a:buClr>
              <a:buSzPct val="65000"/>
              <a:defRPr/>
            </a:pPr>
            <a:r>
              <a:rPr lang="en-US" sz="3200" i="1" dirty="0">
                <a:solidFill>
                  <a:schemeClr val="tx1">
                    <a:lumMod val="85000"/>
                    <a:lumOff val="15000"/>
                  </a:schemeClr>
                </a:solidFill>
                <a:effectLst>
                  <a:outerShdw blurRad="38100" dist="38100" dir="2700000" algn="tl">
                    <a:srgbClr val="C0C0C0"/>
                  </a:outerShdw>
                </a:effectLst>
                <a:latin typeface="Times New Roman" pitchFamily="18" charset="0"/>
                <a:cs typeface="Times New Roman" pitchFamily="18" charset="0"/>
              </a:rPr>
              <a:t>Inferential Statistics</a:t>
            </a:r>
          </a:p>
          <a:p>
            <a:pPr>
              <a:spcBef>
                <a:spcPct val="20000"/>
              </a:spcBef>
              <a:buClr>
                <a:schemeClr val="tx1"/>
              </a:buClr>
              <a:buSzPct val="65000"/>
              <a:defRPr/>
            </a:pPr>
            <a:r>
              <a:rPr lang="en-US" sz="2800" dirty="0">
                <a:effectLst>
                  <a:outerShdw blurRad="38100" dist="38100" dir="2700000" algn="tl">
                    <a:srgbClr val="C0C0C0"/>
                  </a:outerShdw>
                </a:effectLst>
                <a:latin typeface="Tahoma" pitchFamily="34" charset="0"/>
              </a:rPr>
              <a:t>  </a:t>
            </a:r>
          </a:p>
          <a:p>
            <a:pPr marL="457200" indent="-457200">
              <a:spcBef>
                <a:spcPct val="20000"/>
              </a:spcBef>
              <a:buClr>
                <a:schemeClr val="tx1"/>
              </a:buClr>
              <a:buSzPct val="100000"/>
              <a:buFont typeface="Arial" pitchFamily="34" charset="0"/>
              <a:buChar char="•"/>
              <a:defRPr/>
            </a:pPr>
            <a:r>
              <a:rPr lang="en-US" sz="2800" dirty="0">
                <a:effectLst>
                  <a:outerShdw blurRad="38100" dist="38100" dir="2700000" algn="tl">
                    <a:srgbClr val="C0C0C0"/>
                  </a:outerShdw>
                </a:effectLst>
                <a:latin typeface="Tahoma" pitchFamily="34" charset="0"/>
              </a:rPr>
              <a:t>Generalize from samples to population</a:t>
            </a:r>
          </a:p>
          <a:p>
            <a:pPr marL="457200" indent="-457200">
              <a:spcBef>
                <a:spcPct val="20000"/>
              </a:spcBef>
              <a:buClr>
                <a:schemeClr val="tx1"/>
              </a:buClr>
              <a:buSzPct val="100000"/>
              <a:buFont typeface="Arial" pitchFamily="34" charset="0"/>
              <a:buChar char="•"/>
              <a:defRPr/>
            </a:pPr>
            <a:r>
              <a:rPr lang="en-US" sz="2800" dirty="0">
                <a:effectLst>
                  <a:outerShdw blurRad="38100" dist="38100" dir="2700000" algn="tl">
                    <a:srgbClr val="C0C0C0"/>
                  </a:outerShdw>
                </a:effectLst>
                <a:latin typeface="Tahoma" pitchFamily="34" charset="0"/>
              </a:rPr>
              <a:t>Hypothesis testing</a:t>
            </a:r>
          </a:p>
          <a:p>
            <a:pPr marL="457200" indent="-457200">
              <a:spcBef>
                <a:spcPct val="20000"/>
              </a:spcBef>
              <a:buClr>
                <a:schemeClr val="tx1"/>
              </a:buClr>
              <a:buSzPct val="100000"/>
              <a:buFont typeface="Arial" pitchFamily="34" charset="0"/>
              <a:buChar char="•"/>
              <a:defRPr/>
            </a:pPr>
            <a:r>
              <a:rPr lang="en-US" sz="2800" dirty="0">
                <a:effectLst>
                  <a:outerShdw blurRad="38100" dist="38100" dir="2700000" algn="tl">
                    <a:srgbClr val="C0C0C0"/>
                  </a:outerShdw>
                </a:effectLst>
                <a:latin typeface="Tahoma" pitchFamily="34" charset="0"/>
              </a:rPr>
              <a:t>Relationships among variables </a:t>
            </a:r>
          </a:p>
          <a:p>
            <a:pPr marL="457200" indent="-457200">
              <a:spcBef>
                <a:spcPct val="20000"/>
              </a:spcBef>
              <a:buClr>
                <a:schemeClr val="tx1"/>
              </a:buClr>
              <a:buSzPct val="65000"/>
              <a:buFont typeface="Arial" pitchFamily="34" charset="0"/>
              <a:buChar char="•"/>
              <a:defRPr/>
            </a:pPr>
            <a:endParaRPr lang="en-US" sz="2800" dirty="0">
              <a:effectLst>
                <a:outerShdw blurRad="38100" dist="38100" dir="2700000" algn="tl">
                  <a:srgbClr val="C0C0C0"/>
                </a:outerShdw>
              </a:effectLst>
              <a:latin typeface="Tahoma" pitchFamily="34" charset="0"/>
            </a:endParaRPr>
          </a:p>
          <a:p>
            <a:pPr marL="457200" indent="-457200">
              <a:spcBef>
                <a:spcPct val="20000"/>
              </a:spcBef>
              <a:buClr>
                <a:schemeClr val="tx1"/>
              </a:buClr>
              <a:buSzPct val="65000"/>
              <a:buFont typeface="Arial" pitchFamily="34" charset="0"/>
              <a:buChar char="•"/>
              <a:defRPr/>
            </a:pPr>
            <a:endParaRPr lang="en-US" sz="2800" dirty="0">
              <a:effectLst>
                <a:outerShdw blurRad="38100" dist="38100" dir="2700000" algn="tl">
                  <a:srgbClr val="C0C0C0"/>
                </a:outerShdw>
              </a:effectLst>
              <a:latin typeface="Tahoma" pitchFamily="34" charset="0"/>
            </a:endParaRPr>
          </a:p>
        </p:txBody>
      </p:sp>
      <p:sp>
        <p:nvSpPr>
          <p:cNvPr id="4101" name="Text Box 5">
            <a:extLst>
              <a:ext uri="{FF2B5EF4-FFF2-40B4-BE49-F238E27FC236}">
                <a16:creationId xmlns:a16="http://schemas.microsoft.com/office/drawing/2014/main" id="{A5A030D8-6B52-2BD1-58EE-7C7EBA3B2D20}"/>
              </a:ext>
            </a:extLst>
          </p:cNvPr>
          <p:cNvSpPr txBox="1">
            <a:spLocks noChangeArrowheads="1"/>
          </p:cNvSpPr>
          <p:nvPr/>
        </p:nvSpPr>
        <p:spPr bwMode="auto">
          <a:xfrm>
            <a:off x="1295400" y="5715000"/>
            <a:ext cx="2270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Tahoma" panose="020B0604030504040204" pitchFamily="34" charset="0"/>
              </a:rPr>
              <a:t>Describing data</a:t>
            </a:r>
          </a:p>
        </p:txBody>
      </p:sp>
      <p:sp>
        <p:nvSpPr>
          <p:cNvPr id="4102" name="Line 6">
            <a:extLst>
              <a:ext uri="{FF2B5EF4-FFF2-40B4-BE49-F238E27FC236}">
                <a16:creationId xmlns:a16="http://schemas.microsoft.com/office/drawing/2014/main" id="{ED6804E7-EBD3-B93D-4CEF-D15C4271B0AC}"/>
              </a:ext>
            </a:extLst>
          </p:cNvPr>
          <p:cNvSpPr>
            <a:spLocks noChangeShapeType="1"/>
          </p:cNvSpPr>
          <p:nvPr/>
        </p:nvSpPr>
        <p:spPr bwMode="auto">
          <a:xfrm>
            <a:off x="2362200" y="4876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5">
            <a:extLst>
              <a:ext uri="{FF2B5EF4-FFF2-40B4-BE49-F238E27FC236}">
                <a16:creationId xmlns:a16="http://schemas.microsoft.com/office/drawing/2014/main" id="{35AE5462-0706-B7E0-92A1-228E86FD5544}"/>
              </a:ext>
            </a:extLst>
          </p:cNvPr>
          <p:cNvSpPr txBox="1">
            <a:spLocks noChangeArrowheads="1"/>
          </p:cNvSpPr>
          <p:nvPr/>
        </p:nvSpPr>
        <p:spPr bwMode="auto">
          <a:xfrm>
            <a:off x="5181600" y="5745163"/>
            <a:ext cx="24669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Symbol" pitchFamily="18" charset="2"/>
              </a:defRPr>
            </a:lvl1pPr>
            <a:lvl2pPr marL="742950" indent="-285750" eaLnBrk="0" hangingPunct="0">
              <a:defRPr sz="2400">
                <a:solidFill>
                  <a:schemeClr val="tx1"/>
                </a:solidFill>
                <a:latin typeface="Symbol" pitchFamily="18" charset="2"/>
              </a:defRPr>
            </a:lvl2pPr>
            <a:lvl3pPr marL="1143000" indent="-228600" eaLnBrk="0" hangingPunct="0">
              <a:defRPr sz="2400">
                <a:solidFill>
                  <a:schemeClr val="tx1"/>
                </a:solidFill>
                <a:latin typeface="Symbol" pitchFamily="18" charset="2"/>
              </a:defRPr>
            </a:lvl3pPr>
            <a:lvl4pPr marL="1600200" indent="-228600" eaLnBrk="0" hangingPunct="0">
              <a:defRPr sz="2400">
                <a:solidFill>
                  <a:schemeClr val="tx1"/>
                </a:solidFill>
                <a:latin typeface="Symbol" pitchFamily="18" charset="2"/>
              </a:defRPr>
            </a:lvl4pPr>
            <a:lvl5pPr marL="2057400" indent="-228600" eaLnBrk="0" hangingPunct="0">
              <a:defRPr sz="2400">
                <a:solidFill>
                  <a:schemeClr val="tx1"/>
                </a:solidFill>
                <a:latin typeface="Symbol" pitchFamily="18" charset="2"/>
              </a:defRPr>
            </a:lvl5pPr>
            <a:lvl6pPr marL="2514600" indent="-228600" eaLnBrk="0" fontAlgn="base" hangingPunct="0">
              <a:spcBef>
                <a:spcPct val="0"/>
              </a:spcBef>
              <a:spcAft>
                <a:spcPct val="0"/>
              </a:spcAft>
              <a:defRPr sz="2400">
                <a:solidFill>
                  <a:schemeClr val="tx1"/>
                </a:solidFill>
                <a:latin typeface="Symbol" pitchFamily="18" charset="2"/>
              </a:defRPr>
            </a:lvl6pPr>
            <a:lvl7pPr marL="2971800" indent="-228600" eaLnBrk="0" fontAlgn="base" hangingPunct="0">
              <a:spcBef>
                <a:spcPct val="0"/>
              </a:spcBef>
              <a:spcAft>
                <a:spcPct val="0"/>
              </a:spcAft>
              <a:defRPr sz="2400">
                <a:solidFill>
                  <a:schemeClr val="tx1"/>
                </a:solidFill>
                <a:latin typeface="Symbol" pitchFamily="18" charset="2"/>
              </a:defRPr>
            </a:lvl7pPr>
            <a:lvl8pPr marL="3429000" indent="-228600" eaLnBrk="0" fontAlgn="base" hangingPunct="0">
              <a:spcBef>
                <a:spcPct val="0"/>
              </a:spcBef>
              <a:spcAft>
                <a:spcPct val="0"/>
              </a:spcAft>
              <a:defRPr sz="2400">
                <a:solidFill>
                  <a:schemeClr val="tx1"/>
                </a:solidFill>
                <a:latin typeface="Symbol" pitchFamily="18" charset="2"/>
              </a:defRPr>
            </a:lvl8pPr>
            <a:lvl9pPr marL="3886200" indent="-228600" eaLnBrk="0" fontAlgn="base" hangingPunct="0">
              <a:spcBef>
                <a:spcPct val="0"/>
              </a:spcBef>
              <a:spcAft>
                <a:spcPct val="0"/>
              </a:spcAft>
              <a:defRPr sz="2400">
                <a:solidFill>
                  <a:schemeClr val="tx1"/>
                </a:solidFill>
                <a:latin typeface="Symbol" pitchFamily="18" charset="2"/>
              </a:defRPr>
            </a:lvl9pPr>
          </a:lstStyle>
          <a:p>
            <a:pPr eaLnBrk="1" hangingPunct="1">
              <a:defRPr/>
            </a:pPr>
            <a:r>
              <a:rPr lang="en-US" dirty="0">
                <a:effectLst>
                  <a:outerShdw blurRad="38100" dist="38100" dir="2700000" algn="tl">
                    <a:srgbClr val="C0C0C0"/>
                  </a:outerShdw>
                </a:effectLst>
                <a:latin typeface="Tahoma" pitchFamily="34" charset="0"/>
              </a:rPr>
              <a:t>Make predictions</a:t>
            </a:r>
            <a:endParaRPr lang="en-US" b="1" dirty="0">
              <a:solidFill>
                <a:srgbClr val="FFFF00"/>
              </a:solidFill>
              <a:latin typeface="Comic Sans MS" pitchFamily="66" charset="0"/>
            </a:endParaRPr>
          </a:p>
          <a:p>
            <a:pPr eaLnBrk="1" hangingPunct="1">
              <a:defRPr/>
            </a:pPr>
            <a:endParaRPr lang="en-US" dirty="0">
              <a:latin typeface="Tahoma" pitchFamily="34" charset="0"/>
            </a:endParaRPr>
          </a:p>
        </p:txBody>
      </p:sp>
      <p:sp>
        <p:nvSpPr>
          <p:cNvPr id="4104" name="Line 6">
            <a:extLst>
              <a:ext uri="{FF2B5EF4-FFF2-40B4-BE49-F238E27FC236}">
                <a16:creationId xmlns:a16="http://schemas.microsoft.com/office/drawing/2014/main" id="{EE6F65AE-2C17-E3B7-E744-487D91C814A1}"/>
              </a:ext>
            </a:extLst>
          </p:cNvPr>
          <p:cNvSpPr>
            <a:spLocks noChangeShapeType="1"/>
          </p:cNvSpPr>
          <p:nvPr/>
        </p:nvSpPr>
        <p:spPr bwMode="auto">
          <a:xfrm>
            <a:off x="6248400" y="4906963"/>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43D0656-F85E-9C61-979D-47DE0B2DD949}"/>
              </a:ext>
            </a:extLst>
          </p:cNvPr>
          <p:cNvSpPr>
            <a:spLocks noGrp="1"/>
          </p:cNvSpPr>
          <p:nvPr>
            <p:ph type="title"/>
          </p:nvPr>
        </p:nvSpPr>
        <p:spPr>
          <a:xfrm>
            <a:off x="685800" y="332582"/>
            <a:ext cx="7772400" cy="509587"/>
          </a:xfrm>
        </p:spPr>
        <p:txBody>
          <a:bodyPr/>
          <a:lstStyle/>
          <a:p>
            <a:r>
              <a:rPr lang="en-US" altLang="en-US" sz="2800" dirty="0">
                <a:latin typeface="+mn-lt"/>
              </a:rPr>
              <a:t>Data Acquisition Considerations</a:t>
            </a:r>
          </a:p>
        </p:txBody>
      </p:sp>
      <p:sp>
        <p:nvSpPr>
          <p:cNvPr id="15364" name="Rectangle 4">
            <a:extLst>
              <a:ext uri="{FF2B5EF4-FFF2-40B4-BE49-F238E27FC236}">
                <a16:creationId xmlns:a16="http://schemas.microsoft.com/office/drawing/2014/main" id="{0E183E65-7B52-D23B-F7CE-160375689909}"/>
              </a:ext>
            </a:extLst>
          </p:cNvPr>
          <p:cNvSpPr>
            <a:spLocks noChangeArrowheads="1"/>
          </p:cNvSpPr>
          <p:nvPr/>
        </p:nvSpPr>
        <p:spPr bwMode="auto">
          <a:xfrm>
            <a:off x="1028700" y="1177925"/>
            <a:ext cx="2895600" cy="533400"/>
          </a:xfrm>
          <a:prstGeom prst="rect">
            <a:avLst/>
          </a:prstGeom>
          <a:solidFill>
            <a:schemeClr val="bg2"/>
          </a:solidFill>
          <a:ln w="12700">
            <a:solidFill>
              <a:schemeClr val="tx1"/>
            </a:solidFill>
            <a:miter lim="800000"/>
            <a:headEnd/>
            <a:tailEnd/>
          </a:ln>
          <a:effectLst>
            <a:outerShdw dist="35921" dir="2700000" algn="ctr" rotWithShape="0">
              <a:srgbClr val="000000"/>
            </a:outerShdw>
          </a:effectLst>
        </p:spPr>
        <p:txBody>
          <a:bodyPr wrap="none" anchor="ctr"/>
          <a:lstStyle/>
          <a:p>
            <a:pPr algn="ctr">
              <a:defRPr/>
            </a:pPr>
            <a:r>
              <a:rPr lang="en-US" sz="2400" dirty="0">
                <a:effectLst>
                  <a:outerShdw blurRad="38100" dist="38100" dir="2700000" algn="tl">
                    <a:srgbClr val="000000"/>
                  </a:outerShdw>
                </a:effectLst>
                <a:latin typeface="Book Antiqua" pitchFamily="18" charset="0"/>
                <a:cs typeface="+mn-cs"/>
              </a:rPr>
              <a:t>Time Requirement</a:t>
            </a:r>
          </a:p>
        </p:txBody>
      </p:sp>
      <p:sp>
        <p:nvSpPr>
          <p:cNvPr id="15365" name="Rectangle 5">
            <a:extLst>
              <a:ext uri="{FF2B5EF4-FFF2-40B4-BE49-F238E27FC236}">
                <a16:creationId xmlns:a16="http://schemas.microsoft.com/office/drawing/2014/main" id="{C3B0A6A8-5B49-D0D0-BAB6-67F628A240E7}"/>
              </a:ext>
            </a:extLst>
          </p:cNvPr>
          <p:cNvSpPr>
            <a:spLocks noChangeArrowheads="1"/>
          </p:cNvSpPr>
          <p:nvPr/>
        </p:nvSpPr>
        <p:spPr bwMode="auto">
          <a:xfrm>
            <a:off x="1028700" y="2984500"/>
            <a:ext cx="2895600" cy="558800"/>
          </a:xfrm>
          <a:prstGeom prst="rect">
            <a:avLst/>
          </a:prstGeom>
          <a:solidFill>
            <a:schemeClr val="tx2">
              <a:lumMod val="20000"/>
              <a:lumOff val="80000"/>
            </a:schemeClr>
          </a:solidFill>
          <a:ln w="12700">
            <a:solidFill>
              <a:schemeClr val="tx1"/>
            </a:solidFill>
            <a:miter lim="800000"/>
            <a:headEnd/>
            <a:tailEnd/>
          </a:ln>
          <a:effectLst>
            <a:outerShdw dist="35921" dir="2700000" algn="ctr" rotWithShape="0">
              <a:srgbClr val="000000"/>
            </a:outerShdw>
          </a:effectLst>
        </p:spPr>
        <p:txBody>
          <a:bodyPr wrap="none" anchor="ctr"/>
          <a:lstStyle/>
          <a:p>
            <a:pPr algn="ctr">
              <a:defRPr/>
            </a:pPr>
            <a:r>
              <a:rPr lang="en-US" sz="2400" dirty="0">
                <a:effectLst>
                  <a:outerShdw blurRad="38100" dist="38100" dir="2700000" algn="tl">
                    <a:srgbClr val="000000"/>
                  </a:outerShdw>
                </a:effectLst>
                <a:latin typeface="Book Antiqua" pitchFamily="18" charset="0"/>
                <a:cs typeface="+mn-cs"/>
              </a:rPr>
              <a:t>Cost of Acquisition</a:t>
            </a:r>
          </a:p>
        </p:txBody>
      </p:sp>
      <p:sp>
        <p:nvSpPr>
          <p:cNvPr id="15366" name="Rectangle 6">
            <a:extLst>
              <a:ext uri="{FF2B5EF4-FFF2-40B4-BE49-F238E27FC236}">
                <a16:creationId xmlns:a16="http://schemas.microsoft.com/office/drawing/2014/main" id="{520E5728-2D4C-2EC5-279D-A83ABCCD84D0}"/>
              </a:ext>
            </a:extLst>
          </p:cNvPr>
          <p:cNvSpPr>
            <a:spLocks noChangeArrowheads="1"/>
          </p:cNvSpPr>
          <p:nvPr/>
        </p:nvSpPr>
        <p:spPr bwMode="auto">
          <a:xfrm>
            <a:off x="1028700" y="4375150"/>
            <a:ext cx="2895600" cy="520700"/>
          </a:xfrm>
          <a:prstGeom prst="rect">
            <a:avLst/>
          </a:prstGeom>
          <a:solidFill>
            <a:schemeClr val="tx2">
              <a:lumMod val="40000"/>
              <a:lumOff val="60000"/>
            </a:schemeClr>
          </a:solidFill>
          <a:ln w="12700">
            <a:solidFill>
              <a:schemeClr val="tx1"/>
            </a:solidFill>
            <a:miter lim="800000"/>
            <a:headEnd/>
            <a:tailEnd/>
          </a:ln>
          <a:effectLst>
            <a:outerShdw dist="35921"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Data Errors</a:t>
            </a:r>
          </a:p>
        </p:txBody>
      </p:sp>
      <p:sp>
        <p:nvSpPr>
          <p:cNvPr id="15367" name="Rectangle 7">
            <a:extLst>
              <a:ext uri="{FF2B5EF4-FFF2-40B4-BE49-F238E27FC236}">
                <a16:creationId xmlns:a16="http://schemas.microsoft.com/office/drawing/2014/main" id="{F2435953-86F4-4810-E190-6E5839F3C6AB}"/>
              </a:ext>
            </a:extLst>
          </p:cNvPr>
          <p:cNvSpPr>
            <a:spLocks noChangeArrowheads="1"/>
          </p:cNvSpPr>
          <p:nvPr/>
        </p:nvSpPr>
        <p:spPr bwMode="auto">
          <a:xfrm>
            <a:off x="1085850" y="1733550"/>
            <a:ext cx="7048500" cy="476250"/>
          </a:xfrm>
          <a:prstGeom prst="rect">
            <a:avLst/>
          </a:prstGeom>
          <a:noFill/>
          <a:ln w="12700">
            <a:noFill/>
            <a:miter lim="800000"/>
            <a:headEnd/>
            <a:tailEnd/>
          </a:ln>
          <a:effectLst/>
        </p:spPr>
        <p:txBody>
          <a:bodyPr wrap="none" anchor="ctr"/>
          <a:lstStyle/>
          <a:p>
            <a:pPr>
              <a:buClr>
                <a:srgbClr val="66FFFF"/>
              </a:buClr>
              <a:buSzPct val="125000"/>
              <a:buFontTx/>
              <a:buChar char="•"/>
              <a:defRPr/>
            </a:pPr>
            <a:r>
              <a:rPr lang="en-US" sz="2400" dirty="0">
                <a:effectLst>
                  <a:outerShdw blurRad="38100" dist="38100" dir="2700000" algn="tl">
                    <a:srgbClr val="000000"/>
                  </a:outerShdw>
                </a:effectLst>
                <a:latin typeface="Book Antiqua" pitchFamily="18" charset="0"/>
                <a:cs typeface="+mn-cs"/>
              </a:rPr>
              <a:t>   Searching for information can be time consuming.</a:t>
            </a:r>
          </a:p>
        </p:txBody>
      </p:sp>
      <p:sp>
        <p:nvSpPr>
          <p:cNvPr id="15368" name="Rectangle 8">
            <a:extLst>
              <a:ext uri="{FF2B5EF4-FFF2-40B4-BE49-F238E27FC236}">
                <a16:creationId xmlns:a16="http://schemas.microsoft.com/office/drawing/2014/main" id="{83ACA9E1-4FA9-8705-96FE-C447F1ADF6E0}"/>
              </a:ext>
            </a:extLst>
          </p:cNvPr>
          <p:cNvSpPr>
            <a:spLocks noChangeArrowheads="1"/>
          </p:cNvSpPr>
          <p:nvPr/>
        </p:nvSpPr>
        <p:spPr bwMode="auto">
          <a:xfrm>
            <a:off x="1085850" y="2114550"/>
            <a:ext cx="7124700" cy="857250"/>
          </a:xfrm>
          <a:prstGeom prst="rect">
            <a:avLst/>
          </a:prstGeom>
          <a:noFill/>
          <a:ln w="12700">
            <a:noFill/>
            <a:miter lim="800000"/>
            <a:headEnd/>
            <a:tailEnd/>
          </a:ln>
          <a:effectLst/>
        </p:spPr>
        <p:txBody>
          <a:bodyPr wrap="none" anchor="ctr"/>
          <a:lstStyle/>
          <a:p>
            <a:pPr>
              <a:lnSpc>
                <a:spcPct val="90000"/>
              </a:lnSpc>
              <a:buClr>
                <a:srgbClr val="66FFFF"/>
              </a:buClr>
              <a:buSzPct val="125000"/>
              <a:buFontTx/>
              <a:buChar char="•"/>
              <a:defRPr/>
            </a:pPr>
            <a:r>
              <a:rPr lang="en-US" sz="2400" dirty="0">
                <a:effectLst>
                  <a:outerShdw blurRad="38100" dist="38100" dir="2700000" algn="tl">
                    <a:srgbClr val="000000"/>
                  </a:outerShdw>
                </a:effectLst>
                <a:latin typeface="Book Antiqua" pitchFamily="18" charset="0"/>
                <a:cs typeface="+mn-cs"/>
              </a:rPr>
              <a:t>   Information may no longer be useful by the time it</a:t>
            </a:r>
          </a:p>
          <a:p>
            <a:pPr>
              <a:lnSpc>
                <a:spcPct val="90000"/>
              </a:lnSpc>
              <a:buClr>
                <a:srgbClr val="66FFFF"/>
              </a:buClr>
              <a:buSzPct val="125000"/>
              <a:defRPr/>
            </a:pPr>
            <a:r>
              <a:rPr lang="en-US" sz="2400" dirty="0">
                <a:effectLst>
                  <a:outerShdw blurRad="38100" dist="38100" dir="2700000" algn="tl">
                    <a:srgbClr val="000000"/>
                  </a:outerShdw>
                </a:effectLst>
                <a:latin typeface="Book Antiqua" pitchFamily="18" charset="0"/>
                <a:cs typeface="+mn-cs"/>
              </a:rPr>
              <a:t>      is available.</a:t>
            </a:r>
          </a:p>
        </p:txBody>
      </p:sp>
      <p:sp>
        <p:nvSpPr>
          <p:cNvPr id="15369" name="Rectangle 9">
            <a:extLst>
              <a:ext uri="{FF2B5EF4-FFF2-40B4-BE49-F238E27FC236}">
                <a16:creationId xmlns:a16="http://schemas.microsoft.com/office/drawing/2014/main" id="{C32F2A02-4439-02B5-7748-3CE2EACE7170}"/>
              </a:ext>
            </a:extLst>
          </p:cNvPr>
          <p:cNvSpPr>
            <a:spLocks noChangeArrowheads="1"/>
          </p:cNvSpPr>
          <p:nvPr/>
        </p:nvSpPr>
        <p:spPr bwMode="auto">
          <a:xfrm>
            <a:off x="1066800" y="3556000"/>
            <a:ext cx="6819900" cy="800100"/>
          </a:xfrm>
          <a:prstGeom prst="rect">
            <a:avLst/>
          </a:prstGeom>
          <a:noFill/>
          <a:ln w="12700">
            <a:noFill/>
            <a:miter lim="800000"/>
            <a:headEnd/>
            <a:tailEnd/>
          </a:ln>
          <a:effectLst/>
        </p:spPr>
        <p:txBody>
          <a:bodyPr wrap="none" anchor="ctr"/>
          <a:lstStyle/>
          <a:p>
            <a:pPr>
              <a:lnSpc>
                <a:spcPct val="90000"/>
              </a:lnSpc>
              <a:buClr>
                <a:srgbClr val="66FFFF"/>
              </a:buClr>
              <a:buSzPct val="125000"/>
              <a:buFontTx/>
              <a:buChar char="•"/>
              <a:defRPr/>
            </a:pPr>
            <a:r>
              <a:rPr lang="en-US" sz="2400" dirty="0">
                <a:effectLst>
                  <a:outerShdw blurRad="38100" dist="38100" dir="2700000" algn="tl">
                    <a:srgbClr val="000000"/>
                  </a:outerShdw>
                </a:effectLst>
                <a:latin typeface="Book Antiqua" pitchFamily="18" charset="0"/>
                <a:cs typeface="+mn-cs"/>
              </a:rPr>
              <a:t>   Organizations often charge for information even</a:t>
            </a:r>
          </a:p>
          <a:p>
            <a:pPr>
              <a:lnSpc>
                <a:spcPct val="90000"/>
              </a:lnSpc>
              <a:defRPr/>
            </a:pPr>
            <a:r>
              <a:rPr lang="en-US" sz="2400" dirty="0">
                <a:effectLst>
                  <a:outerShdw blurRad="38100" dist="38100" dir="2700000" algn="tl">
                    <a:srgbClr val="000000"/>
                  </a:outerShdw>
                </a:effectLst>
                <a:latin typeface="Book Antiqua" pitchFamily="18" charset="0"/>
                <a:cs typeface="+mn-cs"/>
              </a:rPr>
              <a:t>      when it is not their primary business activity.</a:t>
            </a:r>
          </a:p>
        </p:txBody>
      </p:sp>
      <p:sp>
        <p:nvSpPr>
          <p:cNvPr id="15370" name="Rectangle 10">
            <a:extLst>
              <a:ext uri="{FF2B5EF4-FFF2-40B4-BE49-F238E27FC236}">
                <a16:creationId xmlns:a16="http://schemas.microsoft.com/office/drawing/2014/main" id="{770C0CA9-F4BC-87EF-45B0-299A18B0C124}"/>
              </a:ext>
            </a:extLst>
          </p:cNvPr>
          <p:cNvSpPr>
            <a:spLocks noChangeArrowheads="1"/>
          </p:cNvSpPr>
          <p:nvPr/>
        </p:nvSpPr>
        <p:spPr bwMode="auto">
          <a:xfrm>
            <a:off x="1066800" y="4905375"/>
            <a:ext cx="7550150" cy="1219200"/>
          </a:xfrm>
          <a:prstGeom prst="rect">
            <a:avLst/>
          </a:prstGeom>
          <a:noFill/>
          <a:ln w="12700">
            <a:noFill/>
            <a:miter lim="800000"/>
            <a:headEnd/>
            <a:tailEnd/>
          </a:ln>
          <a:effectLst/>
        </p:spPr>
        <p:txBody>
          <a:bodyPr wrap="none" anchor="ctr"/>
          <a:lstStyle/>
          <a:p>
            <a:pPr>
              <a:buClr>
                <a:srgbClr val="66FFFF"/>
              </a:buClr>
              <a:buSzPct val="125000"/>
              <a:buFontTx/>
              <a:buChar char="•"/>
              <a:defRPr/>
            </a:pPr>
            <a:r>
              <a:rPr lang="en-US" sz="2400" dirty="0">
                <a:effectLst>
                  <a:outerShdw blurRad="38100" dist="38100" dir="2700000" algn="tl">
                    <a:srgbClr val="000000"/>
                  </a:outerShdw>
                </a:effectLst>
                <a:latin typeface="Book Antiqua" pitchFamily="18" charset="0"/>
                <a:cs typeface="+mn-cs"/>
              </a:rPr>
              <a:t>   Using any data that happen to be available or were</a:t>
            </a:r>
          </a:p>
          <a:p>
            <a:pPr>
              <a:defRPr/>
            </a:pPr>
            <a:r>
              <a:rPr lang="en-US" sz="2400" dirty="0">
                <a:effectLst>
                  <a:outerShdw blurRad="38100" dist="38100" dir="2700000" algn="tl">
                    <a:srgbClr val="000000"/>
                  </a:outerShdw>
                </a:effectLst>
                <a:latin typeface="Book Antiqua" pitchFamily="18" charset="0"/>
                <a:cs typeface="+mn-cs"/>
              </a:rPr>
              <a:t>      acquired with little care can lead to misleading</a:t>
            </a:r>
          </a:p>
          <a:p>
            <a:pPr>
              <a:defRPr/>
            </a:pPr>
            <a:r>
              <a:rPr lang="en-US" sz="2400" dirty="0">
                <a:effectLst>
                  <a:outerShdw blurRad="38100" dist="38100" dir="2700000" algn="tl">
                    <a:srgbClr val="000000"/>
                  </a:outerShdw>
                </a:effectLst>
                <a:latin typeface="Book Antiqua" pitchFamily="18" charset="0"/>
                <a:cs typeface="+mn-cs"/>
              </a:rPr>
              <a:t>      information.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ppt_x</p:attrName>
                                        </p:attrNameLst>
                                      </p:cBhvr>
                                      <p:tavLst>
                                        <p:tav tm="0">
                                          <p:val>
                                            <p:strVal val="#ppt_x-#ppt_w/2"/>
                                          </p:val>
                                        </p:tav>
                                        <p:tav tm="100000">
                                          <p:val>
                                            <p:strVal val="#ppt_x"/>
                                          </p:val>
                                        </p:tav>
                                      </p:tavLst>
                                    </p:anim>
                                    <p:anim calcmode="lin" valueType="num">
                                      <p:cBhvr>
                                        <p:cTn id="8" dur="500" fill="hold"/>
                                        <p:tgtEl>
                                          <p:spTgt spid="15364"/>
                                        </p:tgtEl>
                                        <p:attrNameLst>
                                          <p:attrName>ppt_y</p:attrName>
                                        </p:attrNameLst>
                                      </p:cBhvr>
                                      <p:tavLst>
                                        <p:tav tm="0">
                                          <p:val>
                                            <p:strVal val="#ppt_y"/>
                                          </p:val>
                                        </p:tav>
                                        <p:tav tm="100000">
                                          <p:val>
                                            <p:strVal val="#ppt_y"/>
                                          </p:val>
                                        </p:tav>
                                      </p:tavLst>
                                    </p:anim>
                                    <p:anim calcmode="lin" valueType="num">
                                      <p:cBhvr>
                                        <p:cTn id="9" dur="500" fill="hold"/>
                                        <p:tgtEl>
                                          <p:spTgt spid="15364"/>
                                        </p:tgtEl>
                                        <p:attrNameLst>
                                          <p:attrName>ppt_w</p:attrName>
                                        </p:attrNameLst>
                                      </p:cBhvr>
                                      <p:tavLst>
                                        <p:tav tm="0">
                                          <p:val>
                                            <p:fltVal val="0"/>
                                          </p:val>
                                        </p:tav>
                                        <p:tav tm="100000">
                                          <p:val>
                                            <p:strVal val="#ppt_w"/>
                                          </p:val>
                                        </p:tav>
                                      </p:tavLst>
                                    </p:anim>
                                    <p:anim calcmode="lin" valueType="num">
                                      <p:cBhvr>
                                        <p:cTn id="10" dur="500" fill="hold"/>
                                        <p:tgtEl>
                                          <p:spTgt spid="15364"/>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3" presetClass="entr" presetSubtype="10" fill="hold" grpId="0" nodeType="afterEffect">
                                  <p:stCondLst>
                                    <p:cond delay="2000"/>
                                  </p:stCondLst>
                                  <p:childTnLst>
                                    <p:set>
                                      <p:cBhvr>
                                        <p:cTn id="13" dur="1" fill="hold">
                                          <p:stCondLst>
                                            <p:cond delay="0"/>
                                          </p:stCondLst>
                                        </p:cTn>
                                        <p:tgtEl>
                                          <p:spTgt spid="15367"/>
                                        </p:tgtEl>
                                        <p:attrNameLst>
                                          <p:attrName>style.visibility</p:attrName>
                                        </p:attrNameLst>
                                      </p:cBhvr>
                                      <p:to>
                                        <p:strVal val="visible"/>
                                      </p:to>
                                    </p:set>
                                    <p:animEffect transition="in" filter="blinds(horizontal)">
                                      <p:cBhvr>
                                        <p:cTn id="14" dur="500"/>
                                        <p:tgtEl>
                                          <p:spTgt spid="15367"/>
                                        </p:tgtEl>
                                      </p:cBhvr>
                                    </p:animEffect>
                                  </p:childTnLst>
                                </p:cTn>
                              </p:par>
                            </p:childTnLst>
                          </p:cTn>
                        </p:par>
                        <p:par>
                          <p:cTn id="15" fill="hold" nodeType="afterGroup">
                            <p:stCondLst>
                              <p:cond delay="3000"/>
                            </p:stCondLst>
                            <p:childTnLst>
                              <p:par>
                                <p:cTn id="16" presetID="3" presetClass="entr" presetSubtype="10" fill="hold" grpId="0" nodeType="afterEffect">
                                  <p:stCondLst>
                                    <p:cond delay="2000"/>
                                  </p:stCondLst>
                                  <p:childTnLst>
                                    <p:set>
                                      <p:cBhvr>
                                        <p:cTn id="17" dur="1" fill="hold">
                                          <p:stCondLst>
                                            <p:cond delay="0"/>
                                          </p:stCondLst>
                                        </p:cTn>
                                        <p:tgtEl>
                                          <p:spTgt spid="15368"/>
                                        </p:tgtEl>
                                        <p:attrNameLst>
                                          <p:attrName>style.visibility</p:attrName>
                                        </p:attrNameLst>
                                      </p:cBhvr>
                                      <p:to>
                                        <p:strVal val="visible"/>
                                      </p:to>
                                    </p:set>
                                    <p:animEffect transition="in" filter="blinds(horizontal)">
                                      <p:cBhvr>
                                        <p:cTn id="18" dur="500"/>
                                        <p:tgtEl>
                                          <p:spTgt spid="153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5365"/>
                                        </p:tgtEl>
                                        <p:attrNameLst>
                                          <p:attrName>style.visibility</p:attrName>
                                        </p:attrNameLst>
                                      </p:cBhvr>
                                      <p:to>
                                        <p:strVal val="visible"/>
                                      </p:to>
                                    </p:set>
                                    <p:anim calcmode="lin" valueType="num">
                                      <p:cBhvr>
                                        <p:cTn id="23" dur="500" fill="hold"/>
                                        <p:tgtEl>
                                          <p:spTgt spid="15365"/>
                                        </p:tgtEl>
                                        <p:attrNameLst>
                                          <p:attrName>ppt_x</p:attrName>
                                        </p:attrNameLst>
                                      </p:cBhvr>
                                      <p:tavLst>
                                        <p:tav tm="0">
                                          <p:val>
                                            <p:strVal val="#ppt_x-#ppt_w/2"/>
                                          </p:val>
                                        </p:tav>
                                        <p:tav tm="100000">
                                          <p:val>
                                            <p:strVal val="#ppt_x"/>
                                          </p:val>
                                        </p:tav>
                                      </p:tavLst>
                                    </p:anim>
                                    <p:anim calcmode="lin" valueType="num">
                                      <p:cBhvr>
                                        <p:cTn id="24" dur="500" fill="hold"/>
                                        <p:tgtEl>
                                          <p:spTgt spid="15365"/>
                                        </p:tgtEl>
                                        <p:attrNameLst>
                                          <p:attrName>ppt_y</p:attrName>
                                        </p:attrNameLst>
                                      </p:cBhvr>
                                      <p:tavLst>
                                        <p:tav tm="0">
                                          <p:val>
                                            <p:strVal val="#ppt_y"/>
                                          </p:val>
                                        </p:tav>
                                        <p:tav tm="100000">
                                          <p:val>
                                            <p:strVal val="#ppt_y"/>
                                          </p:val>
                                        </p:tav>
                                      </p:tavLst>
                                    </p:anim>
                                    <p:anim calcmode="lin" valueType="num">
                                      <p:cBhvr>
                                        <p:cTn id="25" dur="500" fill="hold"/>
                                        <p:tgtEl>
                                          <p:spTgt spid="15365"/>
                                        </p:tgtEl>
                                        <p:attrNameLst>
                                          <p:attrName>ppt_w</p:attrName>
                                        </p:attrNameLst>
                                      </p:cBhvr>
                                      <p:tavLst>
                                        <p:tav tm="0">
                                          <p:val>
                                            <p:fltVal val="0"/>
                                          </p:val>
                                        </p:tav>
                                        <p:tav tm="100000">
                                          <p:val>
                                            <p:strVal val="#ppt_w"/>
                                          </p:val>
                                        </p:tav>
                                      </p:tavLst>
                                    </p:anim>
                                    <p:anim calcmode="lin" valueType="num">
                                      <p:cBhvr>
                                        <p:cTn id="26" dur="500" fill="hold"/>
                                        <p:tgtEl>
                                          <p:spTgt spid="15365"/>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500"/>
                            </p:stCondLst>
                            <p:childTnLst>
                              <p:par>
                                <p:cTn id="28" presetID="3" presetClass="entr" presetSubtype="10" fill="hold" grpId="0" nodeType="afterEffect">
                                  <p:stCondLst>
                                    <p:cond delay="2000"/>
                                  </p:stCondLst>
                                  <p:childTnLst>
                                    <p:set>
                                      <p:cBhvr>
                                        <p:cTn id="29" dur="1" fill="hold">
                                          <p:stCondLst>
                                            <p:cond delay="0"/>
                                          </p:stCondLst>
                                        </p:cTn>
                                        <p:tgtEl>
                                          <p:spTgt spid="15369"/>
                                        </p:tgtEl>
                                        <p:attrNameLst>
                                          <p:attrName>style.visibility</p:attrName>
                                        </p:attrNameLst>
                                      </p:cBhvr>
                                      <p:to>
                                        <p:strVal val="visible"/>
                                      </p:to>
                                    </p:set>
                                    <p:animEffect transition="in" filter="blinds(horizontal)">
                                      <p:cBhvr>
                                        <p:cTn id="30" dur="500"/>
                                        <p:tgtEl>
                                          <p:spTgt spid="1536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15366"/>
                                        </p:tgtEl>
                                        <p:attrNameLst>
                                          <p:attrName>style.visibility</p:attrName>
                                        </p:attrNameLst>
                                      </p:cBhvr>
                                      <p:to>
                                        <p:strVal val="visible"/>
                                      </p:to>
                                    </p:set>
                                    <p:anim calcmode="lin" valueType="num">
                                      <p:cBhvr>
                                        <p:cTn id="35" dur="500" fill="hold"/>
                                        <p:tgtEl>
                                          <p:spTgt spid="15366"/>
                                        </p:tgtEl>
                                        <p:attrNameLst>
                                          <p:attrName>ppt_x</p:attrName>
                                        </p:attrNameLst>
                                      </p:cBhvr>
                                      <p:tavLst>
                                        <p:tav tm="0">
                                          <p:val>
                                            <p:strVal val="#ppt_x-#ppt_w/2"/>
                                          </p:val>
                                        </p:tav>
                                        <p:tav tm="100000">
                                          <p:val>
                                            <p:strVal val="#ppt_x"/>
                                          </p:val>
                                        </p:tav>
                                      </p:tavLst>
                                    </p:anim>
                                    <p:anim calcmode="lin" valueType="num">
                                      <p:cBhvr>
                                        <p:cTn id="36" dur="500" fill="hold"/>
                                        <p:tgtEl>
                                          <p:spTgt spid="15366"/>
                                        </p:tgtEl>
                                        <p:attrNameLst>
                                          <p:attrName>ppt_y</p:attrName>
                                        </p:attrNameLst>
                                      </p:cBhvr>
                                      <p:tavLst>
                                        <p:tav tm="0">
                                          <p:val>
                                            <p:strVal val="#ppt_y"/>
                                          </p:val>
                                        </p:tav>
                                        <p:tav tm="100000">
                                          <p:val>
                                            <p:strVal val="#ppt_y"/>
                                          </p:val>
                                        </p:tav>
                                      </p:tavLst>
                                    </p:anim>
                                    <p:anim calcmode="lin" valueType="num">
                                      <p:cBhvr>
                                        <p:cTn id="37" dur="500" fill="hold"/>
                                        <p:tgtEl>
                                          <p:spTgt spid="15366"/>
                                        </p:tgtEl>
                                        <p:attrNameLst>
                                          <p:attrName>ppt_w</p:attrName>
                                        </p:attrNameLst>
                                      </p:cBhvr>
                                      <p:tavLst>
                                        <p:tav tm="0">
                                          <p:val>
                                            <p:fltVal val="0"/>
                                          </p:val>
                                        </p:tav>
                                        <p:tav tm="100000">
                                          <p:val>
                                            <p:strVal val="#ppt_w"/>
                                          </p:val>
                                        </p:tav>
                                      </p:tavLst>
                                    </p:anim>
                                    <p:anim calcmode="lin" valueType="num">
                                      <p:cBhvr>
                                        <p:cTn id="38" dur="500" fill="hold"/>
                                        <p:tgtEl>
                                          <p:spTgt spid="15366"/>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3" presetClass="entr" presetSubtype="10" fill="hold" grpId="0" nodeType="afterEffect">
                                  <p:stCondLst>
                                    <p:cond delay="2000"/>
                                  </p:stCondLst>
                                  <p:childTnLst>
                                    <p:set>
                                      <p:cBhvr>
                                        <p:cTn id="41" dur="1" fill="hold">
                                          <p:stCondLst>
                                            <p:cond delay="0"/>
                                          </p:stCondLst>
                                        </p:cTn>
                                        <p:tgtEl>
                                          <p:spTgt spid="15370"/>
                                        </p:tgtEl>
                                        <p:attrNameLst>
                                          <p:attrName>style.visibility</p:attrName>
                                        </p:attrNameLst>
                                      </p:cBhvr>
                                      <p:to>
                                        <p:strVal val="visible"/>
                                      </p:to>
                                    </p:set>
                                    <p:animEffect transition="in" filter="blinds(horizontal)">
                                      <p:cBhvr>
                                        <p:cTn id="42"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autoUpdateAnimBg="0"/>
      <p:bldP spid="15365" grpId="0" animBg="1" autoUpdateAnimBg="0"/>
      <p:bldP spid="15366" grpId="0" animBg="1" autoUpdateAnimBg="0"/>
      <p:bldP spid="15367" grpId="0" autoUpdateAnimBg="0"/>
      <p:bldP spid="15368" grpId="0" autoUpdateAnimBg="0"/>
      <p:bldP spid="15369" grpId="0" autoUpdateAnimBg="0"/>
      <p:bldP spid="1537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93005-BE15-35C4-31B0-0A7F3A4CAE2D}"/>
              </a:ext>
            </a:extLst>
          </p:cNvPr>
          <p:cNvPicPr>
            <a:picLocks noChangeAspect="1"/>
          </p:cNvPicPr>
          <p:nvPr/>
        </p:nvPicPr>
        <p:blipFill>
          <a:blip r:embed="rId2"/>
          <a:stretch>
            <a:fillRect/>
          </a:stretch>
        </p:blipFill>
        <p:spPr>
          <a:xfrm>
            <a:off x="825178" y="504101"/>
            <a:ext cx="7990576" cy="5756022"/>
          </a:xfrm>
          <a:prstGeom prst="rect">
            <a:avLst/>
          </a:prstGeom>
        </p:spPr>
      </p:pic>
    </p:spTree>
    <p:extLst>
      <p:ext uri="{BB962C8B-B14F-4D97-AF65-F5344CB8AC3E}">
        <p14:creationId xmlns:p14="http://schemas.microsoft.com/office/powerpoint/2010/main" val="2906795790"/>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D35266-9075-A96B-AAE3-A5A0AEBAFD43}"/>
              </a:ext>
            </a:extLst>
          </p:cNvPr>
          <p:cNvPicPr>
            <a:picLocks noChangeAspect="1"/>
          </p:cNvPicPr>
          <p:nvPr/>
        </p:nvPicPr>
        <p:blipFill>
          <a:blip r:embed="rId2"/>
          <a:stretch>
            <a:fillRect/>
          </a:stretch>
        </p:blipFill>
        <p:spPr>
          <a:xfrm>
            <a:off x="239485" y="521928"/>
            <a:ext cx="8665029" cy="5497871"/>
          </a:xfrm>
          <a:prstGeom prst="rect">
            <a:avLst/>
          </a:prstGeom>
        </p:spPr>
      </p:pic>
    </p:spTree>
    <p:extLst>
      <p:ext uri="{BB962C8B-B14F-4D97-AF65-F5344CB8AC3E}">
        <p14:creationId xmlns:p14="http://schemas.microsoft.com/office/powerpoint/2010/main" val="3186283951"/>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a:extLst>
              <a:ext uri="{FF2B5EF4-FFF2-40B4-BE49-F238E27FC236}">
                <a16:creationId xmlns:a16="http://schemas.microsoft.com/office/drawing/2014/main" id="{178E0E42-44F3-9734-821C-6E507868E0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175" y="234950"/>
            <a:ext cx="8431213"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3651"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DAB3BCD-13E9-24E0-F784-BE878B65ED47}"/>
              </a:ext>
            </a:extLst>
          </p:cNvPr>
          <p:cNvPicPr>
            <a:picLocks noChangeAspect="1"/>
          </p:cNvPicPr>
          <p:nvPr/>
        </p:nvPicPr>
        <p:blipFill>
          <a:blip r:embed="rId2"/>
          <a:stretch>
            <a:fillRect/>
          </a:stretch>
        </p:blipFill>
        <p:spPr>
          <a:xfrm>
            <a:off x="344774" y="569627"/>
            <a:ext cx="8424471" cy="5711252"/>
          </a:xfrm>
          <a:prstGeom prst="rect">
            <a:avLst/>
          </a:prstGeom>
        </p:spPr>
      </p:pic>
      <p:sp>
        <p:nvSpPr>
          <p:cNvPr id="4" name="TextBox 3">
            <a:extLst>
              <a:ext uri="{FF2B5EF4-FFF2-40B4-BE49-F238E27FC236}">
                <a16:creationId xmlns:a16="http://schemas.microsoft.com/office/drawing/2014/main" id="{2F05C140-5F3E-E4B9-8C48-43267BE68483}"/>
              </a:ext>
            </a:extLst>
          </p:cNvPr>
          <p:cNvSpPr txBox="1"/>
          <p:nvPr/>
        </p:nvSpPr>
        <p:spPr>
          <a:xfrm>
            <a:off x="637081" y="6365299"/>
            <a:ext cx="8132164" cy="461665"/>
          </a:xfrm>
          <a:prstGeom prst="rect">
            <a:avLst/>
          </a:prstGeom>
          <a:noFill/>
        </p:spPr>
        <p:txBody>
          <a:bodyPr wrap="square">
            <a:spAutoFit/>
          </a:bodyPr>
          <a:lstStyle/>
          <a:p>
            <a:r>
              <a:rPr lang="en-US" sz="1200" dirty="0">
                <a:hlinkClick r:id="rId3"/>
              </a:rPr>
              <a:t>https://lstat.kuleuven.be/images/cartoon-statistics.jpg/image_view</a:t>
            </a:r>
            <a:r>
              <a:rPr lang="en-US" sz="1200">
                <a:hlinkClick r:id="rId3"/>
              </a:rPr>
              <a:t>_fullscreen</a:t>
            </a:r>
            <a:endParaRPr lang="en-US" sz="1200"/>
          </a:p>
          <a:p>
            <a:endParaRPr lang="en-US" sz="1200" dirty="0"/>
          </a:p>
        </p:txBody>
      </p:sp>
    </p:spTree>
    <p:extLst>
      <p:ext uri="{BB962C8B-B14F-4D97-AF65-F5344CB8AC3E}">
        <p14:creationId xmlns:p14="http://schemas.microsoft.com/office/powerpoint/2010/main" val="380591736"/>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0D46-1B82-4927-82FD-E81843946B04}"/>
              </a:ext>
            </a:extLst>
          </p:cNvPr>
          <p:cNvSpPr>
            <a:spLocks noGrp="1"/>
          </p:cNvSpPr>
          <p:nvPr>
            <p:ph type="title"/>
          </p:nvPr>
        </p:nvSpPr>
        <p:spPr>
          <a:xfrm>
            <a:off x="457200" y="147317"/>
            <a:ext cx="8229600" cy="1143000"/>
          </a:xfrm>
        </p:spPr>
        <p:txBody>
          <a:bodyPr/>
          <a:lstStyle/>
          <a:p>
            <a:r>
              <a:rPr lang="en-US" dirty="0"/>
              <a:t>Key Statistical Concepts</a:t>
            </a:r>
          </a:p>
        </p:txBody>
      </p:sp>
      <p:sp>
        <p:nvSpPr>
          <p:cNvPr id="3" name="Text Placeholder 2">
            <a:extLst>
              <a:ext uri="{FF2B5EF4-FFF2-40B4-BE49-F238E27FC236}">
                <a16:creationId xmlns:a16="http://schemas.microsoft.com/office/drawing/2014/main" id="{2F8C1A8E-6526-4BFD-B01F-ADC54D329890}"/>
              </a:ext>
            </a:extLst>
          </p:cNvPr>
          <p:cNvSpPr>
            <a:spLocks noGrp="1"/>
          </p:cNvSpPr>
          <p:nvPr>
            <p:ph type="body" sz="quarter" idx="15"/>
          </p:nvPr>
        </p:nvSpPr>
        <p:spPr>
          <a:xfrm>
            <a:off x="457200" y="1290317"/>
            <a:ext cx="8033657" cy="3243978"/>
          </a:xfrm>
        </p:spPr>
        <p:txBody>
          <a:bodyPr/>
          <a:lstStyle/>
          <a:p>
            <a:r>
              <a:rPr lang="en-US" sz="2000" b="1" dirty="0"/>
              <a:t>Population</a:t>
            </a:r>
            <a:r>
              <a:rPr lang="en-US" sz="2000" dirty="0"/>
              <a:t> – </a:t>
            </a:r>
            <a:r>
              <a:rPr lang="en-US" altLang="en-US" sz="2000" dirty="0"/>
              <a:t>the group of all items of interest to a statistics practitioner.</a:t>
            </a:r>
          </a:p>
          <a:p>
            <a:pPr marL="257175" indent="-257175">
              <a:buFont typeface="Arial" panose="020B0604020202020204" pitchFamily="34" charset="0"/>
              <a:buChar char="•"/>
            </a:pPr>
            <a:r>
              <a:rPr lang="en-US" sz="2000" dirty="0"/>
              <a:t>Frequently very large; sometimes infinite.</a:t>
            </a:r>
          </a:p>
          <a:p>
            <a:pPr marL="257175" indent="-257175">
              <a:buFont typeface="Arial" panose="020B0604020202020204" pitchFamily="34" charset="0"/>
              <a:buChar char="•"/>
            </a:pPr>
            <a:r>
              <a:rPr lang="en-US" sz="2000" dirty="0"/>
              <a:t>A </a:t>
            </a:r>
            <a:r>
              <a:rPr lang="en-US" sz="2000" i="1" dirty="0"/>
              <a:t>parameter</a:t>
            </a:r>
            <a:r>
              <a:rPr lang="en-US" sz="2000" dirty="0"/>
              <a:t> is a descriptive measure of a population.</a:t>
            </a:r>
          </a:p>
          <a:p>
            <a:pPr>
              <a:spcBef>
                <a:spcPts val="1800"/>
              </a:spcBef>
            </a:pPr>
            <a:r>
              <a:rPr lang="en-US" sz="2000" b="1" dirty="0"/>
              <a:t>Sample</a:t>
            </a:r>
            <a:r>
              <a:rPr lang="en-US" sz="2000" dirty="0"/>
              <a:t> – a set of data drawn from the population.</a:t>
            </a:r>
          </a:p>
          <a:p>
            <a:pPr marL="257175" indent="-257175">
              <a:buFont typeface="Arial" panose="020B0604020202020204" pitchFamily="34" charset="0"/>
              <a:buChar char="•"/>
            </a:pPr>
            <a:r>
              <a:rPr lang="en-US" sz="2000" dirty="0"/>
              <a:t>Can also be very large, but always much less than the population.</a:t>
            </a:r>
          </a:p>
          <a:p>
            <a:pPr marL="257175" indent="-257175">
              <a:buFont typeface="Arial" panose="020B0604020202020204" pitchFamily="34" charset="0"/>
              <a:buChar char="•"/>
            </a:pPr>
            <a:r>
              <a:rPr lang="en-US" sz="2000" dirty="0"/>
              <a:t>A </a:t>
            </a:r>
            <a:r>
              <a:rPr lang="en-US" sz="2000" i="1" dirty="0"/>
              <a:t>statistic</a:t>
            </a:r>
            <a:r>
              <a:rPr lang="en-US" sz="2000" dirty="0"/>
              <a:t> is a</a:t>
            </a:r>
            <a:r>
              <a:rPr lang="en-US" altLang="en-US" sz="2000" dirty="0"/>
              <a:t> descriptive measure of a sample</a:t>
            </a:r>
            <a:r>
              <a:rPr lang="en-US" altLang="en-US" sz="2000" b="1" i="1" dirty="0"/>
              <a:t>.</a:t>
            </a:r>
          </a:p>
          <a:p>
            <a:pPr>
              <a:spcBef>
                <a:spcPts val="1800"/>
              </a:spcBef>
            </a:pPr>
            <a:r>
              <a:rPr lang="en-US" sz="2000" b="1" dirty="0"/>
              <a:t>Statistical inference once again </a:t>
            </a:r>
            <a:r>
              <a:rPr lang="en-US" sz="2000" dirty="0"/>
              <a:t>– the process of making an estimate, prediction, or decision about a large population based on sample data.</a:t>
            </a:r>
          </a:p>
          <a:p>
            <a:pPr marL="257175" indent="-257175">
              <a:buFont typeface="Arial" panose="020B0604020202020204" pitchFamily="34" charset="0"/>
              <a:buChar char="•"/>
            </a:pPr>
            <a:r>
              <a:rPr lang="en-US" sz="2000" dirty="0"/>
              <a:t>Because conclusions and estimates are not always going to be correct, we build into the statistical inference “measures of reliability”, namely </a:t>
            </a:r>
            <a:r>
              <a:rPr lang="en-US" sz="2000" i="1" dirty="0"/>
              <a:t>confidence level </a:t>
            </a:r>
            <a:r>
              <a:rPr lang="en-US" sz="2000" dirty="0"/>
              <a:t>and </a:t>
            </a:r>
            <a:r>
              <a:rPr lang="en-US" sz="2000" i="1" dirty="0"/>
              <a:t>significance level</a:t>
            </a:r>
            <a:r>
              <a:rPr lang="en-US" sz="2000" dirty="0"/>
              <a:t>.</a:t>
            </a:r>
          </a:p>
        </p:txBody>
      </p:sp>
    </p:spTree>
    <p:extLst>
      <p:ext uri="{BB962C8B-B14F-4D97-AF65-F5344CB8AC3E}">
        <p14:creationId xmlns:p14="http://schemas.microsoft.com/office/powerpoint/2010/main" val="69195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0D46-1B82-4927-82FD-E81843946B04}"/>
              </a:ext>
            </a:extLst>
          </p:cNvPr>
          <p:cNvSpPr>
            <a:spLocks noGrp="1"/>
          </p:cNvSpPr>
          <p:nvPr>
            <p:ph type="title"/>
          </p:nvPr>
        </p:nvSpPr>
        <p:spPr/>
        <p:txBody>
          <a:bodyPr/>
          <a:lstStyle/>
          <a:p>
            <a:r>
              <a:rPr lang="en-US" dirty="0"/>
              <a:t>Confidence and Significance Levels</a:t>
            </a:r>
          </a:p>
        </p:txBody>
      </p:sp>
      <p:sp>
        <p:nvSpPr>
          <p:cNvPr id="3" name="Text Placeholder 2">
            <a:extLst>
              <a:ext uri="{FF2B5EF4-FFF2-40B4-BE49-F238E27FC236}">
                <a16:creationId xmlns:a16="http://schemas.microsoft.com/office/drawing/2014/main" id="{2F8C1A8E-6526-4BFD-B01F-ADC54D329890}"/>
              </a:ext>
            </a:extLst>
          </p:cNvPr>
          <p:cNvSpPr>
            <a:spLocks noGrp="1"/>
          </p:cNvSpPr>
          <p:nvPr>
            <p:ph type="body" sz="quarter" idx="15"/>
          </p:nvPr>
        </p:nvSpPr>
        <p:spPr>
          <a:xfrm>
            <a:off x="457200" y="1543208"/>
            <a:ext cx="8033657" cy="3053954"/>
          </a:xfrm>
        </p:spPr>
        <p:txBody>
          <a:bodyPr/>
          <a:lstStyle/>
          <a:p>
            <a:r>
              <a:rPr lang="en-US" sz="2200" dirty="0"/>
              <a:t>The </a:t>
            </a:r>
            <a:r>
              <a:rPr lang="en-US" sz="2200" b="1" dirty="0"/>
              <a:t>confidence level </a:t>
            </a:r>
            <a:r>
              <a:rPr lang="en-US" sz="2200" dirty="0"/>
              <a:t>is the proportion of times that the estimate of a population characteristic is expected to be correct.</a:t>
            </a:r>
          </a:p>
          <a:p>
            <a:pPr marL="342900"/>
            <a:r>
              <a:rPr lang="en-US" sz="2200" dirty="0"/>
              <a:t>Example: a confidence level of 95% means that the estimate of the number of soft drinks consumed by the students at a university may be correct 95% of the time.</a:t>
            </a:r>
          </a:p>
          <a:p>
            <a:pPr>
              <a:spcBef>
                <a:spcPts val="1800"/>
              </a:spcBef>
            </a:pPr>
            <a:r>
              <a:rPr lang="en-US" sz="2200" dirty="0"/>
              <a:t>The </a:t>
            </a:r>
            <a:r>
              <a:rPr lang="en-US" sz="2200" b="1" dirty="0"/>
              <a:t>significance level </a:t>
            </a:r>
            <a:r>
              <a:rPr lang="en-US" sz="2200" dirty="0"/>
              <a:t>measures how frequently the conclusion about a population will be wrong in the long run.</a:t>
            </a:r>
          </a:p>
          <a:p>
            <a:pPr marL="342900"/>
            <a:r>
              <a:rPr lang="en-US" sz="2200" dirty="0"/>
              <a:t>Example: a 5% significance level means that, in the long run, the conclusion on the winner of an election will be wrong 5% of the time.</a:t>
            </a:r>
          </a:p>
          <a:p>
            <a:endParaRPr lang="en-US" sz="1500" dirty="0"/>
          </a:p>
        </p:txBody>
      </p:sp>
    </p:spTree>
    <p:extLst>
      <p:ext uri="{BB962C8B-B14F-4D97-AF65-F5344CB8AC3E}">
        <p14:creationId xmlns:p14="http://schemas.microsoft.com/office/powerpoint/2010/main" val="389587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58982E-785B-2F8C-83CC-6E088EE26F51}"/>
              </a:ext>
            </a:extLst>
          </p:cNvPr>
          <p:cNvSpPr txBox="1"/>
          <p:nvPr/>
        </p:nvSpPr>
        <p:spPr>
          <a:xfrm>
            <a:off x="128588" y="273050"/>
            <a:ext cx="8886825" cy="954107"/>
          </a:xfrm>
          <a:prstGeom prst="rect">
            <a:avLst/>
          </a:prstGeom>
          <a:noFill/>
        </p:spPr>
        <p:txBody>
          <a:bodyPr>
            <a:spAutoFit/>
          </a:bodyPr>
          <a:lstStyle/>
          <a:p>
            <a:pPr algn="ctr">
              <a:defRPr/>
            </a:pPr>
            <a:r>
              <a:rPr lang="en-US" sz="2800" b="1" dirty="0">
                <a:latin typeface="+mn-lt"/>
                <a:ea typeface="+mj-ea"/>
                <a:cs typeface="+mj-cs"/>
              </a:rPr>
              <a:t>Case 1- Background and Data</a:t>
            </a:r>
          </a:p>
          <a:p>
            <a:pPr algn="ctr">
              <a:defRPr/>
            </a:pPr>
            <a:r>
              <a:rPr lang="en-US" sz="2800" b="1" dirty="0">
                <a:latin typeface="+mn-lt"/>
                <a:ea typeface="+mj-ea"/>
                <a:cs typeface="+mj-cs"/>
              </a:rPr>
              <a:t>Pepsi’s Exclusivity Agreement with a University </a:t>
            </a:r>
          </a:p>
        </p:txBody>
      </p:sp>
      <p:sp>
        <p:nvSpPr>
          <p:cNvPr id="75779" name="TextBox 3">
            <a:extLst>
              <a:ext uri="{FF2B5EF4-FFF2-40B4-BE49-F238E27FC236}">
                <a16:creationId xmlns:a16="http://schemas.microsoft.com/office/drawing/2014/main" id="{9DFB1DB5-316B-DF76-E543-CF00E4B27C19}"/>
              </a:ext>
            </a:extLst>
          </p:cNvPr>
          <p:cNvSpPr txBox="1">
            <a:spLocks noChangeArrowheads="1"/>
          </p:cNvSpPr>
          <p:nvPr/>
        </p:nvSpPr>
        <p:spPr bwMode="auto">
          <a:xfrm>
            <a:off x="273049" y="1705800"/>
            <a:ext cx="411375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000" b="1" dirty="0"/>
              <a:t>Case Background</a:t>
            </a:r>
          </a:p>
          <a:p>
            <a:endParaRPr lang="en-US" altLang="en-US" sz="2000" b="1" dirty="0"/>
          </a:p>
          <a:p>
            <a:r>
              <a:rPr lang="en-US" altLang="en-US" sz="2000" dirty="0"/>
              <a:t>A large university has offered Pepsi-Cola an agreement that would give Pepsi exclusive rights to sell its products at all university facilities for the next year with an option for future years. </a:t>
            </a:r>
          </a:p>
          <a:p>
            <a:endParaRPr lang="en-US" altLang="en-US" sz="2000" dirty="0"/>
          </a:p>
          <a:p>
            <a:endParaRPr lang="en-US" altLang="en-US" sz="2000" dirty="0"/>
          </a:p>
          <a:p>
            <a:r>
              <a:rPr lang="en-US" altLang="en-US" sz="2000" dirty="0"/>
              <a:t>In return, the university would receive 35% of the on-campus revenues and an additional lump sum of $200,000 per year</a:t>
            </a:r>
            <a:r>
              <a:rPr lang="en-US" altLang="en-US" sz="1500" dirty="0"/>
              <a:t>.</a:t>
            </a:r>
          </a:p>
        </p:txBody>
      </p:sp>
      <p:sp>
        <p:nvSpPr>
          <p:cNvPr id="75780" name="TextBox 4">
            <a:extLst>
              <a:ext uri="{FF2B5EF4-FFF2-40B4-BE49-F238E27FC236}">
                <a16:creationId xmlns:a16="http://schemas.microsoft.com/office/drawing/2014/main" id="{9D5C667B-0A86-118A-F2EF-27BE33160E62}"/>
              </a:ext>
            </a:extLst>
          </p:cNvPr>
          <p:cNvSpPr txBox="1">
            <a:spLocks noChangeArrowheads="1"/>
          </p:cNvSpPr>
          <p:nvPr/>
        </p:nvSpPr>
        <p:spPr bwMode="auto">
          <a:xfrm>
            <a:off x="4757198" y="1705800"/>
            <a:ext cx="411375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000" b="1" dirty="0"/>
              <a:t>Pepsi’s Data</a:t>
            </a:r>
          </a:p>
          <a:p>
            <a:endParaRPr lang="en-US" altLang="en-US" sz="2000" b="1" dirty="0"/>
          </a:p>
          <a:p>
            <a:r>
              <a:rPr lang="en-US" altLang="en-US" sz="2000" dirty="0"/>
              <a:t>The market for soft drinks is measured in terms of 12-ounce cans. </a:t>
            </a:r>
          </a:p>
          <a:p>
            <a:endParaRPr lang="en-US" altLang="en-US" sz="2000" dirty="0"/>
          </a:p>
          <a:p>
            <a:r>
              <a:rPr lang="en-US" altLang="en-US" sz="2000" dirty="0"/>
              <a:t>Pepsi currently sells an average of 22,000 cans per week over the 40 weeks of yearly university operations. </a:t>
            </a:r>
          </a:p>
          <a:p>
            <a:endParaRPr lang="en-US" altLang="en-US" sz="2000" dirty="0"/>
          </a:p>
          <a:p>
            <a:r>
              <a:rPr lang="en-US" altLang="en-US" sz="2000" dirty="0"/>
              <a:t>The cans sell for an average of $1 each. The costs, including labor, amount to 30 cents per can. </a:t>
            </a:r>
          </a:p>
          <a:p>
            <a:r>
              <a:rPr lang="en-US" altLang="en-US" sz="2000" dirty="0"/>
              <a:t>Pepsi suspects its market share to be considerably less than 50%.</a:t>
            </a:r>
          </a:p>
        </p:txBody>
      </p:sp>
    </p:spTree>
    <p:extLst>
      <p:ext uri="{BB962C8B-B14F-4D97-AF65-F5344CB8AC3E}">
        <p14:creationId xmlns:p14="http://schemas.microsoft.com/office/powerpoint/2010/main" val="338272805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991BDD-7BBC-32E3-9436-77F571C1B031}"/>
              </a:ext>
            </a:extLst>
          </p:cNvPr>
          <p:cNvSpPr txBox="1"/>
          <p:nvPr/>
        </p:nvSpPr>
        <p:spPr>
          <a:xfrm>
            <a:off x="255588" y="250825"/>
            <a:ext cx="8888412" cy="954107"/>
          </a:xfrm>
          <a:prstGeom prst="rect">
            <a:avLst/>
          </a:prstGeom>
          <a:noFill/>
        </p:spPr>
        <p:txBody>
          <a:bodyPr>
            <a:spAutoFit/>
          </a:bodyPr>
          <a:lstStyle/>
          <a:p>
            <a:pPr algn="ctr">
              <a:defRPr/>
            </a:pPr>
            <a:r>
              <a:rPr lang="en-US" sz="2800" b="1" spc="75" dirty="0">
                <a:latin typeface="Times New Roman" panose="02020603050405020304" pitchFamily="18" charset="0"/>
                <a:cs typeface="Times New Roman" panose="02020603050405020304" pitchFamily="18" charset="0"/>
              </a:rPr>
              <a:t>Case 1- Survey Approach</a:t>
            </a:r>
          </a:p>
          <a:p>
            <a:pPr algn="ctr">
              <a:defRPr/>
            </a:pPr>
            <a:r>
              <a:rPr lang="en-US" sz="2800" b="1" spc="75" dirty="0">
                <a:latin typeface="Times New Roman" panose="02020603050405020304" pitchFamily="18" charset="0"/>
                <a:cs typeface="Times New Roman" panose="02020603050405020304" pitchFamily="18" charset="0"/>
              </a:rPr>
              <a:t>Pepsi’s Exclusivity Agreement with a University </a:t>
            </a:r>
          </a:p>
        </p:txBody>
      </p:sp>
      <p:sp>
        <p:nvSpPr>
          <p:cNvPr id="77827" name="TextBox 3">
            <a:extLst>
              <a:ext uri="{FF2B5EF4-FFF2-40B4-BE49-F238E27FC236}">
                <a16:creationId xmlns:a16="http://schemas.microsoft.com/office/drawing/2014/main" id="{E5A99B50-C1FD-027A-B8E3-5D27ADE25047}"/>
              </a:ext>
            </a:extLst>
          </p:cNvPr>
          <p:cNvSpPr txBox="1">
            <a:spLocks noChangeArrowheads="1"/>
          </p:cNvSpPr>
          <p:nvPr/>
        </p:nvSpPr>
        <p:spPr bwMode="auto">
          <a:xfrm>
            <a:off x="255588" y="1428007"/>
            <a:ext cx="421224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000" b="1" dirty="0"/>
              <a:t>Survey</a:t>
            </a:r>
          </a:p>
          <a:p>
            <a:endParaRPr lang="en-US" altLang="en-US" sz="2000" b="1" dirty="0"/>
          </a:p>
          <a:p>
            <a:r>
              <a:rPr lang="en-US" altLang="en-US" sz="2000" dirty="0"/>
              <a:t>Pepsi assigned a recent university graduate to survey the university’s students to supply the missing information. </a:t>
            </a:r>
          </a:p>
          <a:p>
            <a:endParaRPr lang="en-US" altLang="en-US" sz="2000" dirty="0"/>
          </a:p>
          <a:p>
            <a:r>
              <a:rPr lang="en-US" altLang="en-US" sz="2000" dirty="0"/>
              <a:t>The survey consists of tracking the number of soft drinks a random sample of 500 students purchases over 7 days.</a:t>
            </a:r>
          </a:p>
          <a:p>
            <a:endParaRPr lang="en-US" altLang="en-US" sz="2000" dirty="0"/>
          </a:p>
          <a:p>
            <a:r>
              <a:rPr lang="en-US" altLang="en-US" sz="2000" b="1" dirty="0"/>
              <a:t>A sample is representative of a  Population through random sampling, i.e., each potential sample has an equal probability of being selected.</a:t>
            </a:r>
          </a:p>
          <a:p>
            <a:endParaRPr lang="en-US" altLang="en-US" sz="1500" dirty="0"/>
          </a:p>
        </p:txBody>
      </p:sp>
      <p:sp>
        <p:nvSpPr>
          <p:cNvPr id="77828" name="TextBox 4">
            <a:extLst>
              <a:ext uri="{FF2B5EF4-FFF2-40B4-BE49-F238E27FC236}">
                <a16:creationId xmlns:a16="http://schemas.microsoft.com/office/drawing/2014/main" id="{7DB7AED5-BA8C-EB99-E483-BFA0624C13BF}"/>
              </a:ext>
            </a:extLst>
          </p:cNvPr>
          <p:cNvSpPr txBox="1">
            <a:spLocks noChangeArrowheads="1"/>
          </p:cNvSpPr>
          <p:nvPr/>
        </p:nvSpPr>
        <p:spPr bwMode="auto">
          <a:xfrm>
            <a:off x="4676174" y="1428007"/>
            <a:ext cx="4316884"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1900" b="1" dirty="0"/>
              <a:t>Inferential statistics:</a:t>
            </a:r>
          </a:p>
          <a:p>
            <a:endParaRPr lang="en-US" altLang="en-US" sz="1900" b="1" dirty="0"/>
          </a:p>
          <a:p>
            <a:r>
              <a:rPr lang="en-US" altLang="en-US" sz="1900" dirty="0"/>
              <a:t>The population in question is the soft drink consumption of the university's 50,000 students.</a:t>
            </a:r>
          </a:p>
          <a:p>
            <a:endParaRPr lang="en-US" altLang="en-US" sz="1900" dirty="0"/>
          </a:p>
          <a:p>
            <a:r>
              <a:rPr lang="en-US" altLang="en-US" sz="1900" dirty="0"/>
              <a:t>The cost of interviewing each student would be prohibitive and extremely time consuming.</a:t>
            </a:r>
          </a:p>
          <a:p>
            <a:endParaRPr lang="en-US" altLang="en-US" sz="1900" dirty="0"/>
          </a:p>
          <a:p>
            <a:r>
              <a:rPr lang="en-US" altLang="en-US" sz="1900" dirty="0"/>
              <a:t>Instead, we can use inferential statistics to sample a random sample of 500 students and infer from the data the number of soft drinks consumed by all 50,000 students. </a:t>
            </a:r>
          </a:p>
          <a:p>
            <a:endParaRPr lang="en-US" altLang="en-US" sz="1900" dirty="0"/>
          </a:p>
          <a:p>
            <a:r>
              <a:rPr lang="en-US" altLang="en-US" sz="1900" dirty="0"/>
              <a:t>We can then estimate annual profits for Pepsi.</a:t>
            </a:r>
          </a:p>
        </p:txBody>
      </p:sp>
    </p:spTree>
    <p:extLst>
      <p:ext uri="{BB962C8B-B14F-4D97-AF65-F5344CB8AC3E}">
        <p14:creationId xmlns:p14="http://schemas.microsoft.com/office/powerpoint/2010/main" val="3548624195"/>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535DAA-92A8-024B-A17D-5BFB06F0E85D}"/>
              </a:ext>
            </a:extLst>
          </p:cNvPr>
          <p:cNvSpPr txBox="1"/>
          <p:nvPr/>
        </p:nvSpPr>
        <p:spPr>
          <a:xfrm>
            <a:off x="128588" y="215900"/>
            <a:ext cx="8886825" cy="954107"/>
          </a:xfrm>
          <a:prstGeom prst="rect">
            <a:avLst/>
          </a:prstGeom>
          <a:noFill/>
        </p:spPr>
        <p:txBody>
          <a:bodyPr>
            <a:spAutoFit/>
          </a:bodyPr>
          <a:lstStyle/>
          <a:p>
            <a:pPr algn="ctr">
              <a:defRPr/>
            </a:pPr>
            <a:r>
              <a:rPr lang="en-US" sz="2800" b="1" dirty="0">
                <a:latin typeface="+mn-lt"/>
                <a:ea typeface="+mj-ea"/>
                <a:cs typeface="+mj-cs"/>
              </a:rPr>
              <a:t>Case 1- Analysis and Potential Gain</a:t>
            </a:r>
          </a:p>
          <a:p>
            <a:pPr algn="ctr">
              <a:defRPr/>
            </a:pPr>
            <a:r>
              <a:rPr lang="en-US" sz="2800" b="1" dirty="0">
                <a:latin typeface="+mn-lt"/>
                <a:ea typeface="+mj-ea"/>
                <a:cs typeface="+mj-cs"/>
              </a:rPr>
              <a:t>Pepsi’s Exclusivity Agreement with a University </a:t>
            </a:r>
          </a:p>
        </p:txBody>
      </p:sp>
      <p:sp>
        <p:nvSpPr>
          <p:cNvPr id="4" name="TextBox 3">
            <a:extLst>
              <a:ext uri="{FF2B5EF4-FFF2-40B4-BE49-F238E27FC236}">
                <a16:creationId xmlns:a16="http://schemas.microsoft.com/office/drawing/2014/main" id="{C5F931F1-080C-8F48-44B0-9E0B92AE2DB1}"/>
              </a:ext>
            </a:extLst>
          </p:cNvPr>
          <p:cNvSpPr txBox="1"/>
          <p:nvPr/>
        </p:nvSpPr>
        <p:spPr>
          <a:xfrm>
            <a:off x="222770" y="1462731"/>
            <a:ext cx="4349230" cy="5337359"/>
          </a:xfrm>
          <a:prstGeom prst="rect">
            <a:avLst/>
          </a:prstGeom>
          <a:noFill/>
        </p:spPr>
        <p:txBody>
          <a:bodyPr wrap="square">
            <a:spAutoFit/>
          </a:bodyPr>
          <a:lstStyle/>
          <a:p>
            <a:pPr>
              <a:defRPr/>
            </a:pPr>
            <a:r>
              <a:rPr lang="en-US" sz="2000" dirty="0"/>
              <a:t>Analysis</a:t>
            </a:r>
          </a:p>
          <a:p>
            <a:pPr>
              <a:defRPr/>
            </a:pPr>
            <a:endParaRPr lang="en-US" sz="2000" dirty="0"/>
          </a:p>
          <a:p>
            <a:pPr>
              <a:defRPr/>
            </a:pPr>
            <a:r>
              <a:rPr lang="en-US" sz="2000" dirty="0"/>
              <a:t>Assuming a 25% market share, and with an exclusivity agreement in place:</a:t>
            </a:r>
          </a:p>
          <a:p>
            <a:pPr marL="127397">
              <a:spcBef>
                <a:spcPts val="450"/>
              </a:spcBef>
              <a:defRPr/>
            </a:pPr>
            <a:r>
              <a:rPr lang="en-US" sz="2000" dirty="0"/>
              <a:t>88,000 cans/</a:t>
            </a:r>
            <a:r>
              <a:rPr lang="en-US" sz="2000" dirty="0" err="1"/>
              <a:t>wk</a:t>
            </a:r>
            <a:r>
              <a:rPr lang="en-US" sz="2000" dirty="0"/>
              <a:t> x 40 </a:t>
            </a:r>
            <a:r>
              <a:rPr lang="en-US" sz="2000" dirty="0" err="1"/>
              <a:t>wks</a:t>
            </a:r>
            <a:r>
              <a:rPr lang="en-US" sz="2000" dirty="0"/>
              <a:t> = 3,520,000 cans/</a:t>
            </a:r>
            <a:r>
              <a:rPr lang="en-US" sz="2000" dirty="0" err="1"/>
              <a:t>yr</a:t>
            </a:r>
            <a:endParaRPr lang="en-US" sz="2000" dirty="0"/>
          </a:p>
          <a:p>
            <a:pPr marL="127397">
              <a:spcBef>
                <a:spcPts val="450"/>
              </a:spcBef>
              <a:defRPr/>
            </a:pPr>
            <a:endParaRPr lang="en-US" sz="2000" dirty="0"/>
          </a:p>
          <a:p>
            <a:pPr>
              <a:defRPr/>
            </a:pPr>
            <a:r>
              <a:rPr lang="en-US" sz="2000" dirty="0"/>
              <a:t>After deducting the 35% university take:</a:t>
            </a:r>
          </a:p>
          <a:p>
            <a:pPr marL="170260">
              <a:spcBef>
                <a:spcPts val="450"/>
              </a:spcBef>
              <a:defRPr/>
            </a:pPr>
            <a:r>
              <a:rPr lang="en-US" sz="2000" dirty="0"/>
              <a:t>Gross revenue = 65% x $1/can x 3,520,000 cans/</a:t>
            </a:r>
            <a:r>
              <a:rPr lang="en-US" sz="2000" dirty="0" err="1"/>
              <a:t>yr</a:t>
            </a:r>
            <a:r>
              <a:rPr lang="en-US" sz="2000" dirty="0"/>
              <a:t> = $2,288,000</a:t>
            </a:r>
          </a:p>
          <a:p>
            <a:pPr marL="170260">
              <a:spcBef>
                <a:spcPts val="450"/>
              </a:spcBef>
              <a:defRPr/>
            </a:pPr>
            <a:endParaRPr lang="en-US" sz="2000" dirty="0"/>
          </a:p>
          <a:p>
            <a:pPr>
              <a:defRPr/>
            </a:pPr>
            <a:r>
              <a:rPr lang="en-US" sz="2000" dirty="0"/>
              <a:t>After subtracting $0.30 cost/can ($1,056,000 total) and $200,000 payment to university:</a:t>
            </a:r>
          </a:p>
          <a:p>
            <a:pPr marL="170260">
              <a:spcBef>
                <a:spcPts val="450"/>
              </a:spcBef>
              <a:defRPr/>
            </a:pPr>
            <a:r>
              <a:rPr lang="en-US" sz="2000" dirty="0"/>
              <a:t>Net profit = $2,288,000 - $1,056,000 - $200,000 = $1,032,000</a:t>
            </a:r>
          </a:p>
        </p:txBody>
      </p:sp>
      <p:sp>
        <p:nvSpPr>
          <p:cNvPr id="5" name="TextBox 4">
            <a:extLst>
              <a:ext uri="{FF2B5EF4-FFF2-40B4-BE49-F238E27FC236}">
                <a16:creationId xmlns:a16="http://schemas.microsoft.com/office/drawing/2014/main" id="{73B27F3D-2DBD-3804-3C3C-A7CDDF0421A4}"/>
              </a:ext>
            </a:extLst>
          </p:cNvPr>
          <p:cNvSpPr txBox="1"/>
          <p:nvPr/>
        </p:nvSpPr>
        <p:spPr>
          <a:xfrm>
            <a:off x="4851402" y="1624777"/>
            <a:ext cx="3883025" cy="4837222"/>
          </a:xfrm>
          <a:prstGeom prst="rect">
            <a:avLst/>
          </a:prstGeom>
          <a:noFill/>
        </p:spPr>
        <p:txBody>
          <a:bodyPr>
            <a:spAutoFit/>
          </a:bodyPr>
          <a:lstStyle/>
          <a:p>
            <a:pPr>
              <a:defRPr/>
            </a:pPr>
            <a:r>
              <a:rPr lang="en-US" sz="2000" b="1" dirty="0"/>
              <a:t>Potential Gain:</a:t>
            </a:r>
          </a:p>
          <a:p>
            <a:pPr>
              <a:defRPr/>
            </a:pPr>
            <a:endParaRPr lang="en-US" sz="2000" b="1" dirty="0"/>
          </a:p>
          <a:p>
            <a:pPr>
              <a:defRPr/>
            </a:pPr>
            <a:r>
              <a:rPr lang="en-US" sz="2000" dirty="0"/>
              <a:t>Pepsi’s current annual profit:</a:t>
            </a:r>
          </a:p>
          <a:p>
            <a:pPr marL="170260">
              <a:spcBef>
                <a:spcPts val="450"/>
              </a:spcBef>
              <a:defRPr/>
            </a:pPr>
            <a:r>
              <a:rPr lang="en-US" sz="2000" dirty="0"/>
              <a:t>40 </a:t>
            </a:r>
            <a:r>
              <a:rPr lang="en-US" sz="2000" dirty="0" err="1"/>
              <a:t>wks</a:t>
            </a:r>
            <a:r>
              <a:rPr lang="en-US" sz="2000" dirty="0"/>
              <a:t> x 22,000 cans/</a:t>
            </a:r>
            <a:r>
              <a:rPr lang="en-US" sz="2000" dirty="0" err="1"/>
              <a:t>wk</a:t>
            </a:r>
            <a:r>
              <a:rPr lang="en-US" sz="2000" dirty="0"/>
              <a:t> x $0.70 = $616,000</a:t>
            </a:r>
          </a:p>
          <a:p>
            <a:pPr>
              <a:defRPr/>
            </a:pPr>
            <a:r>
              <a:rPr lang="en-US" sz="2000" dirty="0"/>
              <a:t>Pepsi’s potential gain at a 25% market share:</a:t>
            </a:r>
          </a:p>
          <a:p>
            <a:pPr marL="170260">
              <a:spcBef>
                <a:spcPts val="450"/>
              </a:spcBef>
              <a:defRPr/>
            </a:pPr>
            <a:r>
              <a:rPr lang="en-US" sz="2000" dirty="0"/>
              <a:t>$1,032,000 - $616,000 = $416,000</a:t>
            </a:r>
          </a:p>
          <a:p>
            <a:pPr>
              <a:defRPr/>
            </a:pPr>
            <a:endParaRPr lang="en-US" sz="2000" dirty="0"/>
          </a:p>
          <a:p>
            <a:pPr>
              <a:defRPr/>
            </a:pPr>
            <a:endParaRPr lang="en-US" sz="2000" dirty="0"/>
          </a:p>
          <a:p>
            <a:pPr>
              <a:defRPr/>
            </a:pPr>
            <a:r>
              <a:rPr lang="en-US" sz="2000" b="1" dirty="0"/>
              <a:t>Issue:</a:t>
            </a:r>
          </a:p>
          <a:p>
            <a:pPr>
              <a:defRPr/>
            </a:pPr>
            <a:endParaRPr lang="en-US" sz="2000" b="1" dirty="0"/>
          </a:p>
          <a:p>
            <a:pPr>
              <a:defRPr/>
            </a:pPr>
            <a:r>
              <a:rPr lang="en-US" sz="2000" dirty="0"/>
              <a:t>Pepsi does not know how many soft drinks are actually sold at the university.</a:t>
            </a:r>
          </a:p>
        </p:txBody>
      </p:sp>
    </p:spTree>
    <p:extLst>
      <p:ext uri="{BB962C8B-B14F-4D97-AF65-F5344CB8AC3E}">
        <p14:creationId xmlns:p14="http://schemas.microsoft.com/office/powerpoint/2010/main" val="1330974163"/>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14D09-D746-59D2-6FFD-03453B090E75}"/>
              </a:ext>
            </a:extLst>
          </p:cNvPr>
          <p:cNvSpPr txBox="1"/>
          <p:nvPr/>
        </p:nvSpPr>
        <p:spPr>
          <a:xfrm>
            <a:off x="0" y="349093"/>
            <a:ext cx="8886825" cy="523220"/>
          </a:xfrm>
          <a:prstGeom prst="rect">
            <a:avLst/>
          </a:prstGeom>
          <a:noFill/>
        </p:spPr>
        <p:txBody>
          <a:bodyPr>
            <a:spAutoFit/>
          </a:bodyPr>
          <a:lstStyle/>
          <a:p>
            <a:pPr algn="ctr">
              <a:defRPr/>
            </a:pPr>
            <a:r>
              <a:rPr lang="en-US" sz="2800" b="1" dirty="0">
                <a:latin typeface="+mn-lt"/>
                <a:ea typeface="+mj-ea"/>
                <a:cs typeface="+mj-cs"/>
              </a:rPr>
              <a:t>Example 2 - Political Elections and Exit Polls</a:t>
            </a:r>
          </a:p>
        </p:txBody>
      </p:sp>
      <p:sp>
        <p:nvSpPr>
          <p:cNvPr id="78851" name="TextBox 3">
            <a:extLst>
              <a:ext uri="{FF2B5EF4-FFF2-40B4-BE49-F238E27FC236}">
                <a16:creationId xmlns:a16="http://schemas.microsoft.com/office/drawing/2014/main" id="{4E3E5B82-0C23-99CB-3D39-AC393B4513C3}"/>
              </a:ext>
            </a:extLst>
          </p:cNvPr>
          <p:cNvSpPr txBox="1">
            <a:spLocks noChangeArrowheads="1"/>
          </p:cNvSpPr>
          <p:nvPr/>
        </p:nvSpPr>
        <p:spPr bwMode="auto">
          <a:xfrm>
            <a:off x="360082" y="1492149"/>
            <a:ext cx="4027488"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000" b="1" dirty="0"/>
              <a:t>Political Elections</a:t>
            </a:r>
          </a:p>
          <a:p>
            <a:endParaRPr lang="en-US" altLang="en-US" sz="2000" b="1" dirty="0"/>
          </a:p>
          <a:p>
            <a:r>
              <a:rPr lang="en-US" altLang="en-US" sz="2000" dirty="0"/>
              <a:t>When an election for political office takes place, the television networks cancel regular programming and provide election coverage instead. </a:t>
            </a:r>
          </a:p>
          <a:p>
            <a:endParaRPr lang="en-US" altLang="en-US" sz="2000" dirty="0"/>
          </a:p>
          <a:p>
            <a:r>
              <a:rPr lang="en-US" altLang="en-US" sz="2000" dirty="0"/>
              <a:t>When the ballots are counted the results are reported. </a:t>
            </a:r>
          </a:p>
          <a:p>
            <a:endParaRPr lang="en-US" altLang="en-US" sz="2000" dirty="0"/>
          </a:p>
          <a:p>
            <a:r>
              <a:rPr lang="en-US" altLang="en-US" sz="2000" dirty="0"/>
              <a:t>However, for important offices such as president or senator in large states, the networks actively compete to see which will be the first to predict a winner. </a:t>
            </a:r>
          </a:p>
          <a:p>
            <a:endParaRPr lang="en-US" altLang="en-US" sz="1500" dirty="0"/>
          </a:p>
        </p:txBody>
      </p:sp>
      <p:sp>
        <p:nvSpPr>
          <p:cNvPr id="78852" name="TextBox 4">
            <a:extLst>
              <a:ext uri="{FF2B5EF4-FFF2-40B4-BE49-F238E27FC236}">
                <a16:creationId xmlns:a16="http://schemas.microsoft.com/office/drawing/2014/main" id="{8B698B76-C051-D28A-A08A-240BD4F4EE1C}"/>
              </a:ext>
            </a:extLst>
          </p:cNvPr>
          <p:cNvSpPr txBox="1">
            <a:spLocks noChangeArrowheads="1"/>
          </p:cNvSpPr>
          <p:nvPr/>
        </p:nvSpPr>
        <p:spPr bwMode="auto">
          <a:xfrm>
            <a:off x="4756432" y="1492149"/>
            <a:ext cx="38830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000" b="1" dirty="0"/>
              <a:t>Exit Polls</a:t>
            </a:r>
          </a:p>
          <a:p>
            <a:endParaRPr lang="en-US" altLang="en-US" sz="2000" b="1" dirty="0"/>
          </a:p>
          <a:p>
            <a:r>
              <a:rPr lang="en-US" altLang="en-US" sz="2000" dirty="0"/>
              <a:t>Data for election predictions are collected through </a:t>
            </a:r>
            <a:r>
              <a:rPr lang="en-US" altLang="en-US" sz="2000" b="1" dirty="0"/>
              <a:t>exit polls</a:t>
            </a:r>
            <a:r>
              <a:rPr lang="en-US" altLang="en-US" sz="2000" dirty="0"/>
              <a:t>, wherein a random sample of voters who exit the polling booth is asked for whom they voted. </a:t>
            </a:r>
          </a:p>
          <a:p>
            <a:endParaRPr lang="en-US" altLang="en-US" sz="2000" dirty="0"/>
          </a:p>
          <a:p>
            <a:r>
              <a:rPr lang="en-US" altLang="en-US" sz="2000" dirty="0"/>
              <a:t>From the data, the sample proportion of voters supporting the candidates is computed. </a:t>
            </a:r>
          </a:p>
          <a:p>
            <a:endParaRPr lang="en-US" altLang="en-US" sz="2000" dirty="0"/>
          </a:p>
          <a:p>
            <a:r>
              <a:rPr lang="en-US" altLang="en-US" sz="2000" dirty="0"/>
              <a:t>A statistical technique is applied to determine whether there is enough evidence to infer that a given candidate will win the election. </a:t>
            </a:r>
          </a:p>
        </p:txBody>
      </p:sp>
    </p:spTree>
    <p:extLst>
      <p:ext uri="{BB962C8B-B14F-4D97-AF65-F5344CB8AC3E}">
        <p14:creationId xmlns:p14="http://schemas.microsoft.com/office/powerpoint/2010/main" val="3100469430"/>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29EF9A-89B8-FD90-8E2A-66B84BA37AEA}"/>
              </a:ext>
            </a:extLst>
          </p:cNvPr>
          <p:cNvSpPr txBox="1"/>
          <p:nvPr/>
        </p:nvSpPr>
        <p:spPr>
          <a:xfrm>
            <a:off x="128588" y="465138"/>
            <a:ext cx="8886825" cy="523220"/>
          </a:xfrm>
          <a:prstGeom prst="rect">
            <a:avLst/>
          </a:prstGeom>
          <a:noFill/>
        </p:spPr>
        <p:txBody>
          <a:bodyPr>
            <a:spAutoFit/>
          </a:bodyPr>
          <a:lstStyle/>
          <a:p>
            <a:pPr algn="ctr">
              <a:defRPr/>
            </a:pPr>
            <a:r>
              <a:rPr lang="en-US" sz="2800" b="1" dirty="0">
                <a:latin typeface="+mn-lt"/>
                <a:ea typeface="+mj-ea"/>
                <a:cs typeface="+mj-cs"/>
              </a:rPr>
              <a:t>Example 2 – Data and Inference</a:t>
            </a:r>
          </a:p>
        </p:txBody>
      </p:sp>
      <p:sp>
        <p:nvSpPr>
          <p:cNvPr id="79875" name="TextBox 3">
            <a:extLst>
              <a:ext uri="{FF2B5EF4-FFF2-40B4-BE49-F238E27FC236}">
                <a16:creationId xmlns:a16="http://schemas.microsoft.com/office/drawing/2014/main" id="{21D38FA8-51BD-64F6-83DC-CFAC467FAA29}"/>
              </a:ext>
            </a:extLst>
          </p:cNvPr>
          <p:cNvSpPr txBox="1">
            <a:spLocks noChangeArrowheads="1"/>
          </p:cNvSpPr>
          <p:nvPr/>
        </p:nvSpPr>
        <p:spPr bwMode="auto">
          <a:xfrm>
            <a:off x="273049" y="1485880"/>
            <a:ext cx="4113755"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1900" b="1" dirty="0"/>
              <a:t>Bush vs. Gore, Year 2000 Presidential Election</a:t>
            </a:r>
          </a:p>
          <a:p>
            <a:endParaRPr lang="en-US" altLang="en-US" sz="1900" b="1" dirty="0"/>
          </a:p>
          <a:p>
            <a:r>
              <a:rPr lang="en-US" altLang="en-US" sz="1900" dirty="0"/>
              <a:t>The exit poll results from the state of Florida during the year 2000 elections were recorded (only the votes of the Republican candidate George W. Bush and the Democrat Albert Gore). </a:t>
            </a:r>
          </a:p>
          <a:p>
            <a:endParaRPr lang="en-US" altLang="en-US" sz="1900" dirty="0"/>
          </a:p>
          <a:p>
            <a:r>
              <a:rPr lang="en-US" altLang="en-US" sz="1900" dirty="0"/>
              <a:t>Suppose that the results of 765 people who voted for either Bush or Gore were stored: 1 = Gore, and 2 = Bush.</a:t>
            </a:r>
          </a:p>
          <a:p>
            <a:r>
              <a:rPr lang="en-US" altLang="en-US" sz="1900" dirty="0"/>
              <a:t>	 </a:t>
            </a:r>
          </a:p>
          <a:p>
            <a:r>
              <a:rPr lang="en-US" altLang="en-US" sz="1900" dirty="0"/>
              <a:t>The network analysts would like to know whether they can conclude that George W. Bush will win the state of Florida.</a:t>
            </a:r>
          </a:p>
          <a:p>
            <a:endParaRPr lang="en-US" altLang="en-US" sz="1500" dirty="0"/>
          </a:p>
        </p:txBody>
      </p:sp>
      <p:sp>
        <p:nvSpPr>
          <p:cNvPr id="79876" name="TextBox 4">
            <a:extLst>
              <a:ext uri="{FF2B5EF4-FFF2-40B4-BE49-F238E27FC236}">
                <a16:creationId xmlns:a16="http://schemas.microsoft.com/office/drawing/2014/main" id="{7764FA19-AE6D-0369-A6AE-4FDA145EF9BA}"/>
              </a:ext>
            </a:extLst>
          </p:cNvPr>
          <p:cNvSpPr txBox="1">
            <a:spLocks noChangeArrowheads="1"/>
          </p:cNvSpPr>
          <p:nvPr/>
        </p:nvSpPr>
        <p:spPr bwMode="auto">
          <a:xfrm>
            <a:off x="4663834" y="1393283"/>
            <a:ext cx="4113755" cy="520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000" b="1" dirty="0"/>
              <a:t>Sample vs. Population</a:t>
            </a:r>
          </a:p>
          <a:p>
            <a:endParaRPr lang="en-US" altLang="en-US" sz="2000" b="1" dirty="0"/>
          </a:p>
          <a:p>
            <a:r>
              <a:rPr lang="en-US" altLang="en-US" sz="2000" dirty="0"/>
              <a:t>This is a very common application of statistical inference.</a:t>
            </a:r>
          </a:p>
          <a:p>
            <a:endParaRPr lang="en-US" altLang="en-US" sz="2000" i="1" dirty="0"/>
          </a:p>
          <a:p>
            <a:r>
              <a:rPr lang="en-US" altLang="en-US" sz="2000" i="1" dirty="0"/>
              <a:t>The population:</a:t>
            </a:r>
          </a:p>
          <a:p>
            <a:pPr>
              <a:spcBef>
                <a:spcPts val="450"/>
              </a:spcBef>
            </a:pPr>
            <a:r>
              <a:rPr lang="en-US" altLang="en-US" sz="2000" dirty="0"/>
              <a:t>The television networks wanted to make inferences about the approximately 5 million Floridians who voted for Bush or Gore for president. </a:t>
            </a:r>
          </a:p>
          <a:p>
            <a:pPr>
              <a:spcBef>
                <a:spcPts val="450"/>
              </a:spcBef>
            </a:pPr>
            <a:endParaRPr lang="en-US" altLang="en-US" sz="2000" dirty="0"/>
          </a:p>
          <a:p>
            <a:r>
              <a:rPr lang="en-US" altLang="en-US" sz="2000" i="1" dirty="0"/>
              <a:t>The sample: </a:t>
            </a:r>
          </a:p>
          <a:p>
            <a:pPr>
              <a:spcBef>
                <a:spcPts val="450"/>
              </a:spcBef>
            </a:pPr>
            <a:r>
              <a:rPr lang="en-US" altLang="en-US" sz="2000" dirty="0"/>
              <a:t>765 people randomly selected by the polling company who voted for either of the two main candidates. </a:t>
            </a:r>
          </a:p>
        </p:txBody>
      </p:sp>
    </p:spTree>
    <p:extLst>
      <p:ext uri="{BB962C8B-B14F-4D97-AF65-F5344CB8AC3E}">
        <p14:creationId xmlns:p14="http://schemas.microsoft.com/office/powerpoint/2010/main" val="1676079447"/>
      </p:ext>
    </p:extLst>
  </p:cSld>
  <p:clrMapOvr>
    <a:masterClrMapping/>
  </p:clrMapOvr>
  <p:transition>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1470075775</TotalTime>
  <Pages>14</Pages>
  <Words>2047</Words>
  <Application>Microsoft Office PowerPoint</Application>
  <PresentationFormat>On-screen Show (4:3)</PresentationFormat>
  <Paragraphs>242</Paragraphs>
  <Slides>24</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Aharoni</vt:lpstr>
      <vt:lpstr>arial</vt:lpstr>
      <vt:lpstr>arial</vt:lpstr>
      <vt:lpstr>Book Antiqua</vt:lpstr>
      <vt:lpstr>Bookman Old Style</vt:lpstr>
      <vt:lpstr>Calibri</vt:lpstr>
      <vt:lpstr>Comic Sans MS</vt:lpstr>
      <vt:lpstr>Monotype Sorts</vt:lpstr>
      <vt:lpstr>MS Reference Serif</vt:lpstr>
      <vt:lpstr>Summer Font</vt:lpstr>
      <vt:lpstr>Tahoma</vt:lpstr>
      <vt:lpstr>Times New Roman</vt:lpstr>
      <vt:lpstr>Wingdings</vt:lpstr>
      <vt:lpstr>Office Theme</vt:lpstr>
      <vt:lpstr>PowerPoint Presentation</vt:lpstr>
      <vt:lpstr>PowerPoint Presentation</vt:lpstr>
      <vt:lpstr>Key Statistical Concepts</vt:lpstr>
      <vt:lpstr>Confidence and Significance Levels</vt:lpstr>
      <vt:lpstr>PowerPoint Presentation</vt:lpstr>
      <vt:lpstr>PowerPoint Presentation</vt:lpstr>
      <vt:lpstr>PowerPoint Presentation</vt:lpstr>
      <vt:lpstr>PowerPoint Presentation</vt:lpstr>
      <vt:lpstr>PowerPoint Presentation</vt:lpstr>
      <vt:lpstr>PowerPoint Presentation</vt:lpstr>
      <vt:lpstr>Applications in  Business and Economics</vt:lpstr>
      <vt:lpstr>Analytics</vt:lpstr>
      <vt:lpstr>Data Warehousing</vt:lpstr>
      <vt:lpstr>Data Mining</vt:lpstr>
      <vt:lpstr>PowerPoint Presentation</vt:lpstr>
      <vt:lpstr>PowerPoint Presentation</vt:lpstr>
      <vt:lpstr>Correlation vs. Causation</vt:lpstr>
      <vt:lpstr>PowerPoint Presentation</vt:lpstr>
      <vt:lpstr>PowerPoint Presentation</vt:lpstr>
      <vt:lpstr>Data Acquisition Considerations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Chapter1-What is Statistics</dc:title>
  <dc:subject>DATA &amp; STATISTICS</dc:subject>
  <dc:creator>DCM</dc:creator>
  <cp:lastModifiedBy>Dennis McCornac</cp:lastModifiedBy>
  <cp:revision>385</cp:revision>
  <cp:lastPrinted>1601-01-01T00:00:00Z</cp:lastPrinted>
  <dcterms:created xsi:type="dcterms:W3CDTF">1996-08-23T09:31:38Z</dcterms:created>
  <dcterms:modified xsi:type="dcterms:W3CDTF">2025-08-27T12:21:37Z</dcterms:modified>
</cp:coreProperties>
</file>