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824" r:id="rId1"/>
  </p:sldMasterIdLst>
  <p:notesMasterIdLst>
    <p:notesMasterId r:id="rId74"/>
  </p:notesMasterIdLst>
  <p:handoutMasterIdLst>
    <p:handoutMasterId r:id="rId75"/>
  </p:handoutMasterIdLst>
  <p:sldIdLst>
    <p:sldId id="279" r:id="rId2"/>
    <p:sldId id="319" r:id="rId3"/>
    <p:sldId id="295" r:id="rId4"/>
    <p:sldId id="329" r:id="rId5"/>
    <p:sldId id="330" r:id="rId6"/>
    <p:sldId id="331" r:id="rId7"/>
    <p:sldId id="333" r:id="rId8"/>
    <p:sldId id="353" r:id="rId9"/>
    <p:sldId id="347" r:id="rId10"/>
    <p:sldId id="394" r:id="rId11"/>
    <p:sldId id="334" r:id="rId12"/>
    <p:sldId id="335" r:id="rId13"/>
    <p:sldId id="336" r:id="rId14"/>
    <p:sldId id="337" r:id="rId15"/>
    <p:sldId id="395" r:id="rId16"/>
    <p:sldId id="338" r:id="rId17"/>
    <p:sldId id="339" r:id="rId18"/>
    <p:sldId id="396" r:id="rId19"/>
    <p:sldId id="473" r:id="rId20"/>
    <p:sldId id="341" r:id="rId21"/>
    <p:sldId id="342" r:id="rId22"/>
    <p:sldId id="397" r:id="rId23"/>
    <p:sldId id="344" r:id="rId24"/>
    <p:sldId id="345" r:id="rId25"/>
    <p:sldId id="474" r:id="rId26"/>
    <p:sldId id="368" r:id="rId27"/>
    <p:sldId id="357" r:id="rId28"/>
    <p:sldId id="358" r:id="rId29"/>
    <p:sldId id="359" r:id="rId30"/>
    <p:sldId id="367" r:id="rId31"/>
    <p:sldId id="355" r:id="rId32"/>
    <p:sldId id="356" r:id="rId33"/>
    <p:sldId id="348" r:id="rId34"/>
    <p:sldId id="376" r:id="rId35"/>
    <p:sldId id="398" r:id="rId36"/>
    <p:sldId id="360" r:id="rId37"/>
    <p:sldId id="349" r:id="rId38"/>
    <p:sldId id="350" r:id="rId39"/>
    <p:sldId id="362" r:id="rId40"/>
    <p:sldId id="363" r:id="rId41"/>
    <p:sldId id="364" r:id="rId42"/>
    <p:sldId id="365" r:id="rId43"/>
    <p:sldId id="366" r:id="rId44"/>
    <p:sldId id="369" r:id="rId45"/>
    <p:sldId id="370" r:id="rId46"/>
    <p:sldId id="371" r:id="rId47"/>
    <p:sldId id="372" r:id="rId48"/>
    <p:sldId id="373" r:id="rId49"/>
    <p:sldId id="374" r:id="rId50"/>
    <p:sldId id="375" r:id="rId51"/>
    <p:sldId id="377" r:id="rId52"/>
    <p:sldId id="386" r:id="rId53"/>
    <p:sldId id="387" r:id="rId54"/>
    <p:sldId id="388" r:id="rId55"/>
    <p:sldId id="389" r:id="rId56"/>
    <p:sldId id="390" r:id="rId57"/>
    <p:sldId id="391" r:id="rId58"/>
    <p:sldId id="469" r:id="rId59"/>
    <p:sldId id="321" r:id="rId60"/>
    <p:sldId id="275" r:id="rId61"/>
    <p:sldId id="470" r:id="rId62"/>
    <p:sldId id="471" r:id="rId63"/>
    <p:sldId id="378" r:id="rId64"/>
    <p:sldId id="379" r:id="rId65"/>
    <p:sldId id="380" r:id="rId66"/>
    <p:sldId id="381" r:id="rId67"/>
    <p:sldId id="276" r:id="rId68"/>
    <p:sldId id="277" r:id="rId69"/>
    <p:sldId id="472" r:id="rId70"/>
    <p:sldId id="328" r:id="rId71"/>
    <p:sldId id="553" r:id="rId72"/>
    <p:sldId id="554" r:id="rId73"/>
  </p:sldIdLst>
  <p:sldSz cx="9144000" cy="6858000" type="screen4x3"/>
  <p:notesSz cx="7315200" cy="9601200"/>
  <p:embeddedFontLst>
    <p:embeddedFont>
      <p:font typeface="Book Antiqua" panose="02040602050305030304" pitchFamily="18" charset="0"/>
      <p:regular r:id="rId76"/>
      <p:bold r:id="rId77"/>
      <p:italic r:id="rId78"/>
      <p:boldItalic r:id="rId79"/>
    </p:embeddedFont>
    <p:embeddedFont>
      <p:font typeface="Cambria Math" panose="02040503050406030204" pitchFamily="18" charset="0"/>
      <p:regular r:id="rId80"/>
    </p:embeddedFont>
    <p:embeddedFont>
      <p:font typeface="Constantia" panose="02030602050306030303" pitchFamily="18" charset="0"/>
      <p:regular r:id="rId81"/>
      <p:bold r:id="rId82"/>
      <p:italic r:id="rId83"/>
      <p:boldItalic r:id="rId84"/>
    </p:embeddedFont>
    <p:embeddedFont>
      <p:font typeface="Helvetica" panose="020B0604020202020204" pitchFamily="34" charset="0"/>
      <p:regular r:id="rId85"/>
      <p:bold r:id="rId86"/>
      <p:italic r:id="rId87"/>
      <p:boldItalic r:id="rId88"/>
    </p:embeddedFont>
    <p:embeddedFont>
      <p:font typeface="Monotype Sorts" panose="020B0604020202020204" charset="2"/>
      <p:regular r:id="rId89"/>
    </p:embeddedFont>
    <p:embeddedFont>
      <p:font typeface="MS Reference Serif" panose="020B0604020202020204" charset="0"/>
      <p:regular r:id="rId90"/>
      <p:bold r:id="rId91"/>
      <p:italic r:id="rId92"/>
      <p:boldItalic r:id="rId93"/>
    </p:embeddedFont>
    <p:embeddedFont>
      <p:font typeface="Tahoma" panose="020B0604030504040204" pitchFamily="34" charset="0"/>
      <p:regular r:id="rId94"/>
      <p:bold r:id="rId95"/>
    </p:embeddedFont>
    <p:embeddedFont>
      <p:font typeface="Wingdings 2" panose="05020102010507070707" pitchFamily="18" charset="2"/>
      <p:regular r:id="rId96"/>
    </p:embeddedFont>
  </p:embeddedFont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200" kern="1200">
        <a:solidFill>
          <a:schemeClr val="tx1"/>
        </a:solidFill>
        <a:latin typeface="MS Reference Serif" charset="0"/>
        <a:ea typeface="+mn-ea"/>
        <a:cs typeface="+mn-cs"/>
      </a:defRPr>
    </a:lvl1pPr>
    <a:lvl2pPr marL="457200" algn="l" rtl="0" eaLnBrk="0" fontAlgn="base" hangingPunct="0">
      <a:spcBef>
        <a:spcPct val="0"/>
      </a:spcBef>
      <a:spcAft>
        <a:spcPct val="0"/>
      </a:spcAft>
      <a:defRPr sz="2200" kern="1200">
        <a:solidFill>
          <a:schemeClr val="tx1"/>
        </a:solidFill>
        <a:latin typeface="MS Reference Serif" charset="0"/>
        <a:ea typeface="+mn-ea"/>
        <a:cs typeface="+mn-cs"/>
      </a:defRPr>
    </a:lvl2pPr>
    <a:lvl3pPr marL="914400" algn="l" rtl="0" eaLnBrk="0" fontAlgn="base" hangingPunct="0">
      <a:spcBef>
        <a:spcPct val="0"/>
      </a:spcBef>
      <a:spcAft>
        <a:spcPct val="0"/>
      </a:spcAft>
      <a:defRPr sz="2200" kern="1200">
        <a:solidFill>
          <a:schemeClr val="tx1"/>
        </a:solidFill>
        <a:latin typeface="MS Reference Serif" charset="0"/>
        <a:ea typeface="+mn-ea"/>
        <a:cs typeface="+mn-cs"/>
      </a:defRPr>
    </a:lvl3pPr>
    <a:lvl4pPr marL="1371600" algn="l" rtl="0" eaLnBrk="0" fontAlgn="base" hangingPunct="0">
      <a:spcBef>
        <a:spcPct val="0"/>
      </a:spcBef>
      <a:spcAft>
        <a:spcPct val="0"/>
      </a:spcAft>
      <a:defRPr sz="2200" kern="1200">
        <a:solidFill>
          <a:schemeClr val="tx1"/>
        </a:solidFill>
        <a:latin typeface="MS Reference Serif" charset="0"/>
        <a:ea typeface="+mn-ea"/>
        <a:cs typeface="+mn-cs"/>
      </a:defRPr>
    </a:lvl4pPr>
    <a:lvl5pPr marL="1828800" algn="l" rtl="0" eaLnBrk="0" fontAlgn="base" hangingPunct="0">
      <a:spcBef>
        <a:spcPct val="0"/>
      </a:spcBef>
      <a:spcAft>
        <a:spcPct val="0"/>
      </a:spcAft>
      <a:defRPr sz="2200" kern="1200">
        <a:solidFill>
          <a:schemeClr val="tx1"/>
        </a:solidFill>
        <a:latin typeface="MS Reference Serif" charset="0"/>
        <a:ea typeface="+mn-ea"/>
        <a:cs typeface="+mn-cs"/>
      </a:defRPr>
    </a:lvl5pPr>
    <a:lvl6pPr marL="2286000" algn="l" defTabSz="914400" rtl="0" eaLnBrk="1" latinLnBrk="0" hangingPunct="1">
      <a:defRPr sz="2200" kern="1200">
        <a:solidFill>
          <a:schemeClr val="tx1"/>
        </a:solidFill>
        <a:latin typeface="MS Reference Serif" charset="0"/>
        <a:ea typeface="+mn-ea"/>
        <a:cs typeface="+mn-cs"/>
      </a:defRPr>
    </a:lvl6pPr>
    <a:lvl7pPr marL="2743200" algn="l" defTabSz="914400" rtl="0" eaLnBrk="1" latinLnBrk="0" hangingPunct="1">
      <a:defRPr sz="2200" kern="1200">
        <a:solidFill>
          <a:schemeClr val="tx1"/>
        </a:solidFill>
        <a:latin typeface="MS Reference Serif" charset="0"/>
        <a:ea typeface="+mn-ea"/>
        <a:cs typeface="+mn-cs"/>
      </a:defRPr>
    </a:lvl7pPr>
    <a:lvl8pPr marL="3200400" algn="l" defTabSz="914400" rtl="0" eaLnBrk="1" latinLnBrk="0" hangingPunct="1">
      <a:defRPr sz="2200" kern="1200">
        <a:solidFill>
          <a:schemeClr val="tx1"/>
        </a:solidFill>
        <a:latin typeface="MS Reference Serif" charset="0"/>
        <a:ea typeface="+mn-ea"/>
        <a:cs typeface="+mn-cs"/>
      </a:defRPr>
    </a:lvl8pPr>
    <a:lvl9pPr marL="3657600" algn="l" defTabSz="914400" rtl="0" eaLnBrk="1" latinLnBrk="0" hangingPunct="1">
      <a:defRPr sz="2200" kern="1200">
        <a:solidFill>
          <a:schemeClr val="tx1"/>
        </a:solidFill>
        <a:latin typeface="MS Reference Serif"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BE5FF"/>
    <a:srgbClr val="FF5008"/>
    <a:srgbClr val="A3F25F"/>
    <a:srgbClr val="037C03"/>
    <a:srgbClr val="0099CC"/>
    <a:srgbClr val="66FF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0929"/>
  </p:normalViewPr>
  <p:slideViewPr>
    <p:cSldViewPr snapToGrid="0">
      <p:cViewPr varScale="1">
        <p:scale>
          <a:sx n="70" d="100"/>
          <a:sy n="70" d="100"/>
        </p:scale>
        <p:origin x="1795" y="62"/>
      </p:cViewPr>
      <p:guideLst>
        <p:guide orient="horz" pos="792"/>
        <p:guide/>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10" d="100"/>
        <a:sy n="110" d="100"/>
      </p:scale>
      <p:origin x="0" y="-11851"/>
    </p:cViewPr>
  </p:sorterViewPr>
  <p:notesViewPr>
    <p:cSldViewPr snapToGrid="0">
      <p:cViewPr varScale="1">
        <p:scale>
          <a:sx n="51" d="100"/>
          <a:sy n="51" d="100"/>
        </p:scale>
        <p:origin x="3389"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font" Target="fonts/font15.fntdata"/><Relationship Id="rId95" Type="http://schemas.openxmlformats.org/officeDocument/2006/relationships/font" Target="fonts/font2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font" Target="fonts/font16.fntdata"/><Relationship Id="rId96"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font" Target="fonts/font19.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2.fntdata"/><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8.fntdata"/><Relationship Id="rId98"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45.xml"/><Relationship Id="rId13" Type="http://schemas.openxmlformats.org/officeDocument/2006/relationships/slide" Target="slides/slide67.xml"/><Relationship Id="rId3" Type="http://schemas.openxmlformats.org/officeDocument/2006/relationships/slide" Target="slides/slide33.xml"/><Relationship Id="rId7" Type="http://schemas.openxmlformats.org/officeDocument/2006/relationships/slide" Target="slides/slide44.xml"/><Relationship Id="rId12" Type="http://schemas.openxmlformats.org/officeDocument/2006/relationships/slide" Target="slides/slide59.xml"/><Relationship Id="rId2" Type="http://schemas.openxmlformats.org/officeDocument/2006/relationships/slide" Target="slides/slide32.xml"/><Relationship Id="rId16" Type="http://schemas.openxmlformats.org/officeDocument/2006/relationships/slide" Target="slides/slide70.xml"/><Relationship Id="rId1" Type="http://schemas.openxmlformats.org/officeDocument/2006/relationships/slide" Target="slides/slide19.xml"/><Relationship Id="rId6" Type="http://schemas.openxmlformats.org/officeDocument/2006/relationships/slide" Target="slides/slide42.xml"/><Relationship Id="rId11" Type="http://schemas.openxmlformats.org/officeDocument/2006/relationships/slide" Target="slides/slide51.xml"/><Relationship Id="rId5" Type="http://schemas.openxmlformats.org/officeDocument/2006/relationships/slide" Target="slides/slide38.xml"/><Relationship Id="rId15" Type="http://schemas.openxmlformats.org/officeDocument/2006/relationships/slide" Target="slides/slide69.xml"/><Relationship Id="rId10" Type="http://schemas.openxmlformats.org/officeDocument/2006/relationships/slide" Target="slides/slide50.xml"/><Relationship Id="rId4" Type="http://schemas.openxmlformats.org/officeDocument/2006/relationships/slide" Target="slides/slide34.xml"/><Relationship Id="rId9" Type="http://schemas.openxmlformats.org/officeDocument/2006/relationships/slide" Target="slides/slide49.xml"/><Relationship Id="rId14" Type="http://schemas.openxmlformats.org/officeDocument/2006/relationships/slide" Target="slides/slide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859347E-22D3-49F4-AF06-88F42349A2A8}"/>
              </a:ext>
            </a:extLst>
          </p:cNvPr>
          <p:cNvSpPr>
            <a:spLocks noChangeArrowheads="1"/>
          </p:cNvSpPr>
          <p:nvPr/>
        </p:nvSpPr>
        <p:spPr bwMode="auto">
          <a:xfrm>
            <a:off x="3438525" y="8896350"/>
            <a:ext cx="469900" cy="355600"/>
          </a:xfrm>
          <a:prstGeom prst="rect">
            <a:avLst/>
          </a:prstGeom>
          <a:noFill/>
          <a:ln w="12700">
            <a:noFill/>
            <a:miter lim="800000"/>
            <a:headEnd/>
            <a:tailEnd/>
          </a:ln>
          <a:effectLst/>
        </p:spPr>
        <p:txBody>
          <a:bodyPr wrap="none" lIns="95655" tIns="46988" rIns="95655" bIns="46988" anchor="ctr">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lgn="r"/>
            <a:fld id="{9CC53E50-D102-4E37-B9F9-5F084AA6FAD6}" type="slidenum">
              <a:rPr lang="en-US" altLang="en-US" sz="1700">
                <a:latin typeface="Book Antiqua" panose="02040602050305030304" pitchFamily="18" charset="0"/>
              </a:rPr>
              <a:pPr algn="r"/>
              <a:t>‹#›</a:t>
            </a:fld>
            <a:endParaRPr lang="en-US" altLang="en-US" sz="1700">
              <a:latin typeface="Book Antiqua" panose="02040602050305030304" pitchFamily="18" charset="0"/>
            </a:endParaRPr>
          </a:p>
        </p:txBody>
      </p:sp>
      <p:sp>
        <p:nvSpPr>
          <p:cNvPr id="3" name="Rectangle 2">
            <a:extLst>
              <a:ext uri="{FF2B5EF4-FFF2-40B4-BE49-F238E27FC236}">
                <a16:creationId xmlns:a16="http://schemas.microsoft.com/office/drawing/2014/main" id="{9A76788E-896E-4671-9C01-708EF8D9BAE4}"/>
              </a:ext>
            </a:extLst>
          </p:cNvPr>
          <p:cNvSpPr/>
          <p:nvPr/>
        </p:nvSpPr>
        <p:spPr>
          <a:xfrm>
            <a:off x="203200" y="349250"/>
            <a:ext cx="6940550" cy="636215"/>
          </a:xfrm>
          <a:prstGeom prst="rect">
            <a:avLst/>
          </a:prstGeom>
        </p:spPr>
        <p:txBody>
          <a:bodyPr lIns="96661" tIns="48331" rIns="96661" bIns="48331">
            <a:spAutoFit/>
          </a:bodyPr>
          <a:lstStyle/>
          <a:p>
            <a:pPr algn="ctr">
              <a:defRPr/>
            </a:pPr>
            <a:r>
              <a:rPr lang="en-US" sz="1600" dirty="0">
                <a:effectLst>
                  <a:outerShdw blurRad="38100" dist="38100" dir="2700000" algn="tl">
                    <a:srgbClr val="000000">
                      <a:alpha val="43137"/>
                    </a:srgbClr>
                  </a:outerShdw>
                </a:effectLst>
              </a:rPr>
              <a:t>Chapter 11: Introduction to Hypothesis Testing</a:t>
            </a:r>
          </a:p>
          <a:p>
            <a:pPr algn="ctr">
              <a:defRPr/>
            </a:pPr>
            <a:endParaRPr lang="en-US" sz="1900" b="1" dirty="0">
              <a:effectLst>
                <a:outerShdw blurRad="38100" dist="38100" dir="2700000" algn="tl">
                  <a:srgbClr val="000000">
                    <a:alpha val="43137"/>
                  </a:srgbClr>
                </a:outerShdw>
              </a:effectLst>
              <a:latin typeface="+mj-lt"/>
              <a:cs typeface="Mongolian Baiti" pitchFamily="66"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8080EF8-7FAC-4838-8819-99C3CA5EA00F}"/>
              </a:ext>
            </a:extLst>
          </p:cNvPr>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3" name="Rectangle 3">
            <a:extLst>
              <a:ext uri="{FF2B5EF4-FFF2-40B4-BE49-F238E27FC236}">
                <a16:creationId xmlns:a16="http://schemas.microsoft.com/office/drawing/2014/main" id="{7675BD86-C943-7887-4E49-331AD8CACE1E}"/>
              </a:ext>
            </a:extLst>
          </p:cNvPr>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5783BD61-BC28-470E-8CF4-23ECD24673B0}"/>
              </a:ext>
            </a:extLst>
          </p:cNvPr>
          <p:cNvSpPr>
            <a:spLocks noChangeArrowheads="1"/>
          </p:cNvSpPr>
          <p:nvPr/>
        </p:nvSpPr>
        <p:spPr bwMode="auto">
          <a:xfrm>
            <a:off x="6802438" y="9183688"/>
            <a:ext cx="438150" cy="325437"/>
          </a:xfrm>
          <a:prstGeom prst="rect">
            <a:avLst/>
          </a:prstGeom>
          <a:noFill/>
          <a:ln w="12700">
            <a:noFill/>
            <a:miter lim="800000"/>
            <a:headEnd/>
            <a:tailEnd/>
          </a:ln>
          <a:effectLst/>
        </p:spPr>
        <p:txBody>
          <a:bodyPr wrap="none" lIns="95655" tIns="46988" rIns="95655" bIns="46988" anchor="ctr">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lgn="r"/>
            <a:fld id="{4055E7EB-2A6D-4C0A-8ACA-A143A3917736}" type="slidenum">
              <a:rPr lang="en-US" altLang="en-US" sz="1500">
                <a:latin typeface="Book Antiqua" panose="02040602050305030304" pitchFamily="18" charset="0"/>
              </a:rPr>
              <a:pPr algn="r"/>
              <a:t>‹#›</a:t>
            </a:fld>
            <a:endParaRPr lang="en-US" altLang="en-US" sz="1500">
              <a:latin typeface="Book Antiqua" panose="0204060205030503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a:t>
            </a:fld>
            <a:endParaRPr lang="en-US"/>
          </a:p>
        </p:txBody>
      </p:sp>
    </p:spTree>
    <p:extLst>
      <p:ext uri="{BB962C8B-B14F-4D97-AF65-F5344CB8AC3E}">
        <p14:creationId xmlns:p14="http://schemas.microsoft.com/office/powerpoint/2010/main" val="274906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10</a:t>
            </a:fld>
            <a:endParaRPr lang="en-US"/>
          </a:p>
        </p:txBody>
      </p:sp>
    </p:spTree>
    <p:extLst>
      <p:ext uri="{BB962C8B-B14F-4D97-AF65-F5344CB8AC3E}">
        <p14:creationId xmlns:p14="http://schemas.microsoft.com/office/powerpoint/2010/main" val="26251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11</a:t>
            </a:fld>
            <a:endParaRPr lang="en-US"/>
          </a:p>
        </p:txBody>
      </p:sp>
    </p:spTree>
    <p:extLst>
      <p:ext uri="{BB962C8B-B14F-4D97-AF65-F5344CB8AC3E}">
        <p14:creationId xmlns:p14="http://schemas.microsoft.com/office/powerpoint/2010/main" val="1571666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The first equation is coming from the fact that </a:t>
                </a:r>
                <a:r>
                  <a:rPr lang="en-US" sz="1200" i="0">
                    <a:latin typeface="Cambria Math" panose="02040503050406030204" pitchFamily="18" charset="0"/>
                  </a:rPr>
                  <a:t>𝑃(−</a:t>
                </a:r>
                <a:r>
                  <a:rPr lang="en-US" sz="1200" b="0" i="0">
                    <a:latin typeface="Cambria Math" panose="02040503050406030204" pitchFamily="18" charset="0"/>
                  </a:rPr>
                  <a:t>𝑍_(</a:t>
                </a:r>
                <a:r>
                  <a:rPr lang="en-US" sz="1200" i="0">
                    <a:latin typeface="Cambria Math" panose="02040503050406030204" pitchFamily="18" charset="0"/>
                    <a:ea typeface="Cambria Math" panose="02040503050406030204" pitchFamily="18" charset="0"/>
                  </a:rPr>
                  <a:t>𝛼∕</a:t>
                </a:r>
                <a:r>
                  <a:rPr lang="en-US" sz="1200" b="0" i="0">
                    <a:latin typeface="Cambria Math" panose="02040503050406030204" pitchFamily="18" charset="0"/>
                    <a:ea typeface="Cambria Math" panose="02040503050406030204" pitchFamily="18" charset="0"/>
                  </a:rPr>
                  <a:t>2)</a:t>
                </a:r>
                <a:r>
                  <a:rPr lang="en-US" sz="1200" i="0">
                    <a:latin typeface="Cambria Math" panose="02040503050406030204" pitchFamily="18" charset="0"/>
                  </a:rPr>
                  <a:t>&lt;</a:t>
                </a:r>
                <a:r>
                  <a:rPr lang="en-CA" sz="1200" i="0">
                    <a:latin typeface="Cambria Math" panose="02040503050406030204" pitchFamily="18" charset="0"/>
                  </a:rPr>
                  <a:t>𝑍</a:t>
                </a:r>
                <a:r>
                  <a:rPr lang="en-US" sz="1200" i="0">
                    <a:latin typeface="Cambria Math" panose="02040503050406030204" pitchFamily="18" charset="0"/>
                  </a:rPr>
                  <a:t>&lt;</a:t>
                </a:r>
                <a:r>
                  <a:rPr lang="en-US" sz="1200" i="0">
                    <a:latin typeface="Cambria Math" panose="02040503050406030204" pitchFamily="18" charset="0"/>
                    <a:ea typeface="Cambria Math" panose="02040503050406030204" pitchFamily="18" charset="0"/>
                  </a:rPr>
                  <a:t>𝜇</a:t>
                </a:r>
                <a:r>
                  <a:rPr lang="en-US" sz="1200" b="0" i="0">
                    <a:latin typeface="Cambria Math" panose="02040503050406030204" pitchFamily="18" charset="0"/>
                  </a:rPr>
                  <a:t>+</a:t>
                </a:r>
                <a:r>
                  <a:rPr lang="en-US" sz="1200" i="0">
                    <a:latin typeface="Cambria Math" panose="02040503050406030204" pitchFamily="18" charset="0"/>
                  </a:rPr>
                  <a:t>𝑍_(</a:t>
                </a:r>
                <a:r>
                  <a:rPr lang="en-US" sz="1200" i="0">
                    <a:latin typeface="Cambria Math" panose="02040503050406030204" pitchFamily="18" charset="0"/>
                    <a:ea typeface="Cambria Math" panose="02040503050406030204" pitchFamily="18" charset="0"/>
                  </a:rPr>
                  <a:t>𝛼∕2) )</a:t>
                </a:r>
                <a:r>
                  <a:rPr lang="en-US" sz="1200" b="0" i="0">
                    <a:latin typeface="Cambria Math" panose="02040503050406030204" pitchFamily="18" charset="0"/>
                  </a:rPr>
                  <a:t>=1−</a:t>
                </a:r>
                <a:r>
                  <a:rPr lang="en-US" sz="1200" i="0">
                    <a:latin typeface="Cambria Math" panose="02040503050406030204" pitchFamily="18" charset="0"/>
                    <a:ea typeface="Cambria Math" panose="02040503050406030204" pitchFamily="18" charset="0"/>
                  </a:rPr>
                  <a:t>𝛼</a:t>
                </a:r>
                <a:r>
                  <a:rPr lang="en-US" sz="1200" b="0" dirty="0"/>
                  <a:t> (show graph)</a:t>
                </a:r>
              </a:p>
              <a:p>
                <a:endParaRPr lang="en-US" dirty="0"/>
              </a:p>
            </p:txBody>
          </p:sp>
        </mc:Fallback>
      </mc:AlternateContent>
      <p:sp>
        <p:nvSpPr>
          <p:cNvPr id="4" name="Slide Number Placeholder 3"/>
          <p:cNvSpPr>
            <a:spLocks noGrp="1"/>
          </p:cNvSpPr>
          <p:nvPr>
            <p:ph type="sldNum" sz="quarter" idx="5"/>
          </p:nvPr>
        </p:nvSpPr>
        <p:spPr/>
        <p:txBody>
          <a:bodyPr/>
          <a:lstStyle/>
          <a:p>
            <a:fld id="{FD14FE38-0002-6343-96FC-54FCA899E23E}" type="slidenum">
              <a:rPr lang="en-US" smtClean="0"/>
              <a:t>12</a:t>
            </a:fld>
            <a:endParaRPr lang="en-US"/>
          </a:p>
        </p:txBody>
      </p:sp>
    </p:spTree>
    <p:extLst>
      <p:ext uri="{BB962C8B-B14F-4D97-AF65-F5344CB8AC3E}">
        <p14:creationId xmlns:p14="http://schemas.microsoft.com/office/powerpoint/2010/main" val="1111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13</a:t>
            </a:fld>
            <a:endParaRPr lang="en-US"/>
          </a:p>
        </p:txBody>
      </p:sp>
    </p:spTree>
    <p:extLst>
      <p:ext uri="{BB962C8B-B14F-4D97-AF65-F5344CB8AC3E}">
        <p14:creationId xmlns:p14="http://schemas.microsoft.com/office/powerpoint/2010/main" val="293587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14</a:t>
            </a:fld>
            <a:endParaRPr lang="en-US"/>
          </a:p>
        </p:txBody>
      </p:sp>
    </p:spTree>
    <p:extLst>
      <p:ext uri="{BB962C8B-B14F-4D97-AF65-F5344CB8AC3E}">
        <p14:creationId xmlns:p14="http://schemas.microsoft.com/office/powerpoint/2010/main" val="108820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15</a:t>
            </a:fld>
            <a:endParaRPr lang="en-US"/>
          </a:p>
        </p:txBody>
      </p:sp>
    </p:spTree>
    <p:extLst>
      <p:ext uri="{BB962C8B-B14F-4D97-AF65-F5344CB8AC3E}">
        <p14:creationId xmlns:p14="http://schemas.microsoft.com/office/powerpoint/2010/main" val="2378635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16</a:t>
            </a:fld>
            <a:endParaRPr lang="en-US"/>
          </a:p>
        </p:txBody>
      </p:sp>
    </p:spTree>
    <p:extLst>
      <p:ext uri="{BB962C8B-B14F-4D97-AF65-F5344CB8AC3E}">
        <p14:creationId xmlns:p14="http://schemas.microsoft.com/office/powerpoint/2010/main" val="2930516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17</a:t>
            </a:fld>
            <a:endParaRPr lang="en-US"/>
          </a:p>
        </p:txBody>
      </p:sp>
    </p:spTree>
    <p:extLst>
      <p:ext uri="{BB962C8B-B14F-4D97-AF65-F5344CB8AC3E}">
        <p14:creationId xmlns:p14="http://schemas.microsoft.com/office/powerpoint/2010/main" val="278203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18</a:t>
            </a:fld>
            <a:endParaRPr lang="en-US"/>
          </a:p>
        </p:txBody>
      </p:sp>
    </p:spTree>
    <p:extLst>
      <p:ext uri="{BB962C8B-B14F-4D97-AF65-F5344CB8AC3E}">
        <p14:creationId xmlns:p14="http://schemas.microsoft.com/office/powerpoint/2010/main" val="3944573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27D5A-962C-9A2B-E9E4-D3A71D2C7B85}"/>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2BB6227E-6C55-D9DC-395A-3A96FC4251D7}"/>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B2408E31-72A6-7B04-BB4E-214C85B482F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6934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a:t>
            </a:fld>
            <a:endParaRPr lang="en-US"/>
          </a:p>
        </p:txBody>
      </p:sp>
    </p:spTree>
    <p:extLst>
      <p:ext uri="{BB962C8B-B14F-4D97-AF65-F5344CB8AC3E}">
        <p14:creationId xmlns:p14="http://schemas.microsoft.com/office/powerpoint/2010/main" val="691428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20</a:t>
            </a:fld>
            <a:endParaRPr lang="en-US"/>
          </a:p>
        </p:txBody>
      </p:sp>
    </p:spTree>
    <p:extLst>
      <p:ext uri="{BB962C8B-B14F-4D97-AF65-F5344CB8AC3E}">
        <p14:creationId xmlns:p14="http://schemas.microsoft.com/office/powerpoint/2010/main" val="3859014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21</a:t>
            </a:fld>
            <a:endParaRPr lang="en-US"/>
          </a:p>
        </p:txBody>
      </p:sp>
    </p:spTree>
    <p:extLst>
      <p:ext uri="{BB962C8B-B14F-4D97-AF65-F5344CB8AC3E}">
        <p14:creationId xmlns:p14="http://schemas.microsoft.com/office/powerpoint/2010/main" val="3818421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22</a:t>
            </a:fld>
            <a:endParaRPr lang="en-US"/>
          </a:p>
        </p:txBody>
      </p:sp>
    </p:spTree>
    <p:extLst>
      <p:ext uri="{BB962C8B-B14F-4D97-AF65-F5344CB8AC3E}">
        <p14:creationId xmlns:p14="http://schemas.microsoft.com/office/powerpoint/2010/main" val="1419090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23</a:t>
            </a:fld>
            <a:endParaRPr lang="en-US"/>
          </a:p>
        </p:txBody>
      </p:sp>
    </p:spTree>
    <p:extLst>
      <p:ext uri="{BB962C8B-B14F-4D97-AF65-F5344CB8AC3E}">
        <p14:creationId xmlns:p14="http://schemas.microsoft.com/office/powerpoint/2010/main" val="3837310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24</a:t>
            </a:fld>
            <a:endParaRPr lang="en-US"/>
          </a:p>
        </p:txBody>
      </p:sp>
    </p:spTree>
    <p:extLst>
      <p:ext uri="{BB962C8B-B14F-4D97-AF65-F5344CB8AC3E}">
        <p14:creationId xmlns:p14="http://schemas.microsoft.com/office/powerpoint/2010/main" val="3035209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214B244-7F4F-967C-1753-3432BB31945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EE15B7F-9F2C-0DAD-F6B5-500D50F882D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90816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0244163-CE7F-7319-AAA8-37DD25B50B3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1C219A87-2A0D-1648-152E-D30D4C8D936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26739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D3F52C7-FEFE-F0A3-E22E-4A04A3ABA027}"/>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E55B1D8-558E-B39C-4692-3393F32FA5E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34963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675B878-4215-1DB3-6672-484FE9BD4B64}"/>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22EE6672-D3D3-EFE0-9F88-B2366FE8A19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64258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9DAB814-A13C-9209-A433-35E113AE7074}"/>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79994FBD-AE12-F4EF-4063-354B65CE311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7572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a:t>
            </a:fld>
            <a:endParaRPr lang="en-US"/>
          </a:p>
        </p:txBody>
      </p:sp>
    </p:spTree>
    <p:extLst>
      <p:ext uri="{BB962C8B-B14F-4D97-AF65-F5344CB8AC3E}">
        <p14:creationId xmlns:p14="http://schemas.microsoft.com/office/powerpoint/2010/main" val="2581266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8BB8CFE-8B62-D2BB-A3B0-B6DA433F507C}"/>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2A93A666-00D5-3912-BB0D-2866134D8B9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58312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B0406D7-567E-2772-5F49-0A9FEEDE9947}"/>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0F23BC9D-9739-53D7-0D8B-55FDF59E8FB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08203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1E9A9B6-2B8D-707B-9DED-A0C60D94CC71}"/>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9D108CA7-B682-1430-DF06-BD67CEB514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57820E6-F4D8-28AE-AF21-29140CF5D7DE}"/>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F4269543-F984-6CDB-8498-37D9BB7E91B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967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35</a:t>
            </a:fld>
            <a:endParaRPr lang="en-US"/>
          </a:p>
        </p:txBody>
      </p:sp>
    </p:spTree>
    <p:extLst>
      <p:ext uri="{BB962C8B-B14F-4D97-AF65-F5344CB8AC3E}">
        <p14:creationId xmlns:p14="http://schemas.microsoft.com/office/powerpoint/2010/main" val="1484866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B24D8DD-9999-B34A-4FA6-E5DE919972FF}"/>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48D9C693-502E-75B7-E3FD-9DF4F955DC6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04087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395E86A-35D1-1C91-3AB2-11180CBD47C5}"/>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1741FF6-F4D0-BE4F-0638-82C0EB11FFA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6C50ED-4AAA-C502-1255-23E7C948F618}"/>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763B42EB-C0D4-920D-F3F3-00D819172EB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7415C8E-38BF-B535-AB30-AE90CDA9D789}"/>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1B575A3B-CA53-B15A-5B24-98C70F73F9B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5E0D080-E879-C6E2-882C-310A740BDCBB}"/>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DABF7199-C0D2-DFF2-C799-F56439DEECB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4</a:t>
            </a:fld>
            <a:endParaRPr lang="en-US"/>
          </a:p>
        </p:txBody>
      </p:sp>
    </p:spTree>
    <p:extLst>
      <p:ext uri="{BB962C8B-B14F-4D97-AF65-F5344CB8AC3E}">
        <p14:creationId xmlns:p14="http://schemas.microsoft.com/office/powerpoint/2010/main" val="3256933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6BD2853-D81C-5722-4FC2-66EADBA0293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3F98A040-598C-7BAD-777F-8D50349928B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2DBE114-BA5D-D492-F0AC-F8FC50010CA7}"/>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38972C5F-0EA5-B6A3-54BA-EB26A395CE6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1046E08-FE3F-19A8-FC77-7AF9D0BBCD1E}"/>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C70F5F68-8555-0E43-491F-41316F69755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762E0D2-7733-7770-E9E1-B93E109A869C}"/>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B37DFF22-A04B-B10A-BE51-3B57C1D1D06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B6921ED-3C9D-AAC8-939A-30AC0946A23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DA1B7EC0-212B-E655-26D4-DFA3E215120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9714B03-6807-E30E-B1F3-809F72E81204}"/>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702EC622-1966-A551-B551-1F65EE6C97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4D7AACD-E226-4F54-47CF-C81DE315EF59}"/>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689FD1AF-7676-7865-40FB-1C2C3BD095E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AE820FF-7EC1-C15B-14F6-5AFD1568C12A}"/>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99C881A1-E7F5-E28C-902A-E9415B60DDB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724D2A1-25F0-12D0-2A05-DB60EB6F93A6}"/>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97C6A78-283A-9E11-9954-715B32FF3B1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1F74951-8C1F-FD2C-CF46-5B466F04E15E}"/>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A525219E-132C-1538-E428-A246270C3D9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a:t>
            </a:fld>
            <a:endParaRPr lang="en-US"/>
          </a:p>
        </p:txBody>
      </p:sp>
    </p:spTree>
    <p:extLst>
      <p:ext uri="{BB962C8B-B14F-4D97-AF65-F5344CB8AC3E}">
        <p14:creationId xmlns:p14="http://schemas.microsoft.com/office/powerpoint/2010/main" val="20121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A48405B-4F1D-B1C4-378B-08A29421B69E}"/>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4AE50A0F-45E2-F26A-1C5A-950CB28A6A3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270391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4296383-804D-F663-C3F6-88BF68813904}"/>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A46FD0E-FA24-AF65-B763-37BFEEE3188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6C6AB9F-2DEB-13F0-E567-2491011F136B}"/>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F07912F1-2BF8-704B-13B5-DBD5D8D9ED7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64479D9-37D4-46EF-7869-A7D1CA79AF05}"/>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6C5D1C4-19D0-4E7C-5E06-A62A21FB813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1EF49A5-5031-6EDA-0D87-6AC21597D568}"/>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F9578C7E-A6D5-F5D5-0310-1E08BD9C160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BAC7533-1788-CF29-4019-CF7149927662}"/>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58D0C1A1-CF29-BCD5-6E6A-F4F7F982014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59B65BA-32C9-D70E-97AD-6AC13F68B4BD}"/>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C4888A76-3A1A-9F7D-864E-B2082541D0E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1BEAA8F-AFFC-0CFF-67BB-81B27A04AD98}"/>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1EBB8FE7-8D1D-948C-1BF1-B64474E4D37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6</a:t>
            </a:fld>
            <a:endParaRPr lang="en-US"/>
          </a:p>
        </p:txBody>
      </p:sp>
    </p:spTree>
    <p:extLst>
      <p:ext uri="{BB962C8B-B14F-4D97-AF65-F5344CB8AC3E}">
        <p14:creationId xmlns:p14="http://schemas.microsoft.com/office/powerpoint/2010/main" val="261688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a:t>
            </a:fld>
            <a:endParaRPr lang="en-US"/>
          </a:p>
        </p:txBody>
      </p:sp>
    </p:spTree>
    <p:extLst>
      <p:ext uri="{BB962C8B-B14F-4D97-AF65-F5344CB8AC3E}">
        <p14:creationId xmlns:p14="http://schemas.microsoft.com/office/powerpoint/2010/main" val="74670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7AD7893-FF95-99B1-8AFE-13BAF1C2181F}"/>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415D8871-FA14-2055-AF04-779EBD4CCEC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9</a:t>
            </a:fld>
            <a:endParaRPr lang="en-US"/>
          </a:p>
        </p:txBody>
      </p:sp>
    </p:spTree>
    <p:extLst>
      <p:ext uri="{BB962C8B-B14F-4D97-AF65-F5344CB8AC3E}">
        <p14:creationId xmlns:p14="http://schemas.microsoft.com/office/powerpoint/2010/main" val="3609587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3" name="Date Placeholder 13">
            <a:extLst>
              <a:ext uri="{FF2B5EF4-FFF2-40B4-BE49-F238E27FC236}">
                <a16:creationId xmlns:a16="http://schemas.microsoft.com/office/drawing/2014/main" id="{477E3C9B-7908-A836-FFFD-B82D7B245D3F}"/>
              </a:ext>
            </a:extLst>
          </p:cNvPr>
          <p:cNvSpPr>
            <a:spLocks noGrp="1"/>
          </p:cNvSpPr>
          <p:nvPr>
            <p:ph type="dt" sz="half" idx="10"/>
          </p:nvPr>
        </p:nvSpPr>
        <p:spPr/>
        <p:txBody>
          <a:bodyPr/>
          <a:lstStyle>
            <a:lvl1pPr>
              <a:defRPr/>
            </a:lvl1pPr>
          </a:lstStyle>
          <a:p>
            <a:pPr>
              <a:defRPr/>
            </a:pPr>
            <a:fld id="{54BC223C-0FBF-47F8-A6E5-5A408715FB60}" type="datetimeFigureOut">
              <a:rPr lang="en-US"/>
              <a:pPr>
                <a:defRPr/>
              </a:pPr>
              <a:t>6/13/2025</a:t>
            </a:fld>
            <a:endParaRPr lang="en-US"/>
          </a:p>
        </p:txBody>
      </p:sp>
      <p:sp>
        <p:nvSpPr>
          <p:cNvPr id="4" name="Footer Placeholder 15">
            <a:extLst>
              <a:ext uri="{FF2B5EF4-FFF2-40B4-BE49-F238E27FC236}">
                <a16:creationId xmlns:a16="http://schemas.microsoft.com/office/drawing/2014/main" id="{04D23800-7E5D-591B-95F9-1729231A6F1E}"/>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58655175"/>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3">
            <a:extLst>
              <a:ext uri="{FF2B5EF4-FFF2-40B4-BE49-F238E27FC236}">
                <a16:creationId xmlns:a16="http://schemas.microsoft.com/office/drawing/2014/main" id="{F964E891-FF53-0B93-79C5-599231A12B81}"/>
              </a:ext>
            </a:extLst>
          </p:cNvPr>
          <p:cNvSpPr>
            <a:spLocks noGrp="1"/>
          </p:cNvSpPr>
          <p:nvPr>
            <p:ph type="dt" sz="half" idx="10"/>
          </p:nvPr>
        </p:nvSpPr>
        <p:spPr/>
        <p:txBody>
          <a:bodyPr/>
          <a:lstStyle>
            <a:lvl1pPr>
              <a:defRPr/>
            </a:lvl1pPr>
          </a:lstStyle>
          <a:p>
            <a:pPr>
              <a:defRPr/>
            </a:pPr>
            <a:fld id="{D0CE6677-73FF-49E5-9EEC-B66586475535}" type="datetimeFigureOut">
              <a:rPr lang="en-US"/>
              <a:pPr>
                <a:defRPr/>
              </a:pPr>
              <a:t>6/13/2025</a:t>
            </a:fld>
            <a:endParaRPr lang="en-US"/>
          </a:p>
        </p:txBody>
      </p:sp>
      <p:sp>
        <p:nvSpPr>
          <p:cNvPr id="4" name="Footer Placeholder 9">
            <a:extLst>
              <a:ext uri="{FF2B5EF4-FFF2-40B4-BE49-F238E27FC236}">
                <a16:creationId xmlns:a16="http://schemas.microsoft.com/office/drawing/2014/main" id="{B2E9D9BB-F4CF-195C-09BA-55892E1E3DCB}"/>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8282155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Maro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01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1 Column">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7DAF31-D4AD-05E9-A5DA-F2D0689A2EFB}"/>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4850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6/13/2025</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11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with 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FE18D74-90FB-411F-A23D-20EDFF682D2E}"/>
              </a:ext>
            </a:extLst>
          </p:cNvPr>
          <p:cNvSpPr>
            <a:spLocks noGrp="1"/>
          </p:cNvSpPr>
          <p:nvPr>
            <p:ph type="body" sz="quarter" idx="15" hasCustomPrompt="1"/>
          </p:nvPr>
        </p:nvSpPr>
        <p:spPr>
          <a:xfrm>
            <a:off x="557681" y="1535855"/>
            <a:ext cx="8033657" cy="348047"/>
          </a:xfrm>
        </p:spPr>
        <p:txBody>
          <a:bodyPr>
            <a:noAutofit/>
          </a:bodyPr>
          <a:lstStyle>
            <a:lvl1pPr marL="0" indent="0" algn="l">
              <a:buNone/>
              <a:defRPr sz="18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6" name="Picture Placeholder 5"/>
          <p:cNvSpPr>
            <a:spLocks noGrp="1"/>
          </p:cNvSpPr>
          <p:nvPr>
            <p:ph type="pic" sz="quarter" idx="10"/>
          </p:nvPr>
        </p:nvSpPr>
        <p:spPr>
          <a:xfrm>
            <a:off x="549839" y="1987827"/>
            <a:ext cx="4857750" cy="3890994"/>
          </a:xfrm>
        </p:spPr>
        <p:txBody>
          <a:bodyPr/>
          <a:lstStyle/>
          <a:p>
            <a:r>
              <a:rPr lang="en-US" dirty="0"/>
              <a:t>Click icon to add picture</a:t>
            </a:r>
          </a:p>
        </p:txBody>
      </p:sp>
      <p:sp>
        <p:nvSpPr>
          <p:cNvPr id="10" name="Text Placeholder 9"/>
          <p:cNvSpPr>
            <a:spLocks noGrp="1"/>
          </p:cNvSpPr>
          <p:nvPr>
            <p:ph type="body" sz="quarter" idx="11" hasCustomPrompt="1"/>
          </p:nvPr>
        </p:nvSpPr>
        <p:spPr>
          <a:xfrm>
            <a:off x="5551005" y="1987827"/>
            <a:ext cx="3040529" cy="3890993"/>
          </a:xfrm>
        </p:spPr>
        <p:txBody>
          <a:bodyPr/>
          <a:lstStyle>
            <a:lvl1pPr marL="0" marR="0" indent="0" algn="l" defTabSz="685800" rtl="0" eaLnBrk="0" fontAlgn="base" latinLnBrk="0" hangingPunct="0">
              <a:lnSpc>
                <a:spcPct val="100000"/>
              </a:lnSpc>
              <a:spcBef>
                <a:spcPct val="0"/>
              </a:spcBef>
              <a:spcAft>
                <a:spcPct val="0"/>
              </a:spcAft>
              <a:buClrTx/>
              <a:buSzTx/>
              <a:buFontTx/>
              <a:buNone/>
              <a:tabLst/>
              <a:defRPr sz="1350">
                <a:solidFill>
                  <a:srgbClr val="006298"/>
                </a:solidFill>
                <a:latin typeface="Arial" panose="020B0604020202020204" pitchFamily="34" charset="0"/>
                <a:cs typeface="Arial" panose="020B0604020202020204" pitchFamily="34" charset="0"/>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557681" y="6497851"/>
            <a:ext cx="6717007" cy="207749"/>
          </a:xfrm>
          <a:prstGeom prst="rect">
            <a:avLst/>
          </a:prstGeom>
          <a:noFill/>
          <a:effectLst/>
        </p:spPr>
        <p:txBody>
          <a:bodyPr wrap="square" lIns="0" tIns="0" r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a:t>
            </a:r>
          </a:p>
        </p:txBody>
      </p:sp>
    </p:spTree>
    <p:extLst>
      <p:ext uri="{BB962C8B-B14F-4D97-AF65-F5344CB8AC3E}">
        <p14:creationId xmlns:p14="http://schemas.microsoft.com/office/powerpoint/2010/main" val="291970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ext Placeholder 8">
            <a:extLst>
              <a:ext uri="{FF2B5EF4-FFF2-40B4-BE49-F238E27FC236}">
                <a16:creationId xmlns:a16="http://schemas.microsoft.com/office/drawing/2014/main" id="{B0B54D42-BE16-155D-7561-95889C0D3023}"/>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5DFF72E7-4D54-4E8F-96CC-45C60B5E9524}"/>
              </a:ext>
            </a:extLst>
          </p:cNvPr>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effectLst>
                  <a:outerShdw blurRad="38100" dist="38100" dir="2700000" algn="tl">
                    <a:srgbClr val="000000">
                      <a:alpha val="43137"/>
                    </a:srgbClr>
                  </a:outerShdw>
                </a:effectLst>
                <a:latin typeface="MS Reference Serif" pitchFamily="18" charset="0"/>
              </a:defRPr>
            </a:lvl1pPr>
          </a:lstStyle>
          <a:p>
            <a:pPr>
              <a:defRPr/>
            </a:pPr>
            <a:fld id="{B647D609-0F69-4084-AE38-CC1CCA6252C4}" type="datetimeFigureOut">
              <a:rPr lang="en-US"/>
              <a:pPr>
                <a:defRPr/>
              </a:pPr>
              <a:t>6/13/2025</a:t>
            </a:fld>
            <a:endParaRPr lang="en-US" dirty="0"/>
          </a:p>
        </p:txBody>
      </p:sp>
      <p:sp>
        <p:nvSpPr>
          <p:cNvPr id="10" name="Footer Placeholder 9">
            <a:extLst>
              <a:ext uri="{FF2B5EF4-FFF2-40B4-BE49-F238E27FC236}">
                <a16:creationId xmlns:a16="http://schemas.microsoft.com/office/drawing/2014/main" id="{3715423A-5D92-4BD0-BBE8-F43A850E59B3}"/>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effectLst>
                  <a:outerShdw blurRad="38100" dist="38100" dir="2700000" algn="tl">
                    <a:srgbClr val="000000">
                      <a:alpha val="43137"/>
                    </a:srgbClr>
                  </a:outerShdw>
                </a:effectLst>
                <a:latin typeface="MS Reference Serif" pitchFamily="18" charset="0"/>
              </a:defRPr>
            </a:lvl1pPr>
          </a:lstStyle>
          <a:p>
            <a:pPr>
              <a:defRPr/>
            </a:pPr>
            <a:endParaRPr lang="en-US"/>
          </a:p>
        </p:txBody>
      </p:sp>
      <p:sp>
        <p:nvSpPr>
          <p:cNvPr id="5" name="Title Placeholder 4">
            <a:extLst>
              <a:ext uri="{FF2B5EF4-FFF2-40B4-BE49-F238E27FC236}">
                <a16:creationId xmlns:a16="http://schemas.microsoft.com/office/drawing/2014/main" id="{DC39C2AB-43B9-4014-864B-A4F5FC86D30A}"/>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dirty="0"/>
              <a:t>Click to edit Master title style</a:t>
            </a:r>
          </a:p>
        </p:txBody>
      </p:sp>
      <p:sp>
        <p:nvSpPr>
          <p:cNvPr id="2" name="TextBox 1">
            <a:extLst>
              <a:ext uri="{FF2B5EF4-FFF2-40B4-BE49-F238E27FC236}">
                <a16:creationId xmlns:a16="http://schemas.microsoft.com/office/drawing/2014/main" id="{8AAFD678-42EE-88AA-B868-ECB3DA1C3DD5}"/>
              </a:ext>
            </a:extLst>
          </p:cNvPr>
          <p:cNvSpPr txBox="1"/>
          <p:nvPr userDrawn="1"/>
        </p:nvSpPr>
        <p:spPr>
          <a:xfrm>
            <a:off x="8293090" y="6275388"/>
            <a:ext cx="492443" cy="338554"/>
          </a:xfrm>
          <a:prstGeom prst="rect">
            <a:avLst/>
          </a:prstGeom>
          <a:noFill/>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lgn="ctr"/>
            <a:fld id="{77C08981-DC51-4C42-9115-3A250FF11B71}" type="slidenum">
              <a:rPr lang="en-US" altLang="en-US" sz="1600" b="1">
                <a:effectLst>
                  <a:outerShdw blurRad="38100" dist="38100" dir="2700000" algn="tl">
                    <a:srgbClr val="C0C0C0"/>
                  </a:outerShdw>
                </a:effectLst>
              </a:rPr>
              <a:pPr algn="ctr"/>
              <a:t>‹#›</a:t>
            </a:fld>
            <a:endParaRPr lang="en-US" altLang="en-US" sz="1600" b="1" dirty="0">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8" r:id="rId3"/>
    <p:sldLayoutId id="2147483969" r:id="rId4"/>
    <p:sldLayoutId id="2147483970" r:id="rId5"/>
    <p:sldLayoutId id="2147483971" r:id="rId6"/>
  </p:sldLayoutIdLst>
  <p:transition>
    <p:zoom/>
  </p:transition>
  <p:txStyles>
    <p:titleStyle>
      <a:lvl1pPr algn="ctr" rtl="0" eaLnBrk="0" fontAlgn="base" hangingPunct="0">
        <a:spcBef>
          <a:spcPct val="0"/>
        </a:spcBef>
        <a:spcAft>
          <a:spcPct val="0"/>
        </a:spcAft>
        <a:defRPr lang="en-US" sz="3600" b="1" kern="1200" spc="-100" dirty="0">
          <a:ln w="3200">
            <a:solidFill>
              <a:schemeClr val="bg2">
                <a:shade val="75000"/>
                <a:alpha val="25000"/>
              </a:schemeClr>
            </a:solidFill>
            <a:prstDash val="solid"/>
            <a:round/>
          </a:ln>
          <a:solidFill>
            <a:schemeClr val="tx1"/>
          </a:solidFill>
          <a:effectLst>
            <a:innerShdw blurRad="50800" dist="25400" dir="13500000">
              <a:prstClr val="black">
                <a:alpha val="70000"/>
              </a:prstClr>
            </a:innerShdw>
          </a:effectLst>
          <a:latin typeface="+mj-lt"/>
          <a:ea typeface="+mj-ea"/>
          <a:cs typeface="+mj-cs"/>
        </a:defRPr>
      </a:lvl1pPr>
      <a:lvl2pPr algn="ctr" rtl="0" eaLnBrk="0" fontAlgn="base" hangingPunct="0">
        <a:spcBef>
          <a:spcPct val="0"/>
        </a:spcBef>
        <a:spcAft>
          <a:spcPct val="0"/>
        </a:spcAft>
        <a:defRPr sz="3600" b="1">
          <a:solidFill>
            <a:schemeClr val="tx1"/>
          </a:solidFill>
          <a:latin typeface="Constantia" pitchFamily="18" charset="0"/>
        </a:defRPr>
      </a:lvl2pPr>
      <a:lvl3pPr algn="ctr" rtl="0" eaLnBrk="0" fontAlgn="base" hangingPunct="0">
        <a:spcBef>
          <a:spcPct val="0"/>
        </a:spcBef>
        <a:spcAft>
          <a:spcPct val="0"/>
        </a:spcAft>
        <a:defRPr sz="3600" b="1">
          <a:solidFill>
            <a:schemeClr val="tx1"/>
          </a:solidFill>
          <a:latin typeface="Constantia" pitchFamily="18" charset="0"/>
        </a:defRPr>
      </a:lvl3pPr>
      <a:lvl4pPr algn="ctr" rtl="0" eaLnBrk="0" fontAlgn="base" hangingPunct="0">
        <a:spcBef>
          <a:spcPct val="0"/>
        </a:spcBef>
        <a:spcAft>
          <a:spcPct val="0"/>
        </a:spcAft>
        <a:defRPr sz="3600" b="1">
          <a:solidFill>
            <a:schemeClr val="tx1"/>
          </a:solidFill>
          <a:latin typeface="Constantia" pitchFamily="18" charset="0"/>
        </a:defRPr>
      </a:lvl4pPr>
      <a:lvl5pPr algn="ctr" rtl="0" eaLnBrk="0" fontAlgn="base" hangingPunct="0">
        <a:spcBef>
          <a:spcPct val="0"/>
        </a:spcBef>
        <a:spcAft>
          <a:spcPct val="0"/>
        </a:spcAft>
        <a:defRPr sz="3600" b="1">
          <a:solidFill>
            <a:schemeClr val="tx1"/>
          </a:solidFill>
          <a:latin typeface="Constantia" pitchFamily="18" charset="0"/>
        </a:defRPr>
      </a:lvl5pPr>
      <a:lvl6pPr marL="457200" algn="ctr" rtl="0" fontAlgn="base">
        <a:spcBef>
          <a:spcPct val="0"/>
        </a:spcBef>
        <a:spcAft>
          <a:spcPct val="0"/>
        </a:spcAft>
        <a:defRPr sz="3600" b="1">
          <a:solidFill>
            <a:schemeClr val="tx1"/>
          </a:solidFill>
          <a:latin typeface="Constantia" pitchFamily="18" charset="0"/>
        </a:defRPr>
      </a:lvl6pPr>
      <a:lvl7pPr marL="914400" algn="ctr" rtl="0" fontAlgn="base">
        <a:spcBef>
          <a:spcPct val="0"/>
        </a:spcBef>
        <a:spcAft>
          <a:spcPct val="0"/>
        </a:spcAft>
        <a:defRPr sz="3600" b="1">
          <a:solidFill>
            <a:schemeClr val="tx1"/>
          </a:solidFill>
          <a:latin typeface="Constantia" pitchFamily="18" charset="0"/>
        </a:defRPr>
      </a:lvl7pPr>
      <a:lvl8pPr marL="1371600" algn="ctr" rtl="0" fontAlgn="base">
        <a:spcBef>
          <a:spcPct val="0"/>
        </a:spcBef>
        <a:spcAft>
          <a:spcPct val="0"/>
        </a:spcAft>
        <a:defRPr sz="3600" b="1">
          <a:solidFill>
            <a:schemeClr val="tx1"/>
          </a:solidFill>
          <a:latin typeface="Constantia" pitchFamily="18" charset="0"/>
        </a:defRPr>
      </a:lvl8pPr>
      <a:lvl9pPr marL="1828800" algn="ctr" rtl="0" fontAlgn="base">
        <a:spcBef>
          <a:spcPct val="0"/>
        </a:spcBef>
        <a:spcAft>
          <a:spcPct val="0"/>
        </a:spcAft>
        <a:defRPr sz="3600" b="1">
          <a:solidFill>
            <a:schemeClr val="tx1"/>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Blip>
          <a:blip r:embed="rId9"/>
        </a:buBlip>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Blip>
          <a:blip r:embed="rId9"/>
        </a:buBlip>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Blip>
          <a:blip r:embed="rId9"/>
        </a:buBlip>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Blip>
          <a:blip r:embed="rId9"/>
        </a:buBlip>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Blip>
          <a:blip r:embed="rId9"/>
        </a:buBlip>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32.emf"/><Relationship Id="rId4" Type="http://schemas.openxmlformats.org/officeDocument/2006/relationships/image" Target="../media/image29.emf"/><Relationship Id="rId9" Type="http://schemas.openxmlformats.org/officeDocument/2006/relationships/oleObject" Target="../embeddings/oleObject8.bin"/><Relationship Id="rId14" Type="http://schemas.openxmlformats.org/officeDocument/2006/relationships/image" Target="../media/image3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oleObject" Target="../embeddings/oleObject15.bin"/><Relationship Id="rId4" Type="http://schemas.openxmlformats.org/officeDocument/2006/relationships/image" Target="../media/image39.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1.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2.emf"/></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6.wmf"/><Relationship Id="rId5" Type="http://schemas.openxmlformats.org/officeDocument/2006/relationships/oleObject" Target="../embeddings/oleObject19.bin"/><Relationship Id="rId4" Type="http://schemas.openxmlformats.org/officeDocument/2006/relationships/image" Target="../media/image55.emf"/></Relationships>
</file>

<file path=ppt/slides/_rels/slide59.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image" Target="../media/image63.e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62.emf"/><Relationship Id="rId2" Type="http://schemas.openxmlformats.org/officeDocument/2006/relationships/notesSlide" Target="../notesSlides/notesSlide52.xml"/><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9.e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image" Target="../media/image64.emf"/><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24.bin"/><Relationship Id="rId14" Type="http://schemas.openxmlformats.org/officeDocument/2006/relationships/oleObject" Target="../embeddings/oleObject26.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7.emf"/><Relationship Id="rId5" Type="http://schemas.openxmlformats.org/officeDocument/2006/relationships/oleObject" Target="../embeddings/oleObject28.bin"/><Relationship Id="rId4" Type="http://schemas.openxmlformats.org/officeDocument/2006/relationships/image" Target="../media/image66.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3.emf"/><Relationship Id="rId5" Type="http://schemas.openxmlformats.org/officeDocument/2006/relationships/oleObject" Target="../embeddings/oleObject30.bin"/><Relationship Id="rId10" Type="http://schemas.openxmlformats.org/officeDocument/2006/relationships/image" Target="../media/image75.emf"/><Relationship Id="rId4" Type="http://schemas.openxmlformats.org/officeDocument/2006/relationships/image" Target="../media/image72.emf"/><Relationship Id="rId9" Type="http://schemas.openxmlformats.org/officeDocument/2006/relationships/oleObject" Target="../embeddings/oleObject32.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77.emf"/><Relationship Id="rId5" Type="http://schemas.openxmlformats.org/officeDocument/2006/relationships/oleObject" Target="../embeddings/oleObject34.bin"/><Relationship Id="rId4" Type="http://schemas.openxmlformats.org/officeDocument/2006/relationships/image" Target="../media/image76.emf"/></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Chapter11DataFiles/Xm11-01.xlsx"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Chapter11DataFiles/Xm11-02.xlsx"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D08DACB-51EE-2648-B2CA-348544108E52}"/>
              </a:ext>
            </a:extLst>
          </p:cNvPr>
          <p:cNvSpPr txBox="1"/>
          <p:nvPr/>
        </p:nvSpPr>
        <p:spPr>
          <a:xfrm>
            <a:off x="1281943" y="430320"/>
            <a:ext cx="6384170" cy="2353978"/>
          </a:xfrm>
          <a:prstGeom prst="rect">
            <a:avLst/>
          </a:prstGeom>
          <a:noFill/>
        </p:spPr>
        <p:txBody>
          <a:bodyPr wrap="square" lIns="67500" rtlCol="0">
            <a:spAutoFit/>
          </a:bodyPr>
          <a:lstStyle/>
          <a:p>
            <a:pPr algn="ctr">
              <a:lnSpc>
                <a:spcPct val="110000"/>
              </a:lnSpc>
            </a:pPr>
            <a:r>
              <a:rPr lang="fr-FR" sz="4050" b="1" spc="75" dirty="0" err="1">
                <a:solidFill>
                  <a:srgbClr val="FF0000"/>
                </a:solidFill>
                <a:latin typeface="Helvetica" pitchFamily="2" charset="0"/>
                <a:cs typeface="Times New Roman" panose="02020603050405020304" pitchFamily="18" charset="0"/>
              </a:rPr>
              <a:t>Chapter</a:t>
            </a:r>
            <a:r>
              <a:rPr lang="fr-FR" sz="4050" b="1" spc="75" dirty="0">
                <a:solidFill>
                  <a:srgbClr val="FF0000"/>
                </a:solidFill>
                <a:latin typeface="Helvetica" pitchFamily="2" charset="0"/>
                <a:cs typeface="Times New Roman" panose="02020603050405020304" pitchFamily="18" charset="0"/>
              </a:rPr>
              <a:t> 11: Introduction to </a:t>
            </a:r>
            <a:r>
              <a:rPr lang="fr-FR" sz="4050" b="1" spc="75" dirty="0" err="1">
                <a:solidFill>
                  <a:srgbClr val="FF0000"/>
                </a:solidFill>
                <a:latin typeface="Helvetica" pitchFamily="2" charset="0"/>
                <a:cs typeface="Times New Roman" panose="02020603050405020304" pitchFamily="18" charset="0"/>
              </a:rPr>
              <a:t>Hypothesis</a:t>
            </a:r>
            <a:r>
              <a:rPr lang="fr-FR" sz="4050" b="1" spc="75" dirty="0">
                <a:solidFill>
                  <a:srgbClr val="FF0000"/>
                </a:solidFill>
                <a:latin typeface="Helvetica" pitchFamily="2" charset="0"/>
                <a:cs typeface="Times New Roman" panose="02020603050405020304" pitchFamily="18" charset="0"/>
              </a:rPr>
              <a:t> </a:t>
            </a:r>
            <a:r>
              <a:rPr lang="fr-FR" sz="4050" b="1" spc="75" dirty="0" err="1">
                <a:solidFill>
                  <a:srgbClr val="FF0000"/>
                </a:solidFill>
                <a:latin typeface="Helvetica" pitchFamily="2" charset="0"/>
                <a:cs typeface="Times New Roman" panose="02020603050405020304" pitchFamily="18" charset="0"/>
              </a:rPr>
              <a:t>Testing</a:t>
            </a:r>
            <a:endParaRPr lang="fr-FR" sz="4050" b="1" spc="75" dirty="0">
              <a:solidFill>
                <a:srgbClr val="FF0000"/>
              </a:solidFill>
              <a:latin typeface="Helvetica" pitchFamily="2" charset="0"/>
              <a:cs typeface="Times New Roman" panose="02020603050405020304" pitchFamily="18" charset="0"/>
            </a:endParaRPr>
          </a:p>
          <a:p>
            <a:pPr>
              <a:lnSpc>
                <a:spcPct val="110000"/>
              </a:lnSpc>
            </a:pPr>
            <a:r>
              <a:rPr lang="fr-FR" sz="1800" spc="75" dirty="0">
                <a:solidFill>
                  <a:srgbClr val="FF0000"/>
                </a:solidFill>
                <a:latin typeface="Helvetica" pitchFamily="2" charset="0"/>
                <a:cs typeface="Times New Roman" panose="02020603050405020304" pitchFamily="18" charset="0"/>
              </a:rPr>
              <a:t>	</a:t>
            </a:r>
          </a:p>
          <a:p>
            <a:pPr>
              <a:lnSpc>
                <a:spcPct val="110000"/>
              </a:lnSpc>
            </a:pPr>
            <a:endParaRPr lang="en-US" sz="1800" spc="75" dirty="0">
              <a:solidFill>
                <a:schemeClr val="bg1"/>
              </a:solidFill>
              <a:latin typeface="Helvetica" pitchFamily="2" charset="0"/>
              <a:cs typeface="Times New Roman" panose="02020603050405020304" pitchFamily="18" charset="0"/>
            </a:endParaRPr>
          </a:p>
          <a:p>
            <a:pPr>
              <a:lnSpc>
                <a:spcPct val="110000"/>
              </a:lnSpc>
            </a:pPr>
            <a:r>
              <a:rPr lang="en-US" sz="1800" spc="75" dirty="0">
                <a:solidFill>
                  <a:schemeClr val="bg1"/>
                </a:solidFill>
                <a:latin typeface="Helvetica" pitchFamily="2" charset="0"/>
                <a:cs typeface="Times New Roman" panose="02020603050405020304" pitchFamily="18" charset="0"/>
              </a:rPr>
              <a:t>Instructor: Dennis McCornac</a:t>
            </a:r>
          </a:p>
        </p:txBody>
      </p:sp>
      <p:pic>
        <p:nvPicPr>
          <p:cNvPr id="2" name="Picture 1">
            <a:extLst>
              <a:ext uri="{FF2B5EF4-FFF2-40B4-BE49-F238E27FC236}">
                <a16:creationId xmlns:a16="http://schemas.microsoft.com/office/drawing/2014/main" id="{88EC6D34-AFA4-56CF-129F-90DF64BC3FB4}"/>
              </a:ext>
            </a:extLst>
          </p:cNvPr>
          <p:cNvPicPr>
            <a:picLocks noChangeAspect="1"/>
          </p:cNvPicPr>
          <p:nvPr/>
        </p:nvPicPr>
        <p:blipFill>
          <a:blip r:embed="rId3"/>
          <a:stretch>
            <a:fillRect/>
          </a:stretch>
        </p:blipFill>
        <p:spPr>
          <a:xfrm>
            <a:off x="274898" y="2784298"/>
            <a:ext cx="8594203" cy="3812446"/>
          </a:xfrm>
          <a:prstGeom prst="rect">
            <a:avLst/>
          </a:prstGeom>
        </p:spPr>
      </p:pic>
    </p:spTree>
    <p:extLst>
      <p:ext uri="{BB962C8B-B14F-4D97-AF65-F5344CB8AC3E}">
        <p14:creationId xmlns:p14="http://schemas.microsoft.com/office/powerpoint/2010/main" val="250337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1" y="3882271"/>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255679" y="319882"/>
            <a:ext cx="8888321" cy="461665"/>
          </a:xfrm>
          <a:prstGeom prst="rect">
            <a:avLst/>
          </a:prstGeom>
          <a:noFill/>
        </p:spPr>
        <p:txBody>
          <a:bodyPr wrap="square" rtlCol="0">
            <a:spAutoFit/>
          </a:bodyPr>
          <a:lstStyle/>
          <a:p>
            <a:pPr algn="ctr"/>
            <a:r>
              <a:rPr lang="en-US" sz="2400" b="1" spc="75" dirty="0">
                <a:solidFill>
                  <a:srgbClr val="7030A0"/>
                </a:solidFill>
                <a:latin typeface="Tahoma" panose="020B0604030504040204" pitchFamily="34" charset="0"/>
                <a:ea typeface="Tahoma" panose="020B0604030504040204" pitchFamily="34" charset="0"/>
                <a:cs typeface="Tahoma" panose="020B0604030504040204" pitchFamily="34" charset="0"/>
              </a:rPr>
              <a:t>A Statistical Application of Hypothesis Testing</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2"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mc:AlternateContent xmlns:mc="http://schemas.openxmlformats.org/markup-compatibility/2006">
        <mc:Choice xmlns:a14="http://schemas.microsoft.com/office/drawing/2010/main" Requires="a14">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542677" y="888758"/>
                <a:ext cx="8305780"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900"/>
                  </a:spcBef>
                  <a:buNone/>
                </a:pPr>
                <a:r>
                  <a:rPr lang="en-US" sz="2000" dirty="0"/>
                  <a:t>Finally, suppose that the manager does not know the actual mean demand, but the current inventory policy is based on the assumption that the mean is </a:t>
                </a:r>
                <a:r>
                  <a:rPr lang="en-US" sz="2000" i="1" dirty="0"/>
                  <a:t>less or equal to 350. </a:t>
                </a:r>
                <a:r>
                  <a:rPr lang="en-US" sz="2000" dirty="0"/>
                  <a:t>He wants to know whether the mean demand has </a:t>
                </a:r>
                <a:r>
                  <a:rPr lang="en-US" sz="2000" i="1" dirty="0"/>
                  <a:t>increased from </a:t>
                </a:r>
                <a:r>
                  <a:rPr lang="en-US" sz="2000" dirty="0"/>
                  <a:t>350?</a:t>
                </a:r>
                <a:br>
                  <a:rPr lang="en-US" sz="2000" dirty="0"/>
                </a:br>
                <a:r>
                  <a:rPr lang="en-US" sz="2000" dirty="0"/>
                  <a:t>  </a:t>
                </a:r>
              </a:p>
              <a:p>
                <a:pPr marL="0" indent="0">
                  <a:lnSpc>
                    <a:spcPct val="110000"/>
                  </a:lnSpc>
                  <a:spcBef>
                    <a:spcPts val="450"/>
                  </a:spcBef>
                  <a:buNone/>
                </a:pPr>
                <a:r>
                  <a:rPr lang="en-US" sz="2000" dirty="0"/>
                  <a:t>And write the hypotheses as:</a:t>
                </a:r>
              </a:p>
              <a:p>
                <a:pPr marL="0" indent="0">
                  <a:lnSpc>
                    <a:spcPct val="110000"/>
                  </a:lnSpc>
                  <a:spcBef>
                    <a:spcPts val="450"/>
                  </a:spcBef>
                  <a:buNone/>
                </a:pPr>
                <a:r>
                  <a:rPr lang="en-US" sz="2000" dirty="0"/>
                  <a:t>H</a:t>
                </a:r>
                <a:r>
                  <a:rPr lang="en-US" sz="2000" baseline="-25000" dirty="0"/>
                  <a:t>0</a:t>
                </a:r>
                <a:r>
                  <a:rPr lang="en-US" sz="2000" dirty="0"/>
                  <a:t>: </a:t>
                </a:r>
                <a:r>
                  <a:rPr lang="el-GR" sz="2000" i="1" dirty="0"/>
                  <a:t>μ</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350</a:t>
                </a:r>
              </a:p>
              <a:p>
                <a:pPr marL="0" indent="0">
                  <a:lnSpc>
                    <a:spcPct val="110000"/>
                  </a:lnSpc>
                  <a:spcBef>
                    <a:spcPts val="450"/>
                  </a:spcBef>
                  <a:buNone/>
                </a:pPr>
                <a:r>
                  <a:rPr lang="en-US" sz="2000" dirty="0"/>
                  <a:t>H</a:t>
                </a:r>
                <a:r>
                  <a:rPr lang="en-US" sz="2000" baseline="-25000" dirty="0"/>
                  <a:t>1</a:t>
                </a:r>
                <a:r>
                  <a:rPr lang="en-US" sz="2000" dirty="0"/>
                  <a:t>: </a:t>
                </a:r>
                <a:r>
                  <a:rPr lang="el-GR" sz="2000" i="1" dirty="0"/>
                  <a:t>μ</a:t>
                </a:r>
                <a:r>
                  <a:rPr lang="en-US" sz="2000" dirty="0"/>
                  <a:t> &gt; 350</a:t>
                </a:r>
              </a:p>
              <a:p>
                <a:pPr marL="0" indent="0">
                  <a:lnSpc>
                    <a:spcPct val="110000"/>
                  </a:lnSpc>
                  <a:spcBef>
                    <a:spcPts val="450"/>
                  </a:spcBef>
                  <a:buNone/>
                </a:pPr>
                <a:r>
                  <a:rPr lang="en-US" sz="2000" dirty="0"/>
                  <a:t>  </a:t>
                </a:r>
              </a:p>
              <a:p>
                <a:pPr marL="0" indent="0">
                  <a:lnSpc>
                    <a:spcPct val="110000"/>
                  </a:lnSpc>
                  <a:spcBef>
                    <a:spcPts val="450"/>
                  </a:spcBef>
                  <a:buNone/>
                </a:pPr>
                <a:r>
                  <a:rPr lang="en-US" sz="2000" dirty="0"/>
                  <a:t>We always assume the actual form:</a:t>
                </a:r>
              </a:p>
              <a:p>
                <a:pPr marL="0" indent="0">
                  <a:lnSpc>
                    <a:spcPct val="110000"/>
                  </a:lnSpc>
                  <a:spcBef>
                    <a:spcPts val="450"/>
                  </a:spcBef>
                  <a:buNone/>
                </a:pPr>
                <a:r>
                  <a:rPr lang="en-US" sz="2000" dirty="0"/>
                  <a:t>H</a:t>
                </a:r>
                <a:r>
                  <a:rPr lang="en-US" sz="2000" baseline="-25000" dirty="0"/>
                  <a:t>0</a:t>
                </a:r>
                <a:r>
                  <a:rPr lang="en-US" sz="2000" dirty="0"/>
                  <a:t>: </a:t>
                </a:r>
                <a:r>
                  <a:rPr lang="el-GR" sz="2000" i="1" dirty="0"/>
                  <a:t>μ</a:t>
                </a:r>
                <a:r>
                  <a:rPr lang="en-US" sz="2000" dirty="0"/>
                  <a:t> = 350</a:t>
                </a:r>
              </a:p>
              <a:p>
                <a:pPr marL="0" indent="0">
                  <a:lnSpc>
                    <a:spcPct val="110000"/>
                  </a:lnSpc>
                  <a:spcBef>
                    <a:spcPts val="450"/>
                  </a:spcBef>
                  <a:buNone/>
                </a:pPr>
                <a:r>
                  <a:rPr lang="en-US" sz="2000" dirty="0"/>
                  <a:t>H</a:t>
                </a:r>
                <a:r>
                  <a:rPr lang="en-US" sz="2000" baseline="-25000" dirty="0"/>
                  <a:t>1</a:t>
                </a:r>
                <a:r>
                  <a:rPr lang="en-US" sz="2000" dirty="0"/>
                  <a:t>: </a:t>
                </a:r>
                <a:r>
                  <a:rPr lang="el-GR" sz="2000" i="1" dirty="0"/>
                  <a:t>μ</a:t>
                </a:r>
                <a:r>
                  <a:rPr lang="en-US" sz="2000" dirty="0"/>
                  <a:t> &gt; 350</a:t>
                </a:r>
              </a:p>
              <a:p>
                <a:pPr marL="0" indent="0">
                  <a:lnSpc>
                    <a:spcPct val="110000"/>
                  </a:lnSpc>
                  <a:spcBef>
                    <a:spcPts val="450"/>
                  </a:spcBef>
                  <a:buNone/>
                </a:pPr>
                <a:r>
                  <a:rPr lang="en-US" sz="2000" dirty="0"/>
                  <a:t>   </a:t>
                </a:r>
              </a:p>
              <a:p>
                <a:pPr marL="0" indent="0">
                  <a:lnSpc>
                    <a:spcPct val="110000"/>
                  </a:lnSpc>
                  <a:spcBef>
                    <a:spcPts val="450"/>
                  </a:spcBef>
                  <a:buNone/>
                </a:pPr>
                <a:r>
                  <a:rPr lang="en-US" sz="2000" b="1" dirty="0"/>
                  <a:t>Reason: </a:t>
                </a:r>
                <a:r>
                  <a:rPr lang="en-US" sz="2000" dirty="0"/>
                  <a:t>If the alternative hypothesis is true when  </a:t>
                </a:r>
                <a:r>
                  <a:rPr lang="el-GR" sz="2000" i="1" dirty="0"/>
                  <a:t>μ</a:t>
                </a:r>
                <a:r>
                  <a:rPr lang="en-US" sz="2000" dirty="0"/>
                  <a:t> = 350 then it is true when  </a:t>
                </a:r>
                <a:r>
                  <a:rPr lang="el-GR" sz="2000" i="1" dirty="0"/>
                  <a:t>μ</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350</a:t>
                </a:r>
              </a:p>
              <a:p>
                <a:pPr marL="0" indent="0">
                  <a:lnSpc>
                    <a:spcPct val="110000"/>
                  </a:lnSpc>
                  <a:spcBef>
                    <a:spcPts val="450"/>
                  </a:spcBef>
                  <a:buNone/>
                </a:pPr>
                <a:endParaRPr lang="en-US" sz="1350" dirty="0"/>
              </a:p>
              <a:p>
                <a:pPr indent="0">
                  <a:lnSpc>
                    <a:spcPct val="110000"/>
                  </a:lnSpc>
                  <a:spcBef>
                    <a:spcPts val="450"/>
                  </a:spcBef>
                  <a:buNone/>
                </a:pPr>
                <a:endParaRPr lang="en-US" sz="1350" dirty="0"/>
              </a:p>
              <a:p>
                <a:pPr indent="0">
                  <a:lnSpc>
                    <a:spcPct val="110000"/>
                  </a:lnSpc>
                  <a:spcBef>
                    <a:spcPts val="450"/>
                  </a:spcBef>
                  <a:buNone/>
                </a:pPr>
                <a:endParaRPr lang="en-US" sz="1350" dirty="0"/>
              </a:p>
              <a:p>
                <a:pPr>
                  <a:spcBef>
                    <a:spcPts val="450"/>
                  </a:spcBef>
                </a:pPr>
                <a:endParaRPr lang="en-US" sz="1350" dirty="0"/>
              </a:p>
              <a:p>
                <a:pPr marL="0" indent="0">
                  <a:spcBef>
                    <a:spcPts val="450"/>
                  </a:spcBef>
                  <a:buNone/>
                </a:pPr>
                <a:endParaRPr lang="en-US" sz="1350" dirty="0"/>
              </a:p>
              <a:p>
                <a:pPr>
                  <a:spcBef>
                    <a:spcPts val="450"/>
                  </a:spcBef>
                </a:pPr>
                <a:endParaRPr lang="en-US" sz="1350" dirty="0"/>
              </a:p>
              <a:p>
                <a:pPr>
                  <a:spcBef>
                    <a:spcPts val="450"/>
                  </a:spcBef>
                </a:pPr>
                <a:endParaRPr lang="en-US" sz="1350" dirty="0"/>
              </a:p>
            </p:txBody>
          </p:sp>
        </mc:Choice>
        <mc:Fallback>
          <p:sp>
            <p:nvSpPr>
              <p:cNvPr id="10" name="Text Placeholder 3">
                <a:extLst>
                  <a:ext uri="{FF2B5EF4-FFF2-40B4-BE49-F238E27FC236}">
                    <a16:creationId xmlns:a16="http://schemas.microsoft.com/office/drawing/2014/main" id="{19A737B4-4313-409E-A7BE-FEEFD3FB8854}"/>
                  </a:ext>
                </a:extLst>
              </p:cNvPr>
              <p:cNvSpPr txBox="1">
                <a:spLocks noRot="1" noChangeAspect="1" noMove="1" noResize="1" noEditPoints="1" noAdjustHandles="1" noChangeArrowheads="1" noChangeShapeType="1" noTextEdit="1"/>
              </p:cNvSpPr>
              <p:nvPr/>
            </p:nvSpPr>
            <p:spPr>
              <a:xfrm>
                <a:off x="542677" y="888758"/>
                <a:ext cx="8305780" cy="3366477"/>
              </a:xfrm>
              <a:prstGeom prst="rect">
                <a:avLst/>
              </a:prstGeom>
              <a:blipFill>
                <a:blip r:embed="rId3"/>
                <a:stretch>
                  <a:fillRect l="-734" t="-725" r="-220" b="-71920"/>
                </a:stretch>
              </a:blipFill>
            </p:spPr>
            <p:txBody>
              <a:bodyPr/>
              <a:lstStyle/>
              <a:p>
                <a:r>
                  <a:rPr lang="en-US">
                    <a:noFill/>
                  </a:rPr>
                  <a:t> </a:t>
                </a:r>
              </a:p>
            </p:txBody>
          </p:sp>
        </mc:Fallback>
      </mc:AlternateContent>
    </p:spTree>
    <p:extLst>
      <p:ext uri="{BB962C8B-B14F-4D97-AF65-F5344CB8AC3E}">
        <p14:creationId xmlns:p14="http://schemas.microsoft.com/office/powerpoint/2010/main" val="306382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1" y="3882271"/>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29956" y="329253"/>
            <a:ext cx="8888321" cy="507831"/>
          </a:xfrm>
          <a:prstGeom prst="rect">
            <a:avLst/>
          </a:prstGeom>
          <a:noFill/>
        </p:spPr>
        <p:txBody>
          <a:bodyPr wrap="square" rtlCol="0">
            <a:spAutoFit/>
          </a:bodyPr>
          <a:lstStyle/>
          <a:p>
            <a:pPr algn="ct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The Test Statistic</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2"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381311" y="986183"/>
            <a:ext cx="8280507" cy="41615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The </a:t>
            </a:r>
            <a:r>
              <a:rPr lang="en-US" sz="2000" b="1" dirty="0"/>
              <a:t>test statistic </a:t>
            </a:r>
            <a:r>
              <a:rPr lang="en-US" sz="2000" dirty="0"/>
              <a:t>is based on the best estimator of the population parameter, and it is the criterion used to make our decision about the hypotheses. </a:t>
            </a:r>
          </a:p>
          <a:p>
            <a:pPr marL="0" indent="0">
              <a:lnSpc>
                <a:spcPct val="100000"/>
              </a:lnSpc>
              <a:buNone/>
            </a:pPr>
            <a:r>
              <a:rPr lang="en-US" sz="2000" dirty="0"/>
              <a:t>In the Doll example, the test statistic is the mean of a random sample drawn from the population.</a:t>
            </a:r>
          </a:p>
          <a:p>
            <a:pPr marL="0" indent="0">
              <a:lnSpc>
                <a:spcPct val="100000"/>
              </a:lnSpc>
              <a:buNone/>
            </a:pPr>
            <a:endParaRPr lang="en-US" sz="2000" dirty="0"/>
          </a:p>
          <a:p>
            <a:pPr marL="0" indent="0">
              <a:lnSpc>
                <a:spcPct val="100000"/>
              </a:lnSpc>
              <a:spcBef>
                <a:spcPts val="450"/>
              </a:spcBef>
              <a:buNone/>
            </a:pPr>
            <a:r>
              <a:rPr lang="en-US" sz="2000" dirty="0"/>
              <a:t>We use the test statistic to make one of the following two decisions:</a:t>
            </a:r>
          </a:p>
          <a:p>
            <a:pPr marL="685783" indent="-257168">
              <a:lnSpc>
                <a:spcPct val="100000"/>
              </a:lnSpc>
              <a:spcBef>
                <a:spcPts val="450"/>
              </a:spcBef>
            </a:pPr>
            <a:r>
              <a:rPr lang="en-US" sz="2000" dirty="0"/>
              <a:t>If the test statistic’s value is inconsistent with the hypothesized mean of 350, we reject </a:t>
            </a:r>
            <a:r>
              <a:rPr lang="en-US" sz="2000" i="1" dirty="0"/>
              <a:t>H</a:t>
            </a:r>
            <a:r>
              <a:rPr lang="en-US" sz="2000" i="1" baseline="-25000" dirty="0"/>
              <a:t>0</a:t>
            </a:r>
            <a:r>
              <a:rPr lang="en-US" sz="2000" dirty="0"/>
              <a:t> and conclude that there is </a:t>
            </a:r>
            <a:r>
              <a:rPr lang="en-US" sz="2000" i="1" dirty="0"/>
              <a:t>sufficient evidence </a:t>
            </a:r>
            <a:r>
              <a:rPr lang="en-US" sz="2000" dirty="0"/>
              <a:t>that </a:t>
            </a:r>
            <a:r>
              <a:rPr lang="en-US" sz="2000" i="1" dirty="0"/>
              <a:t>H</a:t>
            </a:r>
            <a:r>
              <a:rPr lang="en-US" sz="2000" i="1" baseline="-25000" dirty="0"/>
              <a:t>1</a:t>
            </a:r>
            <a:r>
              <a:rPr lang="en-US" sz="2000" dirty="0"/>
              <a:t> is true.</a:t>
            </a:r>
          </a:p>
          <a:p>
            <a:pPr marL="685783" indent="-257168">
              <a:lnSpc>
                <a:spcPct val="100000"/>
              </a:lnSpc>
            </a:pPr>
            <a:r>
              <a:rPr lang="en-US" sz="2000" dirty="0"/>
              <a:t>If the test statistic’s value is close to the hypothesized mean of 350, we do not reject </a:t>
            </a:r>
            <a:r>
              <a:rPr lang="en-US" sz="2000" i="1" dirty="0"/>
              <a:t>H</a:t>
            </a:r>
            <a:r>
              <a:rPr lang="en-US" sz="2000" i="1" baseline="-25000" dirty="0"/>
              <a:t>0</a:t>
            </a:r>
            <a:r>
              <a:rPr lang="en-US" sz="2000" dirty="0"/>
              <a:t> and conclude that there is no </a:t>
            </a:r>
            <a:r>
              <a:rPr lang="en-US" sz="2000" i="1" dirty="0"/>
              <a:t>sufficient evidence </a:t>
            </a:r>
            <a:r>
              <a:rPr lang="en-US" sz="2000" dirty="0"/>
              <a:t>that </a:t>
            </a:r>
            <a:r>
              <a:rPr lang="en-US" sz="2000" i="1" dirty="0"/>
              <a:t>H</a:t>
            </a:r>
            <a:r>
              <a:rPr lang="en-US" sz="2000" i="1" baseline="-25000" dirty="0"/>
              <a:t>1</a:t>
            </a:r>
            <a:r>
              <a:rPr lang="en-US" sz="2000" dirty="0"/>
              <a:t> is true.</a:t>
            </a:r>
          </a:p>
          <a:p>
            <a:pPr marL="0" indent="0">
              <a:lnSpc>
                <a:spcPct val="100000"/>
              </a:lnSpc>
              <a:buNone/>
            </a:pPr>
            <a:r>
              <a:rPr lang="en-US" sz="2000" dirty="0"/>
              <a:t>In the next section, we show how to use the test statistic’s sampling distribution to define “sufficient evidence.”</a:t>
            </a:r>
          </a:p>
          <a:p>
            <a:pPr>
              <a:lnSpc>
                <a:spcPct val="100000"/>
              </a:lnSpc>
              <a:spcBef>
                <a:spcPts val="450"/>
              </a:spcBef>
              <a:spcAft>
                <a:spcPts val="450"/>
              </a:spcAft>
            </a:pPr>
            <a:endParaRPr lang="en-US" sz="1500" dirty="0"/>
          </a:p>
          <a:p>
            <a:pPr>
              <a:lnSpc>
                <a:spcPct val="100000"/>
              </a:lnSpc>
              <a:spcBef>
                <a:spcPts val="450"/>
              </a:spcBef>
              <a:spcAft>
                <a:spcPts val="450"/>
              </a:spcAft>
            </a:pPr>
            <a:endParaRPr lang="en-US" sz="1500" dirty="0"/>
          </a:p>
          <a:p>
            <a:pPr marL="0" indent="0">
              <a:spcBef>
                <a:spcPts val="450"/>
              </a:spcBef>
              <a:buNone/>
            </a:pPr>
            <a:endParaRPr lang="en-US" sz="1350" dirty="0"/>
          </a:p>
          <a:p>
            <a:pPr>
              <a:spcBef>
                <a:spcPts val="450"/>
              </a:spcBef>
            </a:pPr>
            <a:endParaRPr lang="en-US" sz="1350" dirty="0"/>
          </a:p>
          <a:p>
            <a:pPr>
              <a:spcBef>
                <a:spcPts val="450"/>
              </a:spcBef>
            </a:pPr>
            <a:endParaRPr lang="en-US" sz="1350" dirty="0"/>
          </a:p>
        </p:txBody>
      </p:sp>
    </p:spTree>
    <p:extLst>
      <p:ext uri="{BB962C8B-B14F-4D97-AF65-F5344CB8AC3E}">
        <p14:creationId xmlns:p14="http://schemas.microsoft.com/office/powerpoint/2010/main" val="312593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1" y="3882271"/>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30123" y="427032"/>
            <a:ext cx="8888321" cy="738664"/>
          </a:xfrm>
          <a:prstGeom prst="rect">
            <a:avLst/>
          </a:prstGeom>
          <a:noFill/>
        </p:spPr>
        <p:txBody>
          <a:bodyPr wrap="square" rtlCol="0">
            <a:spAutoFit/>
          </a:bodyPr>
          <a:lstStyle/>
          <a:p>
            <a:pPr algn="ctr"/>
            <a:r>
              <a:rPr lang="en-US" sz="2100" b="1" spc="75" dirty="0">
                <a:solidFill>
                  <a:srgbClr val="7030A0"/>
                </a:solidFill>
                <a:latin typeface="Tahoma" panose="020B0604030504040204" pitchFamily="34" charset="0"/>
                <a:ea typeface="Tahoma" panose="020B0604030504040204" pitchFamily="34" charset="0"/>
                <a:cs typeface="Tahoma" panose="020B0604030504040204" pitchFamily="34" charset="0"/>
              </a:rPr>
              <a:t>Estimating the Population Mean when the Population Standard Deviation is Known</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2"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419111" y="1837343"/>
            <a:ext cx="8209968" cy="28921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buNone/>
            </a:pPr>
            <a:r>
              <a:rPr lang="en-US" sz="1800" dirty="0"/>
              <a:t>After a thorough financial analysis, the manager of a department store has determined that a new billing system will be cost-effective only if the mean monthly account is more than $170. </a:t>
            </a:r>
          </a:p>
          <a:p>
            <a:pPr marL="0" indent="0">
              <a:lnSpc>
                <a:spcPct val="100000"/>
              </a:lnSpc>
              <a:spcBef>
                <a:spcPts val="450"/>
              </a:spcBef>
              <a:buNone/>
            </a:pPr>
            <a:r>
              <a:rPr lang="en-US" sz="1800" dirty="0"/>
              <a:t>A random sample of 400 monthly accounts has a sample mean of $178. The manager knows that the accounts are approximately normally distributed with a standard deviation of $65.</a:t>
            </a:r>
          </a:p>
          <a:p>
            <a:pPr marL="0" indent="0">
              <a:lnSpc>
                <a:spcPct val="100000"/>
              </a:lnSpc>
              <a:spcBef>
                <a:spcPts val="450"/>
              </a:spcBef>
              <a:buNone/>
            </a:pPr>
            <a:r>
              <a:rPr lang="en-US" sz="1800" dirty="0"/>
              <a:t> </a:t>
            </a:r>
          </a:p>
          <a:p>
            <a:pPr marL="0" indent="0">
              <a:lnSpc>
                <a:spcPct val="100000"/>
              </a:lnSpc>
              <a:spcBef>
                <a:spcPts val="450"/>
              </a:spcBef>
              <a:buNone/>
            </a:pPr>
            <a:r>
              <a:rPr lang="en-US" sz="1800" dirty="0"/>
              <a:t>Question: “can the manager conclude that the new system will be cost-effective?”</a:t>
            </a:r>
          </a:p>
          <a:p>
            <a:pPr marL="0" indent="0">
              <a:lnSpc>
                <a:spcPct val="100000"/>
              </a:lnSpc>
              <a:spcBef>
                <a:spcPts val="450"/>
              </a:spcBef>
              <a:buNone/>
            </a:pPr>
            <a:r>
              <a:rPr lang="en-US" sz="1800" dirty="0"/>
              <a:t>The null hypothesis can be expressed as:</a:t>
            </a:r>
          </a:p>
          <a:p>
            <a:pPr marL="685783" indent="0">
              <a:lnSpc>
                <a:spcPct val="110000"/>
              </a:lnSpc>
              <a:spcBef>
                <a:spcPts val="375"/>
              </a:spcBef>
              <a:buNone/>
            </a:pPr>
            <a:r>
              <a:rPr lang="en-US" sz="1800" dirty="0"/>
              <a:t>H</a:t>
            </a:r>
            <a:r>
              <a:rPr lang="en-US" sz="1800" baseline="-25000" dirty="0"/>
              <a:t>0</a:t>
            </a:r>
            <a:r>
              <a:rPr lang="en-US" sz="1800" dirty="0"/>
              <a:t>: </a:t>
            </a:r>
            <a:r>
              <a:rPr lang="el-GR" sz="1800" i="1" dirty="0"/>
              <a:t>μ</a:t>
            </a:r>
            <a:r>
              <a:rPr lang="en-US" sz="1800" dirty="0"/>
              <a:t> </a:t>
            </a:r>
            <a:r>
              <a:rPr lang="el-GR" sz="1800" i="1" dirty="0"/>
              <a:t>≤ </a:t>
            </a:r>
            <a:r>
              <a:rPr lang="en-US" sz="1800" dirty="0"/>
              <a:t>170</a:t>
            </a:r>
          </a:p>
          <a:p>
            <a:pPr marL="0" indent="0">
              <a:lnSpc>
                <a:spcPct val="110000"/>
              </a:lnSpc>
              <a:spcBef>
                <a:spcPts val="375"/>
              </a:spcBef>
              <a:buNone/>
            </a:pPr>
            <a:r>
              <a:rPr lang="en-US" sz="1800" dirty="0"/>
              <a:t>However, as discussed in Section 11-1, we actually test </a:t>
            </a:r>
            <a:r>
              <a:rPr lang="el-GR" sz="1800" i="1" dirty="0"/>
              <a:t>μ</a:t>
            </a:r>
            <a:r>
              <a:rPr lang="en-US" sz="1800" dirty="0"/>
              <a:t> </a:t>
            </a:r>
            <a:r>
              <a:rPr lang="en-US" sz="1800" i="1" dirty="0"/>
              <a:t>=</a:t>
            </a:r>
            <a:r>
              <a:rPr lang="el-GR" sz="1800" i="1" dirty="0"/>
              <a:t> </a:t>
            </a:r>
            <a:r>
              <a:rPr lang="en-US" sz="1800" dirty="0"/>
              <a:t>170, so we set the hypotheses as:</a:t>
            </a:r>
          </a:p>
          <a:p>
            <a:pPr marL="685783" indent="0">
              <a:lnSpc>
                <a:spcPct val="110000"/>
              </a:lnSpc>
              <a:spcBef>
                <a:spcPts val="375"/>
              </a:spcBef>
              <a:buNone/>
            </a:pPr>
            <a:r>
              <a:rPr lang="en-US" sz="1800" dirty="0"/>
              <a:t>H</a:t>
            </a:r>
            <a:r>
              <a:rPr lang="en-US" sz="1800" baseline="-25000" dirty="0"/>
              <a:t>0</a:t>
            </a:r>
            <a:r>
              <a:rPr lang="en-US" sz="1800" dirty="0"/>
              <a:t>: </a:t>
            </a:r>
            <a:r>
              <a:rPr lang="el-GR" sz="1800" i="1" dirty="0"/>
              <a:t>μ</a:t>
            </a:r>
            <a:r>
              <a:rPr lang="en-US" sz="1800" dirty="0"/>
              <a:t> </a:t>
            </a:r>
            <a:r>
              <a:rPr lang="en-US" sz="1800" i="1" dirty="0"/>
              <a:t>=</a:t>
            </a:r>
            <a:r>
              <a:rPr lang="el-GR" sz="1800" i="1" dirty="0"/>
              <a:t> </a:t>
            </a:r>
            <a:r>
              <a:rPr lang="en-US" sz="1800" dirty="0"/>
              <a:t>170	(system is not cost-effective: do not install new system)</a:t>
            </a:r>
          </a:p>
          <a:p>
            <a:pPr marL="685783" indent="0">
              <a:lnSpc>
                <a:spcPct val="110000"/>
              </a:lnSpc>
              <a:spcBef>
                <a:spcPts val="375"/>
              </a:spcBef>
              <a:buNone/>
            </a:pPr>
            <a:r>
              <a:rPr lang="en-US" sz="1800" dirty="0"/>
              <a:t>H</a:t>
            </a:r>
            <a:r>
              <a:rPr lang="en-US" sz="1800" baseline="-25000" dirty="0"/>
              <a:t>1</a:t>
            </a:r>
            <a:r>
              <a:rPr lang="en-US" sz="1800" dirty="0"/>
              <a:t>: </a:t>
            </a:r>
            <a:r>
              <a:rPr lang="el-GR" sz="1800" i="1" dirty="0"/>
              <a:t>μ </a:t>
            </a:r>
            <a:r>
              <a:rPr lang="en-US" sz="1800" dirty="0"/>
              <a:t>&gt; 170	(system is cost-effective: install new system)</a:t>
            </a:r>
          </a:p>
          <a:p>
            <a:pPr>
              <a:lnSpc>
                <a:spcPct val="100000"/>
              </a:lnSpc>
              <a:spcBef>
                <a:spcPts val="450"/>
              </a:spcBef>
            </a:pPr>
            <a:endParaRPr lang="en-US" sz="1500" dirty="0"/>
          </a:p>
          <a:p>
            <a:pPr marL="0" indent="0">
              <a:lnSpc>
                <a:spcPct val="100000"/>
              </a:lnSpc>
              <a:spcBef>
                <a:spcPts val="450"/>
              </a:spcBef>
              <a:buNone/>
            </a:pPr>
            <a:endParaRPr lang="en-US" sz="1500" dirty="0"/>
          </a:p>
          <a:p>
            <a:pPr marL="0" indent="0">
              <a:lnSpc>
                <a:spcPct val="100000"/>
              </a:lnSpc>
              <a:spcBef>
                <a:spcPts val="450"/>
              </a:spcBef>
              <a:buNone/>
            </a:pPr>
            <a:endParaRPr lang="en-US" sz="1500" dirty="0"/>
          </a:p>
          <a:p>
            <a:pPr>
              <a:lnSpc>
                <a:spcPct val="100000"/>
              </a:lnSpc>
              <a:spcBef>
                <a:spcPts val="450"/>
              </a:spcBef>
              <a:spcAft>
                <a:spcPts val="450"/>
              </a:spcAft>
            </a:pPr>
            <a:endParaRPr lang="en-US" sz="1500" dirty="0"/>
          </a:p>
          <a:p>
            <a:pPr>
              <a:lnSpc>
                <a:spcPct val="100000"/>
              </a:lnSpc>
              <a:spcBef>
                <a:spcPts val="450"/>
              </a:spcBef>
              <a:spcAft>
                <a:spcPts val="450"/>
              </a:spcAft>
            </a:pPr>
            <a:endParaRPr lang="en-US" sz="1500" dirty="0"/>
          </a:p>
          <a:p>
            <a:pPr marL="0" indent="0">
              <a:spcBef>
                <a:spcPts val="450"/>
              </a:spcBef>
              <a:buNone/>
            </a:pPr>
            <a:endParaRPr lang="en-US" sz="1350" dirty="0"/>
          </a:p>
          <a:p>
            <a:pPr>
              <a:spcBef>
                <a:spcPts val="450"/>
              </a:spcBef>
            </a:pPr>
            <a:endParaRPr lang="en-US" sz="1350" dirty="0"/>
          </a:p>
          <a:p>
            <a:pPr>
              <a:spcBef>
                <a:spcPts val="450"/>
              </a:spcBef>
            </a:pPr>
            <a:endParaRPr lang="en-US" sz="1350" dirty="0"/>
          </a:p>
        </p:txBody>
      </p:sp>
      <p:sp>
        <p:nvSpPr>
          <p:cNvPr id="6" name="Text Placeholder 2">
            <a:extLst>
              <a:ext uri="{FF2B5EF4-FFF2-40B4-BE49-F238E27FC236}">
                <a16:creationId xmlns:a16="http://schemas.microsoft.com/office/drawing/2014/main" id="{82ADABC5-5343-4B1A-975E-72419FB89958}"/>
              </a:ext>
            </a:extLst>
          </p:cNvPr>
          <p:cNvSpPr txBox="1">
            <a:spLocks/>
          </p:cNvSpPr>
          <p:nvPr/>
        </p:nvSpPr>
        <p:spPr>
          <a:xfrm>
            <a:off x="326871" y="1371002"/>
            <a:ext cx="7974332" cy="261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Example – Department Store’s New Billing System</a:t>
            </a:r>
          </a:p>
        </p:txBody>
      </p:sp>
    </p:spTree>
    <p:extLst>
      <p:ext uri="{BB962C8B-B14F-4D97-AF65-F5344CB8AC3E}">
        <p14:creationId xmlns:p14="http://schemas.microsoft.com/office/powerpoint/2010/main" val="422384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729674" y="2177208"/>
            <a:ext cx="7684655" cy="618118"/>
          </a:xfrm>
          <a:prstGeom prst="rect">
            <a:avLst/>
          </a:prstGeom>
          <a:noFill/>
        </p:spPr>
        <p:txBody>
          <a:bodyPr wrap="square" lIns="67500" rtlCol="0">
            <a:spAutoFit/>
          </a:bodyPr>
          <a:lstStyle/>
          <a:p>
            <a:pPr>
              <a:spcBef>
                <a:spcPts val="450"/>
              </a:spcBef>
            </a:pPr>
            <a:endParaRPr lang="en-US" sz="1500" dirty="0"/>
          </a:p>
          <a:p>
            <a:pPr>
              <a:spcBef>
                <a:spcPts val="450"/>
              </a:spcBef>
            </a:pPr>
            <a:endParaRPr lang="en-US" sz="15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255679" y="292052"/>
            <a:ext cx="8888321" cy="461665"/>
          </a:xfrm>
          <a:prstGeom prst="rect">
            <a:avLst/>
          </a:prstGeom>
          <a:noFill/>
        </p:spPr>
        <p:txBody>
          <a:bodyPr wrap="square" rtlCol="0">
            <a:spAutoFit/>
          </a:bodyPr>
          <a:lstStyle/>
          <a:p>
            <a:pPr algn="ctr"/>
            <a:r>
              <a:rPr lang="en-US" sz="2400" b="1" spc="75" dirty="0">
                <a:solidFill>
                  <a:srgbClr val="7030A0"/>
                </a:solidFill>
                <a:latin typeface="Tahoma" panose="020B0604030504040204" pitchFamily="34" charset="0"/>
                <a:ea typeface="Tahoma" panose="020B0604030504040204" pitchFamily="34" charset="0"/>
                <a:cs typeface="Tahoma" panose="020B0604030504040204" pitchFamily="34" charset="0"/>
              </a:rPr>
              <a:t>Defining the Rejection Region</a:t>
            </a:r>
          </a:p>
        </p:txBody>
      </p:sp>
      <p:sp>
        <p:nvSpPr>
          <p:cNvPr id="5" name="Text Placeholder 2">
            <a:extLst>
              <a:ext uri="{FF2B5EF4-FFF2-40B4-BE49-F238E27FC236}">
                <a16:creationId xmlns:a16="http://schemas.microsoft.com/office/drawing/2014/main" id="{A9FED188-667B-45B5-966C-2624A9198F2F}"/>
              </a:ext>
            </a:extLst>
          </p:cNvPr>
          <p:cNvSpPr txBox="1">
            <a:spLocks/>
          </p:cNvSpPr>
          <p:nvPr/>
        </p:nvSpPr>
        <p:spPr>
          <a:xfrm>
            <a:off x="380672" y="912658"/>
            <a:ext cx="8033657" cy="261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Example– Department Store’s New Billing System</a:t>
            </a:r>
          </a:p>
          <a:p>
            <a:endParaRPr lang="en-US" sz="21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B7EF905-722B-4CAB-863B-CF622B8CB260}"/>
                  </a:ext>
                </a:extLst>
              </p:cNvPr>
              <p:cNvSpPr/>
              <p:nvPr/>
            </p:nvSpPr>
            <p:spPr>
              <a:xfrm>
                <a:off x="332472" y="1397943"/>
                <a:ext cx="7788271" cy="4547399"/>
              </a:xfrm>
              <a:prstGeom prst="rect">
                <a:avLst/>
              </a:prstGeom>
            </p:spPr>
            <p:txBody>
              <a:bodyPr wrap="square">
                <a:spAutoFit/>
              </a:bodyPr>
              <a:lstStyle/>
              <a:p>
                <a:pPr>
                  <a:spcBef>
                    <a:spcPts val="450"/>
                  </a:spcBef>
                </a:pPr>
                <a:r>
                  <a:rPr lang="en-US" sz="1800" dirty="0"/>
                  <a:t>To conduct the test, we ask: “is a sample mean of 178 sufficiently greater than 170 to conclude that the population mean is greater than 170?”</a:t>
                </a:r>
              </a:p>
              <a:p>
                <a:pPr>
                  <a:spcBef>
                    <a:spcPts val="450"/>
                  </a:spcBef>
                </a:pPr>
                <a:r>
                  <a:rPr lang="en-US" sz="1800" dirty="0"/>
                  <a:t>  </a:t>
                </a:r>
              </a:p>
              <a:p>
                <a:pPr>
                  <a:spcBef>
                    <a:spcPts val="450"/>
                  </a:spcBef>
                </a:pPr>
                <a:r>
                  <a:rPr lang="en-US" sz="1800" dirty="0"/>
                  <a:t>To make a decision about the sample mean, we set up the </a:t>
                </a:r>
                <a:r>
                  <a:rPr lang="en-US" sz="1800" i="1" dirty="0"/>
                  <a:t>rejection region</a:t>
                </a:r>
                <a:r>
                  <a:rPr lang="en-US" sz="1800" b="1" dirty="0"/>
                  <a:t>:</a:t>
                </a:r>
              </a:p>
              <a:p>
                <a:pPr marL="342892">
                  <a:spcBef>
                    <a:spcPts val="450"/>
                  </a:spcBef>
                </a:pPr>
                <a:r>
                  <a:rPr lang="en-US" sz="1800" dirty="0"/>
                  <a:t>The </a:t>
                </a:r>
                <a:r>
                  <a:rPr lang="en-US" sz="1800" b="1" dirty="0"/>
                  <a:t>rejection region </a:t>
                </a:r>
                <a:r>
                  <a:rPr lang="en-US" sz="1800" dirty="0"/>
                  <a:t>is a range of values such that if the test statistic falls into that range, we decide to reject </a:t>
                </a:r>
                <a:r>
                  <a:rPr lang="en-US" sz="1800" i="1" dirty="0"/>
                  <a:t>H</a:t>
                </a:r>
                <a:r>
                  <a:rPr lang="en-US" sz="1800" i="1" baseline="-25000" dirty="0"/>
                  <a:t>0</a:t>
                </a:r>
                <a:r>
                  <a:rPr lang="en-US" sz="1800" dirty="0"/>
                  <a:t> in favor of </a:t>
                </a:r>
                <a:r>
                  <a:rPr lang="en-US" sz="1800" i="1" dirty="0"/>
                  <a:t>H</a:t>
                </a:r>
                <a:r>
                  <a:rPr lang="en-US" sz="1800" i="1" baseline="-25000" dirty="0"/>
                  <a:t>1</a:t>
                </a:r>
                <a:r>
                  <a:rPr lang="en-US" sz="1800" dirty="0"/>
                  <a:t>.</a:t>
                </a:r>
              </a:p>
              <a:p>
                <a:pPr marL="342892">
                  <a:spcBef>
                    <a:spcPts val="450"/>
                  </a:spcBef>
                </a:pPr>
                <a:r>
                  <a:rPr lang="en-US" sz="1800" dirty="0"/>
                  <a:t>  </a:t>
                </a:r>
              </a:p>
              <a:p>
                <a:pPr>
                  <a:spcBef>
                    <a:spcPts val="450"/>
                  </a:spcBef>
                </a:pPr>
                <a:r>
                  <a:rPr lang="en-US" sz="1800" dirty="0"/>
                  <a:t>We define the rejection region such that:</a:t>
                </a:r>
              </a:p>
              <a:p>
                <a:pPr marL="342892">
                  <a:spcBef>
                    <a:spcPts val="450"/>
                  </a:spcBef>
                </a:pPr>
                <a14:m>
                  <m:oMathPara xmlns:m="http://schemas.openxmlformats.org/officeDocument/2006/math">
                    <m:oMathParaPr>
                      <m:jc m:val="left"/>
                    </m:oMathParaPr>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rPr>
                        <m:t>&gt;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i="1">
                              <a:latin typeface="Cambria Math" panose="02040503050406030204" pitchFamily="18" charset="0"/>
                            </a:rPr>
                            <m:t>𝐿</m:t>
                          </m:r>
                        </m:sub>
                      </m:sSub>
                    </m:oMath>
                  </m:oMathPara>
                </a14:m>
                <a:endParaRPr lang="en-US" sz="1800" dirty="0"/>
              </a:p>
              <a:p>
                <a:pPr marL="342892">
                  <a:spcBef>
                    <a:spcPts val="450"/>
                  </a:spcBef>
                </a:pPr>
                <a:r>
                  <a:rPr lang="en-US" sz="1800" dirty="0"/>
                  <a:t> </a:t>
                </a:r>
              </a:p>
              <a:p>
                <a:pPr>
                  <a:spcBef>
                    <a:spcPts val="450"/>
                  </a:spcBef>
                </a:pPr>
                <a:r>
                  <a:rPr lang="en-US" sz="1800" dirty="0"/>
                  <a:t>Because a Type I error is defined as rejecting a true null hypothesis, </a:t>
                </a:r>
              </a:p>
              <a:p>
                <a:pPr>
                  <a:spcBef>
                    <a:spcPts val="450"/>
                  </a:spcBef>
                </a:pPr>
                <a:r>
                  <a:rPr lang="en-US" sz="1800" dirty="0"/>
                  <a:t>we can write that:</a:t>
                </a:r>
              </a:p>
              <a:p>
                <a:pPr>
                  <a:spcBef>
                    <a:spcPts val="450"/>
                  </a:spcBef>
                </a:pPr>
                <a:r>
                  <a:rPr lang="en-US" sz="1800" dirty="0"/>
                  <a:t>  </a:t>
                </a:r>
              </a:p>
              <a:p>
                <a:pPr marL="342892">
                  <a:spcBef>
                    <a:spcPts val="450"/>
                  </a:spcBef>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𝑃</m:t>
                      </m:r>
                      <m:d>
                        <m:dPr>
                          <m:ctrlPr>
                            <a:rPr lang="en-US" sz="1800" i="1">
                              <a:latin typeface="Cambria Math" panose="02040503050406030204" pitchFamily="18" charset="0"/>
                            </a:rPr>
                          </m:ctrlPr>
                        </m:dPr>
                        <m:e>
                          <m:r>
                            <m:rPr>
                              <m:sty m:val="p"/>
                            </m:rPr>
                            <a:rPr lang="en-US" sz="1800">
                              <a:latin typeface="Cambria Math" panose="02040503050406030204" pitchFamily="18" charset="0"/>
                            </a:rPr>
                            <m:t>Type</m:t>
                          </m:r>
                          <m:r>
                            <a:rPr lang="en-US" sz="1800">
                              <a:latin typeface="Cambria Math" panose="02040503050406030204" pitchFamily="18" charset="0"/>
                            </a:rPr>
                            <m:t> </m:t>
                          </m:r>
                          <m:r>
                            <m:rPr>
                              <m:sty m:val="p"/>
                            </m:rPr>
                            <a:rPr lang="en-US" sz="1800">
                              <a:latin typeface="Cambria Math" panose="02040503050406030204" pitchFamily="18" charset="0"/>
                            </a:rPr>
                            <m:t>I</m:t>
                          </m:r>
                          <m:r>
                            <a:rPr lang="en-US" sz="1800">
                              <a:latin typeface="Cambria Math" panose="02040503050406030204" pitchFamily="18" charset="0"/>
                            </a:rPr>
                            <m:t> </m:t>
                          </m:r>
                          <m:r>
                            <m:rPr>
                              <m:sty m:val="p"/>
                            </m:rPr>
                            <a:rPr lang="en-US" sz="1800">
                              <a:latin typeface="Cambria Math" panose="02040503050406030204" pitchFamily="18" charset="0"/>
                            </a:rPr>
                            <m:t>error</m:t>
                          </m:r>
                        </m:e>
                      </m:d>
                      <m:r>
                        <a:rPr lang="en-US" sz="1800" i="1">
                          <a:latin typeface="Cambria Math" panose="02040503050406030204" pitchFamily="18" charset="0"/>
                        </a:rPr>
                        <m:t>=</m:t>
                      </m:r>
                      <m:r>
                        <a:rPr lang="en-US" sz="1800" i="1">
                          <a:latin typeface="Cambria Math" panose="02040503050406030204" pitchFamily="18" charset="0"/>
                        </a:rPr>
                        <m:t>𝑃</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rPr>
                            <m:t>&gt;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i="1">
                                  <a:latin typeface="Cambria Math" panose="02040503050406030204" pitchFamily="18" charset="0"/>
                                </a:rPr>
                                <m:t>𝐿</m:t>
                              </m:r>
                            </m:sub>
                          </m:sSub>
                          <m:r>
                            <a:rPr lang="en-US" sz="1800" i="1">
                              <a:latin typeface="Cambria Math" panose="02040503050406030204" pitchFamily="18" charset="0"/>
                            </a:rPr>
                            <m:t> </m:t>
                          </m:r>
                        </m:e>
                        <m:e>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r>
                            <a:rPr lang="en-US" sz="1800" i="1">
                              <a:latin typeface="Cambria Math" panose="02040503050406030204" pitchFamily="18" charset="0"/>
                            </a:rPr>
                            <m:t> </m:t>
                          </m:r>
                          <m:r>
                            <m:rPr>
                              <m:sty m:val="p"/>
                            </m:rPr>
                            <a:rPr lang="en-US" sz="1800">
                              <a:latin typeface="Cambria Math" panose="02040503050406030204" pitchFamily="18" charset="0"/>
                            </a:rPr>
                            <m:t>is</m:t>
                          </m:r>
                          <m:r>
                            <a:rPr lang="en-US" sz="1800">
                              <a:latin typeface="Cambria Math" panose="02040503050406030204" pitchFamily="18" charset="0"/>
                            </a:rPr>
                            <m:t> </m:t>
                          </m:r>
                          <m:r>
                            <m:rPr>
                              <m:sty m:val="p"/>
                            </m:rPr>
                            <a:rPr lang="en-US" sz="1800">
                              <a:latin typeface="Cambria Math" panose="02040503050406030204" pitchFamily="18" charset="0"/>
                            </a:rPr>
                            <m:t>true</m:t>
                          </m:r>
                        </m:e>
                      </m:d>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oMath>
                  </m:oMathPara>
                </a14:m>
                <a:endParaRPr lang="en-US" sz="1800" dirty="0"/>
              </a:p>
            </p:txBody>
          </p:sp>
        </mc:Choice>
        <mc:Fallback xmlns="">
          <p:sp>
            <p:nvSpPr>
              <p:cNvPr id="3" name="Rectangle 2">
                <a:extLst>
                  <a:ext uri="{FF2B5EF4-FFF2-40B4-BE49-F238E27FC236}">
                    <a16:creationId xmlns:a16="http://schemas.microsoft.com/office/drawing/2014/main" id="{4B7EF905-722B-4CAB-863B-CF622B8CB260}"/>
                  </a:ext>
                </a:extLst>
              </p:cNvPr>
              <p:cNvSpPr>
                <a:spLocks noRot="1" noChangeAspect="1" noMove="1" noResize="1" noEditPoints="1" noAdjustHandles="1" noChangeArrowheads="1" noChangeShapeType="1" noTextEdit="1"/>
              </p:cNvSpPr>
              <p:nvPr/>
            </p:nvSpPr>
            <p:spPr>
              <a:xfrm>
                <a:off x="332472" y="1397943"/>
                <a:ext cx="7788271" cy="4547399"/>
              </a:xfrm>
              <a:prstGeom prst="rect">
                <a:avLst/>
              </a:prstGeom>
              <a:blipFill>
                <a:blip r:embed="rId3"/>
                <a:stretch>
                  <a:fillRect l="-705" t="-670" b="-268"/>
                </a:stretch>
              </a:blipFill>
            </p:spPr>
            <p:txBody>
              <a:bodyPr/>
              <a:lstStyle/>
              <a:p>
                <a:r>
                  <a:rPr lang="en-US">
                    <a:noFill/>
                  </a:rPr>
                  <a:t> </a:t>
                </a:r>
              </a:p>
            </p:txBody>
          </p:sp>
        </mc:Fallback>
      </mc:AlternateContent>
      <p:pic>
        <p:nvPicPr>
          <p:cNvPr id="7" name="Picture Placeholder 6" descr="A graph has X along the horizontal axis, with Mu = 170 at the center. A curve emerges from the bottom left portion of the graph, reaches a peak over Mu = 170, and ends at the bottom right portion of the graph. A vertical line emerges from X bar_ L, on the horizontal axis, to the right of Mu = 170, and touches the curve. The region to the right of this line under the curve is shaded and is labeled alpha.&#10;">
            <a:extLst>
              <a:ext uri="{FF2B5EF4-FFF2-40B4-BE49-F238E27FC236}">
                <a16:creationId xmlns:a16="http://schemas.microsoft.com/office/drawing/2014/main" id="{CC889D9E-0185-4738-8BDD-3CADF9AB3E40}"/>
              </a:ext>
            </a:extLst>
          </p:cNvPr>
          <p:cNvPicPr>
            <a:picLocks noChangeAspect="1"/>
          </p:cNvPicPr>
          <p:nvPr/>
        </p:nvPicPr>
        <p:blipFill rotWithShape="1">
          <a:blip r:embed="rId4"/>
          <a:srcRect l="28" r="28"/>
          <a:stretch/>
        </p:blipFill>
        <p:spPr>
          <a:xfrm>
            <a:off x="5351784" y="3279349"/>
            <a:ext cx="3302794" cy="1391840"/>
          </a:xfrm>
          <a:prstGeom prst="rect">
            <a:avLst/>
          </a:prstGeom>
        </p:spPr>
      </p:pic>
    </p:spTree>
    <p:extLst>
      <p:ext uri="{BB962C8B-B14F-4D97-AF65-F5344CB8AC3E}">
        <p14:creationId xmlns:p14="http://schemas.microsoft.com/office/powerpoint/2010/main" val="422134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0" y="491322"/>
            <a:ext cx="9018194" cy="415498"/>
          </a:xfrm>
          <a:prstGeom prst="rect">
            <a:avLst/>
          </a:prstGeom>
          <a:noFill/>
        </p:spPr>
        <p:txBody>
          <a:bodyPr wrap="square" rtlCol="0">
            <a:spAutoFit/>
          </a:bodyPr>
          <a:lstStyle/>
          <a:p>
            <a:pPr algn="ctr"/>
            <a:r>
              <a:rPr lang="en-US" sz="2100" b="1" spc="75" dirty="0">
                <a:solidFill>
                  <a:srgbClr val="7030A0"/>
                </a:solidFill>
                <a:latin typeface="Tahoma" panose="020B0604030504040204" pitchFamily="34" charset="0"/>
                <a:ea typeface="Tahoma" panose="020B0604030504040204" pitchFamily="34" charset="0"/>
                <a:cs typeface="Tahoma" panose="020B0604030504040204" pitchFamily="34" charset="0"/>
              </a:rPr>
              <a:t>Calculating the Test Statistic from the Rejection Region</a:t>
            </a:r>
          </a:p>
        </p:txBody>
      </p:sp>
      <p:sp>
        <p:nvSpPr>
          <p:cNvPr id="2" name="Rectangle 1">
            <a:extLst>
              <a:ext uri="{FF2B5EF4-FFF2-40B4-BE49-F238E27FC236}">
                <a16:creationId xmlns:a16="http://schemas.microsoft.com/office/drawing/2014/main" id="{7AACCF63-4E78-4F00-80FB-86B8555C2983}"/>
              </a:ext>
            </a:extLst>
          </p:cNvPr>
          <p:cNvSpPr/>
          <p:nvPr/>
        </p:nvSpPr>
        <p:spPr>
          <a:xfrm>
            <a:off x="454752" y="1144964"/>
            <a:ext cx="6032421" cy="400110"/>
          </a:xfrm>
          <a:prstGeom prst="rect">
            <a:avLst/>
          </a:prstGeom>
        </p:spPr>
        <p:txBody>
          <a:bodyPr wrap="none">
            <a:spAutoFit/>
          </a:bodyPr>
          <a:lstStyle/>
          <a:p>
            <a:r>
              <a:rPr lang="en-US" sz="2000" dirty="0"/>
              <a:t>Example  – Department Store’s New Billing System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C883A8D-8194-4664-8181-30EBD87D7355}"/>
                  </a:ext>
                </a:extLst>
              </p:cNvPr>
              <p:cNvSpPr/>
              <p:nvPr/>
            </p:nvSpPr>
            <p:spPr>
              <a:xfrm>
                <a:off x="596821" y="1895260"/>
                <a:ext cx="7806949" cy="4503925"/>
              </a:xfrm>
              <a:prstGeom prst="rect">
                <a:avLst/>
              </a:prstGeom>
            </p:spPr>
            <p:txBody>
              <a:bodyPr wrap="square">
                <a:spAutoFit/>
              </a:bodyPr>
              <a:lstStyle/>
              <a:p>
                <a:pPr>
                  <a:spcBef>
                    <a:spcPts val="450"/>
                  </a:spcBef>
                  <a:spcAft>
                    <a:spcPts val="450"/>
                  </a:spcAft>
                </a:pPr>
                <a:r>
                  <a:rPr lang="en-US" sz="2000" dirty="0"/>
                  <a:t>From before, we know that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oMath>
                </a14:m>
                <a:r>
                  <a:rPr lang="en-US" sz="2000" dirty="0"/>
                  <a:t> is normally distributed. As a result, we can standardize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a:t>
                </a:r>
              </a:p>
              <a:p>
                <a:pPr marL="342892">
                  <a:spcBef>
                    <a:spcPts val="450"/>
                  </a:spcBef>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𝜇</m:t>
                              </m:r>
                            </m:num>
                            <m:den>
                              <m:f>
                                <m:fPr>
                                  <m:type m:val="lin"/>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𝑛</m:t>
                                      </m:r>
                                    </m:e>
                                  </m:rad>
                                </m:den>
                              </m:f>
                            </m:den>
                          </m:f>
                          <m:r>
                            <a:rPr lang="en-US" sz="2000" i="1">
                              <a:latin typeface="Cambria Math" panose="02040503050406030204" pitchFamily="18" charset="0"/>
                            </a:rPr>
                            <m:t>&gt;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𝐿</m:t>
                                  </m:r>
                                </m:sub>
                              </m:sSub>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𝜇</m:t>
                              </m:r>
                            </m:num>
                            <m:den>
                              <m:f>
                                <m:fPr>
                                  <m:type m:val="lin"/>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𝑛</m:t>
                                      </m:r>
                                    </m:e>
                                  </m:rad>
                                </m:den>
                              </m:f>
                            </m:den>
                          </m:f>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𝑍</m:t>
                          </m:r>
                          <m:r>
                            <a:rPr lang="en-US" sz="2000" i="1">
                              <a:latin typeface="Cambria Math" panose="02040503050406030204" pitchFamily="18" charset="0"/>
                            </a:rPr>
                            <m:t>&gt;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𝐿</m:t>
                                  </m:r>
                                </m:sub>
                              </m:sSub>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𝜇</m:t>
                              </m:r>
                            </m:num>
                            <m:den>
                              <m:f>
                                <m:fPr>
                                  <m:type m:val="lin"/>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𝑛</m:t>
                                      </m:r>
                                    </m:e>
                                  </m:rad>
                                </m:den>
                              </m:f>
                            </m:den>
                          </m:f>
                        </m:e>
                      </m:d>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𝛼</m:t>
                      </m:r>
                    </m:oMath>
                  </m:oMathPara>
                </a14:m>
                <a:endParaRPr lang="en-US" sz="2000" dirty="0"/>
              </a:p>
              <a:p>
                <a:pPr>
                  <a:spcBef>
                    <a:spcPts val="450"/>
                  </a:spcBef>
                  <a:spcAft>
                    <a:spcPts val="450"/>
                  </a:spcAft>
                </a:pPr>
                <a:r>
                  <a:rPr lang="en-US" sz="2000" dirty="0"/>
                  <a:t>From Section 8.2, we defined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ea typeface="Cambria Math" panose="02040503050406030204" pitchFamily="18" charset="0"/>
                          </a:rPr>
                          <m:t>𝛼</m:t>
                        </m:r>
                      </m:sub>
                    </m:sSub>
                  </m:oMath>
                </a14:m>
                <a:r>
                  <a:rPr lang="en-US" sz="2000" dirty="0"/>
                  <a:t> such that:</a:t>
                </a:r>
              </a:p>
              <a:p>
                <a:pPr marL="342892"/>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𝑍</m:t>
                          </m:r>
                          <m:r>
                            <a:rPr lang="en-US" sz="2000" i="1">
                              <a:latin typeface="Cambria Math" panose="02040503050406030204" pitchFamily="18" charset="0"/>
                            </a:rPr>
                            <m:t>&gt;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ea typeface="Cambria Math" panose="02040503050406030204" pitchFamily="18" charset="0"/>
                                </a:rPr>
                                <m:t>𝛼</m:t>
                              </m:r>
                            </m:sub>
                          </m:sSub>
                        </m:e>
                      </m:d>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𝛼</m:t>
                      </m:r>
                    </m:oMath>
                  </m:oMathPara>
                </a14:m>
                <a:endParaRPr lang="en-US" sz="2000" dirty="0"/>
              </a:p>
              <a:p>
                <a:pPr>
                  <a:spcBef>
                    <a:spcPts val="450"/>
                  </a:spcBef>
                  <a:spcAft>
                    <a:spcPts val="450"/>
                  </a:spcAft>
                </a:pPr>
                <a:r>
                  <a:rPr lang="en-US" sz="2000" dirty="0"/>
                  <a:t>Because the two probabilities have the same distribution, they also have the same limit:</a:t>
                </a:r>
              </a:p>
              <a:p>
                <a:pPr marL="342892"/>
                <a14:m>
                  <m:oMathPara xmlns:m="http://schemas.openxmlformats.org/officeDocument/2006/math">
                    <m:oMathParaPr>
                      <m:jc m:val="left"/>
                    </m:oMathParaPr>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𝐿</m:t>
                              </m:r>
                            </m:sub>
                          </m:sSub>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𝜇</m:t>
                          </m:r>
                        </m:num>
                        <m:den>
                          <m:f>
                            <m:fPr>
                              <m:type m:val="lin"/>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𝑛</m:t>
                                  </m:r>
                                </m:e>
                              </m:rad>
                            </m:den>
                          </m:f>
                        </m:den>
                      </m:f>
                      <m:r>
                        <a:rPr lang="en-US" sz="2000" i="1">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ea typeface="Cambria Math" panose="02040503050406030204" pitchFamily="18" charset="0"/>
                            </a:rPr>
                            <m:t>𝛼</m:t>
                          </m:r>
                        </m:sub>
                      </m:sSub>
                    </m:oMath>
                  </m:oMathPara>
                </a14:m>
                <a:endParaRPr lang="en-US" sz="2000" dirty="0"/>
              </a:p>
              <a:p>
                <a:pPr marL="342892"/>
                <a:endParaRPr lang="en-US" sz="2000" dirty="0"/>
              </a:p>
              <a:p>
                <a:r>
                  <a:rPr lang="en-US" sz="2000" dirty="0"/>
                  <a:t>Solving for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𝐿</m:t>
                        </m:r>
                      </m:sub>
                    </m:sSub>
                  </m:oMath>
                </a14:m>
                <a:r>
                  <a:rPr lang="en-US" sz="2000" dirty="0"/>
                  <a:t> yields:</a:t>
                </a:r>
              </a:p>
              <a:p>
                <a:pPr marL="342892"/>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𝐿</m:t>
                        </m:r>
                      </m:sub>
                    </m:sSub>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ea typeface="Cambria Math" panose="02040503050406030204" pitchFamily="18" charset="0"/>
                          </a:rPr>
                          <m:t>𝛼</m:t>
                        </m:r>
                      </m:sub>
                    </m:sSub>
                  </m:oMath>
                </a14:m>
                <a:r>
                  <a:rPr lang="en-US" sz="2000" dirty="0"/>
                  <a:t> </a:t>
                </a:r>
                <a14:m>
                  <m:oMath xmlns:m="http://schemas.openxmlformats.org/officeDocument/2006/math">
                    <m:f>
                      <m:fPr>
                        <m:type m:val="lin"/>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𝑛</m:t>
                            </m:r>
                          </m:e>
                        </m:rad>
                      </m:den>
                    </m:f>
                  </m:oMath>
                </a14:m>
                <a:endParaRPr lang="en-US" sz="2000" dirty="0"/>
              </a:p>
            </p:txBody>
          </p:sp>
        </mc:Choice>
        <mc:Fallback xmlns="">
          <p:sp>
            <p:nvSpPr>
              <p:cNvPr id="3" name="Rectangle 2">
                <a:extLst>
                  <a:ext uri="{FF2B5EF4-FFF2-40B4-BE49-F238E27FC236}">
                    <a16:creationId xmlns:a16="http://schemas.microsoft.com/office/drawing/2014/main" id="{FC883A8D-8194-4664-8181-30EBD87D7355}"/>
                  </a:ext>
                </a:extLst>
              </p:cNvPr>
              <p:cNvSpPr>
                <a:spLocks noRot="1" noChangeAspect="1" noMove="1" noResize="1" noEditPoints="1" noAdjustHandles="1" noChangeArrowheads="1" noChangeShapeType="1" noTextEdit="1"/>
              </p:cNvSpPr>
              <p:nvPr/>
            </p:nvSpPr>
            <p:spPr>
              <a:xfrm>
                <a:off x="596821" y="1895260"/>
                <a:ext cx="7806949" cy="4503925"/>
              </a:xfrm>
              <a:prstGeom prst="rect">
                <a:avLst/>
              </a:prstGeom>
              <a:blipFill>
                <a:blip r:embed="rId3"/>
                <a:stretch>
                  <a:fillRect l="-859" t="-812" r="-1483" b="-15156"/>
                </a:stretch>
              </a:blipFill>
            </p:spPr>
            <p:txBody>
              <a:bodyPr/>
              <a:lstStyle/>
              <a:p>
                <a:r>
                  <a:rPr lang="en-US">
                    <a:noFill/>
                  </a:rPr>
                  <a:t> </a:t>
                </a:r>
              </a:p>
            </p:txBody>
          </p:sp>
        </mc:Fallback>
      </mc:AlternateContent>
    </p:spTree>
    <p:extLst>
      <p:ext uri="{BB962C8B-B14F-4D97-AF65-F5344CB8AC3E}">
        <p14:creationId xmlns:p14="http://schemas.microsoft.com/office/powerpoint/2010/main" val="334647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0" y="467130"/>
            <a:ext cx="8888321" cy="415498"/>
          </a:xfrm>
          <a:prstGeom prst="rect">
            <a:avLst/>
          </a:prstGeom>
          <a:noFill/>
        </p:spPr>
        <p:txBody>
          <a:bodyPr wrap="square" rtlCol="0">
            <a:spAutoFit/>
          </a:bodyPr>
          <a:lstStyle/>
          <a:p>
            <a:pPr algn="ctr"/>
            <a:r>
              <a:rPr lang="en-US" sz="2100" b="1" spc="75" dirty="0">
                <a:solidFill>
                  <a:srgbClr val="7030A0"/>
                </a:solidFill>
                <a:latin typeface="Tahoma" panose="020B0604030504040204" pitchFamily="34" charset="0"/>
                <a:ea typeface="Tahoma" panose="020B0604030504040204" pitchFamily="34" charset="0"/>
                <a:cs typeface="Tahoma" panose="020B0604030504040204" pitchFamily="34" charset="0"/>
              </a:rPr>
              <a:t>Calculating the Test Statistic from the Rejection Region</a:t>
            </a:r>
          </a:p>
        </p:txBody>
      </p:sp>
      <p:sp>
        <p:nvSpPr>
          <p:cNvPr id="2" name="Rectangle 1">
            <a:extLst>
              <a:ext uri="{FF2B5EF4-FFF2-40B4-BE49-F238E27FC236}">
                <a16:creationId xmlns:a16="http://schemas.microsoft.com/office/drawing/2014/main" id="{7AACCF63-4E78-4F00-80FB-86B8555C2983}"/>
              </a:ext>
            </a:extLst>
          </p:cNvPr>
          <p:cNvSpPr/>
          <p:nvPr/>
        </p:nvSpPr>
        <p:spPr>
          <a:xfrm>
            <a:off x="512180" y="1222086"/>
            <a:ext cx="5969904" cy="400110"/>
          </a:xfrm>
          <a:prstGeom prst="rect">
            <a:avLst/>
          </a:prstGeom>
        </p:spPr>
        <p:txBody>
          <a:bodyPr wrap="none">
            <a:spAutoFit/>
          </a:bodyPr>
          <a:lstStyle/>
          <a:p>
            <a:r>
              <a:rPr lang="en-US" sz="2000" dirty="0"/>
              <a:t>Example – Department Store’s New Billing System</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FFE942D-1D65-450C-B668-E54AEF137FEB}"/>
                  </a:ext>
                </a:extLst>
              </p:cNvPr>
              <p:cNvSpPr/>
              <p:nvPr/>
            </p:nvSpPr>
            <p:spPr>
              <a:xfrm>
                <a:off x="463915" y="1987742"/>
                <a:ext cx="8424406" cy="3987630"/>
              </a:xfrm>
              <a:prstGeom prst="rect">
                <a:avLst/>
              </a:prstGeom>
            </p:spPr>
            <p:txBody>
              <a:bodyPr wrap="square">
                <a:spAutoFit/>
              </a:bodyPr>
              <a:lstStyle/>
              <a:p>
                <a:pPr>
                  <a:spcBef>
                    <a:spcPts val="450"/>
                  </a:spcBef>
                </a:pPr>
                <a:r>
                  <a:rPr lang="en-US" sz="2000" dirty="0"/>
                  <a:t>We can choose a significance level, </a:t>
                </a:r>
                <a14:m>
                  <m:oMath xmlns:m="http://schemas.openxmlformats.org/officeDocument/2006/math">
                    <m:r>
                      <a:rPr lang="en-US" sz="2000" i="1">
                        <a:latin typeface="Cambria Math" panose="02040503050406030204" pitchFamily="18" charset="0"/>
                        <a:ea typeface="Cambria Math" panose="02040503050406030204" pitchFamily="18" charset="0"/>
                      </a:rPr>
                      <m:t>𝛼</m:t>
                    </m:r>
                    <m:r>
                      <a:rPr lang="en-US" sz="2000" i="1">
                        <a:latin typeface="Cambria Math" panose="02040503050406030204" pitchFamily="18" charset="0"/>
                        <a:ea typeface="Cambria Math" panose="02040503050406030204" pitchFamily="18" charset="0"/>
                      </a:rPr>
                      <m:t>=5%</m:t>
                    </m:r>
                  </m:oMath>
                </a14:m>
                <a:r>
                  <a:rPr lang="en-US" sz="2000" dirty="0"/>
                  <a:t>, that is,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ea typeface="Cambria Math" panose="02040503050406030204" pitchFamily="18" charset="0"/>
                          </a:rPr>
                          <m:t>𝛼</m:t>
                        </m:r>
                      </m:sub>
                    </m:sSub>
                    <m:r>
                      <a:rPr lang="en-US" sz="2000" i="1" dirty="0">
                        <a:latin typeface="Cambria Math" panose="02040503050406030204" pitchFamily="18" charset="0"/>
                        <a:ea typeface="Cambria Math" panose="02040503050406030204" pitchFamily="18" charset="0"/>
                      </a:rPr>
                      <m:t>=1.645.</m:t>
                    </m:r>
                  </m:oMath>
                </a14:m>
                <a:endParaRPr lang="en-US" sz="2000" dirty="0"/>
              </a:p>
              <a:p>
                <a:pPr>
                  <a:spcBef>
                    <a:spcPts val="450"/>
                  </a:spcBef>
                  <a:spcAft>
                    <a:spcPts val="450"/>
                  </a:spcAft>
                </a:pPr>
                <a:r>
                  <a:rPr lang="en-US" sz="2000" dirty="0"/>
                  <a:t>If now we plug in </a:t>
                </a:r>
                <a14:m>
                  <m:oMath xmlns:m="http://schemas.openxmlformats.org/officeDocument/2006/math">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=170</m:t>
                    </m:r>
                  </m:oMath>
                </a14:m>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=65</m:t>
                    </m:r>
                  </m:oMath>
                </a14:m>
                <a:r>
                  <a:rPr lang="en-US" sz="2000" dirty="0"/>
                  <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=400</m:t>
                    </m:r>
                  </m:oMath>
                </a14:m>
                <a:r>
                  <a:rPr lang="en-US" sz="2000" dirty="0"/>
                  <a:t>, we obtain:</a:t>
                </a:r>
              </a:p>
              <a:p>
                <a:pPr marL="342892"/>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𝐿</m:t>
                          </m:r>
                        </m:sub>
                      </m:sSub>
                      <m:r>
                        <a:rPr lang="en-US" sz="2000" i="1">
                          <a:latin typeface="Cambria Math" panose="02040503050406030204" pitchFamily="18" charset="0"/>
                        </a:rPr>
                        <m:t>=170+1.645</m:t>
                      </m:r>
                      <m:d>
                        <m:dPr>
                          <m:ctrlPr>
                            <a:rPr lang="en-US" sz="2000" i="1">
                              <a:latin typeface="Cambria Math" panose="02040503050406030204" pitchFamily="18" charset="0"/>
                            </a:rPr>
                          </m:ctrlPr>
                        </m:dPr>
                        <m:e>
                          <m:f>
                            <m:fPr>
                              <m:type m:val="lin"/>
                              <m:ctrlPr>
                                <a:rPr lang="en-US" sz="2000" i="1">
                                  <a:latin typeface="Cambria Math" panose="02040503050406030204" pitchFamily="18" charset="0"/>
                                </a:rPr>
                              </m:ctrlPr>
                            </m:fPr>
                            <m:num>
                              <m:r>
                                <a:rPr lang="en-US" sz="2000" i="1">
                                  <a:latin typeface="Cambria Math" panose="02040503050406030204" pitchFamily="18" charset="0"/>
                                </a:rPr>
                                <m:t>65</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400</m:t>
                                  </m:r>
                                </m:e>
                              </m:rad>
                            </m:den>
                          </m:f>
                        </m:e>
                      </m:d>
                      <m:r>
                        <a:rPr lang="en-US" sz="2000" i="1">
                          <a:latin typeface="Cambria Math" panose="02040503050406030204" pitchFamily="18" charset="0"/>
                        </a:rPr>
                        <m:t>=175.34</m:t>
                      </m:r>
                    </m:oMath>
                  </m:oMathPara>
                </a14:m>
                <a:endParaRPr lang="en-US" sz="2000" dirty="0"/>
              </a:p>
              <a:p>
                <a:pPr marL="342892"/>
                <a:r>
                  <a:rPr lang="en-US" sz="2000" dirty="0"/>
                  <a:t>  </a:t>
                </a:r>
              </a:p>
              <a:p>
                <a:pPr>
                  <a:spcBef>
                    <a:spcPts val="450"/>
                  </a:spcBef>
                  <a:spcAft>
                    <a:spcPts val="450"/>
                  </a:spcAft>
                </a:pPr>
                <a:r>
                  <a:rPr lang="en-US" sz="2000" dirty="0"/>
                  <a:t>Therefore, the rejection region is:</a:t>
                </a:r>
              </a:p>
              <a:p>
                <a:pPr marL="342892"/>
                <a14:m>
                  <m:oMathPara xmlns:m="http://schemas.openxmlformats.org/officeDocument/2006/math">
                    <m:oMathParaPr>
                      <m:jc m:val="left"/>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rPr>
                        <m:t>&gt;175.34</m:t>
                      </m:r>
                    </m:oMath>
                  </m:oMathPara>
                </a14:m>
                <a:endParaRPr lang="en-US" sz="2000" dirty="0"/>
              </a:p>
              <a:p>
                <a:pPr>
                  <a:spcBef>
                    <a:spcPts val="450"/>
                  </a:spcBef>
                </a:pPr>
                <a:r>
                  <a:rPr lang="en-US" sz="2000" dirty="0"/>
                  <a:t>Because the test statistic (sample mean) is 178, it is in the rejection region.</a:t>
                </a:r>
              </a:p>
              <a:p>
                <a:pPr>
                  <a:spcBef>
                    <a:spcPts val="450"/>
                  </a:spcBef>
                </a:pPr>
                <a:r>
                  <a:rPr lang="en-US" sz="2000" dirty="0"/>
                  <a:t>  </a:t>
                </a:r>
              </a:p>
              <a:p>
                <a:pPr>
                  <a:spcBef>
                    <a:spcPts val="450"/>
                  </a:spcBef>
                </a:pPr>
                <a:r>
                  <a:rPr lang="en-US" sz="2000" dirty="0"/>
                  <a:t>Thus, we reject the null hypothesis, and conclude that there is sufficient evidence that the mean monthly account is greater than $170.</a:t>
                </a:r>
              </a:p>
            </p:txBody>
          </p:sp>
        </mc:Choice>
        <mc:Fallback xmlns="">
          <p:sp>
            <p:nvSpPr>
              <p:cNvPr id="4" name="Rectangle 3">
                <a:extLst>
                  <a:ext uri="{FF2B5EF4-FFF2-40B4-BE49-F238E27FC236}">
                    <a16:creationId xmlns:a16="http://schemas.microsoft.com/office/drawing/2014/main" id="{EFFE942D-1D65-450C-B668-E54AEF137FEB}"/>
                  </a:ext>
                </a:extLst>
              </p:cNvPr>
              <p:cNvSpPr>
                <a:spLocks noRot="1" noChangeAspect="1" noMove="1" noResize="1" noEditPoints="1" noAdjustHandles="1" noChangeArrowheads="1" noChangeShapeType="1" noTextEdit="1"/>
              </p:cNvSpPr>
              <p:nvPr/>
            </p:nvSpPr>
            <p:spPr>
              <a:xfrm>
                <a:off x="463915" y="1987742"/>
                <a:ext cx="8424406" cy="3987630"/>
              </a:xfrm>
              <a:prstGeom prst="rect">
                <a:avLst/>
              </a:prstGeom>
              <a:blipFill>
                <a:blip r:embed="rId3"/>
                <a:stretch>
                  <a:fillRect l="-724" t="-765" b="-1835"/>
                </a:stretch>
              </a:blipFill>
            </p:spPr>
            <p:txBody>
              <a:bodyPr/>
              <a:lstStyle/>
              <a:p>
                <a:r>
                  <a:rPr lang="en-US">
                    <a:noFill/>
                  </a:rPr>
                  <a:t> </a:t>
                </a:r>
              </a:p>
            </p:txBody>
          </p:sp>
        </mc:Fallback>
      </mc:AlternateContent>
    </p:spTree>
    <p:extLst>
      <p:ext uri="{BB962C8B-B14F-4D97-AF65-F5344CB8AC3E}">
        <p14:creationId xmlns:p14="http://schemas.microsoft.com/office/powerpoint/2010/main" val="362099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554833" y="365460"/>
            <a:ext cx="7886700" cy="604055"/>
          </a:xfrm>
          <a:prstGeom prst="rect">
            <a:avLst/>
          </a:prstGeom>
        </p:spPr>
        <p:txBody>
          <a:bodyPr vert="horz" lIns="68580" tIns="34290" rIns="68580" bIns="34290" rtlCol="0" anchor="ctr">
            <a:normAutofit/>
          </a:bodyPr>
          <a:lstStyle/>
          <a:p>
            <a:pPr algn="ctr">
              <a:lnSpc>
                <a:spcPct val="90000"/>
              </a:lnSpc>
              <a:spcAft>
                <a:spcPts val="450"/>
              </a:spcAft>
            </a:pP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Standardized Test Statistic</a:t>
            </a: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C4D7822-1818-43B1-862D-5156E80FD51A}"/>
                  </a:ext>
                </a:extLst>
              </p:cNvPr>
              <p:cNvSpPr/>
              <p:nvPr/>
            </p:nvSpPr>
            <p:spPr>
              <a:xfrm>
                <a:off x="130954" y="1213316"/>
                <a:ext cx="5200739" cy="4960458"/>
              </a:xfrm>
              <a:prstGeom prst="rect">
                <a:avLst/>
              </a:prstGeom>
            </p:spPr>
            <p:txBody>
              <a:bodyPr vert="horz" lIns="68580" tIns="34290" rIns="68580" bIns="34290" rtlCol="0">
                <a:noAutofit/>
              </a:bodyPr>
              <a:lstStyle/>
              <a:p>
                <a:pPr marL="171446" indent="-171446">
                  <a:lnSpc>
                    <a:spcPct val="90000"/>
                  </a:lnSpc>
                  <a:spcBef>
                    <a:spcPts val="750"/>
                  </a:spcBef>
                  <a:spcAft>
                    <a:spcPts val="450"/>
                  </a:spcAft>
                  <a:buFont typeface="Arial" panose="020B0604020202020204" pitchFamily="34" charset="0"/>
                  <a:buChar char="•"/>
                </a:pPr>
                <a:r>
                  <a:rPr lang="en-US" sz="1800" dirty="0"/>
                  <a:t>One limitation of the previous method is that the rejection region is set up in terms of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It is easier to use the </a:t>
                </a:r>
                <a:r>
                  <a:rPr lang="en-US" sz="1800" b="1" dirty="0"/>
                  <a:t>standardized test statistic </a:t>
                </a:r>
                <a:r>
                  <a:rPr lang="en-US" sz="1800" dirty="0"/>
                  <a:t>instead:</a:t>
                </a:r>
              </a:p>
              <a:p>
                <a:pPr>
                  <a:lnSpc>
                    <a:spcPct val="90000"/>
                  </a:lnSpc>
                  <a:spcBef>
                    <a:spcPts val="750"/>
                  </a:spcBef>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𝑧</m:t>
                      </m:r>
                      <m:r>
                        <a:rPr lang="en-US" sz="1800" i="1">
                          <a:latin typeface="Cambria Math" panose="02040503050406030204" pitchFamily="18" charset="0"/>
                        </a:rPr>
                        <m:t>&gt;</m:t>
                      </m:r>
                      <m:f>
                        <m:fPr>
                          <m:ctrlPr>
                            <a:rPr lang="en-US" sz="1800" i="1">
                              <a:latin typeface="Cambria Math" panose="02040503050406030204" pitchFamily="18" charset="0"/>
                            </a:rPr>
                          </m:ctrlPr>
                        </m:fPr>
                        <m:num>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rPr>
                            <m:t>−</m:t>
                          </m:r>
                          <m:r>
                            <a:rPr lang="en-US" sz="1800" i="1">
                              <a:latin typeface="Cambria Math" panose="02040503050406030204" pitchFamily="18" charset="0"/>
                            </a:rPr>
                            <m:t>𝜇</m:t>
                          </m:r>
                        </m:num>
                        <m:den>
                          <m:f>
                            <m:fPr>
                              <m:type m:val="lin"/>
                              <m:ctrlPr>
                                <a:rPr lang="en-US" sz="1800" i="1">
                                  <a:latin typeface="Cambria Math" panose="02040503050406030204" pitchFamily="18" charset="0"/>
                                </a:rPr>
                              </m:ctrlPr>
                            </m:fPr>
                            <m:num>
                              <m:r>
                                <a:rPr lang="en-US" sz="1800" i="1">
                                  <a:latin typeface="Cambria Math" panose="02040503050406030204" pitchFamily="18" charset="0"/>
                                </a:rPr>
                                <m:t>𝜎</m:t>
                              </m:r>
                            </m:num>
                            <m:den>
                              <m:rad>
                                <m:radPr>
                                  <m:degHide m:val="on"/>
                                  <m:ctrlPr>
                                    <a:rPr lang="en-US" sz="1800" i="1">
                                      <a:latin typeface="Cambria Math" panose="02040503050406030204" pitchFamily="18" charset="0"/>
                                    </a:rPr>
                                  </m:ctrlPr>
                                </m:radPr>
                                <m:deg/>
                                <m:e>
                                  <m:r>
                                    <a:rPr lang="en-US" sz="1800" i="1">
                                      <a:latin typeface="Cambria Math" panose="02040503050406030204" pitchFamily="18" charset="0"/>
                                    </a:rPr>
                                    <m:t>𝑛</m:t>
                                  </m:r>
                                </m:e>
                              </m:rad>
                            </m:den>
                          </m:f>
                        </m:den>
                      </m:f>
                    </m:oMath>
                  </m:oMathPara>
                </a14:m>
                <a:endParaRPr lang="en-US" sz="1800" dirty="0"/>
              </a:p>
              <a:p>
                <a:pPr marL="171446" indent="-171446">
                  <a:lnSpc>
                    <a:spcPct val="90000"/>
                  </a:lnSpc>
                  <a:spcBef>
                    <a:spcPts val="750"/>
                  </a:spcBef>
                  <a:buFont typeface="Arial" panose="020B0604020202020204" pitchFamily="34" charset="0"/>
                  <a:buChar char="•"/>
                </a:pPr>
                <a:r>
                  <a:rPr lang="en-US" sz="1800" dirty="0"/>
                  <a:t>  Algebraically, the rejection region can be written as:	</a:t>
                </a:r>
                <a14:m>
                  <m:oMath xmlns:m="http://schemas.openxmlformats.org/officeDocument/2006/math">
                    <m:r>
                      <a:rPr lang="en-US" sz="1800" i="1">
                        <a:latin typeface="Cambria Math" panose="02040503050406030204" pitchFamily="18" charset="0"/>
                      </a:rPr>
                      <m:t>𝑧</m:t>
                    </m:r>
                    <m:r>
                      <a:rPr lang="en-US" sz="1800" i="1">
                        <a:latin typeface="Cambria Math" panose="02040503050406030204" pitchFamily="18" charset="0"/>
                      </a:rPr>
                      <m:t>&gt;</m:t>
                    </m:r>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𝛼</m:t>
                        </m:r>
                      </m:sub>
                    </m:sSub>
                  </m:oMath>
                </a14:m>
                <a:endParaRPr lang="en-US" sz="1800" dirty="0"/>
              </a:p>
              <a:p>
                <a:pPr marL="171446" indent="-171446">
                  <a:lnSpc>
                    <a:spcPct val="90000"/>
                  </a:lnSpc>
                  <a:spcBef>
                    <a:spcPts val="750"/>
                  </a:spcBef>
                  <a:buFont typeface="Arial" panose="020B0604020202020204" pitchFamily="34" charset="0"/>
                  <a:buChar char="•"/>
                </a:pPr>
                <a:r>
                  <a:rPr lang="en-US" sz="1800" dirty="0"/>
                  <a:t>In our example we have: 	</a:t>
                </a:r>
                <a14:m>
                  <m:oMath xmlns:m="http://schemas.openxmlformats.org/officeDocument/2006/math">
                    <m:r>
                      <a:rPr lang="en-US" sz="1800" i="1">
                        <a:latin typeface="Cambria Math" panose="02040503050406030204" pitchFamily="18" charset="0"/>
                      </a:rPr>
                      <m:t>𝑧</m:t>
                    </m:r>
                    <m:r>
                      <a:rPr lang="en-US" sz="1800" i="1">
                        <a:latin typeface="Cambria Math" panose="02040503050406030204" pitchFamily="18" charset="0"/>
                      </a:rPr>
                      <m:t>&gt;</m:t>
                    </m:r>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𝛼</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.05</m:t>
                        </m:r>
                      </m:sub>
                    </m:sSub>
                    <m:r>
                      <a:rPr lang="en-US" sz="1800" i="1">
                        <a:latin typeface="Cambria Math" panose="02040503050406030204" pitchFamily="18" charset="0"/>
                      </a:rPr>
                      <m:t>=1.645</m:t>
                    </m:r>
                  </m:oMath>
                </a14:m>
                <a:endParaRPr lang="en-US" sz="1800" dirty="0"/>
              </a:p>
              <a:p>
                <a:pPr marL="171446" indent="-171446">
                  <a:lnSpc>
                    <a:spcPct val="90000"/>
                  </a:lnSpc>
                  <a:spcBef>
                    <a:spcPts val="750"/>
                  </a:spcBef>
                  <a:spcAft>
                    <a:spcPts val="450"/>
                  </a:spcAft>
                  <a:buFont typeface="Arial" panose="020B0604020202020204" pitchFamily="34" charset="0"/>
                  <a:buChar char="•"/>
                </a:pPr>
                <a:r>
                  <a:rPr lang="en-US" sz="1800" dirty="0"/>
                  <a:t>  The standardized test statistic is:</a:t>
                </a:r>
              </a:p>
              <a:p>
                <a:pPr marL="171446" indent="-171446">
                  <a:lnSpc>
                    <a:spcPct val="90000"/>
                  </a:lnSpc>
                  <a:spcBef>
                    <a:spcPts val="750"/>
                  </a:spcBef>
                  <a:buFont typeface="Arial" panose="020B0604020202020204" pitchFamily="34" charset="0"/>
                  <a:buChar char="•"/>
                </a:pPr>
                <a14:m>
                  <m:oMath xmlns:m="http://schemas.openxmlformats.org/officeDocument/2006/math">
                    <m:r>
                      <a:rPr lang="en-US" sz="1800" i="1">
                        <a:latin typeface="Cambria Math" panose="02040503050406030204" pitchFamily="18" charset="0"/>
                      </a:rPr>
                      <m:t>𝑧</m:t>
                    </m:r>
                    <m:r>
                      <a:rPr lang="en-US" sz="1800" i="1">
                        <a:latin typeface="Cambria Math" panose="02040503050406030204" pitchFamily="18" charset="0"/>
                      </a:rPr>
                      <m:t>&gt;</m:t>
                    </m:r>
                    <m:f>
                      <m:fPr>
                        <m:ctrlPr>
                          <a:rPr lang="en-US" sz="1800" i="1">
                            <a:latin typeface="Cambria Math" panose="02040503050406030204" pitchFamily="18" charset="0"/>
                          </a:rPr>
                        </m:ctrlPr>
                      </m:fPr>
                      <m:num>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rPr>
                          <m:t>−</m:t>
                        </m:r>
                        <m:r>
                          <a:rPr lang="en-US" sz="1800" i="1">
                            <a:latin typeface="Cambria Math" panose="02040503050406030204" pitchFamily="18" charset="0"/>
                          </a:rPr>
                          <m:t>𝜇</m:t>
                        </m:r>
                      </m:num>
                      <m:den>
                        <m:f>
                          <m:fPr>
                            <m:type m:val="lin"/>
                            <m:ctrlPr>
                              <a:rPr lang="en-US" sz="1800" i="1">
                                <a:latin typeface="Cambria Math" panose="02040503050406030204" pitchFamily="18" charset="0"/>
                              </a:rPr>
                            </m:ctrlPr>
                          </m:fPr>
                          <m:num>
                            <m:r>
                              <a:rPr lang="en-US" sz="1800" i="1">
                                <a:latin typeface="Cambria Math" panose="02040503050406030204" pitchFamily="18" charset="0"/>
                              </a:rPr>
                              <m:t>𝜎</m:t>
                            </m:r>
                          </m:num>
                          <m:den>
                            <m:rad>
                              <m:radPr>
                                <m:degHide m:val="on"/>
                                <m:ctrlPr>
                                  <a:rPr lang="en-US" sz="1800" i="1">
                                    <a:latin typeface="Cambria Math" panose="02040503050406030204" pitchFamily="18" charset="0"/>
                                  </a:rPr>
                                </m:ctrlPr>
                              </m:radPr>
                              <m:deg/>
                              <m:e>
                                <m:r>
                                  <a:rPr lang="en-US" sz="1800" i="1">
                                    <a:latin typeface="Cambria Math" panose="02040503050406030204" pitchFamily="18" charset="0"/>
                                  </a:rPr>
                                  <m:t>𝑛</m:t>
                                </m:r>
                              </m:e>
                            </m:rad>
                          </m:den>
                        </m:f>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178−170</m:t>
                        </m:r>
                      </m:num>
                      <m:den>
                        <m:r>
                          <a:rPr lang="en-US" sz="1800" i="1">
                            <a:latin typeface="Cambria Math" panose="02040503050406030204" pitchFamily="18" charset="0"/>
                          </a:rPr>
                          <m:t>65/</m:t>
                        </m:r>
                        <m:rad>
                          <m:radPr>
                            <m:degHide m:val="on"/>
                            <m:ctrlPr>
                              <a:rPr lang="en-US" sz="1800" i="1">
                                <a:latin typeface="Cambria Math" panose="02040503050406030204" pitchFamily="18" charset="0"/>
                              </a:rPr>
                            </m:ctrlPr>
                          </m:radPr>
                          <m:deg/>
                          <m:e>
                            <m:r>
                              <a:rPr lang="en-US" sz="1800" i="1">
                                <a:latin typeface="Cambria Math" panose="02040503050406030204" pitchFamily="18" charset="0"/>
                              </a:rPr>
                              <m:t>400</m:t>
                            </m:r>
                          </m:e>
                        </m:rad>
                      </m:den>
                    </m:f>
                    <m:r>
                      <a:rPr lang="en-US" sz="1800" i="1">
                        <a:latin typeface="Cambria Math" panose="02040503050406030204" pitchFamily="18" charset="0"/>
                      </a:rPr>
                      <m:t>=2.46</m:t>
                    </m:r>
                  </m:oMath>
                </a14:m>
                <a:endParaRPr lang="en-US" sz="1800" dirty="0"/>
              </a:p>
              <a:p>
                <a:pPr marL="171446" indent="-171446">
                  <a:lnSpc>
                    <a:spcPct val="90000"/>
                  </a:lnSpc>
                  <a:spcBef>
                    <a:spcPts val="750"/>
                  </a:spcBef>
                  <a:buFont typeface="Arial" panose="020B0604020202020204" pitchFamily="34" charset="0"/>
                  <a:buChar char="•"/>
                </a:pPr>
                <a:r>
                  <a:rPr lang="en-US" sz="1800" dirty="0"/>
                  <a:t>Because 2.46 is greater than 1.645, we reject the null hypothesis and conclude that there is enough evidence to infer that the mean monthly account is greater than $170.</a:t>
                </a:r>
              </a:p>
              <a:p>
                <a:pPr marL="171446" indent="-171446">
                  <a:lnSpc>
                    <a:spcPct val="90000"/>
                  </a:lnSpc>
                  <a:spcBef>
                    <a:spcPts val="750"/>
                  </a:spcBef>
                  <a:buFont typeface="Arial" panose="020B0604020202020204" pitchFamily="34" charset="0"/>
                  <a:buChar char="•"/>
                </a:pPr>
                <a:r>
                  <a:rPr lang="en-US" sz="1800" dirty="0"/>
                  <a:t>  For simplicity, we will refer to the </a:t>
                </a:r>
                <a:r>
                  <a:rPr lang="en-US" sz="1800" i="1" dirty="0"/>
                  <a:t>standardized test statistic </a:t>
                </a:r>
                <a:r>
                  <a:rPr lang="en-US" sz="1800" dirty="0"/>
                  <a:t>as the </a:t>
                </a:r>
                <a:r>
                  <a:rPr lang="en-US" sz="1800" i="1" dirty="0"/>
                  <a:t>test statistic </a:t>
                </a:r>
                <a:r>
                  <a:rPr lang="en-US" sz="1800" dirty="0"/>
                  <a:t>for the rest of this course.</a:t>
                </a:r>
              </a:p>
            </p:txBody>
          </p:sp>
        </mc:Choice>
        <mc:Fallback>
          <p:sp>
            <p:nvSpPr>
              <p:cNvPr id="2" name="Rectangle 1">
                <a:extLst>
                  <a:ext uri="{FF2B5EF4-FFF2-40B4-BE49-F238E27FC236}">
                    <a16:creationId xmlns:a16="http://schemas.microsoft.com/office/drawing/2014/main" id="{AC4D7822-1818-43B1-862D-5156E80FD51A}"/>
                  </a:ext>
                </a:extLst>
              </p:cNvPr>
              <p:cNvSpPr>
                <a:spLocks noRot="1" noChangeAspect="1" noMove="1" noResize="1" noEditPoints="1" noAdjustHandles="1" noChangeArrowheads="1" noChangeShapeType="1" noTextEdit="1"/>
              </p:cNvSpPr>
              <p:nvPr/>
            </p:nvSpPr>
            <p:spPr>
              <a:xfrm>
                <a:off x="130954" y="1213316"/>
                <a:ext cx="5200739" cy="4960458"/>
              </a:xfrm>
              <a:prstGeom prst="rect">
                <a:avLst/>
              </a:prstGeom>
              <a:blipFill>
                <a:blip r:embed="rId3"/>
                <a:stretch>
                  <a:fillRect l="-1171" t="-1351" r="-1639" b="-10934"/>
                </a:stretch>
              </a:blipFill>
            </p:spPr>
            <p:txBody>
              <a:bodyPr/>
              <a:lstStyle/>
              <a:p>
                <a:r>
                  <a:rPr lang="en-US">
                    <a:noFill/>
                  </a:rPr>
                  <a:t> </a:t>
                </a:r>
              </a:p>
            </p:txBody>
          </p:sp>
        </mc:Fallback>
      </mc:AlternateContent>
      <p:sp>
        <p:nvSpPr>
          <p:cNvPr id="4" name="Text Placeholder 2">
            <a:extLst>
              <a:ext uri="{FF2B5EF4-FFF2-40B4-BE49-F238E27FC236}">
                <a16:creationId xmlns:a16="http://schemas.microsoft.com/office/drawing/2014/main" id="{77D52443-1D15-425D-8C79-60D342117B8B}"/>
              </a:ext>
            </a:extLst>
          </p:cNvPr>
          <p:cNvSpPr txBox="1">
            <a:spLocks/>
          </p:cNvSpPr>
          <p:nvPr/>
        </p:nvSpPr>
        <p:spPr>
          <a:xfrm>
            <a:off x="5331693" y="1398199"/>
            <a:ext cx="3887391" cy="617934"/>
          </a:xfrm>
          <a:prstGeom prst="rect">
            <a:avLst/>
          </a:prstGeom>
        </p:spPr>
        <p:txBody>
          <a:bodyPr vert="horz" lIns="68580" tIns="34290" rIns="68580" bIns="3429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Example  – Department Store’s New Billing System</a:t>
            </a:r>
          </a:p>
        </p:txBody>
      </p:sp>
      <p:pic>
        <p:nvPicPr>
          <p:cNvPr id="6" name="Picture Placeholder 6" descr="Two graphs:&#10;&#10;The first graph has X along the horizontal axis, with Mu = 170 at the center. A curve emerges from the bottom left portion of the graph, reaches a peak over Mu = 170, and ends at the bottom right portion of the graph. A vertical line emerges from 175.35, on the horizontal axis, to the right of Mu = 170, and touches the curve. The region to the right of this line under the curve is shaded and is labeled .05. This area is labeled Rejection region. A point 178 is marked to the right of 175.35 along the horizontal axis.&#10;&#10;The second graph has z along the horizontal axis, with 0 at the center. A curve emerges from the bottom left portion of the graph, reaches a peak over 0, and ends at the bottom right portion of the graph. A vertical line emerges from 1.645, on the horizontal axis, to the right of 0, and touches the curve. The region to the right of this line under the curve is shaded and is labeled .05. This area is labeled Rejection region.  A point 2.46 is to the right of the 1.645 mark on the horizontal axis.">
            <a:extLst>
              <a:ext uri="{FF2B5EF4-FFF2-40B4-BE49-F238E27FC236}">
                <a16:creationId xmlns:a16="http://schemas.microsoft.com/office/drawing/2014/main" id="{C6BE2A88-C6C8-4DF3-875C-4151D9170CB6}"/>
              </a:ext>
            </a:extLst>
          </p:cNvPr>
          <p:cNvPicPr>
            <a:picLocks noChangeAspect="1"/>
          </p:cNvPicPr>
          <p:nvPr/>
        </p:nvPicPr>
        <p:blipFill rotWithShape="1">
          <a:blip r:embed="rId4"/>
          <a:srcRect t="78" b="78"/>
          <a:stretch/>
        </p:blipFill>
        <p:spPr>
          <a:xfrm>
            <a:off x="5429664" y="2565732"/>
            <a:ext cx="3109840" cy="2763441"/>
          </a:xfrm>
          <a:prstGeom prst="rect">
            <a:avLst/>
          </a:prstGeom>
          <a:noFill/>
        </p:spPr>
      </p:pic>
    </p:spTree>
    <p:extLst>
      <p:ext uri="{BB962C8B-B14F-4D97-AF65-F5344CB8AC3E}">
        <p14:creationId xmlns:p14="http://schemas.microsoft.com/office/powerpoint/2010/main" val="153090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F2A4DD0-1658-C749-A9E6-2C3A2A216B2F}"/>
                  </a:ext>
                </a:extLst>
              </p:cNvPr>
              <p:cNvSpPr txBox="1"/>
              <p:nvPr/>
            </p:nvSpPr>
            <p:spPr>
              <a:xfrm>
                <a:off x="249372" y="1106148"/>
                <a:ext cx="8645255" cy="5201809"/>
              </a:xfrm>
              <a:prstGeom prst="rect">
                <a:avLst/>
              </a:prstGeom>
              <a:noFill/>
            </p:spPr>
            <p:txBody>
              <a:bodyPr wrap="square" lIns="67500" rtlCol="0">
                <a:spAutoFit/>
              </a:bodyPr>
              <a:lstStyle/>
              <a:p>
                <a:pPr>
                  <a:spcBef>
                    <a:spcPts val="450"/>
                  </a:spcBef>
                </a:pPr>
                <a:r>
                  <a:rPr lang="en-US" sz="1800" dirty="0"/>
                  <a:t>The main limitation of the rejection region method is that it produces a </a:t>
                </a:r>
                <a:r>
                  <a:rPr lang="en-US" sz="1800" i="1" dirty="0"/>
                  <a:t>yes</a:t>
                </a:r>
                <a:r>
                  <a:rPr lang="en-US" sz="1800" dirty="0"/>
                  <a:t> or </a:t>
                </a:r>
                <a:r>
                  <a:rPr lang="en-US" sz="1800" i="1" dirty="0"/>
                  <a:t>no</a:t>
                </a:r>
                <a:r>
                  <a:rPr lang="en-US" sz="1800" dirty="0"/>
                  <a:t> answer to the question of whether to reject </a:t>
                </a:r>
                <a:r>
                  <a:rPr lang="en-US" sz="1800" i="1" dirty="0"/>
                  <a:t>H</a:t>
                </a:r>
                <a:r>
                  <a:rPr lang="en-US" sz="1800" i="1" baseline="-25000" dirty="0"/>
                  <a:t>0</a:t>
                </a:r>
                <a:r>
                  <a:rPr lang="en-US" sz="1800" i="1" dirty="0"/>
                  <a:t> </a:t>
                </a:r>
                <a:r>
                  <a:rPr lang="en-US" sz="1800" dirty="0"/>
                  <a:t>but offers no further information on the statistical significance of the test.</a:t>
                </a:r>
              </a:p>
              <a:p>
                <a:pPr>
                  <a:spcBef>
                    <a:spcPts val="450"/>
                  </a:spcBef>
                </a:pPr>
                <a:r>
                  <a:rPr lang="en-US" sz="1800" dirty="0"/>
                  <a:t>  </a:t>
                </a:r>
              </a:p>
              <a:p>
                <a:pPr>
                  <a:spcBef>
                    <a:spcPts val="450"/>
                  </a:spcBef>
                </a:pPr>
                <a:r>
                  <a:rPr lang="en-US" sz="1800" dirty="0"/>
                  <a:t>One of the implications of using the rejection region method is the impossibility of calculating the exact possibility of making an error (or the exact probability that a Type I error will occur).</a:t>
                </a:r>
              </a:p>
              <a:p>
                <a:pPr>
                  <a:spcBef>
                    <a:spcPts val="450"/>
                  </a:spcBef>
                </a:pPr>
                <a:endParaRPr lang="en-US" sz="1800" dirty="0"/>
              </a:p>
              <a:p>
                <a:pPr>
                  <a:spcBef>
                    <a:spcPts val="450"/>
                  </a:spcBef>
                </a:pPr>
                <a:r>
                  <a:rPr lang="en-US" sz="1800" dirty="0"/>
                  <a:t>A better approach that provides a measure of the amount of </a:t>
                </a:r>
              </a:p>
              <a:p>
                <a:r>
                  <a:rPr lang="en-US" sz="1800" dirty="0"/>
                  <a:t>statistical evidence supporting </a:t>
                </a:r>
                <a:r>
                  <a:rPr lang="en-US" sz="1800" i="1" dirty="0"/>
                  <a:t>H</a:t>
                </a:r>
                <a:r>
                  <a:rPr lang="en-US" sz="1800" i="1" baseline="-25000" dirty="0"/>
                  <a:t>1</a:t>
                </a:r>
                <a:r>
                  <a:rPr lang="en-US" sz="1800" dirty="0"/>
                  <a:t> uses the </a:t>
                </a:r>
                <a:r>
                  <a:rPr lang="en-US" sz="1800" i="1" dirty="0"/>
                  <a:t>p-value</a:t>
                </a:r>
                <a:r>
                  <a:rPr lang="en-US" sz="1800" dirty="0"/>
                  <a:t>.</a:t>
                </a:r>
              </a:p>
              <a:p>
                <a:pPr marL="342892">
                  <a:spcBef>
                    <a:spcPts val="450"/>
                  </a:spcBef>
                </a:pPr>
                <a:r>
                  <a:rPr lang="en-US" sz="1800" dirty="0"/>
                  <a:t>The </a:t>
                </a:r>
                <a:r>
                  <a:rPr lang="en-US" sz="1800" b="1" i="1" dirty="0"/>
                  <a:t>p</a:t>
                </a:r>
                <a:r>
                  <a:rPr lang="en-US" sz="1800" b="1" dirty="0"/>
                  <a:t>-value</a:t>
                </a:r>
                <a:r>
                  <a:rPr lang="en-US" sz="1800" dirty="0"/>
                  <a:t> of a test is the probability of observing a test </a:t>
                </a:r>
              </a:p>
              <a:p>
                <a:pPr marL="342892"/>
                <a:r>
                  <a:rPr lang="en-US" sz="1800" dirty="0"/>
                  <a:t>statistic at least as extreme as the one computed given</a:t>
                </a:r>
              </a:p>
              <a:p>
                <a:pPr marL="342892"/>
                <a:r>
                  <a:rPr lang="en-US" sz="1800" dirty="0"/>
                  <a:t>that the null hypothesis is true.</a:t>
                </a:r>
              </a:p>
              <a:p>
                <a:pPr>
                  <a:spcBef>
                    <a:spcPts val="900"/>
                  </a:spcBef>
                </a:pPr>
                <a:r>
                  <a:rPr lang="en-US" sz="1800" dirty="0"/>
                  <a:t>In our example, the p-value is the probability of observing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ea typeface="Cambria Math" panose="02040503050406030204" pitchFamily="18" charset="0"/>
                      </a:rPr>
                      <m:t>≥178</m:t>
                    </m:r>
                  </m:oMath>
                </a14:m>
                <a:r>
                  <a:rPr lang="en-US" sz="1800" dirty="0"/>
                  <a:t> when </a:t>
                </a:r>
                <a14:m>
                  <m:oMath xmlns:m="http://schemas.openxmlformats.org/officeDocument/2006/math">
                    <m:r>
                      <a:rPr lang="en-US" sz="1800" i="1" dirty="0">
                        <a:latin typeface="Cambria Math" panose="02040503050406030204" pitchFamily="18" charset="0"/>
                        <a:ea typeface="Cambria Math" panose="02040503050406030204" pitchFamily="18" charset="0"/>
                      </a:rPr>
                      <m:t>𝜇</m:t>
                    </m:r>
                    <m:r>
                      <a:rPr lang="en-US" sz="1800" i="1" dirty="0">
                        <a:latin typeface="Cambria Math" panose="02040503050406030204" pitchFamily="18" charset="0"/>
                        <a:ea typeface="Cambria Math" panose="02040503050406030204" pitchFamily="18" charset="0"/>
                      </a:rPr>
                      <m:t>=</m:t>
                    </m:r>
                    <m:r>
                      <m:rPr>
                        <m:nor/>
                      </m:rPr>
                      <a:rPr lang="en-US" sz="1800" dirty="0"/>
                      <m:t>170</m:t>
                    </m:r>
                  </m:oMath>
                </a14:m>
                <a:r>
                  <a:rPr lang="en-US" sz="1800" dirty="0"/>
                  <a:t> is:</a:t>
                </a:r>
              </a:p>
              <a:p>
                <a:pPr marL="342892">
                  <a:spcBef>
                    <a:spcPts val="450"/>
                  </a:spcBef>
                </a:pPr>
                <a:r>
                  <a:rPr lang="en-US" sz="1800" i="1" dirty="0"/>
                  <a:t>p</a:t>
                </a:r>
                <a:r>
                  <a:rPr lang="en-US" sz="1800" dirty="0"/>
                  <a:t>-value</a:t>
                </a:r>
                <a14:m>
                  <m:oMath xmlns:m="http://schemas.openxmlformats.org/officeDocument/2006/math">
                    <m:r>
                      <a:rPr lang="en-US" sz="1800">
                        <a:latin typeface="Cambria Math" panose="02040503050406030204" pitchFamily="18" charset="0"/>
                      </a:rPr>
                      <m:t> =</m:t>
                    </m:r>
                    <m:r>
                      <a:rPr lang="en-US" sz="1800" i="1">
                        <a:latin typeface="Cambria Math" panose="02040503050406030204" pitchFamily="18" charset="0"/>
                      </a:rPr>
                      <m:t>𝑃</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𝑋</m:t>
                            </m:r>
                          </m:e>
                        </m:acc>
                        <m:r>
                          <a:rPr lang="en-US" sz="1800" i="1">
                            <a:latin typeface="Cambria Math" panose="02040503050406030204" pitchFamily="18" charset="0"/>
                          </a:rPr>
                          <m:t>&gt;178</m:t>
                        </m:r>
                      </m:e>
                    </m:d>
                    <m:r>
                      <a:rPr lang="en-US" sz="1800" i="1">
                        <a:latin typeface="Cambria Math" panose="02040503050406030204" pitchFamily="18" charset="0"/>
                      </a:rPr>
                      <m:t>=</m:t>
                    </m:r>
                    <m:r>
                      <a:rPr lang="en-US" sz="1800" i="1">
                        <a:latin typeface="Cambria Math" panose="02040503050406030204" pitchFamily="18" charset="0"/>
                      </a:rPr>
                      <m:t>𝑃</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acc>
                              <m:accPr>
                                <m:chr m:val="̅"/>
                                <m:ctrlPr>
                                  <a:rPr lang="en-US" sz="1800" i="1">
                                    <a:latin typeface="Cambria Math" panose="02040503050406030204" pitchFamily="18" charset="0"/>
                                  </a:rPr>
                                </m:ctrlPr>
                              </m:accPr>
                              <m:e>
                                <m:r>
                                  <a:rPr lang="en-US" sz="1800" i="1">
                                    <a:latin typeface="Cambria Math" panose="02040503050406030204" pitchFamily="18" charset="0"/>
                                  </a:rPr>
                                  <m:t>𝑋</m:t>
                                </m:r>
                              </m:e>
                            </m:acc>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𝜇</m:t>
                            </m:r>
                          </m:num>
                          <m:den>
                            <m:f>
                              <m:fPr>
                                <m:type m:val="lin"/>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𝜎</m:t>
                                </m:r>
                              </m:num>
                              <m:den>
                                <m:rad>
                                  <m:radPr>
                                    <m:degHide m:val="on"/>
                                    <m:ctrlPr>
                                      <a:rPr lang="en-US" sz="1800" i="1">
                                        <a:latin typeface="Cambria Math" panose="02040503050406030204" pitchFamily="18" charset="0"/>
                                      </a:rPr>
                                    </m:ctrlPr>
                                  </m:radPr>
                                  <m:deg/>
                                  <m:e>
                                    <m:r>
                                      <a:rPr lang="en-US" sz="1800" i="1">
                                        <a:latin typeface="Cambria Math" panose="02040503050406030204" pitchFamily="18" charset="0"/>
                                      </a:rPr>
                                      <m:t>𝑛</m:t>
                                    </m:r>
                                  </m:e>
                                </m:rad>
                              </m:den>
                            </m:f>
                          </m:den>
                        </m:f>
                        <m:r>
                          <a:rPr lang="en-US" sz="1800" i="1">
                            <a:latin typeface="Cambria Math" panose="02040503050406030204" pitchFamily="18" charset="0"/>
                          </a:rPr>
                          <m:t>&gt;</m:t>
                        </m:r>
                        <m:f>
                          <m:fPr>
                            <m:ctrlPr>
                              <a:rPr lang="en-US" sz="1800" i="1">
                                <a:latin typeface="Cambria Math" panose="02040503050406030204" pitchFamily="18" charset="0"/>
                              </a:rPr>
                            </m:ctrlPr>
                          </m:fPr>
                          <m:num>
                            <m:r>
                              <a:rPr lang="en-US" sz="1800" i="1">
                                <a:latin typeface="Cambria Math" panose="02040503050406030204" pitchFamily="18" charset="0"/>
                              </a:rPr>
                              <m:t>178−170</m:t>
                            </m:r>
                          </m:num>
                          <m:den>
                            <m:r>
                              <a:rPr lang="en-US" sz="1800" i="1">
                                <a:latin typeface="Cambria Math" panose="02040503050406030204" pitchFamily="18" charset="0"/>
                              </a:rPr>
                              <m:t>65/</m:t>
                            </m:r>
                            <m:rad>
                              <m:radPr>
                                <m:degHide m:val="on"/>
                                <m:ctrlPr>
                                  <a:rPr lang="en-US" sz="1800" i="1">
                                    <a:latin typeface="Cambria Math" panose="02040503050406030204" pitchFamily="18" charset="0"/>
                                  </a:rPr>
                                </m:ctrlPr>
                              </m:radPr>
                              <m:deg/>
                              <m:e>
                                <m:r>
                                  <a:rPr lang="en-US" sz="1800" i="1">
                                    <a:latin typeface="Cambria Math" panose="02040503050406030204" pitchFamily="18" charset="0"/>
                                  </a:rPr>
                                  <m:t>400</m:t>
                                </m:r>
                              </m:e>
                            </m:rad>
                          </m:den>
                        </m:f>
                      </m:e>
                    </m:d>
                    <m:r>
                      <a:rPr lang="en-US" sz="1800" i="1">
                        <a:latin typeface="Cambria Math" panose="02040503050406030204" pitchFamily="18" charset="0"/>
                      </a:rPr>
                      <m:t>=</m:t>
                    </m:r>
                    <m:r>
                      <a:rPr lang="en-US" sz="1800" i="1">
                        <a:latin typeface="Cambria Math" panose="02040503050406030204" pitchFamily="18" charset="0"/>
                      </a:rPr>
                      <m:t>𝑃</m:t>
                    </m:r>
                    <m:d>
                      <m:dPr>
                        <m:ctrlPr>
                          <a:rPr lang="en-US" sz="1800" i="1">
                            <a:latin typeface="Cambria Math" panose="02040503050406030204" pitchFamily="18" charset="0"/>
                          </a:rPr>
                        </m:ctrlPr>
                      </m:dPr>
                      <m:e>
                        <m:r>
                          <a:rPr lang="en-US" sz="1800" i="1">
                            <a:latin typeface="Cambria Math" panose="02040503050406030204" pitchFamily="18" charset="0"/>
                          </a:rPr>
                          <m:t>𝑍</m:t>
                        </m:r>
                        <m:r>
                          <a:rPr lang="en-US" sz="1800" i="1">
                            <a:latin typeface="Cambria Math" panose="02040503050406030204" pitchFamily="18" charset="0"/>
                          </a:rPr>
                          <m:t>&gt;2.46</m:t>
                        </m:r>
                      </m:e>
                    </m:d>
                    <m:r>
                      <a:rPr lang="en-US" sz="1800" i="1">
                        <a:latin typeface="Cambria Math" panose="02040503050406030204" pitchFamily="18" charset="0"/>
                      </a:rPr>
                      <m:t>=1−</m:t>
                    </m:r>
                    <m:r>
                      <a:rPr lang="en-US" sz="1800" i="1">
                        <a:latin typeface="Cambria Math" panose="02040503050406030204" pitchFamily="18" charset="0"/>
                      </a:rPr>
                      <m:t>𝑃</m:t>
                    </m:r>
                    <m:d>
                      <m:dPr>
                        <m:ctrlPr>
                          <a:rPr lang="en-US" sz="1800" i="1">
                            <a:latin typeface="Cambria Math" panose="02040503050406030204" pitchFamily="18" charset="0"/>
                          </a:rPr>
                        </m:ctrlPr>
                      </m:dPr>
                      <m:e>
                        <m:r>
                          <a:rPr lang="en-US" sz="1800" i="1">
                            <a:latin typeface="Cambria Math" panose="02040503050406030204" pitchFamily="18" charset="0"/>
                          </a:rPr>
                          <m:t>𝑍</m:t>
                        </m:r>
                        <m:r>
                          <a:rPr lang="en-US" sz="1800" i="1">
                            <a:latin typeface="Cambria Math" panose="02040503050406030204" pitchFamily="18" charset="0"/>
                          </a:rPr>
                          <m:t>&lt;2.46</m:t>
                        </m:r>
                      </m:e>
                    </m:d>
                    <m:r>
                      <a:rPr lang="en-US" sz="1800" i="1">
                        <a:latin typeface="Cambria Math" panose="02040503050406030204" pitchFamily="18" charset="0"/>
                      </a:rPr>
                      <m:t>=1−.9931=.0069</m:t>
                    </m:r>
                  </m:oMath>
                </a14:m>
                <a:endParaRPr lang="en-US" sz="1800" dirty="0"/>
              </a:p>
            </p:txBody>
          </p:sp>
        </mc:Choice>
        <mc:Fallback>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249372" y="1106148"/>
                <a:ext cx="8645255" cy="5201809"/>
              </a:xfrm>
              <a:prstGeom prst="rect">
                <a:avLst/>
              </a:prstGeom>
              <a:blipFill>
                <a:blip r:embed="rId3"/>
                <a:stretch>
                  <a:fillRect l="-917" t="-585" r="-141" b="-2459"/>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243068" y="307040"/>
            <a:ext cx="8888321" cy="507831"/>
          </a:xfrm>
          <a:prstGeom prst="rect">
            <a:avLst/>
          </a:prstGeom>
          <a:noFill/>
        </p:spPr>
        <p:txBody>
          <a:bodyPr wrap="square" rtlCol="0">
            <a:spAutoFit/>
          </a:bodyPr>
          <a:lstStyle/>
          <a:p>
            <a:pPr algn="ct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p-Value</a:t>
            </a:r>
          </a:p>
        </p:txBody>
      </p:sp>
      <p:pic>
        <p:nvPicPr>
          <p:cNvPr id="4" name="Picture Placeholder 7" descr="A graph has z along the horizontal axis, with 0 at the center. A curve emerges from the bottom left portion of the graph, reaches a peak over 0, and ends at the bottom right portion of the graph. A vertical line emerges from 2.46, on the horizontal axis, to the right of 0, and touches the curve. The region to the right of this line under the curve is shaded and is labeled .0069. &#10;">
            <a:extLst>
              <a:ext uri="{FF2B5EF4-FFF2-40B4-BE49-F238E27FC236}">
                <a16:creationId xmlns:a16="http://schemas.microsoft.com/office/drawing/2014/main" id="{B60056BF-6733-46DE-8E46-E8ED04C6F65A}"/>
              </a:ext>
            </a:extLst>
          </p:cNvPr>
          <p:cNvPicPr>
            <a:picLocks noChangeAspect="1"/>
          </p:cNvPicPr>
          <p:nvPr/>
        </p:nvPicPr>
        <p:blipFill rotWithShape="1">
          <a:blip r:embed="rId4"/>
          <a:srcRect t="127" b="127"/>
          <a:stretch/>
        </p:blipFill>
        <p:spPr>
          <a:xfrm>
            <a:off x="5617067" y="3041045"/>
            <a:ext cx="2845594" cy="1332017"/>
          </a:xfrm>
          <a:prstGeom prst="rect">
            <a:avLst/>
          </a:prstGeom>
        </p:spPr>
      </p:pic>
    </p:spTree>
    <p:extLst>
      <p:ext uri="{BB962C8B-B14F-4D97-AF65-F5344CB8AC3E}">
        <p14:creationId xmlns:p14="http://schemas.microsoft.com/office/powerpoint/2010/main" val="216631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516402" y="2090173"/>
            <a:ext cx="8286488" cy="1208023"/>
          </a:xfrm>
          <a:prstGeom prst="rect">
            <a:avLst/>
          </a:prstGeom>
          <a:noFill/>
        </p:spPr>
        <p:txBody>
          <a:bodyPr wrap="square" lIns="67500" rtlCol="0">
            <a:spAutoFit/>
          </a:bodyPr>
          <a:lstStyle/>
          <a:p>
            <a:pPr>
              <a:spcBef>
                <a:spcPts val="450"/>
              </a:spcBef>
            </a:pPr>
            <a:endParaRPr lang="en-US" sz="1500" dirty="0"/>
          </a:p>
          <a:p>
            <a:pPr>
              <a:spcBef>
                <a:spcPts val="450"/>
              </a:spcBef>
            </a:pPr>
            <a:endParaRPr lang="en-US" sz="1500" dirty="0"/>
          </a:p>
          <a:p>
            <a:pPr>
              <a:spcBef>
                <a:spcPts val="450"/>
              </a:spcBef>
            </a:pPr>
            <a:endParaRPr lang="en-US" sz="1500" dirty="0"/>
          </a:p>
          <a:p>
            <a:pPr>
              <a:spcBef>
                <a:spcPts val="450"/>
              </a:spcBef>
            </a:pPr>
            <a:endParaRPr lang="en-US" sz="15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7114" y="323954"/>
            <a:ext cx="8888321" cy="507831"/>
          </a:xfrm>
          <a:prstGeom prst="rect">
            <a:avLst/>
          </a:prstGeom>
          <a:noFill/>
        </p:spPr>
        <p:txBody>
          <a:bodyPr wrap="square" rtlCol="0">
            <a:spAutoFit/>
          </a:bodyPr>
          <a:lstStyle/>
          <a:p>
            <a:pPr algn="ctr"/>
            <a:r>
              <a:rPr lang="en-US" sz="2700" dirty="0">
                <a:solidFill>
                  <a:schemeClr val="bg1"/>
                </a:solidFill>
              </a:rPr>
              <a:t>11-2d </a:t>
            </a: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Interpreting the p-Value</a:t>
            </a:r>
          </a:p>
        </p:txBody>
      </p:sp>
      <p:sp>
        <p:nvSpPr>
          <p:cNvPr id="4" name="Text Placeholder 2">
            <a:extLst>
              <a:ext uri="{FF2B5EF4-FFF2-40B4-BE49-F238E27FC236}">
                <a16:creationId xmlns:a16="http://schemas.microsoft.com/office/drawing/2014/main" id="{E71A4369-E1E7-42DF-AEB4-AF011062C29A}"/>
              </a:ext>
            </a:extLst>
          </p:cNvPr>
          <p:cNvSpPr txBox="1">
            <a:spLocks/>
          </p:cNvSpPr>
          <p:nvPr/>
        </p:nvSpPr>
        <p:spPr>
          <a:xfrm>
            <a:off x="312774" y="905847"/>
            <a:ext cx="7934347" cy="2436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Example – Department Store’s New Billing System</a:t>
            </a:r>
          </a:p>
          <a:p>
            <a:endParaRPr lang="en-US" sz="1650" b="1" dirty="0"/>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700D7C0-9E17-4CA5-98EA-AC8709104B7D}"/>
                  </a:ext>
                </a:extLst>
              </p:cNvPr>
              <p:cNvSpPr/>
              <p:nvPr/>
            </p:nvSpPr>
            <p:spPr>
              <a:xfrm>
                <a:off x="312774" y="1515525"/>
                <a:ext cx="8693743" cy="4844916"/>
              </a:xfrm>
              <a:prstGeom prst="rect">
                <a:avLst/>
              </a:prstGeom>
            </p:spPr>
            <p:txBody>
              <a:bodyPr wrap="square">
                <a:spAutoFit/>
              </a:bodyPr>
              <a:lstStyle/>
              <a:p>
                <a:r>
                  <a:rPr lang="en-US" sz="1800" dirty="0"/>
                  <a:t>We just concluded that the probability of observing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ea typeface="Cambria Math" panose="02040503050406030204" pitchFamily="18" charset="0"/>
                      </a:rPr>
                      <m:t>≥178</m:t>
                    </m:r>
                  </m:oMath>
                </a14:m>
                <a:r>
                  <a:rPr lang="en-US" sz="1800" dirty="0"/>
                  <a:t> when </a:t>
                </a:r>
                <a14:m>
                  <m:oMath xmlns:m="http://schemas.openxmlformats.org/officeDocument/2006/math">
                    <m:r>
                      <a:rPr lang="en-US" sz="1800" i="1" dirty="0">
                        <a:latin typeface="Cambria Math" panose="02040503050406030204" pitchFamily="18" charset="0"/>
                        <a:ea typeface="Cambria Math" panose="02040503050406030204" pitchFamily="18" charset="0"/>
                      </a:rPr>
                      <m:t>𝜇</m:t>
                    </m:r>
                    <m:r>
                      <a:rPr lang="en-US" sz="1800" i="1" dirty="0">
                        <a:latin typeface="Cambria Math" panose="02040503050406030204" pitchFamily="18" charset="0"/>
                        <a:ea typeface="Cambria Math" panose="02040503050406030204" pitchFamily="18" charset="0"/>
                      </a:rPr>
                      <m:t>=</m:t>
                    </m:r>
                    <m:r>
                      <m:rPr>
                        <m:nor/>
                      </m:rPr>
                      <a:rPr lang="en-US" sz="1800" dirty="0"/>
                      <m:t>170</m:t>
                    </m:r>
                  </m:oMath>
                </a14:m>
                <a:r>
                  <a:rPr lang="en-US" sz="1800" dirty="0"/>
                  <a:t> is .0069, which is a very unlikely event. </a:t>
                </a:r>
              </a:p>
              <a:p>
                <a:endParaRPr lang="en-US" sz="1800" dirty="0"/>
              </a:p>
              <a:p>
                <a:r>
                  <a:rPr lang="en-US" sz="1800" dirty="0"/>
                  <a:t>Consequently, we have reason to reject </a:t>
                </a:r>
                <a:r>
                  <a:rPr lang="en-US" sz="1800" i="1" dirty="0"/>
                  <a:t>H</a:t>
                </a:r>
                <a:r>
                  <a:rPr lang="en-US" sz="1800" i="1" baseline="-25000" dirty="0"/>
                  <a:t>0</a:t>
                </a:r>
                <a:r>
                  <a:rPr lang="en-US" sz="1800" dirty="0"/>
                  <a:t> and support </a:t>
                </a:r>
                <a:r>
                  <a:rPr lang="en-US" sz="1800" i="1" dirty="0"/>
                  <a:t>H</a:t>
                </a:r>
                <a:r>
                  <a:rPr lang="en-US" sz="1800" i="1" baseline="-25000" dirty="0"/>
                  <a:t>1</a:t>
                </a:r>
                <a:r>
                  <a:rPr lang="en-US" sz="1800" i="1" dirty="0"/>
                  <a:t>. </a:t>
                </a:r>
                <a:r>
                  <a:rPr lang="en-US" sz="1800" dirty="0"/>
                  <a:t>But that we cannot make a probability statement about a parameter that is not a random variable.</a:t>
                </a:r>
              </a:p>
              <a:p>
                <a:pPr>
                  <a:spcBef>
                    <a:spcPts val="450"/>
                  </a:spcBef>
                </a:pPr>
                <a:r>
                  <a:rPr lang="en-US" sz="1800" b="1" dirty="0"/>
                  <a:t>Incorrect interpretation</a:t>
                </a:r>
                <a:r>
                  <a:rPr lang="en-US" sz="1800" b="1" i="1" dirty="0"/>
                  <a:t>: </a:t>
                </a:r>
                <a:r>
                  <a:rPr lang="en-US" sz="1800" dirty="0"/>
                  <a:t>the </a:t>
                </a:r>
                <a:r>
                  <a:rPr lang="en-US" sz="1800" i="1" dirty="0"/>
                  <a:t>p</a:t>
                </a:r>
                <a:r>
                  <a:rPr lang="en-US" sz="1800" dirty="0"/>
                  <a:t>-value is the probability that the </a:t>
                </a:r>
                <a:r>
                  <a:rPr lang="en-US" sz="1800" i="1" dirty="0"/>
                  <a:t>H</a:t>
                </a:r>
                <a:r>
                  <a:rPr lang="en-US" sz="1800" i="1" baseline="-25000" dirty="0"/>
                  <a:t>0</a:t>
                </a:r>
                <a:r>
                  <a:rPr lang="en-US" sz="1800" dirty="0"/>
                  <a:t> is true.</a:t>
                </a:r>
              </a:p>
              <a:p>
                <a:pPr>
                  <a:spcBef>
                    <a:spcPts val="450"/>
                  </a:spcBef>
                </a:pPr>
                <a:r>
                  <a:rPr lang="en-US" sz="1800" b="1" dirty="0"/>
                  <a:t>Correct interpretation</a:t>
                </a:r>
                <a:r>
                  <a:rPr lang="en-US" sz="1800" dirty="0"/>
                  <a:t>: the p-value measures the amount of statistical evidence that  supports </a:t>
                </a:r>
                <a:r>
                  <a:rPr lang="en-US" sz="1800" i="1" dirty="0"/>
                  <a:t>H</a:t>
                </a:r>
                <a:r>
                  <a:rPr lang="en-US" sz="1800" i="1" baseline="-25000" dirty="0"/>
                  <a:t>1</a:t>
                </a:r>
                <a:r>
                  <a:rPr lang="en-US" sz="1800" dirty="0"/>
                  <a:t>.</a:t>
                </a:r>
              </a:p>
              <a:p>
                <a:pPr>
                  <a:spcBef>
                    <a:spcPts val="450"/>
                  </a:spcBef>
                </a:pPr>
                <a:endParaRPr lang="en-US" sz="1800" dirty="0"/>
              </a:p>
              <a:p>
                <a:pPr>
                  <a:spcBef>
                    <a:spcPts val="450"/>
                  </a:spcBef>
                </a:pPr>
                <a:r>
                  <a:rPr lang="en-US" sz="1800" dirty="0"/>
                  <a:t>The table and the graph to the right</a:t>
                </a:r>
              </a:p>
              <a:p>
                <a:r>
                  <a:rPr lang="en-US" sz="1800" dirty="0"/>
                  <a:t>show several values of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their z-</a:t>
                </a:r>
              </a:p>
              <a:p>
                <a:r>
                  <a:rPr lang="en-US" sz="1800" dirty="0"/>
                  <a:t>statistics, and </a:t>
                </a:r>
                <a:r>
                  <a:rPr lang="en-US" sz="1800" i="1" dirty="0"/>
                  <a:t>p</a:t>
                </a:r>
                <a:r>
                  <a:rPr lang="en-US" sz="1800" dirty="0"/>
                  <a:t>-values. </a:t>
                </a:r>
              </a:p>
              <a:p>
                <a:pPr>
                  <a:spcBef>
                    <a:spcPts val="450"/>
                  </a:spcBef>
                </a:pPr>
                <a:r>
                  <a:rPr lang="en-US" sz="1800" dirty="0"/>
                  <a:t>Notice how the farther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is from the </a:t>
                </a:r>
              </a:p>
              <a:p>
                <a:r>
                  <a:rPr lang="en-US" sz="1800" dirty="0"/>
                  <a:t>hypothesized mean of 170, the smaller</a:t>
                </a:r>
              </a:p>
              <a:p>
                <a:r>
                  <a:rPr lang="en-US" sz="1800" dirty="0"/>
                  <a:t>the </a:t>
                </a:r>
                <a:r>
                  <a:rPr lang="en-US" sz="1800" i="1" dirty="0"/>
                  <a:t>p</a:t>
                </a:r>
                <a:r>
                  <a:rPr lang="en-US" sz="1800" dirty="0"/>
                  <a:t>-value is, and the more the</a:t>
                </a:r>
              </a:p>
              <a:p>
                <a:r>
                  <a:rPr lang="en-US" sz="1800" dirty="0"/>
                  <a:t>statistical evidence supports </a:t>
                </a:r>
                <a:r>
                  <a:rPr lang="en-US" sz="1800" i="1" dirty="0"/>
                  <a:t>H</a:t>
                </a:r>
                <a:r>
                  <a:rPr lang="en-US" sz="1800" i="1" baseline="-25000" dirty="0"/>
                  <a:t>1</a:t>
                </a:r>
                <a:r>
                  <a:rPr lang="en-US" sz="1800" dirty="0"/>
                  <a:t>.</a:t>
                </a:r>
              </a:p>
            </p:txBody>
          </p:sp>
        </mc:Choice>
        <mc:Fallback>
          <p:sp>
            <p:nvSpPr>
              <p:cNvPr id="2" name="Rectangle 1">
                <a:extLst>
                  <a:ext uri="{FF2B5EF4-FFF2-40B4-BE49-F238E27FC236}">
                    <a16:creationId xmlns:a16="http://schemas.microsoft.com/office/drawing/2014/main" id="{8700D7C0-9E17-4CA5-98EA-AC8709104B7D}"/>
                  </a:ext>
                </a:extLst>
              </p:cNvPr>
              <p:cNvSpPr>
                <a:spLocks noRot="1" noChangeAspect="1" noMove="1" noResize="1" noEditPoints="1" noAdjustHandles="1" noChangeArrowheads="1" noChangeShapeType="1" noTextEdit="1"/>
              </p:cNvSpPr>
              <p:nvPr/>
            </p:nvSpPr>
            <p:spPr>
              <a:xfrm>
                <a:off x="312774" y="1515525"/>
                <a:ext cx="8693743" cy="4844916"/>
              </a:xfrm>
              <a:prstGeom prst="rect">
                <a:avLst/>
              </a:prstGeom>
              <a:blipFill>
                <a:blip r:embed="rId3"/>
                <a:stretch>
                  <a:fillRect l="-561" t="-756" r="-842" b="-113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DCC8230-2E63-48DC-BD2C-772C2B79690E}"/>
              </a:ext>
            </a:extLst>
          </p:cNvPr>
          <p:cNvPicPr>
            <a:picLocks noChangeAspect="1"/>
          </p:cNvPicPr>
          <p:nvPr/>
        </p:nvPicPr>
        <p:blipFill>
          <a:blip r:embed="rId4"/>
          <a:stretch>
            <a:fillRect/>
          </a:stretch>
        </p:blipFill>
        <p:spPr>
          <a:xfrm>
            <a:off x="4279947" y="3718327"/>
            <a:ext cx="2070387" cy="1624148"/>
          </a:xfrm>
          <a:prstGeom prst="rect">
            <a:avLst/>
          </a:prstGeom>
        </p:spPr>
      </p:pic>
      <p:pic>
        <p:nvPicPr>
          <p:cNvPr id="7" name="Picture Placeholder 15" descr="Six graphs all having x bar along the horizontal axis and Mu = 170 at the center, have a curve each above them, which begins at the bottom left portion of the graph, reaches a peak over Mu = 170 and ends at the bottom right portion of the graph. In the first graph, a vertical line from Mu = 170 meets the curve and the region to the right of it, under the curve is shaded and labeled .5000. In the second graph, a vertical line from 172 to the right of Mu = 170 meets the curve and the region to the right of it, under the curve is shaded and labeled .2676. In the third graph, a vertical line from 174 to the right of Mu = 170 meets the curve and the region to the right of it, under the curve is shaded and labeled .1093. In the fourth graph, a vertical line from 176 to the right of Mu = 170 meets the curve and the region to the right of it, under the curve is shaded and labeled .0322. In the fifth graph, a vertical line from 178 to the right of Mu = 170 meets the curve and the region to the right of it, under the curve is shaded and labeled .0069. In the sixth graph, a vertical line from 180 to the right of Mu = 170 meets the curve and the region to the right of it, under the curve is shaded and labeled .0010. &#10;">
            <a:extLst>
              <a:ext uri="{FF2B5EF4-FFF2-40B4-BE49-F238E27FC236}">
                <a16:creationId xmlns:a16="http://schemas.microsoft.com/office/drawing/2014/main" id="{51C7AD82-2169-4FA2-B25C-1113037989ED}"/>
              </a:ext>
            </a:extLst>
          </p:cNvPr>
          <p:cNvPicPr>
            <a:picLocks noChangeAspect="1"/>
          </p:cNvPicPr>
          <p:nvPr/>
        </p:nvPicPr>
        <p:blipFill rotWithShape="1">
          <a:blip r:embed="rId5"/>
          <a:srcRect l="47" r="47"/>
          <a:stretch/>
        </p:blipFill>
        <p:spPr>
          <a:xfrm>
            <a:off x="6601874" y="3690011"/>
            <a:ext cx="2070387" cy="2661458"/>
          </a:xfrm>
          <a:prstGeom prst="rect">
            <a:avLst/>
          </a:prstGeom>
        </p:spPr>
      </p:pic>
    </p:spTree>
    <p:extLst>
      <p:ext uri="{BB962C8B-B14F-4D97-AF65-F5344CB8AC3E}">
        <p14:creationId xmlns:p14="http://schemas.microsoft.com/office/powerpoint/2010/main" val="1231603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503EA-5EC6-5ECB-B66F-8175E8C8E987}"/>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B5B4267E-427A-8509-58CA-8FF6FE4BE2B8}"/>
              </a:ext>
            </a:extLst>
          </p:cNvPr>
          <p:cNvSpPr txBox="1">
            <a:spLocks/>
          </p:cNvSpPr>
          <p:nvPr/>
        </p:nvSpPr>
        <p:spPr>
          <a:xfrm>
            <a:off x="390525" y="1600881"/>
            <a:ext cx="8362950" cy="4572000"/>
          </a:xfrm>
          <a:prstGeom prst="rect">
            <a:avLst/>
          </a:prstGeom>
        </p:spPr>
        <p:txBody>
          <a:bodyPr/>
          <a:lstStyle>
            <a:lvl1pPr marL="273050" indent="-273050" algn="l" rtl="0" eaLnBrk="0" fontAlgn="base" hangingPunct="0">
              <a:spcBef>
                <a:spcPts val="600"/>
              </a:spcBef>
              <a:spcAft>
                <a:spcPct val="0"/>
              </a:spcAft>
              <a:buClr>
                <a:schemeClr val="accent2"/>
              </a:buClr>
              <a:buSzPct val="85000"/>
              <a:buBlip>
                <a:blip r:embed="rId3"/>
              </a:buBlip>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Blip>
                <a:blip r:embed="rId3"/>
              </a:buBlip>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Blip>
                <a:blip r:embed="rId3"/>
              </a:buBlip>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Blip>
                <a:blip r:embed="rId3"/>
              </a:buBlip>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Blip>
                <a:blip r:embed="rId3"/>
              </a:buBlip>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tx1"/>
              </a:buClr>
              <a:buSzPct val="100000"/>
              <a:buFont typeface="Wingdings" panose="05000000000000000000" pitchFamily="2" charset="2"/>
              <a:buChar char="§"/>
              <a:defRPr/>
            </a:pPr>
            <a:r>
              <a:rPr lang="en-US" b="1" u="sng">
                <a:solidFill>
                  <a:srgbClr val="000000"/>
                </a:solidFill>
                <a:cs typeface="Arial" panose="020B0604020202020204" pitchFamily="34" charset="0"/>
              </a:rPr>
              <a:t>Less than .01</a:t>
            </a:r>
          </a:p>
          <a:p>
            <a:pPr marL="0" indent="0">
              <a:buClr>
                <a:schemeClr val="tx1"/>
              </a:buClr>
              <a:buSzPct val="90000"/>
              <a:buFontTx/>
              <a:buNone/>
              <a:defRPr/>
            </a:pPr>
            <a:r>
              <a:rPr lang="en-US" b="1">
                <a:solidFill>
                  <a:srgbClr val="000000"/>
                </a:solidFill>
                <a:cs typeface="Arial" panose="020B0604020202020204" pitchFamily="34" charset="0"/>
              </a:rPr>
              <a:t>           Overwhelming evidence to conclude </a:t>
            </a:r>
            <a:r>
              <a:rPr lang="en-US" b="1" i="1">
                <a:solidFill>
                  <a:srgbClr val="000000"/>
                </a:solidFill>
                <a:cs typeface="Arial" panose="020B0604020202020204" pitchFamily="34" charset="0"/>
              </a:rPr>
              <a:t>H</a:t>
            </a:r>
            <a:r>
              <a:rPr lang="en-US" b="1" baseline="-25000">
                <a:solidFill>
                  <a:srgbClr val="000000"/>
                </a:solidFill>
                <a:cs typeface="Arial" panose="020B0604020202020204" pitchFamily="34" charset="0"/>
              </a:rPr>
              <a:t>a</a:t>
            </a:r>
            <a:r>
              <a:rPr lang="en-US" b="1">
                <a:solidFill>
                  <a:srgbClr val="000000"/>
                </a:solidFill>
                <a:cs typeface="Arial" panose="020B0604020202020204" pitchFamily="34" charset="0"/>
              </a:rPr>
              <a:t> is true.</a:t>
            </a:r>
          </a:p>
          <a:p>
            <a:pPr>
              <a:spcBef>
                <a:spcPct val="20000"/>
              </a:spcBef>
              <a:buClr>
                <a:schemeClr val="tx1"/>
              </a:buClr>
              <a:buSzPct val="100000"/>
              <a:buFont typeface="Wingdings" panose="05000000000000000000" pitchFamily="2" charset="2"/>
              <a:buChar char="§"/>
              <a:defRPr/>
            </a:pPr>
            <a:r>
              <a:rPr lang="en-US" b="1" u="sng">
                <a:solidFill>
                  <a:srgbClr val="000000"/>
                </a:solidFill>
                <a:cs typeface="Arial" panose="020B0604020202020204" pitchFamily="34" charset="0"/>
              </a:rPr>
              <a:t>Between .01 and .05</a:t>
            </a:r>
          </a:p>
          <a:p>
            <a:pPr marL="0" indent="0">
              <a:spcBef>
                <a:spcPct val="20000"/>
              </a:spcBef>
              <a:buClr>
                <a:schemeClr val="tx1"/>
              </a:buClr>
              <a:buSzPct val="100000"/>
              <a:buFontTx/>
              <a:buNone/>
              <a:defRPr/>
            </a:pPr>
            <a:r>
              <a:rPr lang="en-US" b="1">
                <a:solidFill>
                  <a:srgbClr val="000000"/>
                </a:solidFill>
                <a:cs typeface="Arial" panose="020B0604020202020204" pitchFamily="34" charset="0"/>
              </a:rPr>
              <a:t>	Strong evidence to conclude </a:t>
            </a:r>
            <a:r>
              <a:rPr lang="en-US" b="1" i="1">
                <a:solidFill>
                  <a:srgbClr val="000000"/>
                </a:solidFill>
                <a:cs typeface="Arial" panose="020B0604020202020204" pitchFamily="34" charset="0"/>
              </a:rPr>
              <a:t>H</a:t>
            </a:r>
            <a:r>
              <a:rPr lang="en-US" b="1" baseline="-25000">
                <a:solidFill>
                  <a:srgbClr val="000000"/>
                </a:solidFill>
                <a:cs typeface="Arial" panose="020B0604020202020204" pitchFamily="34" charset="0"/>
              </a:rPr>
              <a:t>a</a:t>
            </a:r>
            <a:r>
              <a:rPr lang="en-US" b="1">
                <a:solidFill>
                  <a:srgbClr val="000000"/>
                </a:solidFill>
                <a:cs typeface="Arial" panose="020B0604020202020204" pitchFamily="34" charset="0"/>
              </a:rPr>
              <a:t> is true.</a:t>
            </a:r>
          </a:p>
          <a:p>
            <a:pPr>
              <a:spcBef>
                <a:spcPct val="20000"/>
              </a:spcBef>
              <a:buClr>
                <a:schemeClr val="tx1"/>
              </a:buClr>
              <a:buSzPct val="100000"/>
              <a:buFont typeface="Wingdings" panose="05000000000000000000" pitchFamily="2" charset="2"/>
              <a:buChar char="§"/>
              <a:defRPr/>
            </a:pPr>
            <a:r>
              <a:rPr lang="en-US" b="1" u="sng">
                <a:solidFill>
                  <a:srgbClr val="000000"/>
                </a:solidFill>
                <a:cs typeface="Arial" panose="020B0604020202020204" pitchFamily="34" charset="0"/>
              </a:rPr>
              <a:t>Between .05 and .10</a:t>
            </a:r>
          </a:p>
          <a:p>
            <a:pPr marL="0" indent="0">
              <a:spcBef>
                <a:spcPct val="20000"/>
              </a:spcBef>
              <a:buClr>
                <a:schemeClr val="tx1"/>
              </a:buClr>
              <a:buSzPct val="100000"/>
              <a:buFontTx/>
              <a:buNone/>
              <a:defRPr/>
            </a:pPr>
            <a:r>
              <a:rPr lang="en-US" b="1">
                <a:solidFill>
                  <a:srgbClr val="000000"/>
                </a:solidFill>
                <a:cs typeface="Arial" panose="020B0604020202020204" pitchFamily="34" charset="0"/>
              </a:rPr>
              <a:t>           Weak evidence to conclude </a:t>
            </a:r>
            <a:r>
              <a:rPr lang="en-US" b="1" i="1">
                <a:solidFill>
                  <a:srgbClr val="000000"/>
                </a:solidFill>
                <a:cs typeface="Arial" panose="020B0604020202020204" pitchFamily="34" charset="0"/>
              </a:rPr>
              <a:t>H</a:t>
            </a:r>
            <a:r>
              <a:rPr lang="en-US" b="1" baseline="-25000">
                <a:solidFill>
                  <a:srgbClr val="000000"/>
                </a:solidFill>
                <a:cs typeface="Arial" panose="020B0604020202020204" pitchFamily="34" charset="0"/>
              </a:rPr>
              <a:t>a</a:t>
            </a:r>
            <a:r>
              <a:rPr lang="en-US" b="1">
                <a:solidFill>
                  <a:srgbClr val="000000"/>
                </a:solidFill>
                <a:cs typeface="Arial" panose="020B0604020202020204" pitchFamily="34" charset="0"/>
              </a:rPr>
              <a:t> is true.</a:t>
            </a:r>
          </a:p>
          <a:p>
            <a:pPr>
              <a:spcBef>
                <a:spcPct val="20000"/>
              </a:spcBef>
              <a:buClr>
                <a:schemeClr val="tx1"/>
              </a:buClr>
              <a:buSzPct val="100000"/>
              <a:buFont typeface="Wingdings" panose="05000000000000000000" pitchFamily="2" charset="2"/>
              <a:buChar char="§"/>
              <a:defRPr/>
            </a:pPr>
            <a:r>
              <a:rPr lang="en-US" b="1" u="sng">
                <a:solidFill>
                  <a:srgbClr val="000000"/>
                </a:solidFill>
                <a:cs typeface="Arial" panose="020B0604020202020204" pitchFamily="34" charset="0"/>
              </a:rPr>
              <a:t>Greater than .10</a:t>
            </a:r>
          </a:p>
          <a:p>
            <a:pPr marL="0" indent="0">
              <a:spcBef>
                <a:spcPct val="20000"/>
              </a:spcBef>
              <a:buClr>
                <a:schemeClr val="tx1"/>
              </a:buClr>
              <a:buSzPct val="100000"/>
              <a:buFontTx/>
              <a:buNone/>
              <a:defRPr/>
            </a:pPr>
            <a:r>
              <a:rPr lang="en-US" b="1">
                <a:solidFill>
                  <a:srgbClr val="000000"/>
                </a:solidFill>
                <a:cs typeface="Arial" panose="020B0604020202020204" pitchFamily="34" charset="0"/>
              </a:rPr>
              <a:t>           Insufficient evidence to conclude </a:t>
            </a:r>
            <a:r>
              <a:rPr lang="en-US" b="1" i="1">
                <a:solidFill>
                  <a:srgbClr val="000000"/>
                </a:solidFill>
                <a:cs typeface="Arial" panose="020B0604020202020204" pitchFamily="34" charset="0"/>
              </a:rPr>
              <a:t>H</a:t>
            </a:r>
            <a:r>
              <a:rPr lang="en-US" b="1" baseline="-25000">
                <a:solidFill>
                  <a:srgbClr val="000000"/>
                </a:solidFill>
                <a:cs typeface="Arial" panose="020B0604020202020204" pitchFamily="34" charset="0"/>
              </a:rPr>
              <a:t>a</a:t>
            </a:r>
            <a:r>
              <a:rPr lang="en-US" b="1">
                <a:solidFill>
                  <a:srgbClr val="000000"/>
                </a:solidFill>
                <a:cs typeface="Arial" panose="020B0604020202020204" pitchFamily="34" charset="0"/>
              </a:rPr>
              <a:t> is true.</a:t>
            </a:r>
          </a:p>
          <a:p>
            <a:pPr marL="0" indent="0">
              <a:spcBef>
                <a:spcPct val="20000"/>
              </a:spcBef>
              <a:buSzPct val="100000"/>
              <a:buFontTx/>
              <a:buNone/>
              <a:defRPr/>
            </a:pPr>
            <a:endParaRPr lang="en-US">
              <a:solidFill>
                <a:srgbClr val="000000"/>
              </a:solidFill>
              <a:cs typeface="Arial" panose="020B0604020202020204" pitchFamily="34" charset="0"/>
            </a:endParaRPr>
          </a:p>
          <a:p>
            <a:pPr>
              <a:spcBef>
                <a:spcPct val="20000"/>
              </a:spcBef>
              <a:buSzPct val="100000"/>
              <a:defRPr/>
            </a:pPr>
            <a:endParaRPr lang="en-US">
              <a:solidFill>
                <a:srgbClr val="000000"/>
              </a:solidFill>
              <a:cs typeface="Arial" panose="020B0604020202020204" pitchFamily="34" charset="0"/>
            </a:endParaRPr>
          </a:p>
          <a:p>
            <a:pPr>
              <a:buSzPct val="90000"/>
              <a:defRPr/>
            </a:pPr>
            <a:endParaRPr lang="en-US">
              <a:solidFill>
                <a:srgbClr val="000000"/>
              </a:solidFill>
              <a:cs typeface="Arial" panose="020B0604020202020204" pitchFamily="34" charset="0"/>
            </a:endParaRPr>
          </a:p>
          <a:p>
            <a:pPr>
              <a:defRPr/>
            </a:pPr>
            <a:endParaRPr lang="en-IN" dirty="0"/>
          </a:p>
        </p:txBody>
      </p:sp>
      <p:sp>
        <p:nvSpPr>
          <p:cNvPr id="3" name="Title 2">
            <a:extLst>
              <a:ext uri="{FF2B5EF4-FFF2-40B4-BE49-F238E27FC236}">
                <a16:creationId xmlns:a16="http://schemas.microsoft.com/office/drawing/2014/main" id="{51B1C927-C121-2579-1753-B65A49EAD45A}"/>
              </a:ext>
            </a:extLst>
          </p:cNvPr>
          <p:cNvSpPr txBox="1">
            <a:spLocks/>
          </p:cNvSpPr>
          <p:nvPr/>
        </p:nvSpPr>
        <p:spPr>
          <a:xfrm>
            <a:off x="457200" y="217715"/>
            <a:ext cx="8229600" cy="1219200"/>
          </a:xfrm>
          <a:prstGeom prst="rect">
            <a:avLst/>
          </a:prstGeom>
        </p:spPr>
        <p:txBody>
          <a:bodyPr/>
          <a:lstStyle>
            <a:lvl1pPr algn="ctr" rtl="0" eaLnBrk="0" fontAlgn="base" hangingPunct="0">
              <a:spcBef>
                <a:spcPct val="0"/>
              </a:spcBef>
              <a:spcAft>
                <a:spcPct val="0"/>
              </a:spcAft>
              <a:defRPr lang="en-US" sz="3600" b="1" kern="1200" spc="-100" dirty="0">
                <a:ln w="3200">
                  <a:solidFill>
                    <a:schemeClr val="bg2">
                      <a:shade val="75000"/>
                      <a:alpha val="25000"/>
                    </a:schemeClr>
                  </a:solidFill>
                  <a:prstDash val="solid"/>
                  <a:round/>
                </a:ln>
                <a:solidFill>
                  <a:schemeClr val="tx1"/>
                </a:solidFill>
                <a:effectLst>
                  <a:innerShdw blurRad="50800" dist="25400" dir="13500000">
                    <a:prstClr val="black">
                      <a:alpha val="70000"/>
                    </a:prstClr>
                  </a:innerShdw>
                </a:effectLst>
                <a:latin typeface="+mj-lt"/>
                <a:ea typeface="+mj-ea"/>
                <a:cs typeface="+mj-cs"/>
              </a:defRPr>
            </a:lvl1pPr>
            <a:lvl2pPr algn="ctr" rtl="0" eaLnBrk="0" fontAlgn="base" hangingPunct="0">
              <a:spcBef>
                <a:spcPct val="0"/>
              </a:spcBef>
              <a:spcAft>
                <a:spcPct val="0"/>
              </a:spcAft>
              <a:defRPr sz="3600" b="1">
                <a:solidFill>
                  <a:schemeClr val="tx1"/>
                </a:solidFill>
                <a:latin typeface="Constantia" pitchFamily="18" charset="0"/>
              </a:defRPr>
            </a:lvl2pPr>
            <a:lvl3pPr algn="ctr" rtl="0" eaLnBrk="0" fontAlgn="base" hangingPunct="0">
              <a:spcBef>
                <a:spcPct val="0"/>
              </a:spcBef>
              <a:spcAft>
                <a:spcPct val="0"/>
              </a:spcAft>
              <a:defRPr sz="3600" b="1">
                <a:solidFill>
                  <a:schemeClr val="tx1"/>
                </a:solidFill>
                <a:latin typeface="Constantia" pitchFamily="18" charset="0"/>
              </a:defRPr>
            </a:lvl3pPr>
            <a:lvl4pPr algn="ctr" rtl="0" eaLnBrk="0" fontAlgn="base" hangingPunct="0">
              <a:spcBef>
                <a:spcPct val="0"/>
              </a:spcBef>
              <a:spcAft>
                <a:spcPct val="0"/>
              </a:spcAft>
              <a:defRPr sz="3600" b="1">
                <a:solidFill>
                  <a:schemeClr val="tx1"/>
                </a:solidFill>
                <a:latin typeface="Constantia" pitchFamily="18" charset="0"/>
              </a:defRPr>
            </a:lvl4pPr>
            <a:lvl5pPr algn="ctr" rtl="0" eaLnBrk="0" fontAlgn="base" hangingPunct="0">
              <a:spcBef>
                <a:spcPct val="0"/>
              </a:spcBef>
              <a:spcAft>
                <a:spcPct val="0"/>
              </a:spcAft>
              <a:defRPr sz="3600" b="1">
                <a:solidFill>
                  <a:schemeClr val="tx1"/>
                </a:solidFill>
                <a:latin typeface="Constantia" pitchFamily="18" charset="0"/>
              </a:defRPr>
            </a:lvl5pPr>
            <a:lvl6pPr marL="457200" algn="ctr" rtl="0" fontAlgn="base">
              <a:spcBef>
                <a:spcPct val="0"/>
              </a:spcBef>
              <a:spcAft>
                <a:spcPct val="0"/>
              </a:spcAft>
              <a:defRPr sz="3600" b="1">
                <a:solidFill>
                  <a:schemeClr val="tx1"/>
                </a:solidFill>
                <a:latin typeface="Constantia" pitchFamily="18" charset="0"/>
              </a:defRPr>
            </a:lvl6pPr>
            <a:lvl7pPr marL="914400" algn="ctr" rtl="0" fontAlgn="base">
              <a:spcBef>
                <a:spcPct val="0"/>
              </a:spcBef>
              <a:spcAft>
                <a:spcPct val="0"/>
              </a:spcAft>
              <a:defRPr sz="3600" b="1">
                <a:solidFill>
                  <a:schemeClr val="tx1"/>
                </a:solidFill>
                <a:latin typeface="Constantia" pitchFamily="18" charset="0"/>
              </a:defRPr>
            </a:lvl7pPr>
            <a:lvl8pPr marL="1371600" algn="ctr" rtl="0" fontAlgn="base">
              <a:spcBef>
                <a:spcPct val="0"/>
              </a:spcBef>
              <a:spcAft>
                <a:spcPct val="0"/>
              </a:spcAft>
              <a:defRPr sz="3600" b="1">
                <a:solidFill>
                  <a:schemeClr val="tx1"/>
                </a:solidFill>
                <a:latin typeface="Constantia" pitchFamily="18" charset="0"/>
              </a:defRPr>
            </a:lvl8pPr>
            <a:lvl9pPr marL="1828800" algn="ctr" rtl="0" fontAlgn="base">
              <a:spcBef>
                <a:spcPct val="0"/>
              </a:spcBef>
              <a:spcAft>
                <a:spcPct val="0"/>
              </a:spcAft>
              <a:defRPr sz="3600" b="1">
                <a:solidFill>
                  <a:schemeClr val="tx1"/>
                </a:solidFill>
                <a:latin typeface="Constantia" pitchFamily="18" charset="0"/>
              </a:defRPr>
            </a:lvl9pPr>
          </a:lstStyle>
          <a:p>
            <a:pPr>
              <a:defRPr/>
            </a:pPr>
            <a:r>
              <a:rPr lang="en-US" sz="2800" dirty="0">
                <a:cs typeface="Arial" panose="020B0604020202020204" pitchFamily="34" charset="0"/>
              </a:rPr>
              <a:t>Summary of Suggested Guidelines for </a:t>
            </a:r>
          </a:p>
          <a:p>
            <a:pPr>
              <a:defRPr/>
            </a:pPr>
            <a:r>
              <a:rPr lang="en-US" sz="2800" dirty="0">
                <a:cs typeface="Arial" panose="020B0604020202020204" pitchFamily="34" charset="0"/>
              </a:rPr>
              <a:t>Interpreting </a:t>
            </a:r>
            <a:r>
              <a:rPr lang="en-US" sz="2800" i="1" dirty="0">
                <a:cs typeface="Arial" panose="020B0604020202020204" pitchFamily="34" charset="0"/>
              </a:rPr>
              <a:t>p</a:t>
            </a:r>
            <a:r>
              <a:rPr lang="en-US" sz="2800" dirty="0">
                <a:cs typeface="Arial" panose="020B0604020202020204" pitchFamily="34" charset="0"/>
              </a:rPr>
              <a:t>-Values</a:t>
            </a:r>
            <a:endParaRPr lang="en-US" sz="2800" dirty="0"/>
          </a:p>
        </p:txBody>
      </p:sp>
    </p:spTree>
    <p:extLst>
      <p:ext uri="{BB962C8B-B14F-4D97-AF65-F5344CB8AC3E}">
        <p14:creationId xmlns:p14="http://schemas.microsoft.com/office/powerpoint/2010/main" val="2562281544"/>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0" y="565750"/>
            <a:ext cx="8888321" cy="507831"/>
          </a:xfrm>
          <a:prstGeom prst="rect">
            <a:avLst/>
          </a:prstGeom>
          <a:noFill/>
        </p:spPr>
        <p:txBody>
          <a:bodyPr wrap="square" rtlCol="0">
            <a:spAutoFit/>
          </a:bodyPr>
          <a:lstStyle/>
          <a:p>
            <a:pPr algn="ct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Introduction</a:t>
            </a:r>
          </a:p>
        </p:txBody>
      </p:sp>
      <p:sp>
        <p:nvSpPr>
          <p:cNvPr id="4" name="Rectangle 3">
            <a:extLst>
              <a:ext uri="{FF2B5EF4-FFF2-40B4-BE49-F238E27FC236}">
                <a16:creationId xmlns:a16="http://schemas.microsoft.com/office/drawing/2014/main" id="{B34A0581-EE64-46F5-86AC-DDD9584CEAE8}"/>
              </a:ext>
            </a:extLst>
          </p:cNvPr>
          <p:cNvSpPr/>
          <p:nvPr/>
        </p:nvSpPr>
        <p:spPr>
          <a:xfrm>
            <a:off x="369407" y="1443841"/>
            <a:ext cx="8405185" cy="3970318"/>
          </a:xfrm>
          <a:prstGeom prst="rect">
            <a:avLst/>
          </a:prstGeom>
        </p:spPr>
        <p:txBody>
          <a:bodyPr wrap="square">
            <a:spAutoFit/>
          </a:bodyPr>
          <a:lstStyle/>
          <a:p>
            <a:pPr marL="214308" indent="-214308">
              <a:buFont typeface="Arial" panose="020B0604020202020204" pitchFamily="34" charset="0"/>
              <a:buChar char="•"/>
            </a:pPr>
            <a:r>
              <a:rPr lang="en-US" sz="1800" dirty="0"/>
              <a:t>In this chapter we present the second general procedure of making inferences about a population – hypothesis testing. </a:t>
            </a:r>
          </a:p>
          <a:p>
            <a:pPr marL="214308" indent="-214308">
              <a:buFont typeface="Arial" panose="020B0604020202020204" pitchFamily="34" charset="0"/>
              <a:buChar char="•"/>
            </a:pPr>
            <a:endParaRPr lang="en-US" sz="1800" dirty="0"/>
          </a:p>
          <a:p>
            <a:pPr marL="214308" indent="-214308">
              <a:buFont typeface="Arial" panose="020B0604020202020204" pitchFamily="34" charset="0"/>
              <a:buChar char="•"/>
            </a:pPr>
            <a:r>
              <a:rPr lang="en-US" sz="1800" dirty="0"/>
              <a:t>The purpose of hypothesis testing is to determine whether we have enough statistical evidence to conclude that a belief or hypothesis about a parameter is supported by the data. </a:t>
            </a:r>
          </a:p>
          <a:p>
            <a:pPr marL="214308" indent="-214308">
              <a:buFont typeface="Arial" panose="020B0604020202020204" pitchFamily="34" charset="0"/>
              <a:buChar char="•"/>
            </a:pPr>
            <a:endParaRPr lang="en-US" sz="1800" dirty="0"/>
          </a:p>
          <a:p>
            <a:pPr marL="214308" indent="-214308">
              <a:buFont typeface="Arial" panose="020B0604020202020204" pitchFamily="34" charset="0"/>
              <a:buChar char="•"/>
            </a:pPr>
            <a:r>
              <a:rPr lang="en-US" sz="1800" dirty="0"/>
              <a:t>This chapter represents a critical contribution to your development as a statistics practitioner because it lays the foundation for the rest of the properties.</a:t>
            </a:r>
          </a:p>
          <a:p>
            <a:pPr marL="214308" indent="-214308">
              <a:buFont typeface="Arial" panose="020B0604020202020204" pitchFamily="34" charset="0"/>
              <a:buChar char="•"/>
            </a:pPr>
            <a:endParaRPr lang="en-US" sz="1800" dirty="0"/>
          </a:p>
          <a:p>
            <a:pPr marL="214308" indent="-214308">
              <a:buFont typeface="Arial" panose="020B0604020202020204" pitchFamily="34" charset="0"/>
              <a:buChar char="•"/>
            </a:pPr>
            <a:r>
              <a:rPr lang="en-US" sz="1800" dirty="0"/>
              <a:t>First, we introduce the concepts of hypothesis testing, and then we develop a method to test a hypothesis about a population mean when the population standard deviation is known.</a:t>
            </a:r>
          </a:p>
        </p:txBody>
      </p:sp>
    </p:spTree>
    <p:extLst>
      <p:ext uri="{BB962C8B-B14F-4D97-AF65-F5344CB8AC3E}">
        <p14:creationId xmlns:p14="http://schemas.microsoft.com/office/powerpoint/2010/main" val="88786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516402" y="2090173"/>
            <a:ext cx="8286488" cy="913070"/>
          </a:xfrm>
          <a:prstGeom prst="rect">
            <a:avLst/>
          </a:prstGeom>
          <a:noFill/>
        </p:spPr>
        <p:txBody>
          <a:bodyPr wrap="square" lIns="67500" rtlCol="0">
            <a:spAutoFit/>
          </a:bodyPr>
          <a:lstStyle/>
          <a:p>
            <a:pPr>
              <a:spcBef>
                <a:spcPts val="450"/>
              </a:spcBef>
            </a:pPr>
            <a:endParaRPr lang="en-US" sz="1500" dirty="0"/>
          </a:p>
          <a:p>
            <a:pPr>
              <a:spcBef>
                <a:spcPts val="450"/>
              </a:spcBef>
            </a:pPr>
            <a:endParaRPr lang="en-US" sz="1500" dirty="0"/>
          </a:p>
          <a:p>
            <a:pPr>
              <a:spcBef>
                <a:spcPts val="450"/>
              </a:spcBef>
            </a:pPr>
            <a:endParaRPr lang="en-US" sz="15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53788" y="305752"/>
            <a:ext cx="8888321" cy="507831"/>
          </a:xfrm>
          <a:prstGeom prst="rect">
            <a:avLst/>
          </a:prstGeom>
          <a:noFill/>
        </p:spPr>
        <p:txBody>
          <a:bodyPr wrap="square" rtlCol="0">
            <a:spAutoFit/>
          </a:bodyPr>
          <a:lstStyle/>
          <a:p>
            <a:pPr algn="ctr"/>
            <a:r>
              <a:rPr lang="en-US" sz="2700" dirty="0">
                <a:solidFill>
                  <a:schemeClr val="bg1"/>
                </a:solidFill>
              </a:rPr>
              <a:t>11-2c </a:t>
            </a: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Describing the p-Value</a:t>
            </a:r>
          </a:p>
        </p:txBody>
      </p:sp>
      <p:sp>
        <p:nvSpPr>
          <p:cNvPr id="2" name="Rectangle 1">
            <a:extLst>
              <a:ext uri="{FF2B5EF4-FFF2-40B4-BE49-F238E27FC236}">
                <a16:creationId xmlns:a16="http://schemas.microsoft.com/office/drawing/2014/main" id="{57BF70C9-C738-4BA6-8E24-43EA800FF2E7}"/>
              </a:ext>
            </a:extLst>
          </p:cNvPr>
          <p:cNvSpPr/>
          <p:nvPr/>
        </p:nvSpPr>
        <p:spPr>
          <a:xfrm>
            <a:off x="231409" y="948833"/>
            <a:ext cx="6917278" cy="400110"/>
          </a:xfrm>
          <a:prstGeom prst="rect">
            <a:avLst/>
          </a:prstGeom>
        </p:spPr>
        <p:txBody>
          <a:bodyPr wrap="none">
            <a:spAutoFit/>
          </a:bodyPr>
          <a:lstStyle/>
          <a:p>
            <a:r>
              <a:rPr lang="en-US" sz="2000" b="1" dirty="0"/>
              <a:t>Example  – Department Store’s New Billing System</a:t>
            </a:r>
          </a:p>
        </p:txBody>
      </p:sp>
      <p:sp>
        <p:nvSpPr>
          <p:cNvPr id="3" name="Rectangle 2">
            <a:extLst>
              <a:ext uri="{FF2B5EF4-FFF2-40B4-BE49-F238E27FC236}">
                <a16:creationId xmlns:a16="http://schemas.microsoft.com/office/drawing/2014/main" id="{D66593FA-F37A-4D8D-841A-57DEE4222889}"/>
              </a:ext>
            </a:extLst>
          </p:cNvPr>
          <p:cNvSpPr/>
          <p:nvPr/>
        </p:nvSpPr>
        <p:spPr>
          <a:xfrm>
            <a:off x="231408" y="1570799"/>
            <a:ext cx="8571481" cy="5029582"/>
          </a:xfrm>
          <a:prstGeom prst="rect">
            <a:avLst/>
          </a:prstGeom>
        </p:spPr>
        <p:txBody>
          <a:bodyPr wrap="square">
            <a:spAutoFit/>
          </a:bodyPr>
          <a:lstStyle/>
          <a:p>
            <a:pPr>
              <a:spcBef>
                <a:spcPts val="450"/>
              </a:spcBef>
            </a:pPr>
            <a:r>
              <a:rPr lang="en-US" sz="1600" dirty="0"/>
              <a:t>But how small does the </a:t>
            </a:r>
            <a:r>
              <a:rPr lang="en-US" sz="1600" i="1" dirty="0"/>
              <a:t>p</a:t>
            </a:r>
            <a:r>
              <a:rPr lang="en-US" sz="1600" dirty="0"/>
              <a:t>-value have to be to infer that the alternative hypothesis is true? The answer depends on several factors, including the costs of making Type I and Type II errors.</a:t>
            </a:r>
          </a:p>
          <a:p>
            <a:pPr>
              <a:spcBef>
                <a:spcPts val="450"/>
              </a:spcBef>
            </a:pPr>
            <a:r>
              <a:rPr lang="en-US" sz="1600" dirty="0"/>
              <a:t>  </a:t>
            </a:r>
          </a:p>
          <a:p>
            <a:pPr>
              <a:spcBef>
                <a:spcPts val="450"/>
              </a:spcBef>
            </a:pPr>
            <a:r>
              <a:rPr lang="en-US" sz="1600" dirty="0"/>
              <a:t>In the example, a Type I error would occur if the manager adopts the new billing system when it is not cost-effective. </a:t>
            </a:r>
          </a:p>
          <a:p>
            <a:pPr>
              <a:spcBef>
                <a:spcPts val="450"/>
              </a:spcBef>
            </a:pPr>
            <a:r>
              <a:rPr lang="en-US" sz="1600" dirty="0"/>
              <a:t>If such cost is high, then we want to reject </a:t>
            </a:r>
            <a:r>
              <a:rPr lang="en-US" sz="1600" i="1" dirty="0"/>
              <a:t>H</a:t>
            </a:r>
            <a:r>
              <a:rPr lang="en-US" sz="1600" i="1" baseline="-25000" dirty="0"/>
              <a:t>0</a:t>
            </a:r>
            <a:r>
              <a:rPr lang="en-US" sz="1600" dirty="0"/>
              <a:t> when the </a:t>
            </a:r>
            <a:r>
              <a:rPr lang="en-US" sz="1600" i="1" dirty="0"/>
              <a:t>p</a:t>
            </a:r>
            <a:r>
              <a:rPr lang="en-US" sz="1600" dirty="0"/>
              <a:t>-value is quite low by setting a very low significance level, such as </a:t>
            </a:r>
            <a:r>
              <a:rPr lang="el-GR" sz="1600" i="1" dirty="0"/>
              <a:t>α</a:t>
            </a:r>
            <a:r>
              <a:rPr lang="en-US" sz="1600" dirty="0"/>
              <a:t> = 1%.</a:t>
            </a:r>
          </a:p>
          <a:p>
            <a:pPr>
              <a:spcBef>
                <a:spcPts val="450"/>
              </a:spcBef>
            </a:pPr>
            <a:endParaRPr lang="en-US" sz="1500" dirty="0"/>
          </a:p>
          <a:p>
            <a:pPr>
              <a:spcBef>
                <a:spcPts val="450"/>
              </a:spcBef>
            </a:pPr>
            <a:endParaRPr lang="en-US" sz="1500" dirty="0"/>
          </a:p>
          <a:p>
            <a:pPr>
              <a:spcBef>
                <a:spcPts val="450"/>
              </a:spcBef>
            </a:pPr>
            <a:endParaRPr lang="en-US" sz="1500" dirty="0"/>
          </a:p>
          <a:p>
            <a:pPr>
              <a:spcBef>
                <a:spcPts val="450"/>
              </a:spcBef>
            </a:pPr>
            <a:r>
              <a:rPr lang="en-US" sz="1600" dirty="0"/>
              <a:t>In general, the following descriptive terms apply:</a:t>
            </a:r>
          </a:p>
          <a:p>
            <a:pPr marL="557199" indent="-214308">
              <a:spcBef>
                <a:spcPts val="225"/>
              </a:spcBef>
              <a:buFont typeface="Arial" panose="020B0604020202020204" pitchFamily="34" charset="0"/>
              <a:buChar char="•"/>
            </a:pPr>
            <a:r>
              <a:rPr lang="en-US" sz="1600" dirty="0"/>
              <a:t>If </a:t>
            </a:r>
            <a:r>
              <a:rPr lang="en-US" sz="1600" i="1" dirty="0"/>
              <a:t>p</a:t>
            </a:r>
            <a:r>
              <a:rPr lang="en-US" sz="1600" dirty="0"/>
              <a:t>-value ≤ .01, there is </a:t>
            </a:r>
            <a:r>
              <a:rPr lang="en-US" sz="1600" i="1" dirty="0"/>
              <a:t>overwhelming</a:t>
            </a:r>
            <a:r>
              <a:rPr lang="en-US" sz="1600" dirty="0"/>
              <a:t> evidence that </a:t>
            </a:r>
            <a:r>
              <a:rPr lang="en-US" sz="1600" i="1" dirty="0"/>
              <a:t>H</a:t>
            </a:r>
            <a:r>
              <a:rPr lang="en-US" sz="1600" i="1" baseline="-25000" dirty="0"/>
              <a:t>1 </a:t>
            </a:r>
            <a:r>
              <a:rPr lang="en-US" sz="1600" dirty="0"/>
              <a:t>is true. The test is </a:t>
            </a:r>
            <a:r>
              <a:rPr lang="en-US" sz="1600" b="1" dirty="0"/>
              <a:t>highly significant</a:t>
            </a:r>
            <a:r>
              <a:rPr lang="en-US" sz="1600" dirty="0"/>
              <a:t>.</a:t>
            </a:r>
          </a:p>
          <a:p>
            <a:pPr marL="557199" indent="-214308">
              <a:spcBef>
                <a:spcPts val="225"/>
              </a:spcBef>
              <a:buFont typeface="Arial" panose="020B0604020202020204" pitchFamily="34" charset="0"/>
              <a:buChar char="•"/>
            </a:pPr>
            <a:r>
              <a:rPr lang="en-US" sz="1600" dirty="0"/>
              <a:t>If .01 &lt; </a:t>
            </a:r>
            <a:r>
              <a:rPr lang="en-US" sz="1600" i="1" dirty="0"/>
              <a:t>p</a:t>
            </a:r>
            <a:r>
              <a:rPr lang="en-US" sz="1600" dirty="0"/>
              <a:t>-value ≤ .05, there is </a:t>
            </a:r>
            <a:r>
              <a:rPr lang="en-US" sz="1600" i="1" dirty="0"/>
              <a:t>strong</a:t>
            </a:r>
            <a:r>
              <a:rPr lang="en-US" sz="1600" dirty="0"/>
              <a:t> evidence that </a:t>
            </a:r>
            <a:r>
              <a:rPr lang="en-US" sz="1600" i="1" dirty="0"/>
              <a:t>H</a:t>
            </a:r>
            <a:r>
              <a:rPr lang="en-US" sz="1600" i="1" baseline="-25000" dirty="0"/>
              <a:t>1 </a:t>
            </a:r>
            <a:r>
              <a:rPr lang="en-US" sz="1600" dirty="0"/>
              <a:t>is true. The test is </a:t>
            </a:r>
            <a:r>
              <a:rPr lang="en-US" sz="1600" b="1" dirty="0"/>
              <a:t>significant</a:t>
            </a:r>
            <a:r>
              <a:rPr lang="en-US" sz="1600" dirty="0"/>
              <a:t>.</a:t>
            </a:r>
          </a:p>
          <a:p>
            <a:pPr marL="557199" indent="-214308">
              <a:spcBef>
                <a:spcPts val="225"/>
              </a:spcBef>
              <a:buFont typeface="Arial" panose="020B0604020202020204" pitchFamily="34" charset="0"/>
              <a:buChar char="•"/>
            </a:pPr>
            <a:r>
              <a:rPr lang="en-US" sz="1600" dirty="0"/>
              <a:t>If .05 &lt; </a:t>
            </a:r>
            <a:r>
              <a:rPr lang="en-US" sz="1600" i="1" dirty="0"/>
              <a:t>p</a:t>
            </a:r>
            <a:r>
              <a:rPr lang="en-US" sz="1600" dirty="0"/>
              <a:t>-value ≤ .10, there is </a:t>
            </a:r>
            <a:r>
              <a:rPr lang="en-US" sz="1600" i="1" dirty="0"/>
              <a:t>weak </a:t>
            </a:r>
            <a:r>
              <a:rPr lang="en-US" sz="1600" dirty="0"/>
              <a:t>evidence that </a:t>
            </a:r>
            <a:r>
              <a:rPr lang="en-US" sz="1600" i="1" dirty="0"/>
              <a:t>H</a:t>
            </a:r>
            <a:r>
              <a:rPr lang="en-US" sz="1600" i="1" baseline="-25000" dirty="0"/>
              <a:t>1 </a:t>
            </a:r>
            <a:r>
              <a:rPr lang="en-US" sz="1600" dirty="0"/>
              <a:t>is true. The test is </a:t>
            </a:r>
            <a:r>
              <a:rPr lang="en-US" sz="1600" b="1" dirty="0"/>
              <a:t>weakly significant</a:t>
            </a:r>
            <a:r>
              <a:rPr lang="en-US" sz="1600" dirty="0"/>
              <a:t>.</a:t>
            </a:r>
          </a:p>
          <a:p>
            <a:pPr marL="557199" indent="-214308">
              <a:spcBef>
                <a:spcPts val="225"/>
              </a:spcBef>
              <a:buFont typeface="Arial" panose="020B0604020202020204" pitchFamily="34" charset="0"/>
              <a:buChar char="•"/>
            </a:pPr>
            <a:r>
              <a:rPr lang="en-US" sz="1600" dirty="0"/>
              <a:t>If </a:t>
            </a:r>
            <a:r>
              <a:rPr lang="en-US" sz="1600" i="1" dirty="0"/>
              <a:t>p</a:t>
            </a:r>
            <a:r>
              <a:rPr lang="en-US" sz="1600" dirty="0"/>
              <a:t>-value &gt; .10, there is </a:t>
            </a:r>
            <a:r>
              <a:rPr lang="en-US" sz="1600" i="1" dirty="0"/>
              <a:t>little to no </a:t>
            </a:r>
            <a:r>
              <a:rPr lang="en-US" sz="1600" dirty="0"/>
              <a:t>evidence that </a:t>
            </a:r>
            <a:r>
              <a:rPr lang="en-US" sz="1600" i="1" dirty="0"/>
              <a:t>H</a:t>
            </a:r>
            <a:r>
              <a:rPr lang="en-US" sz="1600" i="1" baseline="-25000" dirty="0"/>
              <a:t>1 </a:t>
            </a:r>
            <a:r>
              <a:rPr lang="en-US" sz="1600" dirty="0"/>
              <a:t>is true. The test is </a:t>
            </a:r>
            <a:r>
              <a:rPr lang="en-US" sz="1600" b="1" dirty="0"/>
              <a:t>not significant</a:t>
            </a:r>
            <a:r>
              <a:rPr lang="en-US" sz="1600" dirty="0"/>
              <a:t>.</a:t>
            </a:r>
          </a:p>
        </p:txBody>
      </p:sp>
      <p:pic>
        <p:nvPicPr>
          <p:cNvPr id="6" name="Picture Placeholder 9" descr="An illustration explains how p-values are described. A line below ranges from 0 to 1.0, with a line break at the right. A gradient box is below. A callout pointing to region between 0 and .01 on the line reads, Overwhelming Evidence (Highly Significant). A callout pointing to the region between .01 and .05 reads, Strong Evidence (Significant). A callout pointing to the region between .05 and .10 reads, Weak Evidence (Not Significant). A callout pointing to the region between .10 and 1.0, before the line break, reads, Little to no Evidence (Not Significant).&#10;">
            <a:extLst>
              <a:ext uri="{FF2B5EF4-FFF2-40B4-BE49-F238E27FC236}">
                <a16:creationId xmlns:a16="http://schemas.microsoft.com/office/drawing/2014/main" id="{ABA22418-3B11-4CD4-9CDA-B6FCA6DD6EC4}"/>
              </a:ext>
            </a:extLst>
          </p:cNvPr>
          <p:cNvPicPr>
            <a:picLocks noChangeAspect="1"/>
          </p:cNvPicPr>
          <p:nvPr/>
        </p:nvPicPr>
        <p:blipFill rotWithShape="1">
          <a:blip r:embed="rId3"/>
          <a:srcRect t="93" b="93"/>
          <a:stretch/>
        </p:blipFill>
        <p:spPr>
          <a:xfrm>
            <a:off x="4674296" y="3429000"/>
            <a:ext cx="4128594" cy="1132114"/>
          </a:xfrm>
          <a:prstGeom prst="rect">
            <a:avLst/>
          </a:prstGeom>
        </p:spPr>
      </p:pic>
    </p:spTree>
    <p:extLst>
      <p:ext uri="{BB962C8B-B14F-4D97-AF65-F5344CB8AC3E}">
        <p14:creationId xmlns:p14="http://schemas.microsoft.com/office/powerpoint/2010/main" val="29399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28755" y="1345340"/>
            <a:ext cx="8286488" cy="5768246"/>
          </a:xfrm>
          <a:prstGeom prst="rect">
            <a:avLst/>
          </a:prstGeom>
          <a:noFill/>
        </p:spPr>
        <p:txBody>
          <a:bodyPr wrap="square" lIns="67500" rtlCol="0">
            <a:spAutoFit/>
          </a:bodyPr>
          <a:lstStyle/>
          <a:p>
            <a:pPr>
              <a:spcBef>
                <a:spcPts val="450"/>
              </a:spcBef>
            </a:pPr>
            <a:r>
              <a:rPr lang="en-US" sz="2400" dirty="0"/>
              <a:t>We can make similar decisions using either method.</a:t>
            </a:r>
          </a:p>
          <a:p>
            <a:pPr>
              <a:spcBef>
                <a:spcPts val="450"/>
              </a:spcBef>
            </a:pPr>
            <a:endParaRPr lang="en-US" sz="2400" dirty="0"/>
          </a:p>
          <a:p>
            <a:pPr>
              <a:spcBef>
                <a:spcPts val="450"/>
              </a:spcBef>
            </a:pPr>
            <a:r>
              <a:rPr lang="en-US" sz="2400" dirty="0"/>
              <a:t>When using the reje</a:t>
            </a:r>
            <a:r>
              <a:rPr lang="en-US" sz="2400" i="1" dirty="0"/>
              <a:t>ction region </a:t>
            </a:r>
            <a:r>
              <a:rPr lang="en-US" sz="2400" dirty="0"/>
              <a:t>method, the following rules apply:</a:t>
            </a:r>
          </a:p>
          <a:p>
            <a:pPr marL="685783" indent="-257168">
              <a:spcBef>
                <a:spcPts val="225"/>
              </a:spcBef>
              <a:buFont typeface="Arial" panose="020B0604020202020204" pitchFamily="34" charset="0"/>
              <a:buChar char="•"/>
            </a:pPr>
            <a:r>
              <a:rPr lang="en-US" sz="2400" dirty="0"/>
              <a:t>If the test statistic is within the rejection region, we reject </a:t>
            </a:r>
            <a:r>
              <a:rPr lang="en-US" sz="2400" i="1" dirty="0"/>
              <a:t>H</a:t>
            </a:r>
            <a:r>
              <a:rPr lang="en-US" sz="2400" i="1" baseline="-25000" dirty="0"/>
              <a:t>0</a:t>
            </a:r>
            <a:r>
              <a:rPr lang="en-US" sz="2400" dirty="0"/>
              <a:t>.</a:t>
            </a:r>
          </a:p>
          <a:p>
            <a:pPr marL="685783" indent="-257168">
              <a:spcBef>
                <a:spcPts val="225"/>
              </a:spcBef>
              <a:buFont typeface="Arial" panose="020B0604020202020204" pitchFamily="34" charset="0"/>
              <a:buChar char="•"/>
            </a:pPr>
            <a:r>
              <a:rPr lang="en-US" sz="2400" dirty="0"/>
              <a:t>If the test statistic is outside the rejection region, we do not reject </a:t>
            </a:r>
            <a:r>
              <a:rPr lang="en-US" sz="2400" i="1" dirty="0"/>
              <a:t>H</a:t>
            </a:r>
            <a:r>
              <a:rPr lang="en-US" sz="2400" i="1" baseline="-25000" dirty="0"/>
              <a:t>0</a:t>
            </a:r>
            <a:r>
              <a:rPr lang="en-US" sz="2400" dirty="0"/>
              <a:t>.</a:t>
            </a:r>
          </a:p>
          <a:p>
            <a:pPr>
              <a:spcBef>
                <a:spcPts val="450"/>
              </a:spcBef>
            </a:pPr>
            <a:endParaRPr lang="en-US" sz="2400" dirty="0"/>
          </a:p>
          <a:p>
            <a:pPr>
              <a:spcBef>
                <a:spcPts val="450"/>
              </a:spcBef>
            </a:pPr>
            <a:r>
              <a:rPr lang="en-US" sz="2400" dirty="0"/>
              <a:t>When using the </a:t>
            </a:r>
            <a:r>
              <a:rPr lang="en-US" sz="2400" i="1" dirty="0"/>
              <a:t>p-value </a:t>
            </a:r>
            <a:r>
              <a:rPr lang="en-US" sz="2400" dirty="0"/>
              <a:t>method, the following rules apply:</a:t>
            </a:r>
          </a:p>
          <a:p>
            <a:pPr marL="685783" indent="-257168">
              <a:spcBef>
                <a:spcPts val="225"/>
              </a:spcBef>
              <a:buFont typeface="Arial" panose="020B0604020202020204" pitchFamily="34" charset="0"/>
              <a:buChar char="•"/>
            </a:pPr>
            <a:r>
              <a:rPr lang="en-US" sz="2400" dirty="0"/>
              <a:t>If </a:t>
            </a:r>
            <a:r>
              <a:rPr lang="en-US" sz="2400" i="1" dirty="0"/>
              <a:t>p</a:t>
            </a:r>
            <a:r>
              <a:rPr lang="en-US" sz="2400" dirty="0"/>
              <a:t>-value ≤ </a:t>
            </a:r>
            <a:r>
              <a:rPr lang="el-GR" sz="2400" i="1" dirty="0"/>
              <a:t>α</a:t>
            </a:r>
            <a:r>
              <a:rPr lang="en-US" sz="2400" dirty="0"/>
              <a:t>, we reject </a:t>
            </a:r>
            <a:r>
              <a:rPr lang="en-US" sz="2400" i="1" dirty="0"/>
              <a:t>H</a:t>
            </a:r>
            <a:r>
              <a:rPr lang="en-US" sz="2400" i="1" baseline="-25000" dirty="0"/>
              <a:t>0</a:t>
            </a:r>
            <a:r>
              <a:rPr lang="en-US" sz="2400" dirty="0"/>
              <a:t>.</a:t>
            </a:r>
          </a:p>
          <a:p>
            <a:pPr marL="685783" indent="-257168">
              <a:spcBef>
                <a:spcPts val="225"/>
              </a:spcBef>
              <a:buFont typeface="Arial" panose="020B0604020202020204" pitchFamily="34" charset="0"/>
              <a:buChar char="•"/>
            </a:pPr>
            <a:r>
              <a:rPr lang="en-US" sz="2400" dirty="0"/>
              <a:t>If </a:t>
            </a:r>
            <a:r>
              <a:rPr lang="en-US" sz="2400" i="1" dirty="0"/>
              <a:t>p</a:t>
            </a:r>
            <a:r>
              <a:rPr lang="en-US" sz="2400" dirty="0"/>
              <a:t>-value &gt; </a:t>
            </a:r>
            <a:r>
              <a:rPr lang="el-GR" sz="2400" i="1" dirty="0"/>
              <a:t>α</a:t>
            </a:r>
            <a:r>
              <a:rPr lang="en-US" sz="2400" dirty="0"/>
              <a:t>, we do not reject </a:t>
            </a:r>
            <a:r>
              <a:rPr lang="en-US" sz="2400" i="1" dirty="0"/>
              <a:t>H</a:t>
            </a:r>
            <a:r>
              <a:rPr lang="en-US" sz="2400" i="1" baseline="-25000" dirty="0"/>
              <a:t>0</a:t>
            </a:r>
            <a:r>
              <a:rPr lang="en-US" sz="2400" dirty="0"/>
              <a:t>.</a:t>
            </a:r>
          </a:p>
          <a:p>
            <a:pPr>
              <a:spcBef>
                <a:spcPts val="450"/>
              </a:spcBef>
            </a:pPr>
            <a:endParaRPr lang="en-US" sz="1500" dirty="0"/>
          </a:p>
          <a:p>
            <a:pPr>
              <a:spcBef>
                <a:spcPts val="450"/>
              </a:spcBef>
            </a:pPr>
            <a:endParaRPr lang="en-US" sz="1500" dirty="0"/>
          </a:p>
          <a:p>
            <a:pPr>
              <a:spcBef>
                <a:spcPts val="450"/>
              </a:spcBef>
            </a:pPr>
            <a:endParaRPr lang="en-US" sz="15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27839" y="522433"/>
            <a:ext cx="8888321" cy="507831"/>
          </a:xfrm>
          <a:prstGeom prst="rect">
            <a:avLst/>
          </a:prstGeom>
          <a:noFill/>
        </p:spPr>
        <p:txBody>
          <a:bodyPr wrap="square" rtlCol="0">
            <a:spAutoFit/>
          </a:bodyPr>
          <a:lstStyle/>
          <a:p>
            <a:pPr algn="ct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The p-Value and Rejection Region Methods</a:t>
            </a:r>
          </a:p>
        </p:txBody>
      </p:sp>
    </p:spTree>
    <p:extLst>
      <p:ext uri="{BB962C8B-B14F-4D97-AF65-F5344CB8AC3E}">
        <p14:creationId xmlns:p14="http://schemas.microsoft.com/office/powerpoint/2010/main" val="1735171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65977" y="218646"/>
            <a:ext cx="8888321" cy="507831"/>
          </a:xfrm>
          <a:prstGeom prst="rect">
            <a:avLst/>
          </a:prstGeom>
          <a:noFill/>
        </p:spPr>
        <p:txBody>
          <a:bodyPr wrap="square" rtlCol="0">
            <a:spAutoFit/>
          </a:bodyPr>
          <a:lstStyle/>
          <a:p>
            <a:pPr algn="ct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 One- and Two-Tail Tests: Identify</a:t>
            </a:r>
          </a:p>
        </p:txBody>
      </p:sp>
      <p:sp>
        <p:nvSpPr>
          <p:cNvPr id="2" name="Rectangle 1">
            <a:extLst>
              <a:ext uri="{FF2B5EF4-FFF2-40B4-BE49-F238E27FC236}">
                <a16:creationId xmlns:a16="http://schemas.microsoft.com/office/drawing/2014/main" id="{F7B5F491-9EDC-4DB4-880D-2388D651CFBA}"/>
              </a:ext>
            </a:extLst>
          </p:cNvPr>
          <p:cNvSpPr/>
          <p:nvPr/>
        </p:nvSpPr>
        <p:spPr>
          <a:xfrm>
            <a:off x="307848" y="1064637"/>
            <a:ext cx="8400723" cy="369332"/>
          </a:xfrm>
          <a:prstGeom prst="rect">
            <a:avLst/>
          </a:prstGeom>
        </p:spPr>
        <p:txBody>
          <a:bodyPr wrap="square">
            <a:spAutoFit/>
          </a:bodyPr>
          <a:lstStyle/>
          <a:p>
            <a:r>
              <a:rPr lang="en-US" sz="1800" dirty="0"/>
              <a:t>Example  – The Effects of Kiosks on Sales in Fast-Food Restaurants</a:t>
            </a:r>
          </a:p>
        </p:txBody>
      </p:sp>
      <p:sp>
        <p:nvSpPr>
          <p:cNvPr id="3" name="Rectangle 2">
            <a:extLst>
              <a:ext uri="{FF2B5EF4-FFF2-40B4-BE49-F238E27FC236}">
                <a16:creationId xmlns:a16="http://schemas.microsoft.com/office/drawing/2014/main" id="{E59F2E1E-3579-47A6-955C-4D9C4BD74661}"/>
              </a:ext>
            </a:extLst>
          </p:cNvPr>
          <p:cNvSpPr/>
          <p:nvPr/>
        </p:nvSpPr>
        <p:spPr>
          <a:xfrm>
            <a:off x="307848" y="1545213"/>
            <a:ext cx="5742342" cy="4662815"/>
          </a:xfrm>
          <a:prstGeom prst="rect">
            <a:avLst/>
          </a:prstGeom>
        </p:spPr>
        <p:txBody>
          <a:bodyPr wrap="square">
            <a:spAutoFit/>
          </a:bodyPr>
          <a:lstStyle/>
          <a:p>
            <a:pPr>
              <a:spcBef>
                <a:spcPts val="450"/>
              </a:spcBef>
            </a:pPr>
            <a:r>
              <a:rPr lang="en-US" sz="1600" dirty="0"/>
              <a:t>The example before was called a </a:t>
            </a:r>
            <a:r>
              <a:rPr lang="en-US" sz="1600" b="1" dirty="0"/>
              <a:t>one-tail test </a:t>
            </a:r>
            <a:r>
              <a:rPr lang="en-US" sz="1600" dirty="0"/>
              <a:t>because the rejection region is located only in one tail of the sampling distribution. We now present an example of a </a:t>
            </a:r>
            <a:r>
              <a:rPr lang="en-US" sz="1600" b="1" dirty="0"/>
              <a:t>two-tail test</a:t>
            </a:r>
            <a:r>
              <a:rPr lang="en-US" sz="1600" dirty="0"/>
              <a:t>. </a:t>
            </a:r>
          </a:p>
          <a:p>
            <a:pPr>
              <a:spcBef>
                <a:spcPts val="450"/>
              </a:spcBef>
            </a:pPr>
            <a:r>
              <a:rPr lang="en-US" sz="1600" dirty="0"/>
              <a:t>  </a:t>
            </a:r>
          </a:p>
          <a:p>
            <a:pPr>
              <a:spcBef>
                <a:spcPts val="450"/>
              </a:spcBef>
            </a:pPr>
            <a:r>
              <a:rPr lang="en-US" sz="1600" dirty="0"/>
              <a:t>A restaurant franchise, concerned about possible changes in sales due to the installation of self-serve kiosks, takes a random sample of 100 customers who use the new machines at McDonald’s.</a:t>
            </a:r>
          </a:p>
          <a:p>
            <a:pPr>
              <a:spcBef>
                <a:spcPts val="450"/>
              </a:spcBef>
            </a:pPr>
            <a:r>
              <a:rPr lang="en-US" sz="1600" dirty="0"/>
              <a:t>  </a:t>
            </a:r>
          </a:p>
          <a:p>
            <a:pPr>
              <a:spcBef>
                <a:spcPts val="450"/>
              </a:spcBef>
            </a:pPr>
            <a:r>
              <a:rPr lang="en-US" sz="1600" dirty="0"/>
              <a:t>It is known that before the machine’s installation, the average customer at McDonald’s spent $6.03 with a standard deviation of $0.91. The sample mean is found to be equal to $5.91.</a:t>
            </a:r>
          </a:p>
          <a:p>
            <a:pPr>
              <a:spcBef>
                <a:spcPts val="450"/>
              </a:spcBef>
            </a:pPr>
            <a:r>
              <a:rPr lang="en-US" sz="1600" dirty="0"/>
              <a:t>  </a:t>
            </a:r>
          </a:p>
          <a:p>
            <a:pPr>
              <a:spcBef>
                <a:spcPts val="450"/>
              </a:spcBef>
            </a:pPr>
            <a:r>
              <a:rPr lang="en-US" sz="1600" dirty="0"/>
              <a:t>Do the data provide enough evidence at the 5% significance level of a change in the size of the transaction for an individual customer?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46F9B72-6A87-4F54-B58F-90E3DD8207FA}"/>
                  </a:ext>
                </a:extLst>
              </p:cNvPr>
              <p:cNvSpPr/>
              <p:nvPr/>
            </p:nvSpPr>
            <p:spPr>
              <a:xfrm>
                <a:off x="6050190" y="2511452"/>
                <a:ext cx="3004108" cy="3244478"/>
              </a:xfrm>
              <a:prstGeom prst="rect">
                <a:avLst/>
              </a:prstGeom>
            </p:spPr>
            <p:txBody>
              <a:bodyPr wrap="square">
                <a:spAutoFit/>
              </a:bodyPr>
              <a:lstStyle/>
              <a:p>
                <a:pPr>
                  <a:spcBef>
                    <a:spcPts val="1800"/>
                  </a:spcBef>
                </a:pPr>
                <a:r>
                  <a:rPr lang="en-US" sz="1650" b="1" dirty="0"/>
                  <a:t>Question: </a:t>
                </a:r>
                <a:r>
                  <a:rPr lang="en-US" sz="1650" dirty="0"/>
                  <a:t>Has the mean expenditure changed from $6.03?</a:t>
                </a:r>
              </a:p>
              <a:p>
                <a:pPr>
                  <a:spcBef>
                    <a:spcPts val="1800"/>
                  </a:spcBef>
                </a:pPr>
                <a:r>
                  <a:rPr lang="en-US" sz="1650" dirty="0"/>
                  <a:t>And we know that </a:t>
                </a:r>
                <a:r>
                  <a:rPr lang="el-GR" sz="1650" i="1" dirty="0">
                    <a:latin typeface="Arial" panose="020B0604020202020204" pitchFamily="34" charset="0"/>
                    <a:cs typeface="Arial" panose="020B0604020202020204" pitchFamily="34" charset="0"/>
                  </a:rPr>
                  <a:t>μ</a:t>
                </a:r>
                <a:r>
                  <a:rPr lang="en-US" sz="1650" dirty="0">
                    <a:latin typeface="Arial" panose="020B0604020202020204" pitchFamily="34" charset="0"/>
                    <a:cs typeface="Arial" panose="020B0604020202020204" pitchFamily="34" charset="0"/>
                  </a:rPr>
                  <a:t> = 6.03, </a:t>
                </a:r>
                <a:r>
                  <a:rPr lang="el-GR" sz="1650" i="1" dirty="0">
                    <a:latin typeface="Arial" panose="020B0604020202020204" pitchFamily="34" charset="0"/>
                    <a:cs typeface="Arial" panose="020B0604020202020204" pitchFamily="34" charset="0"/>
                  </a:rPr>
                  <a:t>σ</a:t>
                </a:r>
                <a:r>
                  <a:rPr lang="en-US" sz="1650" dirty="0">
                    <a:latin typeface="Arial" panose="020B0604020202020204" pitchFamily="34" charset="0"/>
                    <a:cs typeface="Arial" panose="020B0604020202020204" pitchFamily="34" charset="0"/>
                  </a:rPr>
                  <a:t> = 0.91, and </a:t>
                </a:r>
                <a14:m>
                  <m:oMath xmlns:m="http://schemas.openxmlformats.org/officeDocument/2006/math">
                    <m:acc>
                      <m:accPr>
                        <m:chr m:val="̅"/>
                        <m:ctrlPr>
                          <a:rPr lang="en-US" sz="1650" i="1">
                            <a:latin typeface="Cambria Math" panose="02040503050406030204" pitchFamily="18" charset="0"/>
                          </a:rPr>
                        </m:ctrlPr>
                      </m:accPr>
                      <m:e>
                        <m:r>
                          <a:rPr lang="en-US" sz="1650" i="1">
                            <a:latin typeface="Cambria Math" panose="02040503050406030204" pitchFamily="18" charset="0"/>
                          </a:rPr>
                          <m:t>𝑥</m:t>
                        </m:r>
                      </m:e>
                    </m:acc>
                    <m:r>
                      <a:rPr lang="en-US" sz="1650" i="1">
                        <a:latin typeface="Cambria Math" panose="02040503050406030204" pitchFamily="18" charset="0"/>
                      </a:rPr>
                      <m:t>=</m:t>
                    </m:r>
                  </m:oMath>
                </a14:m>
                <a:r>
                  <a:rPr lang="en-US" sz="1650" dirty="0"/>
                  <a:t>5.91</a:t>
                </a:r>
              </a:p>
              <a:p>
                <a:pPr>
                  <a:spcBef>
                    <a:spcPts val="450"/>
                  </a:spcBef>
                </a:pPr>
                <a:endParaRPr lang="en-US" sz="1650" dirty="0"/>
              </a:p>
              <a:p>
                <a:pPr>
                  <a:spcBef>
                    <a:spcPts val="450"/>
                  </a:spcBef>
                </a:pPr>
                <a:r>
                  <a:rPr lang="en-US" sz="1650" dirty="0"/>
                  <a:t>We set the hypotheses as: </a:t>
                </a:r>
              </a:p>
              <a:p>
                <a:pPr marL="342892"/>
                <a:r>
                  <a:rPr lang="en-US" sz="1650" dirty="0"/>
                  <a:t>H</a:t>
                </a:r>
                <a:r>
                  <a:rPr lang="en-US" sz="1650" baseline="-25000" dirty="0"/>
                  <a:t>0</a:t>
                </a:r>
                <a:r>
                  <a:rPr lang="en-US" sz="1650" dirty="0"/>
                  <a:t>: </a:t>
                </a:r>
                <a:r>
                  <a:rPr lang="el-GR" sz="1650" i="1" dirty="0"/>
                  <a:t>μ</a:t>
                </a:r>
                <a:r>
                  <a:rPr lang="en-US" sz="1650" dirty="0"/>
                  <a:t> </a:t>
                </a:r>
                <a:r>
                  <a:rPr lang="en-US" sz="1650" i="1" dirty="0"/>
                  <a:t>=</a:t>
                </a:r>
                <a:r>
                  <a:rPr lang="el-GR" sz="1650" i="1" dirty="0"/>
                  <a:t> </a:t>
                </a:r>
                <a:r>
                  <a:rPr lang="en-US" sz="1650" dirty="0"/>
                  <a:t>6.03</a:t>
                </a:r>
              </a:p>
              <a:p>
                <a:pPr marL="342892"/>
                <a:r>
                  <a:rPr lang="en-US" sz="1650" dirty="0"/>
                  <a:t>H</a:t>
                </a:r>
                <a:r>
                  <a:rPr lang="en-US" sz="1650" baseline="-25000" dirty="0"/>
                  <a:t>1</a:t>
                </a:r>
                <a:r>
                  <a:rPr lang="en-US" sz="1650" dirty="0"/>
                  <a:t>: </a:t>
                </a:r>
                <a:r>
                  <a:rPr lang="el-GR" sz="1650" i="1" dirty="0"/>
                  <a:t>μ </a:t>
                </a:r>
                <a:r>
                  <a:rPr lang="en-US" sz="1650" i="1" dirty="0"/>
                  <a:t>≠</a:t>
                </a:r>
                <a:r>
                  <a:rPr lang="en-US" sz="1650" dirty="0"/>
                  <a:t> 6.03</a:t>
                </a:r>
              </a:p>
              <a:p>
                <a:pPr marL="342892"/>
                <a:endParaRPr lang="en-US" sz="1650" dirty="0"/>
              </a:p>
              <a:p>
                <a:pPr marL="342892"/>
                <a:endParaRPr lang="en-US" sz="1650" dirty="0"/>
              </a:p>
            </p:txBody>
          </p:sp>
        </mc:Choice>
        <mc:Fallback xmlns="">
          <p:sp>
            <p:nvSpPr>
              <p:cNvPr id="4" name="Rectangle 3">
                <a:extLst>
                  <a:ext uri="{FF2B5EF4-FFF2-40B4-BE49-F238E27FC236}">
                    <a16:creationId xmlns:a16="http://schemas.microsoft.com/office/drawing/2014/main" id="{E46F9B72-6A87-4F54-B58F-90E3DD8207FA}"/>
                  </a:ext>
                </a:extLst>
              </p:cNvPr>
              <p:cNvSpPr>
                <a:spLocks noRot="1" noChangeAspect="1" noMove="1" noResize="1" noEditPoints="1" noAdjustHandles="1" noChangeArrowheads="1" noChangeShapeType="1" noTextEdit="1"/>
              </p:cNvSpPr>
              <p:nvPr/>
            </p:nvSpPr>
            <p:spPr>
              <a:xfrm>
                <a:off x="6050190" y="2511452"/>
                <a:ext cx="3004108" cy="3244478"/>
              </a:xfrm>
              <a:prstGeom prst="rect">
                <a:avLst/>
              </a:prstGeom>
              <a:blipFill>
                <a:blip r:embed="rId3"/>
                <a:stretch>
                  <a:fillRect l="-1217" t="-564"/>
                </a:stretch>
              </a:blipFill>
            </p:spPr>
            <p:txBody>
              <a:bodyPr/>
              <a:lstStyle/>
              <a:p>
                <a:r>
                  <a:rPr lang="en-US">
                    <a:noFill/>
                  </a:rPr>
                  <a:t> </a:t>
                </a:r>
              </a:p>
            </p:txBody>
          </p:sp>
        </mc:Fallback>
      </mc:AlternateContent>
      <p:sp>
        <p:nvSpPr>
          <p:cNvPr id="5" name="Arrow: Right 4">
            <a:extLst>
              <a:ext uri="{FF2B5EF4-FFF2-40B4-BE49-F238E27FC236}">
                <a16:creationId xmlns:a16="http://schemas.microsoft.com/office/drawing/2014/main" id="{83A5F674-609C-4433-B98C-A9CD35387901}"/>
              </a:ext>
            </a:extLst>
          </p:cNvPr>
          <p:cNvSpPr/>
          <p:nvPr/>
        </p:nvSpPr>
        <p:spPr>
          <a:xfrm rot="18433942">
            <a:off x="5444242" y="3545160"/>
            <a:ext cx="914497" cy="289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spTree>
    <p:extLst>
      <p:ext uri="{BB962C8B-B14F-4D97-AF65-F5344CB8AC3E}">
        <p14:creationId xmlns:p14="http://schemas.microsoft.com/office/powerpoint/2010/main" val="2293148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241719" y="1203615"/>
                <a:ext cx="4723643" cy="5190523"/>
              </a:xfrm>
              <a:prstGeom prst="rect">
                <a:avLst/>
              </a:prstGeom>
              <a:noFill/>
            </p:spPr>
            <p:txBody>
              <a:bodyPr wrap="square" lIns="67500" rtlCol="0">
                <a:spAutoFit/>
              </a:bodyPr>
              <a:lstStyle/>
              <a:p>
                <a:pPr>
                  <a:spcBef>
                    <a:spcPts val="450"/>
                  </a:spcBef>
                </a:pPr>
                <a:r>
                  <a:rPr lang="en-US" sz="1700" dirty="0"/>
                  <a:t>Because we can reject the null hypothesis when the test statistic is large or when it is small, and the total area in the rejection region must be </a:t>
                </a:r>
                <a:r>
                  <a:rPr lang="el-GR" sz="1700" i="1" dirty="0"/>
                  <a:t>α</a:t>
                </a:r>
                <a:r>
                  <a:rPr lang="en-US" sz="1700" dirty="0"/>
                  <a:t>, we divide this probability by 2:</a:t>
                </a:r>
              </a:p>
              <a:p>
                <a:pPr marL="342892">
                  <a:spcBef>
                    <a:spcPts val="450"/>
                  </a:spcBef>
                </a:pPr>
                <a14:m>
                  <m:oMath xmlns:m="http://schemas.openxmlformats.org/officeDocument/2006/math">
                    <m:r>
                      <a:rPr lang="en-US" sz="1700" i="1">
                        <a:latin typeface="Cambria Math" panose="02040503050406030204" pitchFamily="18" charset="0"/>
                      </a:rPr>
                      <m:t>𝑧</m:t>
                    </m:r>
                    <m:r>
                      <a:rPr lang="en-US" sz="1700" i="1">
                        <a:latin typeface="Cambria Math" panose="02040503050406030204" pitchFamily="18" charset="0"/>
                      </a:rPr>
                      <m:t>&lt;</m:t>
                    </m:r>
                    <m:sSub>
                      <m:sSubPr>
                        <m:ctrlPr>
                          <a:rPr lang="en-US" sz="1700" i="1">
                            <a:latin typeface="Cambria Math" panose="02040503050406030204" pitchFamily="18" charset="0"/>
                          </a:rPr>
                        </m:ctrlPr>
                      </m:sSubPr>
                      <m:e>
                        <m:r>
                          <a:rPr lang="en-US" sz="1700" i="1">
                            <a:latin typeface="Cambria Math" panose="02040503050406030204" pitchFamily="18" charset="0"/>
                          </a:rPr>
                          <m:t>𝑧</m:t>
                        </m:r>
                      </m:e>
                      <m:sub>
                        <m:r>
                          <a:rPr lang="en-US" sz="1700" i="1">
                            <a:latin typeface="Cambria Math" panose="02040503050406030204" pitchFamily="18" charset="0"/>
                            <a:ea typeface="Cambria Math" panose="02040503050406030204" pitchFamily="18" charset="0"/>
                          </a:rPr>
                          <m:t>𝛼</m:t>
                        </m:r>
                        <m:r>
                          <a:rPr lang="en-US" sz="1700" i="1">
                            <a:latin typeface="Cambria Math" panose="02040503050406030204" pitchFamily="18" charset="0"/>
                            <a:ea typeface="Cambria Math" panose="02040503050406030204" pitchFamily="18" charset="0"/>
                          </a:rPr>
                          <m:t>/2</m:t>
                        </m:r>
                      </m:sub>
                    </m:sSub>
                  </m:oMath>
                </a14:m>
                <a:r>
                  <a:rPr lang="en-US" sz="1700" dirty="0"/>
                  <a:t> or </a:t>
                </a:r>
                <a14:m>
                  <m:oMath xmlns:m="http://schemas.openxmlformats.org/officeDocument/2006/math">
                    <m:r>
                      <a:rPr lang="en-US" sz="1700" i="1">
                        <a:latin typeface="Cambria Math" panose="02040503050406030204" pitchFamily="18" charset="0"/>
                      </a:rPr>
                      <m:t>𝑧</m:t>
                    </m:r>
                    <m:r>
                      <a:rPr lang="en-US" sz="1700" i="1">
                        <a:latin typeface="Cambria Math" panose="02040503050406030204" pitchFamily="18" charset="0"/>
                      </a:rPr>
                      <m:t>&gt;</m:t>
                    </m:r>
                    <m:sSub>
                      <m:sSubPr>
                        <m:ctrlPr>
                          <a:rPr lang="en-US" sz="1700" i="1">
                            <a:latin typeface="Cambria Math" panose="02040503050406030204" pitchFamily="18" charset="0"/>
                          </a:rPr>
                        </m:ctrlPr>
                      </m:sSubPr>
                      <m:e>
                        <m:r>
                          <a:rPr lang="en-US" sz="1700" i="1">
                            <a:latin typeface="Cambria Math" panose="02040503050406030204" pitchFamily="18" charset="0"/>
                          </a:rPr>
                          <m:t>𝑧</m:t>
                        </m:r>
                      </m:e>
                      <m:sub>
                        <m:r>
                          <a:rPr lang="en-US" sz="1700" i="1">
                            <a:latin typeface="Cambria Math" panose="02040503050406030204" pitchFamily="18" charset="0"/>
                            <a:ea typeface="Cambria Math" panose="02040503050406030204" pitchFamily="18" charset="0"/>
                          </a:rPr>
                          <m:t>𝛼</m:t>
                        </m:r>
                        <m:r>
                          <a:rPr lang="en-US" sz="1700" i="1">
                            <a:latin typeface="Cambria Math" panose="02040503050406030204" pitchFamily="18" charset="0"/>
                            <a:ea typeface="Cambria Math" panose="02040503050406030204" pitchFamily="18" charset="0"/>
                          </a:rPr>
                          <m:t>/2</m:t>
                        </m:r>
                      </m:sub>
                    </m:sSub>
                  </m:oMath>
                </a14:m>
                <a:endParaRPr lang="en-US" sz="1700" dirty="0"/>
              </a:p>
              <a:p>
                <a:pPr>
                  <a:spcBef>
                    <a:spcPts val="450"/>
                  </a:spcBef>
                </a:pPr>
                <a:r>
                  <a:rPr lang="en-US" sz="1700" dirty="0"/>
                  <a:t>  </a:t>
                </a:r>
              </a:p>
              <a:p>
                <a:pPr>
                  <a:spcBef>
                    <a:spcPts val="450"/>
                  </a:spcBef>
                </a:pPr>
                <a:r>
                  <a:rPr lang="en-US" sz="1700" dirty="0"/>
                  <a:t>Because </a:t>
                </a:r>
                <a:r>
                  <a:rPr lang="el-GR" sz="1700" i="1" dirty="0"/>
                  <a:t>α</a:t>
                </a:r>
                <a:r>
                  <a:rPr lang="en-US" sz="1700" i="1" dirty="0"/>
                  <a:t> </a:t>
                </a:r>
                <a:r>
                  <a:rPr lang="en-US" sz="1700" dirty="0"/>
                  <a:t>= .05, then </a:t>
                </a:r>
                <a:r>
                  <a:rPr lang="el-GR" sz="1700" i="1" dirty="0"/>
                  <a:t>α</a:t>
                </a:r>
                <a:r>
                  <a:rPr lang="en-US" sz="1700" i="1" dirty="0"/>
                  <a:t> / 2 </a:t>
                </a:r>
                <a:r>
                  <a:rPr lang="en-US" sz="1700" dirty="0"/>
                  <a:t>= .025, and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𝑧</m:t>
                        </m:r>
                      </m:e>
                      <m:sub>
                        <m:r>
                          <a:rPr lang="en-US" sz="1700" i="1">
                            <a:latin typeface="Cambria Math" panose="02040503050406030204" pitchFamily="18" charset="0"/>
                          </a:rPr>
                          <m:t>.025</m:t>
                        </m:r>
                      </m:sub>
                    </m:sSub>
                    <m:r>
                      <a:rPr lang="en-US" sz="1700" i="1">
                        <a:latin typeface="Cambria Math" panose="02040503050406030204" pitchFamily="18" charset="0"/>
                        <a:ea typeface="Cambria Math" panose="02040503050406030204" pitchFamily="18" charset="0"/>
                      </a:rPr>
                      <m:t>=1.96</m:t>
                    </m:r>
                    <m:r>
                      <a:rPr lang="en-US" sz="1700">
                        <a:latin typeface="Cambria Math" panose="02040503050406030204" pitchFamily="18" charset="0"/>
                        <a:ea typeface="Cambria Math" panose="02040503050406030204" pitchFamily="18" charset="0"/>
                      </a:rPr>
                      <m:t>.</m:t>
                    </m:r>
                  </m:oMath>
                </a14:m>
                <a:endParaRPr lang="en-US" sz="1700" dirty="0">
                  <a:ea typeface="Cambria Math" panose="02040503050406030204" pitchFamily="18" charset="0"/>
                </a:endParaRPr>
              </a:p>
              <a:p>
                <a:pPr>
                  <a:spcBef>
                    <a:spcPts val="450"/>
                  </a:spcBef>
                </a:pPr>
                <a:r>
                  <a:rPr lang="en-US" sz="1700" dirty="0">
                    <a:ea typeface="Cambria Math" panose="02040503050406030204" pitchFamily="18" charset="0"/>
                  </a:rPr>
                  <a:t>  </a:t>
                </a:r>
              </a:p>
              <a:p>
                <a:pPr>
                  <a:spcBef>
                    <a:spcPts val="450"/>
                  </a:spcBef>
                </a:pPr>
                <a:r>
                  <a:rPr lang="en-US" sz="1700" dirty="0"/>
                  <a:t>Thus, we can write the rejection region as:</a:t>
                </a:r>
              </a:p>
              <a:p>
                <a:pPr marL="342892">
                  <a:spcBef>
                    <a:spcPts val="450"/>
                  </a:spcBef>
                </a:pPr>
                <a14:m>
                  <m:oMath xmlns:m="http://schemas.openxmlformats.org/officeDocument/2006/math">
                    <m:r>
                      <a:rPr lang="en-US" sz="1700" i="1">
                        <a:latin typeface="Cambria Math" panose="02040503050406030204" pitchFamily="18" charset="0"/>
                      </a:rPr>
                      <m:t>𝑧</m:t>
                    </m:r>
                    <m:r>
                      <a:rPr lang="en-US" sz="1700" i="1">
                        <a:latin typeface="Cambria Math" panose="02040503050406030204" pitchFamily="18" charset="0"/>
                      </a:rPr>
                      <m:t>&lt;−1.96</m:t>
                    </m:r>
                  </m:oMath>
                </a14:m>
                <a:r>
                  <a:rPr lang="en-US" sz="1700" dirty="0"/>
                  <a:t> or </a:t>
                </a:r>
                <a14:m>
                  <m:oMath xmlns:m="http://schemas.openxmlformats.org/officeDocument/2006/math">
                    <m:r>
                      <a:rPr lang="en-US" sz="1700" i="1">
                        <a:latin typeface="Cambria Math" panose="02040503050406030204" pitchFamily="18" charset="0"/>
                      </a:rPr>
                      <m:t>𝑧</m:t>
                    </m:r>
                    <m:r>
                      <a:rPr lang="en-US" sz="1700" i="1">
                        <a:latin typeface="Cambria Math" panose="02040503050406030204" pitchFamily="18" charset="0"/>
                      </a:rPr>
                      <m:t>&gt;1.96</m:t>
                    </m:r>
                  </m:oMath>
                </a14:m>
                <a:endParaRPr lang="en-US" sz="1700" dirty="0"/>
              </a:p>
              <a:p>
                <a:pPr marL="342892">
                  <a:spcBef>
                    <a:spcPts val="450"/>
                  </a:spcBef>
                </a:pPr>
                <a:r>
                  <a:rPr lang="en-US" sz="1700" dirty="0"/>
                  <a:t>  </a:t>
                </a:r>
              </a:p>
              <a:p>
                <a:pPr>
                  <a:spcBef>
                    <a:spcPts val="450"/>
                  </a:spcBef>
                </a:pPr>
                <a:r>
                  <a:rPr lang="en-US" sz="1700" dirty="0"/>
                  <a:t>The value of the test statistic is:</a:t>
                </a:r>
              </a:p>
              <a:p>
                <a:pPr marL="342892">
                  <a:spcBef>
                    <a:spcPts val="450"/>
                  </a:spcBef>
                </a:pPr>
                <a14:m>
                  <m:oMathPara xmlns:m="http://schemas.openxmlformats.org/officeDocument/2006/math">
                    <m:oMathParaPr>
                      <m:jc m:val="left"/>
                    </m:oMathParaPr>
                    <m:oMath xmlns:m="http://schemas.openxmlformats.org/officeDocument/2006/math">
                      <m:r>
                        <a:rPr lang="en-US" sz="1700" i="1">
                          <a:latin typeface="Cambria Math" panose="02040503050406030204" pitchFamily="18" charset="0"/>
                        </a:rPr>
                        <m:t>𝑧</m:t>
                      </m:r>
                      <m:r>
                        <a:rPr lang="en-US" sz="1700" i="1">
                          <a:latin typeface="Cambria Math" panose="02040503050406030204" pitchFamily="18" charset="0"/>
                        </a:rPr>
                        <m:t>=</m:t>
                      </m:r>
                      <m:f>
                        <m:fPr>
                          <m:ctrlPr>
                            <a:rPr lang="en-US" sz="1700" i="1">
                              <a:latin typeface="Cambria Math" panose="02040503050406030204" pitchFamily="18" charset="0"/>
                            </a:rPr>
                          </m:ctrlPr>
                        </m:fPr>
                        <m:num>
                          <m:acc>
                            <m:accPr>
                              <m:chr m:val="̅"/>
                              <m:ctrlPr>
                                <a:rPr lang="en-US" sz="1700" i="1">
                                  <a:latin typeface="Cambria Math" panose="02040503050406030204" pitchFamily="18" charset="0"/>
                                </a:rPr>
                              </m:ctrlPr>
                            </m:accPr>
                            <m:e>
                              <m:r>
                                <a:rPr lang="en-US" sz="1700" i="1">
                                  <a:latin typeface="Cambria Math" panose="02040503050406030204" pitchFamily="18" charset="0"/>
                                </a:rPr>
                                <m:t>𝑥</m:t>
                              </m:r>
                            </m:e>
                          </m:acc>
                          <m: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𝜇</m:t>
                          </m:r>
                        </m:num>
                        <m:den>
                          <m:f>
                            <m:fPr>
                              <m:type m:val="lin"/>
                              <m:ctrlPr>
                                <a:rPr lang="en-US" sz="1700" i="1">
                                  <a:latin typeface="Cambria Math" panose="02040503050406030204" pitchFamily="18" charset="0"/>
                                </a:rPr>
                              </m:ctrlPr>
                            </m:fPr>
                            <m:num>
                              <m:r>
                                <a:rPr lang="en-US" sz="1700" i="1">
                                  <a:latin typeface="Cambria Math" panose="02040503050406030204" pitchFamily="18" charset="0"/>
                                  <a:ea typeface="Cambria Math" panose="02040503050406030204" pitchFamily="18" charset="0"/>
                                </a:rPr>
                                <m:t>𝜎</m:t>
                              </m:r>
                            </m:num>
                            <m:den>
                              <m:rad>
                                <m:radPr>
                                  <m:degHide m:val="on"/>
                                  <m:ctrlPr>
                                    <a:rPr lang="en-US" sz="1700" i="1">
                                      <a:latin typeface="Cambria Math" panose="02040503050406030204" pitchFamily="18" charset="0"/>
                                    </a:rPr>
                                  </m:ctrlPr>
                                </m:radPr>
                                <m:deg/>
                                <m:e>
                                  <m:r>
                                    <a:rPr lang="en-US" sz="1700" i="1">
                                      <a:latin typeface="Cambria Math" panose="02040503050406030204" pitchFamily="18" charset="0"/>
                                    </a:rPr>
                                    <m:t>𝑛</m:t>
                                  </m:r>
                                </m:e>
                              </m:rad>
                            </m:den>
                          </m:f>
                        </m:den>
                      </m:f>
                      <m:r>
                        <a:rPr lang="en-US" sz="1700" i="1">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5.91−6.03</m:t>
                          </m:r>
                        </m:num>
                        <m:den>
                          <m:r>
                            <a:rPr lang="en-US" sz="1700" i="1">
                              <a:latin typeface="Cambria Math" panose="02040503050406030204" pitchFamily="18" charset="0"/>
                            </a:rPr>
                            <m:t>0.91/</m:t>
                          </m:r>
                          <m:rad>
                            <m:radPr>
                              <m:degHide m:val="on"/>
                              <m:ctrlPr>
                                <a:rPr lang="en-US" sz="1700" i="1">
                                  <a:latin typeface="Cambria Math" panose="02040503050406030204" pitchFamily="18" charset="0"/>
                                </a:rPr>
                              </m:ctrlPr>
                            </m:radPr>
                            <m:deg/>
                            <m:e>
                              <m:r>
                                <a:rPr lang="en-US" sz="1700" i="1">
                                  <a:latin typeface="Cambria Math" panose="02040503050406030204" pitchFamily="18" charset="0"/>
                                </a:rPr>
                                <m:t>100</m:t>
                              </m:r>
                            </m:e>
                          </m:rad>
                        </m:den>
                      </m:f>
                      <m:r>
                        <a:rPr lang="en-US" sz="1700" i="1">
                          <a:latin typeface="Cambria Math" panose="02040503050406030204" pitchFamily="18" charset="0"/>
                        </a:rPr>
                        <m:t>=−1.32</m:t>
                      </m:r>
                    </m:oMath>
                  </m:oMathPara>
                </a14:m>
                <a:endParaRPr lang="en-US" sz="1700" dirty="0"/>
              </a:p>
              <a:p>
                <a:pPr>
                  <a:spcBef>
                    <a:spcPts val="450"/>
                  </a:spcBef>
                </a:pPr>
                <a:r>
                  <a:rPr lang="en-US" sz="1700" dirty="0"/>
                  <a:t>Because −1.32 is not in the rejection region, we cannot reject </a:t>
                </a:r>
                <a:r>
                  <a:rPr lang="en-US" sz="1700" i="1" dirty="0"/>
                  <a:t>H</a:t>
                </a:r>
                <a:r>
                  <a:rPr lang="en-US" sz="1700" i="1" baseline="-25000" dirty="0"/>
                  <a:t>0</a:t>
                </a:r>
                <a:r>
                  <a:rPr lang="en-US" sz="1700" dirty="0"/>
                  <a:t>.</a:t>
                </a:r>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241719" y="1203615"/>
                <a:ext cx="4723643" cy="5190523"/>
              </a:xfrm>
              <a:prstGeom prst="rect">
                <a:avLst/>
              </a:prstGeom>
              <a:blipFill>
                <a:blip r:embed="rId3"/>
                <a:stretch>
                  <a:fillRect l="-1419" t="-352" r="-645" b="-587"/>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27839" y="341810"/>
            <a:ext cx="8888321" cy="415498"/>
          </a:xfrm>
          <a:prstGeom prst="rect">
            <a:avLst/>
          </a:prstGeom>
          <a:noFill/>
        </p:spPr>
        <p:txBody>
          <a:bodyPr wrap="square" rtlCol="0">
            <a:spAutoFit/>
          </a:bodyPr>
          <a:lstStyle/>
          <a:p>
            <a:pPr algn="ctr"/>
            <a:r>
              <a:rPr lang="en-US" sz="2100" b="1" spc="75" dirty="0">
                <a:solidFill>
                  <a:srgbClr val="7030A0"/>
                </a:solidFill>
                <a:latin typeface="Tahoma" panose="020B0604030504040204" pitchFamily="34" charset="0"/>
                <a:ea typeface="Tahoma" panose="020B0604030504040204" pitchFamily="34" charset="0"/>
                <a:cs typeface="Tahoma" panose="020B0604030504040204" pitchFamily="34" charset="0"/>
              </a:rPr>
              <a:t>One- and Two-Tail Tests: Compute and Interpret</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FE41FED-42CE-4169-BFBA-3394D5081750}"/>
                  </a:ext>
                </a:extLst>
              </p:cNvPr>
              <p:cNvSpPr/>
              <p:nvPr/>
            </p:nvSpPr>
            <p:spPr>
              <a:xfrm>
                <a:off x="4965362" y="1373430"/>
                <a:ext cx="4276610" cy="2644314"/>
              </a:xfrm>
              <a:prstGeom prst="rect">
                <a:avLst/>
              </a:prstGeom>
            </p:spPr>
            <p:txBody>
              <a:bodyPr wrap="square">
                <a:spAutoFit/>
              </a:bodyPr>
              <a:lstStyle/>
              <a:p>
                <a:pPr>
                  <a:spcBef>
                    <a:spcPts val="450"/>
                  </a:spcBef>
                </a:pPr>
                <a:r>
                  <a:rPr lang="en-US" sz="1600" dirty="0"/>
                  <a:t>The </a:t>
                </a:r>
                <a:r>
                  <a:rPr lang="en-US" sz="1600" i="1" dirty="0"/>
                  <a:t>p</a:t>
                </a:r>
                <a:r>
                  <a:rPr lang="en-US" sz="1600" dirty="0"/>
                  <a:t>-value corresponds to the area of both tails:</a:t>
                </a:r>
              </a:p>
              <a:p>
                <a:pPr marL="342892">
                  <a:spcBef>
                    <a:spcPts val="450"/>
                  </a:spcBef>
                  <a:spcAft>
                    <a:spcPts val="450"/>
                  </a:spcAft>
                </a:pPr>
                <a:r>
                  <a:rPr lang="en-US" sz="1600" i="1" dirty="0"/>
                  <a:t>p</a:t>
                </a:r>
                <a:r>
                  <a:rPr lang="en-US" sz="1600" dirty="0"/>
                  <a:t>-value</a:t>
                </a:r>
                <a14:m>
                  <m:oMath xmlns:m="http://schemas.openxmlformats.org/officeDocument/2006/math">
                    <m:r>
                      <a:rPr lang="en-US" sz="1600">
                        <a:latin typeface="Cambria Math" panose="02040503050406030204" pitchFamily="18" charset="0"/>
                      </a:rPr>
                      <m:t> </m:t>
                    </m:r>
                    <m:r>
                      <a:rPr lang="en-US" sz="1600" i="1">
                        <a:latin typeface="Cambria Math" panose="02040503050406030204" pitchFamily="18" charset="0"/>
                      </a:rPr>
                      <m:t>=</m:t>
                    </m:r>
                    <m:r>
                      <a:rPr lang="en-US" sz="1600" i="1">
                        <a:latin typeface="Cambria Math" panose="02040503050406030204" pitchFamily="18" charset="0"/>
                      </a:rPr>
                      <m:t>𝑃</m:t>
                    </m:r>
                    <m:d>
                      <m:dPr>
                        <m:ctrlPr>
                          <a:rPr lang="en-US" sz="1600" i="1">
                            <a:latin typeface="Cambria Math" panose="02040503050406030204" pitchFamily="18" charset="0"/>
                          </a:rPr>
                        </m:ctrlPr>
                      </m:dPr>
                      <m:e>
                        <m:r>
                          <a:rPr lang="en-US" sz="1600" i="1">
                            <a:latin typeface="Cambria Math" panose="02040503050406030204" pitchFamily="18" charset="0"/>
                          </a:rPr>
                          <m:t>𝑧</m:t>
                        </m:r>
                        <m:r>
                          <a:rPr lang="en-US" sz="1600" i="1">
                            <a:latin typeface="Cambria Math" panose="02040503050406030204" pitchFamily="18" charset="0"/>
                          </a:rPr>
                          <m:t>&lt;−1.32</m:t>
                        </m:r>
                      </m:e>
                    </m:d>
                    <m:r>
                      <a:rPr lang="en-US" sz="1600" i="1">
                        <a:latin typeface="Cambria Math" panose="02040503050406030204" pitchFamily="18" charset="0"/>
                      </a:rPr>
                      <m:t>+</m:t>
                    </m:r>
                    <m:r>
                      <a:rPr lang="en-US" sz="1600" i="1">
                        <a:latin typeface="Cambria Math" panose="02040503050406030204" pitchFamily="18" charset="0"/>
                      </a:rPr>
                      <m:t>𝑃</m:t>
                    </m:r>
                    <m:d>
                      <m:dPr>
                        <m:ctrlPr>
                          <a:rPr lang="en-US" sz="1600" i="1">
                            <a:latin typeface="Cambria Math" panose="02040503050406030204" pitchFamily="18" charset="0"/>
                          </a:rPr>
                        </m:ctrlPr>
                      </m:dPr>
                      <m:e>
                        <m:r>
                          <a:rPr lang="en-US" sz="1600" i="1">
                            <a:latin typeface="Cambria Math" panose="02040503050406030204" pitchFamily="18" charset="0"/>
                          </a:rPr>
                          <m:t>𝑧</m:t>
                        </m:r>
                        <m:r>
                          <a:rPr lang="en-US" sz="1600" i="1">
                            <a:latin typeface="Cambria Math" panose="02040503050406030204" pitchFamily="18" charset="0"/>
                          </a:rPr>
                          <m:t>&gt;1.32</m:t>
                        </m:r>
                      </m:e>
                    </m:d>
                  </m:oMath>
                </a14:m>
                <a:endParaRPr lang="en-US" sz="1600" i="1" dirty="0">
                  <a:latin typeface="Cambria Math" panose="02040503050406030204" pitchFamily="18" charset="0"/>
                </a:endParaRPr>
              </a:p>
              <a:p>
                <a:pPr marL="945332" indent="-640540"/>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=.0934+.0934=.1868&gt;</m:t>
                      </m:r>
                      <m:r>
                        <a:rPr lang="en-US" sz="1600" i="1">
                          <a:latin typeface="Cambria Math" panose="02040503050406030204" pitchFamily="18" charset="0"/>
                          <a:ea typeface="Cambria Math" panose="02040503050406030204" pitchFamily="18" charset="0"/>
                        </a:rPr>
                        <m:t>𝛼</m:t>
                      </m:r>
                    </m:oMath>
                  </m:oMathPara>
                </a14:m>
                <a:endParaRPr lang="en-US" sz="1600" dirty="0"/>
              </a:p>
              <a:p>
                <a:pPr>
                  <a:spcBef>
                    <a:spcPts val="450"/>
                  </a:spcBef>
                </a:pPr>
                <a:r>
                  <a:rPr lang="en-US" sz="1600" dirty="0"/>
                  <a:t>There is not enough evidence to conclude that the self-serve kiosks result in a change from the amounts incurred with a cashier.</a:t>
                </a:r>
              </a:p>
              <a:p>
                <a:pPr>
                  <a:spcBef>
                    <a:spcPts val="450"/>
                  </a:spcBef>
                </a:pPr>
                <a:endParaRPr lang="en-US" sz="1650" dirty="0"/>
              </a:p>
              <a:p>
                <a:pPr>
                  <a:spcBef>
                    <a:spcPts val="450"/>
                  </a:spcBef>
                </a:pPr>
                <a:endParaRPr lang="en-US" sz="1650" dirty="0"/>
              </a:p>
            </p:txBody>
          </p:sp>
        </mc:Choice>
        <mc:Fallback xmlns="">
          <p:sp>
            <p:nvSpPr>
              <p:cNvPr id="2" name="Rectangle 1">
                <a:extLst>
                  <a:ext uri="{FF2B5EF4-FFF2-40B4-BE49-F238E27FC236}">
                    <a16:creationId xmlns:a16="http://schemas.microsoft.com/office/drawing/2014/main" id="{EFE41FED-42CE-4169-BFBA-3394D5081750}"/>
                  </a:ext>
                </a:extLst>
              </p:cNvPr>
              <p:cNvSpPr>
                <a:spLocks noRot="1" noChangeAspect="1" noMove="1" noResize="1" noEditPoints="1" noAdjustHandles="1" noChangeArrowheads="1" noChangeShapeType="1" noTextEdit="1"/>
              </p:cNvSpPr>
              <p:nvPr/>
            </p:nvSpPr>
            <p:spPr>
              <a:xfrm>
                <a:off x="4965362" y="1373430"/>
                <a:ext cx="4276610" cy="2644314"/>
              </a:xfrm>
              <a:prstGeom prst="rect">
                <a:avLst/>
              </a:prstGeom>
              <a:blipFill>
                <a:blip r:embed="rId4"/>
                <a:stretch>
                  <a:fillRect l="-856" t="-691"/>
                </a:stretch>
              </a:blipFill>
            </p:spPr>
            <p:txBody>
              <a:bodyPr/>
              <a:lstStyle/>
              <a:p>
                <a:r>
                  <a:rPr lang="en-US">
                    <a:noFill/>
                  </a:rPr>
                  <a:t> </a:t>
                </a:r>
              </a:p>
            </p:txBody>
          </p:sp>
        </mc:Fallback>
      </mc:AlternateContent>
      <p:pic>
        <p:nvPicPr>
          <p:cNvPr id="5" name="Picture Placeholder 13" descr="A graph has z along the horizontal axis, with 0 at the center. A curve emerges from the bottom left portion of the graph, reaches a peak over 0, and ends at the bottom right portion of the graph. Four vertical lines emerge from negative 1.96, negative 1.32, 1.19 and 1.96, on the horizontal axis, and meet the curve. The region to the left of the line negative 1.32 under the curve is shaded and is labeled p-value/2 = .0934. The area to the left of the line at negative 1.32 and to the right of 1.19 are labeled Rejection regions.  &#10;">
            <a:extLst>
              <a:ext uri="{FF2B5EF4-FFF2-40B4-BE49-F238E27FC236}">
                <a16:creationId xmlns:a16="http://schemas.microsoft.com/office/drawing/2014/main" id="{6AEB11F6-19FF-4503-A8BE-379676791C62}"/>
              </a:ext>
            </a:extLst>
          </p:cNvPr>
          <p:cNvPicPr>
            <a:picLocks noChangeAspect="1"/>
          </p:cNvPicPr>
          <p:nvPr/>
        </p:nvPicPr>
        <p:blipFill rotWithShape="1">
          <a:blip r:embed="rId5"/>
          <a:srcRect l="38" r="38"/>
          <a:stretch/>
        </p:blipFill>
        <p:spPr>
          <a:xfrm>
            <a:off x="5076511" y="3878697"/>
            <a:ext cx="3316012" cy="1979231"/>
          </a:xfrm>
          <a:prstGeom prst="rect">
            <a:avLst/>
          </a:prstGeom>
        </p:spPr>
      </p:pic>
    </p:spTree>
    <p:extLst>
      <p:ext uri="{BB962C8B-B14F-4D97-AF65-F5344CB8AC3E}">
        <p14:creationId xmlns:p14="http://schemas.microsoft.com/office/powerpoint/2010/main" val="2106728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351461" y="1164612"/>
            <a:ext cx="8664699" cy="6973704"/>
          </a:xfrm>
          <a:prstGeom prst="rect">
            <a:avLst/>
          </a:prstGeom>
          <a:noFill/>
        </p:spPr>
        <p:txBody>
          <a:bodyPr wrap="square" lIns="67500" rtlCol="0">
            <a:spAutoFit/>
          </a:bodyPr>
          <a:lstStyle/>
          <a:p>
            <a:pPr>
              <a:spcBef>
                <a:spcPts val="450"/>
              </a:spcBef>
            </a:pPr>
            <a:r>
              <a:rPr lang="en-US" sz="1800" dirty="0"/>
              <a:t>We conduct a </a:t>
            </a:r>
            <a:r>
              <a:rPr lang="en-US" sz="1800" b="1" dirty="0"/>
              <a:t>two-tail test </a:t>
            </a:r>
            <a:r>
              <a:rPr lang="en-US" sz="1800" dirty="0"/>
              <a:t>whenever we want to know whether there is enough evidence to infer that the mean is </a:t>
            </a:r>
            <a:r>
              <a:rPr lang="en-US" sz="1800" i="1" dirty="0"/>
              <a:t>not equal to </a:t>
            </a:r>
            <a:r>
              <a:rPr lang="en-US" sz="1800" dirty="0"/>
              <a:t>the value stated in the null hypothesis:</a:t>
            </a:r>
          </a:p>
          <a:p>
            <a:pPr marL="342892">
              <a:spcBef>
                <a:spcPts val="225"/>
              </a:spcBef>
            </a:pPr>
            <a:r>
              <a:rPr lang="en-US" sz="1800" dirty="0"/>
              <a:t>H</a:t>
            </a:r>
            <a:r>
              <a:rPr lang="en-US" sz="1800" baseline="-25000" dirty="0"/>
              <a:t>0</a:t>
            </a:r>
            <a:r>
              <a:rPr lang="en-US" sz="1800" dirty="0"/>
              <a:t>: </a:t>
            </a:r>
            <a:r>
              <a:rPr lang="el-GR" sz="1800" i="1" dirty="0"/>
              <a:t>μ</a:t>
            </a:r>
            <a:r>
              <a:rPr lang="en-US" sz="1800" dirty="0"/>
              <a:t> </a:t>
            </a:r>
            <a:r>
              <a:rPr lang="en-US" sz="1800" i="1" dirty="0"/>
              <a:t>=</a:t>
            </a:r>
            <a:r>
              <a:rPr lang="el-GR" sz="1800" i="1" dirty="0"/>
              <a:t> μ</a:t>
            </a:r>
            <a:r>
              <a:rPr lang="en-US" sz="1800" i="1" baseline="-25000" dirty="0"/>
              <a:t>0</a:t>
            </a:r>
            <a:endParaRPr lang="en-US" sz="1800" baseline="-25000" dirty="0"/>
          </a:p>
          <a:p>
            <a:pPr marL="342892">
              <a:spcBef>
                <a:spcPts val="225"/>
              </a:spcBef>
            </a:pPr>
            <a:r>
              <a:rPr lang="en-US" sz="1800" dirty="0"/>
              <a:t>H</a:t>
            </a:r>
            <a:r>
              <a:rPr lang="en-US" sz="1800" baseline="-25000" dirty="0"/>
              <a:t>1</a:t>
            </a:r>
            <a:r>
              <a:rPr lang="en-US" sz="1800" dirty="0"/>
              <a:t>: </a:t>
            </a:r>
            <a:r>
              <a:rPr lang="el-GR" sz="1800" i="1" dirty="0"/>
              <a:t>μ </a:t>
            </a:r>
            <a:r>
              <a:rPr lang="en-US" sz="1800" i="1" dirty="0"/>
              <a:t>≠</a:t>
            </a:r>
            <a:r>
              <a:rPr lang="en-US" sz="1800" dirty="0"/>
              <a:t> </a:t>
            </a:r>
            <a:r>
              <a:rPr lang="el-GR" sz="1800" i="1" dirty="0"/>
              <a:t>μ</a:t>
            </a:r>
            <a:r>
              <a:rPr lang="en-US" sz="1800" i="1" baseline="-25000" dirty="0"/>
              <a:t>0</a:t>
            </a:r>
            <a:endParaRPr lang="en-US" sz="1800" dirty="0"/>
          </a:p>
          <a:p>
            <a:pPr>
              <a:spcBef>
                <a:spcPts val="900"/>
              </a:spcBef>
            </a:pPr>
            <a:r>
              <a:rPr lang="en-US" sz="1800" dirty="0"/>
              <a:t>There are two </a:t>
            </a:r>
            <a:r>
              <a:rPr lang="en-US" sz="1800" b="1" dirty="0"/>
              <a:t>one-tail tests</a:t>
            </a:r>
            <a:r>
              <a:rPr lang="en-US" sz="1800" dirty="0"/>
              <a:t>. </a:t>
            </a:r>
          </a:p>
          <a:p>
            <a:pPr>
              <a:spcBef>
                <a:spcPts val="450"/>
              </a:spcBef>
            </a:pPr>
            <a:r>
              <a:rPr lang="en-US" sz="1800" dirty="0"/>
              <a:t>We conduct a </a:t>
            </a:r>
            <a:r>
              <a:rPr lang="en-US" sz="1800" i="1" dirty="0"/>
              <a:t>right</a:t>
            </a:r>
            <a:r>
              <a:rPr lang="en-US" sz="1800" dirty="0"/>
              <a:t> one-tail test whenever we want to know whether there is enough evidence to infer that the mean is </a:t>
            </a:r>
            <a:r>
              <a:rPr lang="en-US" sz="1800" i="1" dirty="0"/>
              <a:t>greater</a:t>
            </a:r>
            <a:r>
              <a:rPr lang="en-US" sz="1800" dirty="0"/>
              <a:t> </a:t>
            </a:r>
            <a:r>
              <a:rPr lang="en-US" sz="1800" i="1" dirty="0"/>
              <a:t>than</a:t>
            </a:r>
            <a:r>
              <a:rPr lang="en-US" sz="1800" dirty="0"/>
              <a:t> the quantity specified by the null hypothesis:</a:t>
            </a:r>
          </a:p>
          <a:p>
            <a:pPr marL="342892">
              <a:spcBef>
                <a:spcPts val="225"/>
              </a:spcBef>
            </a:pPr>
            <a:r>
              <a:rPr lang="en-US" sz="1800" dirty="0"/>
              <a:t>H</a:t>
            </a:r>
            <a:r>
              <a:rPr lang="en-US" sz="1800" baseline="-25000" dirty="0"/>
              <a:t>0</a:t>
            </a:r>
            <a:r>
              <a:rPr lang="en-US" sz="1800" dirty="0"/>
              <a:t>: </a:t>
            </a:r>
            <a:r>
              <a:rPr lang="el-GR" sz="1800" i="1" dirty="0"/>
              <a:t>μ</a:t>
            </a:r>
            <a:r>
              <a:rPr lang="en-US" sz="1800" dirty="0"/>
              <a:t> </a:t>
            </a:r>
            <a:r>
              <a:rPr lang="en-US" sz="1800" i="1" dirty="0"/>
              <a:t>=</a:t>
            </a:r>
            <a:r>
              <a:rPr lang="el-GR" sz="1800" i="1" dirty="0"/>
              <a:t> μ</a:t>
            </a:r>
            <a:r>
              <a:rPr lang="en-US" sz="1800" i="1" baseline="-25000" dirty="0"/>
              <a:t>0</a:t>
            </a:r>
            <a:endParaRPr lang="en-US" sz="1800" baseline="-25000" dirty="0"/>
          </a:p>
          <a:p>
            <a:pPr marL="342892">
              <a:spcBef>
                <a:spcPts val="225"/>
              </a:spcBef>
            </a:pPr>
            <a:r>
              <a:rPr lang="en-US" sz="1800" dirty="0"/>
              <a:t>H</a:t>
            </a:r>
            <a:r>
              <a:rPr lang="en-US" sz="1800" baseline="-25000" dirty="0"/>
              <a:t>1</a:t>
            </a:r>
            <a:r>
              <a:rPr lang="en-US" sz="1800" dirty="0"/>
              <a:t>: </a:t>
            </a:r>
            <a:r>
              <a:rPr lang="el-GR" sz="1800" i="1" dirty="0"/>
              <a:t>μ </a:t>
            </a:r>
            <a:r>
              <a:rPr lang="en-US" sz="1800" i="1" dirty="0"/>
              <a:t>&gt;</a:t>
            </a:r>
            <a:r>
              <a:rPr lang="en-US" sz="1800" dirty="0"/>
              <a:t> </a:t>
            </a:r>
            <a:r>
              <a:rPr lang="el-GR" sz="1800" i="1" dirty="0"/>
              <a:t>μ</a:t>
            </a:r>
            <a:r>
              <a:rPr lang="en-US" sz="1800" i="1" baseline="-25000" dirty="0"/>
              <a:t>0</a:t>
            </a:r>
            <a:endParaRPr lang="en-US" sz="1800" dirty="0"/>
          </a:p>
          <a:p>
            <a:pPr>
              <a:spcBef>
                <a:spcPts val="900"/>
              </a:spcBef>
            </a:pPr>
            <a:r>
              <a:rPr lang="en-US" sz="1800" dirty="0"/>
              <a:t>We conduct a </a:t>
            </a:r>
            <a:r>
              <a:rPr lang="en-US" sz="1800" i="1" dirty="0"/>
              <a:t>left</a:t>
            </a:r>
            <a:r>
              <a:rPr lang="en-US" sz="1800" dirty="0"/>
              <a:t> one-tail test whenever we want to know whether there is enough evidence to infer that the mean is </a:t>
            </a:r>
            <a:r>
              <a:rPr lang="en-US" sz="1800" i="1" dirty="0"/>
              <a:t>less</a:t>
            </a:r>
            <a:r>
              <a:rPr lang="en-US" sz="1800" dirty="0"/>
              <a:t> </a:t>
            </a:r>
            <a:r>
              <a:rPr lang="en-US" sz="1800" i="1" dirty="0"/>
              <a:t>than</a:t>
            </a:r>
            <a:r>
              <a:rPr lang="en-US" sz="1800" dirty="0"/>
              <a:t> the quantity specified by the null hypothesis:</a:t>
            </a:r>
          </a:p>
          <a:p>
            <a:pPr marL="342892">
              <a:spcBef>
                <a:spcPts val="225"/>
              </a:spcBef>
            </a:pPr>
            <a:r>
              <a:rPr lang="en-US" sz="1800" dirty="0"/>
              <a:t>H</a:t>
            </a:r>
            <a:r>
              <a:rPr lang="en-US" sz="1800" baseline="-25000" dirty="0"/>
              <a:t>0</a:t>
            </a:r>
            <a:r>
              <a:rPr lang="en-US" sz="1800" dirty="0"/>
              <a:t>: </a:t>
            </a:r>
            <a:r>
              <a:rPr lang="el-GR" sz="1800" i="1" dirty="0"/>
              <a:t>μ</a:t>
            </a:r>
            <a:r>
              <a:rPr lang="en-US" sz="1800" dirty="0"/>
              <a:t> </a:t>
            </a:r>
            <a:r>
              <a:rPr lang="en-US" sz="1800" i="1" dirty="0"/>
              <a:t>=</a:t>
            </a:r>
            <a:r>
              <a:rPr lang="el-GR" sz="1800" i="1" dirty="0"/>
              <a:t> μ</a:t>
            </a:r>
            <a:r>
              <a:rPr lang="en-US" sz="1800" i="1" baseline="-25000" dirty="0"/>
              <a:t>0</a:t>
            </a:r>
            <a:endParaRPr lang="en-US" sz="1800" baseline="-25000" dirty="0"/>
          </a:p>
          <a:p>
            <a:pPr marL="342892">
              <a:spcBef>
                <a:spcPts val="225"/>
              </a:spcBef>
            </a:pPr>
            <a:r>
              <a:rPr lang="en-US" sz="1800" dirty="0"/>
              <a:t>H</a:t>
            </a:r>
            <a:r>
              <a:rPr lang="en-US" sz="1800" baseline="-25000" dirty="0"/>
              <a:t>1</a:t>
            </a:r>
            <a:r>
              <a:rPr lang="en-US" sz="1800" dirty="0"/>
              <a:t>: </a:t>
            </a:r>
            <a:r>
              <a:rPr lang="el-GR" sz="1800" i="1" dirty="0"/>
              <a:t>μ </a:t>
            </a:r>
            <a:r>
              <a:rPr lang="en-US" sz="1800" i="1" dirty="0"/>
              <a:t>&lt;</a:t>
            </a:r>
            <a:r>
              <a:rPr lang="en-US" sz="1800" dirty="0"/>
              <a:t> </a:t>
            </a:r>
            <a:r>
              <a:rPr lang="el-GR" sz="1800" i="1" dirty="0"/>
              <a:t>μ</a:t>
            </a:r>
            <a:r>
              <a:rPr lang="en-US" sz="1800" i="1" baseline="-25000" dirty="0"/>
              <a:t>0</a:t>
            </a:r>
            <a:endParaRPr lang="en-US" sz="1800" dirty="0"/>
          </a:p>
          <a:p>
            <a:pPr>
              <a:spcBef>
                <a:spcPts val="450"/>
              </a:spcBef>
            </a:pPr>
            <a:endParaRPr lang="en-US" sz="1500" dirty="0">
              <a:ea typeface="Cambria Math" panose="02040503050406030204" pitchFamily="18" charset="0"/>
            </a:endParaRPr>
          </a:p>
          <a:p>
            <a:pPr>
              <a:spcBef>
                <a:spcPts val="450"/>
              </a:spcBef>
            </a:pPr>
            <a:endParaRPr lang="en-US" sz="1500" dirty="0"/>
          </a:p>
          <a:p>
            <a:pPr>
              <a:lnSpc>
                <a:spcPct val="100000"/>
              </a:lnSpc>
            </a:pPr>
            <a:endParaRPr lang="en-US" sz="1500" b="1" dirty="0"/>
          </a:p>
          <a:p>
            <a:pPr>
              <a:spcBef>
                <a:spcPts val="450"/>
              </a:spcBef>
            </a:pPr>
            <a:endParaRPr lang="en-US" sz="1500" dirty="0"/>
          </a:p>
          <a:p>
            <a:pPr>
              <a:spcBef>
                <a:spcPts val="450"/>
              </a:spcBef>
            </a:pPr>
            <a:endParaRPr lang="en-US" sz="1500" dirty="0"/>
          </a:p>
          <a:p>
            <a:pPr>
              <a:spcBef>
                <a:spcPts val="450"/>
              </a:spcBef>
            </a:pPr>
            <a:endParaRPr lang="en-US" sz="1500" dirty="0"/>
          </a:p>
          <a:p>
            <a:pPr>
              <a:spcBef>
                <a:spcPts val="450"/>
              </a:spcBef>
            </a:pPr>
            <a:endParaRPr lang="en-US" sz="15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239651" y="401333"/>
            <a:ext cx="8888321" cy="507831"/>
          </a:xfrm>
          <a:prstGeom prst="rect">
            <a:avLst/>
          </a:prstGeom>
          <a:noFill/>
        </p:spPr>
        <p:txBody>
          <a:bodyPr wrap="square" rtlCol="0">
            <a:spAutoFit/>
          </a:bodyPr>
          <a:lstStyle/>
          <a:p>
            <a:pPr algn="ct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When Do We Conduct One- and Two-Tail Tests?</a:t>
            </a:r>
          </a:p>
        </p:txBody>
      </p:sp>
    </p:spTree>
    <p:extLst>
      <p:ext uri="{BB962C8B-B14F-4D97-AF65-F5344CB8AC3E}">
        <p14:creationId xmlns:p14="http://schemas.microsoft.com/office/powerpoint/2010/main" val="101326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B8441-8BB9-1567-ACF1-E6716B7AE79A}"/>
              </a:ext>
            </a:extLst>
          </p:cNvPr>
          <p:cNvSpPr txBox="1"/>
          <p:nvPr/>
        </p:nvSpPr>
        <p:spPr>
          <a:xfrm>
            <a:off x="903514" y="190135"/>
            <a:ext cx="7336972" cy="1754326"/>
          </a:xfrm>
          <a:prstGeom prst="rect">
            <a:avLst/>
          </a:prstGeom>
          <a:noFill/>
        </p:spPr>
        <p:txBody>
          <a:bodyPr wrap="square">
            <a:spAutoFit/>
          </a:bodyPr>
          <a:lstStyle/>
          <a:p>
            <a:pPr algn="ctr">
              <a:defRPr/>
            </a:pPr>
            <a:r>
              <a:rPr lang="en-US" sz="5400" dirty="0">
                <a:cs typeface="Arial" panose="020B0604020202020204" pitchFamily="34" charset="0"/>
              </a:rPr>
              <a:t>Summary of Hypothesis Testing</a:t>
            </a:r>
            <a:endParaRPr lang="en-US" sz="5400" dirty="0"/>
          </a:p>
        </p:txBody>
      </p:sp>
      <p:pic>
        <p:nvPicPr>
          <p:cNvPr id="4" name="Picture 3">
            <a:extLst>
              <a:ext uri="{FF2B5EF4-FFF2-40B4-BE49-F238E27FC236}">
                <a16:creationId xmlns:a16="http://schemas.microsoft.com/office/drawing/2014/main" id="{E20EAA4A-D292-7BF0-1229-8AEFAA79E5A3}"/>
              </a:ext>
            </a:extLst>
          </p:cNvPr>
          <p:cNvPicPr>
            <a:picLocks noChangeAspect="1"/>
          </p:cNvPicPr>
          <p:nvPr/>
        </p:nvPicPr>
        <p:blipFill>
          <a:blip r:embed="rId2"/>
          <a:stretch>
            <a:fillRect/>
          </a:stretch>
        </p:blipFill>
        <p:spPr>
          <a:xfrm>
            <a:off x="1755321" y="2162175"/>
            <a:ext cx="5829300" cy="4210050"/>
          </a:xfrm>
          <a:prstGeom prst="rect">
            <a:avLst/>
          </a:prstGeom>
        </p:spPr>
      </p:pic>
    </p:spTree>
    <p:extLst>
      <p:ext uri="{BB962C8B-B14F-4D97-AF65-F5344CB8AC3E}">
        <p14:creationId xmlns:p14="http://schemas.microsoft.com/office/powerpoint/2010/main" val="163983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3047DA8-945D-4BF8-817F-267D55FECABE}"/>
              </a:ext>
            </a:extLst>
          </p:cNvPr>
          <p:cNvSpPr>
            <a:spLocks noChangeArrowheads="1"/>
          </p:cNvSpPr>
          <p:nvPr/>
        </p:nvSpPr>
        <p:spPr bwMode="auto">
          <a:xfrm>
            <a:off x="685800" y="50800"/>
            <a:ext cx="7772400" cy="1004888"/>
          </a:xfrm>
          <a:prstGeom prst="rect">
            <a:avLst/>
          </a:prstGeom>
          <a:noFill/>
          <a:ln w="12700">
            <a:noFill/>
            <a:miter lim="800000"/>
            <a:headEnd/>
            <a:tailEnd/>
          </a:ln>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Critical Value Approach to </a:t>
            </a:r>
          </a:p>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Hypothesis Testing</a:t>
            </a:r>
          </a:p>
        </p:txBody>
      </p:sp>
      <p:sp>
        <p:nvSpPr>
          <p:cNvPr id="284677" name="Rectangle 5">
            <a:extLst>
              <a:ext uri="{FF2B5EF4-FFF2-40B4-BE49-F238E27FC236}">
                <a16:creationId xmlns:a16="http://schemas.microsoft.com/office/drawing/2014/main" id="{D6B36305-E881-49F9-BD45-FCE354F40000}"/>
              </a:ext>
            </a:extLst>
          </p:cNvPr>
          <p:cNvSpPr>
            <a:spLocks noChangeArrowheads="1"/>
          </p:cNvSpPr>
          <p:nvPr/>
        </p:nvSpPr>
        <p:spPr bwMode="auto">
          <a:xfrm>
            <a:off x="685800" y="1219200"/>
            <a:ext cx="7899400" cy="609600"/>
          </a:xfrm>
          <a:prstGeom prst="rect">
            <a:avLst/>
          </a:prstGeom>
          <a:noFill/>
          <a:ln w="12700">
            <a:noFill/>
            <a:miter lim="800000"/>
            <a:headEnd/>
            <a:tailEnd/>
          </a:ln>
          <a:effectLst/>
        </p:spPr>
        <p:txBody>
          <a:bodyPr wrap="none" anchor="ctr"/>
          <a:lstStyle/>
          <a:p>
            <a:pPr algn="ctr">
              <a:buClr>
                <a:srgbClr val="66FFFF"/>
              </a:buCl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The critical values will occur in both the lower and</a:t>
            </a:r>
          </a:p>
          <a:p>
            <a:pPr algn="ctr">
              <a:buClr>
                <a:srgbClr val="66FFFF"/>
              </a:buClr>
              <a:buFont typeface="Wingdings" pitchFamily="2" charset="2"/>
              <a:buNone/>
              <a:defRPr/>
            </a:pPr>
            <a:r>
              <a:rPr lang="en-US" sz="2400" dirty="0">
                <a:effectLst>
                  <a:outerShdw blurRad="38100" dist="38100" dir="2700000" algn="tl">
                    <a:srgbClr val="000000"/>
                  </a:outerShdw>
                </a:effectLst>
                <a:latin typeface="Book Antiqua" pitchFamily="18" charset="0"/>
              </a:rPr>
              <a:t>      upper tails of the standard normal curve.</a:t>
            </a:r>
            <a:endParaRPr lang="en-US" sz="2400" i="1" dirty="0">
              <a:effectLst>
                <a:outerShdw blurRad="38100" dist="38100" dir="2700000" algn="tl">
                  <a:srgbClr val="000000"/>
                </a:outerShdw>
              </a:effectLst>
              <a:latin typeface="Symbol" pitchFamily="18" charset="2"/>
            </a:endParaRPr>
          </a:p>
        </p:txBody>
      </p:sp>
      <p:sp>
        <p:nvSpPr>
          <p:cNvPr id="284678" name="Text Box 6">
            <a:extLst>
              <a:ext uri="{FF2B5EF4-FFF2-40B4-BE49-F238E27FC236}">
                <a16:creationId xmlns:a16="http://schemas.microsoft.com/office/drawing/2014/main" id="{2B13400A-E212-42ED-A813-0C1AB7A83F03}"/>
              </a:ext>
            </a:extLst>
          </p:cNvPr>
          <p:cNvSpPr txBox="1">
            <a:spLocks noChangeArrowheads="1"/>
          </p:cNvSpPr>
          <p:nvPr/>
        </p:nvSpPr>
        <p:spPr bwMode="auto">
          <a:xfrm>
            <a:off x="365125" y="4005263"/>
            <a:ext cx="6034088" cy="822325"/>
          </a:xfrm>
          <a:prstGeom prst="rect">
            <a:avLst/>
          </a:prstGeom>
          <a:noFill/>
          <a:ln w="12700">
            <a:noFill/>
            <a:miter lim="800000"/>
            <a:headEnd/>
            <a:tailEnd/>
          </a:ln>
          <a:effectLst/>
        </p:spPr>
        <p:txBody>
          <a:bodyPr wrap="none">
            <a:spAutoFit/>
          </a:bodyPr>
          <a:lstStyle/>
          <a:p>
            <a:pPr algn="ctr">
              <a:lnSpc>
                <a:spcPct val="90000"/>
              </a:lnSpc>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rPr>
              <a:t>   The rejection rule is:</a:t>
            </a:r>
          </a:p>
          <a:p>
            <a:pPr lvl="1" algn="ctr">
              <a:lnSpc>
                <a:spcPct val="90000"/>
              </a:lnSpc>
              <a:spcBef>
                <a:spcPct val="20000"/>
              </a:spcBef>
              <a:buClr>
                <a:srgbClr val="66FFFF"/>
              </a:buClr>
              <a:defRPr/>
            </a:pPr>
            <a:r>
              <a:rPr lang="en-US" sz="2400" dirty="0">
                <a:effectLst>
                  <a:outerShdw blurRad="38100" dist="38100" dir="2700000" algn="tl">
                    <a:srgbClr val="000000"/>
                  </a:outerShdw>
                </a:effectLst>
                <a:latin typeface="Book Antiqua" pitchFamily="18" charset="0"/>
              </a:rPr>
              <a:t>               Reject </a:t>
            </a:r>
            <a:r>
              <a:rPr lang="en-US" sz="2400" i="1" dirty="0">
                <a:effectLst>
                  <a:outerShdw blurRad="38100" dist="38100" dir="2700000" algn="tl">
                    <a:srgbClr val="000000"/>
                  </a:outerShdw>
                </a:effectLst>
                <a:latin typeface="Book Antiqua" pitchFamily="18" charset="0"/>
              </a:rPr>
              <a:t>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if </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 </a:t>
            </a:r>
            <a:r>
              <a:rPr lang="en-US" sz="2400" u="sng" dirty="0">
                <a:effectLst>
                  <a:outerShdw blurRad="38100" dist="38100" dir="2700000" algn="tl">
                    <a:srgbClr val="000000"/>
                  </a:outerShdw>
                </a:effectLst>
                <a:latin typeface="Book Antiqua" pitchFamily="18" charset="0"/>
              </a:rPr>
              <a:t>&lt;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z</a:t>
            </a:r>
            <a:r>
              <a:rPr lang="en-US" sz="2400" i="1" baseline="-250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Book Antiqua" pitchFamily="18" charset="0"/>
              </a:rPr>
              <a:t>/2</a:t>
            </a:r>
            <a:r>
              <a:rPr lang="en-US" sz="2400" dirty="0">
                <a:effectLst>
                  <a:outerShdw blurRad="38100" dist="38100" dir="2700000" algn="tl">
                    <a:srgbClr val="000000"/>
                  </a:outerShdw>
                </a:effectLst>
                <a:latin typeface="Book Antiqua" pitchFamily="18" charset="0"/>
              </a:rPr>
              <a:t>  or  </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 </a:t>
            </a:r>
            <a:r>
              <a:rPr lang="en-US" sz="2400" u="sng" dirty="0">
                <a:effectLst>
                  <a:outerShdw blurRad="38100" dist="38100" dir="2700000" algn="tl">
                    <a:srgbClr val="000000"/>
                  </a:outerShdw>
                </a:effectLst>
                <a:latin typeface="Book Antiqua" pitchFamily="18" charset="0"/>
              </a:rPr>
              <a:t>&gt;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z</a:t>
            </a:r>
            <a:r>
              <a:rPr lang="en-US" sz="2400" i="1" baseline="-250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Book Antiqua" pitchFamily="18" charset="0"/>
              </a:rPr>
              <a:t>/2</a:t>
            </a:r>
            <a:r>
              <a:rPr lang="en-US" sz="2400" dirty="0">
                <a:effectLst>
                  <a:outerShdw blurRad="38100" dist="38100" dir="2700000" algn="tl">
                    <a:srgbClr val="000000"/>
                  </a:outerShdw>
                </a:effectLst>
                <a:latin typeface="Book Antiqua" pitchFamily="18" charset="0"/>
              </a:rPr>
              <a:t>.</a:t>
            </a:r>
            <a:endParaRPr lang="en-US" dirty="0">
              <a:effectLst>
                <a:outerShdw blurRad="38100" dist="38100" dir="2700000" algn="tl">
                  <a:srgbClr val="000000"/>
                </a:outerShdw>
              </a:effectLst>
              <a:latin typeface="Book Antiqua" pitchFamily="18" charset="0"/>
            </a:endParaRPr>
          </a:p>
        </p:txBody>
      </p:sp>
      <p:sp>
        <p:nvSpPr>
          <p:cNvPr id="284680" name="Text Box 8">
            <a:extLst>
              <a:ext uri="{FF2B5EF4-FFF2-40B4-BE49-F238E27FC236}">
                <a16:creationId xmlns:a16="http://schemas.microsoft.com/office/drawing/2014/main" id="{2849E814-00D8-4611-87B6-647C80B197A7}"/>
              </a:ext>
            </a:extLst>
          </p:cNvPr>
          <p:cNvSpPr txBox="1">
            <a:spLocks noChangeArrowheads="1"/>
          </p:cNvSpPr>
          <p:nvPr/>
        </p:nvSpPr>
        <p:spPr bwMode="auto">
          <a:xfrm>
            <a:off x="609600" y="2344738"/>
            <a:ext cx="7613650" cy="1187450"/>
          </a:xfrm>
          <a:prstGeom prst="rect">
            <a:avLst/>
          </a:prstGeom>
          <a:noFill/>
          <a:ln w="12700">
            <a:noFill/>
            <a:miter lim="800000"/>
            <a:headEnd/>
            <a:tailEnd/>
          </a:ln>
          <a:effectLst/>
        </p:spPr>
        <p:txBody>
          <a:bodyPr>
            <a:spAutoFit/>
          </a:bodyPr>
          <a:lstStyle/>
          <a:p>
            <a:pPr algn="ctr">
              <a:buClr>
                <a:srgbClr val="66FFFF"/>
              </a:buCl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Use the standard normal probability distribution</a:t>
            </a:r>
          </a:p>
          <a:p>
            <a:pPr algn="ctr">
              <a:buClr>
                <a:srgbClr val="66FFFF"/>
              </a:buClr>
              <a:buFont typeface="Wingdings" pitchFamily="2" charset="2"/>
              <a:buNone/>
              <a:defRPr/>
            </a:pPr>
            <a:r>
              <a:rPr lang="en-US" sz="2400" dirty="0">
                <a:effectLst>
                  <a:outerShdw blurRad="38100" dist="38100" dir="2700000" algn="tl">
                    <a:srgbClr val="000000"/>
                  </a:outerShdw>
                </a:effectLst>
                <a:latin typeface="Book Antiqua" pitchFamily="18" charset="0"/>
              </a:rPr>
              <a:t>      table to find </a:t>
            </a:r>
            <a:r>
              <a:rPr lang="en-US" sz="2400" i="1" dirty="0">
                <a:effectLst>
                  <a:outerShdw blurRad="38100" dist="38100" dir="2700000" algn="tl">
                    <a:srgbClr val="000000"/>
                  </a:outerShdw>
                </a:effectLst>
                <a:latin typeface="Book Antiqua" pitchFamily="18" charset="0"/>
              </a:rPr>
              <a:t>z</a:t>
            </a:r>
            <a:r>
              <a:rPr lang="en-US" sz="2400" i="1" baseline="-25000"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Book Antiqua" pitchFamily="18" charset="0"/>
              </a:rPr>
              <a:t>/2</a:t>
            </a:r>
            <a:r>
              <a:rPr lang="en-US" sz="2400" dirty="0">
                <a:effectLst>
                  <a:outerShdw blurRad="38100" dist="38100" dir="2700000" algn="tl">
                    <a:srgbClr val="000000"/>
                  </a:outerShdw>
                </a:effectLst>
                <a:latin typeface="Book Antiqua" pitchFamily="18" charset="0"/>
              </a:rPr>
              <a:t> (the </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-value with an area of </a:t>
            </a:r>
            <a:r>
              <a:rPr lang="en-US" sz="2400" i="1" dirty="0">
                <a:effectLst>
                  <a:outerShdw blurRad="38100" dist="38100" dir="2700000" algn="tl">
                    <a:srgbClr val="000000"/>
                  </a:outerShdw>
                </a:effectLst>
                <a:latin typeface="Symbol" pitchFamily="18" charset="2"/>
              </a:rPr>
              <a:t>a</a:t>
            </a:r>
            <a:r>
              <a:rPr lang="en-US" sz="2400" dirty="0">
                <a:effectLst>
                  <a:outerShdw blurRad="38100" dist="38100" dir="2700000" algn="tl">
                    <a:srgbClr val="000000"/>
                  </a:outerShdw>
                </a:effectLst>
                <a:latin typeface="Book Antiqua" pitchFamily="18" charset="0"/>
              </a:rPr>
              <a:t>/2 in</a:t>
            </a:r>
          </a:p>
          <a:p>
            <a:pPr algn="ctr">
              <a:buClr>
                <a:srgbClr val="66FFFF"/>
              </a:buClr>
              <a:buFont typeface="Wingdings" pitchFamily="2" charset="2"/>
              <a:buNone/>
              <a:defRPr/>
            </a:pPr>
            <a:r>
              <a:rPr lang="en-US" sz="2400" dirty="0">
                <a:effectLst>
                  <a:outerShdw blurRad="38100" dist="38100" dir="2700000" algn="tl">
                    <a:srgbClr val="000000"/>
                  </a:outerShdw>
                </a:effectLst>
                <a:latin typeface="Book Antiqua" pitchFamily="18" charset="0"/>
              </a:rPr>
              <a:t>      the upper tail of the distribution).</a:t>
            </a:r>
          </a:p>
        </p:txBody>
      </p:sp>
    </p:spTree>
    <p:extLst>
      <p:ext uri="{BB962C8B-B14F-4D97-AF65-F5344CB8AC3E}">
        <p14:creationId xmlns:p14="http://schemas.microsoft.com/office/powerpoint/2010/main" val="393791632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84677"/>
                                        </p:tgtEl>
                                        <p:attrNameLst>
                                          <p:attrName>style.visibility</p:attrName>
                                        </p:attrNameLst>
                                      </p:cBhvr>
                                      <p:to>
                                        <p:strVal val="visible"/>
                                      </p:to>
                                    </p:set>
                                    <p:animEffect transition="in" filter="slide(fromTop)">
                                      <p:cBhvr>
                                        <p:cTn id="7" dur="500"/>
                                        <p:tgtEl>
                                          <p:spTgt spid="284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84680"/>
                                        </p:tgtEl>
                                        <p:attrNameLst>
                                          <p:attrName>style.visibility</p:attrName>
                                        </p:attrNameLst>
                                      </p:cBhvr>
                                      <p:to>
                                        <p:strVal val="visible"/>
                                      </p:to>
                                    </p:set>
                                    <p:animEffect transition="in" filter="slide(fromTop)">
                                      <p:cBhvr>
                                        <p:cTn id="12" dur="500"/>
                                        <p:tgtEl>
                                          <p:spTgt spid="2846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84678"/>
                                        </p:tgtEl>
                                        <p:attrNameLst>
                                          <p:attrName>style.visibility</p:attrName>
                                        </p:attrNameLst>
                                      </p:cBhvr>
                                      <p:to>
                                        <p:strVal val="visible"/>
                                      </p:to>
                                    </p:set>
                                    <p:animEffect transition="in" filter="slide(fromTop)">
                                      <p:cBhvr>
                                        <p:cTn id="17" dur="500"/>
                                        <p:tgtEl>
                                          <p:spTgt spid="284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7" grpId="0" autoUpdateAnimBg="0"/>
      <p:bldP spid="284678" grpId="0" autoUpdateAnimBg="0"/>
      <p:bldP spid="28468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C131D083-1537-44F7-A1E3-1619D8CF5AA2}"/>
              </a:ext>
            </a:extLst>
          </p:cNvPr>
          <p:cNvSpPr>
            <a:spLocks noChangeArrowheads="1"/>
          </p:cNvSpPr>
          <p:nvPr/>
        </p:nvSpPr>
        <p:spPr bwMode="auto">
          <a:xfrm>
            <a:off x="901700" y="203200"/>
            <a:ext cx="7772400" cy="1004888"/>
          </a:xfrm>
          <a:prstGeom prst="rect">
            <a:avLst/>
          </a:prstGeom>
          <a:noFill/>
          <a:ln w="12700">
            <a:noFill/>
            <a:miter lim="800000"/>
            <a:headEnd/>
            <a:tailEnd/>
          </a:ln>
          <a:effectLst/>
        </p:spPr>
        <p:txBody>
          <a:bodyPr lIns="90488" tIns="44450" rIns="90488" bIns="44450" anchor="ctr"/>
          <a:lstStyle/>
          <a:p>
            <a:pPr algn="ctr">
              <a:defRPr/>
            </a:pPr>
            <a:r>
              <a:rPr lang="en-US" sz="32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Critical Value Approach to </a:t>
            </a:r>
          </a:p>
          <a:p>
            <a:pPr algn="ctr">
              <a:defRPr/>
            </a:pPr>
            <a:r>
              <a:rPr lang="en-US" sz="32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One-Tailed Hypothesis Testing</a:t>
            </a:r>
          </a:p>
        </p:txBody>
      </p:sp>
      <p:sp>
        <p:nvSpPr>
          <p:cNvPr id="264195" name="Text Box 3">
            <a:extLst>
              <a:ext uri="{FF2B5EF4-FFF2-40B4-BE49-F238E27FC236}">
                <a16:creationId xmlns:a16="http://schemas.microsoft.com/office/drawing/2014/main" id="{FE7770AE-F8C9-4FC4-B91C-4C6DCD22140E}"/>
              </a:ext>
            </a:extLst>
          </p:cNvPr>
          <p:cNvSpPr txBox="1">
            <a:spLocks noChangeArrowheads="1"/>
          </p:cNvSpPr>
          <p:nvPr/>
        </p:nvSpPr>
        <p:spPr bwMode="auto">
          <a:xfrm>
            <a:off x="711200" y="1290638"/>
            <a:ext cx="7729538" cy="830262"/>
          </a:xfrm>
          <a:prstGeom prst="rect">
            <a:avLst/>
          </a:prstGeom>
          <a:noFill/>
          <a:ln w="12700">
            <a:noFill/>
            <a:miter lim="800000"/>
            <a:headEnd/>
            <a:tailEnd/>
          </a:ln>
          <a:effectLst/>
        </p:spPr>
        <p:txBody>
          <a:bodyPr wrap="none">
            <a:spAutoFit/>
          </a:bodyPr>
          <a:lstStyle/>
          <a:p>
            <a:pPr>
              <a:buClr>
                <a:srgbClr val="66FFFF"/>
              </a:buCl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The test statistic </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 has a standard normal probability</a:t>
            </a:r>
          </a:p>
          <a:p>
            <a:pPr algn="ctr">
              <a:defRPr/>
            </a:pPr>
            <a:r>
              <a:rPr lang="en-US" sz="2400" dirty="0">
                <a:effectLst>
                  <a:outerShdw blurRad="38100" dist="38100" dir="2700000" algn="tl">
                    <a:srgbClr val="000000"/>
                  </a:outerShdw>
                </a:effectLst>
                <a:latin typeface="Book Antiqua" pitchFamily="18" charset="0"/>
              </a:rPr>
              <a:t>      distribution.</a:t>
            </a:r>
          </a:p>
        </p:txBody>
      </p:sp>
      <p:sp>
        <p:nvSpPr>
          <p:cNvPr id="264196" name="Text Box 4">
            <a:extLst>
              <a:ext uri="{FF2B5EF4-FFF2-40B4-BE49-F238E27FC236}">
                <a16:creationId xmlns:a16="http://schemas.microsoft.com/office/drawing/2014/main" id="{4FBD98B6-2EBD-457F-A40B-FD15A2EC547F}"/>
              </a:ext>
            </a:extLst>
          </p:cNvPr>
          <p:cNvSpPr txBox="1">
            <a:spLocks noChangeArrowheads="1"/>
          </p:cNvSpPr>
          <p:nvPr/>
        </p:nvSpPr>
        <p:spPr bwMode="auto">
          <a:xfrm>
            <a:off x="673100" y="2109788"/>
            <a:ext cx="8178800" cy="1200150"/>
          </a:xfrm>
          <a:prstGeom prst="rect">
            <a:avLst/>
          </a:prstGeom>
          <a:noFill/>
          <a:ln w="12700">
            <a:noFill/>
            <a:miter lim="800000"/>
            <a:headEnd/>
            <a:tailEnd/>
          </a:ln>
          <a:effectLst/>
        </p:spPr>
        <p:txBody>
          <a:bodyPr>
            <a:spAutoFit/>
          </a:bodyPr>
          <a:lstStyle/>
          <a:p>
            <a:pPr>
              <a:buClr>
                <a:srgbClr val="66FFFF"/>
              </a:buCl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We can use the standard normal probability</a:t>
            </a:r>
          </a:p>
          <a:p>
            <a:pPr>
              <a:defRPr/>
            </a:pPr>
            <a:r>
              <a:rPr lang="en-US" sz="2400" dirty="0">
                <a:effectLst>
                  <a:outerShdw blurRad="38100" dist="38100" dir="2700000" algn="tl">
                    <a:srgbClr val="000000"/>
                  </a:outerShdw>
                </a:effectLst>
                <a:latin typeface="Book Antiqua" pitchFamily="18" charset="0"/>
              </a:rPr>
              <a:t>      distribution table to find the </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-value with an area</a:t>
            </a:r>
          </a:p>
          <a:p>
            <a:pPr>
              <a:defRPr/>
            </a:pPr>
            <a:r>
              <a:rPr lang="en-US" sz="2400" dirty="0">
                <a:effectLst>
                  <a:outerShdw blurRad="38100" dist="38100" dir="2700000" algn="tl">
                    <a:srgbClr val="000000"/>
                  </a:outerShdw>
                </a:effectLst>
                <a:latin typeface="Book Antiqua" pitchFamily="18" charset="0"/>
              </a:rPr>
              <a:t>      of </a:t>
            </a:r>
            <a:r>
              <a:rPr lang="en-US" sz="2400" i="1" dirty="0">
                <a:effectLst>
                  <a:outerShdw blurRad="38100" dist="38100" dir="2700000" algn="tl">
                    <a:srgbClr val="000000"/>
                  </a:outerShdw>
                </a:effectLst>
                <a:latin typeface="Symbol" pitchFamily="18" charset="2"/>
              </a:rPr>
              <a:t>a</a:t>
            </a:r>
            <a:r>
              <a:rPr lang="en-US" sz="2400" dirty="0">
                <a:effectLst>
                  <a:outerShdw blurRad="38100" dist="38100" dir="2700000" algn="tl">
                    <a:srgbClr val="000000"/>
                  </a:outerShdw>
                </a:effectLst>
                <a:latin typeface="Book Antiqua" pitchFamily="18" charset="0"/>
              </a:rPr>
              <a:t>  in the lower (or upper) tail of the distribution.</a:t>
            </a:r>
          </a:p>
        </p:txBody>
      </p:sp>
      <p:sp>
        <p:nvSpPr>
          <p:cNvPr id="264197" name="Text Box 5">
            <a:extLst>
              <a:ext uri="{FF2B5EF4-FFF2-40B4-BE49-F238E27FC236}">
                <a16:creationId xmlns:a16="http://schemas.microsoft.com/office/drawing/2014/main" id="{1F517298-54A9-4A13-B9F0-8EC3BD1749F3}"/>
              </a:ext>
            </a:extLst>
          </p:cNvPr>
          <p:cNvSpPr txBox="1">
            <a:spLocks noChangeArrowheads="1"/>
          </p:cNvSpPr>
          <p:nvPr/>
        </p:nvSpPr>
        <p:spPr bwMode="auto">
          <a:xfrm>
            <a:off x="635000" y="3443288"/>
            <a:ext cx="7785100" cy="1200150"/>
          </a:xfrm>
          <a:prstGeom prst="rect">
            <a:avLst/>
          </a:prstGeom>
          <a:noFill/>
          <a:ln w="12700">
            <a:noFill/>
            <a:miter lim="800000"/>
            <a:headEnd/>
            <a:tailEnd/>
          </a:ln>
          <a:effectLst/>
        </p:spPr>
        <p:txBody>
          <a:bodyPr>
            <a:spAutoFit/>
          </a:bodyPr>
          <a:lstStyle/>
          <a:p>
            <a:pPr>
              <a:buClr>
                <a:srgbClr val="66FFFF"/>
              </a:buCl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The value of the test statistic that established the</a:t>
            </a:r>
          </a:p>
          <a:p>
            <a:pPr>
              <a:defRPr/>
            </a:pPr>
            <a:r>
              <a:rPr lang="en-US" sz="2400" dirty="0">
                <a:effectLst>
                  <a:outerShdw blurRad="38100" dist="38100" dir="2700000" algn="tl">
                    <a:srgbClr val="000000"/>
                  </a:outerShdw>
                </a:effectLst>
                <a:latin typeface="Book Antiqua" pitchFamily="18" charset="0"/>
              </a:rPr>
              <a:t>      boundary of the rejection region is called the</a:t>
            </a:r>
          </a:p>
          <a:p>
            <a:pPr>
              <a:defRPr/>
            </a:pPr>
            <a:r>
              <a:rPr lang="en-US" sz="2400" dirty="0">
                <a:effectLst>
                  <a:outerShdw blurRad="38100" dist="38100" dir="2700000" algn="tl">
                    <a:srgbClr val="000000"/>
                  </a:outerShdw>
                </a:effectLst>
                <a:latin typeface="Book Antiqua" pitchFamily="18" charset="0"/>
              </a:rPr>
              <a:t>      </a:t>
            </a:r>
            <a:r>
              <a:rPr lang="en-US" sz="2400" u="sng" dirty="0">
                <a:effectLst>
                  <a:outerShdw blurRad="38100" dist="38100" dir="2700000" algn="tl">
                    <a:srgbClr val="000000"/>
                  </a:outerShdw>
                </a:effectLst>
                <a:latin typeface="Book Antiqua" pitchFamily="18" charset="0"/>
              </a:rPr>
              <a:t>critical value</a:t>
            </a:r>
            <a:r>
              <a:rPr lang="en-US" sz="2400" dirty="0">
                <a:effectLst>
                  <a:outerShdw blurRad="38100" dist="38100" dir="2700000" algn="tl">
                    <a:srgbClr val="000000"/>
                  </a:outerShdw>
                </a:effectLst>
                <a:latin typeface="Book Antiqua" pitchFamily="18" charset="0"/>
              </a:rPr>
              <a:t> for the test.</a:t>
            </a:r>
          </a:p>
        </p:txBody>
      </p:sp>
      <p:sp>
        <p:nvSpPr>
          <p:cNvPr id="264198" name="Text Box 6">
            <a:extLst>
              <a:ext uri="{FF2B5EF4-FFF2-40B4-BE49-F238E27FC236}">
                <a16:creationId xmlns:a16="http://schemas.microsoft.com/office/drawing/2014/main" id="{5851D123-C6F5-4D18-9D04-AFFB0FA2EC6B}"/>
              </a:ext>
            </a:extLst>
          </p:cNvPr>
          <p:cNvSpPr txBox="1">
            <a:spLocks noChangeArrowheads="1"/>
          </p:cNvSpPr>
          <p:nvPr/>
        </p:nvSpPr>
        <p:spPr bwMode="auto">
          <a:xfrm>
            <a:off x="695325" y="4773613"/>
            <a:ext cx="6010275" cy="1236662"/>
          </a:xfrm>
          <a:prstGeom prst="rect">
            <a:avLst/>
          </a:prstGeom>
          <a:noFill/>
          <a:ln w="12700">
            <a:noFill/>
            <a:miter lim="800000"/>
            <a:headEnd/>
            <a:tailEnd/>
          </a:ln>
          <a:effectLst/>
        </p:spPr>
        <p:txBody>
          <a:bodyPr>
            <a:spAutoFit/>
          </a:bodyPr>
          <a:lstStyle/>
          <a:p>
            <a:pPr algn="ctr">
              <a:lnSpc>
                <a:spcPct val="90000"/>
              </a:lnSpc>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rPr>
              <a:t>    The rejection rule is:</a:t>
            </a:r>
          </a:p>
          <a:p>
            <a:pPr lvl="1" algn="ctr">
              <a:lnSpc>
                <a:spcPct val="90000"/>
              </a:lnSpc>
              <a:spcBef>
                <a:spcPct val="20000"/>
              </a:spcBef>
              <a:buClr>
                <a:srgbClr val="66FFFF"/>
              </a:buClr>
              <a:buSzPct val="75000"/>
              <a:buFontTx/>
              <a:buChar char="•"/>
              <a:defRPr/>
            </a:pPr>
            <a:r>
              <a:rPr lang="en-US" sz="2400" dirty="0">
                <a:effectLst>
                  <a:outerShdw blurRad="38100" dist="38100" dir="2700000" algn="tl">
                    <a:srgbClr val="000000"/>
                  </a:outerShdw>
                </a:effectLst>
                <a:latin typeface="Book Antiqua" pitchFamily="18" charset="0"/>
              </a:rPr>
              <a:t>  Lower tail:  Reject </a:t>
            </a:r>
            <a:r>
              <a:rPr lang="en-US" sz="2400" i="1" dirty="0">
                <a:effectLst>
                  <a:outerShdw blurRad="38100" dist="38100" dir="2700000" algn="tl">
                    <a:srgbClr val="000000"/>
                  </a:outerShdw>
                </a:effectLst>
                <a:latin typeface="Book Antiqua" pitchFamily="18" charset="0"/>
              </a:rPr>
              <a:t>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if </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 </a:t>
            </a:r>
            <a:r>
              <a:rPr lang="en-US" sz="2400" u="sng" dirty="0">
                <a:effectLst>
                  <a:outerShdw blurRad="38100" dist="38100" dir="2700000" algn="tl">
                    <a:srgbClr val="000000"/>
                  </a:outerShdw>
                </a:effectLst>
                <a:latin typeface="Book Antiqua" pitchFamily="18" charset="0"/>
              </a:rPr>
              <a:t>&lt;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z</a:t>
            </a:r>
            <a:r>
              <a:rPr lang="en-US" sz="2400" i="1" baseline="-25000" dirty="0">
                <a:effectLst>
                  <a:outerShdw blurRad="38100" dist="38100" dir="2700000" algn="tl">
                    <a:srgbClr val="000000"/>
                  </a:outerShdw>
                </a:effectLst>
                <a:latin typeface="Symbol" pitchFamily="18" charset="2"/>
              </a:rPr>
              <a:t></a:t>
            </a:r>
            <a:endParaRPr lang="en-US" sz="2400" dirty="0">
              <a:effectLst>
                <a:outerShdw blurRad="38100" dist="38100" dir="2700000" algn="tl">
                  <a:srgbClr val="000000"/>
                </a:outerShdw>
              </a:effectLst>
              <a:latin typeface="Book Antiqua" pitchFamily="18" charset="0"/>
            </a:endParaRPr>
          </a:p>
          <a:p>
            <a:pPr lvl="1" algn="ctr">
              <a:lnSpc>
                <a:spcPct val="90000"/>
              </a:lnSpc>
              <a:spcBef>
                <a:spcPct val="20000"/>
              </a:spcBef>
              <a:buClr>
                <a:srgbClr val="66FFFF"/>
              </a:buClr>
              <a:buSzPct val="75000"/>
              <a:buFontTx/>
              <a:buChar char="•"/>
              <a:defRPr/>
            </a:pPr>
            <a:r>
              <a:rPr lang="en-US" sz="2400" dirty="0">
                <a:effectLst>
                  <a:outerShdw blurRad="38100" dist="38100" dir="2700000" algn="tl">
                    <a:srgbClr val="000000"/>
                  </a:outerShdw>
                </a:effectLst>
                <a:latin typeface="Book Antiqua" pitchFamily="18" charset="0"/>
              </a:rPr>
              <a:t>  Upper tail:  Reject </a:t>
            </a:r>
            <a:r>
              <a:rPr lang="en-US" sz="2400" i="1" dirty="0">
                <a:effectLst>
                  <a:outerShdw blurRad="38100" dist="38100" dir="2700000" algn="tl">
                    <a:srgbClr val="000000"/>
                  </a:outerShdw>
                </a:effectLst>
                <a:latin typeface="Book Antiqua" pitchFamily="18" charset="0"/>
              </a:rPr>
              <a:t>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if </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 </a:t>
            </a:r>
            <a:r>
              <a:rPr lang="en-US" sz="2400" u="sng" dirty="0">
                <a:effectLst>
                  <a:outerShdw blurRad="38100" dist="38100" dir="2700000" algn="tl">
                    <a:srgbClr val="000000"/>
                  </a:outerShdw>
                </a:effectLst>
                <a:latin typeface="Book Antiqua" pitchFamily="18" charset="0"/>
              </a:rPr>
              <a:t>&gt;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z</a:t>
            </a:r>
            <a:r>
              <a:rPr lang="en-US" sz="2400" i="1" baseline="-25000" dirty="0">
                <a:effectLst>
                  <a:outerShdw blurRad="38100" dist="38100" dir="2700000" algn="tl">
                    <a:srgbClr val="000000"/>
                  </a:outerShdw>
                </a:effectLst>
                <a:latin typeface="Symbol" pitchFamily="18" charset="2"/>
              </a:rPr>
              <a:t></a:t>
            </a:r>
            <a:endParaRPr lang="en-US" dirty="0">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248597050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64195"/>
                                        </p:tgtEl>
                                        <p:attrNameLst>
                                          <p:attrName>style.visibility</p:attrName>
                                        </p:attrNameLst>
                                      </p:cBhvr>
                                      <p:to>
                                        <p:strVal val="visible"/>
                                      </p:to>
                                    </p:set>
                                    <p:animEffect transition="in" filter="slide(fromTop)">
                                      <p:cBhvr>
                                        <p:cTn id="7" dur="500"/>
                                        <p:tgtEl>
                                          <p:spTgt spid="264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4196"/>
                                        </p:tgtEl>
                                        <p:attrNameLst>
                                          <p:attrName>style.visibility</p:attrName>
                                        </p:attrNameLst>
                                      </p:cBhvr>
                                      <p:to>
                                        <p:strVal val="visible"/>
                                      </p:to>
                                    </p:set>
                                    <p:animEffect transition="in" filter="slide(fromTop)">
                                      <p:cBhvr>
                                        <p:cTn id="12" dur="500"/>
                                        <p:tgtEl>
                                          <p:spTgt spid="264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64197"/>
                                        </p:tgtEl>
                                        <p:attrNameLst>
                                          <p:attrName>style.visibility</p:attrName>
                                        </p:attrNameLst>
                                      </p:cBhvr>
                                      <p:to>
                                        <p:strVal val="visible"/>
                                      </p:to>
                                    </p:set>
                                    <p:animEffect transition="in" filter="slide(fromTop)">
                                      <p:cBhvr>
                                        <p:cTn id="17" dur="500"/>
                                        <p:tgtEl>
                                          <p:spTgt spid="264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64198"/>
                                        </p:tgtEl>
                                        <p:attrNameLst>
                                          <p:attrName>style.visibility</p:attrName>
                                        </p:attrNameLst>
                                      </p:cBhvr>
                                      <p:to>
                                        <p:strVal val="visible"/>
                                      </p:to>
                                    </p:set>
                                    <p:animEffect transition="in" filter="slide(fromTop)">
                                      <p:cBhvr>
                                        <p:cTn id="22" dur="500"/>
                                        <p:tgtEl>
                                          <p:spTgt spid="264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autoUpdateAnimBg="0"/>
      <p:bldP spid="264196" grpId="0" autoUpdateAnimBg="0"/>
      <p:bldP spid="264197" grpId="0" autoUpdateAnimBg="0"/>
      <p:bldP spid="26419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C68F0F28-FE78-4038-B2C4-8EBA0B98AF02}"/>
              </a:ext>
            </a:extLst>
          </p:cNvPr>
          <p:cNvSpPr>
            <a:spLocks noChangeArrowheads="1"/>
          </p:cNvSpPr>
          <p:nvPr/>
        </p:nvSpPr>
        <p:spPr bwMode="auto">
          <a:xfrm>
            <a:off x="1219200" y="1638300"/>
            <a:ext cx="6724650" cy="427355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sz="2400">
              <a:effectLst>
                <a:outerShdw blurRad="38100" dist="38100" dir="2700000" algn="tl">
                  <a:srgbClr val="000000"/>
                </a:outerShdw>
              </a:effectLst>
              <a:latin typeface="Book Antiqua" pitchFamily="18" charset="0"/>
            </a:endParaRPr>
          </a:p>
        </p:txBody>
      </p:sp>
      <p:sp>
        <p:nvSpPr>
          <p:cNvPr id="265219" name="Freeform 3">
            <a:extLst>
              <a:ext uri="{FF2B5EF4-FFF2-40B4-BE49-F238E27FC236}">
                <a16:creationId xmlns:a16="http://schemas.microsoft.com/office/drawing/2014/main" id="{818330B2-5518-4387-BB9B-F2DDBB9DC781}"/>
              </a:ext>
            </a:extLst>
          </p:cNvPr>
          <p:cNvSpPr>
            <a:spLocks/>
          </p:cNvSpPr>
          <p:nvPr/>
        </p:nvSpPr>
        <p:spPr bwMode="auto">
          <a:xfrm>
            <a:off x="2509838" y="2036763"/>
            <a:ext cx="4537075" cy="3041650"/>
          </a:xfrm>
          <a:custGeom>
            <a:avLst/>
            <a:gdLst/>
            <a:ahLst/>
            <a:cxnLst>
              <a:cxn ang="0">
                <a:pos x="1354" y="12"/>
              </a:cxn>
              <a:cxn ang="0">
                <a:pos x="1270" y="88"/>
              </a:cxn>
              <a:cxn ang="0">
                <a:pos x="1202" y="190"/>
              </a:cxn>
              <a:cxn ang="0">
                <a:pos x="1142" y="310"/>
              </a:cxn>
              <a:cxn ang="0">
                <a:pos x="1098" y="412"/>
              </a:cxn>
              <a:cxn ang="0">
                <a:pos x="1056" y="510"/>
              </a:cxn>
              <a:cxn ang="0">
                <a:pos x="1018" y="626"/>
              </a:cxn>
              <a:cxn ang="0">
                <a:pos x="978" y="738"/>
              </a:cxn>
              <a:cxn ang="0">
                <a:pos x="942" y="854"/>
              </a:cxn>
              <a:cxn ang="0">
                <a:pos x="921" y="958"/>
              </a:cxn>
              <a:cxn ang="0">
                <a:pos x="890" y="1060"/>
              </a:cxn>
              <a:cxn ang="0">
                <a:pos x="850" y="1174"/>
              </a:cxn>
              <a:cxn ang="0">
                <a:pos x="811" y="1272"/>
              </a:cxn>
              <a:cxn ang="0">
                <a:pos x="753" y="1390"/>
              </a:cxn>
              <a:cxn ang="0">
                <a:pos x="688" y="1506"/>
              </a:cxn>
              <a:cxn ang="0">
                <a:pos x="620" y="1596"/>
              </a:cxn>
              <a:cxn ang="0">
                <a:pos x="508" y="1676"/>
              </a:cxn>
              <a:cxn ang="0">
                <a:pos x="399" y="1732"/>
              </a:cxn>
              <a:cxn ang="0">
                <a:pos x="302" y="1770"/>
              </a:cxn>
              <a:cxn ang="0">
                <a:pos x="199" y="1804"/>
              </a:cxn>
              <a:cxn ang="0">
                <a:pos x="75" y="1844"/>
              </a:cxn>
              <a:cxn ang="0">
                <a:pos x="0" y="1868"/>
              </a:cxn>
              <a:cxn ang="0">
                <a:pos x="2858" y="1916"/>
              </a:cxn>
              <a:cxn ang="0">
                <a:pos x="2804" y="1866"/>
              </a:cxn>
              <a:cxn ang="0">
                <a:pos x="2708" y="1838"/>
              </a:cxn>
              <a:cxn ang="0">
                <a:pos x="2582" y="1796"/>
              </a:cxn>
              <a:cxn ang="0">
                <a:pos x="2458" y="1748"/>
              </a:cxn>
              <a:cxn ang="0">
                <a:pos x="2331" y="1674"/>
              </a:cxn>
              <a:cxn ang="0">
                <a:pos x="2280" y="1644"/>
              </a:cxn>
              <a:cxn ang="0">
                <a:pos x="2204" y="1576"/>
              </a:cxn>
              <a:cxn ang="0">
                <a:pos x="2140" y="1496"/>
              </a:cxn>
              <a:cxn ang="0">
                <a:pos x="2072" y="1386"/>
              </a:cxn>
              <a:cxn ang="0">
                <a:pos x="2028" y="1302"/>
              </a:cxn>
              <a:cxn ang="0">
                <a:pos x="1980" y="1190"/>
              </a:cxn>
              <a:cxn ang="0">
                <a:pos x="1944" y="1102"/>
              </a:cxn>
              <a:cxn ang="0">
                <a:pos x="1906" y="996"/>
              </a:cxn>
              <a:cxn ang="0">
                <a:pos x="1868" y="864"/>
              </a:cxn>
              <a:cxn ang="0">
                <a:pos x="1838" y="762"/>
              </a:cxn>
              <a:cxn ang="0">
                <a:pos x="1803" y="636"/>
              </a:cxn>
              <a:cxn ang="0">
                <a:pos x="1749" y="504"/>
              </a:cxn>
              <a:cxn ang="0">
                <a:pos x="1708" y="396"/>
              </a:cxn>
              <a:cxn ang="0">
                <a:pos x="1668" y="312"/>
              </a:cxn>
              <a:cxn ang="0">
                <a:pos x="1640" y="246"/>
              </a:cxn>
              <a:cxn ang="0">
                <a:pos x="1620" y="212"/>
              </a:cxn>
              <a:cxn ang="0">
                <a:pos x="1590" y="166"/>
              </a:cxn>
              <a:cxn ang="0">
                <a:pos x="1558" y="118"/>
              </a:cxn>
              <a:cxn ang="0">
                <a:pos x="1498" y="46"/>
              </a:cxn>
              <a:cxn ang="0">
                <a:pos x="1446" y="6"/>
              </a:cxn>
            </a:cxnLst>
            <a:rect l="0" t="0" r="r" b="b"/>
            <a:pathLst>
              <a:path w="2858" h="1916">
                <a:moveTo>
                  <a:pt x="1416" y="0"/>
                </a:moveTo>
                <a:lnTo>
                  <a:pt x="1386" y="0"/>
                </a:lnTo>
                <a:lnTo>
                  <a:pt x="1354" y="12"/>
                </a:lnTo>
                <a:lnTo>
                  <a:pt x="1324" y="34"/>
                </a:lnTo>
                <a:lnTo>
                  <a:pt x="1299" y="56"/>
                </a:lnTo>
                <a:lnTo>
                  <a:pt x="1270" y="88"/>
                </a:lnTo>
                <a:lnTo>
                  <a:pt x="1239" y="124"/>
                </a:lnTo>
                <a:lnTo>
                  <a:pt x="1221" y="154"/>
                </a:lnTo>
                <a:lnTo>
                  <a:pt x="1202" y="190"/>
                </a:lnTo>
                <a:lnTo>
                  <a:pt x="1179" y="226"/>
                </a:lnTo>
                <a:lnTo>
                  <a:pt x="1162" y="270"/>
                </a:lnTo>
                <a:lnTo>
                  <a:pt x="1142" y="310"/>
                </a:lnTo>
                <a:lnTo>
                  <a:pt x="1122" y="352"/>
                </a:lnTo>
                <a:lnTo>
                  <a:pt x="1110" y="380"/>
                </a:lnTo>
                <a:lnTo>
                  <a:pt x="1098" y="412"/>
                </a:lnTo>
                <a:lnTo>
                  <a:pt x="1080" y="446"/>
                </a:lnTo>
                <a:lnTo>
                  <a:pt x="1070" y="478"/>
                </a:lnTo>
                <a:lnTo>
                  <a:pt x="1056" y="510"/>
                </a:lnTo>
                <a:lnTo>
                  <a:pt x="1044" y="548"/>
                </a:lnTo>
                <a:lnTo>
                  <a:pt x="1028" y="590"/>
                </a:lnTo>
                <a:lnTo>
                  <a:pt x="1018" y="626"/>
                </a:lnTo>
                <a:lnTo>
                  <a:pt x="1004" y="660"/>
                </a:lnTo>
                <a:lnTo>
                  <a:pt x="994" y="702"/>
                </a:lnTo>
                <a:lnTo>
                  <a:pt x="978" y="738"/>
                </a:lnTo>
                <a:lnTo>
                  <a:pt x="968" y="772"/>
                </a:lnTo>
                <a:lnTo>
                  <a:pt x="956" y="814"/>
                </a:lnTo>
                <a:lnTo>
                  <a:pt x="942" y="854"/>
                </a:lnTo>
                <a:lnTo>
                  <a:pt x="932" y="890"/>
                </a:lnTo>
                <a:lnTo>
                  <a:pt x="922" y="928"/>
                </a:lnTo>
                <a:lnTo>
                  <a:pt x="921" y="958"/>
                </a:lnTo>
                <a:lnTo>
                  <a:pt x="910" y="992"/>
                </a:lnTo>
                <a:lnTo>
                  <a:pt x="903" y="1024"/>
                </a:lnTo>
                <a:lnTo>
                  <a:pt x="890" y="1060"/>
                </a:lnTo>
                <a:lnTo>
                  <a:pt x="878" y="1096"/>
                </a:lnTo>
                <a:lnTo>
                  <a:pt x="864" y="1132"/>
                </a:lnTo>
                <a:lnTo>
                  <a:pt x="850" y="1174"/>
                </a:lnTo>
                <a:lnTo>
                  <a:pt x="836" y="1208"/>
                </a:lnTo>
                <a:lnTo>
                  <a:pt x="823" y="1248"/>
                </a:lnTo>
                <a:lnTo>
                  <a:pt x="811" y="1272"/>
                </a:lnTo>
                <a:lnTo>
                  <a:pt x="794" y="1304"/>
                </a:lnTo>
                <a:lnTo>
                  <a:pt x="776" y="1346"/>
                </a:lnTo>
                <a:lnTo>
                  <a:pt x="753" y="1390"/>
                </a:lnTo>
                <a:lnTo>
                  <a:pt x="729" y="1426"/>
                </a:lnTo>
                <a:lnTo>
                  <a:pt x="711" y="1468"/>
                </a:lnTo>
                <a:lnTo>
                  <a:pt x="688" y="1506"/>
                </a:lnTo>
                <a:lnTo>
                  <a:pt x="664" y="1534"/>
                </a:lnTo>
                <a:lnTo>
                  <a:pt x="639" y="1564"/>
                </a:lnTo>
                <a:lnTo>
                  <a:pt x="620" y="1596"/>
                </a:lnTo>
                <a:lnTo>
                  <a:pt x="582" y="1626"/>
                </a:lnTo>
                <a:lnTo>
                  <a:pt x="548" y="1650"/>
                </a:lnTo>
                <a:lnTo>
                  <a:pt x="508" y="1676"/>
                </a:lnTo>
                <a:lnTo>
                  <a:pt x="459" y="1700"/>
                </a:lnTo>
                <a:lnTo>
                  <a:pt x="427" y="1716"/>
                </a:lnTo>
                <a:lnTo>
                  <a:pt x="399" y="1732"/>
                </a:lnTo>
                <a:lnTo>
                  <a:pt x="363" y="1744"/>
                </a:lnTo>
                <a:lnTo>
                  <a:pt x="330" y="1758"/>
                </a:lnTo>
                <a:lnTo>
                  <a:pt x="302" y="1770"/>
                </a:lnTo>
                <a:lnTo>
                  <a:pt x="276" y="1782"/>
                </a:lnTo>
                <a:lnTo>
                  <a:pt x="246" y="1792"/>
                </a:lnTo>
                <a:lnTo>
                  <a:pt x="199" y="1804"/>
                </a:lnTo>
                <a:lnTo>
                  <a:pt x="159" y="1816"/>
                </a:lnTo>
                <a:lnTo>
                  <a:pt x="120" y="1832"/>
                </a:lnTo>
                <a:lnTo>
                  <a:pt x="75" y="1844"/>
                </a:lnTo>
                <a:lnTo>
                  <a:pt x="46" y="1852"/>
                </a:lnTo>
                <a:lnTo>
                  <a:pt x="20" y="1860"/>
                </a:lnTo>
                <a:lnTo>
                  <a:pt x="0" y="1868"/>
                </a:lnTo>
                <a:lnTo>
                  <a:pt x="0" y="1894"/>
                </a:lnTo>
                <a:lnTo>
                  <a:pt x="2" y="1916"/>
                </a:lnTo>
                <a:lnTo>
                  <a:pt x="2858" y="1916"/>
                </a:lnTo>
                <a:lnTo>
                  <a:pt x="2858" y="1878"/>
                </a:lnTo>
                <a:lnTo>
                  <a:pt x="2838" y="1872"/>
                </a:lnTo>
                <a:lnTo>
                  <a:pt x="2804" y="1866"/>
                </a:lnTo>
                <a:lnTo>
                  <a:pt x="2768" y="1854"/>
                </a:lnTo>
                <a:lnTo>
                  <a:pt x="2740" y="1846"/>
                </a:lnTo>
                <a:lnTo>
                  <a:pt x="2708" y="1838"/>
                </a:lnTo>
                <a:lnTo>
                  <a:pt x="2668" y="1826"/>
                </a:lnTo>
                <a:lnTo>
                  <a:pt x="2626" y="1812"/>
                </a:lnTo>
                <a:lnTo>
                  <a:pt x="2582" y="1796"/>
                </a:lnTo>
                <a:lnTo>
                  <a:pt x="2534" y="1778"/>
                </a:lnTo>
                <a:lnTo>
                  <a:pt x="2496" y="1762"/>
                </a:lnTo>
                <a:lnTo>
                  <a:pt x="2458" y="1748"/>
                </a:lnTo>
                <a:lnTo>
                  <a:pt x="2424" y="1730"/>
                </a:lnTo>
                <a:lnTo>
                  <a:pt x="2379" y="1704"/>
                </a:lnTo>
                <a:lnTo>
                  <a:pt x="2331" y="1674"/>
                </a:lnTo>
                <a:lnTo>
                  <a:pt x="2314" y="1668"/>
                </a:lnTo>
                <a:lnTo>
                  <a:pt x="2298" y="1656"/>
                </a:lnTo>
                <a:lnTo>
                  <a:pt x="2280" y="1644"/>
                </a:lnTo>
                <a:lnTo>
                  <a:pt x="2258" y="1628"/>
                </a:lnTo>
                <a:lnTo>
                  <a:pt x="2228" y="1604"/>
                </a:lnTo>
                <a:lnTo>
                  <a:pt x="2204" y="1576"/>
                </a:lnTo>
                <a:lnTo>
                  <a:pt x="2182" y="1548"/>
                </a:lnTo>
                <a:lnTo>
                  <a:pt x="2158" y="1520"/>
                </a:lnTo>
                <a:lnTo>
                  <a:pt x="2140" y="1496"/>
                </a:lnTo>
                <a:lnTo>
                  <a:pt x="2116" y="1462"/>
                </a:lnTo>
                <a:lnTo>
                  <a:pt x="2090" y="1422"/>
                </a:lnTo>
                <a:lnTo>
                  <a:pt x="2072" y="1386"/>
                </a:lnTo>
                <a:lnTo>
                  <a:pt x="2054" y="1360"/>
                </a:lnTo>
                <a:lnTo>
                  <a:pt x="2040" y="1330"/>
                </a:lnTo>
                <a:lnTo>
                  <a:pt x="2028" y="1302"/>
                </a:lnTo>
                <a:lnTo>
                  <a:pt x="2012" y="1270"/>
                </a:lnTo>
                <a:lnTo>
                  <a:pt x="1998" y="1240"/>
                </a:lnTo>
                <a:lnTo>
                  <a:pt x="1980" y="1190"/>
                </a:lnTo>
                <a:lnTo>
                  <a:pt x="1964" y="1158"/>
                </a:lnTo>
                <a:lnTo>
                  <a:pt x="1956" y="1130"/>
                </a:lnTo>
                <a:lnTo>
                  <a:pt x="1944" y="1102"/>
                </a:lnTo>
                <a:lnTo>
                  <a:pt x="1930" y="1068"/>
                </a:lnTo>
                <a:lnTo>
                  <a:pt x="1920" y="1042"/>
                </a:lnTo>
                <a:lnTo>
                  <a:pt x="1906" y="996"/>
                </a:lnTo>
                <a:lnTo>
                  <a:pt x="1890" y="946"/>
                </a:lnTo>
                <a:lnTo>
                  <a:pt x="1876" y="892"/>
                </a:lnTo>
                <a:lnTo>
                  <a:pt x="1868" y="864"/>
                </a:lnTo>
                <a:lnTo>
                  <a:pt x="1860" y="828"/>
                </a:lnTo>
                <a:lnTo>
                  <a:pt x="1852" y="796"/>
                </a:lnTo>
                <a:lnTo>
                  <a:pt x="1838" y="762"/>
                </a:lnTo>
                <a:lnTo>
                  <a:pt x="1826" y="722"/>
                </a:lnTo>
                <a:lnTo>
                  <a:pt x="1816" y="684"/>
                </a:lnTo>
                <a:lnTo>
                  <a:pt x="1803" y="636"/>
                </a:lnTo>
                <a:lnTo>
                  <a:pt x="1785" y="594"/>
                </a:lnTo>
                <a:lnTo>
                  <a:pt x="1764" y="540"/>
                </a:lnTo>
                <a:lnTo>
                  <a:pt x="1749" y="504"/>
                </a:lnTo>
                <a:lnTo>
                  <a:pt x="1738" y="468"/>
                </a:lnTo>
                <a:lnTo>
                  <a:pt x="1724" y="432"/>
                </a:lnTo>
                <a:lnTo>
                  <a:pt x="1708" y="396"/>
                </a:lnTo>
                <a:lnTo>
                  <a:pt x="1684" y="342"/>
                </a:lnTo>
                <a:lnTo>
                  <a:pt x="1691" y="360"/>
                </a:lnTo>
                <a:lnTo>
                  <a:pt x="1668" y="312"/>
                </a:lnTo>
                <a:lnTo>
                  <a:pt x="1648" y="274"/>
                </a:lnTo>
                <a:lnTo>
                  <a:pt x="1644" y="258"/>
                </a:lnTo>
                <a:lnTo>
                  <a:pt x="1640" y="246"/>
                </a:lnTo>
                <a:lnTo>
                  <a:pt x="1632" y="232"/>
                </a:lnTo>
                <a:lnTo>
                  <a:pt x="1626" y="226"/>
                </a:lnTo>
                <a:lnTo>
                  <a:pt x="1620" y="212"/>
                </a:lnTo>
                <a:lnTo>
                  <a:pt x="1610" y="200"/>
                </a:lnTo>
                <a:lnTo>
                  <a:pt x="1602" y="182"/>
                </a:lnTo>
                <a:lnTo>
                  <a:pt x="1590" y="166"/>
                </a:lnTo>
                <a:lnTo>
                  <a:pt x="1580" y="152"/>
                </a:lnTo>
                <a:lnTo>
                  <a:pt x="1572" y="136"/>
                </a:lnTo>
                <a:lnTo>
                  <a:pt x="1558" y="118"/>
                </a:lnTo>
                <a:lnTo>
                  <a:pt x="1536" y="90"/>
                </a:lnTo>
                <a:lnTo>
                  <a:pt x="1518" y="66"/>
                </a:lnTo>
                <a:lnTo>
                  <a:pt x="1498" y="46"/>
                </a:lnTo>
                <a:lnTo>
                  <a:pt x="1480" y="30"/>
                </a:lnTo>
                <a:lnTo>
                  <a:pt x="1466" y="14"/>
                </a:lnTo>
                <a:lnTo>
                  <a:pt x="1446" y="6"/>
                </a:lnTo>
                <a:lnTo>
                  <a:pt x="1430" y="0"/>
                </a:lnTo>
              </a:path>
            </a:pathLst>
          </a:custGeom>
          <a:solidFill>
            <a:schemeClr val="tx1">
              <a:lumMod val="10000"/>
              <a:lumOff val="9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20" name="Freeform 4">
            <a:extLst>
              <a:ext uri="{FF2B5EF4-FFF2-40B4-BE49-F238E27FC236}">
                <a16:creationId xmlns:a16="http://schemas.microsoft.com/office/drawing/2014/main" id="{6E4898C9-290E-4F2F-8F96-5BAEC42B9B92}"/>
              </a:ext>
            </a:extLst>
          </p:cNvPr>
          <p:cNvSpPr>
            <a:spLocks/>
          </p:cNvSpPr>
          <p:nvPr/>
        </p:nvSpPr>
        <p:spPr bwMode="auto">
          <a:xfrm>
            <a:off x="2501900" y="4559300"/>
            <a:ext cx="1004888" cy="514350"/>
          </a:xfrm>
          <a:custGeom>
            <a:avLst/>
            <a:gdLst/>
            <a:ahLst/>
            <a:cxnLst>
              <a:cxn ang="0">
                <a:pos x="624" y="0"/>
              </a:cxn>
              <a:cxn ang="0">
                <a:pos x="624" y="41"/>
              </a:cxn>
              <a:cxn ang="0">
                <a:pos x="633" y="102"/>
              </a:cxn>
              <a:cxn ang="0">
                <a:pos x="633" y="130"/>
              </a:cxn>
              <a:cxn ang="0">
                <a:pos x="632" y="161"/>
              </a:cxn>
              <a:cxn ang="0">
                <a:pos x="632" y="186"/>
              </a:cxn>
              <a:cxn ang="0">
                <a:pos x="632" y="210"/>
              </a:cxn>
              <a:cxn ang="0">
                <a:pos x="632" y="235"/>
              </a:cxn>
              <a:cxn ang="0">
                <a:pos x="632" y="324"/>
              </a:cxn>
              <a:cxn ang="0">
                <a:pos x="4" y="324"/>
              </a:cxn>
              <a:cxn ang="0">
                <a:pos x="0" y="303"/>
              </a:cxn>
              <a:cxn ang="0">
                <a:pos x="4" y="283"/>
              </a:cxn>
              <a:cxn ang="0">
                <a:pos x="40" y="271"/>
              </a:cxn>
              <a:cxn ang="0">
                <a:pos x="80" y="267"/>
              </a:cxn>
              <a:cxn ang="0">
                <a:pos x="124" y="250"/>
              </a:cxn>
              <a:cxn ang="0">
                <a:pos x="164" y="238"/>
              </a:cxn>
              <a:cxn ang="0">
                <a:pos x="196" y="226"/>
              </a:cxn>
              <a:cxn ang="0">
                <a:pos x="236" y="213"/>
              </a:cxn>
              <a:cxn ang="0">
                <a:pos x="276" y="197"/>
              </a:cxn>
              <a:cxn ang="0">
                <a:pos x="352" y="168"/>
              </a:cxn>
              <a:cxn ang="0">
                <a:pos x="388" y="156"/>
              </a:cxn>
              <a:cxn ang="0">
                <a:pos x="412" y="144"/>
              </a:cxn>
              <a:cxn ang="0">
                <a:pos x="440" y="127"/>
              </a:cxn>
              <a:cxn ang="0">
                <a:pos x="464" y="115"/>
              </a:cxn>
              <a:cxn ang="0">
                <a:pos x="480" y="111"/>
              </a:cxn>
              <a:cxn ang="0">
                <a:pos x="500" y="98"/>
              </a:cxn>
              <a:cxn ang="0">
                <a:pos x="528" y="82"/>
              </a:cxn>
              <a:cxn ang="0">
                <a:pos x="548" y="66"/>
              </a:cxn>
              <a:cxn ang="0">
                <a:pos x="580" y="45"/>
              </a:cxn>
              <a:cxn ang="0">
                <a:pos x="600" y="25"/>
              </a:cxn>
              <a:cxn ang="0">
                <a:pos x="624" y="0"/>
              </a:cxn>
              <a:cxn ang="0">
                <a:pos x="616" y="12"/>
              </a:cxn>
            </a:cxnLst>
            <a:rect l="0" t="0" r="r" b="b"/>
            <a:pathLst>
              <a:path w="633" h="324">
                <a:moveTo>
                  <a:pt x="624" y="0"/>
                </a:moveTo>
                <a:lnTo>
                  <a:pt x="624" y="41"/>
                </a:lnTo>
                <a:lnTo>
                  <a:pt x="633" y="102"/>
                </a:lnTo>
                <a:lnTo>
                  <a:pt x="633" y="130"/>
                </a:lnTo>
                <a:lnTo>
                  <a:pt x="632" y="161"/>
                </a:lnTo>
                <a:lnTo>
                  <a:pt x="632" y="186"/>
                </a:lnTo>
                <a:lnTo>
                  <a:pt x="632" y="210"/>
                </a:lnTo>
                <a:lnTo>
                  <a:pt x="632" y="235"/>
                </a:lnTo>
                <a:lnTo>
                  <a:pt x="632" y="324"/>
                </a:lnTo>
                <a:lnTo>
                  <a:pt x="4" y="324"/>
                </a:lnTo>
                <a:lnTo>
                  <a:pt x="0" y="303"/>
                </a:lnTo>
                <a:lnTo>
                  <a:pt x="4" y="283"/>
                </a:lnTo>
                <a:lnTo>
                  <a:pt x="40" y="271"/>
                </a:lnTo>
                <a:lnTo>
                  <a:pt x="80" y="267"/>
                </a:lnTo>
                <a:lnTo>
                  <a:pt x="124" y="250"/>
                </a:lnTo>
                <a:lnTo>
                  <a:pt x="164" y="238"/>
                </a:lnTo>
                <a:lnTo>
                  <a:pt x="196" y="226"/>
                </a:lnTo>
                <a:lnTo>
                  <a:pt x="236" y="213"/>
                </a:lnTo>
                <a:lnTo>
                  <a:pt x="276" y="197"/>
                </a:lnTo>
                <a:lnTo>
                  <a:pt x="352" y="168"/>
                </a:lnTo>
                <a:lnTo>
                  <a:pt x="388" y="156"/>
                </a:lnTo>
                <a:lnTo>
                  <a:pt x="412" y="144"/>
                </a:lnTo>
                <a:lnTo>
                  <a:pt x="440" y="127"/>
                </a:lnTo>
                <a:lnTo>
                  <a:pt x="464" y="115"/>
                </a:lnTo>
                <a:lnTo>
                  <a:pt x="480" y="111"/>
                </a:lnTo>
                <a:lnTo>
                  <a:pt x="500" y="98"/>
                </a:lnTo>
                <a:lnTo>
                  <a:pt x="528" y="82"/>
                </a:lnTo>
                <a:lnTo>
                  <a:pt x="548" y="66"/>
                </a:lnTo>
                <a:lnTo>
                  <a:pt x="580" y="45"/>
                </a:lnTo>
                <a:lnTo>
                  <a:pt x="600" y="25"/>
                </a:lnTo>
                <a:lnTo>
                  <a:pt x="624" y="0"/>
                </a:lnTo>
                <a:lnTo>
                  <a:pt x="616" y="12"/>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21" name="Rectangle 5">
            <a:extLst>
              <a:ext uri="{FF2B5EF4-FFF2-40B4-BE49-F238E27FC236}">
                <a16:creationId xmlns:a16="http://schemas.microsoft.com/office/drawing/2014/main" id="{55D5F6D7-C31D-4F09-B626-04CBE23B09C0}"/>
              </a:ext>
            </a:extLst>
          </p:cNvPr>
          <p:cNvSpPr>
            <a:spLocks noChangeArrowheads="1"/>
          </p:cNvSpPr>
          <p:nvPr/>
        </p:nvSpPr>
        <p:spPr bwMode="auto">
          <a:xfrm>
            <a:off x="2271713" y="3851275"/>
            <a:ext cx="1149350"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Symbol" pitchFamily="18" charset="2"/>
              </a:rPr>
              <a:t>  1</a:t>
            </a:r>
          </a:p>
        </p:txBody>
      </p:sp>
      <p:sp>
        <p:nvSpPr>
          <p:cNvPr id="265222" name="Line 6">
            <a:extLst>
              <a:ext uri="{FF2B5EF4-FFF2-40B4-BE49-F238E27FC236}">
                <a16:creationId xmlns:a16="http://schemas.microsoft.com/office/drawing/2014/main" id="{59FA12B8-33AF-4198-B6E6-AEE45EE0F678}"/>
              </a:ext>
            </a:extLst>
          </p:cNvPr>
          <p:cNvSpPr>
            <a:spLocks noChangeShapeType="1"/>
          </p:cNvSpPr>
          <p:nvPr/>
        </p:nvSpPr>
        <p:spPr bwMode="auto">
          <a:xfrm>
            <a:off x="3505200" y="3090863"/>
            <a:ext cx="0" cy="21399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23" name="Line 7">
            <a:extLst>
              <a:ext uri="{FF2B5EF4-FFF2-40B4-BE49-F238E27FC236}">
                <a16:creationId xmlns:a16="http://schemas.microsoft.com/office/drawing/2014/main" id="{89C2ABEA-5398-431F-B138-E53AB88865F7}"/>
              </a:ext>
            </a:extLst>
          </p:cNvPr>
          <p:cNvSpPr>
            <a:spLocks noChangeShapeType="1"/>
          </p:cNvSpPr>
          <p:nvPr/>
        </p:nvSpPr>
        <p:spPr bwMode="auto">
          <a:xfrm flipH="1">
            <a:off x="2863850" y="3332163"/>
            <a:ext cx="64770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24" name="Line 8">
            <a:extLst>
              <a:ext uri="{FF2B5EF4-FFF2-40B4-BE49-F238E27FC236}">
                <a16:creationId xmlns:a16="http://schemas.microsoft.com/office/drawing/2014/main" id="{326B45BB-99C6-4E8D-B005-CF9B0F09F624}"/>
              </a:ext>
            </a:extLst>
          </p:cNvPr>
          <p:cNvSpPr>
            <a:spLocks noChangeShapeType="1"/>
          </p:cNvSpPr>
          <p:nvPr/>
        </p:nvSpPr>
        <p:spPr bwMode="auto">
          <a:xfrm>
            <a:off x="3168650" y="4348163"/>
            <a:ext cx="0" cy="64770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25" name="Rectangle 9">
            <a:extLst>
              <a:ext uri="{FF2B5EF4-FFF2-40B4-BE49-F238E27FC236}">
                <a16:creationId xmlns:a16="http://schemas.microsoft.com/office/drawing/2014/main" id="{CCD2328A-0300-44F3-B7F8-2A82A9A80B5E}"/>
              </a:ext>
            </a:extLst>
          </p:cNvPr>
          <p:cNvSpPr>
            <a:spLocks noChangeArrowheads="1"/>
          </p:cNvSpPr>
          <p:nvPr/>
        </p:nvSpPr>
        <p:spPr bwMode="auto">
          <a:xfrm>
            <a:off x="4656138" y="5280025"/>
            <a:ext cx="3333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0</a:t>
            </a:r>
          </a:p>
        </p:txBody>
      </p:sp>
      <p:sp>
        <p:nvSpPr>
          <p:cNvPr id="265226" name="Rectangle 10">
            <a:extLst>
              <a:ext uri="{FF2B5EF4-FFF2-40B4-BE49-F238E27FC236}">
                <a16:creationId xmlns:a16="http://schemas.microsoft.com/office/drawing/2014/main" id="{9F7EE427-8D53-46C6-9FCD-9567CE02FD50}"/>
              </a:ext>
            </a:extLst>
          </p:cNvPr>
          <p:cNvSpPr>
            <a:spLocks noChangeArrowheads="1"/>
          </p:cNvSpPr>
          <p:nvPr/>
        </p:nvSpPr>
        <p:spPr bwMode="auto">
          <a:xfrm>
            <a:off x="2328863" y="5260975"/>
            <a:ext cx="172402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 </a:t>
            </a:r>
            <a:r>
              <a:rPr lang="en-US" sz="2400">
                <a:effectLst>
                  <a:outerShdw blurRad="38100" dist="38100" dir="2700000" algn="tl">
                    <a:srgbClr val="000000">
                      <a:alpha val="43137"/>
                    </a:srgbClr>
                  </a:outerShdw>
                </a:effectLst>
                <a:latin typeface="Symbol" pitchFamily="18" charset="2"/>
              </a:rPr>
              <a:t>-</a:t>
            </a:r>
            <a:r>
              <a:rPr lang="en-US" sz="2400" i="1">
                <a:effectLst>
                  <a:outerShdw blurRad="38100" dist="38100" dir="2700000" algn="tl">
                    <a:srgbClr val="000000">
                      <a:alpha val="43137"/>
                    </a:srgbClr>
                  </a:outerShdw>
                </a:effectLst>
                <a:latin typeface="Book Antiqua" pitchFamily="18" charset="0"/>
              </a:rPr>
              <a:t>z</a:t>
            </a:r>
            <a:r>
              <a:rPr lang="en-US" sz="2400" i="1" baseline="-25000">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 = </a:t>
            </a:r>
            <a:r>
              <a:rPr lang="en-US" sz="2400">
                <a:effectLst>
                  <a:outerShdw blurRad="38100" dist="38100" dir="2700000" algn="tl">
                    <a:srgbClr val="000000">
                      <a:alpha val="43137"/>
                    </a:srgbClr>
                  </a:outerShdw>
                </a:effectLst>
                <a:latin typeface="Symbol" pitchFamily="18" charset="2"/>
              </a:rPr>
              <a:t>-</a:t>
            </a:r>
            <a:r>
              <a:rPr lang="en-US" sz="2400">
                <a:effectLst>
                  <a:outerShdw blurRad="38100" dist="38100" dir="2700000" algn="tl">
                    <a:srgbClr val="000000">
                      <a:alpha val="43137"/>
                    </a:srgbClr>
                  </a:outerShdw>
                </a:effectLst>
                <a:latin typeface="Book Antiqua" pitchFamily="18" charset="0"/>
              </a:rPr>
              <a:t>1.28</a:t>
            </a:r>
          </a:p>
        </p:txBody>
      </p:sp>
      <p:sp>
        <p:nvSpPr>
          <p:cNvPr id="265227" name="Line 11">
            <a:extLst>
              <a:ext uri="{FF2B5EF4-FFF2-40B4-BE49-F238E27FC236}">
                <a16:creationId xmlns:a16="http://schemas.microsoft.com/office/drawing/2014/main" id="{66BEC401-D944-45FC-955C-3659859D5748}"/>
              </a:ext>
            </a:extLst>
          </p:cNvPr>
          <p:cNvSpPr>
            <a:spLocks noChangeShapeType="1"/>
          </p:cNvSpPr>
          <p:nvPr/>
        </p:nvSpPr>
        <p:spPr bwMode="auto">
          <a:xfrm>
            <a:off x="3498850" y="4341813"/>
            <a:ext cx="113665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28" name="Rectangle 12">
            <a:extLst>
              <a:ext uri="{FF2B5EF4-FFF2-40B4-BE49-F238E27FC236}">
                <a16:creationId xmlns:a16="http://schemas.microsoft.com/office/drawing/2014/main" id="{76A8AD2A-FBC4-458E-9C8D-07CD08F42AF2}"/>
              </a:ext>
            </a:extLst>
          </p:cNvPr>
          <p:cNvSpPr>
            <a:spLocks noChangeArrowheads="1"/>
          </p:cNvSpPr>
          <p:nvPr/>
        </p:nvSpPr>
        <p:spPr bwMode="auto">
          <a:xfrm>
            <a:off x="1414463" y="3127375"/>
            <a:ext cx="1397000"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Reject </a:t>
            </a:r>
            <a:r>
              <a:rPr lang="en-US" sz="2400" i="1">
                <a:effectLst>
                  <a:outerShdw blurRad="38100" dist="38100" dir="2700000" algn="tl">
                    <a:srgbClr val="000000">
                      <a:alpha val="43137"/>
                    </a:srgbClr>
                  </a:outerShdw>
                </a:effectLst>
                <a:latin typeface="Book Antiqua" pitchFamily="18" charset="0"/>
              </a:rPr>
              <a:t>H</a:t>
            </a:r>
            <a:r>
              <a:rPr lang="en-US" sz="2400" baseline="-25000">
                <a:effectLst>
                  <a:outerShdw blurRad="38100" dist="38100" dir="2700000" algn="tl">
                    <a:srgbClr val="000000">
                      <a:alpha val="43137"/>
                    </a:srgbClr>
                  </a:outerShdw>
                </a:effectLst>
                <a:latin typeface="Book Antiqua" pitchFamily="18" charset="0"/>
              </a:rPr>
              <a:t>0</a:t>
            </a:r>
          </a:p>
        </p:txBody>
      </p:sp>
      <p:sp>
        <p:nvSpPr>
          <p:cNvPr id="265229" name="Rectangle 13">
            <a:extLst>
              <a:ext uri="{FF2B5EF4-FFF2-40B4-BE49-F238E27FC236}">
                <a16:creationId xmlns:a16="http://schemas.microsoft.com/office/drawing/2014/main" id="{2A7F0211-C439-4718-B1BB-A4D953232D89}"/>
              </a:ext>
            </a:extLst>
          </p:cNvPr>
          <p:cNvSpPr>
            <a:spLocks noChangeArrowheads="1"/>
          </p:cNvSpPr>
          <p:nvPr/>
        </p:nvSpPr>
        <p:spPr bwMode="auto">
          <a:xfrm>
            <a:off x="4672013" y="4117975"/>
            <a:ext cx="247332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Do Not Reject </a:t>
            </a:r>
            <a:r>
              <a:rPr lang="en-US" sz="2400" i="1">
                <a:effectLst>
                  <a:outerShdw blurRad="38100" dist="38100" dir="2700000" algn="tl">
                    <a:srgbClr val="000000">
                      <a:alpha val="43137"/>
                    </a:srgbClr>
                  </a:outerShdw>
                </a:effectLst>
                <a:latin typeface="Book Antiqua" pitchFamily="18" charset="0"/>
              </a:rPr>
              <a:t>H</a:t>
            </a:r>
            <a:r>
              <a:rPr lang="en-US" sz="2400" baseline="-25000">
                <a:effectLst>
                  <a:outerShdw blurRad="38100" dist="38100" dir="2700000" algn="tl">
                    <a:srgbClr val="000000">
                      <a:alpha val="43137"/>
                    </a:srgbClr>
                  </a:outerShdw>
                </a:effectLst>
                <a:latin typeface="Book Antiqua" pitchFamily="18" charset="0"/>
              </a:rPr>
              <a:t>0</a:t>
            </a:r>
          </a:p>
        </p:txBody>
      </p:sp>
      <p:sp>
        <p:nvSpPr>
          <p:cNvPr id="265230" name="Text Box 14">
            <a:extLst>
              <a:ext uri="{FF2B5EF4-FFF2-40B4-BE49-F238E27FC236}">
                <a16:creationId xmlns:a16="http://schemas.microsoft.com/office/drawing/2014/main" id="{413FE0D5-1F65-4302-9CF0-B89594AD7BE0}"/>
              </a:ext>
            </a:extLst>
          </p:cNvPr>
          <p:cNvSpPr txBox="1">
            <a:spLocks noChangeArrowheads="1"/>
          </p:cNvSpPr>
          <p:nvPr/>
        </p:nvSpPr>
        <p:spPr bwMode="auto">
          <a:xfrm>
            <a:off x="7302500" y="4811713"/>
            <a:ext cx="330200" cy="488950"/>
          </a:xfrm>
          <a:prstGeom prst="rect">
            <a:avLst/>
          </a:prstGeom>
          <a:noFill/>
          <a:ln w="12700">
            <a:noFill/>
            <a:miter lim="800000"/>
            <a:headEnd/>
            <a:tailEnd/>
          </a:ln>
          <a:effectLst/>
        </p:spPr>
        <p:txBody>
          <a:bodyPr wrap="none">
            <a:spAutoFit/>
          </a:bodyPr>
          <a:lstStyle/>
          <a:p>
            <a:pPr algn="ctr">
              <a:defRPr/>
            </a:pPr>
            <a:r>
              <a:rPr lang="en-US" sz="2600" i="1">
                <a:effectLst>
                  <a:outerShdw blurRad="38100" dist="38100" dir="2700000" algn="tl">
                    <a:srgbClr val="000000"/>
                  </a:outerShdw>
                </a:effectLst>
                <a:latin typeface="Book Antiqua" pitchFamily="18" charset="0"/>
              </a:rPr>
              <a:t>z</a:t>
            </a:r>
          </a:p>
        </p:txBody>
      </p:sp>
      <p:grpSp>
        <p:nvGrpSpPr>
          <p:cNvPr id="2" name="Group 15">
            <a:extLst>
              <a:ext uri="{FF2B5EF4-FFF2-40B4-BE49-F238E27FC236}">
                <a16:creationId xmlns:a16="http://schemas.microsoft.com/office/drawing/2014/main" id="{F889BF6C-21D0-9EA1-2251-EEB2C9B73870}"/>
              </a:ext>
            </a:extLst>
          </p:cNvPr>
          <p:cNvGrpSpPr>
            <a:grpSpLocks/>
          </p:cNvGrpSpPr>
          <p:nvPr/>
        </p:nvGrpSpPr>
        <p:grpSpPr bwMode="auto">
          <a:xfrm>
            <a:off x="5230813" y="1955800"/>
            <a:ext cx="2668587" cy="1473200"/>
            <a:chOff x="3531" y="1760"/>
            <a:chExt cx="1681" cy="804"/>
          </a:xfrm>
        </p:grpSpPr>
        <p:sp>
          <p:nvSpPr>
            <p:cNvPr id="265232" name="Rectangle 16">
              <a:extLst>
                <a:ext uri="{FF2B5EF4-FFF2-40B4-BE49-F238E27FC236}">
                  <a16:creationId xmlns:a16="http://schemas.microsoft.com/office/drawing/2014/main" id="{614ED0C8-6A95-415E-93E9-7BC593C5BB11}"/>
                </a:ext>
              </a:extLst>
            </p:cNvPr>
            <p:cNvSpPr>
              <a:spLocks noChangeArrowheads="1"/>
            </p:cNvSpPr>
            <p:nvPr/>
          </p:nvSpPr>
          <p:spPr bwMode="auto">
            <a:xfrm>
              <a:off x="3531" y="1760"/>
              <a:ext cx="1121" cy="804"/>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dirty="0">
                  <a:effectLst>
                    <a:outerShdw blurRad="38100" dist="38100" dir="2700000" algn="tl">
                      <a:srgbClr val="000000">
                        <a:alpha val="43137"/>
                      </a:srgbClr>
                    </a:outerShdw>
                  </a:effectLst>
                  <a:latin typeface="Book Antiqua" pitchFamily="18" charset="0"/>
                </a:rPr>
                <a:t>  Sampling</a:t>
              </a:r>
            </a:p>
            <a:p>
              <a:pPr algn="ctr">
                <a:defRPr/>
              </a:pPr>
              <a:r>
                <a:rPr lang="en-US" sz="2400" dirty="0">
                  <a:effectLst>
                    <a:outerShdw blurRad="38100" dist="38100" dir="2700000" algn="tl">
                      <a:srgbClr val="000000">
                        <a:alpha val="43137"/>
                      </a:srgbClr>
                    </a:outerShdw>
                  </a:effectLst>
                  <a:latin typeface="Book Antiqua" pitchFamily="18" charset="0"/>
                </a:rPr>
                <a:t>distribution</a:t>
              </a:r>
            </a:p>
            <a:p>
              <a:pPr algn="ctr">
                <a:defRPr/>
              </a:pPr>
              <a:endParaRPr lang="en-US" sz="600" dirty="0">
                <a:effectLst>
                  <a:outerShdw blurRad="38100" dist="38100" dir="2700000" algn="tl">
                    <a:srgbClr val="000000">
                      <a:alpha val="43137"/>
                    </a:srgbClr>
                  </a:outerShdw>
                </a:effectLst>
                <a:latin typeface="Book Antiqua" pitchFamily="18" charset="0"/>
              </a:endParaRPr>
            </a:p>
            <a:p>
              <a:pPr algn="ctr">
                <a:defRPr/>
              </a:pPr>
              <a:r>
                <a:rPr lang="en-US" sz="2400" dirty="0">
                  <a:effectLst>
                    <a:outerShdw blurRad="38100" dist="38100" dir="2700000" algn="tl">
                      <a:srgbClr val="000000">
                        <a:alpha val="43137"/>
                      </a:srgbClr>
                    </a:outerShdw>
                  </a:effectLst>
                  <a:latin typeface="Book Antiqua" pitchFamily="18" charset="0"/>
                </a:rPr>
                <a:t> of </a:t>
              </a:r>
            </a:p>
          </p:txBody>
        </p:sp>
        <p:graphicFrame>
          <p:nvGraphicFramePr>
            <p:cNvPr id="35868" name="Object 17">
              <a:hlinkClick r:id="" action="ppaction://ole?verb=0"/>
              <a:extLst>
                <a:ext uri="{FF2B5EF4-FFF2-40B4-BE49-F238E27FC236}">
                  <a16:creationId xmlns:a16="http://schemas.microsoft.com/office/drawing/2014/main" id="{9C1692B2-1D59-22FA-0FD8-343F6B546E9D}"/>
                </a:ext>
              </a:extLst>
            </p:cNvPr>
            <p:cNvGraphicFramePr>
              <a:graphicFrameLocks/>
            </p:cNvGraphicFramePr>
            <p:nvPr/>
          </p:nvGraphicFramePr>
          <p:xfrm>
            <a:off x="4276" y="2111"/>
            <a:ext cx="936" cy="453"/>
          </p:xfrm>
          <a:graphic>
            <a:graphicData uri="http://schemas.openxmlformats.org/presentationml/2006/ole">
              <mc:AlternateContent xmlns:mc="http://schemas.openxmlformats.org/markup-compatibility/2006">
                <mc:Choice xmlns:v="urn:schemas-microsoft-com:vml" Requires="v">
                  <p:oleObj name="Equation" r:id="rId3" imgW="1174676" imgH="577735" progId="Equation.DSMT4">
                    <p:embed/>
                  </p:oleObj>
                </mc:Choice>
                <mc:Fallback>
                  <p:oleObj name="Equation" r:id="rId3" imgW="1174676" imgH="577735" progId="Equation.DSMT4">
                    <p:embed/>
                    <p:pic>
                      <p:nvPicPr>
                        <p:cNvPr id="35868" name="Object 17">
                          <a:hlinkClick r:id="" action="ppaction://ole?verb=0"/>
                          <a:extLst>
                            <a:ext uri="{FF2B5EF4-FFF2-40B4-BE49-F238E27FC236}">
                              <a16:creationId xmlns:a16="http://schemas.microsoft.com/office/drawing/2014/main" id="{9C1692B2-1D59-22FA-0FD8-343F6B546E9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 y="2111"/>
                          <a:ext cx="936" cy="45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265235" name="Line 19">
            <a:extLst>
              <a:ext uri="{FF2B5EF4-FFF2-40B4-BE49-F238E27FC236}">
                <a16:creationId xmlns:a16="http://schemas.microsoft.com/office/drawing/2014/main" id="{8674BF61-E8F1-4CB2-9C4D-416FD10D3C95}"/>
              </a:ext>
            </a:extLst>
          </p:cNvPr>
          <p:cNvSpPr>
            <a:spLocks noChangeShapeType="1"/>
          </p:cNvSpPr>
          <p:nvPr/>
        </p:nvSpPr>
        <p:spPr bwMode="auto">
          <a:xfrm>
            <a:off x="2278063" y="5083175"/>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nvGrpSpPr>
          <p:cNvPr id="3" name="Group 20">
            <a:extLst>
              <a:ext uri="{FF2B5EF4-FFF2-40B4-BE49-F238E27FC236}">
                <a16:creationId xmlns:a16="http://schemas.microsoft.com/office/drawing/2014/main" id="{09F16A3D-655B-0FDD-7A55-A3C3DB7328B1}"/>
              </a:ext>
            </a:extLst>
          </p:cNvPr>
          <p:cNvGrpSpPr>
            <a:grpSpLocks/>
          </p:cNvGrpSpPr>
          <p:nvPr/>
        </p:nvGrpSpPr>
        <p:grpSpPr bwMode="auto">
          <a:xfrm>
            <a:off x="2405063" y="1971675"/>
            <a:ext cx="4722812" cy="2917825"/>
            <a:chOff x="1515" y="1218"/>
            <a:chExt cx="2975" cy="1838"/>
          </a:xfrm>
        </p:grpSpPr>
        <p:sp>
          <p:nvSpPr>
            <p:cNvPr id="265237" name="Arc 21">
              <a:extLst>
                <a:ext uri="{FF2B5EF4-FFF2-40B4-BE49-F238E27FC236}">
                  <a16:creationId xmlns:a16="http://schemas.microsoft.com/office/drawing/2014/main" id="{0267FC58-F7B3-4625-8C7D-9C7B631A58D4}"/>
                </a:ext>
              </a:extLst>
            </p:cNvPr>
            <p:cNvSpPr>
              <a:spLocks/>
            </p:cNvSpPr>
            <p:nvPr/>
          </p:nvSpPr>
          <p:spPr bwMode="auto">
            <a:xfrm rot="4500000">
              <a:off x="3304" y="2322"/>
              <a:ext cx="766" cy="284"/>
            </a:xfrm>
            <a:custGeom>
              <a:avLst/>
              <a:gdLst>
                <a:gd name="G0" fmla="+- 0 0 0"/>
                <a:gd name="G1" fmla="+- 0 0 0"/>
                <a:gd name="G2" fmla="+- 21600 0 0"/>
                <a:gd name="T0" fmla="*/ 18744 w 18744"/>
                <a:gd name="T1" fmla="*/ 10735 h 21600"/>
                <a:gd name="T2" fmla="*/ 0 w 18744"/>
                <a:gd name="T3" fmla="*/ 21600 h 21600"/>
                <a:gd name="T4" fmla="*/ 0 w 18744"/>
                <a:gd name="T5" fmla="*/ 0 h 21600"/>
              </a:gdLst>
              <a:ahLst/>
              <a:cxnLst>
                <a:cxn ang="0">
                  <a:pos x="T0" y="T1"/>
                </a:cxn>
                <a:cxn ang="0">
                  <a:pos x="T2" y="T3"/>
                </a:cxn>
                <a:cxn ang="0">
                  <a:pos x="T4" y="T5"/>
                </a:cxn>
              </a:cxnLst>
              <a:rect l="0" t="0" r="r" b="b"/>
              <a:pathLst>
                <a:path w="18744" h="21600" fill="none" extrusionOk="0">
                  <a:moveTo>
                    <a:pt x="18743" y="10734"/>
                  </a:moveTo>
                  <a:cubicBezTo>
                    <a:pt x="14895" y="17454"/>
                    <a:pt x="7743" y="21599"/>
                    <a:pt x="0" y="21600"/>
                  </a:cubicBezTo>
                </a:path>
                <a:path w="18744" h="21600" stroke="0" extrusionOk="0">
                  <a:moveTo>
                    <a:pt x="18743" y="10734"/>
                  </a:moveTo>
                  <a:cubicBezTo>
                    <a:pt x="14895" y="17454"/>
                    <a:pt x="7743" y="21599"/>
                    <a:pt x="0" y="21600"/>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38" name="Arc 22">
              <a:extLst>
                <a:ext uri="{FF2B5EF4-FFF2-40B4-BE49-F238E27FC236}">
                  <a16:creationId xmlns:a16="http://schemas.microsoft.com/office/drawing/2014/main" id="{500E5009-5676-4DD2-8B43-D0FE7668F982}"/>
                </a:ext>
              </a:extLst>
            </p:cNvPr>
            <p:cNvSpPr>
              <a:spLocks/>
            </p:cNvSpPr>
            <p:nvPr/>
          </p:nvSpPr>
          <p:spPr bwMode="auto">
            <a:xfrm rot="6300000">
              <a:off x="2275" y="158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39" name="Arc 23">
              <a:extLst>
                <a:ext uri="{FF2B5EF4-FFF2-40B4-BE49-F238E27FC236}">
                  <a16:creationId xmlns:a16="http://schemas.microsoft.com/office/drawing/2014/main" id="{250972E4-3DB3-418F-8323-FACCEA3D06A4}"/>
                </a:ext>
              </a:extLst>
            </p:cNvPr>
            <p:cNvSpPr>
              <a:spLocks/>
            </p:cNvSpPr>
            <p:nvPr/>
          </p:nvSpPr>
          <p:spPr bwMode="auto">
            <a:xfrm rot="16980000">
              <a:off x="1897" y="2343"/>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40" name="Arc 24">
              <a:extLst>
                <a:ext uri="{FF2B5EF4-FFF2-40B4-BE49-F238E27FC236}">
                  <a16:creationId xmlns:a16="http://schemas.microsoft.com/office/drawing/2014/main" id="{C5065B4A-111B-4A1F-A8FD-4EF2809E77DC}"/>
                </a:ext>
              </a:extLst>
            </p:cNvPr>
            <p:cNvSpPr>
              <a:spLocks/>
            </p:cNvSpPr>
            <p:nvPr/>
          </p:nvSpPr>
          <p:spPr bwMode="auto">
            <a:xfrm rot="15300000">
              <a:off x="2739" y="1584"/>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41" name="Arc 25">
              <a:extLst>
                <a:ext uri="{FF2B5EF4-FFF2-40B4-BE49-F238E27FC236}">
                  <a16:creationId xmlns:a16="http://schemas.microsoft.com/office/drawing/2014/main" id="{70B0A35F-6427-4894-9B46-A0F620C21CFF}"/>
                </a:ext>
              </a:extLst>
            </p:cNvPr>
            <p:cNvSpPr>
              <a:spLocks/>
            </p:cNvSpPr>
            <p:nvPr/>
          </p:nvSpPr>
          <p:spPr bwMode="auto">
            <a:xfrm rot="844471">
              <a:off x="3764" y="2858"/>
              <a:ext cx="726" cy="195"/>
            </a:xfrm>
            <a:custGeom>
              <a:avLst/>
              <a:gdLst>
                <a:gd name="G0" fmla="+- 20527 0 0"/>
                <a:gd name="G1" fmla="+- 0 0 0"/>
                <a:gd name="G2" fmla="+- 21600 0 0"/>
                <a:gd name="T0" fmla="*/ 22549 w 22549"/>
                <a:gd name="T1" fmla="*/ 21505 h 21600"/>
                <a:gd name="T2" fmla="*/ 0 w 22549"/>
                <a:gd name="T3" fmla="*/ 6724 h 21600"/>
                <a:gd name="T4" fmla="*/ 20527 w 22549"/>
                <a:gd name="T5" fmla="*/ 0 h 21600"/>
              </a:gdLst>
              <a:ahLst/>
              <a:cxnLst>
                <a:cxn ang="0">
                  <a:pos x="T0" y="T1"/>
                </a:cxn>
                <a:cxn ang="0">
                  <a:pos x="T2" y="T3"/>
                </a:cxn>
                <a:cxn ang="0">
                  <a:pos x="T4" y="T5"/>
                </a:cxn>
              </a:cxnLst>
              <a:rect l="0" t="0" r="r" b="b"/>
              <a:pathLst>
                <a:path w="22549" h="21600" fill="none" extrusionOk="0">
                  <a:moveTo>
                    <a:pt x="22549" y="21505"/>
                  </a:moveTo>
                  <a:cubicBezTo>
                    <a:pt x="21876" y="21568"/>
                    <a:pt x="21202" y="21599"/>
                    <a:pt x="20527" y="21600"/>
                  </a:cubicBezTo>
                  <a:cubicBezTo>
                    <a:pt x="11188" y="21600"/>
                    <a:pt x="2907" y="15598"/>
                    <a:pt x="0" y="6723"/>
                  </a:cubicBezTo>
                </a:path>
                <a:path w="22549" h="21600" stroke="0" extrusionOk="0">
                  <a:moveTo>
                    <a:pt x="22549" y="21505"/>
                  </a:moveTo>
                  <a:cubicBezTo>
                    <a:pt x="21876" y="21568"/>
                    <a:pt x="21202" y="21599"/>
                    <a:pt x="20527" y="21600"/>
                  </a:cubicBezTo>
                  <a:cubicBezTo>
                    <a:pt x="11188" y="21600"/>
                    <a:pt x="2907" y="15598"/>
                    <a:pt x="0" y="6723"/>
                  </a:cubicBezTo>
                  <a:lnTo>
                    <a:pt x="20527"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42" name="Arc 26">
              <a:extLst>
                <a:ext uri="{FF2B5EF4-FFF2-40B4-BE49-F238E27FC236}">
                  <a16:creationId xmlns:a16="http://schemas.microsoft.com/office/drawing/2014/main" id="{B3B0A423-DDC9-4260-BAB0-0D055F2BD6ED}"/>
                </a:ext>
              </a:extLst>
            </p:cNvPr>
            <p:cNvSpPr>
              <a:spLocks/>
            </p:cNvSpPr>
            <p:nvPr/>
          </p:nvSpPr>
          <p:spPr bwMode="auto">
            <a:xfrm rot="20760000">
              <a:off x="1515" y="2892"/>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
        <p:nvSpPr>
          <p:cNvPr id="265245" name="Line 29">
            <a:extLst>
              <a:ext uri="{FF2B5EF4-FFF2-40B4-BE49-F238E27FC236}">
                <a16:creationId xmlns:a16="http://schemas.microsoft.com/office/drawing/2014/main" id="{EC74721A-7A56-4E87-A675-4DCB22D07351}"/>
              </a:ext>
            </a:extLst>
          </p:cNvPr>
          <p:cNvSpPr>
            <a:spLocks noChangeShapeType="1"/>
          </p:cNvSpPr>
          <p:nvPr/>
        </p:nvSpPr>
        <p:spPr bwMode="auto">
          <a:xfrm>
            <a:off x="4821238" y="4843463"/>
            <a:ext cx="0" cy="419100"/>
          </a:xfrm>
          <a:prstGeom prst="line">
            <a:avLst/>
          </a:prstGeom>
          <a:noFill/>
          <a:ln w="12700">
            <a:solidFill>
              <a:schemeClr val="tx1"/>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5246" name="Rectangle 30">
            <a:extLst>
              <a:ext uri="{FF2B5EF4-FFF2-40B4-BE49-F238E27FC236}">
                <a16:creationId xmlns:a16="http://schemas.microsoft.com/office/drawing/2014/main" id="{8F64E143-832C-4D9A-9A94-D6AE8F17079F}"/>
              </a:ext>
            </a:extLst>
          </p:cNvPr>
          <p:cNvSpPr>
            <a:spLocks noChangeArrowheads="1"/>
          </p:cNvSpPr>
          <p:nvPr/>
        </p:nvSpPr>
        <p:spPr bwMode="auto">
          <a:xfrm>
            <a:off x="715963" y="268288"/>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Lower-Tailed Test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sp>
        <p:nvSpPr>
          <p:cNvPr id="265247" name="Rectangle 31">
            <a:extLst>
              <a:ext uri="{FF2B5EF4-FFF2-40B4-BE49-F238E27FC236}">
                <a16:creationId xmlns:a16="http://schemas.microsoft.com/office/drawing/2014/main" id="{8BF897A0-8494-4C6A-A3C5-68F0BF0FF49B}"/>
              </a:ext>
            </a:extLst>
          </p:cNvPr>
          <p:cNvSpPr>
            <a:spLocks noChangeArrowheads="1"/>
          </p:cNvSpPr>
          <p:nvPr/>
        </p:nvSpPr>
        <p:spPr bwMode="auto">
          <a:xfrm>
            <a:off x="706438" y="1090613"/>
            <a:ext cx="5424487" cy="571500"/>
          </a:xfrm>
          <a:prstGeom prst="rect">
            <a:avLst/>
          </a:prstGeom>
          <a:noFill/>
          <a:ln w="12700">
            <a:noFill/>
            <a:miter lim="800000"/>
            <a:headEnd/>
            <a:tailEnd/>
          </a:ln>
          <a:effectLst>
            <a:outerShdw dist="17961" dir="2700000" algn="ctr" rotWithShape="0">
              <a:srgbClr val="000000"/>
            </a:outerShdw>
          </a:effectLst>
        </p:spPr>
        <p:txBody>
          <a:bodyPr lIns="90488" tIns="44450" rIns="90488" bIns="44450"/>
          <a:lstStyle/>
          <a:p>
            <a:pPr marL="342900" indent="-342900" algn="ctr">
              <a:buClr>
                <a:srgbClr val="66FFFF"/>
              </a:buClr>
              <a:buSzPct val="75000"/>
              <a:buFont typeface="Monotype Sorts" pitchFamily="2" charset="2"/>
              <a:buChar char="n"/>
              <a:defRPr/>
            </a:pPr>
            <a:r>
              <a:rPr lang="en-US" sz="2800" dirty="0">
                <a:effectLst>
                  <a:outerShdw blurRad="38100" dist="38100" dir="2700000" algn="tl">
                    <a:srgbClr val="000000"/>
                  </a:outerShdw>
                </a:effectLst>
                <a:latin typeface="Book Antiqua" pitchFamily="18" charset="0"/>
              </a:rPr>
              <a:t>Critical Value Approach</a:t>
            </a:r>
          </a:p>
        </p:txBody>
      </p:sp>
    </p:spTree>
    <p:extLst>
      <p:ext uri="{BB962C8B-B14F-4D97-AF65-F5344CB8AC3E}">
        <p14:creationId xmlns:p14="http://schemas.microsoft.com/office/powerpoint/2010/main" val="324329515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5218"/>
                                        </p:tgtEl>
                                        <p:attrNameLst>
                                          <p:attrName>style.visibility</p:attrName>
                                        </p:attrNameLst>
                                      </p:cBhvr>
                                      <p:to>
                                        <p:strVal val="visible"/>
                                      </p:to>
                                    </p:set>
                                    <p:animEffect transition="in" filter="dissolve">
                                      <p:cBhvr>
                                        <p:cTn id="7" dur="500"/>
                                        <p:tgtEl>
                                          <p:spTgt spid="265218"/>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265235"/>
                                        </p:tgtEl>
                                        <p:attrNameLst>
                                          <p:attrName>style.visibility</p:attrName>
                                        </p:attrNameLst>
                                      </p:cBhvr>
                                      <p:to>
                                        <p:strVal val="visible"/>
                                      </p:to>
                                    </p:set>
                                    <p:animEffect transition="in" filter="slide(fromLeft)">
                                      <p:cBhvr>
                                        <p:cTn id="11" dur="500"/>
                                        <p:tgtEl>
                                          <p:spTgt spid="265235"/>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265230"/>
                                        </p:tgtEl>
                                        <p:attrNameLst>
                                          <p:attrName>style.visibility</p:attrName>
                                        </p:attrNameLst>
                                      </p:cBhvr>
                                      <p:to>
                                        <p:strVal val="visible"/>
                                      </p:to>
                                    </p:set>
                                    <p:animEffect transition="in" filter="slide(fromLeft)">
                                      <p:cBhvr>
                                        <p:cTn id="15" dur="500"/>
                                        <p:tgtEl>
                                          <p:spTgt spid="265230"/>
                                        </p:tgtEl>
                                      </p:cBhvr>
                                    </p:animEffect>
                                  </p:childTnLst>
                                </p:cTn>
                              </p:par>
                            </p:childTnLst>
                          </p:cTn>
                        </p:par>
                        <p:par>
                          <p:cTn id="16" fill="hold" nodeType="afterGroup">
                            <p:stCondLst>
                              <p:cond delay="2500"/>
                            </p:stCondLst>
                            <p:childTnLst>
                              <p:par>
                                <p:cTn id="17" presetID="12" presetClass="entr" presetSubtype="1" fill="hold" nodeType="afterEffect">
                                  <p:stCondLst>
                                    <p:cond delay="1000"/>
                                  </p:stCondLst>
                                  <p:childTnLst>
                                    <p:set>
                                      <p:cBhvr>
                                        <p:cTn id="18" dur="1" fill="hold">
                                          <p:stCondLst>
                                            <p:cond delay="0"/>
                                          </p:stCondLst>
                                        </p:cTn>
                                        <p:tgtEl>
                                          <p:spTgt spid="265245"/>
                                        </p:tgtEl>
                                        <p:attrNameLst>
                                          <p:attrName>style.visibility</p:attrName>
                                        </p:attrNameLst>
                                      </p:cBhvr>
                                      <p:to>
                                        <p:strVal val="visible"/>
                                      </p:to>
                                    </p:set>
                                    <p:animEffect transition="in" filter="slide(fromTop)">
                                      <p:cBhvr>
                                        <p:cTn id="19" dur="500"/>
                                        <p:tgtEl>
                                          <p:spTgt spid="265245"/>
                                        </p:tgtEl>
                                      </p:cBhvr>
                                    </p:animEffect>
                                  </p:childTnLst>
                                </p:cTn>
                              </p:par>
                            </p:childTnLst>
                          </p:cTn>
                        </p:par>
                        <p:par>
                          <p:cTn id="20" fill="hold" nodeType="afterGroup">
                            <p:stCondLst>
                              <p:cond delay="4000"/>
                            </p:stCondLst>
                            <p:childTnLst>
                              <p:par>
                                <p:cTn id="21" presetID="12" presetClass="entr" presetSubtype="1" fill="hold" grpId="0" nodeType="afterEffect">
                                  <p:stCondLst>
                                    <p:cond delay="1000"/>
                                  </p:stCondLst>
                                  <p:childTnLst>
                                    <p:set>
                                      <p:cBhvr>
                                        <p:cTn id="22" dur="1" fill="hold">
                                          <p:stCondLst>
                                            <p:cond delay="0"/>
                                          </p:stCondLst>
                                        </p:cTn>
                                        <p:tgtEl>
                                          <p:spTgt spid="265225"/>
                                        </p:tgtEl>
                                        <p:attrNameLst>
                                          <p:attrName>style.visibility</p:attrName>
                                        </p:attrNameLst>
                                      </p:cBhvr>
                                      <p:to>
                                        <p:strVal val="visible"/>
                                      </p:to>
                                    </p:set>
                                    <p:animEffect transition="in" filter="slide(fromTop)">
                                      <p:cBhvr>
                                        <p:cTn id="23" dur="500"/>
                                        <p:tgtEl>
                                          <p:spTgt spid="265225"/>
                                        </p:tgtEl>
                                      </p:cBhvr>
                                    </p:animEffect>
                                  </p:childTnLst>
                                </p:cTn>
                              </p:par>
                            </p:childTnLst>
                          </p:cTn>
                        </p:par>
                        <p:par>
                          <p:cTn id="24" fill="hold" nodeType="afterGroup">
                            <p:stCondLst>
                              <p:cond delay="5500"/>
                            </p:stCondLst>
                            <p:childTnLst>
                              <p:par>
                                <p:cTn id="25" presetID="12" presetClass="entr" presetSubtype="4" fill="hold" nodeType="afterEffect">
                                  <p:stCondLst>
                                    <p:cond delay="1000"/>
                                  </p:stCondLst>
                                  <p:childTnLst>
                                    <p:set>
                                      <p:cBhvr>
                                        <p:cTn id="26" dur="1" fill="hold">
                                          <p:stCondLst>
                                            <p:cond delay="0"/>
                                          </p:stCondLst>
                                        </p:cTn>
                                        <p:tgtEl>
                                          <p:spTgt spid="3"/>
                                        </p:tgtEl>
                                        <p:attrNameLst>
                                          <p:attrName>style.visibility</p:attrName>
                                        </p:attrNameLst>
                                      </p:cBhvr>
                                      <p:to>
                                        <p:strVal val="visible"/>
                                      </p:to>
                                    </p:set>
                                    <p:animEffect transition="in" filter="slide(fromBottom)">
                                      <p:cBhvr>
                                        <p:cTn id="27" dur="500"/>
                                        <p:tgtEl>
                                          <p:spTgt spid="3"/>
                                        </p:tgtEl>
                                      </p:cBhvr>
                                    </p:animEffect>
                                  </p:childTnLst>
                                </p:cTn>
                              </p:par>
                            </p:childTnLst>
                          </p:cTn>
                        </p:par>
                        <p:par>
                          <p:cTn id="28" fill="hold" nodeType="afterGroup">
                            <p:stCondLst>
                              <p:cond delay="7000"/>
                            </p:stCondLst>
                            <p:childTnLst>
                              <p:par>
                                <p:cTn id="29" presetID="12" presetClass="entr" presetSubtype="4" fill="hold" nodeType="afterEffect">
                                  <p:stCondLst>
                                    <p:cond delay="1000"/>
                                  </p:stCondLst>
                                  <p:childTnLst>
                                    <p:set>
                                      <p:cBhvr>
                                        <p:cTn id="30" dur="1" fill="hold">
                                          <p:stCondLst>
                                            <p:cond delay="0"/>
                                          </p:stCondLst>
                                        </p:cTn>
                                        <p:tgtEl>
                                          <p:spTgt spid="265219"/>
                                        </p:tgtEl>
                                        <p:attrNameLst>
                                          <p:attrName>style.visibility</p:attrName>
                                        </p:attrNameLst>
                                      </p:cBhvr>
                                      <p:to>
                                        <p:strVal val="visible"/>
                                      </p:to>
                                    </p:set>
                                    <p:animEffect transition="in" filter="slide(fromBottom)">
                                      <p:cBhvr>
                                        <p:cTn id="31" dur="500"/>
                                        <p:tgtEl>
                                          <p:spTgt spid="265219"/>
                                        </p:tgtEl>
                                      </p:cBhvr>
                                    </p:animEffect>
                                  </p:childTnLst>
                                </p:cTn>
                              </p:par>
                            </p:childTnLst>
                          </p:cTn>
                        </p:par>
                        <p:par>
                          <p:cTn id="32" fill="hold" nodeType="afterGroup">
                            <p:stCondLst>
                              <p:cond delay="8500"/>
                            </p:stCondLst>
                            <p:childTnLst>
                              <p:par>
                                <p:cTn id="33" presetID="12" presetClass="entr" presetSubtype="1" fill="hold" nodeType="afterEffect">
                                  <p:stCondLst>
                                    <p:cond delay="1000"/>
                                  </p:stCondLst>
                                  <p:childTnLst>
                                    <p:set>
                                      <p:cBhvr>
                                        <p:cTn id="34" dur="1" fill="hold">
                                          <p:stCondLst>
                                            <p:cond delay="0"/>
                                          </p:stCondLst>
                                        </p:cTn>
                                        <p:tgtEl>
                                          <p:spTgt spid="2"/>
                                        </p:tgtEl>
                                        <p:attrNameLst>
                                          <p:attrName>style.visibility</p:attrName>
                                        </p:attrNameLst>
                                      </p:cBhvr>
                                      <p:to>
                                        <p:strVal val="visible"/>
                                      </p:to>
                                    </p:set>
                                    <p:animEffect transition="in" filter="slide(fromTop)">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1" fill="hold" nodeType="clickEffect">
                                  <p:stCondLst>
                                    <p:cond delay="0"/>
                                  </p:stCondLst>
                                  <p:childTnLst>
                                    <p:set>
                                      <p:cBhvr>
                                        <p:cTn id="39" dur="1" fill="hold">
                                          <p:stCondLst>
                                            <p:cond delay="0"/>
                                          </p:stCondLst>
                                        </p:cTn>
                                        <p:tgtEl>
                                          <p:spTgt spid="265222"/>
                                        </p:tgtEl>
                                        <p:attrNameLst>
                                          <p:attrName>style.visibility</p:attrName>
                                        </p:attrNameLst>
                                      </p:cBhvr>
                                      <p:to>
                                        <p:strVal val="visible"/>
                                      </p:to>
                                    </p:set>
                                    <p:animEffect transition="in" filter="slide(fromTop)">
                                      <p:cBhvr>
                                        <p:cTn id="40" dur="500"/>
                                        <p:tgtEl>
                                          <p:spTgt spid="265222"/>
                                        </p:tgtEl>
                                      </p:cBhvr>
                                    </p:animEffect>
                                  </p:childTnLst>
                                </p:cTn>
                              </p:par>
                            </p:childTnLst>
                          </p:cTn>
                        </p:par>
                        <p:par>
                          <p:cTn id="41" fill="hold" nodeType="afterGroup">
                            <p:stCondLst>
                              <p:cond delay="500"/>
                            </p:stCondLst>
                            <p:childTnLst>
                              <p:par>
                                <p:cTn id="42" presetID="12" presetClass="entr" presetSubtype="8" fill="hold" grpId="0" nodeType="afterEffect">
                                  <p:stCondLst>
                                    <p:cond delay="1000"/>
                                  </p:stCondLst>
                                  <p:childTnLst>
                                    <p:set>
                                      <p:cBhvr>
                                        <p:cTn id="43" dur="1" fill="hold">
                                          <p:stCondLst>
                                            <p:cond delay="0"/>
                                          </p:stCondLst>
                                        </p:cTn>
                                        <p:tgtEl>
                                          <p:spTgt spid="265226"/>
                                        </p:tgtEl>
                                        <p:attrNameLst>
                                          <p:attrName>style.visibility</p:attrName>
                                        </p:attrNameLst>
                                      </p:cBhvr>
                                      <p:to>
                                        <p:strVal val="visible"/>
                                      </p:to>
                                    </p:set>
                                    <p:animEffect transition="in" filter="slide(fromLeft)">
                                      <p:cBhvr>
                                        <p:cTn id="44" dur="500"/>
                                        <p:tgtEl>
                                          <p:spTgt spid="265226"/>
                                        </p:tgtEl>
                                      </p:cBhvr>
                                    </p:animEffect>
                                  </p:childTnLst>
                                </p:cTn>
                              </p:par>
                            </p:childTnLst>
                          </p:cTn>
                        </p:par>
                        <p:par>
                          <p:cTn id="45" fill="hold" nodeType="afterGroup">
                            <p:stCondLst>
                              <p:cond delay="2000"/>
                            </p:stCondLst>
                            <p:childTnLst>
                              <p:par>
                                <p:cTn id="46" presetID="12" presetClass="entr" presetSubtype="2" fill="hold" nodeType="afterEffect">
                                  <p:stCondLst>
                                    <p:cond delay="1000"/>
                                  </p:stCondLst>
                                  <p:childTnLst>
                                    <p:set>
                                      <p:cBhvr>
                                        <p:cTn id="47" dur="1" fill="hold">
                                          <p:stCondLst>
                                            <p:cond delay="0"/>
                                          </p:stCondLst>
                                        </p:cTn>
                                        <p:tgtEl>
                                          <p:spTgt spid="265220"/>
                                        </p:tgtEl>
                                        <p:attrNameLst>
                                          <p:attrName>style.visibility</p:attrName>
                                        </p:attrNameLst>
                                      </p:cBhvr>
                                      <p:to>
                                        <p:strVal val="visible"/>
                                      </p:to>
                                    </p:set>
                                    <p:animEffect transition="in" filter="slide(fromRight)">
                                      <p:cBhvr>
                                        <p:cTn id="48" dur="500"/>
                                        <p:tgtEl>
                                          <p:spTgt spid="265220"/>
                                        </p:tgtEl>
                                      </p:cBhvr>
                                    </p:animEffect>
                                  </p:childTnLst>
                                </p:cTn>
                              </p:par>
                            </p:childTnLst>
                          </p:cTn>
                        </p:par>
                        <p:par>
                          <p:cTn id="49" fill="hold" nodeType="afterGroup">
                            <p:stCondLst>
                              <p:cond delay="3500"/>
                            </p:stCondLst>
                            <p:childTnLst>
                              <p:par>
                                <p:cTn id="50" presetID="12" presetClass="entr" presetSubtype="8" fill="hold" grpId="0" nodeType="afterEffect">
                                  <p:stCondLst>
                                    <p:cond delay="1000"/>
                                  </p:stCondLst>
                                  <p:childTnLst>
                                    <p:set>
                                      <p:cBhvr>
                                        <p:cTn id="51" dur="1" fill="hold">
                                          <p:stCondLst>
                                            <p:cond delay="0"/>
                                          </p:stCondLst>
                                        </p:cTn>
                                        <p:tgtEl>
                                          <p:spTgt spid="265221"/>
                                        </p:tgtEl>
                                        <p:attrNameLst>
                                          <p:attrName>style.visibility</p:attrName>
                                        </p:attrNameLst>
                                      </p:cBhvr>
                                      <p:to>
                                        <p:strVal val="visible"/>
                                      </p:to>
                                    </p:set>
                                    <p:animEffect transition="in" filter="slide(fromLeft)">
                                      <p:cBhvr>
                                        <p:cTn id="52" dur="500"/>
                                        <p:tgtEl>
                                          <p:spTgt spid="265221"/>
                                        </p:tgtEl>
                                      </p:cBhvr>
                                    </p:animEffect>
                                  </p:childTnLst>
                                </p:cTn>
                              </p:par>
                            </p:childTnLst>
                          </p:cTn>
                        </p:par>
                        <p:par>
                          <p:cTn id="53" fill="hold" nodeType="afterGroup">
                            <p:stCondLst>
                              <p:cond delay="5000"/>
                            </p:stCondLst>
                            <p:childTnLst>
                              <p:par>
                                <p:cTn id="54" presetID="12" presetClass="entr" presetSubtype="1" fill="hold" nodeType="afterEffect">
                                  <p:stCondLst>
                                    <p:cond delay="1000"/>
                                  </p:stCondLst>
                                  <p:childTnLst>
                                    <p:set>
                                      <p:cBhvr>
                                        <p:cTn id="55" dur="1" fill="hold">
                                          <p:stCondLst>
                                            <p:cond delay="0"/>
                                          </p:stCondLst>
                                        </p:cTn>
                                        <p:tgtEl>
                                          <p:spTgt spid="265224"/>
                                        </p:tgtEl>
                                        <p:attrNameLst>
                                          <p:attrName>style.visibility</p:attrName>
                                        </p:attrNameLst>
                                      </p:cBhvr>
                                      <p:to>
                                        <p:strVal val="visible"/>
                                      </p:to>
                                    </p:set>
                                    <p:animEffect transition="in" filter="slide(fromTop)">
                                      <p:cBhvr>
                                        <p:cTn id="56" dur="500"/>
                                        <p:tgtEl>
                                          <p:spTgt spid="265224"/>
                                        </p:tgtEl>
                                      </p:cBhvr>
                                    </p:animEffect>
                                  </p:childTnLst>
                                </p:cTn>
                              </p:par>
                            </p:childTnLst>
                          </p:cTn>
                        </p:par>
                        <p:par>
                          <p:cTn id="57" fill="hold" nodeType="afterGroup">
                            <p:stCondLst>
                              <p:cond delay="6500"/>
                            </p:stCondLst>
                            <p:childTnLst>
                              <p:par>
                                <p:cTn id="58" presetID="12" presetClass="entr" presetSubtype="8" fill="hold" nodeType="afterEffect">
                                  <p:stCondLst>
                                    <p:cond delay="1000"/>
                                  </p:stCondLst>
                                  <p:childTnLst>
                                    <p:set>
                                      <p:cBhvr>
                                        <p:cTn id="59" dur="1" fill="hold">
                                          <p:stCondLst>
                                            <p:cond delay="0"/>
                                          </p:stCondLst>
                                        </p:cTn>
                                        <p:tgtEl>
                                          <p:spTgt spid="265227"/>
                                        </p:tgtEl>
                                        <p:attrNameLst>
                                          <p:attrName>style.visibility</p:attrName>
                                        </p:attrNameLst>
                                      </p:cBhvr>
                                      <p:to>
                                        <p:strVal val="visible"/>
                                      </p:to>
                                    </p:set>
                                    <p:animEffect transition="in" filter="slide(fromLeft)">
                                      <p:cBhvr>
                                        <p:cTn id="60" dur="500"/>
                                        <p:tgtEl>
                                          <p:spTgt spid="265227"/>
                                        </p:tgtEl>
                                      </p:cBhvr>
                                    </p:animEffect>
                                  </p:childTnLst>
                                </p:cTn>
                              </p:par>
                            </p:childTnLst>
                          </p:cTn>
                        </p:par>
                        <p:par>
                          <p:cTn id="61" fill="hold" nodeType="afterGroup">
                            <p:stCondLst>
                              <p:cond delay="8000"/>
                            </p:stCondLst>
                            <p:childTnLst>
                              <p:par>
                                <p:cTn id="62" presetID="12" presetClass="entr" presetSubtype="8" fill="hold" grpId="0" nodeType="afterEffect">
                                  <p:stCondLst>
                                    <p:cond delay="1000"/>
                                  </p:stCondLst>
                                  <p:childTnLst>
                                    <p:set>
                                      <p:cBhvr>
                                        <p:cTn id="63" dur="1" fill="hold">
                                          <p:stCondLst>
                                            <p:cond delay="0"/>
                                          </p:stCondLst>
                                        </p:cTn>
                                        <p:tgtEl>
                                          <p:spTgt spid="265229"/>
                                        </p:tgtEl>
                                        <p:attrNameLst>
                                          <p:attrName>style.visibility</p:attrName>
                                        </p:attrNameLst>
                                      </p:cBhvr>
                                      <p:to>
                                        <p:strVal val="visible"/>
                                      </p:to>
                                    </p:set>
                                    <p:animEffect transition="in" filter="slide(fromLeft)">
                                      <p:cBhvr>
                                        <p:cTn id="64" dur="500"/>
                                        <p:tgtEl>
                                          <p:spTgt spid="265229"/>
                                        </p:tgtEl>
                                      </p:cBhvr>
                                    </p:animEffect>
                                  </p:childTnLst>
                                </p:cTn>
                              </p:par>
                            </p:childTnLst>
                          </p:cTn>
                        </p:par>
                        <p:par>
                          <p:cTn id="65" fill="hold" nodeType="afterGroup">
                            <p:stCondLst>
                              <p:cond delay="9500"/>
                            </p:stCondLst>
                            <p:childTnLst>
                              <p:par>
                                <p:cTn id="66" presetID="12" presetClass="entr" presetSubtype="2" fill="hold" nodeType="afterEffect">
                                  <p:stCondLst>
                                    <p:cond delay="1000"/>
                                  </p:stCondLst>
                                  <p:childTnLst>
                                    <p:set>
                                      <p:cBhvr>
                                        <p:cTn id="67" dur="1" fill="hold">
                                          <p:stCondLst>
                                            <p:cond delay="0"/>
                                          </p:stCondLst>
                                        </p:cTn>
                                        <p:tgtEl>
                                          <p:spTgt spid="265223"/>
                                        </p:tgtEl>
                                        <p:attrNameLst>
                                          <p:attrName>style.visibility</p:attrName>
                                        </p:attrNameLst>
                                      </p:cBhvr>
                                      <p:to>
                                        <p:strVal val="visible"/>
                                      </p:to>
                                    </p:set>
                                    <p:animEffect transition="in" filter="slide(fromRight)">
                                      <p:cBhvr>
                                        <p:cTn id="68" dur="500"/>
                                        <p:tgtEl>
                                          <p:spTgt spid="265223"/>
                                        </p:tgtEl>
                                      </p:cBhvr>
                                    </p:animEffect>
                                  </p:childTnLst>
                                </p:cTn>
                              </p:par>
                            </p:childTnLst>
                          </p:cTn>
                        </p:par>
                        <p:par>
                          <p:cTn id="69" fill="hold" nodeType="afterGroup">
                            <p:stCondLst>
                              <p:cond delay="11000"/>
                            </p:stCondLst>
                            <p:childTnLst>
                              <p:par>
                                <p:cTn id="70" presetID="12" presetClass="entr" presetSubtype="8" fill="hold" grpId="0" nodeType="afterEffect">
                                  <p:stCondLst>
                                    <p:cond delay="1000"/>
                                  </p:stCondLst>
                                  <p:childTnLst>
                                    <p:set>
                                      <p:cBhvr>
                                        <p:cTn id="71" dur="1" fill="hold">
                                          <p:stCondLst>
                                            <p:cond delay="0"/>
                                          </p:stCondLst>
                                        </p:cTn>
                                        <p:tgtEl>
                                          <p:spTgt spid="265228"/>
                                        </p:tgtEl>
                                        <p:attrNameLst>
                                          <p:attrName>style.visibility</p:attrName>
                                        </p:attrNameLst>
                                      </p:cBhvr>
                                      <p:to>
                                        <p:strVal val="visible"/>
                                      </p:to>
                                    </p:set>
                                    <p:animEffect transition="in" filter="slide(fromLeft)">
                                      <p:cBhvr>
                                        <p:cTn id="72" dur="500"/>
                                        <p:tgtEl>
                                          <p:spTgt spid="265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animBg="1" autoUpdateAnimBg="0"/>
      <p:bldP spid="265221" grpId="0" autoUpdateAnimBg="0"/>
      <p:bldP spid="265225" grpId="0" autoUpdateAnimBg="0"/>
      <p:bldP spid="265226" grpId="0" autoUpdateAnimBg="0"/>
      <p:bldP spid="265228" grpId="0" autoUpdateAnimBg="0"/>
      <p:bldP spid="265229" grpId="0" autoUpdateAnimBg="0"/>
      <p:bldP spid="26523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9BFE7987-8F10-4F4A-B900-386097C5DAB7}"/>
              </a:ext>
            </a:extLst>
          </p:cNvPr>
          <p:cNvSpPr>
            <a:spLocks noChangeArrowheads="1"/>
          </p:cNvSpPr>
          <p:nvPr/>
        </p:nvSpPr>
        <p:spPr bwMode="auto">
          <a:xfrm>
            <a:off x="1219200" y="1638300"/>
            <a:ext cx="6724650" cy="4265613"/>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sz="2400">
              <a:effectLst>
                <a:outerShdw blurRad="38100" dist="38100" dir="2700000" algn="tl">
                  <a:srgbClr val="000000"/>
                </a:outerShdw>
              </a:effectLst>
              <a:latin typeface="Book Antiqua" pitchFamily="18" charset="0"/>
            </a:endParaRPr>
          </a:p>
        </p:txBody>
      </p:sp>
      <p:sp>
        <p:nvSpPr>
          <p:cNvPr id="266243" name="Freeform 3">
            <a:extLst>
              <a:ext uri="{FF2B5EF4-FFF2-40B4-BE49-F238E27FC236}">
                <a16:creationId xmlns:a16="http://schemas.microsoft.com/office/drawing/2014/main" id="{A6EFCFED-3D09-4BD4-87E9-22FFCE23DDAD}"/>
              </a:ext>
            </a:extLst>
          </p:cNvPr>
          <p:cNvSpPr>
            <a:spLocks/>
          </p:cNvSpPr>
          <p:nvPr/>
        </p:nvSpPr>
        <p:spPr bwMode="auto">
          <a:xfrm>
            <a:off x="1862138" y="2055813"/>
            <a:ext cx="4537075" cy="3041650"/>
          </a:xfrm>
          <a:custGeom>
            <a:avLst/>
            <a:gdLst/>
            <a:ahLst/>
            <a:cxnLst>
              <a:cxn ang="0">
                <a:pos x="1354" y="12"/>
              </a:cxn>
              <a:cxn ang="0">
                <a:pos x="1270" y="88"/>
              </a:cxn>
              <a:cxn ang="0">
                <a:pos x="1202" y="190"/>
              </a:cxn>
              <a:cxn ang="0">
                <a:pos x="1142" y="310"/>
              </a:cxn>
              <a:cxn ang="0">
                <a:pos x="1098" y="412"/>
              </a:cxn>
              <a:cxn ang="0">
                <a:pos x="1056" y="510"/>
              </a:cxn>
              <a:cxn ang="0">
                <a:pos x="1018" y="626"/>
              </a:cxn>
              <a:cxn ang="0">
                <a:pos x="978" y="738"/>
              </a:cxn>
              <a:cxn ang="0">
                <a:pos x="942" y="854"/>
              </a:cxn>
              <a:cxn ang="0">
                <a:pos x="921" y="958"/>
              </a:cxn>
              <a:cxn ang="0">
                <a:pos x="890" y="1060"/>
              </a:cxn>
              <a:cxn ang="0">
                <a:pos x="850" y="1174"/>
              </a:cxn>
              <a:cxn ang="0">
                <a:pos x="811" y="1272"/>
              </a:cxn>
              <a:cxn ang="0">
                <a:pos x="753" y="1390"/>
              </a:cxn>
              <a:cxn ang="0">
                <a:pos x="688" y="1506"/>
              </a:cxn>
              <a:cxn ang="0">
                <a:pos x="620" y="1596"/>
              </a:cxn>
              <a:cxn ang="0">
                <a:pos x="508" y="1676"/>
              </a:cxn>
              <a:cxn ang="0">
                <a:pos x="399" y="1732"/>
              </a:cxn>
              <a:cxn ang="0">
                <a:pos x="302" y="1770"/>
              </a:cxn>
              <a:cxn ang="0">
                <a:pos x="199" y="1804"/>
              </a:cxn>
              <a:cxn ang="0">
                <a:pos x="75" y="1844"/>
              </a:cxn>
              <a:cxn ang="0">
                <a:pos x="0" y="1868"/>
              </a:cxn>
              <a:cxn ang="0">
                <a:pos x="2858" y="1916"/>
              </a:cxn>
              <a:cxn ang="0">
                <a:pos x="2804" y="1866"/>
              </a:cxn>
              <a:cxn ang="0">
                <a:pos x="2708" y="1838"/>
              </a:cxn>
              <a:cxn ang="0">
                <a:pos x="2582" y="1796"/>
              </a:cxn>
              <a:cxn ang="0">
                <a:pos x="2458" y="1748"/>
              </a:cxn>
              <a:cxn ang="0">
                <a:pos x="2331" y="1674"/>
              </a:cxn>
              <a:cxn ang="0">
                <a:pos x="2280" y="1644"/>
              </a:cxn>
              <a:cxn ang="0">
                <a:pos x="2204" y="1576"/>
              </a:cxn>
              <a:cxn ang="0">
                <a:pos x="2140" y="1496"/>
              </a:cxn>
              <a:cxn ang="0">
                <a:pos x="2072" y="1386"/>
              </a:cxn>
              <a:cxn ang="0">
                <a:pos x="2028" y="1302"/>
              </a:cxn>
              <a:cxn ang="0">
                <a:pos x="1980" y="1190"/>
              </a:cxn>
              <a:cxn ang="0">
                <a:pos x="1944" y="1102"/>
              </a:cxn>
              <a:cxn ang="0">
                <a:pos x="1906" y="996"/>
              </a:cxn>
              <a:cxn ang="0">
                <a:pos x="1868" y="864"/>
              </a:cxn>
              <a:cxn ang="0">
                <a:pos x="1838" y="762"/>
              </a:cxn>
              <a:cxn ang="0">
                <a:pos x="1803" y="636"/>
              </a:cxn>
              <a:cxn ang="0">
                <a:pos x="1749" y="504"/>
              </a:cxn>
              <a:cxn ang="0">
                <a:pos x="1708" y="396"/>
              </a:cxn>
              <a:cxn ang="0">
                <a:pos x="1668" y="312"/>
              </a:cxn>
              <a:cxn ang="0">
                <a:pos x="1640" y="246"/>
              </a:cxn>
              <a:cxn ang="0">
                <a:pos x="1620" y="212"/>
              </a:cxn>
              <a:cxn ang="0">
                <a:pos x="1590" y="166"/>
              </a:cxn>
              <a:cxn ang="0">
                <a:pos x="1558" y="118"/>
              </a:cxn>
              <a:cxn ang="0">
                <a:pos x="1498" y="46"/>
              </a:cxn>
              <a:cxn ang="0">
                <a:pos x="1446" y="6"/>
              </a:cxn>
            </a:cxnLst>
            <a:rect l="0" t="0" r="r" b="b"/>
            <a:pathLst>
              <a:path w="2858" h="1916">
                <a:moveTo>
                  <a:pt x="1416" y="0"/>
                </a:moveTo>
                <a:lnTo>
                  <a:pt x="1386" y="0"/>
                </a:lnTo>
                <a:lnTo>
                  <a:pt x="1354" y="12"/>
                </a:lnTo>
                <a:lnTo>
                  <a:pt x="1324" y="34"/>
                </a:lnTo>
                <a:lnTo>
                  <a:pt x="1299" y="56"/>
                </a:lnTo>
                <a:lnTo>
                  <a:pt x="1270" y="88"/>
                </a:lnTo>
                <a:lnTo>
                  <a:pt x="1239" y="124"/>
                </a:lnTo>
                <a:lnTo>
                  <a:pt x="1221" y="154"/>
                </a:lnTo>
                <a:lnTo>
                  <a:pt x="1202" y="190"/>
                </a:lnTo>
                <a:lnTo>
                  <a:pt x="1179" y="226"/>
                </a:lnTo>
                <a:lnTo>
                  <a:pt x="1162" y="270"/>
                </a:lnTo>
                <a:lnTo>
                  <a:pt x="1142" y="310"/>
                </a:lnTo>
                <a:lnTo>
                  <a:pt x="1122" y="352"/>
                </a:lnTo>
                <a:lnTo>
                  <a:pt x="1110" y="380"/>
                </a:lnTo>
                <a:lnTo>
                  <a:pt x="1098" y="412"/>
                </a:lnTo>
                <a:lnTo>
                  <a:pt x="1080" y="446"/>
                </a:lnTo>
                <a:lnTo>
                  <a:pt x="1070" y="478"/>
                </a:lnTo>
                <a:lnTo>
                  <a:pt x="1056" y="510"/>
                </a:lnTo>
                <a:lnTo>
                  <a:pt x="1044" y="548"/>
                </a:lnTo>
                <a:lnTo>
                  <a:pt x="1028" y="590"/>
                </a:lnTo>
                <a:lnTo>
                  <a:pt x="1018" y="626"/>
                </a:lnTo>
                <a:lnTo>
                  <a:pt x="1004" y="660"/>
                </a:lnTo>
                <a:lnTo>
                  <a:pt x="994" y="702"/>
                </a:lnTo>
                <a:lnTo>
                  <a:pt x="978" y="738"/>
                </a:lnTo>
                <a:lnTo>
                  <a:pt x="968" y="772"/>
                </a:lnTo>
                <a:lnTo>
                  <a:pt x="956" y="814"/>
                </a:lnTo>
                <a:lnTo>
                  <a:pt x="942" y="854"/>
                </a:lnTo>
                <a:lnTo>
                  <a:pt x="932" y="890"/>
                </a:lnTo>
                <a:lnTo>
                  <a:pt x="922" y="928"/>
                </a:lnTo>
                <a:lnTo>
                  <a:pt x="921" y="958"/>
                </a:lnTo>
                <a:lnTo>
                  <a:pt x="910" y="992"/>
                </a:lnTo>
                <a:lnTo>
                  <a:pt x="903" y="1024"/>
                </a:lnTo>
                <a:lnTo>
                  <a:pt x="890" y="1060"/>
                </a:lnTo>
                <a:lnTo>
                  <a:pt x="878" y="1096"/>
                </a:lnTo>
                <a:lnTo>
                  <a:pt x="864" y="1132"/>
                </a:lnTo>
                <a:lnTo>
                  <a:pt x="850" y="1174"/>
                </a:lnTo>
                <a:lnTo>
                  <a:pt x="836" y="1208"/>
                </a:lnTo>
                <a:lnTo>
                  <a:pt x="823" y="1248"/>
                </a:lnTo>
                <a:lnTo>
                  <a:pt x="811" y="1272"/>
                </a:lnTo>
                <a:lnTo>
                  <a:pt x="794" y="1304"/>
                </a:lnTo>
                <a:lnTo>
                  <a:pt x="776" y="1346"/>
                </a:lnTo>
                <a:lnTo>
                  <a:pt x="753" y="1390"/>
                </a:lnTo>
                <a:lnTo>
                  <a:pt x="729" y="1426"/>
                </a:lnTo>
                <a:lnTo>
                  <a:pt x="711" y="1468"/>
                </a:lnTo>
                <a:lnTo>
                  <a:pt x="688" y="1506"/>
                </a:lnTo>
                <a:lnTo>
                  <a:pt x="664" y="1534"/>
                </a:lnTo>
                <a:lnTo>
                  <a:pt x="639" y="1564"/>
                </a:lnTo>
                <a:lnTo>
                  <a:pt x="620" y="1596"/>
                </a:lnTo>
                <a:lnTo>
                  <a:pt x="582" y="1626"/>
                </a:lnTo>
                <a:lnTo>
                  <a:pt x="548" y="1650"/>
                </a:lnTo>
                <a:lnTo>
                  <a:pt x="508" y="1676"/>
                </a:lnTo>
                <a:lnTo>
                  <a:pt x="459" y="1700"/>
                </a:lnTo>
                <a:lnTo>
                  <a:pt x="427" y="1716"/>
                </a:lnTo>
                <a:lnTo>
                  <a:pt x="399" y="1732"/>
                </a:lnTo>
                <a:lnTo>
                  <a:pt x="363" y="1744"/>
                </a:lnTo>
                <a:lnTo>
                  <a:pt x="330" y="1758"/>
                </a:lnTo>
                <a:lnTo>
                  <a:pt x="302" y="1770"/>
                </a:lnTo>
                <a:lnTo>
                  <a:pt x="276" y="1782"/>
                </a:lnTo>
                <a:lnTo>
                  <a:pt x="246" y="1792"/>
                </a:lnTo>
                <a:lnTo>
                  <a:pt x="199" y="1804"/>
                </a:lnTo>
                <a:lnTo>
                  <a:pt x="159" y="1816"/>
                </a:lnTo>
                <a:lnTo>
                  <a:pt x="120" y="1832"/>
                </a:lnTo>
                <a:lnTo>
                  <a:pt x="75" y="1844"/>
                </a:lnTo>
                <a:lnTo>
                  <a:pt x="46" y="1852"/>
                </a:lnTo>
                <a:lnTo>
                  <a:pt x="20" y="1860"/>
                </a:lnTo>
                <a:lnTo>
                  <a:pt x="0" y="1868"/>
                </a:lnTo>
                <a:lnTo>
                  <a:pt x="0" y="1894"/>
                </a:lnTo>
                <a:lnTo>
                  <a:pt x="2" y="1916"/>
                </a:lnTo>
                <a:lnTo>
                  <a:pt x="2858" y="1916"/>
                </a:lnTo>
                <a:lnTo>
                  <a:pt x="2858" y="1878"/>
                </a:lnTo>
                <a:lnTo>
                  <a:pt x="2838" y="1872"/>
                </a:lnTo>
                <a:lnTo>
                  <a:pt x="2804" y="1866"/>
                </a:lnTo>
                <a:lnTo>
                  <a:pt x="2768" y="1854"/>
                </a:lnTo>
                <a:lnTo>
                  <a:pt x="2740" y="1846"/>
                </a:lnTo>
                <a:lnTo>
                  <a:pt x="2708" y="1838"/>
                </a:lnTo>
                <a:lnTo>
                  <a:pt x="2668" y="1826"/>
                </a:lnTo>
                <a:lnTo>
                  <a:pt x="2626" y="1812"/>
                </a:lnTo>
                <a:lnTo>
                  <a:pt x="2582" y="1796"/>
                </a:lnTo>
                <a:lnTo>
                  <a:pt x="2534" y="1778"/>
                </a:lnTo>
                <a:lnTo>
                  <a:pt x="2496" y="1762"/>
                </a:lnTo>
                <a:lnTo>
                  <a:pt x="2458" y="1748"/>
                </a:lnTo>
                <a:lnTo>
                  <a:pt x="2424" y="1730"/>
                </a:lnTo>
                <a:lnTo>
                  <a:pt x="2379" y="1704"/>
                </a:lnTo>
                <a:lnTo>
                  <a:pt x="2331" y="1674"/>
                </a:lnTo>
                <a:lnTo>
                  <a:pt x="2314" y="1668"/>
                </a:lnTo>
                <a:lnTo>
                  <a:pt x="2298" y="1656"/>
                </a:lnTo>
                <a:lnTo>
                  <a:pt x="2280" y="1644"/>
                </a:lnTo>
                <a:lnTo>
                  <a:pt x="2258" y="1628"/>
                </a:lnTo>
                <a:lnTo>
                  <a:pt x="2228" y="1604"/>
                </a:lnTo>
                <a:lnTo>
                  <a:pt x="2204" y="1576"/>
                </a:lnTo>
                <a:lnTo>
                  <a:pt x="2182" y="1548"/>
                </a:lnTo>
                <a:lnTo>
                  <a:pt x="2158" y="1520"/>
                </a:lnTo>
                <a:lnTo>
                  <a:pt x="2140" y="1496"/>
                </a:lnTo>
                <a:lnTo>
                  <a:pt x="2116" y="1462"/>
                </a:lnTo>
                <a:lnTo>
                  <a:pt x="2090" y="1422"/>
                </a:lnTo>
                <a:lnTo>
                  <a:pt x="2072" y="1386"/>
                </a:lnTo>
                <a:lnTo>
                  <a:pt x="2054" y="1360"/>
                </a:lnTo>
                <a:lnTo>
                  <a:pt x="2040" y="1330"/>
                </a:lnTo>
                <a:lnTo>
                  <a:pt x="2028" y="1302"/>
                </a:lnTo>
                <a:lnTo>
                  <a:pt x="2012" y="1270"/>
                </a:lnTo>
                <a:lnTo>
                  <a:pt x="1998" y="1240"/>
                </a:lnTo>
                <a:lnTo>
                  <a:pt x="1980" y="1190"/>
                </a:lnTo>
                <a:lnTo>
                  <a:pt x="1964" y="1158"/>
                </a:lnTo>
                <a:lnTo>
                  <a:pt x="1956" y="1130"/>
                </a:lnTo>
                <a:lnTo>
                  <a:pt x="1944" y="1102"/>
                </a:lnTo>
                <a:lnTo>
                  <a:pt x="1930" y="1068"/>
                </a:lnTo>
                <a:lnTo>
                  <a:pt x="1920" y="1042"/>
                </a:lnTo>
                <a:lnTo>
                  <a:pt x="1906" y="996"/>
                </a:lnTo>
                <a:lnTo>
                  <a:pt x="1890" y="946"/>
                </a:lnTo>
                <a:lnTo>
                  <a:pt x="1876" y="892"/>
                </a:lnTo>
                <a:lnTo>
                  <a:pt x="1868" y="864"/>
                </a:lnTo>
                <a:lnTo>
                  <a:pt x="1860" y="828"/>
                </a:lnTo>
                <a:lnTo>
                  <a:pt x="1852" y="796"/>
                </a:lnTo>
                <a:lnTo>
                  <a:pt x="1838" y="762"/>
                </a:lnTo>
                <a:lnTo>
                  <a:pt x="1826" y="722"/>
                </a:lnTo>
                <a:lnTo>
                  <a:pt x="1816" y="684"/>
                </a:lnTo>
                <a:lnTo>
                  <a:pt x="1803" y="636"/>
                </a:lnTo>
                <a:lnTo>
                  <a:pt x="1785" y="594"/>
                </a:lnTo>
                <a:lnTo>
                  <a:pt x="1764" y="540"/>
                </a:lnTo>
                <a:lnTo>
                  <a:pt x="1749" y="504"/>
                </a:lnTo>
                <a:lnTo>
                  <a:pt x="1738" y="468"/>
                </a:lnTo>
                <a:lnTo>
                  <a:pt x="1724" y="432"/>
                </a:lnTo>
                <a:lnTo>
                  <a:pt x="1708" y="396"/>
                </a:lnTo>
                <a:lnTo>
                  <a:pt x="1684" y="342"/>
                </a:lnTo>
                <a:lnTo>
                  <a:pt x="1691" y="360"/>
                </a:lnTo>
                <a:lnTo>
                  <a:pt x="1668" y="312"/>
                </a:lnTo>
                <a:lnTo>
                  <a:pt x="1648" y="274"/>
                </a:lnTo>
                <a:lnTo>
                  <a:pt x="1644" y="258"/>
                </a:lnTo>
                <a:lnTo>
                  <a:pt x="1640" y="246"/>
                </a:lnTo>
                <a:lnTo>
                  <a:pt x="1632" y="232"/>
                </a:lnTo>
                <a:lnTo>
                  <a:pt x="1626" y="226"/>
                </a:lnTo>
                <a:lnTo>
                  <a:pt x="1620" y="212"/>
                </a:lnTo>
                <a:lnTo>
                  <a:pt x="1610" y="200"/>
                </a:lnTo>
                <a:lnTo>
                  <a:pt x="1602" y="182"/>
                </a:lnTo>
                <a:lnTo>
                  <a:pt x="1590" y="166"/>
                </a:lnTo>
                <a:lnTo>
                  <a:pt x="1580" y="152"/>
                </a:lnTo>
                <a:lnTo>
                  <a:pt x="1572" y="136"/>
                </a:lnTo>
                <a:lnTo>
                  <a:pt x="1558" y="118"/>
                </a:lnTo>
                <a:lnTo>
                  <a:pt x="1536" y="90"/>
                </a:lnTo>
                <a:lnTo>
                  <a:pt x="1518" y="66"/>
                </a:lnTo>
                <a:lnTo>
                  <a:pt x="1498" y="46"/>
                </a:lnTo>
                <a:lnTo>
                  <a:pt x="1480" y="30"/>
                </a:lnTo>
                <a:lnTo>
                  <a:pt x="1466" y="14"/>
                </a:lnTo>
                <a:lnTo>
                  <a:pt x="1446" y="6"/>
                </a:lnTo>
                <a:lnTo>
                  <a:pt x="1430" y="0"/>
                </a:lnTo>
              </a:path>
            </a:pathLst>
          </a:custGeom>
          <a:solidFill>
            <a:schemeClr val="bg2">
              <a:lumMod val="20000"/>
              <a:lumOff val="8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44" name="Line 4">
            <a:extLst>
              <a:ext uri="{FF2B5EF4-FFF2-40B4-BE49-F238E27FC236}">
                <a16:creationId xmlns:a16="http://schemas.microsoft.com/office/drawing/2014/main" id="{9D054B9F-6A98-4700-BE5E-2EA29C70B13D}"/>
              </a:ext>
            </a:extLst>
          </p:cNvPr>
          <p:cNvSpPr>
            <a:spLocks noChangeShapeType="1"/>
          </p:cNvSpPr>
          <p:nvPr/>
        </p:nvSpPr>
        <p:spPr bwMode="auto">
          <a:xfrm flipH="1">
            <a:off x="4144963" y="4849813"/>
            <a:ext cx="1587" cy="41433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45" name="Freeform 5">
            <a:extLst>
              <a:ext uri="{FF2B5EF4-FFF2-40B4-BE49-F238E27FC236}">
                <a16:creationId xmlns:a16="http://schemas.microsoft.com/office/drawing/2014/main" id="{41B9B777-57EF-4F70-9C01-2EDAB01D28D9}"/>
              </a:ext>
            </a:extLst>
          </p:cNvPr>
          <p:cNvSpPr>
            <a:spLocks/>
          </p:cNvSpPr>
          <p:nvPr/>
        </p:nvSpPr>
        <p:spPr bwMode="auto">
          <a:xfrm>
            <a:off x="5697538" y="4795838"/>
            <a:ext cx="708025" cy="304800"/>
          </a:xfrm>
          <a:custGeom>
            <a:avLst/>
            <a:gdLst/>
            <a:ahLst/>
            <a:cxnLst>
              <a:cxn ang="0">
                <a:pos x="16" y="8"/>
              </a:cxn>
              <a:cxn ang="0">
                <a:pos x="0" y="16"/>
              </a:cxn>
              <a:cxn ang="0">
                <a:pos x="2" y="42"/>
              </a:cxn>
              <a:cxn ang="0">
                <a:pos x="2" y="70"/>
              </a:cxn>
              <a:cxn ang="0">
                <a:pos x="3" y="100"/>
              </a:cxn>
              <a:cxn ang="0">
                <a:pos x="3" y="124"/>
              </a:cxn>
              <a:cxn ang="0">
                <a:pos x="3" y="148"/>
              </a:cxn>
              <a:cxn ang="0">
                <a:pos x="3" y="172"/>
              </a:cxn>
              <a:cxn ang="0">
                <a:pos x="4" y="188"/>
              </a:cxn>
              <a:cxn ang="0">
                <a:pos x="444" y="192"/>
              </a:cxn>
              <a:cxn ang="0">
                <a:pos x="446" y="154"/>
              </a:cxn>
              <a:cxn ang="0">
                <a:pos x="444" y="152"/>
              </a:cxn>
              <a:cxn ang="0">
                <a:pos x="427" y="148"/>
              </a:cxn>
              <a:cxn ang="0">
                <a:pos x="400" y="144"/>
              </a:cxn>
              <a:cxn ang="0">
                <a:pos x="376" y="136"/>
              </a:cxn>
              <a:cxn ang="0">
                <a:pos x="356" y="130"/>
              </a:cxn>
              <a:cxn ang="0">
                <a:pos x="332" y="122"/>
              </a:cxn>
              <a:cxn ang="0">
                <a:pos x="310" y="116"/>
              </a:cxn>
              <a:cxn ang="0">
                <a:pos x="284" y="108"/>
              </a:cxn>
              <a:cxn ang="0">
                <a:pos x="258" y="102"/>
              </a:cxn>
              <a:cxn ang="0">
                <a:pos x="238" y="94"/>
              </a:cxn>
              <a:cxn ang="0">
                <a:pos x="212" y="88"/>
              </a:cxn>
              <a:cxn ang="0">
                <a:pos x="186" y="78"/>
              </a:cxn>
              <a:cxn ang="0">
                <a:pos x="162" y="70"/>
              </a:cxn>
              <a:cxn ang="0">
                <a:pos x="142" y="62"/>
              </a:cxn>
              <a:cxn ang="0">
                <a:pos x="118" y="52"/>
              </a:cxn>
              <a:cxn ang="0">
                <a:pos x="94" y="42"/>
              </a:cxn>
              <a:cxn ang="0">
                <a:pos x="72" y="34"/>
              </a:cxn>
              <a:cxn ang="0">
                <a:pos x="52" y="24"/>
              </a:cxn>
              <a:cxn ang="0">
                <a:pos x="30" y="14"/>
              </a:cxn>
              <a:cxn ang="0">
                <a:pos x="2" y="2"/>
              </a:cxn>
              <a:cxn ang="0">
                <a:pos x="2" y="0"/>
              </a:cxn>
            </a:cxnLst>
            <a:rect l="0" t="0" r="r" b="b"/>
            <a:pathLst>
              <a:path w="446" h="192">
                <a:moveTo>
                  <a:pt x="16" y="8"/>
                </a:moveTo>
                <a:lnTo>
                  <a:pt x="0" y="16"/>
                </a:lnTo>
                <a:lnTo>
                  <a:pt x="2" y="42"/>
                </a:lnTo>
                <a:lnTo>
                  <a:pt x="2" y="70"/>
                </a:lnTo>
                <a:lnTo>
                  <a:pt x="3" y="100"/>
                </a:lnTo>
                <a:lnTo>
                  <a:pt x="3" y="124"/>
                </a:lnTo>
                <a:lnTo>
                  <a:pt x="3" y="148"/>
                </a:lnTo>
                <a:lnTo>
                  <a:pt x="3" y="172"/>
                </a:lnTo>
                <a:lnTo>
                  <a:pt x="4" y="188"/>
                </a:lnTo>
                <a:lnTo>
                  <a:pt x="444" y="192"/>
                </a:lnTo>
                <a:lnTo>
                  <a:pt x="446" y="154"/>
                </a:lnTo>
                <a:lnTo>
                  <a:pt x="444" y="152"/>
                </a:lnTo>
                <a:lnTo>
                  <a:pt x="427" y="148"/>
                </a:lnTo>
                <a:lnTo>
                  <a:pt x="400" y="144"/>
                </a:lnTo>
                <a:lnTo>
                  <a:pt x="376" y="136"/>
                </a:lnTo>
                <a:lnTo>
                  <a:pt x="356" y="130"/>
                </a:lnTo>
                <a:lnTo>
                  <a:pt x="332" y="122"/>
                </a:lnTo>
                <a:lnTo>
                  <a:pt x="310" y="116"/>
                </a:lnTo>
                <a:lnTo>
                  <a:pt x="284" y="108"/>
                </a:lnTo>
                <a:lnTo>
                  <a:pt x="258" y="102"/>
                </a:lnTo>
                <a:lnTo>
                  <a:pt x="238" y="94"/>
                </a:lnTo>
                <a:lnTo>
                  <a:pt x="212" y="88"/>
                </a:lnTo>
                <a:lnTo>
                  <a:pt x="186" y="78"/>
                </a:lnTo>
                <a:lnTo>
                  <a:pt x="162" y="70"/>
                </a:lnTo>
                <a:lnTo>
                  <a:pt x="142" y="62"/>
                </a:lnTo>
                <a:lnTo>
                  <a:pt x="118" y="52"/>
                </a:lnTo>
                <a:lnTo>
                  <a:pt x="94" y="42"/>
                </a:lnTo>
                <a:lnTo>
                  <a:pt x="72" y="34"/>
                </a:lnTo>
                <a:lnTo>
                  <a:pt x="52" y="24"/>
                </a:lnTo>
                <a:lnTo>
                  <a:pt x="30" y="14"/>
                </a:lnTo>
                <a:lnTo>
                  <a:pt x="2" y="2"/>
                </a:lnTo>
                <a:lnTo>
                  <a:pt x="2"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46" name="Rectangle 6">
            <a:extLst>
              <a:ext uri="{FF2B5EF4-FFF2-40B4-BE49-F238E27FC236}">
                <a16:creationId xmlns:a16="http://schemas.microsoft.com/office/drawing/2014/main" id="{B4CB5D6F-4034-44D2-B8C2-4594E9D72246}"/>
              </a:ext>
            </a:extLst>
          </p:cNvPr>
          <p:cNvSpPr>
            <a:spLocks noChangeArrowheads="1"/>
          </p:cNvSpPr>
          <p:nvPr/>
        </p:nvSpPr>
        <p:spPr bwMode="auto">
          <a:xfrm>
            <a:off x="5891213" y="3870325"/>
            <a:ext cx="1073150"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Symbol" pitchFamily="18" charset="2"/>
              </a:rPr>
              <a:t></a:t>
            </a:r>
            <a:r>
              <a:rPr lang="en-US" sz="2400">
                <a:effectLst>
                  <a:outerShdw blurRad="38100" dist="38100" dir="2700000" algn="tl">
                    <a:srgbClr val="000000">
                      <a:alpha val="43137"/>
                    </a:srgbClr>
                  </a:outerShdw>
                </a:effectLst>
                <a:latin typeface="Symbol" pitchFamily="18" charset="2"/>
              </a:rPr>
              <a:t></a:t>
            </a:r>
          </a:p>
        </p:txBody>
      </p:sp>
      <p:sp>
        <p:nvSpPr>
          <p:cNvPr id="266247" name="Line 7">
            <a:extLst>
              <a:ext uri="{FF2B5EF4-FFF2-40B4-BE49-F238E27FC236}">
                <a16:creationId xmlns:a16="http://schemas.microsoft.com/office/drawing/2014/main" id="{22F1934B-A821-440D-8508-5F687A5DDEA6}"/>
              </a:ext>
            </a:extLst>
          </p:cNvPr>
          <p:cNvSpPr>
            <a:spLocks noChangeShapeType="1"/>
          </p:cNvSpPr>
          <p:nvPr/>
        </p:nvSpPr>
        <p:spPr bwMode="auto">
          <a:xfrm>
            <a:off x="5695950" y="3109913"/>
            <a:ext cx="0" cy="21399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48" name="Line 8">
            <a:extLst>
              <a:ext uri="{FF2B5EF4-FFF2-40B4-BE49-F238E27FC236}">
                <a16:creationId xmlns:a16="http://schemas.microsoft.com/office/drawing/2014/main" id="{619E4A41-1C3A-430C-9458-08A7F89D6531}"/>
              </a:ext>
            </a:extLst>
          </p:cNvPr>
          <p:cNvSpPr>
            <a:spLocks noChangeShapeType="1"/>
          </p:cNvSpPr>
          <p:nvPr/>
        </p:nvSpPr>
        <p:spPr bwMode="auto">
          <a:xfrm>
            <a:off x="5702300" y="3351213"/>
            <a:ext cx="64770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49" name="Line 9">
            <a:extLst>
              <a:ext uri="{FF2B5EF4-FFF2-40B4-BE49-F238E27FC236}">
                <a16:creationId xmlns:a16="http://schemas.microsoft.com/office/drawing/2014/main" id="{21BAA05C-BCEF-4D3C-840E-60A53C4E1041}"/>
              </a:ext>
            </a:extLst>
          </p:cNvPr>
          <p:cNvSpPr>
            <a:spLocks noChangeShapeType="1"/>
          </p:cNvSpPr>
          <p:nvPr/>
        </p:nvSpPr>
        <p:spPr bwMode="auto">
          <a:xfrm>
            <a:off x="6102350" y="4367213"/>
            <a:ext cx="0" cy="64770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50" name="Rectangle 10">
            <a:extLst>
              <a:ext uri="{FF2B5EF4-FFF2-40B4-BE49-F238E27FC236}">
                <a16:creationId xmlns:a16="http://schemas.microsoft.com/office/drawing/2014/main" id="{8D6B07BD-3D13-40DD-B5EB-E0FFE23DB145}"/>
              </a:ext>
            </a:extLst>
          </p:cNvPr>
          <p:cNvSpPr>
            <a:spLocks noChangeArrowheads="1"/>
          </p:cNvSpPr>
          <p:nvPr/>
        </p:nvSpPr>
        <p:spPr bwMode="auto">
          <a:xfrm>
            <a:off x="3979863" y="5299075"/>
            <a:ext cx="3333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0</a:t>
            </a:r>
          </a:p>
        </p:txBody>
      </p:sp>
      <p:sp>
        <p:nvSpPr>
          <p:cNvPr id="266251" name="Rectangle 11">
            <a:extLst>
              <a:ext uri="{FF2B5EF4-FFF2-40B4-BE49-F238E27FC236}">
                <a16:creationId xmlns:a16="http://schemas.microsoft.com/office/drawing/2014/main" id="{CE2D2CA1-AE2E-485E-B6A2-A348EC482F9C}"/>
              </a:ext>
            </a:extLst>
          </p:cNvPr>
          <p:cNvSpPr>
            <a:spLocks noChangeArrowheads="1"/>
          </p:cNvSpPr>
          <p:nvPr/>
        </p:nvSpPr>
        <p:spPr bwMode="auto">
          <a:xfrm>
            <a:off x="4710113" y="5280025"/>
            <a:ext cx="1695450"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   </a:t>
            </a:r>
            <a:r>
              <a:rPr lang="en-US" sz="2400" i="1">
                <a:effectLst>
                  <a:outerShdw blurRad="38100" dist="38100" dir="2700000" algn="tl">
                    <a:srgbClr val="000000">
                      <a:alpha val="43137"/>
                    </a:srgbClr>
                  </a:outerShdw>
                </a:effectLst>
                <a:latin typeface="Book Antiqua" pitchFamily="18" charset="0"/>
              </a:rPr>
              <a:t>z</a:t>
            </a:r>
            <a:r>
              <a:rPr lang="en-US" sz="2400" i="1" baseline="-25000">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 = 1.645</a:t>
            </a:r>
          </a:p>
        </p:txBody>
      </p:sp>
      <p:sp>
        <p:nvSpPr>
          <p:cNvPr id="266252" name="Line 12">
            <a:extLst>
              <a:ext uri="{FF2B5EF4-FFF2-40B4-BE49-F238E27FC236}">
                <a16:creationId xmlns:a16="http://schemas.microsoft.com/office/drawing/2014/main" id="{F1C4A9DC-4AF0-4181-8495-CA8E75072290}"/>
              </a:ext>
            </a:extLst>
          </p:cNvPr>
          <p:cNvSpPr>
            <a:spLocks noChangeShapeType="1"/>
          </p:cNvSpPr>
          <p:nvPr/>
        </p:nvSpPr>
        <p:spPr bwMode="auto">
          <a:xfrm flipH="1">
            <a:off x="4546600" y="4360863"/>
            <a:ext cx="113665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53" name="Rectangle 13">
            <a:extLst>
              <a:ext uri="{FF2B5EF4-FFF2-40B4-BE49-F238E27FC236}">
                <a16:creationId xmlns:a16="http://schemas.microsoft.com/office/drawing/2014/main" id="{DCF160BE-BC15-4BA6-A37C-66FDE941D65D}"/>
              </a:ext>
            </a:extLst>
          </p:cNvPr>
          <p:cNvSpPr>
            <a:spLocks noChangeArrowheads="1"/>
          </p:cNvSpPr>
          <p:nvPr/>
        </p:nvSpPr>
        <p:spPr bwMode="auto">
          <a:xfrm>
            <a:off x="6386513" y="3146425"/>
            <a:ext cx="1397000"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Reject </a:t>
            </a:r>
            <a:r>
              <a:rPr lang="en-US" sz="2400" i="1">
                <a:effectLst>
                  <a:outerShdw blurRad="38100" dist="38100" dir="2700000" algn="tl">
                    <a:srgbClr val="000000">
                      <a:alpha val="43137"/>
                    </a:srgbClr>
                  </a:outerShdw>
                </a:effectLst>
                <a:latin typeface="Book Antiqua" pitchFamily="18" charset="0"/>
              </a:rPr>
              <a:t>H</a:t>
            </a:r>
            <a:r>
              <a:rPr lang="en-US" sz="2400" baseline="-25000">
                <a:effectLst>
                  <a:outerShdw blurRad="38100" dist="38100" dir="2700000" algn="tl">
                    <a:srgbClr val="000000">
                      <a:alpha val="43137"/>
                    </a:srgbClr>
                  </a:outerShdw>
                </a:effectLst>
                <a:latin typeface="Book Antiqua" pitchFamily="18" charset="0"/>
              </a:rPr>
              <a:t>0</a:t>
            </a:r>
          </a:p>
        </p:txBody>
      </p:sp>
      <p:sp>
        <p:nvSpPr>
          <p:cNvPr id="266254" name="Rectangle 14">
            <a:extLst>
              <a:ext uri="{FF2B5EF4-FFF2-40B4-BE49-F238E27FC236}">
                <a16:creationId xmlns:a16="http://schemas.microsoft.com/office/drawing/2014/main" id="{276EC930-A643-4428-A3B6-7B45BAFFB791}"/>
              </a:ext>
            </a:extLst>
          </p:cNvPr>
          <p:cNvSpPr>
            <a:spLocks noChangeArrowheads="1"/>
          </p:cNvSpPr>
          <p:nvPr/>
        </p:nvSpPr>
        <p:spPr bwMode="auto">
          <a:xfrm>
            <a:off x="2043113" y="4137025"/>
            <a:ext cx="247332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Do Not Reject </a:t>
            </a:r>
            <a:r>
              <a:rPr lang="en-US" sz="2400" i="1">
                <a:effectLst>
                  <a:outerShdw blurRad="38100" dist="38100" dir="2700000" algn="tl">
                    <a:srgbClr val="000000">
                      <a:alpha val="43137"/>
                    </a:srgbClr>
                  </a:outerShdw>
                </a:effectLst>
                <a:latin typeface="Book Antiqua" pitchFamily="18" charset="0"/>
              </a:rPr>
              <a:t>H</a:t>
            </a:r>
            <a:r>
              <a:rPr lang="en-US" sz="2400" baseline="-25000">
                <a:effectLst>
                  <a:outerShdw blurRad="38100" dist="38100" dir="2700000" algn="tl">
                    <a:srgbClr val="000000">
                      <a:alpha val="43137"/>
                    </a:srgbClr>
                  </a:outerShdw>
                </a:effectLst>
                <a:latin typeface="Book Antiqua" pitchFamily="18" charset="0"/>
              </a:rPr>
              <a:t>0</a:t>
            </a:r>
          </a:p>
        </p:txBody>
      </p:sp>
      <p:grpSp>
        <p:nvGrpSpPr>
          <p:cNvPr id="2" name="Group 15">
            <a:extLst>
              <a:ext uri="{FF2B5EF4-FFF2-40B4-BE49-F238E27FC236}">
                <a16:creationId xmlns:a16="http://schemas.microsoft.com/office/drawing/2014/main" id="{97D7C93F-BDBB-AA9D-4934-7BC32F1836BF}"/>
              </a:ext>
            </a:extLst>
          </p:cNvPr>
          <p:cNvGrpSpPr>
            <a:grpSpLocks/>
          </p:cNvGrpSpPr>
          <p:nvPr/>
        </p:nvGrpSpPr>
        <p:grpSpPr bwMode="auto">
          <a:xfrm>
            <a:off x="1757363" y="1990725"/>
            <a:ext cx="4722812" cy="2917825"/>
            <a:chOff x="1107" y="1218"/>
            <a:chExt cx="2975" cy="1838"/>
          </a:xfrm>
        </p:grpSpPr>
        <p:sp>
          <p:nvSpPr>
            <p:cNvPr id="266256" name="Arc 16">
              <a:extLst>
                <a:ext uri="{FF2B5EF4-FFF2-40B4-BE49-F238E27FC236}">
                  <a16:creationId xmlns:a16="http://schemas.microsoft.com/office/drawing/2014/main" id="{DC50B308-F8F8-407F-81E3-F679DB926946}"/>
                </a:ext>
              </a:extLst>
            </p:cNvPr>
            <p:cNvSpPr>
              <a:spLocks/>
            </p:cNvSpPr>
            <p:nvPr/>
          </p:nvSpPr>
          <p:spPr bwMode="auto">
            <a:xfrm rot="4500000">
              <a:off x="2893" y="2320"/>
              <a:ext cx="770" cy="284"/>
            </a:xfrm>
            <a:custGeom>
              <a:avLst/>
              <a:gdLst>
                <a:gd name="G0" fmla="+- 0 0 0"/>
                <a:gd name="G1" fmla="+- 0 0 0"/>
                <a:gd name="G2" fmla="+- 21600 0 0"/>
                <a:gd name="T0" fmla="*/ 18744 w 18744"/>
                <a:gd name="T1" fmla="*/ 10735 h 21600"/>
                <a:gd name="T2" fmla="*/ 0 w 18744"/>
                <a:gd name="T3" fmla="*/ 21600 h 21600"/>
                <a:gd name="T4" fmla="*/ 0 w 18744"/>
                <a:gd name="T5" fmla="*/ 0 h 21600"/>
              </a:gdLst>
              <a:ahLst/>
              <a:cxnLst>
                <a:cxn ang="0">
                  <a:pos x="T0" y="T1"/>
                </a:cxn>
                <a:cxn ang="0">
                  <a:pos x="T2" y="T3"/>
                </a:cxn>
                <a:cxn ang="0">
                  <a:pos x="T4" y="T5"/>
                </a:cxn>
              </a:cxnLst>
              <a:rect l="0" t="0" r="r" b="b"/>
              <a:pathLst>
                <a:path w="18744" h="21600" fill="none" extrusionOk="0">
                  <a:moveTo>
                    <a:pt x="18743" y="10734"/>
                  </a:moveTo>
                  <a:cubicBezTo>
                    <a:pt x="14895" y="17454"/>
                    <a:pt x="7743" y="21599"/>
                    <a:pt x="0" y="21600"/>
                  </a:cubicBezTo>
                </a:path>
                <a:path w="18744" h="21600" stroke="0" extrusionOk="0">
                  <a:moveTo>
                    <a:pt x="18743" y="10734"/>
                  </a:moveTo>
                  <a:cubicBezTo>
                    <a:pt x="14895" y="17454"/>
                    <a:pt x="7743" y="21599"/>
                    <a:pt x="0" y="21600"/>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57" name="Arc 17">
              <a:extLst>
                <a:ext uri="{FF2B5EF4-FFF2-40B4-BE49-F238E27FC236}">
                  <a16:creationId xmlns:a16="http://schemas.microsoft.com/office/drawing/2014/main" id="{62AF5347-C236-4AA7-974C-8BB80D2CFD81}"/>
                </a:ext>
              </a:extLst>
            </p:cNvPr>
            <p:cNvSpPr>
              <a:spLocks/>
            </p:cNvSpPr>
            <p:nvPr/>
          </p:nvSpPr>
          <p:spPr bwMode="auto">
            <a:xfrm rot="6300000">
              <a:off x="1867" y="158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58" name="Arc 18">
              <a:extLst>
                <a:ext uri="{FF2B5EF4-FFF2-40B4-BE49-F238E27FC236}">
                  <a16:creationId xmlns:a16="http://schemas.microsoft.com/office/drawing/2014/main" id="{A372E8C6-DA8C-4B99-A76B-D467DB94758F}"/>
                </a:ext>
              </a:extLst>
            </p:cNvPr>
            <p:cNvSpPr>
              <a:spLocks/>
            </p:cNvSpPr>
            <p:nvPr/>
          </p:nvSpPr>
          <p:spPr bwMode="auto">
            <a:xfrm rot="16980000">
              <a:off x="1489" y="2343"/>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59" name="Arc 19">
              <a:extLst>
                <a:ext uri="{FF2B5EF4-FFF2-40B4-BE49-F238E27FC236}">
                  <a16:creationId xmlns:a16="http://schemas.microsoft.com/office/drawing/2014/main" id="{E2A73D94-E902-4FA1-B5A6-509FF9D3F373}"/>
                </a:ext>
              </a:extLst>
            </p:cNvPr>
            <p:cNvSpPr>
              <a:spLocks/>
            </p:cNvSpPr>
            <p:nvPr/>
          </p:nvSpPr>
          <p:spPr bwMode="auto">
            <a:xfrm rot="20760000">
              <a:off x="1107" y="2892"/>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60" name="Arc 20">
              <a:extLst>
                <a:ext uri="{FF2B5EF4-FFF2-40B4-BE49-F238E27FC236}">
                  <a16:creationId xmlns:a16="http://schemas.microsoft.com/office/drawing/2014/main" id="{76089211-5D7F-4EA2-A8AF-A1704E56D54D}"/>
                </a:ext>
              </a:extLst>
            </p:cNvPr>
            <p:cNvSpPr>
              <a:spLocks/>
            </p:cNvSpPr>
            <p:nvPr/>
          </p:nvSpPr>
          <p:spPr bwMode="auto">
            <a:xfrm rot="15300000">
              <a:off x="2331" y="1584"/>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61" name="Arc 21">
              <a:extLst>
                <a:ext uri="{FF2B5EF4-FFF2-40B4-BE49-F238E27FC236}">
                  <a16:creationId xmlns:a16="http://schemas.microsoft.com/office/drawing/2014/main" id="{6361196C-3BC6-4C7C-9F9E-E0B9C26AC1A8}"/>
                </a:ext>
              </a:extLst>
            </p:cNvPr>
            <p:cNvSpPr>
              <a:spLocks/>
            </p:cNvSpPr>
            <p:nvPr/>
          </p:nvSpPr>
          <p:spPr bwMode="auto">
            <a:xfrm rot="844471">
              <a:off x="3356" y="2858"/>
              <a:ext cx="726" cy="195"/>
            </a:xfrm>
            <a:custGeom>
              <a:avLst/>
              <a:gdLst>
                <a:gd name="G0" fmla="+- 20527 0 0"/>
                <a:gd name="G1" fmla="+- 0 0 0"/>
                <a:gd name="G2" fmla="+- 21600 0 0"/>
                <a:gd name="T0" fmla="*/ 22549 w 22549"/>
                <a:gd name="T1" fmla="*/ 21505 h 21600"/>
                <a:gd name="T2" fmla="*/ 0 w 22549"/>
                <a:gd name="T3" fmla="*/ 6724 h 21600"/>
                <a:gd name="T4" fmla="*/ 20527 w 22549"/>
                <a:gd name="T5" fmla="*/ 0 h 21600"/>
              </a:gdLst>
              <a:ahLst/>
              <a:cxnLst>
                <a:cxn ang="0">
                  <a:pos x="T0" y="T1"/>
                </a:cxn>
                <a:cxn ang="0">
                  <a:pos x="T2" y="T3"/>
                </a:cxn>
                <a:cxn ang="0">
                  <a:pos x="T4" y="T5"/>
                </a:cxn>
              </a:cxnLst>
              <a:rect l="0" t="0" r="r" b="b"/>
              <a:pathLst>
                <a:path w="22549" h="21600" fill="none" extrusionOk="0">
                  <a:moveTo>
                    <a:pt x="22549" y="21505"/>
                  </a:moveTo>
                  <a:cubicBezTo>
                    <a:pt x="21876" y="21568"/>
                    <a:pt x="21202" y="21599"/>
                    <a:pt x="20527" y="21600"/>
                  </a:cubicBezTo>
                  <a:cubicBezTo>
                    <a:pt x="11188" y="21600"/>
                    <a:pt x="2907" y="15598"/>
                    <a:pt x="0" y="6723"/>
                  </a:cubicBezTo>
                </a:path>
                <a:path w="22549" h="21600" stroke="0" extrusionOk="0">
                  <a:moveTo>
                    <a:pt x="22549" y="21505"/>
                  </a:moveTo>
                  <a:cubicBezTo>
                    <a:pt x="21876" y="21568"/>
                    <a:pt x="21202" y="21599"/>
                    <a:pt x="20527" y="21600"/>
                  </a:cubicBezTo>
                  <a:cubicBezTo>
                    <a:pt x="11188" y="21600"/>
                    <a:pt x="2907" y="15598"/>
                    <a:pt x="0" y="6723"/>
                  </a:cubicBezTo>
                  <a:lnTo>
                    <a:pt x="20527"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
        <p:nvSpPr>
          <p:cNvPr id="266262" name="Line 22">
            <a:extLst>
              <a:ext uri="{FF2B5EF4-FFF2-40B4-BE49-F238E27FC236}">
                <a16:creationId xmlns:a16="http://schemas.microsoft.com/office/drawing/2014/main" id="{6E94295F-8517-4E3C-B14C-19329A30083A}"/>
              </a:ext>
            </a:extLst>
          </p:cNvPr>
          <p:cNvSpPr>
            <a:spLocks noChangeShapeType="1"/>
          </p:cNvSpPr>
          <p:nvPr/>
        </p:nvSpPr>
        <p:spPr bwMode="auto">
          <a:xfrm>
            <a:off x="1630363" y="5102225"/>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6263" name="Text Box 23">
            <a:extLst>
              <a:ext uri="{FF2B5EF4-FFF2-40B4-BE49-F238E27FC236}">
                <a16:creationId xmlns:a16="http://schemas.microsoft.com/office/drawing/2014/main" id="{B29583D4-9CDB-4E14-9C4D-5A069292AFD8}"/>
              </a:ext>
            </a:extLst>
          </p:cNvPr>
          <p:cNvSpPr txBox="1">
            <a:spLocks noChangeArrowheads="1"/>
          </p:cNvSpPr>
          <p:nvPr/>
        </p:nvSpPr>
        <p:spPr bwMode="auto">
          <a:xfrm>
            <a:off x="6654800" y="4830763"/>
            <a:ext cx="330200" cy="488950"/>
          </a:xfrm>
          <a:prstGeom prst="rect">
            <a:avLst/>
          </a:prstGeom>
          <a:noFill/>
          <a:ln w="12700">
            <a:noFill/>
            <a:miter lim="800000"/>
            <a:headEnd/>
            <a:tailEnd/>
          </a:ln>
          <a:effectLst/>
        </p:spPr>
        <p:txBody>
          <a:bodyPr wrap="none">
            <a:spAutoFit/>
          </a:bodyPr>
          <a:lstStyle/>
          <a:p>
            <a:pPr algn="ctr">
              <a:defRPr/>
            </a:pPr>
            <a:r>
              <a:rPr lang="en-US" sz="2600" i="1">
                <a:effectLst>
                  <a:outerShdw blurRad="38100" dist="38100" dir="2700000" algn="tl">
                    <a:srgbClr val="000000"/>
                  </a:outerShdw>
                </a:effectLst>
                <a:latin typeface="Book Antiqua" pitchFamily="18" charset="0"/>
              </a:rPr>
              <a:t>z</a:t>
            </a:r>
          </a:p>
        </p:txBody>
      </p:sp>
      <p:grpSp>
        <p:nvGrpSpPr>
          <p:cNvPr id="3" name="Group 24">
            <a:extLst>
              <a:ext uri="{FF2B5EF4-FFF2-40B4-BE49-F238E27FC236}">
                <a16:creationId xmlns:a16="http://schemas.microsoft.com/office/drawing/2014/main" id="{E8DDE6D6-E32B-B565-0C44-F9092BB0791E}"/>
              </a:ext>
            </a:extLst>
          </p:cNvPr>
          <p:cNvGrpSpPr>
            <a:grpSpLocks/>
          </p:cNvGrpSpPr>
          <p:nvPr/>
        </p:nvGrpSpPr>
        <p:grpSpPr bwMode="auto">
          <a:xfrm>
            <a:off x="1141413" y="1814513"/>
            <a:ext cx="2236787" cy="1423987"/>
            <a:chOff x="711" y="1663"/>
            <a:chExt cx="1409" cy="897"/>
          </a:xfrm>
        </p:grpSpPr>
        <p:sp>
          <p:nvSpPr>
            <p:cNvPr id="266265" name="Rectangle 25">
              <a:extLst>
                <a:ext uri="{FF2B5EF4-FFF2-40B4-BE49-F238E27FC236}">
                  <a16:creationId xmlns:a16="http://schemas.microsoft.com/office/drawing/2014/main" id="{B4ABF784-A3FD-4643-8458-EAF5D7685D12}"/>
                </a:ext>
              </a:extLst>
            </p:cNvPr>
            <p:cNvSpPr>
              <a:spLocks noChangeArrowheads="1"/>
            </p:cNvSpPr>
            <p:nvPr/>
          </p:nvSpPr>
          <p:spPr bwMode="auto">
            <a:xfrm>
              <a:off x="711" y="1663"/>
              <a:ext cx="1121" cy="804"/>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dirty="0">
                  <a:effectLst>
                    <a:outerShdw blurRad="38100" dist="38100" dir="2700000" algn="tl">
                      <a:srgbClr val="000000">
                        <a:alpha val="43137"/>
                      </a:srgbClr>
                    </a:outerShdw>
                  </a:effectLst>
                  <a:latin typeface="Book Antiqua" pitchFamily="18" charset="0"/>
                </a:rPr>
                <a:t>  Sampling</a:t>
              </a:r>
            </a:p>
            <a:p>
              <a:pPr algn="ctr">
                <a:defRPr/>
              </a:pPr>
              <a:r>
                <a:rPr lang="en-US" sz="2400" dirty="0">
                  <a:effectLst>
                    <a:outerShdw blurRad="38100" dist="38100" dir="2700000" algn="tl">
                      <a:srgbClr val="000000">
                        <a:alpha val="43137"/>
                      </a:srgbClr>
                    </a:outerShdw>
                  </a:effectLst>
                  <a:latin typeface="Book Antiqua" pitchFamily="18" charset="0"/>
                </a:rPr>
                <a:t>distribution</a:t>
              </a:r>
            </a:p>
            <a:p>
              <a:pPr algn="ctr">
                <a:defRPr/>
              </a:pPr>
              <a:endParaRPr lang="en-US" sz="600" dirty="0">
                <a:effectLst>
                  <a:outerShdw blurRad="38100" dist="38100" dir="2700000" algn="tl">
                    <a:srgbClr val="000000">
                      <a:alpha val="43137"/>
                    </a:srgbClr>
                  </a:outerShdw>
                </a:effectLst>
                <a:latin typeface="Book Antiqua" pitchFamily="18" charset="0"/>
              </a:endParaRPr>
            </a:p>
            <a:p>
              <a:pPr algn="ctr">
                <a:defRPr/>
              </a:pPr>
              <a:r>
                <a:rPr lang="en-US" sz="2400" dirty="0">
                  <a:effectLst>
                    <a:outerShdw blurRad="38100" dist="38100" dir="2700000" algn="tl">
                      <a:srgbClr val="000000">
                        <a:alpha val="43137"/>
                      </a:srgbClr>
                    </a:outerShdw>
                  </a:effectLst>
                  <a:latin typeface="Book Antiqua" pitchFamily="18" charset="0"/>
                </a:rPr>
                <a:t> of </a:t>
              </a:r>
            </a:p>
          </p:txBody>
        </p:sp>
        <p:graphicFrame>
          <p:nvGraphicFramePr>
            <p:cNvPr id="37910" name="Object 26">
              <a:hlinkClick r:id="" action="ppaction://ole?verb=0"/>
              <a:extLst>
                <a:ext uri="{FF2B5EF4-FFF2-40B4-BE49-F238E27FC236}">
                  <a16:creationId xmlns:a16="http://schemas.microsoft.com/office/drawing/2014/main" id="{99435E98-D176-6B7F-73C3-70B54DD41676}"/>
                </a:ext>
              </a:extLst>
            </p:cNvPr>
            <p:cNvGraphicFramePr>
              <a:graphicFrameLocks/>
            </p:cNvGraphicFramePr>
            <p:nvPr/>
          </p:nvGraphicFramePr>
          <p:xfrm>
            <a:off x="1408" y="2138"/>
            <a:ext cx="712" cy="422"/>
          </p:xfrm>
          <a:graphic>
            <a:graphicData uri="http://schemas.openxmlformats.org/presentationml/2006/ole">
              <mc:AlternateContent xmlns:mc="http://schemas.openxmlformats.org/markup-compatibility/2006">
                <mc:Choice xmlns:v="urn:schemas-microsoft-com:vml" Requires="v">
                  <p:oleObj name="Equation" r:id="rId3" imgW="1060246" imgH="558615" progId="Equation.DSMT4">
                    <p:embed/>
                  </p:oleObj>
                </mc:Choice>
                <mc:Fallback>
                  <p:oleObj name="Equation" r:id="rId3" imgW="1060246" imgH="558615" progId="Equation.DSMT4">
                    <p:embed/>
                    <p:pic>
                      <p:nvPicPr>
                        <p:cNvPr id="37910" name="Object 26">
                          <a:hlinkClick r:id="" action="ppaction://ole?verb=0"/>
                          <a:extLst>
                            <a:ext uri="{FF2B5EF4-FFF2-40B4-BE49-F238E27FC236}">
                              <a16:creationId xmlns:a16="http://schemas.microsoft.com/office/drawing/2014/main" id="{99435E98-D176-6B7F-73C3-70B54DD4167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 y="2138"/>
                          <a:ext cx="712" cy="42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266270" name="Rectangle 30">
            <a:extLst>
              <a:ext uri="{FF2B5EF4-FFF2-40B4-BE49-F238E27FC236}">
                <a16:creationId xmlns:a16="http://schemas.microsoft.com/office/drawing/2014/main" id="{E89A5D8C-F69E-4C82-B27E-EE5AC4B51506}"/>
              </a:ext>
            </a:extLst>
          </p:cNvPr>
          <p:cNvSpPr>
            <a:spLocks noChangeArrowheads="1"/>
          </p:cNvSpPr>
          <p:nvPr/>
        </p:nvSpPr>
        <p:spPr bwMode="auto">
          <a:xfrm>
            <a:off x="766763" y="177800"/>
            <a:ext cx="7772400" cy="814387"/>
          </a:xfrm>
          <a:prstGeom prst="rect">
            <a:avLst/>
          </a:prstGeom>
          <a:noFill/>
          <a:ln w="12700">
            <a:noFill/>
            <a:miter lim="800000"/>
            <a:headEnd/>
            <a:tailEnd/>
          </a:ln>
          <a:effectLst/>
        </p:spPr>
        <p:txBody>
          <a:bodyPr lIns="90488" tIns="44450" rIns="90488" bIns="44450" anchor="ctr"/>
          <a:lstStyle/>
          <a:p>
            <a:pPr marL="342900" indent="-342900" algn="ctr">
              <a:buClr>
                <a:srgbClr val="66FFFF"/>
              </a:buClr>
              <a:buSzPct val="75000"/>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Upper-Tailed Test About a Population Mean:</a:t>
            </a:r>
          </a:p>
          <a:p>
            <a:pPr marL="342900" indent="-342900" algn="ctr">
              <a:buClr>
                <a:srgbClr val="66FFFF"/>
              </a:buClr>
              <a:buSzPct val="75000"/>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sp>
        <p:nvSpPr>
          <p:cNvPr id="266271" name="Rectangle 31">
            <a:extLst>
              <a:ext uri="{FF2B5EF4-FFF2-40B4-BE49-F238E27FC236}">
                <a16:creationId xmlns:a16="http://schemas.microsoft.com/office/drawing/2014/main" id="{9FDAB13E-E4A4-4263-AEDF-B801FA518A7C}"/>
              </a:ext>
            </a:extLst>
          </p:cNvPr>
          <p:cNvSpPr>
            <a:spLocks noChangeArrowheads="1"/>
          </p:cNvSpPr>
          <p:nvPr/>
        </p:nvSpPr>
        <p:spPr bwMode="auto">
          <a:xfrm>
            <a:off x="706438" y="1090613"/>
            <a:ext cx="5576887" cy="571500"/>
          </a:xfrm>
          <a:prstGeom prst="rect">
            <a:avLst/>
          </a:prstGeom>
          <a:noFill/>
          <a:ln w="12700">
            <a:noFill/>
            <a:miter lim="800000"/>
            <a:headEnd/>
            <a:tailEnd/>
          </a:ln>
          <a:effectLst>
            <a:outerShdw dist="17961" dir="2700000" algn="ctr" rotWithShape="0">
              <a:srgbClr val="000000"/>
            </a:outerShdw>
          </a:effectLst>
        </p:spPr>
        <p:txBody>
          <a:bodyPr lIns="90488" tIns="44450" rIns="90488" bIns="44450"/>
          <a:lstStyle/>
          <a:p>
            <a:pPr marL="342900" indent="-342900" algn="ctr">
              <a:buClr>
                <a:srgbClr val="66FFFF"/>
              </a:buClr>
              <a:buSzPct val="75000"/>
              <a:buFont typeface="Monotype Sorts" pitchFamily="2" charset="2"/>
              <a:buChar char="n"/>
              <a:defRPr/>
            </a:pPr>
            <a:r>
              <a:rPr lang="en-US" sz="2800" dirty="0">
                <a:effectLst>
                  <a:outerShdw blurRad="38100" dist="38100" dir="2700000" algn="tl">
                    <a:srgbClr val="000000"/>
                  </a:outerShdw>
                </a:effectLst>
                <a:latin typeface="Book Antiqua" pitchFamily="18" charset="0"/>
              </a:rPr>
              <a:t>Critical Value Approach</a:t>
            </a:r>
          </a:p>
        </p:txBody>
      </p:sp>
    </p:spTree>
    <p:extLst>
      <p:ext uri="{BB962C8B-B14F-4D97-AF65-F5344CB8AC3E}">
        <p14:creationId xmlns:p14="http://schemas.microsoft.com/office/powerpoint/2010/main" val="52062904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42"/>
                                        </p:tgtEl>
                                        <p:attrNameLst>
                                          <p:attrName>style.visibility</p:attrName>
                                        </p:attrNameLst>
                                      </p:cBhvr>
                                      <p:to>
                                        <p:strVal val="visible"/>
                                      </p:to>
                                    </p:set>
                                    <p:animEffect transition="in" filter="dissolve">
                                      <p:cBhvr>
                                        <p:cTn id="7" dur="500"/>
                                        <p:tgtEl>
                                          <p:spTgt spid="266242"/>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266262"/>
                                        </p:tgtEl>
                                        <p:attrNameLst>
                                          <p:attrName>style.visibility</p:attrName>
                                        </p:attrNameLst>
                                      </p:cBhvr>
                                      <p:to>
                                        <p:strVal val="visible"/>
                                      </p:to>
                                    </p:set>
                                    <p:animEffect transition="in" filter="slide(fromLeft)">
                                      <p:cBhvr>
                                        <p:cTn id="11" dur="500"/>
                                        <p:tgtEl>
                                          <p:spTgt spid="266262"/>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266263"/>
                                        </p:tgtEl>
                                        <p:attrNameLst>
                                          <p:attrName>style.visibility</p:attrName>
                                        </p:attrNameLst>
                                      </p:cBhvr>
                                      <p:to>
                                        <p:strVal val="visible"/>
                                      </p:to>
                                    </p:set>
                                    <p:animEffect transition="in" filter="slide(fromLeft)">
                                      <p:cBhvr>
                                        <p:cTn id="15" dur="500"/>
                                        <p:tgtEl>
                                          <p:spTgt spid="266263"/>
                                        </p:tgtEl>
                                      </p:cBhvr>
                                    </p:animEffect>
                                  </p:childTnLst>
                                </p:cTn>
                              </p:par>
                            </p:childTnLst>
                          </p:cTn>
                        </p:par>
                        <p:par>
                          <p:cTn id="16" fill="hold" nodeType="afterGroup">
                            <p:stCondLst>
                              <p:cond delay="2500"/>
                            </p:stCondLst>
                            <p:childTnLst>
                              <p:par>
                                <p:cTn id="17" presetID="12" presetClass="entr" presetSubtype="1" fill="hold" nodeType="afterEffect">
                                  <p:stCondLst>
                                    <p:cond delay="1000"/>
                                  </p:stCondLst>
                                  <p:childTnLst>
                                    <p:set>
                                      <p:cBhvr>
                                        <p:cTn id="18" dur="1" fill="hold">
                                          <p:stCondLst>
                                            <p:cond delay="0"/>
                                          </p:stCondLst>
                                        </p:cTn>
                                        <p:tgtEl>
                                          <p:spTgt spid="266244"/>
                                        </p:tgtEl>
                                        <p:attrNameLst>
                                          <p:attrName>style.visibility</p:attrName>
                                        </p:attrNameLst>
                                      </p:cBhvr>
                                      <p:to>
                                        <p:strVal val="visible"/>
                                      </p:to>
                                    </p:set>
                                    <p:animEffect transition="in" filter="slide(fromTop)">
                                      <p:cBhvr>
                                        <p:cTn id="19" dur="500"/>
                                        <p:tgtEl>
                                          <p:spTgt spid="266244"/>
                                        </p:tgtEl>
                                      </p:cBhvr>
                                    </p:animEffect>
                                  </p:childTnLst>
                                </p:cTn>
                              </p:par>
                            </p:childTnLst>
                          </p:cTn>
                        </p:par>
                        <p:par>
                          <p:cTn id="20" fill="hold" nodeType="afterGroup">
                            <p:stCondLst>
                              <p:cond delay="4000"/>
                            </p:stCondLst>
                            <p:childTnLst>
                              <p:par>
                                <p:cTn id="21" presetID="12" presetClass="entr" presetSubtype="1" fill="hold" grpId="0" nodeType="afterEffect">
                                  <p:stCondLst>
                                    <p:cond delay="1000"/>
                                  </p:stCondLst>
                                  <p:childTnLst>
                                    <p:set>
                                      <p:cBhvr>
                                        <p:cTn id="22" dur="1" fill="hold">
                                          <p:stCondLst>
                                            <p:cond delay="0"/>
                                          </p:stCondLst>
                                        </p:cTn>
                                        <p:tgtEl>
                                          <p:spTgt spid="266250"/>
                                        </p:tgtEl>
                                        <p:attrNameLst>
                                          <p:attrName>style.visibility</p:attrName>
                                        </p:attrNameLst>
                                      </p:cBhvr>
                                      <p:to>
                                        <p:strVal val="visible"/>
                                      </p:to>
                                    </p:set>
                                    <p:animEffect transition="in" filter="slide(fromTop)">
                                      <p:cBhvr>
                                        <p:cTn id="23" dur="500"/>
                                        <p:tgtEl>
                                          <p:spTgt spid="266250"/>
                                        </p:tgtEl>
                                      </p:cBhvr>
                                    </p:animEffect>
                                  </p:childTnLst>
                                </p:cTn>
                              </p:par>
                            </p:childTnLst>
                          </p:cTn>
                        </p:par>
                        <p:par>
                          <p:cTn id="24" fill="hold" nodeType="afterGroup">
                            <p:stCondLst>
                              <p:cond delay="5500"/>
                            </p:stCondLst>
                            <p:childTnLst>
                              <p:par>
                                <p:cTn id="25" presetID="12" presetClass="entr" presetSubtype="4" fill="hold"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nodeType="afterGroup">
                            <p:stCondLst>
                              <p:cond delay="7000"/>
                            </p:stCondLst>
                            <p:childTnLst>
                              <p:par>
                                <p:cTn id="29" presetID="12" presetClass="entr" presetSubtype="4" fill="hold" nodeType="afterEffect">
                                  <p:stCondLst>
                                    <p:cond delay="1000"/>
                                  </p:stCondLst>
                                  <p:childTnLst>
                                    <p:set>
                                      <p:cBhvr>
                                        <p:cTn id="30" dur="1" fill="hold">
                                          <p:stCondLst>
                                            <p:cond delay="0"/>
                                          </p:stCondLst>
                                        </p:cTn>
                                        <p:tgtEl>
                                          <p:spTgt spid="266243"/>
                                        </p:tgtEl>
                                        <p:attrNameLst>
                                          <p:attrName>style.visibility</p:attrName>
                                        </p:attrNameLst>
                                      </p:cBhvr>
                                      <p:to>
                                        <p:strVal val="visible"/>
                                      </p:to>
                                    </p:set>
                                    <p:animEffect transition="in" filter="slide(fromBottom)">
                                      <p:cBhvr>
                                        <p:cTn id="31" dur="500"/>
                                        <p:tgtEl>
                                          <p:spTgt spid="266243"/>
                                        </p:tgtEl>
                                      </p:cBhvr>
                                    </p:animEffect>
                                  </p:childTnLst>
                                </p:cTn>
                              </p:par>
                            </p:childTnLst>
                          </p:cTn>
                        </p:par>
                        <p:par>
                          <p:cTn id="32" fill="hold" nodeType="afterGroup">
                            <p:stCondLst>
                              <p:cond delay="8500"/>
                            </p:stCondLst>
                            <p:childTnLst>
                              <p:par>
                                <p:cTn id="33" presetID="12" presetClass="entr" presetSubtype="1" fill="hold" nodeType="afterEffect">
                                  <p:stCondLst>
                                    <p:cond delay="1000"/>
                                  </p:stCondLst>
                                  <p:childTnLst>
                                    <p:set>
                                      <p:cBhvr>
                                        <p:cTn id="34" dur="1" fill="hold">
                                          <p:stCondLst>
                                            <p:cond delay="0"/>
                                          </p:stCondLst>
                                        </p:cTn>
                                        <p:tgtEl>
                                          <p:spTgt spid="3"/>
                                        </p:tgtEl>
                                        <p:attrNameLst>
                                          <p:attrName>style.visibility</p:attrName>
                                        </p:attrNameLst>
                                      </p:cBhvr>
                                      <p:to>
                                        <p:strVal val="visible"/>
                                      </p:to>
                                    </p:set>
                                    <p:animEffect transition="in" filter="slide(fromTop)">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1" fill="hold" nodeType="clickEffect">
                                  <p:stCondLst>
                                    <p:cond delay="0"/>
                                  </p:stCondLst>
                                  <p:childTnLst>
                                    <p:set>
                                      <p:cBhvr>
                                        <p:cTn id="39" dur="1" fill="hold">
                                          <p:stCondLst>
                                            <p:cond delay="0"/>
                                          </p:stCondLst>
                                        </p:cTn>
                                        <p:tgtEl>
                                          <p:spTgt spid="266247"/>
                                        </p:tgtEl>
                                        <p:attrNameLst>
                                          <p:attrName>style.visibility</p:attrName>
                                        </p:attrNameLst>
                                      </p:cBhvr>
                                      <p:to>
                                        <p:strVal val="visible"/>
                                      </p:to>
                                    </p:set>
                                    <p:animEffect transition="in" filter="slide(fromTop)">
                                      <p:cBhvr>
                                        <p:cTn id="40" dur="500"/>
                                        <p:tgtEl>
                                          <p:spTgt spid="266247"/>
                                        </p:tgtEl>
                                      </p:cBhvr>
                                    </p:animEffect>
                                  </p:childTnLst>
                                </p:cTn>
                              </p:par>
                            </p:childTnLst>
                          </p:cTn>
                        </p:par>
                        <p:par>
                          <p:cTn id="41" fill="hold" nodeType="afterGroup">
                            <p:stCondLst>
                              <p:cond delay="500"/>
                            </p:stCondLst>
                            <p:childTnLst>
                              <p:par>
                                <p:cTn id="42" presetID="12" presetClass="entr" presetSubtype="8" fill="hold" grpId="0" nodeType="afterEffect">
                                  <p:stCondLst>
                                    <p:cond delay="1000"/>
                                  </p:stCondLst>
                                  <p:childTnLst>
                                    <p:set>
                                      <p:cBhvr>
                                        <p:cTn id="43" dur="1" fill="hold">
                                          <p:stCondLst>
                                            <p:cond delay="0"/>
                                          </p:stCondLst>
                                        </p:cTn>
                                        <p:tgtEl>
                                          <p:spTgt spid="266251"/>
                                        </p:tgtEl>
                                        <p:attrNameLst>
                                          <p:attrName>style.visibility</p:attrName>
                                        </p:attrNameLst>
                                      </p:cBhvr>
                                      <p:to>
                                        <p:strVal val="visible"/>
                                      </p:to>
                                    </p:set>
                                    <p:animEffect transition="in" filter="slide(fromLeft)">
                                      <p:cBhvr>
                                        <p:cTn id="44" dur="500"/>
                                        <p:tgtEl>
                                          <p:spTgt spid="266251"/>
                                        </p:tgtEl>
                                      </p:cBhvr>
                                    </p:animEffect>
                                  </p:childTnLst>
                                </p:cTn>
                              </p:par>
                            </p:childTnLst>
                          </p:cTn>
                        </p:par>
                        <p:par>
                          <p:cTn id="45" fill="hold" nodeType="afterGroup">
                            <p:stCondLst>
                              <p:cond delay="2000"/>
                            </p:stCondLst>
                            <p:childTnLst>
                              <p:par>
                                <p:cTn id="46" presetID="12" presetClass="entr" presetSubtype="8" fill="hold" nodeType="afterEffect">
                                  <p:stCondLst>
                                    <p:cond delay="1000"/>
                                  </p:stCondLst>
                                  <p:childTnLst>
                                    <p:set>
                                      <p:cBhvr>
                                        <p:cTn id="47" dur="1" fill="hold">
                                          <p:stCondLst>
                                            <p:cond delay="0"/>
                                          </p:stCondLst>
                                        </p:cTn>
                                        <p:tgtEl>
                                          <p:spTgt spid="266245"/>
                                        </p:tgtEl>
                                        <p:attrNameLst>
                                          <p:attrName>style.visibility</p:attrName>
                                        </p:attrNameLst>
                                      </p:cBhvr>
                                      <p:to>
                                        <p:strVal val="visible"/>
                                      </p:to>
                                    </p:set>
                                    <p:animEffect transition="in" filter="slide(fromLeft)">
                                      <p:cBhvr>
                                        <p:cTn id="48" dur="500"/>
                                        <p:tgtEl>
                                          <p:spTgt spid="266245"/>
                                        </p:tgtEl>
                                      </p:cBhvr>
                                    </p:animEffect>
                                  </p:childTnLst>
                                </p:cTn>
                              </p:par>
                            </p:childTnLst>
                          </p:cTn>
                        </p:par>
                        <p:par>
                          <p:cTn id="49" fill="hold" nodeType="afterGroup">
                            <p:stCondLst>
                              <p:cond delay="3500"/>
                            </p:stCondLst>
                            <p:childTnLst>
                              <p:par>
                                <p:cTn id="50" presetID="12" presetClass="entr" presetSubtype="8" fill="hold" grpId="0" nodeType="afterEffect">
                                  <p:stCondLst>
                                    <p:cond delay="1000"/>
                                  </p:stCondLst>
                                  <p:childTnLst>
                                    <p:set>
                                      <p:cBhvr>
                                        <p:cTn id="51" dur="1" fill="hold">
                                          <p:stCondLst>
                                            <p:cond delay="0"/>
                                          </p:stCondLst>
                                        </p:cTn>
                                        <p:tgtEl>
                                          <p:spTgt spid="266246"/>
                                        </p:tgtEl>
                                        <p:attrNameLst>
                                          <p:attrName>style.visibility</p:attrName>
                                        </p:attrNameLst>
                                      </p:cBhvr>
                                      <p:to>
                                        <p:strVal val="visible"/>
                                      </p:to>
                                    </p:set>
                                    <p:animEffect transition="in" filter="slide(fromLeft)">
                                      <p:cBhvr>
                                        <p:cTn id="52" dur="500"/>
                                        <p:tgtEl>
                                          <p:spTgt spid="266246"/>
                                        </p:tgtEl>
                                      </p:cBhvr>
                                    </p:animEffect>
                                  </p:childTnLst>
                                </p:cTn>
                              </p:par>
                            </p:childTnLst>
                          </p:cTn>
                        </p:par>
                        <p:par>
                          <p:cTn id="53" fill="hold" nodeType="afterGroup">
                            <p:stCondLst>
                              <p:cond delay="5000"/>
                            </p:stCondLst>
                            <p:childTnLst>
                              <p:par>
                                <p:cTn id="54" presetID="12" presetClass="entr" presetSubtype="1" fill="hold" nodeType="afterEffect">
                                  <p:stCondLst>
                                    <p:cond delay="1000"/>
                                  </p:stCondLst>
                                  <p:childTnLst>
                                    <p:set>
                                      <p:cBhvr>
                                        <p:cTn id="55" dur="1" fill="hold">
                                          <p:stCondLst>
                                            <p:cond delay="0"/>
                                          </p:stCondLst>
                                        </p:cTn>
                                        <p:tgtEl>
                                          <p:spTgt spid="266249"/>
                                        </p:tgtEl>
                                        <p:attrNameLst>
                                          <p:attrName>style.visibility</p:attrName>
                                        </p:attrNameLst>
                                      </p:cBhvr>
                                      <p:to>
                                        <p:strVal val="visible"/>
                                      </p:to>
                                    </p:set>
                                    <p:animEffect transition="in" filter="slide(fromTop)">
                                      <p:cBhvr>
                                        <p:cTn id="56" dur="500"/>
                                        <p:tgtEl>
                                          <p:spTgt spid="266249"/>
                                        </p:tgtEl>
                                      </p:cBhvr>
                                    </p:animEffect>
                                  </p:childTnLst>
                                </p:cTn>
                              </p:par>
                            </p:childTnLst>
                          </p:cTn>
                        </p:par>
                        <p:par>
                          <p:cTn id="57" fill="hold" nodeType="afterGroup">
                            <p:stCondLst>
                              <p:cond delay="6500"/>
                            </p:stCondLst>
                            <p:childTnLst>
                              <p:par>
                                <p:cTn id="58" presetID="12" presetClass="entr" presetSubtype="2" fill="hold" nodeType="afterEffect">
                                  <p:stCondLst>
                                    <p:cond delay="1000"/>
                                  </p:stCondLst>
                                  <p:childTnLst>
                                    <p:set>
                                      <p:cBhvr>
                                        <p:cTn id="59" dur="1" fill="hold">
                                          <p:stCondLst>
                                            <p:cond delay="0"/>
                                          </p:stCondLst>
                                        </p:cTn>
                                        <p:tgtEl>
                                          <p:spTgt spid="266252"/>
                                        </p:tgtEl>
                                        <p:attrNameLst>
                                          <p:attrName>style.visibility</p:attrName>
                                        </p:attrNameLst>
                                      </p:cBhvr>
                                      <p:to>
                                        <p:strVal val="visible"/>
                                      </p:to>
                                    </p:set>
                                    <p:animEffect transition="in" filter="slide(fromRight)">
                                      <p:cBhvr>
                                        <p:cTn id="60" dur="500"/>
                                        <p:tgtEl>
                                          <p:spTgt spid="266252"/>
                                        </p:tgtEl>
                                      </p:cBhvr>
                                    </p:animEffect>
                                  </p:childTnLst>
                                </p:cTn>
                              </p:par>
                            </p:childTnLst>
                          </p:cTn>
                        </p:par>
                        <p:par>
                          <p:cTn id="61" fill="hold" nodeType="afterGroup">
                            <p:stCondLst>
                              <p:cond delay="8000"/>
                            </p:stCondLst>
                            <p:childTnLst>
                              <p:par>
                                <p:cTn id="62" presetID="12" presetClass="entr" presetSubtype="8" fill="hold" grpId="0" nodeType="afterEffect">
                                  <p:stCondLst>
                                    <p:cond delay="1000"/>
                                  </p:stCondLst>
                                  <p:childTnLst>
                                    <p:set>
                                      <p:cBhvr>
                                        <p:cTn id="63" dur="1" fill="hold">
                                          <p:stCondLst>
                                            <p:cond delay="0"/>
                                          </p:stCondLst>
                                        </p:cTn>
                                        <p:tgtEl>
                                          <p:spTgt spid="266254"/>
                                        </p:tgtEl>
                                        <p:attrNameLst>
                                          <p:attrName>style.visibility</p:attrName>
                                        </p:attrNameLst>
                                      </p:cBhvr>
                                      <p:to>
                                        <p:strVal val="visible"/>
                                      </p:to>
                                    </p:set>
                                    <p:animEffect transition="in" filter="slide(fromLeft)">
                                      <p:cBhvr>
                                        <p:cTn id="64" dur="500"/>
                                        <p:tgtEl>
                                          <p:spTgt spid="266254"/>
                                        </p:tgtEl>
                                      </p:cBhvr>
                                    </p:animEffect>
                                  </p:childTnLst>
                                </p:cTn>
                              </p:par>
                            </p:childTnLst>
                          </p:cTn>
                        </p:par>
                        <p:par>
                          <p:cTn id="65" fill="hold" nodeType="afterGroup">
                            <p:stCondLst>
                              <p:cond delay="9500"/>
                            </p:stCondLst>
                            <p:childTnLst>
                              <p:par>
                                <p:cTn id="66" presetID="12" presetClass="entr" presetSubtype="8" fill="hold" nodeType="afterEffect">
                                  <p:stCondLst>
                                    <p:cond delay="1000"/>
                                  </p:stCondLst>
                                  <p:childTnLst>
                                    <p:set>
                                      <p:cBhvr>
                                        <p:cTn id="67" dur="1" fill="hold">
                                          <p:stCondLst>
                                            <p:cond delay="0"/>
                                          </p:stCondLst>
                                        </p:cTn>
                                        <p:tgtEl>
                                          <p:spTgt spid="266248"/>
                                        </p:tgtEl>
                                        <p:attrNameLst>
                                          <p:attrName>style.visibility</p:attrName>
                                        </p:attrNameLst>
                                      </p:cBhvr>
                                      <p:to>
                                        <p:strVal val="visible"/>
                                      </p:to>
                                    </p:set>
                                    <p:animEffect transition="in" filter="slide(fromLeft)">
                                      <p:cBhvr>
                                        <p:cTn id="68" dur="500"/>
                                        <p:tgtEl>
                                          <p:spTgt spid="266248"/>
                                        </p:tgtEl>
                                      </p:cBhvr>
                                    </p:animEffect>
                                  </p:childTnLst>
                                </p:cTn>
                              </p:par>
                            </p:childTnLst>
                          </p:cTn>
                        </p:par>
                        <p:par>
                          <p:cTn id="69" fill="hold" nodeType="afterGroup">
                            <p:stCondLst>
                              <p:cond delay="11000"/>
                            </p:stCondLst>
                            <p:childTnLst>
                              <p:par>
                                <p:cTn id="70" presetID="12" presetClass="entr" presetSubtype="8" fill="hold" grpId="0" nodeType="afterEffect">
                                  <p:stCondLst>
                                    <p:cond delay="1000"/>
                                  </p:stCondLst>
                                  <p:childTnLst>
                                    <p:set>
                                      <p:cBhvr>
                                        <p:cTn id="71" dur="1" fill="hold">
                                          <p:stCondLst>
                                            <p:cond delay="0"/>
                                          </p:stCondLst>
                                        </p:cTn>
                                        <p:tgtEl>
                                          <p:spTgt spid="266253"/>
                                        </p:tgtEl>
                                        <p:attrNameLst>
                                          <p:attrName>style.visibility</p:attrName>
                                        </p:attrNameLst>
                                      </p:cBhvr>
                                      <p:to>
                                        <p:strVal val="visible"/>
                                      </p:to>
                                    </p:set>
                                    <p:animEffect transition="in" filter="slide(fromLeft)">
                                      <p:cBhvr>
                                        <p:cTn id="72" dur="500"/>
                                        <p:tgtEl>
                                          <p:spTgt spid="266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animBg="1" autoUpdateAnimBg="0"/>
      <p:bldP spid="266246" grpId="0" autoUpdateAnimBg="0"/>
      <p:bldP spid="266250" grpId="0" autoUpdateAnimBg="0"/>
      <p:bldP spid="266251" grpId="0" autoUpdateAnimBg="0"/>
      <p:bldP spid="266253" grpId="0" autoUpdateAnimBg="0"/>
      <p:bldP spid="266254" grpId="0" autoUpdateAnimBg="0"/>
      <p:bldP spid="26626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1" y="3882271"/>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14690" y="423592"/>
            <a:ext cx="8888321" cy="507831"/>
          </a:xfrm>
          <a:prstGeom prst="rect">
            <a:avLst/>
          </a:prstGeom>
          <a:noFill/>
        </p:spPr>
        <p:txBody>
          <a:bodyPr wrap="square" rtlCol="0">
            <a:spAutoFit/>
          </a:bodyPr>
          <a:lstStyle/>
          <a:p>
            <a:pPr algn="ct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Concepts of Hypothesis Testing</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2"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582809" y="1254458"/>
            <a:ext cx="7662791"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cs typeface="Arial" panose="020B0604020202020204" pitchFamily="34" charset="0"/>
              </a:rPr>
              <a:t>The critical concepts in </a:t>
            </a:r>
            <a:r>
              <a:rPr lang="en-US" sz="2000" b="1" dirty="0">
                <a:cs typeface="Arial" panose="020B0604020202020204" pitchFamily="34" charset="0"/>
              </a:rPr>
              <a:t>hypothesis testing </a:t>
            </a:r>
            <a:r>
              <a:rPr lang="en-US" sz="2000" dirty="0">
                <a:cs typeface="Arial" panose="020B0604020202020204" pitchFamily="34" charset="0"/>
              </a:rPr>
              <a:t>may be summarized as follows:</a:t>
            </a:r>
          </a:p>
          <a:p>
            <a:pPr marL="0" indent="0">
              <a:buNone/>
            </a:pPr>
            <a:endParaRPr lang="en-US" sz="2000" dirty="0">
              <a:cs typeface="Arial" panose="020B0604020202020204" pitchFamily="34" charset="0"/>
            </a:endParaRPr>
          </a:p>
          <a:p>
            <a:pPr marL="342892" indent="-342892">
              <a:buFont typeface="+mj-lt"/>
              <a:buAutoNum type="arabicPeriod"/>
            </a:pPr>
            <a:r>
              <a:rPr lang="en-US" sz="2000" dirty="0">
                <a:cs typeface="Arial" panose="020B0604020202020204" pitchFamily="34" charset="0"/>
              </a:rPr>
              <a:t>There are two hypotheses</a:t>
            </a:r>
          </a:p>
          <a:p>
            <a:pPr marL="685783" indent="-258359">
              <a:spcBef>
                <a:spcPts val="375"/>
              </a:spcBef>
            </a:pPr>
            <a:r>
              <a:rPr lang="en-US" sz="2000" dirty="0">
                <a:cs typeface="Arial" panose="020B0604020202020204" pitchFamily="34" charset="0"/>
              </a:rPr>
              <a:t>The</a:t>
            </a:r>
            <a:r>
              <a:rPr lang="en-US" sz="2000" b="1" i="1" dirty="0">
                <a:cs typeface="Arial" panose="020B0604020202020204" pitchFamily="34" charset="0"/>
              </a:rPr>
              <a:t> </a:t>
            </a:r>
            <a:r>
              <a:rPr lang="en-US" sz="2000" b="1" dirty="0">
                <a:cs typeface="Arial" panose="020B0604020202020204" pitchFamily="34" charset="0"/>
              </a:rPr>
              <a:t>null hypothesis </a:t>
            </a:r>
            <a:r>
              <a:rPr lang="en-US" sz="2000" i="1" dirty="0">
                <a:cs typeface="Arial" panose="020B0604020202020204" pitchFamily="34" charset="0"/>
              </a:rPr>
              <a:t>(H</a:t>
            </a:r>
            <a:r>
              <a:rPr lang="en-US" sz="2000" i="1" baseline="-25000" dirty="0">
                <a:cs typeface="Arial" panose="020B0604020202020204" pitchFamily="34" charset="0"/>
              </a:rPr>
              <a:t>0</a:t>
            </a:r>
            <a:r>
              <a:rPr lang="en-US" sz="2000" i="1" dirty="0">
                <a:cs typeface="Arial" panose="020B0604020202020204" pitchFamily="34" charset="0"/>
              </a:rPr>
              <a:t> – </a:t>
            </a:r>
            <a:r>
              <a:rPr lang="en-US" sz="2000" dirty="0">
                <a:cs typeface="Arial" panose="020B0604020202020204" pitchFamily="34" charset="0"/>
              </a:rPr>
              <a:t>pronounced</a:t>
            </a:r>
            <a:r>
              <a:rPr lang="en-US" sz="2000" i="1" dirty="0">
                <a:cs typeface="Arial" panose="020B0604020202020204" pitchFamily="34" charset="0"/>
              </a:rPr>
              <a:t> “H </a:t>
            </a:r>
            <a:r>
              <a:rPr lang="en-US" sz="2000" i="1" dirty="0" err="1">
                <a:cs typeface="Arial" panose="020B0604020202020204" pitchFamily="34" charset="0"/>
              </a:rPr>
              <a:t>nought</a:t>
            </a:r>
            <a:r>
              <a:rPr lang="en-US" sz="2000" i="1" dirty="0">
                <a:cs typeface="Arial" panose="020B0604020202020204" pitchFamily="34" charset="0"/>
              </a:rPr>
              <a:t>”)</a:t>
            </a:r>
          </a:p>
          <a:p>
            <a:pPr marL="685783" indent="-258359">
              <a:spcBef>
                <a:spcPts val="375"/>
              </a:spcBef>
            </a:pPr>
            <a:r>
              <a:rPr lang="en-US" sz="2000" dirty="0">
                <a:cs typeface="Arial" panose="020B0604020202020204" pitchFamily="34" charset="0"/>
              </a:rPr>
              <a:t>The </a:t>
            </a:r>
            <a:r>
              <a:rPr lang="en-US" sz="2000" b="1" dirty="0">
                <a:cs typeface="Arial" panose="020B0604020202020204" pitchFamily="34" charset="0"/>
              </a:rPr>
              <a:t>alternative</a:t>
            </a:r>
            <a:r>
              <a:rPr lang="en-US" sz="2000" dirty="0">
                <a:cs typeface="Arial" panose="020B0604020202020204" pitchFamily="34" charset="0"/>
              </a:rPr>
              <a:t> (or research) </a:t>
            </a:r>
            <a:r>
              <a:rPr lang="en-US" sz="2000" b="1" dirty="0">
                <a:cs typeface="Arial" panose="020B0604020202020204" pitchFamily="34" charset="0"/>
              </a:rPr>
              <a:t>hypothesis</a:t>
            </a:r>
            <a:r>
              <a:rPr lang="en-US" sz="2000" dirty="0">
                <a:cs typeface="Arial" panose="020B0604020202020204" pitchFamily="34" charset="0"/>
              </a:rPr>
              <a:t> (</a:t>
            </a:r>
            <a:r>
              <a:rPr lang="en-US" sz="2000" i="1" dirty="0">
                <a:cs typeface="Arial" panose="020B0604020202020204" pitchFamily="34" charset="0"/>
              </a:rPr>
              <a:t>H</a:t>
            </a:r>
            <a:r>
              <a:rPr lang="en-US" sz="2000" i="1" baseline="-25000" dirty="0">
                <a:cs typeface="Arial" panose="020B0604020202020204" pitchFamily="34" charset="0"/>
              </a:rPr>
              <a:t>1</a:t>
            </a:r>
            <a:r>
              <a:rPr lang="en-US" sz="2000" dirty="0">
                <a:cs typeface="Arial" panose="020B0604020202020204" pitchFamily="34" charset="0"/>
              </a:rPr>
              <a:t>).</a:t>
            </a:r>
          </a:p>
          <a:p>
            <a:pPr marL="342892" indent="-342892">
              <a:buFont typeface="+mj-lt"/>
              <a:buAutoNum type="arabicPeriod" startAt="2"/>
            </a:pPr>
            <a:r>
              <a:rPr lang="en-US" sz="2000" dirty="0">
                <a:cs typeface="Arial" panose="020B0604020202020204" pitchFamily="34" charset="0"/>
              </a:rPr>
              <a:t>The test begins with the assumption that </a:t>
            </a:r>
            <a:r>
              <a:rPr lang="en-US" sz="2000" i="1" dirty="0">
                <a:cs typeface="Arial" panose="020B0604020202020204" pitchFamily="34" charset="0"/>
              </a:rPr>
              <a:t>H</a:t>
            </a:r>
            <a:r>
              <a:rPr lang="en-US" sz="2000" i="1" baseline="-25000" dirty="0">
                <a:cs typeface="Arial" panose="020B0604020202020204" pitchFamily="34" charset="0"/>
              </a:rPr>
              <a:t>0 </a:t>
            </a:r>
            <a:r>
              <a:rPr lang="en-US" sz="2000" dirty="0">
                <a:cs typeface="Arial" panose="020B0604020202020204" pitchFamily="34" charset="0"/>
              </a:rPr>
              <a:t>is true.</a:t>
            </a:r>
          </a:p>
          <a:p>
            <a:pPr marL="342892" indent="-342892">
              <a:buFont typeface="+mj-lt"/>
              <a:buAutoNum type="arabicPeriod" startAt="2"/>
            </a:pPr>
            <a:r>
              <a:rPr lang="en-US" sz="2000" dirty="0">
                <a:cs typeface="Arial" panose="020B0604020202020204" pitchFamily="34" charset="0"/>
              </a:rPr>
              <a:t>The goal of the test is to determine whether there is enough evidence to infer that </a:t>
            </a:r>
            <a:r>
              <a:rPr lang="en-US" sz="2000" i="1" dirty="0">
                <a:cs typeface="Arial" panose="020B0604020202020204" pitchFamily="34" charset="0"/>
              </a:rPr>
              <a:t>H</a:t>
            </a:r>
            <a:r>
              <a:rPr lang="en-US" sz="2000" i="1" baseline="-25000" dirty="0">
                <a:cs typeface="Arial" panose="020B0604020202020204" pitchFamily="34" charset="0"/>
              </a:rPr>
              <a:t>1 </a:t>
            </a:r>
            <a:r>
              <a:rPr lang="en-US" sz="2000" dirty="0">
                <a:cs typeface="Arial" panose="020B0604020202020204" pitchFamily="34" charset="0"/>
              </a:rPr>
              <a:t>is true.</a:t>
            </a:r>
          </a:p>
          <a:p>
            <a:pPr marL="342892" indent="-342892">
              <a:buFont typeface="+mj-lt"/>
              <a:buAutoNum type="arabicPeriod" startAt="2"/>
            </a:pPr>
            <a:r>
              <a:rPr lang="en-US" sz="2000" dirty="0">
                <a:cs typeface="Arial" panose="020B0604020202020204" pitchFamily="34" charset="0"/>
              </a:rPr>
              <a:t>There are two possible decisions</a:t>
            </a:r>
          </a:p>
          <a:p>
            <a:pPr lvl="1" indent="-258359"/>
            <a:r>
              <a:rPr lang="en-US" sz="2000" dirty="0">
                <a:cs typeface="Arial" panose="020B0604020202020204" pitchFamily="34" charset="0"/>
              </a:rPr>
              <a:t>Reject </a:t>
            </a:r>
            <a:r>
              <a:rPr lang="en-US" sz="2000" i="1" dirty="0">
                <a:cs typeface="Arial" panose="020B0604020202020204" pitchFamily="34" charset="0"/>
              </a:rPr>
              <a:t>H</a:t>
            </a:r>
            <a:r>
              <a:rPr lang="en-US" sz="2000" i="1" baseline="-25000" dirty="0">
                <a:cs typeface="Arial" panose="020B0604020202020204" pitchFamily="34" charset="0"/>
              </a:rPr>
              <a:t>0</a:t>
            </a:r>
            <a:r>
              <a:rPr lang="en-US" sz="2000" dirty="0">
                <a:cs typeface="Arial" panose="020B0604020202020204" pitchFamily="34" charset="0"/>
              </a:rPr>
              <a:t>. Conclude that there is enough evidence to support </a:t>
            </a:r>
            <a:r>
              <a:rPr lang="en-US" sz="2000" i="1" dirty="0">
                <a:cs typeface="Arial" panose="020B0604020202020204" pitchFamily="34" charset="0"/>
              </a:rPr>
              <a:t>H</a:t>
            </a:r>
            <a:r>
              <a:rPr lang="en-US" sz="2000" i="1" baseline="-25000" dirty="0">
                <a:cs typeface="Arial" panose="020B0604020202020204" pitchFamily="34" charset="0"/>
              </a:rPr>
              <a:t>1</a:t>
            </a:r>
            <a:r>
              <a:rPr lang="en-US" sz="2000" dirty="0">
                <a:cs typeface="Arial" panose="020B0604020202020204" pitchFamily="34" charset="0"/>
              </a:rPr>
              <a:t>.</a:t>
            </a:r>
          </a:p>
          <a:p>
            <a:pPr lvl="1" indent="-258359"/>
            <a:r>
              <a:rPr lang="en-US" sz="2000" dirty="0">
                <a:cs typeface="Arial" panose="020B0604020202020204" pitchFamily="34" charset="0"/>
              </a:rPr>
              <a:t>Do not reject </a:t>
            </a:r>
            <a:r>
              <a:rPr lang="en-US" sz="2000" i="1" dirty="0">
                <a:cs typeface="Arial" panose="020B0604020202020204" pitchFamily="34" charset="0"/>
              </a:rPr>
              <a:t>H</a:t>
            </a:r>
            <a:r>
              <a:rPr lang="en-US" sz="2000" i="1" baseline="-25000" dirty="0">
                <a:cs typeface="Arial" panose="020B0604020202020204" pitchFamily="34" charset="0"/>
              </a:rPr>
              <a:t>0</a:t>
            </a:r>
            <a:r>
              <a:rPr lang="en-US" sz="2000" dirty="0">
                <a:cs typeface="Arial" panose="020B0604020202020204" pitchFamily="34" charset="0"/>
              </a:rPr>
              <a:t>. Conclude that there is not enough evidence to support </a:t>
            </a:r>
            <a:r>
              <a:rPr lang="en-US" sz="2000" i="1" dirty="0">
                <a:cs typeface="Arial" panose="020B0604020202020204" pitchFamily="34" charset="0"/>
              </a:rPr>
              <a:t>H</a:t>
            </a:r>
            <a:r>
              <a:rPr lang="en-US" sz="2000" i="1" baseline="-25000" dirty="0">
                <a:cs typeface="Arial" panose="020B0604020202020204" pitchFamily="34" charset="0"/>
              </a:rPr>
              <a:t>1</a:t>
            </a:r>
            <a:r>
              <a:rPr lang="en-US" sz="2000" dirty="0">
                <a:cs typeface="Arial" panose="020B0604020202020204" pitchFamily="34" charset="0"/>
              </a:rPr>
              <a:t>.</a:t>
            </a:r>
          </a:p>
          <a:p>
            <a:pPr marL="0" indent="0">
              <a:spcBef>
                <a:spcPts val="450"/>
              </a:spcBef>
              <a:buNone/>
            </a:pPr>
            <a:endParaRPr lang="en-US" sz="1350" dirty="0">
              <a:cs typeface="Arial" panose="020B0604020202020204" pitchFamily="34" charset="0"/>
            </a:endParaRPr>
          </a:p>
        </p:txBody>
      </p:sp>
    </p:spTree>
    <p:extLst>
      <p:ext uri="{BB962C8B-B14F-4D97-AF65-F5344CB8AC3E}">
        <p14:creationId xmlns:p14="http://schemas.microsoft.com/office/powerpoint/2010/main" val="413851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7C31822-0011-492D-AEC8-078D9E4186C1}"/>
              </a:ext>
            </a:extLst>
          </p:cNvPr>
          <p:cNvSpPr>
            <a:spLocks noChangeArrowheads="1"/>
          </p:cNvSpPr>
          <p:nvPr/>
        </p:nvSpPr>
        <p:spPr bwMode="auto">
          <a:xfrm>
            <a:off x="0" y="69850"/>
            <a:ext cx="8915400" cy="966788"/>
          </a:xfrm>
          <a:prstGeom prst="rect">
            <a:avLst/>
          </a:prstGeom>
          <a:noFill/>
          <a:ln w="12700">
            <a:noFill/>
            <a:miter lim="800000"/>
            <a:headEnd/>
            <a:tailEnd/>
          </a:ln>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p-Value Approach to</a:t>
            </a:r>
          </a:p>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Hypothesis Testing</a:t>
            </a:r>
          </a:p>
        </p:txBody>
      </p:sp>
      <p:sp>
        <p:nvSpPr>
          <p:cNvPr id="282627" name="Rectangle 3">
            <a:extLst>
              <a:ext uri="{FF2B5EF4-FFF2-40B4-BE49-F238E27FC236}">
                <a16:creationId xmlns:a16="http://schemas.microsoft.com/office/drawing/2014/main" id="{002F5835-EB7E-4476-A1C0-4F8C9386C0EE}"/>
              </a:ext>
            </a:extLst>
          </p:cNvPr>
          <p:cNvSpPr>
            <a:spLocks noChangeArrowheads="1"/>
          </p:cNvSpPr>
          <p:nvPr/>
        </p:nvSpPr>
        <p:spPr bwMode="auto">
          <a:xfrm>
            <a:off x="685800" y="4692650"/>
            <a:ext cx="6591300" cy="838200"/>
          </a:xfrm>
          <a:prstGeom prst="rect">
            <a:avLst/>
          </a:prstGeom>
          <a:noFill/>
          <a:ln w="12700">
            <a:noFill/>
            <a:miter lim="800000"/>
            <a:headEnd/>
            <a:tailEnd/>
          </a:ln>
          <a:effectLst/>
        </p:spPr>
        <p:txBody>
          <a:bodyPr wrap="none" anchor="ctr"/>
          <a:lstStyle/>
          <a:p>
            <a:pPr algn="ctr">
              <a:buClr>
                <a:srgbClr val="66FFFF"/>
              </a:buClr>
              <a:buSzPct val="90000"/>
              <a:buFont typeface="Wingdings" pitchFamily="2" charset="2"/>
              <a:buChar char="n"/>
              <a:defRPr/>
            </a:pPr>
            <a:r>
              <a:rPr lang="en-US" sz="2400">
                <a:effectLst>
                  <a:outerShdw blurRad="38100" dist="38100" dir="2700000" algn="tl">
                    <a:srgbClr val="000000"/>
                  </a:outerShdw>
                </a:effectLst>
                <a:latin typeface="Book Antiqua" pitchFamily="18" charset="0"/>
              </a:rPr>
              <a:t>   The rejection rule:</a:t>
            </a:r>
          </a:p>
          <a:p>
            <a:pPr algn="ctr">
              <a:buClr>
                <a:srgbClr val="66FFFF"/>
              </a:buClr>
              <a:buSzPct val="90000"/>
              <a:buFont typeface="Wingdings" pitchFamily="2" charset="2"/>
              <a:buNone/>
              <a:defRPr/>
            </a:pPr>
            <a:r>
              <a:rPr lang="en-US" sz="2400">
                <a:effectLst>
                  <a:outerShdw blurRad="38100" dist="38100" dir="2700000" algn="tl">
                    <a:srgbClr val="000000"/>
                  </a:outerShdw>
                </a:effectLst>
                <a:latin typeface="Book Antiqua" pitchFamily="18" charset="0"/>
              </a:rPr>
              <a:t>                         Reject </a:t>
            </a: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 if the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-value </a:t>
            </a:r>
            <a:r>
              <a:rPr lang="en-US" sz="2400" u="sng">
                <a:effectLst>
                  <a:outerShdw blurRad="38100" dist="38100" dir="2700000" algn="tl">
                    <a:srgbClr val="000000"/>
                  </a:outerShdw>
                </a:effectLst>
                <a:latin typeface="Book Antiqua" pitchFamily="18" charset="0"/>
              </a:rPr>
              <a:t>&lt;</a:t>
            </a:r>
            <a:r>
              <a:rPr lang="en-US" sz="2400">
                <a:effectLst>
                  <a:outerShdw blurRad="38100" dist="38100" dir="2700000" algn="tl">
                    <a:srgbClr val="000000"/>
                  </a:outerShdw>
                </a:effectLst>
                <a:latin typeface="Book Antiqua" pitchFamily="18" charset="0"/>
              </a:rPr>
              <a:t> </a:t>
            </a:r>
            <a:r>
              <a:rPr lang="en-US" sz="2400" i="1">
                <a:effectLst>
                  <a:outerShdw blurRad="38100" dist="38100" dir="2700000" algn="tl">
                    <a:srgbClr val="000000"/>
                  </a:outerShdw>
                </a:effectLst>
                <a:latin typeface="Symbol" pitchFamily="18" charset="2"/>
              </a:rPr>
              <a:t></a:t>
            </a:r>
            <a:r>
              <a:rPr lang="en-US" sz="1200">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Book Antiqua" pitchFamily="18" charset="0"/>
              </a:rPr>
              <a:t>.</a:t>
            </a:r>
            <a:endParaRPr lang="en-US" sz="2400" i="1">
              <a:effectLst>
                <a:outerShdw blurRad="38100" dist="38100" dir="2700000" algn="tl">
                  <a:srgbClr val="000000"/>
                </a:outerShdw>
              </a:effectLst>
              <a:latin typeface="Symbol" pitchFamily="18" charset="2"/>
            </a:endParaRPr>
          </a:p>
        </p:txBody>
      </p:sp>
      <p:sp>
        <p:nvSpPr>
          <p:cNvPr id="282628" name="Rectangle 4">
            <a:extLst>
              <a:ext uri="{FF2B5EF4-FFF2-40B4-BE49-F238E27FC236}">
                <a16:creationId xmlns:a16="http://schemas.microsoft.com/office/drawing/2014/main" id="{B1B168B8-5C25-4D1A-8FF8-8B9FC5CE6279}"/>
              </a:ext>
            </a:extLst>
          </p:cNvPr>
          <p:cNvSpPr>
            <a:spLocks noChangeArrowheads="1"/>
          </p:cNvSpPr>
          <p:nvPr/>
        </p:nvSpPr>
        <p:spPr bwMode="auto">
          <a:xfrm>
            <a:off x="685800" y="1019175"/>
            <a:ext cx="7467600" cy="606425"/>
          </a:xfrm>
          <a:prstGeom prst="rect">
            <a:avLst/>
          </a:prstGeom>
          <a:noFill/>
          <a:ln w="12700">
            <a:noFill/>
            <a:miter lim="800000"/>
            <a:headEnd/>
            <a:tailEnd/>
          </a:ln>
          <a:effectLst/>
        </p:spPr>
        <p:txBody>
          <a:bodyPr wrap="none" anchor="ctr"/>
          <a:lstStyle/>
          <a:p>
            <a:pPr algn="ctr">
              <a:lnSpc>
                <a:spcPct val="110000"/>
              </a:lnSpc>
              <a:buClr>
                <a:srgbClr val="66FFFF"/>
              </a:buClr>
              <a:buSzPct val="90000"/>
              <a:buFont typeface="Wingdings" pitchFamily="2" charset="2"/>
              <a:buChar char="n"/>
              <a:defRPr/>
            </a:pPr>
            <a:r>
              <a:rPr lang="en-US" sz="2400">
                <a:effectLst>
                  <a:outerShdw blurRad="38100" dist="38100" dir="2700000" algn="tl">
                    <a:srgbClr val="000000"/>
                  </a:outerShdw>
                </a:effectLst>
                <a:latin typeface="Book Antiqua" pitchFamily="18" charset="0"/>
              </a:rPr>
              <a:t>   Compute the </a:t>
            </a:r>
            <a:r>
              <a:rPr lang="en-US" sz="2400" i="1" u="sng">
                <a:effectLst>
                  <a:outerShdw blurRad="38100" dist="38100" dir="2700000" algn="tl">
                    <a:srgbClr val="000000"/>
                  </a:outerShdw>
                </a:effectLst>
                <a:latin typeface="Book Antiqua" pitchFamily="18" charset="0"/>
              </a:rPr>
              <a:t>p</a:t>
            </a:r>
            <a:r>
              <a:rPr lang="en-US" sz="2400" u="sng">
                <a:effectLst>
                  <a:outerShdw blurRad="38100" dist="38100" dir="2700000" algn="tl">
                    <a:srgbClr val="000000"/>
                  </a:outerShdw>
                </a:effectLst>
                <a:latin typeface="Book Antiqua" pitchFamily="18" charset="0"/>
              </a:rPr>
              <a:t>-value</a:t>
            </a:r>
            <a:r>
              <a:rPr lang="en-US" sz="2400">
                <a:effectLst>
                  <a:outerShdw blurRad="38100" dist="38100" dir="2700000" algn="tl">
                    <a:srgbClr val="000000"/>
                  </a:outerShdw>
                </a:effectLst>
                <a:latin typeface="Book Antiqua" pitchFamily="18" charset="0"/>
              </a:rPr>
              <a:t> using the following three steps:</a:t>
            </a:r>
          </a:p>
        </p:txBody>
      </p:sp>
      <p:sp>
        <p:nvSpPr>
          <p:cNvPr id="282636" name="Text Box 12">
            <a:extLst>
              <a:ext uri="{FF2B5EF4-FFF2-40B4-BE49-F238E27FC236}">
                <a16:creationId xmlns:a16="http://schemas.microsoft.com/office/drawing/2014/main" id="{6130BDDD-560C-4CC8-9D9A-8C31E8A6409E}"/>
              </a:ext>
            </a:extLst>
          </p:cNvPr>
          <p:cNvSpPr txBox="1">
            <a:spLocks noChangeArrowheads="1"/>
          </p:cNvSpPr>
          <p:nvPr/>
        </p:nvSpPr>
        <p:spPr bwMode="auto">
          <a:xfrm>
            <a:off x="1127125" y="3840163"/>
            <a:ext cx="6950075" cy="895350"/>
          </a:xfrm>
          <a:prstGeom prst="rect">
            <a:avLst/>
          </a:prstGeom>
          <a:noFill/>
          <a:ln w="12700">
            <a:noFill/>
            <a:miter lim="800000"/>
            <a:headEnd/>
            <a:tailEnd/>
          </a:ln>
          <a:effectLst/>
        </p:spPr>
        <p:txBody>
          <a:bodyPr wrap="none">
            <a:spAutoFit/>
          </a:bodyPr>
          <a:lstStyle/>
          <a:p>
            <a:pPr algn="ctr">
              <a:lnSpc>
                <a:spcPct val="110000"/>
              </a:lnSpc>
              <a:buClr>
                <a:srgbClr val="66FFFF"/>
              </a:buClr>
              <a:buFont typeface="Wingdings" pitchFamily="2" charset="2"/>
              <a:buNone/>
              <a:defRPr/>
            </a:pPr>
            <a:r>
              <a:rPr lang="en-US" sz="2400">
                <a:effectLst>
                  <a:outerShdw blurRad="38100" dist="38100" dir="2700000" algn="tl">
                    <a:srgbClr val="000000"/>
                  </a:outerShdw>
                </a:effectLst>
                <a:latin typeface="Book Antiqua" pitchFamily="18" charset="0"/>
              </a:rPr>
              <a:t>3.  Double the tail area obtained in step 2 to obtain</a:t>
            </a:r>
          </a:p>
          <a:p>
            <a:pPr algn="ctr">
              <a:lnSpc>
                <a:spcPct val="110000"/>
              </a:lnSpc>
              <a:buClr>
                <a:srgbClr val="66FFFF"/>
              </a:buClr>
              <a:buFont typeface="Wingdings" pitchFamily="2" charset="2"/>
              <a:buNone/>
              <a:defRPr/>
            </a:pPr>
            <a:r>
              <a:rPr lang="en-US" sz="2400">
                <a:effectLst>
                  <a:outerShdw blurRad="38100" dist="38100" dir="2700000" algn="tl">
                    <a:srgbClr val="000000"/>
                  </a:outerShdw>
                </a:effectLst>
                <a:latin typeface="Book Antiqua" pitchFamily="18" charset="0"/>
              </a:rPr>
              <a:t>     the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 –value.</a:t>
            </a:r>
          </a:p>
        </p:txBody>
      </p:sp>
      <p:sp>
        <p:nvSpPr>
          <p:cNvPr id="282637" name="Text Box 13">
            <a:extLst>
              <a:ext uri="{FF2B5EF4-FFF2-40B4-BE49-F238E27FC236}">
                <a16:creationId xmlns:a16="http://schemas.microsoft.com/office/drawing/2014/main" id="{CA205301-CF06-4076-84FD-A3AEA2252CD3}"/>
              </a:ext>
            </a:extLst>
          </p:cNvPr>
          <p:cNvSpPr txBox="1">
            <a:spLocks noChangeArrowheads="1"/>
          </p:cNvSpPr>
          <p:nvPr/>
        </p:nvSpPr>
        <p:spPr bwMode="auto">
          <a:xfrm>
            <a:off x="1146175" y="2011363"/>
            <a:ext cx="7164388" cy="1833562"/>
          </a:xfrm>
          <a:prstGeom prst="rect">
            <a:avLst/>
          </a:prstGeom>
          <a:noFill/>
          <a:ln w="12700">
            <a:noFill/>
            <a:miter lim="800000"/>
            <a:headEnd/>
            <a:tailEnd/>
          </a:ln>
          <a:effectLst/>
        </p:spPr>
        <p:txBody>
          <a:bodyPr wrap="none">
            <a:spAutoFit/>
          </a:bodyPr>
          <a:lstStyle/>
          <a:p>
            <a:pPr algn="ctr">
              <a:lnSpc>
                <a:spcPct val="110000"/>
              </a:lnSpc>
              <a:buClr>
                <a:srgbClr val="66FFFF"/>
              </a:buClr>
              <a:buFont typeface="Wingdings" pitchFamily="2" charset="2"/>
              <a:buNone/>
              <a:defRPr/>
            </a:pPr>
            <a:r>
              <a:rPr lang="en-US" sz="2400">
                <a:effectLst>
                  <a:outerShdw blurRad="38100" dist="38100" dir="2700000" algn="tl">
                    <a:srgbClr val="000000"/>
                  </a:outerShdw>
                </a:effectLst>
                <a:latin typeface="Book Antiqua" pitchFamily="18" charset="0"/>
              </a:rPr>
              <a:t>2.  If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 is in the upper tail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 &gt; 0), find the area under</a:t>
            </a:r>
          </a:p>
          <a:p>
            <a:pPr algn="ctr">
              <a:lnSpc>
                <a:spcPct val="110000"/>
              </a:lnSpc>
              <a:buClr>
                <a:srgbClr val="66FFFF"/>
              </a:buClr>
              <a:buFont typeface="Wingdings" pitchFamily="2" charset="2"/>
              <a:buNone/>
              <a:defRPr/>
            </a:pPr>
            <a:r>
              <a:rPr lang="en-US" sz="2400">
                <a:effectLst>
                  <a:outerShdw blurRad="38100" dist="38100" dir="2700000" algn="tl">
                    <a:srgbClr val="000000"/>
                  </a:outerShdw>
                </a:effectLst>
                <a:latin typeface="Book Antiqua" pitchFamily="18" charset="0"/>
              </a:rPr>
              <a:t>     the standard normal curve to the right of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a:t>
            </a:r>
          </a:p>
          <a:p>
            <a:pPr algn="ctr">
              <a:lnSpc>
                <a:spcPct val="110000"/>
              </a:lnSpc>
              <a:buClr>
                <a:srgbClr val="66FFFF"/>
              </a:buClr>
              <a:buFont typeface="Wingdings" pitchFamily="2" charset="2"/>
              <a:buNone/>
              <a:defRPr/>
            </a:pPr>
            <a:endParaRPr lang="en-US" sz="800">
              <a:effectLst>
                <a:outerShdw blurRad="38100" dist="38100" dir="2700000" algn="tl">
                  <a:srgbClr val="000000"/>
                </a:outerShdw>
              </a:effectLst>
              <a:latin typeface="Book Antiqua" pitchFamily="18" charset="0"/>
            </a:endParaRPr>
          </a:p>
          <a:p>
            <a:pPr algn="ctr">
              <a:lnSpc>
                <a:spcPct val="110000"/>
              </a:lnSpc>
              <a:buClr>
                <a:srgbClr val="66FFFF"/>
              </a:buClr>
              <a:buFont typeface="Wingdings" pitchFamily="2" charset="2"/>
              <a:buNone/>
              <a:defRPr/>
            </a:pPr>
            <a:r>
              <a:rPr lang="en-US" sz="2400">
                <a:effectLst>
                  <a:outerShdw blurRad="38100" dist="38100" dir="2700000" algn="tl">
                    <a:srgbClr val="000000"/>
                  </a:outerShdw>
                </a:effectLst>
                <a:latin typeface="Book Antiqua" pitchFamily="18" charset="0"/>
              </a:rPr>
              <a:t>     If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 is in the lower tail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 &lt; 0), find the area under</a:t>
            </a:r>
          </a:p>
          <a:p>
            <a:pPr algn="ctr">
              <a:lnSpc>
                <a:spcPct val="110000"/>
              </a:lnSpc>
              <a:buClr>
                <a:srgbClr val="66FFFF"/>
              </a:buClr>
              <a:buFont typeface="Wingdings" pitchFamily="2" charset="2"/>
              <a:buNone/>
              <a:defRPr/>
            </a:pPr>
            <a:r>
              <a:rPr lang="en-US" sz="2400">
                <a:effectLst>
                  <a:outerShdw blurRad="38100" dist="38100" dir="2700000" algn="tl">
                    <a:srgbClr val="000000"/>
                  </a:outerShdw>
                </a:effectLst>
                <a:latin typeface="Book Antiqua" pitchFamily="18" charset="0"/>
              </a:rPr>
              <a:t>     the standard normal curve to the left of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a:t>
            </a:r>
          </a:p>
        </p:txBody>
      </p:sp>
      <p:sp>
        <p:nvSpPr>
          <p:cNvPr id="282638" name="Text Box 14">
            <a:extLst>
              <a:ext uri="{FF2B5EF4-FFF2-40B4-BE49-F238E27FC236}">
                <a16:creationId xmlns:a16="http://schemas.microsoft.com/office/drawing/2014/main" id="{34DC6646-398B-4F95-8823-B2660FDFE47F}"/>
              </a:ext>
            </a:extLst>
          </p:cNvPr>
          <p:cNvSpPr txBox="1">
            <a:spLocks noChangeArrowheads="1"/>
          </p:cNvSpPr>
          <p:nvPr/>
        </p:nvSpPr>
        <p:spPr bwMode="auto">
          <a:xfrm>
            <a:off x="1146175" y="1535113"/>
            <a:ext cx="5930900" cy="493712"/>
          </a:xfrm>
          <a:prstGeom prst="rect">
            <a:avLst/>
          </a:prstGeom>
          <a:noFill/>
          <a:ln w="12700">
            <a:noFill/>
            <a:miter lim="800000"/>
            <a:headEnd/>
            <a:tailEnd/>
          </a:ln>
          <a:effectLst/>
        </p:spPr>
        <p:txBody>
          <a:bodyPr wrap="none">
            <a:spAutoFit/>
          </a:bodyPr>
          <a:lstStyle/>
          <a:p>
            <a:pPr algn="ctr">
              <a:lnSpc>
                <a:spcPct val="110000"/>
              </a:lnSpc>
              <a:buClr>
                <a:srgbClr val="66FFFF"/>
              </a:buClr>
              <a:buFont typeface="Wingdings" pitchFamily="2" charset="2"/>
              <a:buNone/>
              <a:defRPr/>
            </a:pPr>
            <a:r>
              <a:rPr lang="en-US" sz="2400" dirty="0">
                <a:effectLst>
                  <a:outerShdw blurRad="38100" dist="38100" dir="2700000" algn="tl">
                    <a:srgbClr val="000000"/>
                  </a:outerShdw>
                </a:effectLst>
                <a:latin typeface="Book Antiqua" pitchFamily="18" charset="0"/>
              </a:rPr>
              <a:t>1.  Compute the value of the test statistic </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a:t>
            </a:r>
          </a:p>
        </p:txBody>
      </p:sp>
    </p:spTree>
    <p:extLst>
      <p:ext uri="{BB962C8B-B14F-4D97-AF65-F5344CB8AC3E}">
        <p14:creationId xmlns:p14="http://schemas.microsoft.com/office/powerpoint/2010/main" val="228011021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slide(fromTop)">
                                      <p:cBhvr>
                                        <p:cTn id="7" dur="500"/>
                                        <p:tgtEl>
                                          <p:spTgt spid="282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82638"/>
                                        </p:tgtEl>
                                        <p:attrNameLst>
                                          <p:attrName>style.visibility</p:attrName>
                                        </p:attrNameLst>
                                      </p:cBhvr>
                                      <p:to>
                                        <p:strVal val="visible"/>
                                      </p:to>
                                    </p:set>
                                    <p:animEffect transition="in" filter="slide(fromTop)">
                                      <p:cBhvr>
                                        <p:cTn id="12" dur="500"/>
                                        <p:tgtEl>
                                          <p:spTgt spid="2826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82637"/>
                                        </p:tgtEl>
                                        <p:attrNameLst>
                                          <p:attrName>style.visibility</p:attrName>
                                        </p:attrNameLst>
                                      </p:cBhvr>
                                      <p:to>
                                        <p:strVal val="visible"/>
                                      </p:to>
                                    </p:set>
                                    <p:animEffect transition="in" filter="slide(fromTop)">
                                      <p:cBhvr>
                                        <p:cTn id="17" dur="500"/>
                                        <p:tgtEl>
                                          <p:spTgt spid="2826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82636"/>
                                        </p:tgtEl>
                                        <p:attrNameLst>
                                          <p:attrName>style.visibility</p:attrName>
                                        </p:attrNameLst>
                                      </p:cBhvr>
                                      <p:to>
                                        <p:strVal val="visible"/>
                                      </p:to>
                                    </p:set>
                                    <p:animEffect transition="in" filter="slide(fromTop)">
                                      <p:cBhvr>
                                        <p:cTn id="22" dur="500"/>
                                        <p:tgtEl>
                                          <p:spTgt spid="2826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82627"/>
                                        </p:tgtEl>
                                        <p:attrNameLst>
                                          <p:attrName>style.visibility</p:attrName>
                                        </p:attrNameLst>
                                      </p:cBhvr>
                                      <p:to>
                                        <p:strVal val="visible"/>
                                      </p:to>
                                    </p:set>
                                    <p:animEffect transition="in" filter="slide(fromTop)">
                                      <p:cBhvr>
                                        <p:cTn id="27" dur="500"/>
                                        <p:tgtEl>
                                          <p:spTgt spid="282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autoUpdateAnimBg="0"/>
      <p:bldP spid="282628" grpId="0" autoUpdateAnimBg="0"/>
      <p:bldP spid="282636" grpId="0" autoUpdateAnimBg="0"/>
      <p:bldP spid="282637" grpId="0" autoUpdateAnimBg="0"/>
      <p:bldP spid="28263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D3C8F501-93F6-48BB-B4C9-1D2C942F8828}"/>
              </a:ext>
            </a:extLst>
          </p:cNvPr>
          <p:cNvSpPr>
            <a:spLocks noChangeArrowheads="1"/>
          </p:cNvSpPr>
          <p:nvPr/>
        </p:nvSpPr>
        <p:spPr bwMode="auto">
          <a:xfrm>
            <a:off x="1139825" y="1574800"/>
            <a:ext cx="6877050" cy="4597400"/>
          </a:xfrm>
          <a:prstGeom prst="rect">
            <a:avLst/>
          </a:prstGeom>
          <a:solidFill>
            <a:schemeClr val="bg1"/>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sz="2400">
              <a:effectLst>
                <a:outerShdw blurRad="38100" dist="38100" dir="2700000" algn="tl">
                  <a:srgbClr val="000000"/>
                </a:outerShdw>
              </a:effectLst>
              <a:latin typeface="Book Antiqua" pitchFamily="18" charset="0"/>
            </a:endParaRPr>
          </a:p>
        </p:txBody>
      </p:sp>
      <p:sp>
        <p:nvSpPr>
          <p:cNvPr id="267267" name="Rectangle 3">
            <a:extLst>
              <a:ext uri="{FF2B5EF4-FFF2-40B4-BE49-F238E27FC236}">
                <a16:creationId xmlns:a16="http://schemas.microsoft.com/office/drawing/2014/main" id="{486A14B1-47AD-4F60-9A04-A68478386F71}"/>
              </a:ext>
            </a:extLst>
          </p:cNvPr>
          <p:cNvSpPr>
            <a:spLocks noChangeArrowheads="1"/>
          </p:cNvSpPr>
          <p:nvPr/>
        </p:nvSpPr>
        <p:spPr bwMode="auto">
          <a:xfrm>
            <a:off x="706438" y="1090613"/>
            <a:ext cx="4332287" cy="571500"/>
          </a:xfrm>
          <a:prstGeom prst="rect">
            <a:avLst/>
          </a:prstGeom>
          <a:noFill/>
          <a:ln w="12700">
            <a:noFill/>
            <a:miter lim="800000"/>
            <a:headEnd/>
            <a:tailEnd/>
          </a:ln>
          <a:effectLst>
            <a:outerShdw dist="17961" dir="2700000" algn="ctr" rotWithShape="0">
              <a:srgbClr val="000000"/>
            </a:outerShdw>
          </a:effectLst>
        </p:spPr>
        <p:txBody>
          <a:bodyPr lIns="90488" tIns="44450" rIns="90488" bIns="44450"/>
          <a:lstStyle/>
          <a:p>
            <a:pPr marL="342900" indent="-342900" algn="ctr">
              <a:spcBef>
                <a:spcPct val="20000"/>
              </a:spcBef>
              <a:buClr>
                <a:srgbClr val="66FFFF"/>
              </a:buClr>
              <a:buSzPct val="75000"/>
              <a:buFont typeface="Monotype Sorts" pitchFamily="2" charset="2"/>
              <a:buChar char="n"/>
              <a:defRPr/>
            </a:pPr>
            <a:r>
              <a:rPr lang="en-US" sz="2400" i="1" dirty="0">
                <a:solidFill>
                  <a:schemeClr val="tx2"/>
                </a:solidFill>
                <a:effectLst>
                  <a:outerShdw blurRad="38100" dist="38100" dir="2700000" algn="tl">
                    <a:srgbClr val="000000"/>
                  </a:outerShdw>
                </a:effectLst>
                <a:latin typeface="Book Antiqua" pitchFamily="18" charset="0"/>
              </a:rPr>
              <a:t>p</a:t>
            </a:r>
            <a:r>
              <a:rPr lang="en-US" sz="2400" dirty="0">
                <a:solidFill>
                  <a:schemeClr val="tx2"/>
                </a:solidFill>
                <a:effectLst>
                  <a:outerShdw blurRad="38100" dist="38100" dir="2700000" algn="tl">
                    <a:srgbClr val="000000"/>
                  </a:outerShdw>
                </a:effectLst>
                <a:latin typeface="Book Antiqua" pitchFamily="18" charset="0"/>
              </a:rPr>
              <a:t>-Value Approach</a:t>
            </a:r>
            <a:endParaRPr lang="en-US" sz="2400" baseline="-25000" dirty="0">
              <a:solidFill>
                <a:schemeClr val="tx2"/>
              </a:solidFill>
              <a:effectLst>
                <a:outerShdw blurRad="38100" dist="38100" dir="2700000" algn="tl">
                  <a:srgbClr val="000000"/>
                </a:outerShdw>
              </a:effectLst>
              <a:latin typeface="Book Antiqua" pitchFamily="18" charset="0"/>
            </a:endParaRPr>
          </a:p>
        </p:txBody>
      </p:sp>
      <p:sp>
        <p:nvSpPr>
          <p:cNvPr id="267268" name="Freeform 4">
            <a:extLst>
              <a:ext uri="{FF2B5EF4-FFF2-40B4-BE49-F238E27FC236}">
                <a16:creationId xmlns:a16="http://schemas.microsoft.com/office/drawing/2014/main" id="{D1DFC32A-FA81-42B2-B0CC-E4E942D77120}"/>
              </a:ext>
            </a:extLst>
          </p:cNvPr>
          <p:cNvSpPr>
            <a:spLocks/>
          </p:cNvSpPr>
          <p:nvPr/>
        </p:nvSpPr>
        <p:spPr bwMode="auto">
          <a:xfrm>
            <a:off x="2533650" y="1892300"/>
            <a:ext cx="4508500" cy="3059113"/>
          </a:xfrm>
          <a:custGeom>
            <a:avLst/>
            <a:gdLst/>
            <a:ahLst/>
            <a:cxnLst>
              <a:cxn ang="0">
                <a:pos x="1356" y="8"/>
              </a:cxn>
              <a:cxn ang="0">
                <a:pos x="1262" y="96"/>
              </a:cxn>
              <a:cxn ang="0">
                <a:pos x="1203" y="196"/>
              </a:cxn>
              <a:cxn ang="0">
                <a:pos x="1144" y="304"/>
              </a:cxn>
              <a:cxn ang="0">
                <a:pos x="1098" y="406"/>
              </a:cxn>
              <a:cxn ang="0">
                <a:pos x="1059" y="508"/>
              </a:cxn>
              <a:cxn ang="0">
                <a:pos x="1014" y="625"/>
              </a:cxn>
              <a:cxn ang="0">
                <a:pos x="975" y="748"/>
              </a:cxn>
              <a:cxn ang="0">
                <a:pos x="948" y="853"/>
              </a:cxn>
              <a:cxn ang="0">
                <a:pos x="922" y="965"/>
              </a:cxn>
              <a:cxn ang="0">
                <a:pos x="885" y="1072"/>
              </a:cxn>
              <a:cxn ang="0">
                <a:pos x="844" y="1177"/>
              </a:cxn>
              <a:cxn ang="0">
                <a:pos x="812" y="1282"/>
              </a:cxn>
              <a:cxn ang="0">
                <a:pos x="748" y="1402"/>
              </a:cxn>
              <a:cxn ang="0">
                <a:pos x="677" y="1516"/>
              </a:cxn>
              <a:cxn ang="0">
                <a:pos x="605" y="1613"/>
              </a:cxn>
              <a:cxn ang="0">
                <a:pos x="504" y="1686"/>
              </a:cxn>
              <a:cxn ang="0">
                <a:pos x="396" y="1740"/>
              </a:cxn>
              <a:cxn ang="0">
                <a:pos x="293" y="1783"/>
              </a:cxn>
              <a:cxn ang="0">
                <a:pos x="204" y="1813"/>
              </a:cxn>
              <a:cxn ang="0">
                <a:pos x="81" y="1849"/>
              </a:cxn>
              <a:cxn ang="0">
                <a:pos x="2" y="1876"/>
              </a:cxn>
              <a:cxn ang="0">
                <a:pos x="2840" y="1924"/>
              </a:cxn>
              <a:cxn ang="0">
                <a:pos x="2796" y="1863"/>
              </a:cxn>
              <a:cxn ang="0">
                <a:pos x="2694" y="1834"/>
              </a:cxn>
              <a:cxn ang="0">
                <a:pos x="2574" y="1792"/>
              </a:cxn>
              <a:cxn ang="0">
                <a:pos x="2460" y="1744"/>
              </a:cxn>
              <a:cxn ang="0">
                <a:pos x="2342" y="1688"/>
              </a:cxn>
              <a:cxn ang="0">
                <a:pos x="2293" y="1658"/>
              </a:cxn>
              <a:cxn ang="0">
                <a:pos x="2212" y="1584"/>
              </a:cxn>
              <a:cxn ang="0">
                <a:pos x="2140" y="1500"/>
              </a:cxn>
              <a:cxn ang="0">
                <a:pos x="2078" y="1402"/>
              </a:cxn>
              <a:cxn ang="0">
                <a:pos x="2024" y="1300"/>
              </a:cxn>
              <a:cxn ang="0">
                <a:pos x="1978" y="1200"/>
              </a:cxn>
              <a:cxn ang="0">
                <a:pos x="1942" y="1106"/>
              </a:cxn>
              <a:cxn ang="0">
                <a:pos x="1910" y="1012"/>
              </a:cxn>
              <a:cxn ang="0">
                <a:pos x="1870" y="890"/>
              </a:cxn>
              <a:cxn ang="0">
                <a:pos x="1840" y="776"/>
              </a:cxn>
              <a:cxn ang="0">
                <a:pos x="1798" y="640"/>
              </a:cxn>
              <a:cxn ang="0">
                <a:pos x="1748" y="507"/>
              </a:cxn>
              <a:cxn ang="0">
                <a:pos x="1704" y="396"/>
              </a:cxn>
              <a:cxn ang="0">
                <a:pos x="1672" y="318"/>
              </a:cxn>
              <a:cxn ang="0">
                <a:pos x="1630" y="232"/>
              </a:cxn>
              <a:cxn ang="0">
                <a:pos x="1598" y="180"/>
              </a:cxn>
              <a:cxn ang="0">
                <a:pos x="1560" y="124"/>
              </a:cxn>
              <a:cxn ang="0">
                <a:pos x="1546" y="106"/>
              </a:cxn>
              <a:cxn ang="0">
                <a:pos x="1490" y="42"/>
              </a:cxn>
              <a:cxn ang="0">
                <a:pos x="1448" y="8"/>
              </a:cxn>
            </a:cxnLst>
            <a:rect l="0" t="0" r="r" b="b"/>
            <a:pathLst>
              <a:path w="2840" h="1927">
                <a:moveTo>
                  <a:pt x="1416" y="0"/>
                </a:moveTo>
                <a:lnTo>
                  <a:pt x="1384" y="0"/>
                </a:lnTo>
                <a:lnTo>
                  <a:pt x="1356" y="8"/>
                </a:lnTo>
                <a:lnTo>
                  <a:pt x="1324" y="30"/>
                </a:lnTo>
                <a:lnTo>
                  <a:pt x="1299" y="55"/>
                </a:lnTo>
                <a:lnTo>
                  <a:pt x="1262" y="96"/>
                </a:lnTo>
                <a:lnTo>
                  <a:pt x="1242" y="128"/>
                </a:lnTo>
                <a:lnTo>
                  <a:pt x="1218" y="162"/>
                </a:lnTo>
                <a:lnTo>
                  <a:pt x="1203" y="196"/>
                </a:lnTo>
                <a:lnTo>
                  <a:pt x="1185" y="232"/>
                </a:lnTo>
                <a:lnTo>
                  <a:pt x="1164" y="268"/>
                </a:lnTo>
                <a:lnTo>
                  <a:pt x="1144" y="304"/>
                </a:lnTo>
                <a:lnTo>
                  <a:pt x="1128" y="343"/>
                </a:lnTo>
                <a:lnTo>
                  <a:pt x="1112" y="372"/>
                </a:lnTo>
                <a:lnTo>
                  <a:pt x="1098" y="406"/>
                </a:lnTo>
                <a:lnTo>
                  <a:pt x="1086" y="439"/>
                </a:lnTo>
                <a:lnTo>
                  <a:pt x="1071" y="475"/>
                </a:lnTo>
                <a:lnTo>
                  <a:pt x="1059" y="508"/>
                </a:lnTo>
                <a:lnTo>
                  <a:pt x="1041" y="547"/>
                </a:lnTo>
                <a:lnTo>
                  <a:pt x="1026" y="589"/>
                </a:lnTo>
                <a:lnTo>
                  <a:pt x="1014" y="625"/>
                </a:lnTo>
                <a:lnTo>
                  <a:pt x="1002" y="664"/>
                </a:lnTo>
                <a:lnTo>
                  <a:pt x="990" y="709"/>
                </a:lnTo>
                <a:lnTo>
                  <a:pt x="975" y="748"/>
                </a:lnTo>
                <a:lnTo>
                  <a:pt x="966" y="784"/>
                </a:lnTo>
                <a:lnTo>
                  <a:pt x="954" y="823"/>
                </a:lnTo>
                <a:lnTo>
                  <a:pt x="948" y="853"/>
                </a:lnTo>
                <a:lnTo>
                  <a:pt x="936" y="892"/>
                </a:lnTo>
                <a:lnTo>
                  <a:pt x="927" y="931"/>
                </a:lnTo>
                <a:lnTo>
                  <a:pt x="922" y="965"/>
                </a:lnTo>
                <a:lnTo>
                  <a:pt x="909" y="1003"/>
                </a:lnTo>
                <a:lnTo>
                  <a:pt x="897" y="1036"/>
                </a:lnTo>
                <a:lnTo>
                  <a:pt x="885" y="1072"/>
                </a:lnTo>
                <a:lnTo>
                  <a:pt x="873" y="1108"/>
                </a:lnTo>
                <a:lnTo>
                  <a:pt x="860" y="1144"/>
                </a:lnTo>
                <a:lnTo>
                  <a:pt x="844" y="1177"/>
                </a:lnTo>
                <a:lnTo>
                  <a:pt x="832" y="1218"/>
                </a:lnTo>
                <a:lnTo>
                  <a:pt x="822" y="1246"/>
                </a:lnTo>
                <a:lnTo>
                  <a:pt x="812" y="1282"/>
                </a:lnTo>
                <a:lnTo>
                  <a:pt x="789" y="1324"/>
                </a:lnTo>
                <a:lnTo>
                  <a:pt x="768" y="1363"/>
                </a:lnTo>
                <a:lnTo>
                  <a:pt x="748" y="1402"/>
                </a:lnTo>
                <a:lnTo>
                  <a:pt x="730" y="1437"/>
                </a:lnTo>
                <a:lnTo>
                  <a:pt x="708" y="1478"/>
                </a:lnTo>
                <a:lnTo>
                  <a:pt x="677" y="1516"/>
                </a:lnTo>
                <a:lnTo>
                  <a:pt x="653" y="1547"/>
                </a:lnTo>
                <a:lnTo>
                  <a:pt x="632" y="1578"/>
                </a:lnTo>
                <a:lnTo>
                  <a:pt x="605" y="1613"/>
                </a:lnTo>
                <a:lnTo>
                  <a:pt x="580" y="1632"/>
                </a:lnTo>
                <a:lnTo>
                  <a:pt x="551" y="1656"/>
                </a:lnTo>
                <a:lnTo>
                  <a:pt x="504" y="1686"/>
                </a:lnTo>
                <a:lnTo>
                  <a:pt x="458" y="1710"/>
                </a:lnTo>
                <a:lnTo>
                  <a:pt x="424" y="1726"/>
                </a:lnTo>
                <a:lnTo>
                  <a:pt x="396" y="1740"/>
                </a:lnTo>
                <a:lnTo>
                  <a:pt x="364" y="1752"/>
                </a:lnTo>
                <a:lnTo>
                  <a:pt x="328" y="1768"/>
                </a:lnTo>
                <a:lnTo>
                  <a:pt x="293" y="1783"/>
                </a:lnTo>
                <a:lnTo>
                  <a:pt x="264" y="1789"/>
                </a:lnTo>
                <a:lnTo>
                  <a:pt x="237" y="1801"/>
                </a:lnTo>
                <a:lnTo>
                  <a:pt x="204" y="1813"/>
                </a:lnTo>
                <a:lnTo>
                  <a:pt x="160" y="1826"/>
                </a:lnTo>
                <a:lnTo>
                  <a:pt x="114" y="1843"/>
                </a:lnTo>
                <a:lnTo>
                  <a:pt x="81" y="1849"/>
                </a:lnTo>
                <a:lnTo>
                  <a:pt x="48" y="1861"/>
                </a:lnTo>
                <a:lnTo>
                  <a:pt x="21" y="1867"/>
                </a:lnTo>
                <a:lnTo>
                  <a:pt x="2" y="1876"/>
                </a:lnTo>
                <a:lnTo>
                  <a:pt x="0" y="1927"/>
                </a:lnTo>
                <a:lnTo>
                  <a:pt x="0" y="1924"/>
                </a:lnTo>
                <a:lnTo>
                  <a:pt x="2840" y="1924"/>
                </a:lnTo>
                <a:lnTo>
                  <a:pt x="2838" y="1886"/>
                </a:lnTo>
                <a:lnTo>
                  <a:pt x="2832" y="1867"/>
                </a:lnTo>
                <a:lnTo>
                  <a:pt x="2796" y="1863"/>
                </a:lnTo>
                <a:lnTo>
                  <a:pt x="2754" y="1863"/>
                </a:lnTo>
                <a:lnTo>
                  <a:pt x="2718" y="1837"/>
                </a:lnTo>
                <a:lnTo>
                  <a:pt x="2694" y="1834"/>
                </a:lnTo>
                <a:lnTo>
                  <a:pt x="2670" y="1828"/>
                </a:lnTo>
                <a:lnTo>
                  <a:pt x="2622" y="1810"/>
                </a:lnTo>
                <a:lnTo>
                  <a:pt x="2574" y="1792"/>
                </a:lnTo>
                <a:lnTo>
                  <a:pt x="2535" y="1774"/>
                </a:lnTo>
                <a:lnTo>
                  <a:pt x="2499" y="1759"/>
                </a:lnTo>
                <a:lnTo>
                  <a:pt x="2460" y="1744"/>
                </a:lnTo>
                <a:lnTo>
                  <a:pt x="2424" y="1730"/>
                </a:lnTo>
                <a:lnTo>
                  <a:pt x="2379" y="1708"/>
                </a:lnTo>
                <a:lnTo>
                  <a:pt x="2342" y="1688"/>
                </a:lnTo>
                <a:lnTo>
                  <a:pt x="2322" y="1676"/>
                </a:lnTo>
                <a:lnTo>
                  <a:pt x="2308" y="1666"/>
                </a:lnTo>
                <a:lnTo>
                  <a:pt x="2293" y="1658"/>
                </a:lnTo>
                <a:lnTo>
                  <a:pt x="2266" y="1636"/>
                </a:lnTo>
                <a:lnTo>
                  <a:pt x="2245" y="1613"/>
                </a:lnTo>
                <a:lnTo>
                  <a:pt x="2212" y="1584"/>
                </a:lnTo>
                <a:lnTo>
                  <a:pt x="2191" y="1565"/>
                </a:lnTo>
                <a:lnTo>
                  <a:pt x="2161" y="1528"/>
                </a:lnTo>
                <a:lnTo>
                  <a:pt x="2140" y="1500"/>
                </a:lnTo>
                <a:lnTo>
                  <a:pt x="2120" y="1466"/>
                </a:lnTo>
                <a:lnTo>
                  <a:pt x="2098" y="1434"/>
                </a:lnTo>
                <a:lnTo>
                  <a:pt x="2078" y="1402"/>
                </a:lnTo>
                <a:lnTo>
                  <a:pt x="2058" y="1362"/>
                </a:lnTo>
                <a:lnTo>
                  <a:pt x="2042" y="1332"/>
                </a:lnTo>
                <a:lnTo>
                  <a:pt x="2024" y="1300"/>
                </a:lnTo>
                <a:lnTo>
                  <a:pt x="2006" y="1270"/>
                </a:lnTo>
                <a:lnTo>
                  <a:pt x="1996" y="1238"/>
                </a:lnTo>
                <a:lnTo>
                  <a:pt x="1978" y="1200"/>
                </a:lnTo>
                <a:lnTo>
                  <a:pt x="1964" y="1164"/>
                </a:lnTo>
                <a:lnTo>
                  <a:pt x="1952" y="1134"/>
                </a:lnTo>
                <a:lnTo>
                  <a:pt x="1942" y="1106"/>
                </a:lnTo>
                <a:lnTo>
                  <a:pt x="1934" y="1080"/>
                </a:lnTo>
                <a:lnTo>
                  <a:pt x="1924" y="1058"/>
                </a:lnTo>
                <a:lnTo>
                  <a:pt x="1910" y="1012"/>
                </a:lnTo>
                <a:lnTo>
                  <a:pt x="1896" y="970"/>
                </a:lnTo>
                <a:lnTo>
                  <a:pt x="1884" y="930"/>
                </a:lnTo>
                <a:lnTo>
                  <a:pt x="1870" y="890"/>
                </a:lnTo>
                <a:lnTo>
                  <a:pt x="1862" y="850"/>
                </a:lnTo>
                <a:lnTo>
                  <a:pt x="1852" y="814"/>
                </a:lnTo>
                <a:lnTo>
                  <a:pt x="1840" y="776"/>
                </a:lnTo>
                <a:lnTo>
                  <a:pt x="1828" y="734"/>
                </a:lnTo>
                <a:lnTo>
                  <a:pt x="1816" y="694"/>
                </a:lnTo>
                <a:lnTo>
                  <a:pt x="1798" y="640"/>
                </a:lnTo>
                <a:lnTo>
                  <a:pt x="1784" y="598"/>
                </a:lnTo>
                <a:lnTo>
                  <a:pt x="1766" y="550"/>
                </a:lnTo>
                <a:lnTo>
                  <a:pt x="1748" y="507"/>
                </a:lnTo>
                <a:lnTo>
                  <a:pt x="1734" y="474"/>
                </a:lnTo>
                <a:lnTo>
                  <a:pt x="1722" y="432"/>
                </a:lnTo>
                <a:lnTo>
                  <a:pt x="1704" y="396"/>
                </a:lnTo>
                <a:lnTo>
                  <a:pt x="1686" y="348"/>
                </a:lnTo>
                <a:lnTo>
                  <a:pt x="1698" y="372"/>
                </a:lnTo>
                <a:lnTo>
                  <a:pt x="1672" y="318"/>
                </a:lnTo>
                <a:lnTo>
                  <a:pt x="1654" y="284"/>
                </a:lnTo>
                <a:lnTo>
                  <a:pt x="1642" y="256"/>
                </a:lnTo>
                <a:lnTo>
                  <a:pt x="1630" y="232"/>
                </a:lnTo>
                <a:lnTo>
                  <a:pt x="1612" y="206"/>
                </a:lnTo>
                <a:lnTo>
                  <a:pt x="1606" y="196"/>
                </a:lnTo>
                <a:lnTo>
                  <a:pt x="1598" y="180"/>
                </a:lnTo>
                <a:lnTo>
                  <a:pt x="1586" y="160"/>
                </a:lnTo>
                <a:lnTo>
                  <a:pt x="1574" y="142"/>
                </a:lnTo>
                <a:lnTo>
                  <a:pt x="1560" y="124"/>
                </a:lnTo>
                <a:lnTo>
                  <a:pt x="1552" y="114"/>
                </a:lnTo>
                <a:lnTo>
                  <a:pt x="1568" y="136"/>
                </a:lnTo>
                <a:lnTo>
                  <a:pt x="1546" y="106"/>
                </a:lnTo>
                <a:lnTo>
                  <a:pt x="1530" y="86"/>
                </a:lnTo>
                <a:lnTo>
                  <a:pt x="1512" y="62"/>
                </a:lnTo>
                <a:lnTo>
                  <a:pt x="1490" y="42"/>
                </a:lnTo>
                <a:lnTo>
                  <a:pt x="1476" y="28"/>
                </a:lnTo>
                <a:lnTo>
                  <a:pt x="1464" y="16"/>
                </a:lnTo>
                <a:lnTo>
                  <a:pt x="1448" y="8"/>
                </a:lnTo>
                <a:lnTo>
                  <a:pt x="1432" y="2"/>
                </a:lnTo>
              </a:path>
            </a:pathLst>
          </a:custGeom>
          <a:solidFill>
            <a:schemeClr val="accent2">
              <a:lumMod val="20000"/>
              <a:lumOff val="8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69" name="Rectangle 5">
            <a:extLst>
              <a:ext uri="{FF2B5EF4-FFF2-40B4-BE49-F238E27FC236}">
                <a16:creationId xmlns:a16="http://schemas.microsoft.com/office/drawing/2014/main" id="{2B2F7F3C-D3B6-4597-9B3A-74EE6991F259}"/>
              </a:ext>
            </a:extLst>
          </p:cNvPr>
          <p:cNvSpPr>
            <a:spLocks noChangeArrowheads="1"/>
          </p:cNvSpPr>
          <p:nvPr/>
        </p:nvSpPr>
        <p:spPr bwMode="auto">
          <a:xfrm>
            <a:off x="1389063" y="3494088"/>
            <a:ext cx="1190625" cy="82867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dirty="0">
                <a:effectLst>
                  <a:outerShdw blurRad="38100" dist="38100" dir="2700000" algn="tl">
                    <a:srgbClr val="000000">
                      <a:alpha val="43137"/>
                    </a:srgbClr>
                  </a:outerShdw>
                </a:effectLst>
                <a:latin typeface="Book Antiqua" pitchFamily="18" charset="0"/>
              </a:rPr>
              <a:t>p</a:t>
            </a:r>
            <a:r>
              <a:rPr lang="en-US" sz="2400" dirty="0">
                <a:effectLst>
                  <a:outerShdw blurRad="38100" dist="38100" dir="2700000" algn="tl">
                    <a:srgbClr val="000000">
                      <a:alpha val="43137"/>
                    </a:srgbClr>
                  </a:outerShdw>
                </a:effectLst>
                <a:latin typeface="Book Antiqua" pitchFamily="18" charset="0"/>
              </a:rPr>
              <a:t>-value</a:t>
            </a:r>
          </a:p>
          <a:p>
            <a:pPr algn="ctr">
              <a:defRPr/>
            </a:pPr>
            <a:r>
              <a:rPr lang="en-US" sz="2400" i="1" dirty="0">
                <a:effectLst>
                  <a:outerShdw blurRad="38100" dist="38100" dir="2700000" algn="tl">
                    <a:srgbClr val="000000">
                      <a:alpha val="43137"/>
                    </a:srgbClr>
                  </a:outerShdw>
                </a:effectLst>
                <a:latin typeface="Symbol" pitchFamily="18" charset="2"/>
              </a:rPr>
              <a:t> </a:t>
            </a:r>
            <a:r>
              <a:rPr lang="en-US" sz="2400" dirty="0">
                <a:effectLst>
                  <a:outerShdw blurRad="38100" dist="38100" dir="2700000" algn="tl">
                    <a:srgbClr val="000000">
                      <a:alpha val="43137"/>
                    </a:srgbClr>
                  </a:outerShdw>
                </a:effectLst>
                <a:latin typeface="Symbol" pitchFamily="18" charset="2"/>
              </a:rPr>
              <a:t>72</a:t>
            </a:r>
          </a:p>
        </p:txBody>
      </p:sp>
      <p:sp>
        <p:nvSpPr>
          <p:cNvPr id="267271" name="Line 7">
            <a:extLst>
              <a:ext uri="{FF2B5EF4-FFF2-40B4-BE49-F238E27FC236}">
                <a16:creationId xmlns:a16="http://schemas.microsoft.com/office/drawing/2014/main" id="{C95784BF-0A0B-4F85-8332-10480635C3A7}"/>
              </a:ext>
            </a:extLst>
          </p:cNvPr>
          <p:cNvSpPr>
            <a:spLocks noChangeShapeType="1"/>
          </p:cNvSpPr>
          <p:nvPr/>
        </p:nvSpPr>
        <p:spPr bwMode="auto">
          <a:xfrm flipH="1">
            <a:off x="2901950" y="2422525"/>
            <a:ext cx="64770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72" name="Rectangle 8">
            <a:extLst>
              <a:ext uri="{FF2B5EF4-FFF2-40B4-BE49-F238E27FC236}">
                <a16:creationId xmlns:a16="http://schemas.microsoft.com/office/drawing/2014/main" id="{1151AEF3-F5DE-445C-BF24-0E81F6C790CB}"/>
              </a:ext>
            </a:extLst>
          </p:cNvPr>
          <p:cNvSpPr>
            <a:spLocks noChangeArrowheads="1"/>
          </p:cNvSpPr>
          <p:nvPr/>
        </p:nvSpPr>
        <p:spPr bwMode="auto">
          <a:xfrm>
            <a:off x="4629150" y="5289550"/>
            <a:ext cx="3333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0</a:t>
            </a:r>
          </a:p>
        </p:txBody>
      </p:sp>
      <p:sp>
        <p:nvSpPr>
          <p:cNvPr id="267273" name="Rectangle 9">
            <a:extLst>
              <a:ext uri="{FF2B5EF4-FFF2-40B4-BE49-F238E27FC236}">
                <a16:creationId xmlns:a16="http://schemas.microsoft.com/office/drawing/2014/main" id="{A3DC8273-EF99-429D-B026-46C5C617175A}"/>
              </a:ext>
            </a:extLst>
          </p:cNvPr>
          <p:cNvSpPr>
            <a:spLocks noChangeArrowheads="1"/>
          </p:cNvSpPr>
          <p:nvPr/>
        </p:nvSpPr>
        <p:spPr bwMode="auto">
          <a:xfrm>
            <a:off x="3376613" y="5284788"/>
            <a:ext cx="892175" cy="7461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lnSpc>
                <a:spcPct val="90000"/>
              </a:lnSpc>
              <a:defRPr/>
            </a:pPr>
            <a:r>
              <a:rPr lang="en-US" sz="2400">
                <a:effectLst>
                  <a:outerShdw blurRad="38100" dist="38100" dir="2700000" algn="tl">
                    <a:srgbClr val="000000">
                      <a:alpha val="43137"/>
                    </a:srgbClr>
                  </a:outerShdw>
                </a:effectLst>
                <a:latin typeface="Book Antiqua" pitchFamily="18" charset="0"/>
              </a:rPr>
              <a:t> -</a:t>
            </a:r>
            <a:r>
              <a:rPr lang="en-US" sz="2400" i="1">
                <a:effectLst>
                  <a:outerShdw blurRad="38100" dist="38100" dir="2700000" algn="tl">
                    <a:srgbClr val="000000">
                      <a:alpha val="43137"/>
                    </a:srgbClr>
                  </a:outerShdw>
                </a:effectLst>
                <a:latin typeface="Book Antiqua" pitchFamily="18" charset="0"/>
              </a:rPr>
              <a:t>z</a:t>
            </a:r>
            <a:r>
              <a:rPr lang="en-US" sz="2400" i="1" baseline="-25000">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 =</a:t>
            </a:r>
          </a:p>
          <a:p>
            <a:pPr algn="ctr">
              <a:lnSpc>
                <a:spcPct val="90000"/>
              </a:lnSpc>
              <a:defRPr/>
            </a:pPr>
            <a:r>
              <a:rPr lang="en-US" sz="2400">
                <a:effectLst>
                  <a:outerShdw blurRad="38100" dist="38100" dir="2700000" algn="tl">
                    <a:srgbClr val="000000">
                      <a:alpha val="43137"/>
                    </a:srgbClr>
                  </a:outerShdw>
                </a:effectLst>
                <a:latin typeface="Book Antiqua" pitchFamily="18" charset="0"/>
              </a:rPr>
              <a:t> -1.28</a:t>
            </a:r>
          </a:p>
        </p:txBody>
      </p:sp>
      <p:sp>
        <p:nvSpPr>
          <p:cNvPr id="267274" name="Rectangle 10">
            <a:extLst>
              <a:ext uri="{FF2B5EF4-FFF2-40B4-BE49-F238E27FC236}">
                <a16:creationId xmlns:a16="http://schemas.microsoft.com/office/drawing/2014/main" id="{4D90BFF7-9DD6-4FA1-B7C8-39E2A6BEE5CD}"/>
              </a:ext>
            </a:extLst>
          </p:cNvPr>
          <p:cNvSpPr>
            <a:spLocks noChangeArrowheads="1"/>
          </p:cNvSpPr>
          <p:nvPr/>
        </p:nvSpPr>
        <p:spPr bwMode="auto">
          <a:xfrm>
            <a:off x="1776413" y="2198688"/>
            <a:ext cx="109061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 = .10</a:t>
            </a:r>
            <a:endParaRPr lang="en-US" sz="2400" baseline="-25000">
              <a:effectLst>
                <a:outerShdw blurRad="38100" dist="38100" dir="2700000" algn="tl">
                  <a:srgbClr val="000000">
                    <a:alpha val="43137"/>
                  </a:srgbClr>
                </a:outerShdw>
              </a:effectLst>
              <a:latin typeface="Book Antiqua" pitchFamily="18" charset="0"/>
            </a:endParaRPr>
          </a:p>
        </p:txBody>
      </p:sp>
      <p:sp>
        <p:nvSpPr>
          <p:cNvPr id="267275" name="Line 11">
            <a:extLst>
              <a:ext uri="{FF2B5EF4-FFF2-40B4-BE49-F238E27FC236}">
                <a16:creationId xmlns:a16="http://schemas.microsoft.com/office/drawing/2014/main" id="{40ECC04E-8ED4-4B2C-AB50-81E023F7C797}"/>
              </a:ext>
            </a:extLst>
          </p:cNvPr>
          <p:cNvSpPr>
            <a:spLocks noChangeShapeType="1"/>
          </p:cNvSpPr>
          <p:nvPr/>
        </p:nvSpPr>
        <p:spPr bwMode="auto">
          <a:xfrm>
            <a:off x="2297113" y="4954588"/>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76" name="Rectangle 12">
            <a:extLst>
              <a:ext uri="{FF2B5EF4-FFF2-40B4-BE49-F238E27FC236}">
                <a16:creationId xmlns:a16="http://schemas.microsoft.com/office/drawing/2014/main" id="{E4B56BEF-D8A9-4710-A73F-027C4071D55D}"/>
              </a:ext>
            </a:extLst>
          </p:cNvPr>
          <p:cNvSpPr>
            <a:spLocks noChangeArrowheads="1"/>
          </p:cNvSpPr>
          <p:nvPr/>
        </p:nvSpPr>
        <p:spPr bwMode="auto">
          <a:xfrm>
            <a:off x="7396163" y="4732338"/>
            <a:ext cx="31591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Book Antiqua" pitchFamily="18" charset="0"/>
              </a:rPr>
              <a:t>z</a:t>
            </a:r>
          </a:p>
        </p:txBody>
      </p:sp>
      <p:sp>
        <p:nvSpPr>
          <p:cNvPr id="267277" name="Rectangle 13">
            <a:extLst>
              <a:ext uri="{FF2B5EF4-FFF2-40B4-BE49-F238E27FC236}">
                <a16:creationId xmlns:a16="http://schemas.microsoft.com/office/drawing/2014/main" id="{104665DF-8B4B-4246-A28B-D92FE753CAD3}"/>
              </a:ext>
            </a:extLst>
          </p:cNvPr>
          <p:cNvSpPr>
            <a:spLocks noChangeArrowheads="1"/>
          </p:cNvSpPr>
          <p:nvPr/>
        </p:nvSpPr>
        <p:spPr bwMode="auto">
          <a:xfrm>
            <a:off x="2590800" y="5284788"/>
            <a:ext cx="825500" cy="75565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lnSpc>
                <a:spcPct val="90000"/>
              </a:lnSpc>
              <a:defRPr/>
            </a:pPr>
            <a:r>
              <a:rPr lang="en-US" sz="2400" i="1" dirty="0">
                <a:solidFill>
                  <a:srgbClr val="66FFFF"/>
                </a:solidFill>
                <a:effectLst>
                  <a:outerShdw blurRad="38100" dist="38100" dir="2700000" algn="tl">
                    <a:srgbClr val="000000">
                      <a:alpha val="43137"/>
                    </a:srgbClr>
                  </a:outerShdw>
                </a:effectLst>
                <a:latin typeface="Book Antiqua" pitchFamily="18" charset="0"/>
              </a:rPr>
              <a:t> </a:t>
            </a:r>
            <a:r>
              <a:rPr lang="en-US" sz="2400" i="1" dirty="0">
                <a:effectLst>
                  <a:outerShdw blurRad="38100" dist="38100" dir="2700000" algn="tl">
                    <a:srgbClr val="000000">
                      <a:alpha val="43137"/>
                    </a:srgbClr>
                  </a:outerShdw>
                </a:effectLst>
                <a:latin typeface="Book Antiqua" pitchFamily="18" charset="0"/>
              </a:rPr>
              <a:t>z</a:t>
            </a:r>
            <a:r>
              <a:rPr lang="en-US" sz="2400" dirty="0">
                <a:effectLst>
                  <a:outerShdw blurRad="38100" dist="38100" dir="2700000" algn="tl">
                    <a:srgbClr val="000000">
                      <a:alpha val="43137"/>
                    </a:srgbClr>
                  </a:outerShdw>
                </a:effectLst>
                <a:latin typeface="Book Antiqua" pitchFamily="18" charset="0"/>
              </a:rPr>
              <a:t> =</a:t>
            </a:r>
          </a:p>
          <a:p>
            <a:pPr algn="ctr">
              <a:lnSpc>
                <a:spcPct val="90000"/>
              </a:lnSpc>
              <a:defRPr/>
            </a:pPr>
            <a:r>
              <a:rPr lang="en-US" sz="2400" dirty="0">
                <a:effectLst>
                  <a:outerShdw blurRad="38100" dist="38100" dir="2700000" algn="tl">
                    <a:srgbClr val="000000">
                      <a:alpha val="43137"/>
                    </a:srgbClr>
                  </a:outerShdw>
                </a:effectLst>
                <a:latin typeface="Book Antiqua" pitchFamily="18" charset="0"/>
              </a:rPr>
              <a:t>-1.46</a:t>
            </a:r>
          </a:p>
        </p:txBody>
      </p:sp>
      <p:sp>
        <p:nvSpPr>
          <p:cNvPr id="267278" name="Freeform 14">
            <a:extLst>
              <a:ext uri="{FF2B5EF4-FFF2-40B4-BE49-F238E27FC236}">
                <a16:creationId xmlns:a16="http://schemas.microsoft.com/office/drawing/2014/main" id="{72139B3D-56DC-4925-8524-5F7B406BD510}"/>
              </a:ext>
            </a:extLst>
          </p:cNvPr>
          <p:cNvSpPr>
            <a:spLocks noChangeArrowheads="1"/>
          </p:cNvSpPr>
          <p:nvPr/>
        </p:nvSpPr>
        <p:spPr bwMode="auto">
          <a:xfrm>
            <a:off x="4792663" y="4829175"/>
            <a:ext cx="1587" cy="428625"/>
          </a:xfrm>
          <a:custGeom>
            <a:avLst/>
            <a:gdLst/>
            <a:ahLst/>
            <a:cxnLst>
              <a:cxn ang="0">
                <a:pos x="0" y="0"/>
              </a:cxn>
              <a:cxn ang="0">
                <a:pos x="1" y="270"/>
              </a:cxn>
            </a:cxnLst>
            <a:rect l="0" t="0" r="r" b="b"/>
            <a:pathLst>
              <a:path w="1" h="270">
                <a:moveTo>
                  <a:pt x="0" y="0"/>
                </a:moveTo>
                <a:lnTo>
                  <a:pt x="1" y="27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99" name="Freeform 35">
            <a:extLst>
              <a:ext uri="{FF2B5EF4-FFF2-40B4-BE49-F238E27FC236}">
                <a16:creationId xmlns:a16="http://schemas.microsoft.com/office/drawing/2014/main" id="{AAA43BE9-7D4B-4524-A847-7B9B5CE48E92}"/>
              </a:ext>
            </a:extLst>
          </p:cNvPr>
          <p:cNvSpPr>
            <a:spLocks/>
          </p:cNvSpPr>
          <p:nvPr/>
        </p:nvSpPr>
        <p:spPr bwMode="auto">
          <a:xfrm>
            <a:off x="2530475" y="4616450"/>
            <a:ext cx="703263" cy="330200"/>
          </a:xfrm>
          <a:custGeom>
            <a:avLst/>
            <a:gdLst/>
            <a:ahLst/>
            <a:cxnLst>
              <a:cxn ang="0">
                <a:pos x="438" y="10"/>
              </a:cxn>
              <a:cxn ang="0">
                <a:pos x="438" y="25"/>
              </a:cxn>
              <a:cxn ang="0">
                <a:pos x="439" y="52"/>
              </a:cxn>
              <a:cxn ang="0">
                <a:pos x="439" y="71"/>
              </a:cxn>
              <a:cxn ang="0">
                <a:pos x="438" y="91"/>
              </a:cxn>
              <a:cxn ang="0">
                <a:pos x="438" y="108"/>
              </a:cxn>
              <a:cxn ang="0">
                <a:pos x="438" y="124"/>
              </a:cxn>
              <a:cxn ang="0">
                <a:pos x="438" y="141"/>
              </a:cxn>
              <a:cxn ang="0">
                <a:pos x="438" y="200"/>
              </a:cxn>
              <a:cxn ang="0">
                <a:pos x="0" y="198"/>
              </a:cxn>
              <a:cxn ang="0">
                <a:pos x="0" y="184"/>
              </a:cxn>
              <a:cxn ang="0">
                <a:pos x="0" y="166"/>
              </a:cxn>
              <a:cxn ang="0">
                <a:pos x="2" y="154"/>
              </a:cxn>
              <a:cxn ang="0">
                <a:pos x="30" y="144"/>
              </a:cxn>
              <a:cxn ang="0">
                <a:pos x="56" y="138"/>
              </a:cxn>
              <a:cxn ang="0">
                <a:pos x="90" y="127"/>
              </a:cxn>
              <a:cxn ang="0">
                <a:pos x="122" y="118"/>
              </a:cxn>
              <a:cxn ang="0">
                <a:pos x="152" y="106"/>
              </a:cxn>
              <a:cxn ang="0">
                <a:pos x="174" y="102"/>
              </a:cxn>
              <a:cxn ang="0">
                <a:pos x="206" y="92"/>
              </a:cxn>
              <a:cxn ang="0">
                <a:pos x="246" y="78"/>
              </a:cxn>
              <a:cxn ang="0">
                <a:pos x="272" y="72"/>
              </a:cxn>
              <a:cxn ang="0">
                <a:pos x="290" y="61"/>
              </a:cxn>
              <a:cxn ang="0">
                <a:pos x="310" y="56"/>
              </a:cxn>
              <a:cxn ang="0">
                <a:pos x="326" y="50"/>
              </a:cxn>
              <a:cxn ang="0">
                <a:pos x="342" y="42"/>
              </a:cxn>
              <a:cxn ang="0">
                <a:pos x="362" y="32"/>
              </a:cxn>
              <a:cxn ang="0">
                <a:pos x="377" y="28"/>
              </a:cxn>
              <a:cxn ang="0">
                <a:pos x="400" y="13"/>
              </a:cxn>
              <a:cxn ang="0">
                <a:pos x="420" y="6"/>
              </a:cxn>
              <a:cxn ang="0">
                <a:pos x="436" y="0"/>
              </a:cxn>
              <a:cxn ang="0">
                <a:pos x="436" y="2"/>
              </a:cxn>
            </a:cxnLst>
            <a:rect l="0" t="0" r="r" b="b"/>
            <a:pathLst>
              <a:path w="439" h="200">
                <a:moveTo>
                  <a:pt x="438" y="10"/>
                </a:moveTo>
                <a:lnTo>
                  <a:pt x="438" y="25"/>
                </a:lnTo>
                <a:lnTo>
                  <a:pt x="439" y="52"/>
                </a:lnTo>
                <a:lnTo>
                  <a:pt x="439" y="71"/>
                </a:lnTo>
                <a:lnTo>
                  <a:pt x="438" y="91"/>
                </a:lnTo>
                <a:lnTo>
                  <a:pt x="438" y="108"/>
                </a:lnTo>
                <a:lnTo>
                  <a:pt x="438" y="124"/>
                </a:lnTo>
                <a:lnTo>
                  <a:pt x="438" y="141"/>
                </a:lnTo>
                <a:lnTo>
                  <a:pt x="438" y="200"/>
                </a:lnTo>
                <a:lnTo>
                  <a:pt x="0" y="198"/>
                </a:lnTo>
                <a:lnTo>
                  <a:pt x="0" y="184"/>
                </a:lnTo>
                <a:lnTo>
                  <a:pt x="0" y="166"/>
                </a:lnTo>
                <a:lnTo>
                  <a:pt x="2" y="154"/>
                </a:lnTo>
                <a:lnTo>
                  <a:pt x="30" y="144"/>
                </a:lnTo>
                <a:lnTo>
                  <a:pt x="56" y="138"/>
                </a:lnTo>
                <a:lnTo>
                  <a:pt x="90" y="127"/>
                </a:lnTo>
                <a:lnTo>
                  <a:pt x="122" y="118"/>
                </a:lnTo>
                <a:lnTo>
                  <a:pt x="152" y="106"/>
                </a:lnTo>
                <a:lnTo>
                  <a:pt x="174" y="102"/>
                </a:lnTo>
                <a:lnTo>
                  <a:pt x="206" y="92"/>
                </a:lnTo>
                <a:lnTo>
                  <a:pt x="246" y="78"/>
                </a:lnTo>
                <a:lnTo>
                  <a:pt x="272" y="72"/>
                </a:lnTo>
                <a:lnTo>
                  <a:pt x="290" y="61"/>
                </a:lnTo>
                <a:lnTo>
                  <a:pt x="310" y="56"/>
                </a:lnTo>
                <a:lnTo>
                  <a:pt x="326" y="50"/>
                </a:lnTo>
                <a:lnTo>
                  <a:pt x="342" y="42"/>
                </a:lnTo>
                <a:lnTo>
                  <a:pt x="362" y="32"/>
                </a:lnTo>
                <a:lnTo>
                  <a:pt x="377" y="28"/>
                </a:lnTo>
                <a:lnTo>
                  <a:pt x="400" y="13"/>
                </a:lnTo>
                <a:lnTo>
                  <a:pt x="420" y="6"/>
                </a:lnTo>
                <a:lnTo>
                  <a:pt x="436" y="0"/>
                </a:lnTo>
                <a:lnTo>
                  <a:pt x="436" y="2"/>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nvGrpSpPr>
          <p:cNvPr id="2" name="Group 15">
            <a:extLst>
              <a:ext uri="{FF2B5EF4-FFF2-40B4-BE49-F238E27FC236}">
                <a16:creationId xmlns:a16="http://schemas.microsoft.com/office/drawing/2014/main" id="{A33BFD2F-D749-18E8-9351-6D58A1AD0B90}"/>
              </a:ext>
            </a:extLst>
          </p:cNvPr>
          <p:cNvGrpSpPr>
            <a:grpSpLocks/>
          </p:cNvGrpSpPr>
          <p:nvPr/>
        </p:nvGrpSpPr>
        <p:grpSpPr bwMode="auto">
          <a:xfrm>
            <a:off x="2433638" y="1825625"/>
            <a:ext cx="4773612" cy="2936875"/>
            <a:chOff x="981" y="1178"/>
            <a:chExt cx="3007" cy="1850"/>
          </a:xfrm>
        </p:grpSpPr>
        <p:sp>
          <p:nvSpPr>
            <p:cNvPr id="267280" name="Arc 16">
              <a:extLst>
                <a:ext uri="{FF2B5EF4-FFF2-40B4-BE49-F238E27FC236}">
                  <a16:creationId xmlns:a16="http://schemas.microsoft.com/office/drawing/2014/main" id="{0A1F7B5D-1CB7-484D-9C86-30727CC46C16}"/>
                </a:ext>
              </a:extLst>
            </p:cNvPr>
            <p:cNvSpPr>
              <a:spLocks/>
            </p:cNvSpPr>
            <p:nvPr/>
          </p:nvSpPr>
          <p:spPr bwMode="auto">
            <a:xfrm rot="4500000">
              <a:off x="2754" y="2296"/>
              <a:ext cx="790"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81" name="Arc 17">
              <a:extLst>
                <a:ext uri="{FF2B5EF4-FFF2-40B4-BE49-F238E27FC236}">
                  <a16:creationId xmlns:a16="http://schemas.microsoft.com/office/drawing/2014/main" id="{7FD8665A-AF8F-452B-9567-C992AE9128F2}"/>
                </a:ext>
              </a:extLst>
            </p:cNvPr>
            <p:cNvSpPr>
              <a:spLocks/>
            </p:cNvSpPr>
            <p:nvPr/>
          </p:nvSpPr>
          <p:spPr bwMode="auto">
            <a:xfrm rot="6300000">
              <a:off x="1738" y="1544"/>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82" name="Arc 18">
              <a:extLst>
                <a:ext uri="{FF2B5EF4-FFF2-40B4-BE49-F238E27FC236}">
                  <a16:creationId xmlns:a16="http://schemas.microsoft.com/office/drawing/2014/main" id="{A1D0A90E-DEE3-4A62-97E8-9BC72EED10E7}"/>
                </a:ext>
              </a:extLst>
            </p:cNvPr>
            <p:cNvSpPr>
              <a:spLocks/>
            </p:cNvSpPr>
            <p:nvPr/>
          </p:nvSpPr>
          <p:spPr bwMode="auto">
            <a:xfrm rot="16980000">
              <a:off x="1362" y="2302"/>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83" name="Arc 19">
              <a:extLst>
                <a:ext uri="{FF2B5EF4-FFF2-40B4-BE49-F238E27FC236}">
                  <a16:creationId xmlns:a16="http://schemas.microsoft.com/office/drawing/2014/main" id="{E0906527-3135-4E36-BB41-D500691DEC72}"/>
                </a:ext>
              </a:extLst>
            </p:cNvPr>
            <p:cNvSpPr>
              <a:spLocks/>
            </p:cNvSpPr>
            <p:nvPr/>
          </p:nvSpPr>
          <p:spPr bwMode="auto">
            <a:xfrm rot="20760000">
              <a:off x="981" y="2854"/>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84" name="Arc 20">
              <a:extLst>
                <a:ext uri="{FF2B5EF4-FFF2-40B4-BE49-F238E27FC236}">
                  <a16:creationId xmlns:a16="http://schemas.microsoft.com/office/drawing/2014/main" id="{425474F6-201B-4B5D-A392-99840C5498B6}"/>
                </a:ext>
              </a:extLst>
            </p:cNvPr>
            <p:cNvSpPr>
              <a:spLocks/>
            </p:cNvSpPr>
            <p:nvPr/>
          </p:nvSpPr>
          <p:spPr bwMode="auto">
            <a:xfrm rot="15300000">
              <a:off x="2199" y="1546"/>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85" name="Arc 21">
              <a:extLst>
                <a:ext uri="{FF2B5EF4-FFF2-40B4-BE49-F238E27FC236}">
                  <a16:creationId xmlns:a16="http://schemas.microsoft.com/office/drawing/2014/main" id="{9CC14951-E249-48FB-B317-4B82FC2182F3}"/>
                </a:ext>
              </a:extLst>
            </p:cNvPr>
            <p:cNvSpPr>
              <a:spLocks/>
            </p:cNvSpPr>
            <p:nvPr/>
          </p:nvSpPr>
          <p:spPr bwMode="auto">
            <a:xfrm rot="720000">
              <a:off x="3252" y="2824"/>
              <a:ext cx="736" cy="204"/>
            </a:xfrm>
            <a:custGeom>
              <a:avLst/>
              <a:gdLst>
                <a:gd name="G0" fmla="+- 20480 0 0"/>
                <a:gd name="G1" fmla="+- 0 0 0"/>
                <a:gd name="G2" fmla="+- 21600 0 0"/>
                <a:gd name="T0" fmla="*/ 18341 w 20480"/>
                <a:gd name="T1" fmla="*/ 21494 h 21494"/>
                <a:gd name="T2" fmla="*/ 0 w 20480"/>
                <a:gd name="T3" fmla="*/ 6865 h 21494"/>
                <a:gd name="T4" fmla="*/ 20480 w 20480"/>
                <a:gd name="T5" fmla="*/ 0 h 21494"/>
              </a:gdLst>
              <a:ahLst/>
              <a:cxnLst>
                <a:cxn ang="0">
                  <a:pos x="T0" y="T1"/>
                </a:cxn>
                <a:cxn ang="0">
                  <a:pos x="T2" y="T3"/>
                </a:cxn>
                <a:cxn ang="0">
                  <a:pos x="T4" y="T5"/>
                </a:cxn>
              </a:cxnLst>
              <a:rect l="0" t="0" r="r" b="b"/>
              <a:pathLst>
                <a:path w="20480" h="21494" fill="none" extrusionOk="0">
                  <a:moveTo>
                    <a:pt x="18341" y="21493"/>
                  </a:moveTo>
                  <a:cubicBezTo>
                    <a:pt x="9881" y="20651"/>
                    <a:pt x="2701" y="14925"/>
                    <a:pt x="-1" y="6865"/>
                  </a:cubicBezTo>
                </a:path>
                <a:path w="20480" h="21494" stroke="0" extrusionOk="0">
                  <a:moveTo>
                    <a:pt x="18341" y="21493"/>
                  </a:moveTo>
                  <a:cubicBezTo>
                    <a:pt x="9881" y="20651"/>
                    <a:pt x="2701" y="14925"/>
                    <a:pt x="-1" y="6865"/>
                  </a:cubicBezTo>
                  <a:lnTo>
                    <a:pt x="2048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grpSp>
        <p:nvGrpSpPr>
          <p:cNvPr id="3" name="Group 22">
            <a:extLst>
              <a:ext uri="{FF2B5EF4-FFF2-40B4-BE49-F238E27FC236}">
                <a16:creationId xmlns:a16="http://schemas.microsoft.com/office/drawing/2014/main" id="{E9EEDA88-58F7-AD90-C634-FBAAA7666A4F}"/>
              </a:ext>
            </a:extLst>
          </p:cNvPr>
          <p:cNvGrpSpPr>
            <a:grpSpLocks/>
          </p:cNvGrpSpPr>
          <p:nvPr/>
        </p:nvGrpSpPr>
        <p:grpSpPr bwMode="auto">
          <a:xfrm flipH="1">
            <a:off x="3138488" y="3536950"/>
            <a:ext cx="176212" cy="1765300"/>
            <a:chOff x="3645" y="2256"/>
            <a:chExt cx="111" cy="1112"/>
          </a:xfrm>
        </p:grpSpPr>
        <p:sp>
          <p:nvSpPr>
            <p:cNvPr id="267287" name="Freeform 23">
              <a:extLst>
                <a:ext uri="{FF2B5EF4-FFF2-40B4-BE49-F238E27FC236}">
                  <a16:creationId xmlns:a16="http://schemas.microsoft.com/office/drawing/2014/main" id="{95C0D19C-7B98-449E-890D-4ACADABC6FC1}"/>
                </a:ext>
              </a:extLst>
            </p:cNvPr>
            <p:cNvSpPr>
              <a:spLocks noChangeArrowheads="1"/>
            </p:cNvSpPr>
            <p:nvPr/>
          </p:nvSpPr>
          <p:spPr bwMode="auto">
            <a:xfrm flipH="1">
              <a:off x="3645" y="2256"/>
              <a:ext cx="47" cy="959"/>
            </a:xfrm>
            <a:custGeom>
              <a:avLst/>
              <a:gdLst/>
              <a:ahLst/>
              <a:cxnLst>
                <a:cxn ang="0">
                  <a:pos x="0" y="0"/>
                </a:cxn>
                <a:cxn ang="0">
                  <a:pos x="0" y="263"/>
                </a:cxn>
              </a:cxnLst>
              <a:rect l="0" t="0" r="r" b="b"/>
              <a:pathLst>
                <a:path w="1" h="263">
                  <a:moveTo>
                    <a:pt x="0" y="0"/>
                  </a:moveTo>
                  <a:lnTo>
                    <a:pt x="0" y="263"/>
                  </a:lnTo>
                </a:path>
              </a:pathLst>
            </a:custGeom>
            <a:noFill/>
            <a:ln w="12700">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88" name="Line 24">
              <a:extLst>
                <a:ext uri="{FF2B5EF4-FFF2-40B4-BE49-F238E27FC236}">
                  <a16:creationId xmlns:a16="http://schemas.microsoft.com/office/drawing/2014/main" id="{C572327C-AB69-40B8-87DA-71BD50FF408E}"/>
                </a:ext>
              </a:extLst>
            </p:cNvPr>
            <p:cNvSpPr>
              <a:spLocks noChangeShapeType="1"/>
            </p:cNvSpPr>
            <p:nvPr/>
          </p:nvSpPr>
          <p:spPr bwMode="auto">
            <a:xfrm>
              <a:off x="3692" y="3216"/>
              <a:ext cx="64" cy="152"/>
            </a:xfrm>
            <a:prstGeom prst="line">
              <a:avLst/>
            </a:prstGeom>
            <a:noFill/>
            <a:ln w="12700">
              <a:solidFill>
                <a:srgbClr val="66FFFF"/>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grpSp>
        <p:nvGrpSpPr>
          <p:cNvPr id="4" name="Group 25">
            <a:extLst>
              <a:ext uri="{FF2B5EF4-FFF2-40B4-BE49-F238E27FC236}">
                <a16:creationId xmlns:a16="http://schemas.microsoft.com/office/drawing/2014/main" id="{5595D5C4-9937-A1C6-7953-188E0C21910F}"/>
              </a:ext>
            </a:extLst>
          </p:cNvPr>
          <p:cNvGrpSpPr>
            <a:grpSpLocks/>
          </p:cNvGrpSpPr>
          <p:nvPr/>
        </p:nvGrpSpPr>
        <p:grpSpPr bwMode="auto">
          <a:xfrm flipH="1">
            <a:off x="3536950" y="2238375"/>
            <a:ext cx="101600" cy="3076575"/>
            <a:chOff x="3380" y="1438"/>
            <a:chExt cx="64" cy="1938"/>
          </a:xfrm>
        </p:grpSpPr>
        <p:sp>
          <p:nvSpPr>
            <p:cNvPr id="267290" name="Line 26">
              <a:extLst>
                <a:ext uri="{FF2B5EF4-FFF2-40B4-BE49-F238E27FC236}">
                  <a16:creationId xmlns:a16="http://schemas.microsoft.com/office/drawing/2014/main" id="{A99B5C23-6C8D-4227-896B-60261E2BDB00}"/>
                </a:ext>
              </a:extLst>
            </p:cNvPr>
            <p:cNvSpPr>
              <a:spLocks noChangeShapeType="1"/>
            </p:cNvSpPr>
            <p:nvPr/>
          </p:nvSpPr>
          <p:spPr bwMode="auto">
            <a:xfrm>
              <a:off x="3444" y="1438"/>
              <a:ext cx="0" cy="179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91" name="Line 27">
              <a:extLst>
                <a:ext uri="{FF2B5EF4-FFF2-40B4-BE49-F238E27FC236}">
                  <a16:creationId xmlns:a16="http://schemas.microsoft.com/office/drawing/2014/main" id="{85704233-F470-41F5-905D-4C1F3897142D}"/>
                </a:ext>
              </a:extLst>
            </p:cNvPr>
            <p:cNvSpPr>
              <a:spLocks noChangeShapeType="1"/>
            </p:cNvSpPr>
            <p:nvPr/>
          </p:nvSpPr>
          <p:spPr bwMode="auto">
            <a:xfrm flipH="1">
              <a:off x="3380" y="3224"/>
              <a:ext cx="64" cy="152"/>
            </a:xfrm>
            <a:prstGeom prst="line">
              <a:avLst/>
            </a:prstGeom>
            <a:noFill/>
            <a:ln w="12700">
              <a:solidFill>
                <a:schemeClr val="tx1"/>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
        <p:nvSpPr>
          <p:cNvPr id="267292" name="Line 28">
            <a:extLst>
              <a:ext uri="{FF2B5EF4-FFF2-40B4-BE49-F238E27FC236}">
                <a16:creationId xmlns:a16="http://schemas.microsoft.com/office/drawing/2014/main" id="{1E0A7D2A-6583-4EAB-8685-EB8E4A6D8C83}"/>
              </a:ext>
            </a:extLst>
          </p:cNvPr>
          <p:cNvSpPr>
            <a:spLocks noChangeShapeType="1"/>
          </p:cNvSpPr>
          <p:nvPr/>
        </p:nvSpPr>
        <p:spPr bwMode="auto">
          <a:xfrm flipH="1">
            <a:off x="2597150" y="3736975"/>
            <a:ext cx="647700" cy="0"/>
          </a:xfrm>
          <a:prstGeom prst="line">
            <a:avLst/>
          </a:prstGeom>
          <a:noFill/>
          <a:ln w="12700">
            <a:solidFill>
              <a:srgbClr val="66FFFF"/>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7295" name="Rectangle 31">
            <a:extLst>
              <a:ext uri="{FF2B5EF4-FFF2-40B4-BE49-F238E27FC236}">
                <a16:creationId xmlns:a16="http://schemas.microsoft.com/office/drawing/2014/main" id="{B67CB65B-C1D9-434F-815D-40C3AF5A368A}"/>
              </a:ext>
            </a:extLst>
          </p:cNvPr>
          <p:cNvSpPr>
            <a:spLocks noChangeArrowheads="1"/>
          </p:cNvSpPr>
          <p:nvPr/>
        </p:nvSpPr>
        <p:spPr bwMode="auto">
          <a:xfrm>
            <a:off x="381000" y="255588"/>
            <a:ext cx="8458200" cy="8143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Lower-Tailed Test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rPr>
              <a:t> </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grpSp>
        <p:nvGrpSpPr>
          <p:cNvPr id="5" name="Group 32">
            <a:extLst>
              <a:ext uri="{FF2B5EF4-FFF2-40B4-BE49-F238E27FC236}">
                <a16:creationId xmlns:a16="http://schemas.microsoft.com/office/drawing/2014/main" id="{7101DE0B-A0BE-4CA7-D4EC-8BCC38BF86A9}"/>
              </a:ext>
            </a:extLst>
          </p:cNvPr>
          <p:cNvGrpSpPr>
            <a:grpSpLocks/>
          </p:cNvGrpSpPr>
          <p:nvPr/>
        </p:nvGrpSpPr>
        <p:grpSpPr bwMode="auto">
          <a:xfrm>
            <a:off x="4140200" y="2201863"/>
            <a:ext cx="4178300" cy="1404937"/>
            <a:chOff x="3331" y="1663"/>
            <a:chExt cx="1835" cy="714"/>
          </a:xfrm>
        </p:grpSpPr>
        <p:sp>
          <p:nvSpPr>
            <p:cNvPr id="267297" name="Rectangle 33">
              <a:extLst>
                <a:ext uri="{FF2B5EF4-FFF2-40B4-BE49-F238E27FC236}">
                  <a16:creationId xmlns:a16="http://schemas.microsoft.com/office/drawing/2014/main" id="{6C2B8A3E-C226-4835-AEED-4C483EE40620}"/>
                </a:ext>
              </a:extLst>
            </p:cNvPr>
            <p:cNvSpPr>
              <a:spLocks noChangeArrowheads="1"/>
            </p:cNvSpPr>
            <p:nvPr/>
          </p:nvSpPr>
          <p:spPr bwMode="auto">
            <a:xfrm>
              <a:off x="3331" y="1663"/>
              <a:ext cx="1835" cy="609"/>
            </a:xfrm>
            <a:prstGeom prst="rect">
              <a:avLst/>
            </a:prstGeom>
            <a:noFill/>
            <a:ln w="12700">
              <a:noFill/>
              <a:miter lim="800000"/>
              <a:headEnd/>
              <a:tailEnd/>
            </a:ln>
            <a:effectLst>
              <a:outerShdw dist="17961" dir="2700000" algn="ctr" rotWithShape="0">
                <a:srgbClr val="000000"/>
              </a:outerShdw>
            </a:effectLst>
          </p:spPr>
          <p:txBody>
            <a:bodyPr lIns="90488" tIns="44450" rIns="90488" bIns="44450">
              <a:spAutoFit/>
            </a:bodyPr>
            <a:lstStyle/>
            <a:p>
              <a:pPr algn="ctr">
                <a:defRPr/>
              </a:pPr>
              <a:r>
                <a:rPr lang="en-US" sz="2400" dirty="0">
                  <a:effectLst>
                    <a:outerShdw blurRad="38100" dist="38100" dir="2700000" algn="tl">
                      <a:srgbClr val="000000">
                        <a:alpha val="43137"/>
                      </a:srgbClr>
                    </a:outerShdw>
                  </a:effectLst>
                  <a:latin typeface="Book Antiqua" pitchFamily="18" charset="0"/>
                </a:rPr>
                <a:t>  Sampling </a:t>
              </a:r>
            </a:p>
            <a:p>
              <a:pPr algn="ctr">
                <a:defRPr/>
              </a:pPr>
              <a:r>
                <a:rPr lang="en-US" sz="2400" dirty="0">
                  <a:effectLst>
                    <a:outerShdw blurRad="38100" dist="38100" dir="2700000" algn="tl">
                      <a:srgbClr val="000000">
                        <a:alpha val="43137"/>
                      </a:srgbClr>
                    </a:outerShdw>
                  </a:effectLst>
                  <a:latin typeface="Book Antiqua" pitchFamily="18" charset="0"/>
                </a:rPr>
                <a:t>distribution </a:t>
              </a:r>
            </a:p>
            <a:p>
              <a:pPr algn="ctr">
                <a:defRPr/>
              </a:pPr>
              <a:r>
                <a:rPr lang="en-US" sz="2400" dirty="0">
                  <a:effectLst>
                    <a:outerShdw blurRad="38100" dist="38100" dir="2700000" algn="tl">
                      <a:srgbClr val="000000">
                        <a:alpha val="43137"/>
                      </a:srgbClr>
                    </a:outerShdw>
                  </a:effectLst>
                  <a:latin typeface="Book Antiqua" pitchFamily="18" charset="0"/>
                </a:rPr>
                <a:t>of </a:t>
              </a:r>
            </a:p>
          </p:txBody>
        </p:sp>
        <p:graphicFrame>
          <p:nvGraphicFramePr>
            <p:cNvPr id="29719" name="Object 34">
              <a:hlinkClick r:id="" action="ppaction://ole?verb=0"/>
              <a:extLst>
                <a:ext uri="{FF2B5EF4-FFF2-40B4-BE49-F238E27FC236}">
                  <a16:creationId xmlns:a16="http://schemas.microsoft.com/office/drawing/2014/main" id="{07C3AA4F-816D-F52B-EE25-E329AAC71518}"/>
                </a:ext>
              </a:extLst>
            </p:cNvPr>
            <p:cNvGraphicFramePr>
              <a:graphicFrameLocks/>
            </p:cNvGraphicFramePr>
            <p:nvPr/>
          </p:nvGraphicFramePr>
          <p:xfrm>
            <a:off x="4370" y="2013"/>
            <a:ext cx="624" cy="364"/>
          </p:xfrm>
          <a:graphic>
            <a:graphicData uri="http://schemas.openxmlformats.org/presentationml/2006/ole">
              <mc:AlternateContent xmlns:mc="http://schemas.openxmlformats.org/markup-compatibility/2006">
                <mc:Choice xmlns:v="urn:schemas-microsoft-com:vml" Requires="v">
                  <p:oleObj name="Equation" r:id="rId3" imgW="1174676" imgH="577735" progId="Equation.DSMT4">
                    <p:embed/>
                  </p:oleObj>
                </mc:Choice>
                <mc:Fallback>
                  <p:oleObj name="Equation" r:id="rId3" imgW="1174676" imgH="577735" progId="Equation.DSMT4">
                    <p:embed/>
                    <p:pic>
                      <p:nvPicPr>
                        <p:cNvPr id="29719" name="Object 34">
                          <a:hlinkClick r:id="" action="ppaction://ole?verb=0"/>
                          <a:extLst>
                            <a:ext uri="{FF2B5EF4-FFF2-40B4-BE49-F238E27FC236}">
                              <a16:creationId xmlns:a16="http://schemas.microsoft.com/office/drawing/2014/main" id="{07C3AA4F-816D-F52B-EE25-E329AAC7151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 y="2013"/>
                          <a:ext cx="624" cy="364"/>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267300" name="AutoShape 36">
            <a:extLst>
              <a:ext uri="{FF2B5EF4-FFF2-40B4-BE49-F238E27FC236}">
                <a16:creationId xmlns:a16="http://schemas.microsoft.com/office/drawing/2014/main" id="{11094448-4DC9-4E00-965E-EFF60FF7E4CE}"/>
              </a:ext>
            </a:extLst>
          </p:cNvPr>
          <p:cNvSpPr>
            <a:spLocks noChangeArrowheads="1"/>
          </p:cNvSpPr>
          <p:nvPr/>
        </p:nvSpPr>
        <p:spPr bwMode="auto">
          <a:xfrm>
            <a:off x="5524500" y="1066800"/>
            <a:ext cx="2133600" cy="800100"/>
          </a:xfrm>
          <a:prstGeom prst="wedgeRoundRectCallout">
            <a:avLst>
              <a:gd name="adj1" fmla="val -202083"/>
              <a:gd name="adj2" fmla="val 270042"/>
              <a:gd name="adj3" fmla="val 16667"/>
            </a:avLst>
          </a:prstGeom>
          <a:solidFill>
            <a:schemeClr val="accent5"/>
          </a:solidFill>
          <a:ln w="12700">
            <a:solidFill>
              <a:schemeClr val="tx1"/>
            </a:solidFill>
            <a:miter lim="800000"/>
            <a:headEnd/>
            <a:tailEnd/>
          </a:ln>
          <a:effectLst/>
        </p:spPr>
        <p:txBody>
          <a:bodyPr/>
          <a:lstStyle/>
          <a:p>
            <a:pPr algn="ctr">
              <a:defRPr/>
            </a:pPr>
            <a:r>
              <a:rPr lang="en-US" i="1">
                <a:effectLst>
                  <a:outerShdw blurRad="38100" dist="38100" dir="2700000" algn="tl">
                    <a:srgbClr val="000000"/>
                  </a:outerShdw>
                </a:effectLst>
                <a:latin typeface="Book Antiqua" pitchFamily="18" charset="0"/>
              </a:rPr>
              <a:t>p</a:t>
            </a:r>
            <a:r>
              <a:rPr lang="en-US">
                <a:effectLst>
                  <a:outerShdw blurRad="38100" dist="38100" dir="2700000" algn="tl">
                    <a:srgbClr val="000000"/>
                  </a:outerShdw>
                </a:effectLst>
                <a:latin typeface="Book Antiqua" pitchFamily="18" charset="0"/>
              </a:rPr>
              <a:t>-Value </a:t>
            </a:r>
            <a:r>
              <a:rPr lang="en-US" u="sng">
                <a:effectLst>
                  <a:outerShdw blurRad="38100" dist="38100" dir="2700000" algn="tl">
                    <a:srgbClr val="000000"/>
                  </a:outerShdw>
                </a:effectLst>
                <a:latin typeface="Book Antiqua" pitchFamily="18" charset="0"/>
              </a:rPr>
              <a:t>&lt;</a:t>
            </a:r>
            <a:r>
              <a:rPr lang="en-US">
                <a:effectLst>
                  <a:outerShdw blurRad="38100" dist="38100" dir="2700000" algn="tl">
                    <a:srgbClr val="000000"/>
                  </a:outerShdw>
                </a:effectLst>
                <a:latin typeface="Book Antiqua" pitchFamily="18" charset="0"/>
              </a:rPr>
              <a:t> </a:t>
            </a:r>
            <a:r>
              <a:rPr lang="en-US" i="1">
                <a:effectLst>
                  <a:outerShdw blurRad="38100" dist="38100" dir="2700000" algn="tl">
                    <a:srgbClr val="000000"/>
                  </a:outerShdw>
                </a:effectLst>
                <a:latin typeface="Symbol" pitchFamily="18" charset="2"/>
              </a:rPr>
              <a:t>a</a:t>
            </a:r>
            <a:r>
              <a:rPr lang="en-US">
                <a:effectLst>
                  <a:outerShdw blurRad="38100" dist="38100" dir="2700000" algn="tl">
                    <a:srgbClr val="000000"/>
                  </a:outerShdw>
                </a:effectLst>
                <a:latin typeface="Symbol" pitchFamily="18" charset="2"/>
              </a:rPr>
              <a:t> </a:t>
            </a:r>
            <a:r>
              <a:rPr lang="en-US">
                <a:effectLst>
                  <a:outerShdw blurRad="38100" dist="38100" dir="2700000" algn="tl">
                    <a:srgbClr val="000000"/>
                  </a:outerShdw>
                </a:effectLst>
                <a:latin typeface="Book Antiqua" pitchFamily="18" charset="0"/>
              </a:rPr>
              <a:t>,</a:t>
            </a:r>
          </a:p>
          <a:p>
            <a:pPr algn="ctr">
              <a:defRPr/>
            </a:pPr>
            <a:r>
              <a:rPr lang="en-US">
                <a:effectLst>
                  <a:outerShdw blurRad="38100" dist="38100" dir="2700000" algn="tl">
                    <a:srgbClr val="000000"/>
                  </a:outerShdw>
                </a:effectLst>
                <a:latin typeface="Book Antiqua" pitchFamily="18" charset="0"/>
              </a:rPr>
              <a:t>so reject </a:t>
            </a:r>
            <a:r>
              <a:rPr lang="en-US" i="1">
                <a:effectLst>
                  <a:outerShdw blurRad="38100" dist="38100" dir="2700000" algn="tl">
                    <a:srgbClr val="000000"/>
                  </a:outerShdw>
                </a:effectLst>
                <a:latin typeface="Book Antiqua" pitchFamily="18" charset="0"/>
              </a:rPr>
              <a:t>H</a:t>
            </a:r>
            <a:r>
              <a:rPr lang="en-US" baseline="-25000">
                <a:effectLst>
                  <a:outerShdw blurRad="38100" dist="38100" dir="2700000" algn="tl">
                    <a:srgbClr val="000000"/>
                  </a:outerShdw>
                </a:effectLst>
                <a:latin typeface="Book Antiqua" pitchFamily="18" charset="0"/>
              </a:rPr>
              <a:t>0</a:t>
            </a:r>
            <a:r>
              <a:rPr lang="en-US">
                <a:effectLst>
                  <a:outerShdw blurRad="38100" dist="38100" dir="2700000" algn="tl">
                    <a:srgbClr val="000000"/>
                  </a:outerShdw>
                </a:effectLst>
                <a:latin typeface="Book Antiqua" pitchFamily="18" charset="0"/>
              </a:rPr>
              <a:t>.</a:t>
            </a:r>
          </a:p>
        </p:txBody>
      </p:sp>
    </p:spTree>
    <p:extLst>
      <p:ext uri="{BB962C8B-B14F-4D97-AF65-F5344CB8AC3E}">
        <p14:creationId xmlns:p14="http://schemas.microsoft.com/office/powerpoint/2010/main" val="213471250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7266"/>
                                        </p:tgtEl>
                                        <p:attrNameLst>
                                          <p:attrName>style.visibility</p:attrName>
                                        </p:attrNameLst>
                                      </p:cBhvr>
                                      <p:to>
                                        <p:strVal val="visible"/>
                                      </p:to>
                                    </p:set>
                                    <p:animEffect transition="in" filter="dissolve">
                                      <p:cBhvr>
                                        <p:cTn id="7" dur="500"/>
                                        <p:tgtEl>
                                          <p:spTgt spid="267266"/>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267275"/>
                                        </p:tgtEl>
                                        <p:attrNameLst>
                                          <p:attrName>style.visibility</p:attrName>
                                        </p:attrNameLst>
                                      </p:cBhvr>
                                      <p:to>
                                        <p:strVal val="visible"/>
                                      </p:to>
                                    </p:set>
                                    <p:animEffect transition="in" filter="slide(fromLeft)">
                                      <p:cBhvr>
                                        <p:cTn id="11" dur="500"/>
                                        <p:tgtEl>
                                          <p:spTgt spid="267275"/>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267276"/>
                                        </p:tgtEl>
                                        <p:attrNameLst>
                                          <p:attrName>style.visibility</p:attrName>
                                        </p:attrNameLst>
                                      </p:cBhvr>
                                      <p:to>
                                        <p:strVal val="visible"/>
                                      </p:to>
                                    </p:set>
                                    <p:animEffect transition="in" filter="slide(fromLeft)">
                                      <p:cBhvr>
                                        <p:cTn id="15" dur="500"/>
                                        <p:tgtEl>
                                          <p:spTgt spid="267276"/>
                                        </p:tgtEl>
                                      </p:cBhvr>
                                    </p:animEffect>
                                  </p:childTnLst>
                                </p:cTn>
                              </p:par>
                            </p:childTnLst>
                          </p:cTn>
                        </p:par>
                        <p:par>
                          <p:cTn id="16" fill="hold" nodeType="afterGroup">
                            <p:stCondLst>
                              <p:cond delay="2500"/>
                            </p:stCondLst>
                            <p:childTnLst>
                              <p:par>
                                <p:cTn id="17" presetID="12" presetClass="entr" presetSubtype="1" fill="hold" nodeType="afterEffect">
                                  <p:stCondLst>
                                    <p:cond delay="1000"/>
                                  </p:stCondLst>
                                  <p:childTnLst>
                                    <p:set>
                                      <p:cBhvr>
                                        <p:cTn id="18" dur="1" fill="hold">
                                          <p:stCondLst>
                                            <p:cond delay="0"/>
                                          </p:stCondLst>
                                        </p:cTn>
                                        <p:tgtEl>
                                          <p:spTgt spid="267278"/>
                                        </p:tgtEl>
                                        <p:attrNameLst>
                                          <p:attrName>style.visibility</p:attrName>
                                        </p:attrNameLst>
                                      </p:cBhvr>
                                      <p:to>
                                        <p:strVal val="visible"/>
                                      </p:to>
                                    </p:set>
                                    <p:animEffect transition="in" filter="slide(fromTop)">
                                      <p:cBhvr>
                                        <p:cTn id="19" dur="500"/>
                                        <p:tgtEl>
                                          <p:spTgt spid="267278"/>
                                        </p:tgtEl>
                                      </p:cBhvr>
                                    </p:animEffect>
                                  </p:childTnLst>
                                </p:cTn>
                              </p:par>
                            </p:childTnLst>
                          </p:cTn>
                        </p:par>
                        <p:par>
                          <p:cTn id="20" fill="hold" nodeType="afterGroup">
                            <p:stCondLst>
                              <p:cond delay="4000"/>
                            </p:stCondLst>
                            <p:childTnLst>
                              <p:par>
                                <p:cTn id="21" presetID="12" presetClass="entr" presetSubtype="1" fill="hold" grpId="0" nodeType="afterEffect">
                                  <p:stCondLst>
                                    <p:cond delay="1000"/>
                                  </p:stCondLst>
                                  <p:childTnLst>
                                    <p:set>
                                      <p:cBhvr>
                                        <p:cTn id="22" dur="1" fill="hold">
                                          <p:stCondLst>
                                            <p:cond delay="0"/>
                                          </p:stCondLst>
                                        </p:cTn>
                                        <p:tgtEl>
                                          <p:spTgt spid="267272"/>
                                        </p:tgtEl>
                                        <p:attrNameLst>
                                          <p:attrName>style.visibility</p:attrName>
                                        </p:attrNameLst>
                                      </p:cBhvr>
                                      <p:to>
                                        <p:strVal val="visible"/>
                                      </p:to>
                                    </p:set>
                                    <p:animEffect transition="in" filter="slide(fromTop)">
                                      <p:cBhvr>
                                        <p:cTn id="23" dur="500"/>
                                        <p:tgtEl>
                                          <p:spTgt spid="267272"/>
                                        </p:tgtEl>
                                      </p:cBhvr>
                                    </p:animEffect>
                                  </p:childTnLst>
                                </p:cTn>
                              </p:par>
                            </p:childTnLst>
                          </p:cTn>
                        </p:par>
                        <p:par>
                          <p:cTn id="24" fill="hold" nodeType="afterGroup">
                            <p:stCondLst>
                              <p:cond delay="5500"/>
                            </p:stCondLst>
                            <p:childTnLst>
                              <p:par>
                                <p:cTn id="25" presetID="12" presetClass="entr" presetSubtype="4" fill="hold"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nodeType="afterGroup">
                            <p:stCondLst>
                              <p:cond delay="7000"/>
                            </p:stCondLst>
                            <p:childTnLst>
                              <p:par>
                                <p:cTn id="29" presetID="12" presetClass="entr" presetSubtype="4" fill="hold" nodeType="afterEffect">
                                  <p:stCondLst>
                                    <p:cond delay="1000"/>
                                  </p:stCondLst>
                                  <p:childTnLst>
                                    <p:set>
                                      <p:cBhvr>
                                        <p:cTn id="30" dur="1" fill="hold">
                                          <p:stCondLst>
                                            <p:cond delay="0"/>
                                          </p:stCondLst>
                                        </p:cTn>
                                        <p:tgtEl>
                                          <p:spTgt spid="267268"/>
                                        </p:tgtEl>
                                        <p:attrNameLst>
                                          <p:attrName>style.visibility</p:attrName>
                                        </p:attrNameLst>
                                      </p:cBhvr>
                                      <p:to>
                                        <p:strVal val="visible"/>
                                      </p:to>
                                    </p:set>
                                    <p:animEffect transition="in" filter="slide(fromBottom)">
                                      <p:cBhvr>
                                        <p:cTn id="31" dur="500"/>
                                        <p:tgtEl>
                                          <p:spTgt spid="267268"/>
                                        </p:tgtEl>
                                      </p:cBhvr>
                                    </p:animEffect>
                                  </p:childTnLst>
                                </p:cTn>
                              </p:par>
                            </p:childTnLst>
                          </p:cTn>
                        </p:par>
                        <p:par>
                          <p:cTn id="32" fill="hold" nodeType="afterGroup">
                            <p:stCondLst>
                              <p:cond delay="8500"/>
                            </p:stCondLst>
                            <p:childTnLst>
                              <p:par>
                                <p:cTn id="33" presetID="12" presetClass="entr" presetSubtype="1" fill="hold" nodeType="afterEffect">
                                  <p:stCondLst>
                                    <p:cond delay="1000"/>
                                  </p:stCondLst>
                                  <p:childTnLst>
                                    <p:set>
                                      <p:cBhvr>
                                        <p:cTn id="34" dur="1" fill="hold">
                                          <p:stCondLst>
                                            <p:cond delay="0"/>
                                          </p:stCondLst>
                                        </p:cTn>
                                        <p:tgtEl>
                                          <p:spTgt spid="5"/>
                                        </p:tgtEl>
                                        <p:attrNameLst>
                                          <p:attrName>style.visibility</p:attrName>
                                        </p:attrNameLst>
                                      </p:cBhvr>
                                      <p:to>
                                        <p:strVal val="visible"/>
                                      </p:to>
                                    </p:set>
                                    <p:animEffect transition="in" filter="slide(fromTop)">
                                      <p:cBhvr>
                                        <p:cTn id="35" dur="500"/>
                                        <p:tgtEl>
                                          <p:spTgt spid="5"/>
                                        </p:tgtEl>
                                      </p:cBhvr>
                                    </p:animEffect>
                                  </p:childTnLst>
                                </p:cTn>
                              </p:par>
                            </p:childTnLst>
                          </p:cTn>
                        </p:par>
                        <p:par>
                          <p:cTn id="36" fill="hold" nodeType="afterGroup">
                            <p:stCondLst>
                              <p:cond delay="10000"/>
                            </p:stCondLst>
                            <p:childTnLst>
                              <p:par>
                                <p:cTn id="37" presetID="12" presetClass="entr" presetSubtype="1" fill="hold" nodeType="afterEffect">
                                  <p:stCondLst>
                                    <p:cond delay="2000"/>
                                  </p:stCondLst>
                                  <p:childTnLst>
                                    <p:set>
                                      <p:cBhvr>
                                        <p:cTn id="38" dur="1" fill="hold">
                                          <p:stCondLst>
                                            <p:cond delay="0"/>
                                          </p:stCondLst>
                                        </p:cTn>
                                        <p:tgtEl>
                                          <p:spTgt spid="4"/>
                                        </p:tgtEl>
                                        <p:attrNameLst>
                                          <p:attrName>style.visibility</p:attrName>
                                        </p:attrNameLst>
                                      </p:cBhvr>
                                      <p:to>
                                        <p:strVal val="visible"/>
                                      </p:to>
                                    </p:set>
                                    <p:animEffect transition="in" filter="slide(fromTop)">
                                      <p:cBhvr>
                                        <p:cTn id="39" dur="500"/>
                                        <p:tgtEl>
                                          <p:spTgt spid="4"/>
                                        </p:tgtEl>
                                      </p:cBhvr>
                                    </p:animEffect>
                                  </p:childTnLst>
                                </p:cTn>
                              </p:par>
                            </p:childTnLst>
                          </p:cTn>
                        </p:par>
                        <p:par>
                          <p:cTn id="40" fill="hold" nodeType="afterGroup">
                            <p:stCondLst>
                              <p:cond delay="12500"/>
                            </p:stCondLst>
                            <p:childTnLst>
                              <p:par>
                                <p:cTn id="41" presetID="12" presetClass="entr" presetSubtype="8" fill="hold" grpId="0" nodeType="afterEffect">
                                  <p:stCondLst>
                                    <p:cond delay="1000"/>
                                  </p:stCondLst>
                                  <p:childTnLst>
                                    <p:set>
                                      <p:cBhvr>
                                        <p:cTn id="42" dur="1" fill="hold">
                                          <p:stCondLst>
                                            <p:cond delay="0"/>
                                          </p:stCondLst>
                                        </p:cTn>
                                        <p:tgtEl>
                                          <p:spTgt spid="267273"/>
                                        </p:tgtEl>
                                        <p:attrNameLst>
                                          <p:attrName>style.visibility</p:attrName>
                                        </p:attrNameLst>
                                      </p:cBhvr>
                                      <p:to>
                                        <p:strVal val="visible"/>
                                      </p:to>
                                    </p:set>
                                    <p:animEffect transition="in" filter="slide(fromLeft)">
                                      <p:cBhvr>
                                        <p:cTn id="43" dur="500"/>
                                        <p:tgtEl>
                                          <p:spTgt spid="267273"/>
                                        </p:tgtEl>
                                      </p:cBhvr>
                                    </p:animEffect>
                                  </p:childTnLst>
                                </p:cTn>
                              </p:par>
                            </p:childTnLst>
                          </p:cTn>
                        </p:par>
                        <p:par>
                          <p:cTn id="44" fill="hold" nodeType="afterGroup">
                            <p:stCondLst>
                              <p:cond delay="14000"/>
                            </p:stCondLst>
                            <p:childTnLst>
                              <p:par>
                                <p:cTn id="45" presetID="12" presetClass="entr" presetSubtype="8" fill="hold" nodeType="afterEffect">
                                  <p:stCondLst>
                                    <p:cond delay="1000"/>
                                  </p:stCondLst>
                                  <p:childTnLst>
                                    <p:set>
                                      <p:cBhvr>
                                        <p:cTn id="46" dur="1" fill="hold">
                                          <p:stCondLst>
                                            <p:cond delay="0"/>
                                          </p:stCondLst>
                                        </p:cTn>
                                        <p:tgtEl>
                                          <p:spTgt spid="267271"/>
                                        </p:tgtEl>
                                        <p:attrNameLst>
                                          <p:attrName>style.visibility</p:attrName>
                                        </p:attrNameLst>
                                      </p:cBhvr>
                                      <p:to>
                                        <p:strVal val="visible"/>
                                      </p:to>
                                    </p:set>
                                    <p:animEffect transition="in" filter="slide(fromLeft)">
                                      <p:cBhvr>
                                        <p:cTn id="47" dur="500"/>
                                        <p:tgtEl>
                                          <p:spTgt spid="267271"/>
                                        </p:tgtEl>
                                      </p:cBhvr>
                                    </p:animEffect>
                                  </p:childTnLst>
                                </p:cTn>
                              </p:par>
                            </p:childTnLst>
                          </p:cTn>
                        </p:par>
                        <p:par>
                          <p:cTn id="48" fill="hold" nodeType="afterGroup">
                            <p:stCondLst>
                              <p:cond delay="15500"/>
                            </p:stCondLst>
                            <p:childTnLst>
                              <p:par>
                                <p:cTn id="49" presetID="12" presetClass="entr" presetSubtype="8" fill="hold" grpId="0" nodeType="afterEffect">
                                  <p:stCondLst>
                                    <p:cond delay="1000"/>
                                  </p:stCondLst>
                                  <p:childTnLst>
                                    <p:set>
                                      <p:cBhvr>
                                        <p:cTn id="50" dur="1" fill="hold">
                                          <p:stCondLst>
                                            <p:cond delay="0"/>
                                          </p:stCondLst>
                                        </p:cTn>
                                        <p:tgtEl>
                                          <p:spTgt spid="267274"/>
                                        </p:tgtEl>
                                        <p:attrNameLst>
                                          <p:attrName>style.visibility</p:attrName>
                                        </p:attrNameLst>
                                      </p:cBhvr>
                                      <p:to>
                                        <p:strVal val="visible"/>
                                      </p:to>
                                    </p:set>
                                    <p:animEffect transition="in" filter="slide(fromLeft)">
                                      <p:cBhvr>
                                        <p:cTn id="51" dur="500"/>
                                        <p:tgtEl>
                                          <p:spTgt spid="26727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1"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slide(fromTop)">
                                      <p:cBhvr>
                                        <p:cTn id="56" dur="500"/>
                                        <p:tgtEl>
                                          <p:spTgt spid="3"/>
                                        </p:tgtEl>
                                      </p:cBhvr>
                                    </p:animEffect>
                                  </p:childTnLst>
                                </p:cTn>
                              </p:par>
                            </p:childTnLst>
                          </p:cTn>
                        </p:par>
                        <p:par>
                          <p:cTn id="57" fill="hold" nodeType="afterGroup">
                            <p:stCondLst>
                              <p:cond delay="500"/>
                            </p:stCondLst>
                            <p:childTnLst>
                              <p:par>
                                <p:cTn id="58" presetID="12" presetClass="entr" presetSubtype="8" fill="hold" grpId="0" nodeType="afterEffect">
                                  <p:stCondLst>
                                    <p:cond delay="1000"/>
                                  </p:stCondLst>
                                  <p:childTnLst>
                                    <p:set>
                                      <p:cBhvr>
                                        <p:cTn id="59" dur="1" fill="hold">
                                          <p:stCondLst>
                                            <p:cond delay="0"/>
                                          </p:stCondLst>
                                        </p:cTn>
                                        <p:tgtEl>
                                          <p:spTgt spid="267277"/>
                                        </p:tgtEl>
                                        <p:attrNameLst>
                                          <p:attrName>style.visibility</p:attrName>
                                        </p:attrNameLst>
                                      </p:cBhvr>
                                      <p:to>
                                        <p:strVal val="visible"/>
                                      </p:to>
                                    </p:set>
                                    <p:animEffect transition="in" filter="slide(fromLeft)">
                                      <p:cBhvr>
                                        <p:cTn id="60" dur="500"/>
                                        <p:tgtEl>
                                          <p:spTgt spid="267277"/>
                                        </p:tgtEl>
                                      </p:cBhvr>
                                    </p:animEffect>
                                  </p:childTnLst>
                                </p:cTn>
                              </p:par>
                            </p:childTnLst>
                          </p:cTn>
                        </p:par>
                        <p:par>
                          <p:cTn id="61" fill="hold" nodeType="afterGroup">
                            <p:stCondLst>
                              <p:cond delay="2000"/>
                            </p:stCondLst>
                            <p:childTnLst>
                              <p:par>
                                <p:cTn id="62" presetID="12" presetClass="entr" presetSubtype="2" fill="hold" nodeType="afterEffect">
                                  <p:stCondLst>
                                    <p:cond delay="1000"/>
                                  </p:stCondLst>
                                  <p:childTnLst>
                                    <p:set>
                                      <p:cBhvr>
                                        <p:cTn id="63" dur="1" fill="hold">
                                          <p:stCondLst>
                                            <p:cond delay="0"/>
                                          </p:stCondLst>
                                        </p:cTn>
                                        <p:tgtEl>
                                          <p:spTgt spid="267299"/>
                                        </p:tgtEl>
                                        <p:attrNameLst>
                                          <p:attrName>style.visibility</p:attrName>
                                        </p:attrNameLst>
                                      </p:cBhvr>
                                      <p:to>
                                        <p:strVal val="visible"/>
                                      </p:to>
                                    </p:set>
                                    <p:animEffect transition="in" filter="slide(fromRight)">
                                      <p:cBhvr>
                                        <p:cTn id="64" dur="500"/>
                                        <p:tgtEl>
                                          <p:spTgt spid="267299"/>
                                        </p:tgtEl>
                                      </p:cBhvr>
                                    </p:animEffect>
                                  </p:childTnLst>
                                </p:cTn>
                              </p:par>
                            </p:childTnLst>
                          </p:cTn>
                        </p:par>
                        <p:par>
                          <p:cTn id="65" fill="hold" nodeType="afterGroup">
                            <p:stCondLst>
                              <p:cond delay="3500"/>
                            </p:stCondLst>
                            <p:childTnLst>
                              <p:par>
                                <p:cTn id="66" presetID="12" presetClass="entr" presetSubtype="8" fill="hold" nodeType="afterEffect">
                                  <p:stCondLst>
                                    <p:cond delay="1000"/>
                                  </p:stCondLst>
                                  <p:childTnLst>
                                    <p:set>
                                      <p:cBhvr>
                                        <p:cTn id="67" dur="1" fill="hold">
                                          <p:stCondLst>
                                            <p:cond delay="0"/>
                                          </p:stCondLst>
                                        </p:cTn>
                                        <p:tgtEl>
                                          <p:spTgt spid="267292"/>
                                        </p:tgtEl>
                                        <p:attrNameLst>
                                          <p:attrName>style.visibility</p:attrName>
                                        </p:attrNameLst>
                                      </p:cBhvr>
                                      <p:to>
                                        <p:strVal val="visible"/>
                                      </p:to>
                                    </p:set>
                                    <p:animEffect transition="in" filter="slide(fromLeft)">
                                      <p:cBhvr>
                                        <p:cTn id="68" dur="500"/>
                                        <p:tgtEl>
                                          <p:spTgt spid="267292"/>
                                        </p:tgtEl>
                                      </p:cBhvr>
                                    </p:animEffect>
                                  </p:childTnLst>
                                </p:cTn>
                              </p:par>
                            </p:childTnLst>
                          </p:cTn>
                        </p:par>
                        <p:par>
                          <p:cTn id="69" fill="hold" nodeType="afterGroup">
                            <p:stCondLst>
                              <p:cond delay="5000"/>
                            </p:stCondLst>
                            <p:childTnLst>
                              <p:par>
                                <p:cTn id="70" presetID="12" presetClass="entr" presetSubtype="8" fill="hold" grpId="0" nodeType="afterEffect">
                                  <p:stCondLst>
                                    <p:cond delay="1000"/>
                                  </p:stCondLst>
                                  <p:childTnLst>
                                    <p:set>
                                      <p:cBhvr>
                                        <p:cTn id="71" dur="1" fill="hold">
                                          <p:stCondLst>
                                            <p:cond delay="0"/>
                                          </p:stCondLst>
                                        </p:cTn>
                                        <p:tgtEl>
                                          <p:spTgt spid="267269"/>
                                        </p:tgtEl>
                                        <p:attrNameLst>
                                          <p:attrName>style.visibility</p:attrName>
                                        </p:attrNameLst>
                                      </p:cBhvr>
                                      <p:to>
                                        <p:strVal val="visible"/>
                                      </p:to>
                                    </p:set>
                                    <p:animEffect transition="in" filter="slide(fromLeft)">
                                      <p:cBhvr>
                                        <p:cTn id="72" dur="500"/>
                                        <p:tgtEl>
                                          <p:spTgt spid="267269"/>
                                        </p:tgtEl>
                                      </p:cBhvr>
                                    </p:animEffect>
                                  </p:childTnLst>
                                </p:cTn>
                              </p:par>
                            </p:childTnLst>
                          </p:cTn>
                        </p:par>
                        <p:par>
                          <p:cTn id="73" fill="hold" nodeType="afterGroup">
                            <p:stCondLst>
                              <p:cond delay="6500"/>
                            </p:stCondLst>
                            <p:childTnLst>
                              <p:par>
                                <p:cTn id="74" presetID="9" presetClass="entr" presetSubtype="0" fill="hold" grpId="0" nodeType="afterEffect">
                                  <p:stCondLst>
                                    <p:cond delay="1000"/>
                                  </p:stCondLst>
                                  <p:childTnLst>
                                    <p:set>
                                      <p:cBhvr>
                                        <p:cTn id="75" dur="1" fill="hold">
                                          <p:stCondLst>
                                            <p:cond delay="0"/>
                                          </p:stCondLst>
                                        </p:cTn>
                                        <p:tgtEl>
                                          <p:spTgt spid="267300"/>
                                        </p:tgtEl>
                                        <p:attrNameLst>
                                          <p:attrName>style.visibility</p:attrName>
                                        </p:attrNameLst>
                                      </p:cBhvr>
                                      <p:to>
                                        <p:strVal val="visible"/>
                                      </p:to>
                                    </p:set>
                                    <p:animEffect transition="in" filter="dissolve">
                                      <p:cBhvr>
                                        <p:cTn id="76" dur="500"/>
                                        <p:tgtEl>
                                          <p:spTgt spid="267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nimBg="1" autoUpdateAnimBg="0"/>
      <p:bldP spid="267269" grpId="0" autoUpdateAnimBg="0"/>
      <p:bldP spid="267272" grpId="0" autoUpdateAnimBg="0"/>
      <p:bldP spid="267273" grpId="0" autoUpdateAnimBg="0"/>
      <p:bldP spid="267274" grpId="0" autoUpdateAnimBg="0"/>
      <p:bldP spid="267276" grpId="0" autoUpdateAnimBg="0"/>
      <p:bldP spid="267277" grpId="0" autoUpdateAnimBg="0"/>
      <p:bldP spid="267300"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9187505D-19BA-4C9D-BB44-99ED29A668DE}"/>
              </a:ext>
            </a:extLst>
          </p:cNvPr>
          <p:cNvSpPr>
            <a:spLocks noChangeArrowheads="1"/>
          </p:cNvSpPr>
          <p:nvPr/>
        </p:nvSpPr>
        <p:spPr bwMode="auto">
          <a:xfrm>
            <a:off x="1003300" y="1574800"/>
            <a:ext cx="7016750" cy="4597400"/>
          </a:xfrm>
          <a:prstGeom prst="rect">
            <a:avLst/>
          </a:prstGeom>
          <a:solidFill>
            <a:schemeClr val="accent1">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sz="2400">
              <a:effectLst>
                <a:outerShdw blurRad="38100" dist="38100" dir="2700000" algn="tl">
                  <a:srgbClr val="000000"/>
                </a:outerShdw>
              </a:effectLst>
              <a:latin typeface="Book Antiqua" pitchFamily="18" charset="0"/>
            </a:endParaRPr>
          </a:p>
        </p:txBody>
      </p:sp>
      <p:sp>
        <p:nvSpPr>
          <p:cNvPr id="263171" name="Rectangle 3">
            <a:extLst>
              <a:ext uri="{FF2B5EF4-FFF2-40B4-BE49-F238E27FC236}">
                <a16:creationId xmlns:a16="http://schemas.microsoft.com/office/drawing/2014/main" id="{C45ADA1C-141C-4EF4-A789-2BB241787886}"/>
              </a:ext>
            </a:extLst>
          </p:cNvPr>
          <p:cNvSpPr>
            <a:spLocks noChangeArrowheads="1"/>
          </p:cNvSpPr>
          <p:nvPr/>
        </p:nvSpPr>
        <p:spPr bwMode="auto">
          <a:xfrm>
            <a:off x="706438" y="1090613"/>
            <a:ext cx="4738687" cy="571500"/>
          </a:xfrm>
          <a:prstGeom prst="rect">
            <a:avLst/>
          </a:prstGeom>
          <a:noFill/>
          <a:ln w="12700">
            <a:noFill/>
            <a:miter lim="800000"/>
            <a:headEnd/>
            <a:tailEnd/>
          </a:ln>
          <a:effectLst>
            <a:outerShdw dist="17961" dir="2700000" algn="ctr" rotWithShape="0">
              <a:srgbClr val="000000"/>
            </a:outerShdw>
          </a:effectLst>
        </p:spPr>
        <p:txBody>
          <a:bodyPr lIns="90488" tIns="44450" rIns="90488" bIns="44450"/>
          <a:lstStyle/>
          <a:p>
            <a:pPr marL="342900" indent="-342900" algn="ctr">
              <a:spcBef>
                <a:spcPct val="20000"/>
              </a:spcBef>
              <a:buClr>
                <a:srgbClr val="66FFFF"/>
              </a:buClr>
              <a:buSzPct val="75000"/>
              <a:buFont typeface="Monotype Sorts" pitchFamily="2" charset="2"/>
              <a:buChar char="n"/>
              <a:defRPr/>
            </a:pP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-Value Approach</a:t>
            </a:r>
            <a:endParaRPr lang="en-US" sz="2400" baseline="-25000" dirty="0">
              <a:effectLst>
                <a:outerShdw blurRad="38100" dist="38100" dir="2700000" algn="tl">
                  <a:srgbClr val="000000"/>
                </a:outerShdw>
              </a:effectLst>
              <a:latin typeface="Book Antiqua" pitchFamily="18" charset="0"/>
            </a:endParaRPr>
          </a:p>
        </p:txBody>
      </p:sp>
      <p:sp>
        <p:nvSpPr>
          <p:cNvPr id="263172" name="Freeform 4">
            <a:extLst>
              <a:ext uri="{FF2B5EF4-FFF2-40B4-BE49-F238E27FC236}">
                <a16:creationId xmlns:a16="http://schemas.microsoft.com/office/drawing/2014/main" id="{D987FC02-696F-4667-8844-8A935583E44A}"/>
              </a:ext>
            </a:extLst>
          </p:cNvPr>
          <p:cNvSpPr>
            <a:spLocks/>
          </p:cNvSpPr>
          <p:nvPr/>
        </p:nvSpPr>
        <p:spPr bwMode="auto">
          <a:xfrm>
            <a:off x="1657350" y="2025650"/>
            <a:ext cx="4508500" cy="3059113"/>
          </a:xfrm>
          <a:custGeom>
            <a:avLst/>
            <a:gdLst/>
            <a:ahLst/>
            <a:cxnLst>
              <a:cxn ang="0">
                <a:pos x="1356" y="8"/>
              </a:cxn>
              <a:cxn ang="0">
                <a:pos x="1262" y="96"/>
              </a:cxn>
              <a:cxn ang="0">
                <a:pos x="1203" y="196"/>
              </a:cxn>
              <a:cxn ang="0">
                <a:pos x="1144" y="304"/>
              </a:cxn>
              <a:cxn ang="0">
                <a:pos x="1098" y="406"/>
              </a:cxn>
              <a:cxn ang="0">
                <a:pos x="1059" y="508"/>
              </a:cxn>
              <a:cxn ang="0">
                <a:pos x="1014" y="625"/>
              </a:cxn>
              <a:cxn ang="0">
                <a:pos x="975" y="748"/>
              </a:cxn>
              <a:cxn ang="0">
                <a:pos x="948" y="853"/>
              </a:cxn>
              <a:cxn ang="0">
                <a:pos x="922" y="965"/>
              </a:cxn>
              <a:cxn ang="0">
                <a:pos x="885" y="1072"/>
              </a:cxn>
              <a:cxn ang="0">
                <a:pos x="844" y="1177"/>
              </a:cxn>
              <a:cxn ang="0">
                <a:pos x="812" y="1282"/>
              </a:cxn>
              <a:cxn ang="0">
                <a:pos x="748" y="1402"/>
              </a:cxn>
              <a:cxn ang="0">
                <a:pos x="677" y="1516"/>
              </a:cxn>
              <a:cxn ang="0">
                <a:pos x="605" y="1613"/>
              </a:cxn>
              <a:cxn ang="0">
                <a:pos x="504" y="1686"/>
              </a:cxn>
              <a:cxn ang="0">
                <a:pos x="396" y="1740"/>
              </a:cxn>
              <a:cxn ang="0">
                <a:pos x="293" y="1783"/>
              </a:cxn>
              <a:cxn ang="0">
                <a:pos x="204" y="1813"/>
              </a:cxn>
              <a:cxn ang="0">
                <a:pos x="81" y="1849"/>
              </a:cxn>
              <a:cxn ang="0">
                <a:pos x="2" y="1876"/>
              </a:cxn>
              <a:cxn ang="0">
                <a:pos x="2840" y="1924"/>
              </a:cxn>
              <a:cxn ang="0">
                <a:pos x="2796" y="1863"/>
              </a:cxn>
              <a:cxn ang="0">
                <a:pos x="2694" y="1834"/>
              </a:cxn>
              <a:cxn ang="0">
                <a:pos x="2574" y="1792"/>
              </a:cxn>
              <a:cxn ang="0">
                <a:pos x="2460" y="1744"/>
              </a:cxn>
              <a:cxn ang="0">
                <a:pos x="2342" y="1688"/>
              </a:cxn>
              <a:cxn ang="0">
                <a:pos x="2293" y="1658"/>
              </a:cxn>
              <a:cxn ang="0">
                <a:pos x="2212" y="1584"/>
              </a:cxn>
              <a:cxn ang="0">
                <a:pos x="2140" y="1500"/>
              </a:cxn>
              <a:cxn ang="0">
                <a:pos x="2078" y="1402"/>
              </a:cxn>
              <a:cxn ang="0">
                <a:pos x="2024" y="1300"/>
              </a:cxn>
              <a:cxn ang="0">
                <a:pos x="1978" y="1200"/>
              </a:cxn>
              <a:cxn ang="0">
                <a:pos x="1942" y="1106"/>
              </a:cxn>
              <a:cxn ang="0">
                <a:pos x="1910" y="1012"/>
              </a:cxn>
              <a:cxn ang="0">
                <a:pos x="1870" y="890"/>
              </a:cxn>
              <a:cxn ang="0">
                <a:pos x="1840" y="776"/>
              </a:cxn>
              <a:cxn ang="0">
                <a:pos x="1798" y="640"/>
              </a:cxn>
              <a:cxn ang="0">
                <a:pos x="1748" y="507"/>
              </a:cxn>
              <a:cxn ang="0">
                <a:pos x="1704" y="396"/>
              </a:cxn>
              <a:cxn ang="0">
                <a:pos x="1672" y="318"/>
              </a:cxn>
              <a:cxn ang="0">
                <a:pos x="1630" y="232"/>
              </a:cxn>
              <a:cxn ang="0">
                <a:pos x="1598" y="180"/>
              </a:cxn>
              <a:cxn ang="0">
                <a:pos x="1560" y="124"/>
              </a:cxn>
              <a:cxn ang="0">
                <a:pos x="1546" y="106"/>
              </a:cxn>
              <a:cxn ang="0">
                <a:pos x="1490" y="42"/>
              </a:cxn>
              <a:cxn ang="0">
                <a:pos x="1448" y="8"/>
              </a:cxn>
            </a:cxnLst>
            <a:rect l="0" t="0" r="r" b="b"/>
            <a:pathLst>
              <a:path w="2840" h="1927">
                <a:moveTo>
                  <a:pt x="1416" y="0"/>
                </a:moveTo>
                <a:lnTo>
                  <a:pt x="1384" y="0"/>
                </a:lnTo>
                <a:lnTo>
                  <a:pt x="1356" y="8"/>
                </a:lnTo>
                <a:lnTo>
                  <a:pt x="1324" y="30"/>
                </a:lnTo>
                <a:lnTo>
                  <a:pt x="1299" y="55"/>
                </a:lnTo>
                <a:lnTo>
                  <a:pt x="1262" y="96"/>
                </a:lnTo>
                <a:lnTo>
                  <a:pt x="1242" y="128"/>
                </a:lnTo>
                <a:lnTo>
                  <a:pt x="1218" y="162"/>
                </a:lnTo>
                <a:lnTo>
                  <a:pt x="1203" y="196"/>
                </a:lnTo>
                <a:lnTo>
                  <a:pt x="1185" y="232"/>
                </a:lnTo>
                <a:lnTo>
                  <a:pt x="1164" y="268"/>
                </a:lnTo>
                <a:lnTo>
                  <a:pt x="1144" y="304"/>
                </a:lnTo>
                <a:lnTo>
                  <a:pt x="1128" y="343"/>
                </a:lnTo>
                <a:lnTo>
                  <a:pt x="1112" y="372"/>
                </a:lnTo>
                <a:lnTo>
                  <a:pt x="1098" y="406"/>
                </a:lnTo>
                <a:lnTo>
                  <a:pt x="1086" y="439"/>
                </a:lnTo>
                <a:lnTo>
                  <a:pt x="1071" y="475"/>
                </a:lnTo>
                <a:lnTo>
                  <a:pt x="1059" y="508"/>
                </a:lnTo>
                <a:lnTo>
                  <a:pt x="1041" y="547"/>
                </a:lnTo>
                <a:lnTo>
                  <a:pt x="1026" y="589"/>
                </a:lnTo>
                <a:lnTo>
                  <a:pt x="1014" y="625"/>
                </a:lnTo>
                <a:lnTo>
                  <a:pt x="1002" y="664"/>
                </a:lnTo>
                <a:lnTo>
                  <a:pt x="990" y="709"/>
                </a:lnTo>
                <a:lnTo>
                  <a:pt x="975" y="748"/>
                </a:lnTo>
                <a:lnTo>
                  <a:pt x="966" y="784"/>
                </a:lnTo>
                <a:lnTo>
                  <a:pt x="954" y="823"/>
                </a:lnTo>
                <a:lnTo>
                  <a:pt x="948" y="853"/>
                </a:lnTo>
                <a:lnTo>
                  <a:pt x="936" y="892"/>
                </a:lnTo>
                <a:lnTo>
                  <a:pt x="927" y="931"/>
                </a:lnTo>
                <a:lnTo>
                  <a:pt x="922" y="965"/>
                </a:lnTo>
                <a:lnTo>
                  <a:pt x="909" y="1003"/>
                </a:lnTo>
                <a:lnTo>
                  <a:pt x="897" y="1036"/>
                </a:lnTo>
                <a:lnTo>
                  <a:pt x="885" y="1072"/>
                </a:lnTo>
                <a:lnTo>
                  <a:pt x="873" y="1108"/>
                </a:lnTo>
                <a:lnTo>
                  <a:pt x="860" y="1144"/>
                </a:lnTo>
                <a:lnTo>
                  <a:pt x="844" y="1177"/>
                </a:lnTo>
                <a:lnTo>
                  <a:pt x="832" y="1218"/>
                </a:lnTo>
                <a:lnTo>
                  <a:pt x="822" y="1246"/>
                </a:lnTo>
                <a:lnTo>
                  <a:pt x="812" y="1282"/>
                </a:lnTo>
                <a:lnTo>
                  <a:pt x="789" y="1324"/>
                </a:lnTo>
                <a:lnTo>
                  <a:pt x="768" y="1363"/>
                </a:lnTo>
                <a:lnTo>
                  <a:pt x="748" y="1402"/>
                </a:lnTo>
                <a:lnTo>
                  <a:pt x="730" y="1437"/>
                </a:lnTo>
                <a:lnTo>
                  <a:pt x="708" y="1478"/>
                </a:lnTo>
                <a:lnTo>
                  <a:pt x="677" y="1516"/>
                </a:lnTo>
                <a:lnTo>
                  <a:pt x="653" y="1547"/>
                </a:lnTo>
                <a:lnTo>
                  <a:pt x="632" y="1578"/>
                </a:lnTo>
                <a:lnTo>
                  <a:pt x="605" y="1613"/>
                </a:lnTo>
                <a:lnTo>
                  <a:pt x="580" y="1632"/>
                </a:lnTo>
                <a:lnTo>
                  <a:pt x="551" y="1656"/>
                </a:lnTo>
                <a:lnTo>
                  <a:pt x="504" y="1686"/>
                </a:lnTo>
                <a:lnTo>
                  <a:pt x="458" y="1710"/>
                </a:lnTo>
                <a:lnTo>
                  <a:pt x="424" y="1726"/>
                </a:lnTo>
                <a:lnTo>
                  <a:pt x="396" y="1740"/>
                </a:lnTo>
                <a:lnTo>
                  <a:pt x="364" y="1752"/>
                </a:lnTo>
                <a:lnTo>
                  <a:pt x="328" y="1768"/>
                </a:lnTo>
                <a:lnTo>
                  <a:pt x="293" y="1783"/>
                </a:lnTo>
                <a:lnTo>
                  <a:pt x="264" y="1789"/>
                </a:lnTo>
                <a:lnTo>
                  <a:pt x="237" y="1801"/>
                </a:lnTo>
                <a:lnTo>
                  <a:pt x="204" y="1813"/>
                </a:lnTo>
                <a:lnTo>
                  <a:pt x="160" y="1826"/>
                </a:lnTo>
                <a:lnTo>
                  <a:pt x="114" y="1843"/>
                </a:lnTo>
                <a:lnTo>
                  <a:pt x="81" y="1849"/>
                </a:lnTo>
                <a:lnTo>
                  <a:pt x="48" y="1861"/>
                </a:lnTo>
                <a:lnTo>
                  <a:pt x="21" y="1867"/>
                </a:lnTo>
                <a:lnTo>
                  <a:pt x="2" y="1876"/>
                </a:lnTo>
                <a:lnTo>
                  <a:pt x="0" y="1927"/>
                </a:lnTo>
                <a:lnTo>
                  <a:pt x="0" y="1924"/>
                </a:lnTo>
                <a:lnTo>
                  <a:pt x="2840" y="1924"/>
                </a:lnTo>
                <a:lnTo>
                  <a:pt x="2838" y="1886"/>
                </a:lnTo>
                <a:lnTo>
                  <a:pt x="2832" y="1867"/>
                </a:lnTo>
                <a:lnTo>
                  <a:pt x="2796" y="1863"/>
                </a:lnTo>
                <a:lnTo>
                  <a:pt x="2754" y="1863"/>
                </a:lnTo>
                <a:lnTo>
                  <a:pt x="2718" y="1837"/>
                </a:lnTo>
                <a:lnTo>
                  <a:pt x="2694" y="1834"/>
                </a:lnTo>
                <a:lnTo>
                  <a:pt x="2670" y="1828"/>
                </a:lnTo>
                <a:lnTo>
                  <a:pt x="2622" y="1810"/>
                </a:lnTo>
                <a:lnTo>
                  <a:pt x="2574" y="1792"/>
                </a:lnTo>
                <a:lnTo>
                  <a:pt x="2535" y="1774"/>
                </a:lnTo>
                <a:lnTo>
                  <a:pt x="2499" y="1759"/>
                </a:lnTo>
                <a:lnTo>
                  <a:pt x="2460" y="1744"/>
                </a:lnTo>
                <a:lnTo>
                  <a:pt x="2424" y="1730"/>
                </a:lnTo>
                <a:lnTo>
                  <a:pt x="2379" y="1708"/>
                </a:lnTo>
                <a:lnTo>
                  <a:pt x="2342" y="1688"/>
                </a:lnTo>
                <a:lnTo>
                  <a:pt x="2322" y="1676"/>
                </a:lnTo>
                <a:lnTo>
                  <a:pt x="2308" y="1666"/>
                </a:lnTo>
                <a:lnTo>
                  <a:pt x="2293" y="1658"/>
                </a:lnTo>
                <a:lnTo>
                  <a:pt x="2266" y="1636"/>
                </a:lnTo>
                <a:lnTo>
                  <a:pt x="2245" y="1613"/>
                </a:lnTo>
                <a:lnTo>
                  <a:pt x="2212" y="1584"/>
                </a:lnTo>
                <a:lnTo>
                  <a:pt x="2191" y="1565"/>
                </a:lnTo>
                <a:lnTo>
                  <a:pt x="2161" y="1528"/>
                </a:lnTo>
                <a:lnTo>
                  <a:pt x="2140" y="1500"/>
                </a:lnTo>
                <a:lnTo>
                  <a:pt x="2120" y="1466"/>
                </a:lnTo>
                <a:lnTo>
                  <a:pt x="2098" y="1434"/>
                </a:lnTo>
                <a:lnTo>
                  <a:pt x="2078" y="1402"/>
                </a:lnTo>
                <a:lnTo>
                  <a:pt x="2058" y="1362"/>
                </a:lnTo>
                <a:lnTo>
                  <a:pt x="2042" y="1332"/>
                </a:lnTo>
                <a:lnTo>
                  <a:pt x="2024" y="1300"/>
                </a:lnTo>
                <a:lnTo>
                  <a:pt x="2006" y="1270"/>
                </a:lnTo>
                <a:lnTo>
                  <a:pt x="1996" y="1238"/>
                </a:lnTo>
                <a:lnTo>
                  <a:pt x="1978" y="1200"/>
                </a:lnTo>
                <a:lnTo>
                  <a:pt x="1964" y="1164"/>
                </a:lnTo>
                <a:lnTo>
                  <a:pt x="1952" y="1134"/>
                </a:lnTo>
                <a:lnTo>
                  <a:pt x="1942" y="1106"/>
                </a:lnTo>
                <a:lnTo>
                  <a:pt x="1934" y="1080"/>
                </a:lnTo>
                <a:lnTo>
                  <a:pt x="1924" y="1058"/>
                </a:lnTo>
                <a:lnTo>
                  <a:pt x="1910" y="1012"/>
                </a:lnTo>
                <a:lnTo>
                  <a:pt x="1896" y="970"/>
                </a:lnTo>
                <a:lnTo>
                  <a:pt x="1884" y="930"/>
                </a:lnTo>
                <a:lnTo>
                  <a:pt x="1870" y="890"/>
                </a:lnTo>
                <a:lnTo>
                  <a:pt x="1862" y="850"/>
                </a:lnTo>
                <a:lnTo>
                  <a:pt x="1852" y="814"/>
                </a:lnTo>
                <a:lnTo>
                  <a:pt x="1840" y="776"/>
                </a:lnTo>
                <a:lnTo>
                  <a:pt x="1828" y="734"/>
                </a:lnTo>
                <a:lnTo>
                  <a:pt x="1816" y="694"/>
                </a:lnTo>
                <a:lnTo>
                  <a:pt x="1798" y="640"/>
                </a:lnTo>
                <a:lnTo>
                  <a:pt x="1784" y="598"/>
                </a:lnTo>
                <a:lnTo>
                  <a:pt x="1766" y="550"/>
                </a:lnTo>
                <a:lnTo>
                  <a:pt x="1748" y="507"/>
                </a:lnTo>
                <a:lnTo>
                  <a:pt x="1734" y="474"/>
                </a:lnTo>
                <a:lnTo>
                  <a:pt x="1722" y="432"/>
                </a:lnTo>
                <a:lnTo>
                  <a:pt x="1704" y="396"/>
                </a:lnTo>
                <a:lnTo>
                  <a:pt x="1686" y="348"/>
                </a:lnTo>
                <a:lnTo>
                  <a:pt x="1698" y="372"/>
                </a:lnTo>
                <a:lnTo>
                  <a:pt x="1672" y="318"/>
                </a:lnTo>
                <a:lnTo>
                  <a:pt x="1654" y="284"/>
                </a:lnTo>
                <a:lnTo>
                  <a:pt x="1642" y="256"/>
                </a:lnTo>
                <a:lnTo>
                  <a:pt x="1630" y="232"/>
                </a:lnTo>
                <a:lnTo>
                  <a:pt x="1612" y="206"/>
                </a:lnTo>
                <a:lnTo>
                  <a:pt x="1606" y="196"/>
                </a:lnTo>
                <a:lnTo>
                  <a:pt x="1598" y="180"/>
                </a:lnTo>
                <a:lnTo>
                  <a:pt x="1586" y="160"/>
                </a:lnTo>
                <a:lnTo>
                  <a:pt x="1574" y="142"/>
                </a:lnTo>
                <a:lnTo>
                  <a:pt x="1560" y="124"/>
                </a:lnTo>
                <a:lnTo>
                  <a:pt x="1552" y="114"/>
                </a:lnTo>
                <a:lnTo>
                  <a:pt x="1568" y="136"/>
                </a:lnTo>
                <a:lnTo>
                  <a:pt x="1546" y="106"/>
                </a:lnTo>
                <a:lnTo>
                  <a:pt x="1530" y="86"/>
                </a:lnTo>
                <a:lnTo>
                  <a:pt x="1512" y="62"/>
                </a:lnTo>
                <a:lnTo>
                  <a:pt x="1490" y="42"/>
                </a:lnTo>
                <a:lnTo>
                  <a:pt x="1476" y="28"/>
                </a:lnTo>
                <a:lnTo>
                  <a:pt x="1464" y="16"/>
                </a:lnTo>
                <a:lnTo>
                  <a:pt x="1448" y="8"/>
                </a:lnTo>
                <a:lnTo>
                  <a:pt x="1432" y="2"/>
                </a:lnTo>
              </a:path>
            </a:pathLst>
          </a:custGeom>
          <a:solidFill>
            <a:schemeClr val="accent2">
              <a:lumMod val="40000"/>
              <a:lumOff val="60000"/>
            </a:schemeClr>
          </a:solidFill>
          <a:ln w="12700" cap="rnd" cmpd="sng">
            <a:noFill/>
            <a:prstDash val="solid"/>
            <a:round/>
            <a:headEnd type="none" w="med" len="med"/>
            <a:tailEnd type="none" w="med" len="med"/>
          </a:ln>
          <a:effectLst/>
        </p:spPr>
        <p:txBody>
          <a:bodyP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S Reference Serif" pitchFamily="18" charset="0"/>
            </a:endParaRPr>
          </a:p>
        </p:txBody>
      </p:sp>
      <p:sp>
        <p:nvSpPr>
          <p:cNvPr id="263173" name="Rectangle 5">
            <a:extLst>
              <a:ext uri="{FF2B5EF4-FFF2-40B4-BE49-F238E27FC236}">
                <a16:creationId xmlns:a16="http://schemas.microsoft.com/office/drawing/2014/main" id="{1E1A280B-8B5C-4970-8648-FC399B6E914F}"/>
              </a:ext>
            </a:extLst>
          </p:cNvPr>
          <p:cNvSpPr>
            <a:spLocks noChangeArrowheads="1"/>
          </p:cNvSpPr>
          <p:nvPr/>
        </p:nvSpPr>
        <p:spPr bwMode="auto">
          <a:xfrm>
            <a:off x="6627813" y="3608388"/>
            <a:ext cx="1239837" cy="82867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dirty="0">
                <a:effectLst>
                  <a:outerShdw blurRad="38100" dist="38100" dir="2700000" algn="tl">
                    <a:srgbClr val="000000">
                      <a:alpha val="43137"/>
                    </a:srgbClr>
                  </a:outerShdw>
                </a:effectLst>
                <a:latin typeface="Book Antiqua" pitchFamily="18" charset="0"/>
              </a:rPr>
              <a:t>p</a:t>
            </a:r>
            <a:r>
              <a:rPr lang="en-US" sz="2400" dirty="0">
                <a:effectLst>
                  <a:outerShdw blurRad="38100" dist="38100" dir="2700000" algn="tl">
                    <a:srgbClr val="000000">
                      <a:alpha val="43137"/>
                    </a:srgbClr>
                  </a:outerShdw>
                </a:effectLst>
                <a:latin typeface="Book Antiqua" pitchFamily="18" charset="0"/>
              </a:rPr>
              <a:t>-Value</a:t>
            </a:r>
          </a:p>
          <a:p>
            <a:pPr algn="ctr">
              <a:defRPr/>
            </a:pPr>
            <a:r>
              <a:rPr lang="en-US" sz="2400" i="1" dirty="0">
                <a:effectLst>
                  <a:outerShdw blurRad="38100" dist="38100" dir="2700000" algn="tl">
                    <a:srgbClr val="000000">
                      <a:alpha val="43137"/>
                    </a:srgbClr>
                  </a:outerShdw>
                </a:effectLst>
                <a:latin typeface="Symbol" pitchFamily="18" charset="2"/>
              </a:rPr>
              <a:t> </a:t>
            </a:r>
            <a:r>
              <a:rPr lang="en-US" sz="2400" dirty="0">
                <a:effectLst>
                  <a:outerShdw blurRad="38100" dist="38100" dir="2700000" algn="tl">
                    <a:srgbClr val="000000">
                      <a:alpha val="43137"/>
                    </a:srgbClr>
                  </a:outerShdw>
                </a:effectLst>
                <a:latin typeface="Symbol" pitchFamily="18" charset="2"/>
              </a:rPr>
              <a:t>11</a:t>
            </a:r>
          </a:p>
        </p:txBody>
      </p:sp>
      <p:sp>
        <p:nvSpPr>
          <p:cNvPr id="263174" name="Freeform 6">
            <a:extLst>
              <a:ext uri="{FF2B5EF4-FFF2-40B4-BE49-F238E27FC236}">
                <a16:creationId xmlns:a16="http://schemas.microsoft.com/office/drawing/2014/main" id="{B9CB70AF-97BC-4018-926A-09F775029CEB}"/>
              </a:ext>
            </a:extLst>
          </p:cNvPr>
          <p:cNvSpPr>
            <a:spLocks/>
          </p:cNvSpPr>
          <p:nvPr/>
        </p:nvSpPr>
        <p:spPr bwMode="auto">
          <a:xfrm>
            <a:off x="5861050" y="4892675"/>
            <a:ext cx="311150" cy="190500"/>
          </a:xfrm>
          <a:custGeom>
            <a:avLst/>
            <a:gdLst/>
            <a:ahLst/>
            <a:cxnLst>
              <a:cxn ang="0">
                <a:pos x="6" y="6"/>
              </a:cxn>
              <a:cxn ang="0">
                <a:pos x="1" y="0"/>
              </a:cxn>
              <a:cxn ang="0">
                <a:pos x="4" y="15"/>
              </a:cxn>
              <a:cxn ang="0">
                <a:pos x="4" y="26"/>
              </a:cxn>
              <a:cxn ang="0">
                <a:pos x="4" y="42"/>
              </a:cxn>
              <a:cxn ang="0">
                <a:pos x="4" y="54"/>
              </a:cxn>
              <a:cxn ang="0">
                <a:pos x="4" y="68"/>
              </a:cxn>
              <a:cxn ang="0">
                <a:pos x="4" y="90"/>
              </a:cxn>
              <a:cxn ang="0">
                <a:pos x="6" y="118"/>
              </a:cxn>
              <a:cxn ang="0">
                <a:pos x="192" y="120"/>
              </a:cxn>
              <a:cxn ang="0">
                <a:pos x="196" y="72"/>
              </a:cxn>
              <a:cxn ang="0">
                <a:pos x="180" y="60"/>
              </a:cxn>
              <a:cxn ang="0">
                <a:pos x="166" y="58"/>
              </a:cxn>
              <a:cxn ang="0">
                <a:pos x="156" y="52"/>
              </a:cxn>
              <a:cxn ang="0">
                <a:pos x="144" y="52"/>
              </a:cxn>
              <a:cxn ang="0">
                <a:pos x="136" y="52"/>
              </a:cxn>
              <a:cxn ang="0">
                <a:pos x="130" y="46"/>
              </a:cxn>
              <a:cxn ang="0">
                <a:pos x="104" y="38"/>
              </a:cxn>
              <a:cxn ang="0">
                <a:pos x="116" y="44"/>
              </a:cxn>
              <a:cxn ang="0">
                <a:pos x="110" y="42"/>
              </a:cxn>
              <a:cxn ang="0">
                <a:pos x="96" y="40"/>
              </a:cxn>
              <a:cxn ang="0">
                <a:pos x="86" y="37"/>
              </a:cxn>
              <a:cxn ang="0">
                <a:pos x="77" y="33"/>
              </a:cxn>
              <a:cxn ang="0">
                <a:pos x="72" y="32"/>
              </a:cxn>
              <a:cxn ang="0">
                <a:pos x="59" y="26"/>
              </a:cxn>
              <a:cxn ang="0">
                <a:pos x="50" y="22"/>
              </a:cxn>
              <a:cxn ang="0">
                <a:pos x="40" y="19"/>
              </a:cxn>
              <a:cxn ang="0">
                <a:pos x="31" y="15"/>
              </a:cxn>
              <a:cxn ang="0">
                <a:pos x="22" y="7"/>
              </a:cxn>
              <a:cxn ang="0">
                <a:pos x="13" y="4"/>
              </a:cxn>
              <a:cxn ang="0">
                <a:pos x="0" y="4"/>
              </a:cxn>
              <a:cxn ang="0">
                <a:pos x="8" y="8"/>
              </a:cxn>
            </a:cxnLst>
            <a:rect l="0" t="0" r="r" b="b"/>
            <a:pathLst>
              <a:path w="196" h="120">
                <a:moveTo>
                  <a:pt x="6" y="6"/>
                </a:moveTo>
                <a:lnTo>
                  <a:pt x="1" y="0"/>
                </a:lnTo>
                <a:lnTo>
                  <a:pt x="4" y="15"/>
                </a:lnTo>
                <a:lnTo>
                  <a:pt x="4" y="26"/>
                </a:lnTo>
                <a:lnTo>
                  <a:pt x="4" y="42"/>
                </a:lnTo>
                <a:lnTo>
                  <a:pt x="4" y="54"/>
                </a:lnTo>
                <a:lnTo>
                  <a:pt x="4" y="68"/>
                </a:lnTo>
                <a:lnTo>
                  <a:pt x="4" y="90"/>
                </a:lnTo>
                <a:lnTo>
                  <a:pt x="6" y="118"/>
                </a:lnTo>
                <a:lnTo>
                  <a:pt x="192" y="120"/>
                </a:lnTo>
                <a:lnTo>
                  <a:pt x="196" y="72"/>
                </a:lnTo>
                <a:lnTo>
                  <a:pt x="180" y="60"/>
                </a:lnTo>
                <a:lnTo>
                  <a:pt x="166" y="58"/>
                </a:lnTo>
                <a:lnTo>
                  <a:pt x="156" y="52"/>
                </a:lnTo>
                <a:lnTo>
                  <a:pt x="144" y="52"/>
                </a:lnTo>
                <a:lnTo>
                  <a:pt x="136" y="52"/>
                </a:lnTo>
                <a:lnTo>
                  <a:pt x="130" y="46"/>
                </a:lnTo>
                <a:lnTo>
                  <a:pt x="104" y="38"/>
                </a:lnTo>
                <a:lnTo>
                  <a:pt x="116" y="44"/>
                </a:lnTo>
                <a:lnTo>
                  <a:pt x="110" y="42"/>
                </a:lnTo>
                <a:lnTo>
                  <a:pt x="96" y="40"/>
                </a:lnTo>
                <a:lnTo>
                  <a:pt x="86" y="37"/>
                </a:lnTo>
                <a:lnTo>
                  <a:pt x="77" y="33"/>
                </a:lnTo>
                <a:lnTo>
                  <a:pt x="72" y="32"/>
                </a:lnTo>
                <a:lnTo>
                  <a:pt x="59" y="26"/>
                </a:lnTo>
                <a:lnTo>
                  <a:pt x="50" y="22"/>
                </a:lnTo>
                <a:lnTo>
                  <a:pt x="40" y="19"/>
                </a:lnTo>
                <a:lnTo>
                  <a:pt x="31" y="15"/>
                </a:lnTo>
                <a:lnTo>
                  <a:pt x="22" y="7"/>
                </a:lnTo>
                <a:lnTo>
                  <a:pt x="13" y="4"/>
                </a:lnTo>
                <a:lnTo>
                  <a:pt x="0" y="4"/>
                </a:lnTo>
                <a:lnTo>
                  <a:pt x="8" y="8"/>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175" name="Line 7">
            <a:extLst>
              <a:ext uri="{FF2B5EF4-FFF2-40B4-BE49-F238E27FC236}">
                <a16:creationId xmlns:a16="http://schemas.microsoft.com/office/drawing/2014/main" id="{6E27DBE5-C49D-4344-A3D1-07167F23AFE5}"/>
              </a:ext>
            </a:extLst>
          </p:cNvPr>
          <p:cNvSpPr>
            <a:spLocks noChangeShapeType="1"/>
          </p:cNvSpPr>
          <p:nvPr/>
        </p:nvSpPr>
        <p:spPr bwMode="auto">
          <a:xfrm>
            <a:off x="5416550" y="2555875"/>
            <a:ext cx="64770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176" name="Rectangle 8">
            <a:extLst>
              <a:ext uri="{FF2B5EF4-FFF2-40B4-BE49-F238E27FC236}">
                <a16:creationId xmlns:a16="http://schemas.microsoft.com/office/drawing/2014/main" id="{D09A515F-7AE8-40B1-AA34-9D252BA3407C}"/>
              </a:ext>
            </a:extLst>
          </p:cNvPr>
          <p:cNvSpPr>
            <a:spLocks noChangeArrowheads="1"/>
          </p:cNvSpPr>
          <p:nvPr/>
        </p:nvSpPr>
        <p:spPr bwMode="auto">
          <a:xfrm>
            <a:off x="3749675" y="5422900"/>
            <a:ext cx="3333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0</a:t>
            </a:r>
          </a:p>
        </p:txBody>
      </p:sp>
      <p:sp>
        <p:nvSpPr>
          <p:cNvPr id="263177" name="Rectangle 9">
            <a:extLst>
              <a:ext uri="{FF2B5EF4-FFF2-40B4-BE49-F238E27FC236}">
                <a16:creationId xmlns:a16="http://schemas.microsoft.com/office/drawing/2014/main" id="{5ED8433D-1B56-469A-AB17-8767C64AEEB4}"/>
              </a:ext>
            </a:extLst>
          </p:cNvPr>
          <p:cNvSpPr>
            <a:spLocks noChangeArrowheads="1"/>
          </p:cNvSpPr>
          <p:nvPr/>
        </p:nvSpPr>
        <p:spPr bwMode="auto">
          <a:xfrm>
            <a:off x="4652963" y="5380038"/>
            <a:ext cx="790575" cy="7461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lnSpc>
                <a:spcPct val="90000"/>
              </a:lnSpc>
              <a:defRPr/>
            </a:pPr>
            <a:r>
              <a:rPr lang="en-US" sz="2400">
                <a:effectLst>
                  <a:outerShdw blurRad="38100" dist="38100" dir="2700000" algn="tl">
                    <a:srgbClr val="000000">
                      <a:alpha val="43137"/>
                    </a:srgbClr>
                  </a:outerShdw>
                </a:effectLst>
                <a:latin typeface="Book Antiqua" pitchFamily="18" charset="0"/>
              </a:rPr>
              <a:t> </a:t>
            </a:r>
            <a:r>
              <a:rPr lang="en-US" sz="2400" i="1">
                <a:effectLst>
                  <a:outerShdw blurRad="38100" dist="38100" dir="2700000" algn="tl">
                    <a:srgbClr val="000000">
                      <a:alpha val="43137"/>
                    </a:srgbClr>
                  </a:outerShdw>
                </a:effectLst>
                <a:latin typeface="Book Antiqua" pitchFamily="18" charset="0"/>
              </a:rPr>
              <a:t>z</a:t>
            </a:r>
            <a:r>
              <a:rPr lang="en-US" sz="2400" i="1" baseline="-25000">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 =</a:t>
            </a:r>
          </a:p>
          <a:p>
            <a:pPr algn="ctr">
              <a:lnSpc>
                <a:spcPct val="90000"/>
              </a:lnSpc>
              <a:defRPr/>
            </a:pPr>
            <a:r>
              <a:rPr lang="en-US" sz="2400">
                <a:effectLst>
                  <a:outerShdw blurRad="38100" dist="38100" dir="2700000" algn="tl">
                    <a:srgbClr val="000000">
                      <a:alpha val="43137"/>
                    </a:srgbClr>
                  </a:outerShdw>
                </a:effectLst>
                <a:latin typeface="Book Antiqua" pitchFamily="18" charset="0"/>
              </a:rPr>
              <a:t> 1.75</a:t>
            </a:r>
          </a:p>
        </p:txBody>
      </p:sp>
      <p:sp>
        <p:nvSpPr>
          <p:cNvPr id="263178" name="Rectangle 10">
            <a:extLst>
              <a:ext uri="{FF2B5EF4-FFF2-40B4-BE49-F238E27FC236}">
                <a16:creationId xmlns:a16="http://schemas.microsoft.com/office/drawing/2014/main" id="{90C8BE6C-2210-4533-AFAD-58B8FD862444}"/>
              </a:ext>
            </a:extLst>
          </p:cNvPr>
          <p:cNvSpPr>
            <a:spLocks noChangeArrowheads="1"/>
          </p:cNvSpPr>
          <p:nvPr/>
        </p:nvSpPr>
        <p:spPr bwMode="auto">
          <a:xfrm>
            <a:off x="6138863" y="2312988"/>
            <a:ext cx="109061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 = .04</a:t>
            </a:r>
            <a:endParaRPr lang="en-US" sz="2400" baseline="-25000">
              <a:effectLst>
                <a:outerShdw blurRad="38100" dist="38100" dir="2700000" algn="tl">
                  <a:srgbClr val="000000">
                    <a:alpha val="43137"/>
                  </a:srgbClr>
                </a:outerShdw>
              </a:effectLst>
              <a:latin typeface="Book Antiqua" pitchFamily="18" charset="0"/>
            </a:endParaRPr>
          </a:p>
        </p:txBody>
      </p:sp>
      <p:sp>
        <p:nvSpPr>
          <p:cNvPr id="263179" name="Line 11">
            <a:extLst>
              <a:ext uri="{FF2B5EF4-FFF2-40B4-BE49-F238E27FC236}">
                <a16:creationId xmlns:a16="http://schemas.microsoft.com/office/drawing/2014/main" id="{6A9EA9FC-0826-4C9E-8439-CC5C1C7A0F9C}"/>
              </a:ext>
            </a:extLst>
          </p:cNvPr>
          <p:cNvSpPr>
            <a:spLocks noChangeShapeType="1"/>
          </p:cNvSpPr>
          <p:nvPr/>
        </p:nvSpPr>
        <p:spPr bwMode="auto">
          <a:xfrm>
            <a:off x="1420813" y="5087938"/>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180" name="Rectangle 12">
            <a:extLst>
              <a:ext uri="{FF2B5EF4-FFF2-40B4-BE49-F238E27FC236}">
                <a16:creationId xmlns:a16="http://schemas.microsoft.com/office/drawing/2014/main" id="{1477C02F-DEE7-4990-A7A4-6DB8B2347F5F}"/>
              </a:ext>
            </a:extLst>
          </p:cNvPr>
          <p:cNvSpPr>
            <a:spLocks noChangeArrowheads="1"/>
          </p:cNvSpPr>
          <p:nvPr/>
        </p:nvSpPr>
        <p:spPr bwMode="auto">
          <a:xfrm>
            <a:off x="6519863" y="4865688"/>
            <a:ext cx="31591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Book Antiqua" pitchFamily="18" charset="0"/>
              </a:rPr>
              <a:t>z</a:t>
            </a:r>
          </a:p>
        </p:txBody>
      </p:sp>
      <p:sp>
        <p:nvSpPr>
          <p:cNvPr id="263181" name="Rectangle 13">
            <a:extLst>
              <a:ext uri="{FF2B5EF4-FFF2-40B4-BE49-F238E27FC236}">
                <a16:creationId xmlns:a16="http://schemas.microsoft.com/office/drawing/2014/main" id="{B75185DF-1104-4261-A79E-960D8221A961}"/>
              </a:ext>
            </a:extLst>
          </p:cNvPr>
          <p:cNvSpPr>
            <a:spLocks noChangeArrowheads="1"/>
          </p:cNvSpPr>
          <p:nvPr/>
        </p:nvSpPr>
        <p:spPr bwMode="auto">
          <a:xfrm>
            <a:off x="5792788" y="5380038"/>
            <a:ext cx="720725" cy="754062"/>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lnSpc>
                <a:spcPct val="90000"/>
              </a:lnSpc>
              <a:defRPr/>
            </a:pPr>
            <a:r>
              <a:rPr lang="en-US" sz="2400" i="1" dirty="0">
                <a:effectLst>
                  <a:outerShdw blurRad="38100" dist="38100" dir="2700000" algn="tl">
                    <a:srgbClr val="000000">
                      <a:alpha val="43137"/>
                    </a:srgbClr>
                  </a:outerShdw>
                </a:effectLst>
                <a:latin typeface="Book Antiqua" pitchFamily="18" charset="0"/>
              </a:rPr>
              <a:t> z</a:t>
            </a:r>
            <a:r>
              <a:rPr lang="en-US" sz="2400" dirty="0">
                <a:effectLst>
                  <a:outerShdw blurRad="38100" dist="38100" dir="2700000" algn="tl">
                    <a:srgbClr val="000000">
                      <a:alpha val="43137"/>
                    </a:srgbClr>
                  </a:outerShdw>
                </a:effectLst>
                <a:latin typeface="Book Antiqua" pitchFamily="18" charset="0"/>
              </a:rPr>
              <a:t> =</a:t>
            </a:r>
          </a:p>
          <a:p>
            <a:pPr algn="ctr">
              <a:lnSpc>
                <a:spcPct val="90000"/>
              </a:lnSpc>
              <a:defRPr/>
            </a:pPr>
            <a:r>
              <a:rPr lang="en-US" sz="2400" dirty="0">
                <a:effectLst>
                  <a:outerShdw blurRad="38100" dist="38100" dir="2700000" algn="tl">
                    <a:srgbClr val="000000">
                      <a:alpha val="43137"/>
                    </a:srgbClr>
                  </a:outerShdw>
                </a:effectLst>
                <a:latin typeface="Book Antiqua" pitchFamily="18" charset="0"/>
              </a:rPr>
              <a:t>2.29</a:t>
            </a:r>
          </a:p>
        </p:txBody>
      </p:sp>
      <p:sp>
        <p:nvSpPr>
          <p:cNvPr id="263182" name="Freeform 14">
            <a:extLst>
              <a:ext uri="{FF2B5EF4-FFF2-40B4-BE49-F238E27FC236}">
                <a16:creationId xmlns:a16="http://schemas.microsoft.com/office/drawing/2014/main" id="{63895107-89DA-4DC0-9013-7BF5B5FD19F5}"/>
              </a:ext>
            </a:extLst>
          </p:cNvPr>
          <p:cNvSpPr>
            <a:spLocks noChangeArrowheads="1"/>
          </p:cNvSpPr>
          <p:nvPr/>
        </p:nvSpPr>
        <p:spPr bwMode="auto">
          <a:xfrm>
            <a:off x="3916363" y="4962525"/>
            <a:ext cx="1587" cy="428625"/>
          </a:xfrm>
          <a:custGeom>
            <a:avLst/>
            <a:gdLst/>
            <a:ahLst/>
            <a:cxnLst>
              <a:cxn ang="0">
                <a:pos x="0" y="0"/>
              </a:cxn>
              <a:cxn ang="0">
                <a:pos x="1" y="270"/>
              </a:cxn>
            </a:cxnLst>
            <a:rect l="0" t="0" r="r" b="b"/>
            <a:pathLst>
              <a:path w="1" h="270">
                <a:moveTo>
                  <a:pt x="0" y="0"/>
                </a:moveTo>
                <a:lnTo>
                  <a:pt x="1" y="27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nvGrpSpPr>
          <p:cNvPr id="2" name="Group 15">
            <a:extLst>
              <a:ext uri="{FF2B5EF4-FFF2-40B4-BE49-F238E27FC236}">
                <a16:creationId xmlns:a16="http://schemas.microsoft.com/office/drawing/2014/main" id="{CCC989E1-7CA9-3CBE-3D8E-FC6471555D8B}"/>
              </a:ext>
            </a:extLst>
          </p:cNvPr>
          <p:cNvGrpSpPr>
            <a:grpSpLocks/>
          </p:cNvGrpSpPr>
          <p:nvPr/>
        </p:nvGrpSpPr>
        <p:grpSpPr bwMode="auto">
          <a:xfrm>
            <a:off x="1557338" y="1958975"/>
            <a:ext cx="4773612" cy="2936875"/>
            <a:chOff x="981" y="1178"/>
            <a:chExt cx="3007" cy="1850"/>
          </a:xfrm>
        </p:grpSpPr>
        <p:sp>
          <p:nvSpPr>
            <p:cNvPr id="263184" name="Arc 16">
              <a:extLst>
                <a:ext uri="{FF2B5EF4-FFF2-40B4-BE49-F238E27FC236}">
                  <a16:creationId xmlns:a16="http://schemas.microsoft.com/office/drawing/2014/main" id="{1863A9FC-C38D-4AB0-A28E-3FDEDAA0E474}"/>
                </a:ext>
              </a:extLst>
            </p:cNvPr>
            <p:cNvSpPr>
              <a:spLocks/>
            </p:cNvSpPr>
            <p:nvPr/>
          </p:nvSpPr>
          <p:spPr bwMode="auto">
            <a:xfrm rot="4500000">
              <a:off x="2754" y="2296"/>
              <a:ext cx="790"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185" name="Arc 17">
              <a:extLst>
                <a:ext uri="{FF2B5EF4-FFF2-40B4-BE49-F238E27FC236}">
                  <a16:creationId xmlns:a16="http://schemas.microsoft.com/office/drawing/2014/main" id="{8A6559C8-EA47-4B80-9923-4EBDCD586FDF}"/>
                </a:ext>
              </a:extLst>
            </p:cNvPr>
            <p:cNvSpPr>
              <a:spLocks/>
            </p:cNvSpPr>
            <p:nvPr/>
          </p:nvSpPr>
          <p:spPr bwMode="auto">
            <a:xfrm rot="6300000">
              <a:off x="1738" y="1544"/>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186" name="Arc 18">
              <a:extLst>
                <a:ext uri="{FF2B5EF4-FFF2-40B4-BE49-F238E27FC236}">
                  <a16:creationId xmlns:a16="http://schemas.microsoft.com/office/drawing/2014/main" id="{C8241E13-AAFD-4773-8DB3-EE220BF29ABA}"/>
                </a:ext>
              </a:extLst>
            </p:cNvPr>
            <p:cNvSpPr>
              <a:spLocks/>
            </p:cNvSpPr>
            <p:nvPr/>
          </p:nvSpPr>
          <p:spPr bwMode="auto">
            <a:xfrm rot="16980000">
              <a:off x="1362" y="2302"/>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187" name="Arc 19">
              <a:extLst>
                <a:ext uri="{FF2B5EF4-FFF2-40B4-BE49-F238E27FC236}">
                  <a16:creationId xmlns:a16="http://schemas.microsoft.com/office/drawing/2014/main" id="{F65D0C32-F97C-4A58-A491-BC923F8A8546}"/>
                </a:ext>
              </a:extLst>
            </p:cNvPr>
            <p:cNvSpPr>
              <a:spLocks/>
            </p:cNvSpPr>
            <p:nvPr/>
          </p:nvSpPr>
          <p:spPr bwMode="auto">
            <a:xfrm rot="20760000">
              <a:off x="981" y="2854"/>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188" name="Arc 20">
              <a:extLst>
                <a:ext uri="{FF2B5EF4-FFF2-40B4-BE49-F238E27FC236}">
                  <a16:creationId xmlns:a16="http://schemas.microsoft.com/office/drawing/2014/main" id="{9853A0C3-676D-48C7-AC12-0FE8BDC597F8}"/>
                </a:ext>
              </a:extLst>
            </p:cNvPr>
            <p:cNvSpPr>
              <a:spLocks/>
            </p:cNvSpPr>
            <p:nvPr/>
          </p:nvSpPr>
          <p:spPr bwMode="auto">
            <a:xfrm rot="15300000">
              <a:off x="2199" y="1546"/>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189" name="Arc 21">
              <a:extLst>
                <a:ext uri="{FF2B5EF4-FFF2-40B4-BE49-F238E27FC236}">
                  <a16:creationId xmlns:a16="http://schemas.microsoft.com/office/drawing/2014/main" id="{81CF51B3-3EF3-4B5B-B683-34E0647DAF2F}"/>
                </a:ext>
              </a:extLst>
            </p:cNvPr>
            <p:cNvSpPr>
              <a:spLocks/>
            </p:cNvSpPr>
            <p:nvPr/>
          </p:nvSpPr>
          <p:spPr bwMode="auto">
            <a:xfrm rot="720000">
              <a:off x="3252" y="2824"/>
              <a:ext cx="736" cy="204"/>
            </a:xfrm>
            <a:custGeom>
              <a:avLst/>
              <a:gdLst>
                <a:gd name="G0" fmla="+- 20480 0 0"/>
                <a:gd name="G1" fmla="+- 0 0 0"/>
                <a:gd name="G2" fmla="+- 21600 0 0"/>
                <a:gd name="T0" fmla="*/ 18341 w 20480"/>
                <a:gd name="T1" fmla="*/ 21494 h 21494"/>
                <a:gd name="T2" fmla="*/ 0 w 20480"/>
                <a:gd name="T3" fmla="*/ 6865 h 21494"/>
                <a:gd name="T4" fmla="*/ 20480 w 20480"/>
                <a:gd name="T5" fmla="*/ 0 h 21494"/>
              </a:gdLst>
              <a:ahLst/>
              <a:cxnLst>
                <a:cxn ang="0">
                  <a:pos x="T0" y="T1"/>
                </a:cxn>
                <a:cxn ang="0">
                  <a:pos x="T2" y="T3"/>
                </a:cxn>
                <a:cxn ang="0">
                  <a:pos x="T4" y="T5"/>
                </a:cxn>
              </a:cxnLst>
              <a:rect l="0" t="0" r="r" b="b"/>
              <a:pathLst>
                <a:path w="20480" h="21494" fill="none" extrusionOk="0">
                  <a:moveTo>
                    <a:pt x="18341" y="21493"/>
                  </a:moveTo>
                  <a:cubicBezTo>
                    <a:pt x="9881" y="20651"/>
                    <a:pt x="2701" y="14925"/>
                    <a:pt x="-1" y="6865"/>
                  </a:cubicBezTo>
                </a:path>
                <a:path w="20480" h="21494" stroke="0" extrusionOk="0">
                  <a:moveTo>
                    <a:pt x="18341" y="21493"/>
                  </a:moveTo>
                  <a:cubicBezTo>
                    <a:pt x="9881" y="20651"/>
                    <a:pt x="2701" y="14925"/>
                    <a:pt x="-1" y="6865"/>
                  </a:cubicBezTo>
                  <a:lnTo>
                    <a:pt x="2048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grpSp>
        <p:nvGrpSpPr>
          <p:cNvPr id="3" name="Group 124">
            <a:extLst>
              <a:ext uri="{FF2B5EF4-FFF2-40B4-BE49-F238E27FC236}">
                <a16:creationId xmlns:a16="http://schemas.microsoft.com/office/drawing/2014/main" id="{0E92211E-1206-E383-943F-C593E2918AC7}"/>
              </a:ext>
            </a:extLst>
          </p:cNvPr>
          <p:cNvGrpSpPr>
            <a:grpSpLocks/>
          </p:cNvGrpSpPr>
          <p:nvPr/>
        </p:nvGrpSpPr>
        <p:grpSpPr bwMode="auto">
          <a:xfrm>
            <a:off x="5786438" y="3670300"/>
            <a:ext cx="176212" cy="1765300"/>
            <a:chOff x="3645" y="2256"/>
            <a:chExt cx="111" cy="1112"/>
          </a:xfrm>
        </p:grpSpPr>
        <p:sp>
          <p:nvSpPr>
            <p:cNvPr id="263293" name="Freeform 125">
              <a:extLst>
                <a:ext uri="{FF2B5EF4-FFF2-40B4-BE49-F238E27FC236}">
                  <a16:creationId xmlns:a16="http://schemas.microsoft.com/office/drawing/2014/main" id="{125CAC3D-A001-4BB0-9C1A-0AC353E67B13}"/>
                </a:ext>
              </a:extLst>
            </p:cNvPr>
            <p:cNvSpPr>
              <a:spLocks noChangeArrowheads="1"/>
            </p:cNvSpPr>
            <p:nvPr/>
          </p:nvSpPr>
          <p:spPr bwMode="auto">
            <a:xfrm flipH="1">
              <a:off x="3645" y="2256"/>
              <a:ext cx="47" cy="959"/>
            </a:xfrm>
            <a:custGeom>
              <a:avLst/>
              <a:gdLst/>
              <a:ahLst/>
              <a:cxnLst>
                <a:cxn ang="0">
                  <a:pos x="0" y="0"/>
                </a:cxn>
                <a:cxn ang="0">
                  <a:pos x="0" y="263"/>
                </a:cxn>
              </a:cxnLst>
              <a:rect l="0" t="0" r="r" b="b"/>
              <a:pathLst>
                <a:path w="1" h="263">
                  <a:moveTo>
                    <a:pt x="0" y="0"/>
                  </a:moveTo>
                  <a:lnTo>
                    <a:pt x="0" y="263"/>
                  </a:lnTo>
                </a:path>
              </a:pathLst>
            </a:custGeom>
            <a:noFill/>
            <a:ln w="12700">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294" name="Line 126">
              <a:extLst>
                <a:ext uri="{FF2B5EF4-FFF2-40B4-BE49-F238E27FC236}">
                  <a16:creationId xmlns:a16="http://schemas.microsoft.com/office/drawing/2014/main" id="{C68FBC4F-7090-4D85-874B-E5B7590ACF3A}"/>
                </a:ext>
              </a:extLst>
            </p:cNvPr>
            <p:cNvSpPr>
              <a:spLocks noChangeShapeType="1"/>
            </p:cNvSpPr>
            <p:nvPr/>
          </p:nvSpPr>
          <p:spPr bwMode="auto">
            <a:xfrm>
              <a:off x="3692" y="3216"/>
              <a:ext cx="64" cy="152"/>
            </a:xfrm>
            <a:prstGeom prst="line">
              <a:avLst/>
            </a:prstGeom>
            <a:noFill/>
            <a:ln w="12700">
              <a:solidFill>
                <a:srgbClr val="66FFFF"/>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grpSp>
        <p:nvGrpSpPr>
          <p:cNvPr id="4" name="Group 127">
            <a:extLst>
              <a:ext uri="{FF2B5EF4-FFF2-40B4-BE49-F238E27FC236}">
                <a16:creationId xmlns:a16="http://schemas.microsoft.com/office/drawing/2014/main" id="{3EFFD3B5-D5CB-0D6F-18D7-1F5CEFD3BF29}"/>
              </a:ext>
            </a:extLst>
          </p:cNvPr>
          <p:cNvGrpSpPr>
            <a:grpSpLocks/>
          </p:cNvGrpSpPr>
          <p:nvPr/>
        </p:nvGrpSpPr>
        <p:grpSpPr bwMode="auto">
          <a:xfrm>
            <a:off x="5289550" y="2371725"/>
            <a:ext cx="101600" cy="3076575"/>
            <a:chOff x="3380" y="1438"/>
            <a:chExt cx="64" cy="1938"/>
          </a:xfrm>
        </p:grpSpPr>
        <p:sp>
          <p:nvSpPr>
            <p:cNvPr id="263296" name="Line 128">
              <a:extLst>
                <a:ext uri="{FF2B5EF4-FFF2-40B4-BE49-F238E27FC236}">
                  <a16:creationId xmlns:a16="http://schemas.microsoft.com/office/drawing/2014/main" id="{B4B5A0E7-C45F-47DA-B00A-394B991D5C03}"/>
                </a:ext>
              </a:extLst>
            </p:cNvPr>
            <p:cNvSpPr>
              <a:spLocks noChangeShapeType="1"/>
            </p:cNvSpPr>
            <p:nvPr/>
          </p:nvSpPr>
          <p:spPr bwMode="auto">
            <a:xfrm>
              <a:off x="3444" y="1438"/>
              <a:ext cx="0" cy="179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297" name="Line 129">
              <a:extLst>
                <a:ext uri="{FF2B5EF4-FFF2-40B4-BE49-F238E27FC236}">
                  <a16:creationId xmlns:a16="http://schemas.microsoft.com/office/drawing/2014/main" id="{22416EF4-F5AD-4E97-90BD-99389A069529}"/>
                </a:ext>
              </a:extLst>
            </p:cNvPr>
            <p:cNvSpPr>
              <a:spLocks noChangeShapeType="1"/>
            </p:cNvSpPr>
            <p:nvPr/>
          </p:nvSpPr>
          <p:spPr bwMode="auto">
            <a:xfrm flipH="1">
              <a:off x="3380" y="3224"/>
              <a:ext cx="64" cy="152"/>
            </a:xfrm>
            <a:prstGeom prst="line">
              <a:avLst/>
            </a:prstGeom>
            <a:noFill/>
            <a:ln w="12700">
              <a:solidFill>
                <a:schemeClr val="tx1"/>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
        <p:nvSpPr>
          <p:cNvPr id="263298" name="Line 130">
            <a:extLst>
              <a:ext uri="{FF2B5EF4-FFF2-40B4-BE49-F238E27FC236}">
                <a16:creationId xmlns:a16="http://schemas.microsoft.com/office/drawing/2014/main" id="{4105039E-0756-4505-9C25-ECF9ABB05C30}"/>
              </a:ext>
            </a:extLst>
          </p:cNvPr>
          <p:cNvSpPr>
            <a:spLocks noChangeShapeType="1"/>
          </p:cNvSpPr>
          <p:nvPr/>
        </p:nvSpPr>
        <p:spPr bwMode="auto">
          <a:xfrm>
            <a:off x="5873750" y="3870325"/>
            <a:ext cx="647700" cy="0"/>
          </a:xfrm>
          <a:prstGeom prst="line">
            <a:avLst/>
          </a:prstGeom>
          <a:noFill/>
          <a:ln w="12700">
            <a:solidFill>
              <a:srgbClr val="66FFFF"/>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63301" name="Rectangle 133">
            <a:extLst>
              <a:ext uri="{FF2B5EF4-FFF2-40B4-BE49-F238E27FC236}">
                <a16:creationId xmlns:a16="http://schemas.microsoft.com/office/drawing/2014/main" id="{77CE39B2-B686-4CF0-8ED0-D3451642AD73}"/>
              </a:ext>
            </a:extLst>
          </p:cNvPr>
          <p:cNvSpPr>
            <a:spLocks noChangeArrowheads="1"/>
          </p:cNvSpPr>
          <p:nvPr/>
        </p:nvSpPr>
        <p:spPr bwMode="auto">
          <a:xfrm>
            <a:off x="665163" y="331788"/>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Upper-Tailed Test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grpSp>
        <p:nvGrpSpPr>
          <p:cNvPr id="5" name="Group 135">
            <a:extLst>
              <a:ext uri="{FF2B5EF4-FFF2-40B4-BE49-F238E27FC236}">
                <a16:creationId xmlns:a16="http://schemas.microsoft.com/office/drawing/2014/main" id="{981C2173-1E68-3673-8311-9D65B3C12A75}"/>
              </a:ext>
            </a:extLst>
          </p:cNvPr>
          <p:cNvGrpSpPr>
            <a:grpSpLocks/>
          </p:cNvGrpSpPr>
          <p:nvPr/>
        </p:nvGrpSpPr>
        <p:grpSpPr bwMode="auto">
          <a:xfrm>
            <a:off x="889000" y="1643063"/>
            <a:ext cx="3073400" cy="1582737"/>
            <a:chOff x="3419" y="1450"/>
            <a:chExt cx="1284" cy="2659"/>
          </a:xfrm>
        </p:grpSpPr>
        <p:sp>
          <p:nvSpPr>
            <p:cNvPr id="263304" name="Rectangle 136">
              <a:extLst>
                <a:ext uri="{FF2B5EF4-FFF2-40B4-BE49-F238E27FC236}">
                  <a16:creationId xmlns:a16="http://schemas.microsoft.com/office/drawing/2014/main" id="{6A289CB1-D4AE-4DD6-8C6B-81164081CE6B}"/>
                </a:ext>
              </a:extLst>
            </p:cNvPr>
            <p:cNvSpPr>
              <a:spLocks noChangeArrowheads="1"/>
            </p:cNvSpPr>
            <p:nvPr/>
          </p:nvSpPr>
          <p:spPr bwMode="auto">
            <a:xfrm>
              <a:off x="3419" y="1450"/>
              <a:ext cx="1284" cy="1288"/>
            </a:xfrm>
            <a:prstGeom prst="rect">
              <a:avLst/>
            </a:prstGeom>
            <a:noFill/>
            <a:ln w="12700">
              <a:noFill/>
              <a:miter lim="800000"/>
              <a:headEnd/>
              <a:tailEnd/>
            </a:ln>
            <a:effectLst>
              <a:outerShdw dist="17961" dir="2700000" algn="ctr" rotWithShape="0">
                <a:srgbClr val="000000"/>
              </a:outerShdw>
            </a:effectLst>
          </p:spPr>
          <p:txBody>
            <a:bodyPr lIns="90488" tIns="44450" rIns="90488" bIns="44450">
              <a:spAutoFit/>
            </a:bodyPr>
            <a:lstStyle/>
            <a:p>
              <a:pPr>
                <a:defRPr/>
              </a:pPr>
              <a:r>
                <a:rPr lang="en-US" sz="2400" dirty="0">
                  <a:effectLst>
                    <a:outerShdw blurRad="38100" dist="38100" dir="2700000" algn="tl">
                      <a:srgbClr val="000000">
                        <a:alpha val="43137"/>
                      </a:srgbClr>
                    </a:outerShdw>
                  </a:effectLst>
                  <a:latin typeface="Book Antiqua" pitchFamily="18" charset="0"/>
                </a:rPr>
                <a:t>  </a:t>
              </a:r>
              <a:r>
                <a:rPr lang="en-US" sz="2000" dirty="0">
                  <a:effectLst>
                    <a:outerShdw blurRad="38100" dist="38100" dir="2700000" algn="tl">
                      <a:srgbClr val="000000">
                        <a:alpha val="43137"/>
                      </a:srgbClr>
                    </a:outerShdw>
                  </a:effectLst>
                  <a:latin typeface="Book Antiqua" pitchFamily="18" charset="0"/>
                </a:rPr>
                <a:t>Sampling distribution</a:t>
              </a:r>
            </a:p>
            <a:p>
              <a:pPr>
                <a:defRPr/>
              </a:pPr>
              <a:r>
                <a:rPr lang="en-US" sz="2000" dirty="0">
                  <a:effectLst>
                    <a:outerShdw blurRad="38100" dist="38100" dir="2700000" algn="tl">
                      <a:srgbClr val="000000">
                        <a:alpha val="43137"/>
                      </a:srgbClr>
                    </a:outerShdw>
                  </a:effectLst>
                  <a:latin typeface="Book Antiqua" pitchFamily="18" charset="0"/>
                </a:rPr>
                <a:t>                    of </a:t>
              </a:r>
            </a:p>
          </p:txBody>
        </p:sp>
        <p:graphicFrame>
          <p:nvGraphicFramePr>
            <p:cNvPr id="31767" name="Object 137">
              <a:hlinkClick r:id="" action="ppaction://ole?verb=0"/>
              <a:extLst>
                <a:ext uri="{FF2B5EF4-FFF2-40B4-BE49-F238E27FC236}">
                  <a16:creationId xmlns:a16="http://schemas.microsoft.com/office/drawing/2014/main" id="{49351B5F-CF45-FFA7-2FDB-D66C0783D44F}"/>
                </a:ext>
              </a:extLst>
            </p:cNvPr>
            <p:cNvGraphicFramePr>
              <a:graphicFrameLocks/>
            </p:cNvGraphicFramePr>
            <p:nvPr/>
          </p:nvGraphicFramePr>
          <p:xfrm>
            <a:off x="3485" y="2748"/>
            <a:ext cx="937" cy="1361"/>
          </p:xfrm>
          <a:graphic>
            <a:graphicData uri="http://schemas.openxmlformats.org/presentationml/2006/ole">
              <mc:AlternateContent xmlns:mc="http://schemas.openxmlformats.org/markup-compatibility/2006">
                <mc:Choice xmlns:v="urn:schemas-microsoft-com:vml" Requires="v">
                  <p:oleObj name="Equation" r:id="rId3" imgW="1060246" imgH="558615" progId="Equation.DSMT4">
                    <p:embed/>
                  </p:oleObj>
                </mc:Choice>
                <mc:Fallback>
                  <p:oleObj name="Equation" r:id="rId3" imgW="1060246" imgH="558615" progId="Equation.DSMT4">
                    <p:embed/>
                    <p:pic>
                      <p:nvPicPr>
                        <p:cNvPr id="31767" name="Object 137">
                          <a:hlinkClick r:id="" action="ppaction://ole?verb=0"/>
                          <a:extLst>
                            <a:ext uri="{FF2B5EF4-FFF2-40B4-BE49-F238E27FC236}">
                              <a16:creationId xmlns:a16="http://schemas.microsoft.com/office/drawing/2014/main" id="{49351B5F-CF45-FFA7-2FDB-D66C0783D44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 y="2748"/>
                          <a:ext cx="937" cy="136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263306" name="AutoShape 138">
            <a:extLst>
              <a:ext uri="{FF2B5EF4-FFF2-40B4-BE49-F238E27FC236}">
                <a16:creationId xmlns:a16="http://schemas.microsoft.com/office/drawing/2014/main" id="{78CF5EAF-15EC-4EF4-B96B-6500C3D05316}"/>
              </a:ext>
            </a:extLst>
          </p:cNvPr>
          <p:cNvSpPr>
            <a:spLocks noChangeArrowheads="1"/>
          </p:cNvSpPr>
          <p:nvPr/>
        </p:nvSpPr>
        <p:spPr bwMode="auto">
          <a:xfrm>
            <a:off x="5734050" y="1066800"/>
            <a:ext cx="2647950" cy="800100"/>
          </a:xfrm>
          <a:prstGeom prst="wedgeRoundRectCallout">
            <a:avLst>
              <a:gd name="adj1" fmla="val 15949"/>
              <a:gd name="adj2" fmla="val 274801"/>
              <a:gd name="adj3" fmla="val 16667"/>
            </a:avLst>
          </a:prstGeom>
          <a:solidFill>
            <a:schemeClr val="bg1"/>
          </a:solidFill>
          <a:ln w="12700">
            <a:solidFill>
              <a:schemeClr val="tx1"/>
            </a:solidFill>
            <a:miter lim="800000"/>
            <a:headEnd/>
            <a:tailEnd/>
          </a:ln>
          <a:effectLst/>
        </p:spPr>
        <p:txBody>
          <a:bodyPr/>
          <a:lstStyle/>
          <a:p>
            <a:pPr algn="ctr">
              <a:defRPr/>
            </a:pPr>
            <a:r>
              <a:rPr lang="en-US" i="1">
                <a:effectLst>
                  <a:outerShdw blurRad="38100" dist="38100" dir="2700000" algn="tl">
                    <a:srgbClr val="000000"/>
                  </a:outerShdw>
                </a:effectLst>
                <a:latin typeface="Book Antiqua" pitchFamily="18" charset="0"/>
              </a:rPr>
              <a:t>p</a:t>
            </a:r>
            <a:r>
              <a:rPr lang="en-US">
                <a:effectLst>
                  <a:outerShdw blurRad="38100" dist="38100" dir="2700000" algn="tl">
                    <a:srgbClr val="000000"/>
                  </a:outerShdw>
                </a:effectLst>
                <a:latin typeface="Book Antiqua" pitchFamily="18" charset="0"/>
              </a:rPr>
              <a:t>-Value </a:t>
            </a:r>
            <a:r>
              <a:rPr lang="en-US" u="sng">
                <a:effectLst>
                  <a:outerShdw blurRad="38100" dist="38100" dir="2700000" algn="tl">
                    <a:srgbClr val="000000"/>
                  </a:outerShdw>
                </a:effectLst>
                <a:latin typeface="Book Antiqua" pitchFamily="18" charset="0"/>
              </a:rPr>
              <a:t>&lt;</a:t>
            </a:r>
            <a:r>
              <a:rPr lang="en-US">
                <a:effectLst>
                  <a:outerShdw blurRad="38100" dist="38100" dir="2700000" algn="tl">
                    <a:srgbClr val="000000"/>
                  </a:outerShdw>
                </a:effectLst>
                <a:latin typeface="Book Antiqua" pitchFamily="18" charset="0"/>
              </a:rPr>
              <a:t> </a:t>
            </a:r>
            <a:r>
              <a:rPr lang="en-US" i="1">
                <a:effectLst>
                  <a:outerShdw blurRad="38100" dist="38100" dir="2700000" algn="tl">
                    <a:srgbClr val="000000"/>
                  </a:outerShdw>
                </a:effectLst>
                <a:latin typeface="Symbol" pitchFamily="18" charset="2"/>
              </a:rPr>
              <a:t>a</a:t>
            </a:r>
            <a:r>
              <a:rPr lang="en-US">
                <a:effectLst>
                  <a:outerShdw blurRad="38100" dist="38100" dir="2700000" algn="tl">
                    <a:srgbClr val="000000"/>
                  </a:outerShdw>
                </a:effectLst>
                <a:latin typeface="Symbol" pitchFamily="18" charset="2"/>
              </a:rPr>
              <a:t> </a:t>
            </a:r>
            <a:r>
              <a:rPr lang="en-US">
                <a:effectLst>
                  <a:outerShdw blurRad="38100" dist="38100" dir="2700000" algn="tl">
                    <a:srgbClr val="000000"/>
                  </a:outerShdw>
                </a:effectLst>
                <a:latin typeface="Book Antiqua" pitchFamily="18" charset="0"/>
              </a:rPr>
              <a:t>,</a:t>
            </a:r>
          </a:p>
          <a:p>
            <a:pPr algn="ctr">
              <a:defRPr/>
            </a:pPr>
            <a:r>
              <a:rPr lang="en-US">
                <a:effectLst>
                  <a:outerShdw blurRad="38100" dist="38100" dir="2700000" algn="tl">
                    <a:srgbClr val="000000"/>
                  </a:outerShdw>
                </a:effectLst>
                <a:latin typeface="Book Antiqua" pitchFamily="18" charset="0"/>
              </a:rPr>
              <a:t>so reject </a:t>
            </a:r>
            <a:r>
              <a:rPr lang="en-US" i="1">
                <a:effectLst>
                  <a:outerShdw blurRad="38100" dist="38100" dir="2700000" algn="tl">
                    <a:srgbClr val="000000"/>
                  </a:outerShdw>
                </a:effectLst>
                <a:latin typeface="Book Antiqua" pitchFamily="18" charset="0"/>
              </a:rPr>
              <a:t>H</a:t>
            </a:r>
            <a:r>
              <a:rPr lang="en-US" baseline="-25000">
                <a:effectLst>
                  <a:outerShdw blurRad="38100" dist="38100" dir="2700000" algn="tl">
                    <a:srgbClr val="000000"/>
                  </a:outerShdw>
                </a:effectLst>
                <a:latin typeface="Book Antiqua" pitchFamily="18" charset="0"/>
              </a:rPr>
              <a:t>0</a:t>
            </a:r>
            <a:r>
              <a:rPr lang="en-US">
                <a:effectLst>
                  <a:outerShdw blurRad="38100" dist="38100" dir="2700000" algn="tl">
                    <a:srgbClr val="000000"/>
                  </a:outerShdw>
                </a:effectLst>
                <a:latin typeface="Book Antiqua" pitchFamily="18" charset="0"/>
              </a:rPr>
              <a:t>.</a:t>
            </a:r>
          </a:p>
        </p:txBody>
      </p:sp>
    </p:spTree>
    <p:extLst>
      <p:ext uri="{BB962C8B-B14F-4D97-AF65-F5344CB8AC3E}">
        <p14:creationId xmlns:p14="http://schemas.microsoft.com/office/powerpoint/2010/main" val="221380844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dissolve">
                                      <p:cBhvr>
                                        <p:cTn id="7" dur="500"/>
                                        <p:tgtEl>
                                          <p:spTgt spid="263170"/>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263179"/>
                                        </p:tgtEl>
                                        <p:attrNameLst>
                                          <p:attrName>style.visibility</p:attrName>
                                        </p:attrNameLst>
                                      </p:cBhvr>
                                      <p:to>
                                        <p:strVal val="visible"/>
                                      </p:to>
                                    </p:set>
                                    <p:animEffect transition="in" filter="slide(fromLeft)">
                                      <p:cBhvr>
                                        <p:cTn id="11" dur="500"/>
                                        <p:tgtEl>
                                          <p:spTgt spid="263179"/>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263180"/>
                                        </p:tgtEl>
                                        <p:attrNameLst>
                                          <p:attrName>style.visibility</p:attrName>
                                        </p:attrNameLst>
                                      </p:cBhvr>
                                      <p:to>
                                        <p:strVal val="visible"/>
                                      </p:to>
                                    </p:set>
                                    <p:animEffect transition="in" filter="slide(fromLeft)">
                                      <p:cBhvr>
                                        <p:cTn id="15" dur="500"/>
                                        <p:tgtEl>
                                          <p:spTgt spid="263180"/>
                                        </p:tgtEl>
                                      </p:cBhvr>
                                    </p:animEffect>
                                  </p:childTnLst>
                                </p:cTn>
                              </p:par>
                            </p:childTnLst>
                          </p:cTn>
                        </p:par>
                        <p:par>
                          <p:cTn id="16" fill="hold" nodeType="afterGroup">
                            <p:stCondLst>
                              <p:cond delay="2500"/>
                            </p:stCondLst>
                            <p:childTnLst>
                              <p:par>
                                <p:cTn id="17" presetID="12" presetClass="entr" presetSubtype="1" fill="hold" nodeType="afterEffect">
                                  <p:stCondLst>
                                    <p:cond delay="1000"/>
                                  </p:stCondLst>
                                  <p:childTnLst>
                                    <p:set>
                                      <p:cBhvr>
                                        <p:cTn id="18" dur="1" fill="hold">
                                          <p:stCondLst>
                                            <p:cond delay="0"/>
                                          </p:stCondLst>
                                        </p:cTn>
                                        <p:tgtEl>
                                          <p:spTgt spid="263182"/>
                                        </p:tgtEl>
                                        <p:attrNameLst>
                                          <p:attrName>style.visibility</p:attrName>
                                        </p:attrNameLst>
                                      </p:cBhvr>
                                      <p:to>
                                        <p:strVal val="visible"/>
                                      </p:to>
                                    </p:set>
                                    <p:animEffect transition="in" filter="slide(fromTop)">
                                      <p:cBhvr>
                                        <p:cTn id="19" dur="500"/>
                                        <p:tgtEl>
                                          <p:spTgt spid="263182"/>
                                        </p:tgtEl>
                                      </p:cBhvr>
                                    </p:animEffect>
                                  </p:childTnLst>
                                </p:cTn>
                              </p:par>
                            </p:childTnLst>
                          </p:cTn>
                        </p:par>
                        <p:par>
                          <p:cTn id="20" fill="hold" nodeType="afterGroup">
                            <p:stCondLst>
                              <p:cond delay="4000"/>
                            </p:stCondLst>
                            <p:childTnLst>
                              <p:par>
                                <p:cTn id="21" presetID="12" presetClass="entr" presetSubtype="1" fill="hold" grpId="0" nodeType="afterEffect">
                                  <p:stCondLst>
                                    <p:cond delay="1000"/>
                                  </p:stCondLst>
                                  <p:childTnLst>
                                    <p:set>
                                      <p:cBhvr>
                                        <p:cTn id="22" dur="1" fill="hold">
                                          <p:stCondLst>
                                            <p:cond delay="0"/>
                                          </p:stCondLst>
                                        </p:cTn>
                                        <p:tgtEl>
                                          <p:spTgt spid="263176"/>
                                        </p:tgtEl>
                                        <p:attrNameLst>
                                          <p:attrName>style.visibility</p:attrName>
                                        </p:attrNameLst>
                                      </p:cBhvr>
                                      <p:to>
                                        <p:strVal val="visible"/>
                                      </p:to>
                                    </p:set>
                                    <p:animEffect transition="in" filter="slide(fromTop)">
                                      <p:cBhvr>
                                        <p:cTn id="23" dur="500"/>
                                        <p:tgtEl>
                                          <p:spTgt spid="263176"/>
                                        </p:tgtEl>
                                      </p:cBhvr>
                                    </p:animEffect>
                                  </p:childTnLst>
                                </p:cTn>
                              </p:par>
                            </p:childTnLst>
                          </p:cTn>
                        </p:par>
                        <p:par>
                          <p:cTn id="24" fill="hold" nodeType="afterGroup">
                            <p:stCondLst>
                              <p:cond delay="5500"/>
                            </p:stCondLst>
                            <p:childTnLst>
                              <p:par>
                                <p:cTn id="25" presetID="12" presetClass="entr" presetSubtype="4" fill="hold"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nodeType="afterGroup">
                            <p:stCondLst>
                              <p:cond delay="7000"/>
                            </p:stCondLst>
                            <p:childTnLst>
                              <p:par>
                                <p:cTn id="29" presetID="12" presetClass="entr" presetSubtype="4" fill="hold" nodeType="afterEffect">
                                  <p:stCondLst>
                                    <p:cond delay="1000"/>
                                  </p:stCondLst>
                                  <p:childTnLst>
                                    <p:set>
                                      <p:cBhvr>
                                        <p:cTn id="30" dur="1" fill="hold">
                                          <p:stCondLst>
                                            <p:cond delay="0"/>
                                          </p:stCondLst>
                                        </p:cTn>
                                        <p:tgtEl>
                                          <p:spTgt spid="263172"/>
                                        </p:tgtEl>
                                        <p:attrNameLst>
                                          <p:attrName>style.visibility</p:attrName>
                                        </p:attrNameLst>
                                      </p:cBhvr>
                                      <p:to>
                                        <p:strVal val="visible"/>
                                      </p:to>
                                    </p:set>
                                    <p:animEffect transition="in" filter="slide(fromBottom)">
                                      <p:cBhvr>
                                        <p:cTn id="31" dur="500"/>
                                        <p:tgtEl>
                                          <p:spTgt spid="263172"/>
                                        </p:tgtEl>
                                      </p:cBhvr>
                                    </p:animEffect>
                                  </p:childTnLst>
                                </p:cTn>
                              </p:par>
                            </p:childTnLst>
                          </p:cTn>
                        </p:par>
                        <p:par>
                          <p:cTn id="32" fill="hold" nodeType="afterGroup">
                            <p:stCondLst>
                              <p:cond delay="8500"/>
                            </p:stCondLst>
                            <p:childTnLst>
                              <p:par>
                                <p:cTn id="33" presetID="12" presetClass="entr" presetSubtype="1" fill="hold" nodeType="afterEffect">
                                  <p:stCondLst>
                                    <p:cond delay="1000"/>
                                  </p:stCondLst>
                                  <p:childTnLst>
                                    <p:set>
                                      <p:cBhvr>
                                        <p:cTn id="34" dur="1" fill="hold">
                                          <p:stCondLst>
                                            <p:cond delay="0"/>
                                          </p:stCondLst>
                                        </p:cTn>
                                        <p:tgtEl>
                                          <p:spTgt spid="5"/>
                                        </p:tgtEl>
                                        <p:attrNameLst>
                                          <p:attrName>style.visibility</p:attrName>
                                        </p:attrNameLst>
                                      </p:cBhvr>
                                      <p:to>
                                        <p:strVal val="visible"/>
                                      </p:to>
                                    </p:set>
                                    <p:animEffect transition="in" filter="slide(fromTop)">
                                      <p:cBhvr>
                                        <p:cTn id="35" dur="500"/>
                                        <p:tgtEl>
                                          <p:spTgt spid="5"/>
                                        </p:tgtEl>
                                      </p:cBhvr>
                                    </p:animEffect>
                                  </p:childTnLst>
                                </p:cTn>
                              </p:par>
                            </p:childTnLst>
                          </p:cTn>
                        </p:par>
                        <p:par>
                          <p:cTn id="36" fill="hold" nodeType="afterGroup">
                            <p:stCondLst>
                              <p:cond delay="10000"/>
                            </p:stCondLst>
                            <p:childTnLst>
                              <p:par>
                                <p:cTn id="37" presetID="12" presetClass="entr" presetSubtype="1" fill="hold" nodeType="afterEffect">
                                  <p:stCondLst>
                                    <p:cond delay="2000"/>
                                  </p:stCondLst>
                                  <p:childTnLst>
                                    <p:set>
                                      <p:cBhvr>
                                        <p:cTn id="38" dur="1" fill="hold">
                                          <p:stCondLst>
                                            <p:cond delay="0"/>
                                          </p:stCondLst>
                                        </p:cTn>
                                        <p:tgtEl>
                                          <p:spTgt spid="4"/>
                                        </p:tgtEl>
                                        <p:attrNameLst>
                                          <p:attrName>style.visibility</p:attrName>
                                        </p:attrNameLst>
                                      </p:cBhvr>
                                      <p:to>
                                        <p:strVal val="visible"/>
                                      </p:to>
                                    </p:set>
                                    <p:animEffect transition="in" filter="slide(fromTop)">
                                      <p:cBhvr>
                                        <p:cTn id="39" dur="500"/>
                                        <p:tgtEl>
                                          <p:spTgt spid="4"/>
                                        </p:tgtEl>
                                      </p:cBhvr>
                                    </p:animEffect>
                                  </p:childTnLst>
                                </p:cTn>
                              </p:par>
                            </p:childTnLst>
                          </p:cTn>
                        </p:par>
                        <p:par>
                          <p:cTn id="40" fill="hold" nodeType="afterGroup">
                            <p:stCondLst>
                              <p:cond delay="12500"/>
                            </p:stCondLst>
                            <p:childTnLst>
                              <p:par>
                                <p:cTn id="41" presetID="12" presetClass="entr" presetSubtype="8" fill="hold" grpId="0" nodeType="afterEffect">
                                  <p:stCondLst>
                                    <p:cond delay="1000"/>
                                  </p:stCondLst>
                                  <p:childTnLst>
                                    <p:set>
                                      <p:cBhvr>
                                        <p:cTn id="42" dur="1" fill="hold">
                                          <p:stCondLst>
                                            <p:cond delay="0"/>
                                          </p:stCondLst>
                                        </p:cTn>
                                        <p:tgtEl>
                                          <p:spTgt spid="263177"/>
                                        </p:tgtEl>
                                        <p:attrNameLst>
                                          <p:attrName>style.visibility</p:attrName>
                                        </p:attrNameLst>
                                      </p:cBhvr>
                                      <p:to>
                                        <p:strVal val="visible"/>
                                      </p:to>
                                    </p:set>
                                    <p:animEffect transition="in" filter="slide(fromLeft)">
                                      <p:cBhvr>
                                        <p:cTn id="43" dur="500"/>
                                        <p:tgtEl>
                                          <p:spTgt spid="263177"/>
                                        </p:tgtEl>
                                      </p:cBhvr>
                                    </p:animEffect>
                                  </p:childTnLst>
                                </p:cTn>
                              </p:par>
                            </p:childTnLst>
                          </p:cTn>
                        </p:par>
                        <p:par>
                          <p:cTn id="44" fill="hold" nodeType="afterGroup">
                            <p:stCondLst>
                              <p:cond delay="14000"/>
                            </p:stCondLst>
                            <p:childTnLst>
                              <p:par>
                                <p:cTn id="45" presetID="12" presetClass="entr" presetSubtype="8" fill="hold" nodeType="afterEffect">
                                  <p:stCondLst>
                                    <p:cond delay="1000"/>
                                  </p:stCondLst>
                                  <p:childTnLst>
                                    <p:set>
                                      <p:cBhvr>
                                        <p:cTn id="46" dur="1" fill="hold">
                                          <p:stCondLst>
                                            <p:cond delay="0"/>
                                          </p:stCondLst>
                                        </p:cTn>
                                        <p:tgtEl>
                                          <p:spTgt spid="263175"/>
                                        </p:tgtEl>
                                        <p:attrNameLst>
                                          <p:attrName>style.visibility</p:attrName>
                                        </p:attrNameLst>
                                      </p:cBhvr>
                                      <p:to>
                                        <p:strVal val="visible"/>
                                      </p:to>
                                    </p:set>
                                    <p:animEffect transition="in" filter="slide(fromLeft)">
                                      <p:cBhvr>
                                        <p:cTn id="47" dur="500"/>
                                        <p:tgtEl>
                                          <p:spTgt spid="263175"/>
                                        </p:tgtEl>
                                      </p:cBhvr>
                                    </p:animEffect>
                                  </p:childTnLst>
                                </p:cTn>
                              </p:par>
                            </p:childTnLst>
                          </p:cTn>
                        </p:par>
                        <p:par>
                          <p:cTn id="48" fill="hold" nodeType="afterGroup">
                            <p:stCondLst>
                              <p:cond delay="15500"/>
                            </p:stCondLst>
                            <p:childTnLst>
                              <p:par>
                                <p:cTn id="49" presetID="12" presetClass="entr" presetSubtype="8" fill="hold" grpId="0" nodeType="afterEffect">
                                  <p:stCondLst>
                                    <p:cond delay="1000"/>
                                  </p:stCondLst>
                                  <p:childTnLst>
                                    <p:set>
                                      <p:cBhvr>
                                        <p:cTn id="50" dur="1" fill="hold">
                                          <p:stCondLst>
                                            <p:cond delay="0"/>
                                          </p:stCondLst>
                                        </p:cTn>
                                        <p:tgtEl>
                                          <p:spTgt spid="263178"/>
                                        </p:tgtEl>
                                        <p:attrNameLst>
                                          <p:attrName>style.visibility</p:attrName>
                                        </p:attrNameLst>
                                      </p:cBhvr>
                                      <p:to>
                                        <p:strVal val="visible"/>
                                      </p:to>
                                    </p:set>
                                    <p:animEffect transition="in" filter="slide(fromLeft)">
                                      <p:cBhvr>
                                        <p:cTn id="51" dur="500"/>
                                        <p:tgtEl>
                                          <p:spTgt spid="26317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1"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slide(fromTop)">
                                      <p:cBhvr>
                                        <p:cTn id="56" dur="500"/>
                                        <p:tgtEl>
                                          <p:spTgt spid="3"/>
                                        </p:tgtEl>
                                      </p:cBhvr>
                                    </p:animEffect>
                                  </p:childTnLst>
                                </p:cTn>
                              </p:par>
                            </p:childTnLst>
                          </p:cTn>
                        </p:par>
                        <p:par>
                          <p:cTn id="57" fill="hold" nodeType="afterGroup">
                            <p:stCondLst>
                              <p:cond delay="500"/>
                            </p:stCondLst>
                            <p:childTnLst>
                              <p:par>
                                <p:cTn id="58" presetID="12" presetClass="entr" presetSubtype="8" fill="hold" grpId="0" nodeType="afterEffect">
                                  <p:stCondLst>
                                    <p:cond delay="1000"/>
                                  </p:stCondLst>
                                  <p:childTnLst>
                                    <p:set>
                                      <p:cBhvr>
                                        <p:cTn id="59" dur="1" fill="hold">
                                          <p:stCondLst>
                                            <p:cond delay="0"/>
                                          </p:stCondLst>
                                        </p:cTn>
                                        <p:tgtEl>
                                          <p:spTgt spid="263181"/>
                                        </p:tgtEl>
                                        <p:attrNameLst>
                                          <p:attrName>style.visibility</p:attrName>
                                        </p:attrNameLst>
                                      </p:cBhvr>
                                      <p:to>
                                        <p:strVal val="visible"/>
                                      </p:to>
                                    </p:set>
                                    <p:animEffect transition="in" filter="slide(fromLeft)">
                                      <p:cBhvr>
                                        <p:cTn id="60" dur="500"/>
                                        <p:tgtEl>
                                          <p:spTgt spid="263181"/>
                                        </p:tgtEl>
                                      </p:cBhvr>
                                    </p:animEffect>
                                  </p:childTnLst>
                                </p:cTn>
                              </p:par>
                            </p:childTnLst>
                          </p:cTn>
                        </p:par>
                        <p:par>
                          <p:cTn id="61" fill="hold" nodeType="afterGroup">
                            <p:stCondLst>
                              <p:cond delay="2000"/>
                            </p:stCondLst>
                            <p:childTnLst>
                              <p:par>
                                <p:cTn id="62" presetID="12" presetClass="entr" presetSubtype="8" fill="hold" nodeType="afterEffect">
                                  <p:stCondLst>
                                    <p:cond delay="1000"/>
                                  </p:stCondLst>
                                  <p:childTnLst>
                                    <p:set>
                                      <p:cBhvr>
                                        <p:cTn id="63" dur="1" fill="hold">
                                          <p:stCondLst>
                                            <p:cond delay="0"/>
                                          </p:stCondLst>
                                        </p:cTn>
                                        <p:tgtEl>
                                          <p:spTgt spid="263174"/>
                                        </p:tgtEl>
                                        <p:attrNameLst>
                                          <p:attrName>style.visibility</p:attrName>
                                        </p:attrNameLst>
                                      </p:cBhvr>
                                      <p:to>
                                        <p:strVal val="visible"/>
                                      </p:to>
                                    </p:set>
                                    <p:animEffect transition="in" filter="slide(fromLeft)">
                                      <p:cBhvr>
                                        <p:cTn id="64" dur="500"/>
                                        <p:tgtEl>
                                          <p:spTgt spid="263174"/>
                                        </p:tgtEl>
                                      </p:cBhvr>
                                    </p:animEffect>
                                  </p:childTnLst>
                                </p:cTn>
                              </p:par>
                            </p:childTnLst>
                          </p:cTn>
                        </p:par>
                        <p:par>
                          <p:cTn id="65" fill="hold" nodeType="afterGroup">
                            <p:stCondLst>
                              <p:cond delay="3500"/>
                            </p:stCondLst>
                            <p:childTnLst>
                              <p:par>
                                <p:cTn id="66" presetID="12" presetClass="entr" presetSubtype="8" fill="hold" nodeType="afterEffect">
                                  <p:stCondLst>
                                    <p:cond delay="1000"/>
                                  </p:stCondLst>
                                  <p:childTnLst>
                                    <p:set>
                                      <p:cBhvr>
                                        <p:cTn id="67" dur="1" fill="hold">
                                          <p:stCondLst>
                                            <p:cond delay="0"/>
                                          </p:stCondLst>
                                        </p:cTn>
                                        <p:tgtEl>
                                          <p:spTgt spid="263298"/>
                                        </p:tgtEl>
                                        <p:attrNameLst>
                                          <p:attrName>style.visibility</p:attrName>
                                        </p:attrNameLst>
                                      </p:cBhvr>
                                      <p:to>
                                        <p:strVal val="visible"/>
                                      </p:to>
                                    </p:set>
                                    <p:animEffect transition="in" filter="slide(fromLeft)">
                                      <p:cBhvr>
                                        <p:cTn id="68" dur="500"/>
                                        <p:tgtEl>
                                          <p:spTgt spid="263298"/>
                                        </p:tgtEl>
                                      </p:cBhvr>
                                    </p:animEffect>
                                  </p:childTnLst>
                                </p:cTn>
                              </p:par>
                            </p:childTnLst>
                          </p:cTn>
                        </p:par>
                        <p:par>
                          <p:cTn id="69" fill="hold" nodeType="afterGroup">
                            <p:stCondLst>
                              <p:cond delay="5000"/>
                            </p:stCondLst>
                            <p:childTnLst>
                              <p:par>
                                <p:cTn id="70" presetID="12" presetClass="entr" presetSubtype="8" fill="hold" grpId="0" nodeType="afterEffect">
                                  <p:stCondLst>
                                    <p:cond delay="1000"/>
                                  </p:stCondLst>
                                  <p:childTnLst>
                                    <p:set>
                                      <p:cBhvr>
                                        <p:cTn id="71" dur="1" fill="hold">
                                          <p:stCondLst>
                                            <p:cond delay="0"/>
                                          </p:stCondLst>
                                        </p:cTn>
                                        <p:tgtEl>
                                          <p:spTgt spid="263173"/>
                                        </p:tgtEl>
                                        <p:attrNameLst>
                                          <p:attrName>style.visibility</p:attrName>
                                        </p:attrNameLst>
                                      </p:cBhvr>
                                      <p:to>
                                        <p:strVal val="visible"/>
                                      </p:to>
                                    </p:set>
                                    <p:animEffect transition="in" filter="slide(fromLeft)">
                                      <p:cBhvr>
                                        <p:cTn id="72" dur="500"/>
                                        <p:tgtEl>
                                          <p:spTgt spid="263173"/>
                                        </p:tgtEl>
                                      </p:cBhvr>
                                    </p:animEffect>
                                  </p:childTnLst>
                                </p:cTn>
                              </p:par>
                            </p:childTnLst>
                          </p:cTn>
                        </p:par>
                        <p:par>
                          <p:cTn id="73" fill="hold" nodeType="afterGroup">
                            <p:stCondLst>
                              <p:cond delay="6500"/>
                            </p:stCondLst>
                            <p:childTnLst>
                              <p:par>
                                <p:cTn id="74" presetID="9" presetClass="entr" presetSubtype="0" fill="hold" grpId="0" nodeType="afterEffect">
                                  <p:stCondLst>
                                    <p:cond delay="1000"/>
                                  </p:stCondLst>
                                  <p:childTnLst>
                                    <p:set>
                                      <p:cBhvr>
                                        <p:cTn id="75" dur="1" fill="hold">
                                          <p:stCondLst>
                                            <p:cond delay="0"/>
                                          </p:stCondLst>
                                        </p:cTn>
                                        <p:tgtEl>
                                          <p:spTgt spid="263306"/>
                                        </p:tgtEl>
                                        <p:attrNameLst>
                                          <p:attrName>style.visibility</p:attrName>
                                        </p:attrNameLst>
                                      </p:cBhvr>
                                      <p:to>
                                        <p:strVal val="visible"/>
                                      </p:to>
                                    </p:set>
                                    <p:animEffect transition="in" filter="dissolve">
                                      <p:cBhvr>
                                        <p:cTn id="76" dur="500"/>
                                        <p:tgtEl>
                                          <p:spTgt spid="263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animBg="1" autoUpdateAnimBg="0"/>
      <p:bldP spid="263173" grpId="0" autoUpdateAnimBg="0"/>
      <p:bldP spid="263176" grpId="0" autoUpdateAnimBg="0"/>
      <p:bldP spid="263177" grpId="0" autoUpdateAnimBg="0"/>
      <p:bldP spid="263178" grpId="0" autoUpdateAnimBg="0"/>
      <p:bldP spid="263180" grpId="0" autoUpdateAnimBg="0"/>
      <p:bldP spid="263181" grpId="0" autoUpdateAnimBg="0"/>
      <p:bldP spid="263306"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08BD4B40-F8D8-46B5-950D-8D757AE741E6}"/>
              </a:ext>
            </a:extLst>
          </p:cNvPr>
          <p:cNvSpPr>
            <a:spLocks noChangeArrowheads="1"/>
          </p:cNvSpPr>
          <p:nvPr/>
        </p:nvSpPr>
        <p:spPr bwMode="auto">
          <a:xfrm>
            <a:off x="3686175" y="3790950"/>
            <a:ext cx="1822450" cy="1192213"/>
          </a:xfrm>
          <a:prstGeom prst="rect">
            <a:avLst/>
          </a:prstGeom>
          <a:solidFill>
            <a:schemeClr val="bg1">
              <a:lumMod val="95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76131" name="Rectangle 3">
            <a:extLst>
              <a:ext uri="{FF2B5EF4-FFF2-40B4-BE49-F238E27FC236}">
                <a16:creationId xmlns:a16="http://schemas.microsoft.com/office/drawing/2014/main" id="{7CC3C1AA-BA6A-4464-A53F-444ED12BD138}"/>
              </a:ext>
            </a:extLst>
          </p:cNvPr>
          <p:cNvSpPr>
            <a:spLocks noChangeArrowheads="1"/>
          </p:cNvSpPr>
          <p:nvPr/>
        </p:nvSpPr>
        <p:spPr bwMode="auto">
          <a:xfrm>
            <a:off x="5629275" y="3790950"/>
            <a:ext cx="1822450" cy="1192213"/>
          </a:xfrm>
          <a:prstGeom prst="rect">
            <a:avLst/>
          </a:prstGeom>
          <a:solidFill>
            <a:schemeClr val="bg1">
              <a:lumMod val="95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76132" name="Rectangle 4">
            <a:extLst>
              <a:ext uri="{FF2B5EF4-FFF2-40B4-BE49-F238E27FC236}">
                <a16:creationId xmlns:a16="http://schemas.microsoft.com/office/drawing/2014/main" id="{6C902A94-E809-4C26-8854-26A23102C425}"/>
              </a:ext>
            </a:extLst>
          </p:cNvPr>
          <p:cNvSpPr>
            <a:spLocks noChangeArrowheads="1"/>
          </p:cNvSpPr>
          <p:nvPr/>
        </p:nvSpPr>
        <p:spPr bwMode="auto">
          <a:xfrm>
            <a:off x="1743075" y="3790950"/>
            <a:ext cx="1822450" cy="1189038"/>
          </a:xfrm>
          <a:prstGeom prst="rect">
            <a:avLst/>
          </a:prstGeom>
          <a:solidFill>
            <a:schemeClr val="bg1">
              <a:lumMod val="95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76133" name="Text Box 5">
            <a:extLst>
              <a:ext uri="{FF2B5EF4-FFF2-40B4-BE49-F238E27FC236}">
                <a16:creationId xmlns:a16="http://schemas.microsoft.com/office/drawing/2014/main" id="{44EBF659-1523-41F0-9FA4-8415842CE37D}"/>
              </a:ext>
            </a:extLst>
          </p:cNvPr>
          <p:cNvSpPr txBox="1">
            <a:spLocks noChangeArrowheads="1"/>
          </p:cNvSpPr>
          <p:nvPr/>
        </p:nvSpPr>
        <p:spPr bwMode="auto">
          <a:xfrm>
            <a:off x="1765300" y="5062538"/>
            <a:ext cx="1695450" cy="822325"/>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One-tailed</a:t>
            </a:r>
          </a:p>
          <a:p>
            <a:pPr algn="ctr">
              <a:defRPr/>
            </a:pPr>
            <a:r>
              <a:rPr lang="en-US" sz="2400">
                <a:effectLst>
                  <a:outerShdw blurRad="38100" dist="38100" dir="2700000" algn="tl">
                    <a:srgbClr val="000000"/>
                  </a:outerShdw>
                </a:effectLst>
                <a:latin typeface="Book Antiqua" pitchFamily="18" charset="0"/>
              </a:rPr>
              <a:t>(lower-tail)</a:t>
            </a:r>
          </a:p>
        </p:txBody>
      </p:sp>
      <p:sp>
        <p:nvSpPr>
          <p:cNvPr id="176134" name="Text Box 6">
            <a:extLst>
              <a:ext uri="{FF2B5EF4-FFF2-40B4-BE49-F238E27FC236}">
                <a16:creationId xmlns:a16="http://schemas.microsoft.com/office/drawing/2014/main" id="{B214B3CD-7CE9-434E-A269-AE4BE963F666}"/>
              </a:ext>
            </a:extLst>
          </p:cNvPr>
          <p:cNvSpPr txBox="1">
            <a:spLocks noChangeArrowheads="1"/>
          </p:cNvSpPr>
          <p:nvPr/>
        </p:nvSpPr>
        <p:spPr bwMode="auto">
          <a:xfrm>
            <a:off x="3708400" y="5062538"/>
            <a:ext cx="1735138" cy="822325"/>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One-tailed</a:t>
            </a:r>
          </a:p>
          <a:p>
            <a:pPr algn="ctr">
              <a:defRPr/>
            </a:pPr>
            <a:r>
              <a:rPr lang="en-US" sz="2400">
                <a:effectLst>
                  <a:outerShdw blurRad="38100" dist="38100" dir="2700000" algn="tl">
                    <a:srgbClr val="000000"/>
                  </a:outerShdw>
                </a:effectLst>
                <a:latin typeface="Book Antiqua" pitchFamily="18" charset="0"/>
              </a:rPr>
              <a:t>(upper-tail)</a:t>
            </a:r>
          </a:p>
        </p:txBody>
      </p:sp>
      <p:sp>
        <p:nvSpPr>
          <p:cNvPr id="176135" name="Text Box 7">
            <a:extLst>
              <a:ext uri="{FF2B5EF4-FFF2-40B4-BE49-F238E27FC236}">
                <a16:creationId xmlns:a16="http://schemas.microsoft.com/office/drawing/2014/main" id="{F8916ED0-67F2-4BC0-87B2-D5747F23EFDE}"/>
              </a:ext>
            </a:extLst>
          </p:cNvPr>
          <p:cNvSpPr txBox="1">
            <a:spLocks noChangeArrowheads="1"/>
          </p:cNvSpPr>
          <p:nvPr/>
        </p:nvSpPr>
        <p:spPr bwMode="auto">
          <a:xfrm>
            <a:off x="5710238" y="5062538"/>
            <a:ext cx="1655762"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Two-tailed</a:t>
            </a:r>
          </a:p>
        </p:txBody>
      </p:sp>
      <p:grpSp>
        <p:nvGrpSpPr>
          <p:cNvPr id="2" name="Group 28">
            <a:extLst>
              <a:ext uri="{FF2B5EF4-FFF2-40B4-BE49-F238E27FC236}">
                <a16:creationId xmlns:a16="http://schemas.microsoft.com/office/drawing/2014/main" id="{91291C5D-9C32-00F6-866F-171EFF55734B}"/>
              </a:ext>
            </a:extLst>
          </p:cNvPr>
          <p:cNvGrpSpPr>
            <a:grpSpLocks/>
          </p:cNvGrpSpPr>
          <p:nvPr/>
        </p:nvGrpSpPr>
        <p:grpSpPr bwMode="auto">
          <a:xfrm>
            <a:off x="1909763" y="3933825"/>
            <a:ext cx="1498600" cy="893763"/>
            <a:chOff x="1203" y="2478"/>
            <a:chExt cx="944" cy="563"/>
          </a:xfrm>
        </p:grpSpPr>
        <p:graphicFrame>
          <p:nvGraphicFramePr>
            <p:cNvPr id="13330" name="Object 8">
              <a:extLst>
                <a:ext uri="{FF2B5EF4-FFF2-40B4-BE49-F238E27FC236}">
                  <a16:creationId xmlns:a16="http://schemas.microsoft.com/office/drawing/2014/main" id="{9572DCA6-DD0E-986F-ABF4-5DB153F8BB94}"/>
                </a:ext>
              </a:extLst>
            </p:cNvPr>
            <p:cNvGraphicFramePr>
              <a:graphicFrameLocks noChangeAspect="1"/>
            </p:cNvGraphicFramePr>
            <p:nvPr/>
          </p:nvGraphicFramePr>
          <p:xfrm>
            <a:off x="1203" y="2478"/>
            <a:ext cx="944" cy="251"/>
          </p:xfrm>
          <a:graphic>
            <a:graphicData uri="http://schemas.openxmlformats.org/presentationml/2006/ole">
              <mc:AlternateContent xmlns:mc="http://schemas.openxmlformats.org/markup-compatibility/2006">
                <mc:Choice xmlns:v="urn:schemas-microsoft-com:vml" Requires="v">
                  <p:oleObj name="Equation" r:id="rId3" imgW="1549591" imgH="387373" progId="Equation.DSMT4">
                    <p:embed/>
                  </p:oleObj>
                </mc:Choice>
                <mc:Fallback>
                  <p:oleObj name="Equation" r:id="rId3" imgW="1549591" imgH="387373"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 y="2478"/>
                          <a:ext cx="944" cy="25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1" name="Object 14">
              <a:extLst>
                <a:ext uri="{FF2B5EF4-FFF2-40B4-BE49-F238E27FC236}">
                  <a16:creationId xmlns:a16="http://schemas.microsoft.com/office/drawing/2014/main" id="{DB60EEDF-9529-19E2-6421-D5F40BCA3B36}"/>
                </a:ext>
              </a:extLst>
            </p:cNvPr>
            <p:cNvGraphicFramePr>
              <a:graphicFrameLocks noChangeAspect="1"/>
            </p:cNvGraphicFramePr>
            <p:nvPr/>
          </p:nvGraphicFramePr>
          <p:xfrm>
            <a:off x="1207" y="2790"/>
            <a:ext cx="936" cy="251"/>
          </p:xfrm>
          <a:graphic>
            <a:graphicData uri="http://schemas.openxmlformats.org/presentationml/2006/ole">
              <mc:AlternateContent xmlns:mc="http://schemas.openxmlformats.org/markup-compatibility/2006">
                <mc:Choice xmlns:v="urn:schemas-microsoft-com:vml" Requires="v">
                  <p:oleObj name="Equation" r:id="rId5" imgW="1530450" imgH="387373" progId="Equation.DSMT4">
                    <p:embed/>
                  </p:oleObj>
                </mc:Choice>
                <mc:Fallback>
                  <p:oleObj name="Equation" r:id="rId5" imgW="1530450" imgH="387373"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 y="2790"/>
                          <a:ext cx="936" cy="25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Group 29">
            <a:extLst>
              <a:ext uri="{FF2B5EF4-FFF2-40B4-BE49-F238E27FC236}">
                <a16:creationId xmlns:a16="http://schemas.microsoft.com/office/drawing/2014/main" id="{08366492-903D-4EB7-57EF-AEE3CE4EBA1E}"/>
              </a:ext>
            </a:extLst>
          </p:cNvPr>
          <p:cNvGrpSpPr>
            <a:grpSpLocks/>
          </p:cNvGrpSpPr>
          <p:nvPr/>
        </p:nvGrpSpPr>
        <p:grpSpPr bwMode="auto">
          <a:xfrm>
            <a:off x="3871913" y="3933825"/>
            <a:ext cx="1498600" cy="893763"/>
            <a:chOff x="2439" y="2478"/>
            <a:chExt cx="944" cy="563"/>
          </a:xfrm>
        </p:grpSpPr>
        <p:graphicFrame>
          <p:nvGraphicFramePr>
            <p:cNvPr id="13328" name="Object 15">
              <a:extLst>
                <a:ext uri="{FF2B5EF4-FFF2-40B4-BE49-F238E27FC236}">
                  <a16:creationId xmlns:a16="http://schemas.microsoft.com/office/drawing/2014/main" id="{4F1A26BD-27A3-4498-9A62-60C7E7B73993}"/>
                </a:ext>
              </a:extLst>
            </p:cNvPr>
            <p:cNvGraphicFramePr>
              <a:graphicFrameLocks noChangeAspect="1"/>
            </p:cNvGraphicFramePr>
            <p:nvPr/>
          </p:nvGraphicFramePr>
          <p:xfrm>
            <a:off x="2439" y="2478"/>
            <a:ext cx="944" cy="251"/>
          </p:xfrm>
          <a:graphic>
            <a:graphicData uri="http://schemas.openxmlformats.org/presentationml/2006/ole">
              <mc:AlternateContent xmlns:mc="http://schemas.openxmlformats.org/markup-compatibility/2006">
                <mc:Choice xmlns:v="urn:schemas-microsoft-com:vml" Requires="v">
                  <p:oleObj name="Equation" r:id="rId7" imgW="1549591" imgH="387373" progId="Equation.DSMT4">
                    <p:embed/>
                  </p:oleObj>
                </mc:Choice>
                <mc:Fallback>
                  <p:oleObj name="Equation" r:id="rId7" imgW="1549591" imgH="387373"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9" y="2478"/>
                          <a:ext cx="944" cy="25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9" name="Object 16">
              <a:extLst>
                <a:ext uri="{FF2B5EF4-FFF2-40B4-BE49-F238E27FC236}">
                  <a16:creationId xmlns:a16="http://schemas.microsoft.com/office/drawing/2014/main" id="{C106042C-4BFB-FDB4-4F0C-47CE3602E692}"/>
                </a:ext>
              </a:extLst>
            </p:cNvPr>
            <p:cNvGraphicFramePr>
              <a:graphicFrameLocks noChangeAspect="1"/>
            </p:cNvGraphicFramePr>
            <p:nvPr/>
          </p:nvGraphicFramePr>
          <p:xfrm>
            <a:off x="2443" y="2790"/>
            <a:ext cx="936" cy="251"/>
          </p:xfrm>
          <a:graphic>
            <a:graphicData uri="http://schemas.openxmlformats.org/presentationml/2006/ole">
              <mc:AlternateContent xmlns:mc="http://schemas.openxmlformats.org/markup-compatibility/2006">
                <mc:Choice xmlns:v="urn:schemas-microsoft-com:vml" Requires="v">
                  <p:oleObj name="Equation" r:id="rId9" imgW="1530450" imgH="387373" progId="Equation.DSMT4">
                    <p:embed/>
                  </p:oleObj>
                </mc:Choice>
                <mc:Fallback>
                  <p:oleObj name="Equation" r:id="rId9" imgW="1530450" imgH="387373"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3" y="2790"/>
                          <a:ext cx="936" cy="25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Group 30">
            <a:extLst>
              <a:ext uri="{FF2B5EF4-FFF2-40B4-BE49-F238E27FC236}">
                <a16:creationId xmlns:a16="http://schemas.microsoft.com/office/drawing/2014/main" id="{B735310E-FCAD-9EC2-B537-DB113C182CF0}"/>
              </a:ext>
            </a:extLst>
          </p:cNvPr>
          <p:cNvGrpSpPr>
            <a:grpSpLocks/>
          </p:cNvGrpSpPr>
          <p:nvPr/>
        </p:nvGrpSpPr>
        <p:grpSpPr bwMode="auto">
          <a:xfrm>
            <a:off x="5786438" y="3933825"/>
            <a:ext cx="1498600" cy="893763"/>
            <a:chOff x="3645" y="2478"/>
            <a:chExt cx="944" cy="563"/>
          </a:xfrm>
        </p:grpSpPr>
        <p:graphicFrame>
          <p:nvGraphicFramePr>
            <p:cNvPr id="13326" name="Object 17">
              <a:extLst>
                <a:ext uri="{FF2B5EF4-FFF2-40B4-BE49-F238E27FC236}">
                  <a16:creationId xmlns:a16="http://schemas.microsoft.com/office/drawing/2014/main" id="{9465C91B-DD91-5910-5668-E17A84FA6E95}"/>
                </a:ext>
              </a:extLst>
            </p:cNvPr>
            <p:cNvGraphicFramePr>
              <a:graphicFrameLocks noChangeAspect="1"/>
            </p:cNvGraphicFramePr>
            <p:nvPr/>
          </p:nvGraphicFramePr>
          <p:xfrm>
            <a:off x="3645" y="2478"/>
            <a:ext cx="944" cy="251"/>
          </p:xfrm>
          <a:graphic>
            <a:graphicData uri="http://schemas.openxmlformats.org/presentationml/2006/ole">
              <mc:AlternateContent xmlns:mc="http://schemas.openxmlformats.org/markup-compatibility/2006">
                <mc:Choice xmlns:v="urn:schemas-microsoft-com:vml" Requires="v">
                  <p:oleObj name="Equation" r:id="rId11" imgW="1549591" imgH="387373" progId="Equation.DSMT4">
                    <p:embed/>
                  </p:oleObj>
                </mc:Choice>
                <mc:Fallback>
                  <p:oleObj name="Equation" r:id="rId11" imgW="1549591" imgH="387373"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45" y="2478"/>
                          <a:ext cx="944" cy="25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7" name="Object 18">
              <a:extLst>
                <a:ext uri="{FF2B5EF4-FFF2-40B4-BE49-F238E27FC236}">
                  <a16:creationId xmlns:a16="http://schemas.microsoft.com/office/drawing/2014/main" id="{77B45121-CC01-3409-6410-802211FF2D92}"/>
                </a:ext>
              </a:extLst>
            </p:cNvPr>
            <p:cNvGraphicFramePr>
              <a:graphicFrameLocks noChangeAspect="1"/>
            </p:cNvGraphicFramePr>
            <p:nvPr/>
          </p:nvGraphicFramePr>
          <p:xfrm>
            <a:off x="3645" y="2790"/>
            <a:ext cx="944" cy="251"/>
          </p:xfrm>
          <a:graphic>
            <a:graphicData uri="http://schemas.openxmlformats.org/presentationml/2006/ole">
              <mc:AlternateContent xmlns:mc="http://schemas.openxmlformats.org/markup-compatibility/2006">
                <mc:Choice xmlns:v="urn:schemas-microsoft-com:vml" Requires="v">
                  <p:oleObj name="Equation" r:id="rId13" imgW="1549591" imgH="387373" progId="Equation.DSMT4">
                    <p:embed/>
                  </p:oleObj>
                </mc:Choice>
                <mc:Fallback>
                  <p:oleObj name="Equation" r:id="rId13" imgW="1549591" imgH="387373" progId="Equation.DSMT4">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5" y="2790"/>
                          <a:ext cx="944" cy="25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6147" name="Rectangle 19">
            <a:extLst>
              <a:ext uri="{FF2B5EF4-FFF2-40B4-BE49-F238E27FC236}">
                <a16:creationId xmlns:a16="http://schemas.microsoft.com/office/drawing/2014/main" id="{3D826443-C5B8-4595-85BE-9347EDC477C0}"/>
              </a:ext>
            </a:extLst>
          </p:cNvPr>
          <p:cNvSpPr>
            <a:spLocks noChangeArrowheads="1"/>
          </p:cNvSpPr>
          <p:nvPr/>
        </p:nvSpPr>
        <p:spPr bwMode="auto">
          <a:xfrm>
            <a:off x="152400" y="141288"/>
            <a:ext cx="8737600" cy="8143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Summary of Forms for Null and Alternative Hypotheses about a Population Mean</a:t>
            </a:r>
          </a:p>
        </p:txBody>
      </p:sp>
      <p:sp>
        <p:nvSpPr>
          <p:cNvPr id="176154" name="Rectangle 26">
            <a:extLst>
              <a:ext uri="{FF2B5EF4-FFF2-40B4-BE49-F238E27FC236}">
                <a16:creationId xmlns:a16="http://schemas.microsoft.com/office/drawing/2014/main" id="{1442D80F-467D-415F-B2FF-70F8109637E9}"/>
              </a:ext>
            </a:extLst>
          </p:cNvPr>
          <p:cNvSpPr>
            <a:spLocks noChangeArrowheads="1"/>
          </p:cNvSpPr>
          <p:nvPr/>
        </p:nvSpPr>
        <p:spPr bwMode="auto">
          <a:xfrm>
            <a:off x="704850" y="1092200"/>
            <a:ext cx="7524750" cy="895350"/>
          </a:xfrm>
          <a:prstGeom prst="rect">
            <a:avLst/>
          </a:prstGeom>
          <a:noFill/>
          <a:ln w="12700">
            <a:noFill/>
            <a:miter lim="800000"/>
            <a:headEnd/>
            <a:tailEnd/>
          </a:ln>
          <a:effectLst/>
        </p:spPr>
        <p:txBody>
          <a:bodyPr wrap="none" anchor="ctr"/>
          <a:lstStyle/>
          <a:p>
            <a:pPr algn="ctr">
              <a:spcBef>
                <a:spcPct val="20000"/>
              </a:spcBef>
              <a:buClr>
                <a:srgbClr val="66FFFF"/>
              </a:buClr>
              <a:buSzPct val="75000"/>
              <a:buFont typeface="Monotype Sorts" pitchFamily="2" charset="2"/>
              <a:buChar char="n"/>
              <a:defRPr/>
            </a:pPr>
            <a:r>
              <a:rPr lang="en-US" sz="2400">
                <a:effectLst>
                  <a:outerShdw blurRad="38100" dist="38100" dir="2700000" algn="tl">
                    <a:srgbClr val="000000"/>
                  </a:outerShdw>
                </a:effectLst>
                <a:latin typeface="Book Antiqua" pitchFamily="18" charset="0"/>
              </a:rPr>
              <a:t>   The equality part of the hypotheses always appears</a:t>
            </a:r>
          </a:p>
          <a:p>
            <a:pPr algn="ct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in the null hypothesis.</a:t>
            </a:r>
            <a:endParaRPr lang="en-US">
              <a:effectLst>
                <a:outerShdw blurRad="38100" dist="38100" dir="2700000" algn="tl">
                  <a:srgbClr val="000000"/>
                </a:outerShdw>
              </a:effectLst>
              <a:latin typeface="Book Antiqua" pitchFamily="18" charset="0"/>
            </a:endParaRPr>
          </a:p>
        </p:txBody>
      </p:sp>
      <p:sp>
        <p:nvSpPr>
          <p:cNvPr id="176155" name="Rectangle 27">
            <a:extLst>
              <a:ext uri="{FF2B5EF4-FFF2-40B4-BE49-F238E27FC236}">
                <a16:creationId xmlns:a16="http://schemas.microsoft.com/office/drawing/2014/main" id="{E079D157-FAFA-4D2D-BB55-0BADF58A0334}"/>
              </a:ext>
            </a:extLst>
          </p:cNvPr>
          <p:cNvSpPr>
            <a:spLocks noChangeArrowheads="1"/>
          </p:cNvSpPr>
          <p:nvPr/>
        </p:nvSpPr>
        <p:spPr bwMode="auto">
          <a:xfrm>
            <a:off x="695325" y="1992313"/>
            <a:ext cx="7916863" cy="1543050"/>
          </a:xfrm>
          <a:prstGeom prst="rect">
            <a:avLst/>
          </a:prstGeom>
          <a:noFill/>
          <a:ln w="12700">
            <a:noFill/>
            <a:miter lim="800000"/>
            <a:headEnd/>
            <a:tailEnd/>
          </a:ln>
          <a:effectLst/>
        </p:spPr>
        <p:txBody>
          <a:bodyPr wrap="none" anchor="ctr"/>
          <a:lstStyle/>
          <a:p>
            <a:pPr algn="just">
              <a:buClr>
                <a:srgbClr val="66FFFF"/>
              </a:buClr>
              <a:buFont typeface="Wingdings" pitchFamily="2" charset="2"/>
              <a:buChar char="n"/>
              <a:defRPr/>
            </a:pPr>
            <a:r>
              <a:rPr lang="en-US" sz="2400" dirty="0">
                <a:effectLst>
                  <a:outerShdw blurRad="38100" dist="38100" dir="2700000" algn="tl">
                    <a:srgbClr val="000000"/>
                  </a:outerShdw>
                </a:effectLst>
                <a:latin typeface="Book Antiqua" pitchFamily="18" charset="0"/>
              </a:rPr>
              <a:t>   In general, a hypothesis test about the value of a</a:t>
            </a:r>
          </a:p>
          <a:p>
            <a:pPr algn="just">
              <a:defRPr/>
            </a:pPr>
            <a:r>
              <a:rPr lang="en-US" sz="2400" dirty="0">
                <a:effectLst>
                  <a:outerShdw blurRad="38100" dist="38100" dir="2700000" algn="tl">
                    <a:srgbClr val="000000"/>
                  </a:outerShdw>
                </a:effectLst>
                <a:latin typeface="Book Antiqua" pitchFamily="18" charset="0"/>
              </a:rPr>
              <a:t>      population mean </a:t>
            </a:r>
            <a:r>
              <a:rPr lang="en-US" sz="2400" i="1"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Symbol" pitchFamily="18" charset="2"/>
              </a:rPr>
              <a:t> </a:t>
            </a:r>
            <a:r>
              <a:rPr lang="en-US" sz="2400" dirty="0">
                <a:effectLst>
                  <a:outerShdw blurRad="38100" dist="38100" dir="2700000" algn="tl">
                    <a:srgbClr val="000000"/>
                  </a:outerShdw>
                </a:effectLst>
                <a:latin typeface="Book Antiqua" pitchFamily="18" charset="0"/>
              </a:rPr>
              <a:t>must take one of the following</a:t>
            </a:r>
          </a:p>
          <a:p>
            <a:pPr algn="just">
              <a:defRPr/>
            </a:pPr>
            <a:r>
              <a:rPr lang="en-US" sz="2400" dirty="0">
                <a:effectLst>
                  <a:outerShdw blurRad="38100" dist="38100" dir="2700000" algn="tl">
                    <a:srgbClr val="000000"/>
                  </a:outerShdw>
                </a:effectLst>
                <a:latin typeface="Book Antiqua" pitchFamily="18" charset="0"/>
              </a:rPr>
              <a:t>      three forms (where </a:t>
            </a:r>
            <a:r>
              <a:rPr lang="en-US" sz="2400" i="1"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is the hypothesized value of</a:t>
            </a:r>
          </a:p>
          <a:p>
            <a:pPr algn="just">
              <a:defRPr/>
            </a:pPr>
            <a:r>
              <a:rPr lang="en-US" sz="2400" dirty="0">
                <a:effectLst>
                  <a:outerShdw blurRad="38100" dist="38100" dir="2700000" algn="tl">
                    <a:srgbClr val="000000"/>
                  </a:outerShdw>
                </a:effectLst>
                <a:latin typeface="Book Antiqua" pitchFamily="18" charset="0"/>
              </a:rPr>
              <a:t>      the population mean).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6154"/>
                                        </p:tgtEl>
                                        <p:attrNameLst>
                                          <p:attrName>style.visibility</p:attrName>
                                        </p:attrNameLst>
                                      </p:cBhvr>
                                      <p:to>
                                        <p:strVal val="visible"/>
                                      </p:to>
                                    </p:set>
                                    <p:animEffect transition="in" filter="slide(fromTop)">
                                      <p:cBhvr>
                                        <p:cTn id="7" dur="500"/>
                                        <p:tgtEl>
                                          <p:spTgt spid="176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6155"/>
                                        </p:tgtEl>
                                        <p:attrNameLst>
                                          <p:attrName>style.visibility</p:attrName>
                                        </p:attrNameLst>
                                      </p:cBhvr>
                                      <p:to>
                                        <p:strVal val="visible"/>
                                      </p:to>
                                    </p:set>
                                    <p:animEffect transition="in" filter="slide(fromTop)">
                                      <p:cBhvr>
                                        <p:cTn id="12" dur="500"/>
                                        <p:tgtEl>
                                          <p:spTgt spid="176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6132"/>
                                        </p:tgtEl>
                                        <p:attrNameLst>
                                          <p:attrName>style.visibility</p:attrName>
                                        </p:attrNameLst>
                                      </p:cBhvr>
                                      <p:to>
                                        <p:strVal val="visible"/>
                                      </p:to>
                                    </p:set>
                                    <p:animEffect transition="in" filter="dissolve">
                                      <p:cBhvr>
                                        <p:cTn id="17" dur="500"/>
                                        <p:tgtEl>
                                          <p:spTgt spid="176132"/>
                                        </p:tgtEl>
                                      </p:cBhvr>
                                    </p:animEffect>
                                  </p:childTnLst>
                                </p:cTn>
                              </p:par>
                            </p:childTnLst>
                          </p:cTn>
                        </p:par>
                        <p:par>
                          <p:cTn id="18" fill="hold" nodeType="afterGroup">
                            <p:stCondLst>
                              <p:cond delay="500"/>
                            </p:stCondLst>
                            <p:childTnLst>
                              <p:par>
                                <p:cTn id="19" presetID="23" presetClass="entr" presetSubtype="272" fill="hold" nodeType="afterEffect">
                                  <p:stCondLst>
                                    <p:cond delay="100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2/3*#ppt_w"/>
                                          </p:val>
                                        </p:tav>
                                        <p:tav tm="100000">
                                          <p:val>
                                            <p:strVal val="#ppt_w"/>
                                          </p:val>
                                        </p:tav>
                                      </p:tavLst>
                                    </p:anim>
                                    <p:anim calcmode="lin" valueType="num">
                                      <p:cBhvr>
                                        <p:cTn id="22" dur="500" fill="hold"/>
                                        <p:tgtEl>
                                          <p:spTgt spid="2"/>
                                        </p:tgtEl>
                                        <p:attrNameLst>
                                          <p:attrName>ppt_h</p:attrName>
                                        </p:attrNameLst>
                                      </p:cBhvr>
                                      <p:tavLst>
                                        <p:tav tm="0">
                                          <p:val>
                                            <p:strVal val="2/3*#ppt_h"/>
                                          </p:val>
                                        </p:tav>
                                        <p:tav tm="100000">
                                          <p:val>
                                            <p:strVal val="#ppt_h"/>
                                          </p:val>
                                        </p:tav>
                                      </p:tavLst>
                                    </p:anim>
                                  </p:childTnLst>
                                </p:cTn>
                              </p:par>
                            </p:childTnLst>
                          </p:cTn>
                        </p:par>
                        <p:par>
                          <p:cTn id="23" fill="hold" nodeType="afterGroup">
                            <p:stCondLst>
                              <p:cond delay="2000"/>
                            </p:stCondLst>
                            <p:childTnLst>
                              <p:par>
                                <p:cTn id="24" presetID="12" presetClass="entr" presetSubtype="1" fill="hold" grpId="0" nodeType="afterEffect">
                                  <p:stCondLst>
                                    <p:cond delay="1000"/>
                                  </p:stCondLst>
                                  <p:childTnLst>
                                    <p:set>
                                      <p:cBhvr>
                                        <p:cTn id="25" dur="1" fill="hold">
                                          <p:stCondLst>
                                            <p:cond delay="0"/>
                                          </p:stCondLst>
                                        </p:cTn>
                                        <p:tgtEl>
                                          <p:spTgt spid="176133"/>
                                        </p:tgtEl>
                                        <p:attrNameLst>
                                          <p:attrName>style.visibility</p:attrName>
                                        </p:attrNameLst>
                                      </p:cBhvr>
                                      <p:to>
                                        <p:strVal val="visible"/>
                                      </p:to>
                                    </p:set>
                                    <p:animEffect transition="in" filter="slide(fromTop)">
                                      <p:cBhvr>
                                        <p:cTn id="26" dur="500"/>
                                        <p:tgtEl>
                                          <p:spTgt spid="1761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6130"/>
                                        </p:tgtEl>
                                        <p:attrNameLst>
                                          <p:attrName>style.visibility</p:attrName>
                                        </p:attrNameLst>
                                      </p:cBhvr>
                                      <p:to>
                                        <p:strVal val="visible"/>
                                      </p:to>
                                    </p:set>
                                    <p:animEffect transition="in" filter="dissolve">
                                      <p:cBhvr>
                                        <p:cTn id="31" dur="500"/>
                                        <p:tgtEl>
                                          <p:spTgt spid="176130"/>
                                        </p:tgtEl>
                                      </p:cBhvr>
                                    </p:animEffect>
                                  </p:childTnLst>
                                </p:cTn>
                              </p:par>
                            </p:childTnLst>
                          </p:cTn>
                        </p:par>
                        <p:par>
                          <p:cTn id="32" fill="hold" nodeType="afterGroup">
                            <p:stCondLst>
                              <p:cond delay="500"/>
                            </p:stCondLst>
                            <p:childTnLst>
                              <p:par>
                                <p:cTn id="33" presetID="23" presetClass="entr" presetSubtype="272" fill="hold" nodeType="afterEffect">
                                  <p:stCondLst>
                                    <p:cond delay="100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strVal val="2/3*#ppt_w"/>
                                          </p:val>
                                        </p:tav>
                                        <p:tav tm="100000">
                                          <p:val>
                                            <p:strVal val="#ppt_w"/>
                                          </p:val>
                                        </p:tav>
                                      </p:tavLst>
                                    </p:anim>
                                    <p:anim calcmode="lin" valueType="num">
                                      <p:cBhvr>
                                        <p:cTn id="36" dur="500" fill="hold"/>
                                        <p:tgtEl>
                                          <p:spTgt spid="3"/>
                                        </p:tgtEl>
                                        <p:attrNameLst>
                                          <p:attrName>ppt_h</p:attrName>
                                        </p:attrNameLst>
                                      </p:cBhvr>
                                      <p:tavLst>
                                        <p:tav tm="0">
                                          <p:val>
                                            <p:strVal val="2/3*#ppt_h"/>
                                          </p:val>
                                        </p:tav>
                                        <p:tav tm="100000">
                                          <p:val>
                                            <p:strVal val="#ppt_h"/>
                                          </p:val>
                                        </p:tav>
                                      </p:tavLst>
                                    </p:anim>
                                  </p:childTnLst>
                                </p:cTn>
                              </p:par>
                            </p:childTnLst>
                          </p:cTn>
                        </p:par>
                        <p:par>
                          <p:cTn id="37" fill="hold" nodeType="afterGroup">
                            <p:stCondLst>
                              <p:cond delay="2000"/>
                            </p:stCondLst>
                            <p:childTnLst>
                              <p:par>
                                <p:cTn id="38" presetID="12" presetClass="entr" presetSubtype="1" fill="hold" grpId="0" nodeType="afterEffect">
                                  <p:stCondLst>
                                    <p:cond delay="1000"/>
                                  </p:stCondLst>
                                  <p:childTnLst>
                                    <p:set>
                                      <p:cBhvr>
                                        <p:cTn id="39" dur="1" fill="hold">
                                          <p:stCondLst>
                                            <p:cond delay="0"/>
                                          </p:stCondLst>
                                        </p:cTn>
                                        <p:tgtEl>
                                          <p:spTgt spid="176134"/>
                                        </p:tgtEl>
                                        <p:attrNameLst>
                                          <p:attrName>style.visibility</p:attrName>
                                        </p:attrNameLst>
                                      </p:cBhvr>
                                      <p:to>
                                        <p:strVal val="visible"/>
                                      </p:to>
                                    </p:set>
                                    <p:animEffect transition="in" filter="slide(fromTop)">
                                      <p:cBhvr>
                                        <p:cTn id="40" dur="500"/>
                                        <p:tgtEl>
                                          <p:spTgt spid="17613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6131"/>
                                        </p:tgtEl>
                                        <p:attrNameLst>
                                          <p:attrName>style.visibility</p:attrName>
                                        </p:attrNameLst>
                                      </p:cBhvr>
                                      <p:to>
                                        <p:strVal val="visible"/>
                                      </p:to>
                                    </p:set>
                                    <p:animEffect transition="in" filter="dissolve">
                                      <p:cBhvr>
                                        <p:cTn id="45" dur="500"/>
                                        <p:tgtEl>
                                          <p:spTgt spid="176131"/>
                                        </p:tgtEl>
                                      </p:cBhvr>
                                    </p:animEffect>
                                  </p:childTnLst>
                                </p:cTn>
                              </p:par>
                            </p:childTnLst>
                          </p:cTn>
                        </p:par>
                        <p:par>
                          <p:cTn id="46" fill="hold" nodeType="afterGroup">
                            <p:stCondLst>
                              <p:cond delay="500"/>
                            </p:stCondLst>
                            <p:childTnLst>
                              <p:par>
                                <p:cTn id="47" presetID="23" presetClass="entr" presetSubtype="272" fill="hold" nodeType="afterEffect">
                                  <p:stCondLst>
                                    <p:cond delay="100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strVal val="2/3*#ppt_w"/>
                                          </p:val>
                                        </p:tav>
                                        <p:tav tm="100000">
                                          <p:val>
                                            <p:strVal val="#ppt_w"/>
                                          </p:val>
                                        </p:tav>
                                      </p:tavLst>
                                    </p:anim>
                                    <p:anim calcmode="lin" valueType="num">
                                      <p:cBhvr>
                                        <p:cTn id="50" dur="500" fill="hold"/>
                                        <p:tgtEl>
                                          <p:spTgt spid="4"/>
                                        </p:tgtEl>
                                        <p:attrNameLst>
                                          <p:attrName>ppt_h</p:attrName>
                                        </p:attrNameLst>
                                      </p:cBhvr>
                                      <p:tavLst>
                                        <p:tav tm="0">
                                          <p:val>
                                            <p:strVal val="2/3*#ppt_h"/>
                                          </p:val>
                                        </p:tav>
                                        <p:tav tm="100000">
                                          <p:val>
                                            <p:strVal val="#ppt_h"/>
                                          </p:val>
                                        </p:tav>
                                      </p:tavLst>
                                    </p:anim>
                                  </p:childTnLst>
                                </p:cTn>
                              </p:par>
                            </p:childTnLst>
                          </p:cTn>
                        </p:par>
                        <p:par>
                          <p:cTn id="51" fill="hold" nodeType="afterGroup">
                            <p:stCondLst>
                              <p:cond delay="2000"/>
                            </p:stCondLst>
                            <p:childTnLst>
                              <p:par>
                                <p:cTn id="52" presetID="12" presetClass="entr" presetSubtype="1" fill="hold" grpId="0" nodeType="afterEffect">
                                  <p:stCondLst>
                                    <p:cond delay="1000"/>
                                  </p:stCondLst>
                                  <p:childTnLst>
                                    <p:set>
                                      <p:cBhvr>
                                        <p:cTn id="53" dur="1" fill="hold">
                                          <p:stCondLst>
                                            <p:cond delay="0"/>
                                          </p:stCondLst>
                                        </p:cTn>
                                        <p:tgtEl>
                                          <p:spTgt spid="176135"/>
                                        </p:tgtEl>
                                        <p:attrNameLst>
                                          <p:attrName>style.visibility</p:attrName>
                                        </p:attrNameLst>
                                      </p:cBhvr>
                                      <p:to>
                                        <p:strVal val="visible"/>
                                      </p:to>
                                    </p:set>
                                    <p:animEffect transition="in" filter="slide(fromTop)">
                                      <p:cBhvr>
                                        <p:cTn id="54" dur="500"/>
                                        <p:tgtEl>
                                          <p:spTgt spid="17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nimBg="1"/>
      <p:bldP spid="176131" grpId="0" animBg="1"/>
      <p:bldP spid="176132" grpId="0" animBg="1"/>
      <p:bldP spid="176133" grpId="0" autoUpdateAnimBg="0"/>
      <p:bldP spid="176134" grpId="0" autoUpdateAnimBg="0"/>
      <p:bldP spid="176135" grpId="0" autoUpdateAnimBg="0"/>
      <p:bldP spid="176154" grpId="0" autoUpdateAnimBg="0"/>
      <p:bldP spid="17615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28BE8CB-D144-4E39-B802-E51E279B0BC8}"/>
              </a:ext>
            </a:extLst>
          </p:cNvPr>
          <p:cNvSpPr>
            <a:spLocks noGrp="1" noChangeArrowheads="1"/>
          </p:cNvSpPr>
          <p:nvPr>
            <p:ph type="title"/>
          </p:nvPr>
        </p:nvSpPr>
        <p:spPr>
          <a:xfrm>
            <a:off x="665163" y="271463"/>
            <a:ext cx="7772400" cy="871537"/>
          </a:xfrm>
        </p:spPr>
        <p:txBody>
          <a:bodyPr>
            <a:noAutofit/>
          </a:bodyPr>
          <a:lstStyle/>
          <a:p>
            <a:pPr>
              <a:defRPr/>
            </a:pPr>
            <a:r>
              <a:rPr sz="2800"/>
              <a:t>Confidence Interval Approach to</a:t>
            </a:r>
            <a:br>
              <a:rPr sz="2800"/>
            </a:br>
            <a:r>
              <a:rPr sz="2800"/>
              <a:t>Two-Tailed Tests About a Population Mean</a:t>
            </a:r>
          </a:p>
        </p:txBody>
      </p:sp>
      <p:grpSp>
        <p:nvGrpSpPr>
          <p:cNvPr id="2" name="Group 12">
            <a:extLst>
              <a:ext uri="{FF2B5EF4-FFF2-40B4-BE49-F238E27FC236}">
                <a16:creationId xmlns:a16="http://schemas.microsoft.com/office/drawing/2014/main" id="{895F96E5-5E7F-4422-331B-C698F7249029}"/>
              </a:ext>
            </a:extLst>
          </p:cNvPr>
          <p:cNvGrpSpPr>
            <a:grpSpLocks/>
          </p:cNvGrpSpPr>
          <p:nvPr/>
        </p:nvGrpSpPr>
        <p:grpSpPr bwMode="auto">
          <a:xfrm>
            <a:off x="500063" y="1779587"/>
            <a:ext cx="7848600" cy="1428750"/>
            <a:chOff x="420" y="876"/>
            <a:chExt cx="4944" cy="900"/>
          </a:xfrm>
        </p:grpSpPr>
        <p:sp>
          <p:nvSpPr>
            <p:cNvPr id="26629" name="Rectangle 5">
              <a:extLst>
                <a:ext uri="{FF2B5EF4-FFF2-40B4-BE49-F238E27FC236}">
                  <a16:creationId xmlns:a16="http://schemas.microsoft.com/office/drawing/2014/main" id="{177D3BA5-F913-42ED-AD3B-DC607834A25A}"/>
                </a:ext>
              </a:extLst>
            </p:cNvPr>
            <p:cNvSpPr>
              <a:spLocks noChangeArrowheads="1"/>
            </p:cNvSpPr>
            <p:nvPr/>
          </p:nvSpPr>
          <p:spPr bwMode="auto">
            <a:xfrm>
              <a:off x="420" y="876"/>
              <a:ext cx="4944" cy="900"/>
            </a:xfrm>
            <a:prstGeom prst="rect">
              <a:avLst/>
            </a:prstGeom>
            <a:noFill/>
            <a:ln w="12700">
              <a:noFill/>
              <a:miter lim="800000"/>
              <a:headEnd/>
              <a:tailEnd/>
            </a:ln>
            <a:effectLst/>
          </p:spPr>
          <p:txBody>
            <a:bodyPr wrap="none" anchor="ctr"/>
            <a:lstStyle/>
            <a:p>
              <a:pPr algn="ctr">
                <a:lnSpc>
                  <a:spcPct val="90000"/>
                </a:lnSpc>
                <a:spcBef>
                  <a:spcPct val="20000"/>
                </a:spcBef>
                <a:buClr>
                  <a:srgbClr val="66FFFF"/>
                </a:buCl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Select a simple random sample from the population</a:t>
              </a:r>
            </a:p>
            <a:p>
              <a:pPr algn="ct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     and use the value of the sample mean     to develop</a:t>
              </a:r>
            </a:p>
            <a:p>
              <a:pPr algn="ct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     the confidence interval for the population mean </a:t>
              </a:r>
              <a:r>
                <a:rPr lang="en-US" sz="2400" i="1"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a:t>
              </a:r>
            </a:p>
            <a:p>
              <a:pPr algn="ctr">
                <a:lnSpc>
                  <a:spcPct val="90000"/>
                </a:lnSpc>
                <a:spcBef>
                  <a:spcPct val="20000"/>
                </a:spcBef>
                <a:buClr>
                  <a:srgbClr val="66FFFF"/>
                </a:buClr>
                <a:buSzPct val="75000"/>
                <a:buFont typeface="Monotype Sorts" pitchFamily="2" charset="2"/>
                <a:buNone/>
                <a:defRPr/>
              </a:pPr>
              <a:endParaRPr lang="en-US" sz="2400" dirty="0">
                <a:effectLst>
                  <a:outerShdw blurRad="38100" dist="38100" dir="2700000" algn="tl">
                    <a:srgbClr val="000000"/>
                  </a:outerShdw>
                </a:effectLst>
                <a:latin typeface="Book Antiqua" pitchFamily="18" charset="0"/>
              </a:endParaRPr>
            </a:p>
          </p:txBody>
        </p:sp>
        <p:graphicFrame>
          <p:nvGraphicFramePr>
            <p:cNvPr id="70662" name="Object 4">
              <a:hlinkClick r:id="" action="ppaction://ole?verb=0"/>
              <a:extLst>
                <a:ext uri="{FF2B5EF4-FFF2-40B4-BE49-F238E27FC236}">
                  <a16:creationId xmlns:a16="http://schemas.microsoft.com/office/drawing/2014/main" id="{9AD54977-BDE4-EAE0-BEB8-A9F7AA0C157C}"/>
                </a:ext>
              </a:extLst>
            </p:cNvPr>
            <p:cNvGraphicFramePr>
              <a:graphicFrameLocks/>
            </p:cNvGraphicFramePr>
            <p:nvPr/>
          </p:nvGraphicFramePr>
          <p:xfrm>
            <a:off x="4054" y="1072"/>
            <a:ext cx="195" cy="254"/>
          </p:xfrm>
          <a:graphic>
            <a:graphicData uri="http://schemas.openxmlformats.org/presentationml/2006/ole">
              <mc:AlternateContent xmlns:mc="http://schemas.openxmlformats.org/markup-compatibility/2006">
                <mc:Choice xmlns:v="urn:schemas-microsoft-com:vml" Requires="v">
                  <p:oleObj name="Equation" r:id="rId3" imgW="107772" imgH="139654" progId="Equation.DSMT4">
                    <p:embed/>
                  </p:oleObj>
                </mc:Choice>
                <mc:Fallback>
                  <p:oleObj name="Equation" r:id="rId3" imgW="107772" imgH="139654" progId="Equation.DSMT4">
                    <p:embed/>
                    <p:pic>
                      <p:nvPicPr>
                        <p:cNvPr id="70662" name="Object 4">
                          <a:hlinkClick r:id="" action="ppaction://ole?verb=0"/>
                          <a:extLst>
                            <a:ext uri="{FF2B5EF4-FFF2-40B4-BE49-F238E27FC236}">
                              <a16:creationId xmlns:a16="http://schemas.microsoft.com/office/drawing/2014/main" id="{9AD54977-BDE4-EAE0-BEB8-A9F7AA0C157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4" y="1072"/>
                          <a:ext cx="195" cy="254"/>
                        </a:xfrm>
                        <a:prstGeom prst="rect">
                          <a:avLst/>
                        </a:prstGeom>
                        <a:noFill/>
                        <a:ln>
                          <a:noFill/>
                        </a:ln>
                        <a:effectLst>
                          <a:outerShdw dist="17961" dir="2700000" algn="ctr" rotWithShape="0">
                            <a:srgbClr val="000000"/>
                          </a:outerShdw>
                        </a:effectLst>
                      </p:spPr>
                    </p:pic>
                  </p:oleObj>
                </mc:Fallback>
              </mc:AlternateContent>
            </a:graphicData>
          </a:graphic>
        </p:graphicFrame>
      </p:grpSp>
      <p:sp>
        <p:nvSpPr>
          <p:cNvPr id="26631" name="Rectangle 7">
            <a:extLst>
              <a:ext uri="{FF2B5EF4-FFF2-40B4-BE49-F238E27FC236}">
                <a16:creationId xmlns:a16="http://schemas.microsoft.com/office/drawing/2014/main" id="{9D4A5304-9805-42DB-9919-C7805E9BB924}"/>
              </a:ext>
            </a:extLst>
          </p:cNvPr>
          <p:cNvSpPr>
            <a:spLocks noChangeArrowheads="1"/>
          </p:cNvSpPr>
          <p:nvPr/>
        </p:nvSpPr>
        <p:spPr bwMode="auto">
          <a:xfrm>
            <a:off x="614363" y="3649663"/>
            <a:ext cx="7620000" cy="2286000"/>
          </a:xfrm>
          <a:prstGeom prst="rect">
            <a:avLst/>
          </a:prstGeom>
          <a:noFill/>
          <a:ln w="12700">
            <a:noFill/>
            <a:miter lim="800000"/>
            <a:headEnd/>
            <a:tailEnd/>
          </a:ln>
          <a:effectLst/>
        </p:spPr>
        <p:txBody>
          <a:bodyPr wrap="none" anchor="ctr"/>
          <a:lstStyle/>
          <a:p>
            <a:pPr algn="ctr">
              <a:buClr>
                <a:srgbClr val="66FFFF"/>
              </a:buCl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If the confidence interval contains the hypothesized</a:t>
            </a:r>
          </a:p>
          <a:p>
            <a:pPr algn="ctr">
              <a:defRPr/>
            </a:pPr>
            <a:r>
              <a:rPr lang="en-US" sz="2400" dirty="0">
                <a:effectLst>
                  <a:outerShdw blurRad="38100" dist="38100" dir="2700000" algn="tl">
                    <a:srgbClr val="000000"/>
                  </a:outerShdw>
                </a:effectLst>
                <a:latin typeface="Book Antiqua" pitchFamily="18" charset="0"/>
              </a:rPr>
              <a:t>     value </a:t>
            </a:r>
            <a:r>
              <a:rPr lang="en-US" sz="2400" i="1"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do not reject </a:t>
            </a:r>
            <a:r>
              <a:rPr lang="en-US" sz="2400" i="1" dirty="0">
                <a:effectLst>
                  <a:outerShdw blurRad="38100" dist="38100" dir="2700000" algn="tl">
                    <a:srgbClr val="000000"/>
                  </a:outerShdw>
                </a:effectLst>
                <a:latin typeface="Book Antiqua" pitchFamily="18" charset="0"/>
              </a:rPr>
              <a:t>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Otherwise, reject </a:t>
            </a:r>
            <a:r>
              <a:rPr lang="en-US" sz="2400" i="1" dirty="0">
                <a:effectLst>
                  <a:outerShdw blurRad="38100" dist="38100" dir="2700000" algn="tl">
                    <a:srgbClr val="000000"/>
                  </a:outerShdw>
                </a:effectLst>
                <a:latin typeface="Book Antiqua" pitchFamily="18" charset="0"/>
              </a:rPr>
              <a:t>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a:t>
            </a:r>
          </a:p>
          <a:p>
            <a:pPr algn="ctr">
              <a:defRPr/>
            </a:pPr>
            <a:r>
              <a:rPr lang="en-US" sz="2400" dirty="0">
                <a:effectLst>
                  <a:outerShdw blurRad="38100" dist="38100" dir="2700000" algn="tl">
                    <a:srgbClr val="000000"/>
                  </a:outerShdw>
                </a:effectLst>
                <a:latin typeface="Book Antiqua" pitchFamily="18" charset="0"/>
              </a:rPr>
              <a:t>     (Actually, </a:t>
            </a:r>
            <a:r>
              <a:rPr lang="en-US" sz="2400" i="1" dirty="0">
                <a:effectLst>
                  <a:outerShdw blurRad="38100" dist="38100" dir="2700000" algn="tl">
                    <a:srgbClr val="000000"/>
                  </a:outerShdw>
                </a:effectLst>
                <a:latin typeface="Book Antiqua" pitchFamily="18" charset="0"/>
              </a:rPr>
              <a:t>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should be rejected if </a:t>
            </a:r>
            <a:r>
              <a:rPr lang="en-US" sz="2400" i="1"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happens to be</a:t>
            </a:r>
          </a:p>
          <a:p>
            <a:pPr algn="ctr">
              <a:defRPr/>
            </a:pPr>
            <a:r>
              <a:rPr lang="en-US" sz="2400" dirty="0">
                <a:effectLst>
                  <a:outerShdw blurRad="38100" dist="38100" dir="2700000" algn="tl">
                    <a:srgbClr val="000000"/>
                  </a:outerShdw>
                </a:effectLst>
                <a:latin typeface="Book Antiqua" pitchFamily="18" charset="0"/>
              </a:rPr>
              <a:t>     equal to one of the end points of the confidence</a:t>
            </a:r>
          </a:p>
          <a:p>
            <a:pPr algn="ctr">
              <a:defRPr/>
            </a:pPr>
            <a:r>
              <a:rPr lang="en-US" sz="2400" dirty="0">
                <a:effectLst>
                  <a:outerShdw blurRad="38100" dist="38100" dir="2700000" algn="tl">
                    <a:srgbClr val="000000"/>
                  </a:outerShdw>
                </a:effectLst>
                <a:latin typeface="Book Antiqua" pitchFamily="18" charset="0"/>
              </a:rPr>
              <a:t>     interval.)  </a:t>
            </a:r>
          </a:p>
        </p:txBody>
      </p:sp>
    </p:spTree>
    <p:extLst>
      <p:ext uri="{BB962C8B-B14F-4D97-AF65-F5344CB8AC3E}">
        <p14:creationId xmlns:p14="http://schemas.microsoft.com/office/powerpoint/2010/main" val="401687317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slide(fromTop)">
                                      <p:cBhvr>
                                        <p:cTn id="12"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27839" y="402282"/>
            <a:ext cx="8888321" cy="877163"/>
          </a:xfrm>
          <a:prstGeom prst="rect">
            <a:avLst/>
          </a:prstGeom>
          <a:noFill/>
        </p:spPr>
        <p:txBody>
          <a:bodyPr wrap="square" rtlCol="0">
            <a:spAutoFit/>
          </a:bodyPr>
          <a:lstStyle/>
          <a:p>
            <a:pPr algn="ct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Testing Hypotheses and Confidence Interval </a:t>
            </a:r>
            <a:r>
              <a:rPr lang="en-US" sz="2400" dirty="0">
                <a:solidFill>
                  <a:schemeClr val="bg1"/>
                </a:solidFill>
              </a:rPr>
              <a:t>Estimators</a:t>
            </a:r>
            <a:endParaRPr lang="en-US" sz="1200" spc="75" dirty="0">
              <a:solidFill>
                <a:schemeClr val="bg1"/>
              </a:solidFill>
              <a:latin typeface="Times New Roman" panose="02020603050405020304" pitchFamily="18" charset="0"/>
              <a:cs typeface="Times New Roman" panose="02020603050405020304" pitchFamily="18" charset="0"/>
            </a:endParaRPr>
          </a:p>
        </p:txBody>
      </p:sp>
      <p:sp>
        <p:nvSpPr>
          <p:cNvPr id="4" name="Text Placeholder 2">
            <a:extLst>
              <a:ext uri="{FF2B5EF4-FFF2-40B4-BE49-F238E27FC236}">
                <a16:creationId xmlns:a16="http://schemas.microsoft.com/office/drawing/2014/main" id="{C3DBC5E6-6155-4A5D-A1CC-28506C1C72D3}"/>
              </a:ext>
            </a:extLst>
          </p:cNvPr>
          <p:cNvSpPr txBox="1">
            <a:spLocks/>
          </p:cNvSpPr>
          <p:nvPr/>
        </p:nvSpPr>
        <p:spPr>
          <a:xfrm>
            <a:off x="473037" y="1070433"/>
            <a:ext cx="8197922" cy="209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Example  – The Effects of Kiosks on Sales in Fast-Food Restaurants</a:t>
            </a: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CBDA2AD-DF2D-4FFF-A04A-3C5CB25954EC}"/>
                  </a:ext>
                </a:extLst>
              </p:cNvPr>
              <p:cNvSpPr/>
              <p:nvPr/>
            </p:nvSpPr>
            <p:spPr>
              <a:xfrm>
                <a:off x="373672" y="1617157"/>
                <a:ext cx="8520467" cy="4642618"/>
              </a:xfrm>
              <a:prstGeom prst="rect">
                <a:avLst/>
              </a:prstGeom>
            </p:spPr>
            <p:txBody>
              <a:bodyPr wrap="square">
                <a:spAutoFit/>
              </a:bodyPr>
              <a:lstStyle/>
              <a:p>
                <a:r>
                  <a:rPr lang="en-US" sz="1800" dirty="0"/>
                  <a:t>The test statistic and the confidence interval estimator are both derived from the sampling distribution. It follows that we can use the confidence interval estimator to test hypotheses.</a:t>
                </a:r>
              </a:p>
              <a:p>
                <a:endParaRPr lang="en-US" sz="1800" dirty="0"/>
              </a:p>
              <a:p>
                <a:pPr>
                  <a:spcAft>
                    <a:spcPts val="900"/>
                  </a:spcAft>
                </a:pPr>
                <a:r>
                  <a:rPr lang="en-US" sz="1800" dirty="0"/>
                  <a:t>The 95% confidence interval estimate of the population mean is:</a:t>
                </a:r>
              </a:p>
              <a:p>
                <a:pPr marL="685783"/>
                <a14:m>
                  <m:oMathPara xmlns:m="http://schemas.openxmlformats.org/officeDocument/2006/math">
                    <m:oMathParaPr>
                      <m:jc m:val="left"/>
                    </m:oMathParaPr>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f>
                            <m:fPr>
                              <m:type m:val="lin"/>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𝛼</m:t>
                              </m:r>
                            </m:num>
                            <m:den>
                              <m:r>
                                <a:rPr lang="en-US" sz="1800" i="1">
                                  <a:latin typeface="Cambria Math" panose="02040503050406030204" pitchFamily="18" charset="0"/>
                                  <a:ea typeface="Cambria Math" panose="02040503050406030204" pitchFamily="18" charset="0"/>
                                </a:rPr>
                                <m:t>2</m:t>
                              </m:r>
                            </m:den>
                          </m:f>
                        </m:sub>
                      </m:sSub>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𝜎</m:t>
                          </m:r>
                        </m:num>
                        <m:den>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den>
                      </m:f>
                      <m:r>
                        <a:rPr lang="en-US" sz="1800" i="1">
                          <a:latin typeface="Cambria Math" panose="02040503050406030204" pitchFamily="18" charset="0"/>
                          <a:ea typeface="Cambria Math" panose="02040503050406030204" pitchFamily="18" charset="0"/>
                        </a:rPr>
                        <m:t>=5.91±1.96</m:t>
                      </m:r>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0.91</m:t>
                          </m:r>
                        </m:num>
                        <m:den>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100</m:t>
                              </m:r>
                            </m:e>
                          </m:rad>
                        </m:den>
                      </m:f>
                      <m:r>
                        <a:rPr lang="en-US" sz="1800" i="1">
                          <a:latin typeface="Cambria Math" panose="02040503050406030204" pitchFamily="18" charset="0"/>
                          <a:ea typeface="Cambria Math" panose="02040503050406030204" pitchFamily="18" charset="0"/>
                        </a:rPr>
                        <m:t>=5.91±0.18</m:t>
                      </m:r>
                    </m:oMath>
                  </m:oMathPara>
                </a14:m>
                <a:endParaRPr lang="en-US" sz="1800" dirty="0"/>
              </a:p>
              <a:p>
                <a:pPr marL="685783"/>
                <a:r>
                  <a:rPr lang="en-US" sz="1800" dirty="0"/>
                  <a:t>LCL = 5.73 and UCL = 6.09</a:t>
                </a:r>
              </a:p>
              <a:p>
                <a:pPr>
                  <a:spcBef>
                    <a:spcPts val="1350"/>
                  </a:spcBef>
                </a:pPr>
                <a:endParaRPr lang="en-US" sz="1800" dirty="0"/>
              </a:p>
              <a:p>
                <a:pPr>
                  <a:spcBef>
                    <a:spcPts val="1350"/>
                  </a:spcBef>
                </a:pPr>
                <a:r>
                  <a:rPr lang="en-US" sz="1800" dirty="0"/>
                  <a:t>We estimate that </a:t>
                </a:r>
                <a:r>
                  <a:rPr lang="el-GR" sz="1800" i="1" dirty="0"/>
                  <a:t>μ</a:t>
                </a:r>
                <a:r>
                  <a:rPr lang="en-US" sz="1800" dirty="0"/>
                  <a:t> lies between $5.73 and $6.09. Because the interval includes $6.03, we cannot conclude that there is sufficient evidence to infer that the mean has changed.</a:t>
                </a:r>
              </a:p>
              <a:p>
                <a:pPr>
                  <a:spcBef>
                    <a:spcPts val="1350"/>
                  </a:spcBef>
                </a:pPr>
                <a:endParaRPr lang="en-US" sz="1800" dirty="0"/>
              </a:p>
              <a:p>
                <a:r>
                  <a:rPr lang="en-US" sz="1800" dirty="0"/>
                  <a:t>This process is equivalent to the rejection region approach</a:t>
                </a:r>
                <a:r>
                  <a:rPr lang="en-US" sz="1650" dirty="0"/>
                  <a:t>.</a:t>
                </a:r>
              </a:p>
            </p:txBody>
          </p:sp>
        </mc:Choice>
        <mc:Fallback>
          <p:sp>
            <p:nvSpPr>
              <p:cNvPr id="2" name="Rectangle 1">
                <a:extLst>
                  <a:ext uri="{FF2B5EF4-FFF2-40B4-BE49-F238E27FC236}">
                    <a16:creationId xmlns:a16="http://schemas.microsoft.com/office/drawing/2014/main" id="{5CBDA2AD-DF2D-4FFF-A04A-3C5CB25954EC}"/>
                  </a:ext>
                </a:extLst>
              </p:cNvPr>
              <p:cNvSpPr>
                <a:spLocks noRot="1" noChangeAspect="1" noMove="1" noResize="1" noEditPoints="1" noAdjustHandles="1" noChangeArrowheads="1" noChangeShapeType="1" noTextEdit="1"/>
              </p:cNvSpPr>
              <p:nvPr/>
            </p:nvSpPr>
            <p:spPr>
              <a:xfrm>
                <a:off x="373672" y="1617157"/>
                <a:ext cx="8520467" cy="4642618"/>
              </a:xfrm>
              <a:prstGeom prst="rect">
                <a:avLst/>
              </a:prstGeom>
              <a:blipFill>
                <a:blip r:embed="rId3"/>
                <a:stretch>
                  <a:fillRect l="-572" t="-656" r="-143" b="-1181"/>
                </a:stretch>
              </a:blipFill>
            </p:spPr>
            <p:txBody>
              <a:bodyPr/>
              <a:lstStyle/>
              <a:p>
                <a:r>
                  <a:rPr lang="en-US">
                    <a:noFill/>
                  </a:rPr>
                  <a:t> </a:t>
                </a:r>
              </a:p>
            </p:txBody>
          </p:sp>
        </mc:Fallback>
      </mc:AlternateContent>
    </p:spTree>
    <p:extLst>
      <p:ext uri="{BB962C8B-B14F-4D97-AF65-F5344CB8AC3E}">
        <p14:creationId xmlns:p14="http://schemas.microsoft.com/office/powerpoint/2010/main" val="982088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D3333C4-E2F1-47FD-BEA7-261E032DC550}"/>
              </a:ext>
            </a:extLst>
          </p:cNvPr>
          <p:cNvSpPr>
            <a:spLocks noChangeArrowheads="1"/>
          </p:cNvSpPr>
          <p:nvPr/>
        </p:nvSpPr>
        <p:spPr bwMode="auto">
          <a:xfrm>
            <a:off x="684213" y="87313"/>
            <a:ext cx="7772400" cy="738187"/>
          </a:xfrm>
          <a:prstGeom prst="rect">
            <a:avLst/>
          </a:prstGeom>
          <a:noFill/>
          <a:ln w="12700">
            <a:noFill/>
            <a:miter lim="800000"/>
            <a:headEnd/>
            <a:tailEnd/>
          </a:ln>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Steps of Hypothesis Testing Once Again</a:t>
            </a:r>
          </a:p>
        </p:txBody>
      </p:sp>
      <p:sp>
        <p:nvSpPr>
          <p:cNvPr id="253955" name="Text Box 3">
            <a:extLst>
              <a:ext uri="{FF2B5EF4-FFF2-40B4-BE49-F238E27FC236}">
                <a16:creationId xmlns:a16="http://schemas.microsoft.com/office/drawing/2014/main" id="{C57C664A-440D-4569-BB7A-72FBDC828290}"/>
              </a:ext>
            </a:extLst>
          </p:cNvPr>
          <p:cNvSpPr txBox="1">
            <a:spLocks noChangeArrowheads="1"/>
          </p:cNvSpPr>
          <p:nvPr/>
        </p:nvSpPr>
        <p:spPr bwMode="auto">
          <a:xfrm>
            <a:off x="590550" y="796925"/>
            <a:ext cx="7585075" cy="425450"/>
          </a:xfrm>
          <a:prstGeom prst="rect">
            <a:avLst/>
          </a:prstGeom>
          <a:noFill/>
          <a:ln w="12700">
            <a:noFill/>
            <a:miter lim="800000"/>
            <a:headEnd/>
            <a:tailEnd/>
          </a:ln>
          <a:effectLst/>
        </p:spPr>
        <p:txBody>
          <a:bodyPr wrap="none">
            <a:spAutoFit/>
          </a:bodyPr>
          <a:lstStyle/>
          <a:p>
            <a:pPr marL="457200" indent="-457200" algn="ctr">
              <a:lnSpc>
                <a:spcPct val="90000"/>
              </a:lnSpc>
              <a:spcBef>
                <a:spcPct val="20000"/>
              </a:spcBef>
              <a:buClr>
                <a:srgbClr val="66FFFF"/>
              </a:buClr>
              <a:buFont typeface="Monotype Sorts" pitchFamily="2" charset="2"/>
              <a:buNone/>
              <a:defRPr/>
            </a:pPr>
            <a:r>
              <a:rPr lang="en-US" sz="2400" b="1" dirty="0">
                <a:solidFill>
                  <a:srgbClr val="FF0000"/>
                </a:solidFill>
                <a:effectLst>
                  <a:outerShdw blurRad="38100" dist="38100" dir="2700000" algn="tl">
                    <a:srgbClr val="000000"/>
                  </a:outerShdw>
                </a:effectLst>
                <a:latin typeface="Book Antiqua" pitchFamily="18" charset="0"/>
              </a:rPr>
              <a:t>Step 1</a:t>
            </a:r>
            <a:r>
              <a:rPr lang="en-US" sz="2400" b="1" dirty="0">
                <a:effectLst>
                  <a:outerShdw blurRad="38100" dist="38100" dir="2700000" algn="tl">
                    <a:srgbClr val="000000"/>
                  </a:outerShdw>
                </a:effectLst>
                <a:latin typeface="Book Antiqua" pitchFamily="18" charset="0"/>
              </a:rPr>
              <a:t>.  Develop the null and alternative hypotheses.</a:t>
            </a:r>
            <a:endParaRPr lang="en-US" b="1" dirty="0">
              <a:effectLst>
                <a:outerShdw blurRad="38100" dist="38100" dir="2700000" algn="tl">
                  <a:srgbClr val="000000"/>
                </a:outerShdw>
              </a:effectLst>
              <a:latin typeface="Book Antiqua" pitchFamily="18" charset="0"/>
            </a:endParaRPr>
          </a:p>
        </p:txBody>
      </p:sp>
      <p:sp>
        <p:nvSpPr>
          <p:cNvPr id="253956" name="Text Box 4">
            <a:extLst>
              <a:ext uri="{FF2B5EF4-FFF2-40B4-BE49-F238E27FC236}">
                <a16:creationId xmlns:a16="http://schemas.microsoft.com/office/drawing/2014/main" id="{42C168D0-4846-4548-972C-07CD3270FB9F}"/>
              </a:ext>
            </a:extLst>
          </p:cNvPr>
          <p:cNvSpPr txBox="1">
            <a:spLocks noChangeArrowheads="1"/>
          </p:cNvSpPr>
          <p:nvPr/>
        </p:nvSpPr>
        <p:spPr bwMode="auto">
          <a:xfrm>
            <a:off x="588963" y="1268413"/>
            <a:ext cx="6105525" cy="461962"/>
          </a:xfrm>
          <a:prstGeom prst="rect">
            <a:avLst/>
          </a:prstGeom>
          <a:noFill/>
          <a:ln w="12700">
            <a:noFill/>
            <a:miter lim="800000"/>
            <a:headEnd/>
            <a:tailEnd/>
          </a:ln>
          <a:effectLst/>
        </p:spPr>
        <p:txBody>
          <a:bodyPr wrap="none">
            <a:spAutoFit/>
          </a:bodyPr>
          <a:lstStyle/>
          <a:p>
            <a:pPr algn="ctr">
              <a:defRPr/>
            </a:pPr>
            <a:r>
              <a:rPr lang="en-US" sz="2400" b="1" dirty="0">
                <a:solidFill>
                  <a:srgbClr val="FF0000"/>
                </a:solidFill>
                <a:effectLst>
                  <a:outerShdw blurRad="38100" dist="38100" dir="2700000" algn="tl">
                    <a:srgbClr val="000000"/>
                  </a:outerShdw>
                </a:effectLst>
                <a:latin typeface="Book Antiqua" pitchFamily="18" charset="0"/>
              </a:rPr>
              <a:t>Step 2</a:t>
            </a:r>
            <a:r>
              <a:rPr lang="en-US" sz="2400" b="1" dirty="0">
                <a:effectLst>
                  <a:outerShdw blurRad="38100" dist="38100" dir="2700000" algn="tl">
                    <a:srgbClr val="000000"/>
                  </a:outerShdw>
                </a:effectLst>
                <a:latin typeface="Book Antiqua" pitchFamily="18" charset="0"/>
              </a:rPr>
              <a:t>.  Specify the level of significance </a:t>
            </a:r>
            <a:r>
              <a:rPr lang="en-US" sz="2400" b="1" dirty="0">
                <a:effectLst>
                  <a:outerShdw blurRad="38100" dist="38100" dir="2700000" algn="tl">
                    <a:srgbClr val="000000"/>
                  </a:outerShdw>
                </a:effectLst>
                <a:latin typeface="Symbol" pitchFamily="18" charset="2"/>
              </a:rPr>
              <a:t></a:t>
            </a:r>
            <a:r>
              <a:rPr lang="en-US" sz="2400" b="1" dirty="0">
                <a:effectLst>
                  <a:outerShdw blurRad="38100" dist="38100" dir="2700000" algn="tl">
                    <a:srgbClr val="000000"/>
                  </a:outerShdw>
                </a:effectLst>
                <a:latin typeface="Book Antiqua" pitchFamily="18" charset="0"/>
              </a:rPr>
              <a:t>.</a:t>
            </a:r>
          </a:p>
        </p:txBody>
      </p:sp>
      <p:sp>
        <p:nvSpPr>
          <p:cNvPr id="253957" name="Text Box 5">
            <a:extLst>
              <a:ext uri="{FF2B5EF4-FFF2-40B4-BE49-F238E27FC236}">
                <a16:creationId xmlns:a16="http://schemas.microsoft.com/office/drawing/2014/main" id="{DF1C4D20-9280-4904-9E29-2EBADF570FB0}"/>
              </a:ext>
            </a:extLst>
          </p:cNvPr>
          <p:cNvSpPr txBox="1">
            <a:spLocks noChangeArrowheads="1"/>
          </p:cNvSpPr>
          <p:nvPr/>
        </p:nvSpPr>
        <p:spPr bwMode="auto">
          <a:xfrm>
            <a:off x="417513" y="1779588"/>
            <a:ext cx="7461250" cy="830262"/>
          </a:xfrm>
          <a:prstGeom prst="rect">
            <a:avLst/>
          </a:prstGeom>
          <a:noFill/>
          <a:ln w="12700">
            <a:noFill/>
            <a:miter lim="800000"/>
            <a:headEnd/>
            <a:tailEnd/>
          </a:ln>
          <a:effectLst/>
        </p:spPr>
        <p:txBody>
          <a:bodyPr>
            <a:spAutoFit/>
          </a:bodyPr>
          <a:lstStyle/>
          <a:p>
            <a:pPr marL="1028700" indent="-1028700" algn="ctr">
              <a:defRPr/>
            </a:pPr>
            <a:r>
              <a:rPr lang="en-US" sz="2400" b="1" dirty="0">
                <a:solidFill>
                  <a:srgbClr val="FF0000"/>
                </a:solidFill>
                <a:effectLst>
                  <a:outerShdw blurRad="38100" dist="38100" dir="2700000" algn="tl">
                    <a:srgbClr val="000000"/>
                  </a:outerShdw>
                </a:effectLst>
                <a:latin typeface="Book Antiqua" pitchFamily="18" charset="0"/>
              </a:rPr>
              <a:t>Step 3</a:t>
            </a:r>
            <a:r>
              <a:rPr lang="en-US" sz="2400" b="1" dirty="0">
                <a:effectLst>
                  <a:outerShdw blurRad="38100" dist="38100" dir="2700000" algn="tl">
                    <a:srgbClr val="000000"/>
                  </a:outerShdw>
                </a:effectLst>
                <a:latin typeface="Book Antiqua" pitchFamily="18" charset="0"/>
              </a:rPr>
              <a:t>.  Collect the sample data and compute the test   statistic.</a:t>
            </a:r>
          </a:p>
        </p:txBody>
      </p:sp>
      <p:sp>
        <p:nvSpPr>
          <p:cNvPr id="253968" name="Text Box 16">
            <a:extLst>
              <a:ext uri="{FF2B5EF4-FFF2-40B4-BE49-F238E27FC236}">
                <a16:creationId xmlns:a16="http://schemas.microsoft.com/office/drawing/2014/main" id="{8953A809-B97C-4F47-A40F-1880DCD65493}"/>
              </a:ext>
            </a:extLst>
          </p:cNvPr>
          <p:cNvSpPr txBox="1">
            <a:spLocks noChangeArrowheads="1"/>
          </p:cNvSpPr>
          <p:nvPr/>
        </p:nvSpPr>
        <p:spPr bwMode="auto">
          <a:xfrm>
            <a:off x="617538" y="2427288"/>
            <a:ext cx="2755900" cy="461962"/>
          </a:xfrm>
          <a:prstGeom prst="rect">
            <a:avLst/>
          </a:prstGeom>
          <a:noFill/>
          <a:ln w="12700">
            <a:noFill/>
            <a:miter lim="800000"/>
            <a:headEnd/>
            <a:tailEnd/>
          </a:ln>
          <a:effectLst/>
        </p:spPr>
        <p:txBody>
          <a:bodyPr wrap="none">
            <a:spAutoFit/>
          </a:bodyPr>
          <a:lstStyle/>
          <a:p>
            <a:pPr algn="ctr">
              <a:defRPr/>
            </a:pPr>
            <a:r>
              <a:rPr lang="en-US" sz="2400" b="1" i="1" u="sng" dirty="0">
                <a:effectLst>
                  <a:outerShdw blurRad="38100" dist="38100" dir="2700000" algn="tl">
                    <a:srgbClr val="000000"/>
                  </a:outerShdw>
                </a:effectLst>
                <a:latin typeface="Book Antiqua" pitchFamily="18" charset="0"/>
              </a:rPr>
              <a:t>p</a:t>
            </a:r>
            <a:r>
              <a:rPr lang="en-US" sz="2400" b="1" u="sng" dirty="0">
                <a:effectLst>
                  <a:outerShdw blurRad="38100" dist="38100" dir="2700000" algn="tl">
                    <a:srgbClr val="000000"/>
                  </a:outerShdw>
                </a:effectLst>
                <a:latin typeface="Book Antiqua" pitchFamily="18" charset="0"/>
              </a:rPr>
              <a:t>-Value Approach</a:t>
            </a:r>
          </a:p>
        </p:txBody>
      </p:sp>
      <p:sp>
        <p:nvSpPr>
          <p:cNvPr id="253969" name="Text Box 17">
            <a:extLst>
              <a:ext uri="{FF2B5EF4-FFF2-40B4-BE49-F238E27FC236}">
                <a16:creationId xmlns:a16="http://schemas.microsoft.com/office/drawing/2014/main" id="{07BF788E-8DD9-4737-83D7-823A76104344}"/>
              </a:ext>
            </a:extLst>
          </p:cNvPr>
          <p:cNvSpPr txBox="1">
            <a:spLocks noChangeArrowheads="1"/>
          </p:cNvSpPr>
          <p:nvPr/>
        </p:nvSpPr>
        <p:spPr bwMode="auto">
          <a:xfrm>
            <a:off x="398463" y="2922588"/>
            <a:ext cx="7950200" cy="830262"/>
          </a:xfrm>
          <a:prstGeom prst="rect">
            <a:avLst/>
          </a:prstGeom>
          <a:noFill/>
          <a:ln w="12700">
            <a:noFill/>
            <a:miter lim="800000"/>
            <a:headEnd/>
            <a:tailEnd/>
          </a:ln>
          <a:effectLst/>
        </p:spPr>
        <p:txBody>
          <a:bodyPr wrap="none">
            <a:spAutoFit/>
          </a:bodyPr>
          <a:lstStyle/>
          <a:p>
            <a:pPr marL="1028700" indent="-1028700" algn="ctr">
              <a:defRPr/>
            </a:pPr>
            <a:r>
              <a:rPr lang="en-US" sz="2400" b="1" dirty="0">
                <a:solidFill>
                  <a:srgbClr val="FF0000"/>
                </a:solidFill>
                <a:effectLst>
                  <a:outerShdw blurRad="38100" dist="38100" dir="2700000" algn="tl">
                    <a:srgbClr val="000000"/>
                  </a:outerShdw>
                </a:effectLst>
                <a:latin typeface="Book Antiqua" pitchFamily="18" charset="0"/>
              </a:rPr>
              <a:t>Step 4</a:t>
            </a:r>
            <a:r>
              <a:rPr lang="en-US" sz="2400" b="1" dirty="0">
                <a:effectLst>
                  <a:outerShdw blurRad="38100" dist="38100" dir="2700000" algn="tl">
                    <a:srgbClr val="000000"/>
                  </a:outerShdw>
                </a:effectLst>
                <a:latin typeface="Book Antiqua" pitchFamily="18" charset="0"/>
              </a:rPr>
              <a:t>.  Use the value of the test statistic to compute the</a:t>
            </a:r>
          </a:p>
          <a:p>
            <a:pPr marL="1028700" indent="-1028700" algn="ctr">
              <a:defRPr/>
            </a:pPr>
            <a:r>
              <a:rPr lang="en-US" sz="2400" b="1" dirty="0">
                <a:effectLst>
                  <a:outerShdw blurRad="38100" dist="38100" dir="2700000" algn="tl">
                    <a:srgbClr val="000000"/>
                  </a:outerShdw>
                </a:effectLst>
                <a:latin typeface="Book Antiqua" pitchFamily="18" charset="0"/>
              </a:rPr>
              <a:t>      	</a:t>
            </a:r>
            <a:r>
              <a:rPr lang="en-US" sz="2400" b="1" i="1" dirty="0">
                <a:effectLst>
                  <a:outerShdw blurRad="38100" dist="38100" dir="2700000" algn="tl">
                    <a:srgbClr val="000000"/>
                  </a:outerShdw>
                </a:effectLst>
                <a:latin typeface="Book Antiqua" pitchFamily="18" charset="0"/>
              </a:rPr>
              <a:t>p</a:t>
            </a:r>
            <a:r>
              <a:rPr lang="en-US" sz="2400" b="1" dirty="0">
                <a:effectLst>
                  <a:outerShdw blurRad="38100" dist="38100" dir="2700000" algn="tl">
                    <a:srgbClr val="000000"/>
                  </a:outerShdw>
                </a:effectLst>
                <a:latin typeface="Book Antiqua" pitchFamily="18" charset="0"/>
              </a:rPr>
              <a:t>-value.</a:t>
            </a:r>
          </a:p>
        </p:txBody>
      </p:sp>
      <p:sp>
        <p:nvSpPr>
          <p:cNvPr id="253970" name="Text Box 18">
            <a:extLst>
              <a:ext uri="{FF2B5EF4-FFF2-40B4-BE49-F238E27FC236}">
                <a16:creationId xmlns:a16="http://schemas.microsoft.com/office/drawing/2014/main" id="{F0C8A46C-BD11-437C-93DB-BCD231C3EBBF}"/>
              </a:ext>
            </a:extLst>
          </p:cNvPr>
          <p:cNvSpPr txBox="1">
            <a:spLocks noChangeArrowheads="1"/>
          </p:cNvSpPr>
          <p:nvPr/>
        </p:nvSpPr>
        <p:spPr bwMode="auto">
          <a:xfrm>
            <a:off x="404813" y="3767138"/>
            <a:ext cx="7213600" cy="457200"/>
          </a:xfrm>
          <a:prstGeom prst="rect">
            <a:avLst/>
          </a:prstGeom>
          <a:noFill/>
          <a:ln w="12700">
            <a:noFill/>
            <a:miter lim="800000"/>
            <a:headEnd/>
            <a:tailEnd/>
          </a:ln>
          <a:effectLst/>
        </p:spPr>
        <p:txBody>
          <a:bodyPr>
            <a:spAutoFit/>
          </a:bodyPr>
          <a:lstStyle/>
          <a:p>
            <a:pPr>
              <a:defRPr/>
            </a:pPr>
            <a:r>
              <a:rPr lang="en-US" sz="2400" b="1" dirty="0">
                <a:solidFill>
                  <a:srgbClr val="FF0000"/>
                </a:solidFill>
                <a:effectLst>
                  <a:outerShdw blurRad="38100" dist="38100" dir="2700000" algn="tl">
                    <a:srgbClr val="000000"/>
                  </a:outerShdw>
                </a:effectLst>
                <a:latin typeface="Book Antiqua" pitchFamily="18" charset="0"/>
              </a:rPr>
              <a:t>Step 5</a:t>
            </a:r>
            <a:r>
              <a:rPr lang="en-US" sz="2400" b="1" dirty="0">
                <a:effectLst>
                  <a:outerShdw blurRad="38100" dist="38100" dir="2700000" algn="tl">
                    <a:srgbClr val="000000"/>
                  </a:outerShdw>
                </a:effectLst>
                <a:latin typeface="Book Antiqua" pitchFamily="18" charset="0"/>
              </a:rPr>
              <a:t>.  Reject </a:t>
            </a:r>
            <a:r>
              <a:rPr lang="en-US" sz="2400" b="1" i="1" dirty="0">
                <a:effectLst>
                  <a:outerShdw blurRad="38100" dist="38100" dir="2700000" algn="tl">
                    <a:srgbClr val="000000"/>
                  </a:outerShdw>
                </a:effectLst>
                <a:latin typeface="Book Antiqua" pitchFamily="18" charset="0"/>
              </a:rPr>
              <a:t>H</a:t>
            </a:r>
            <a:r>
              <a:rPr lang="en-US" sz="2400" b="1" baseline="-25000" dirty="0">
                <a:effectLst>
                  <a:outerShdw blurRad="38100" dist="38100" dir="2700000" algn="tl">
                    <a:srgbClr val="000000"/>
                  </a:outerShdw>
                </a:effectLst>
                <a:latin typeface="Book Antiqua" pitchFamily="18" charset="0"/>
              </a:rPr>
              <a:t>0</a:t>
            </a:r>
            <a:r>
              <a:rPr lang="en-US" sz="2400" b="1" dirty="0">
                <a:effectLst>
                  <a:outerShdw blurRad="38100" dist="38100" dir="2700000" algn="tl">
                    <a:srgbClr val="000000"/>
                  </a:outerShdw>
                </a:effectLst>
                <a:latin typeface="Book Antiqua" pitchFamily="18" charset="0"/>
              </a:rPr>
              <a:t> if </a:t>
            </a:r>
            <a:r>
              <a:rPr lang="en-US" sz="2400" b="1" i="1" dirty="0">
                <a:effectLst>
                  <a:outerShdw blurRad="38100" dist="38100" dir="2700000" algn="tl">
                    <a:srgbClr val="000000"/>
                  </a:outerShdw>
                </a:effectLst>
                <a:latin typeface="Book Antiqua" pitchFamily="18" charset="0"/>
              </a:rPr>
              <a:t>p</a:t>
            </a:r>
            <a:r>
              <a:rPr lang="en-US" sz="2400" b="1" dirty="0">
                <a:effectLst>
                  <a:outerShdw blurRad="38100" dist="38100" dir="2700000" algn="tl">
                    <a:srgbClr val="000000"/>
                  </a:outerShdw>
                </a:effectLst>
                <a:latin typeface="Book Antiqua" pitchFamily="18" charset="0"/>
              </a:rPr>
              <a:t>-value </a:t>
            </a:r>
            <a:r>
              <a:rPr lang="en-US" sz="2400" b="1" u="sng" dirty="0">
                <a:effectLst>
                  <a:outerShdw blurRad="38100" dist="38100" dir="2700000" algn="tl">
                    <a:srgbClr val="000000"/>
                  </a:outerShdw>
                </a:effectLst>
                <a:latin typeface="Book Antiqua" pitchFamily="18" charset="0"/>
              </a:rPr>
              <a:t>&lt;</a:t>
            </a:r>
            <a:r>
              <a:rPr lang="en-US" sz="2400" b="1" dirty="0">
                <a:effectLst>
                  <a:outerShdw blurRad="38100" dist="38100" dir="2700000" algn="tl">
                    <a:srgbClr val="000000"/>
                  </a:outerShdw>
                </a:effectLst>
                <a:latin typeface="Book Antiqua" pitchFamily="18" charset="0"/>
              </a:rPr>
              <a:t> </a:t>
            </a:r>
            <a:r>
              <a:rPr lang="en-US" sz="2400" b="1" i="1" dirty="0">
                <a:effectLst>
                  <a:outerShdw blurRad="38100" dist="38100" dir="2700000" algn="tl">
                    <a:srgbClr val="000000"/>
                  </a:outerShdw>
                </a:effectLst>
                <a:latin typeface="Symbol" pitchFamily="18" charset="2"/>
              </a:rPr>
              <a:t>a</a:t>
            </a:r>
            <a:r>
              <a:rPr lang="en-US" sz="2400" b="1" dirty="0">
                <a:effectLst>
                  <a:outerShdw blurRad="38100" dist="38100" dir="2700000" algn="tl">
                    <a:srgbClr val="000000"/>
                  </a:outerShdw>
                </a:effectLst>
                <a:latin typeface="Book Antiqua" pitchFamily="18" charset="0"/>
              </a:rPr>
              <a:t>.</a:t>
            </a:r>
          </a:p>
        </p:txBody>
      </p:sp>
      <p:sp>
        <p:nvSpPr>
          <p:cNvPr id="9" name="Text Box 2">
            <a:extLst>
              <a:ext uri="{FF2B5EF4-FFF2-40B4-BE49-F238E27FC236}">
                <a16:creationId xmlns:a16="http://schemas.microsoft.com/office/drawing/2014/main" id="{D9D2ADDC-9141-4057-8787-27417271C4C0}"/>
              </a:ext>
            </a:extLst>
          </p:cNvPr>
          <p:cNvSpPr txBox="1">
            <a:spLocks noChangeArrowheads="1"/>
          </p:cNvSpPr>
          <p:nvPr/>
        </p:nvSpPr>
        <p:spPr bwMode="auto">
          <a:xfrm>
            <a:off x="506413" y="4313238"/>
            <a:ext cx="3473450" cy="457200"/>
          </a:xfrm>
          <a:prstGeom prst="rect">
            <a:avLst/>
          </a:prstGeom>
          <a:noFill/>
          <a:ln w="12700">
            <a:noFill/>
            <a:miter lim="800000"/>
            <a:headEnd/>
            <a:tailEnd/>
          </a:ln>
          <a:effectLst/>
        </p:spPr>
        <p:txBody>
          <a:bodyPr wrap="none">
            <a:spAutoFit/>
          </a:bodyPr>
          <a:lstStyle/>
          <a:p>
            <a:pPr algn="ctr">
              <a:defRPr/>
            </a:pPr>
            <a:r>
              <a:rPr lang="en-US" sz="2400" u="sng" dirty="0">
                <a:effectLst>
                  <a:outerShdw blurRad="38100" dist="38100" dir="2700000" algn="tl">
                    <a:srgbClr val="000000"/>
                  </a:outerShdw>
                </a:effectLst>
                <a:latin typeface="Book Antiqua" pitchFamily="18" charset="0"/>
              </a:rPr>
              <a:t>Critical Value Approach</a:t>
            </a:r>
          </a:p>
        </p:txBody>
      </p:sp>
      <p:sp>
        <p:nvSpPr>
          <p:cNvPr id="10" name="Text Box 3">
            <a:extLst>
              <a:ext uri="{FF2B5EF4-FFF2-40B4-BE49-F238E27FC236}">
                <a16:creationId xmlns:a16="http://schemas.microsoft.com/office/drawing/2014/main" id="{B2562059-3C4E-4620-BE50-761D997502CA}"/>
              </a:ext>
            </a:extLst>
          </p:cNvPr>
          <p:cNvSpPr txBox="1">
            <a:spLocks noChangeArrowheads="1"/>
          </p:cNvSpPr>
          <p:nvPr/>
        </p:nvSpPr>
        <p:spPr bwMode="auto">
          <a:xfrm>
            <a:off x="579438" y="4811713"/>
            <a:ext cx="7343775" cy="830262"/>
          </a:xfrm>
          <a:prstGeom prst="rect">
            <a:avLst/>
          </a:prstGeom>
          <a:noFill/>
          <a:ln w="12700">
            <a:noFill/>
            <a:miter lim="800000"/>
            <a:headEnd/>
            <a:tailEnd/>
          </a:ln>
          <a:effectLst/>
        </p:spPr>
        <p:txBody>
          <a:bodyPr>
            <a:spAutoFit/>
          </a:bodyPr>
          <a:lstStyle/>
          <a:p>
            <a:pPr marL="1028700" indent="-1028700" algn="ctr">
              <a:defRPr/>
            </a:pPr>
            <a:r>
              <a:rPr lang="en-US" sz="2400" b="1" dirty="0">
                <a:solidFill>
                  <a:srgbClr val="FF0000"/>
                </a:solidFill>
                <a:effectLst>
                  <a:outerShdw blurRad="38100" dist="38100" dir="2700000" algn="tl">
                    <a:srgbClr val="000000"/>
                  </a:outerShdw>
                </a:effectLst>
                <a:latin typeface="Book Antiqua" pitchFamily="18" charset="0"/>
              </a:rPr>
              <a:t>Step 4</a:t>
            </a:r>
            <a:r>
              <a:rPr lang="en-US" sz="2400" b="1"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Book Antiqua" pitchFamily="18" charset="0"/>
              </a:rPr>
              <a:t>Use the level of significance to determine the critical value and the rejection rule.</a:t>
            </a:r>
          </a:p>
        </p:txBody>
      </p:sp>
      <p:sp>
        <p:nvSpPr>
          <p:cNvPr id="11" name="Text Box 4">
            <a:extLst>
              <a:ext uri="{FF2B5EF4-FFF2-40B4-BE49-F238E27FC236}">
                <a16:creationId xmlns:a16="http://schemas.microsoft.com/office/drawing/2014/main" id="{EEFA62E4-4A25-4C78-9DB8-403353FA960D}"/>
              </a:ext>
            </a:extLst>
          </p:cNvPr>
          <p:cNvSpPr txBox="1">
            <a:spLocks noChangeArrowheads="1"/>
          </p:cNvSpPr>
          <p:nvPr/>
        </p:nvSpPr>
        <p:spPr bwMode="auto">
          <a:xfrm>
            <a:off x="698500" y="5608638"/>
            <a:ext cx="7951788" cy="830262"/>
          </a:xfrm>
          <a:prstGeom prst="rect">
            <a:avLst/>
          </a:prstGeom>
          <a:noFill/>
          <a:ln w="12700">
            <a:noFill/>
            <a:miter lim="800000"/>
            <a:headEnd/>
            <a:tailEnd/>
          </a:ln>
          <a:effectLst/>
        </p:spPr>
        <p:txBody>
          <a:bodyPr>
            <a:spAutoFit/>
          </a:bodyPr>
          <a:lstStyle/>
          <a:p>
            <a:pPr marL="1028700" indent="-1028700" algn="ctr">
              <a:defRPr/>
            </a:pPr>
            <a:r>
              <a:rPr lang="en-US" sz="2400" b="1" dirty="0">
                <a:solidFill>
                  <a:srgbClr val="FF0000"/>
                </a:solidFill>
                <a:effectLst>
                  <a:outerShdw blurRad="38100" dist="38100" dir="2700000" algn="tl">
                    <a:srgbClr val="000000"/>
                  </a:outerShdw>
                </a:effectLst>
                <a:latin typeface="Book Antiqua" pitchFamily="18" charset="0"/>
              </a:rPr>
              <a:t>Step 5</a:t>
            </a:r>
            <a:r>
              <a:rPr lang="en-US" sz="2400" dirty="0">
                <a:solidFill>
                  <a:srgbClr val="66FFFF"/>
                </a:solidFill>
                <a:effectLst>
                  <a:outerShdw blurRad="38100" dist="38100" dir="2700000" algn="tl">
                    <a:srgbClr val="000000"/>
                  </a:outerShdw>
                </a:effectLst>
                <a:latin typeface="Book Antiqua" pitchFamily="18" charset="0"/>
              </a:rPr>
              <a:t>.</a:t>
            </a:r>
            <a:r>
              <a:rPr lang="en-US" sz="2400" dirty="0">
                <a:effectLst>
                  <a:outerShdw blurRad="38100" dist="38100" dir="2700000" algn="tl">
                    <a:srgbClr val="000000"/>
                  </a:outerShdw>
                </a:effectLst>
                <a:latin typeface="Book Antiqua" pitchFamily="18" charset="0"/>
              </a:rPr>
              <a:t>  Use the value of the test statistic and the rejection</a:t>
            </a:r>
          </a:p>
          <a:p>
            <a:pPr marL="1028700" indent="-1028700" algn="ctr">
              <a:defRPr/>
            </a:pPr>
            <a:r>
              <a:rPr lang="en-US" sz="2400" dirty="0">
                <a:effectLst>
                  <a:outerShdw blurRad="38100" dist="38100" dir="2700000" algn="tl">
                    <a:srgbClr val="000000"/>
                  </a:outerShdw>
                </a:effectLst>
                <a:latin typeface="Book Antiqua" pitchFamily="18" charset="0"/>
              </a:rPr>
              <a:t>    	rule to determine whether to reject </a:t>
            </a:r>
            <a:r>
              <a:rPr lang="en-US" sz="2400" i="1" dirty="0">
                <a:effectLst>
                  <a:outerShdw blurRad="38100" dist="38100" dir="2700000" algn="tl">
                    <a:srgbClr val="000000"/>
                  </a:outerShdw>
                </a:effectLst>
                <a:latin typeface="Book Antiqua" pitchFamily="18" charset="0"/>
              </a:rPr>
              <a:t>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a:t>
            </a:r>
          </a:p>
        </p:txBody>
      </p:sp>
    </p:spTree>
    <p:extLst>
      <p:ext uri="{BB962C8B-B14F-4D97-AF65-F5344CB8AC3E}">
        <p14:creationId xmlns:p14="http://schemas.microsoft.com/office/powerpoint/2010/main" val="261255287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3955"/>
                                        </p:tgtEl>
                                        <p:attrNameLst>
                                          <p:attrName>style.visibility</p:attrName>
                                        </p:attrNameLst>
                                      </p:cBhvr>
                                      <p:to>
                                        <p:strVal val="visible"/>
                                      </p:to>
                                    </p:set>
                                    <p:animEffect transition="in" filter="slide(fromTop)">
                                      <p:cBhvr>
                                        <p:cTn id="7" dur="500"/>
                                        <p:tgtEl>
                                          <p:spTgt spid="253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3956"/>
                                        </p:tgtEl>
                                        <p:attrNameLst>
                                          <p:attrName>style.visibility</p:attrName>
                                        </p:attrNameLst>
                                      </p:cBhvr>
                                      <p:to>
                                        <p:strVal val="visible"/>
                                      </p:to>
                                    </p:set>
                                    <p:animEffect transition="in" filter="slide(fromTop)">
                                      <p:cBhvr>
                                        <p:cTn id="12" dur="500"/>
                                        <p:tgtEl>
                                          <p:spTgt spid="2539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53957"/>
                                        </p:tgtEl>
                                        <p:attrNameLst>
                                          <p:attrName>style.visibility</p:attrName>
                                        </p:attrNameLst>
                                      </p:cBhvr>
                                      <p:to>
                                        <p:strVal val="visible"/>
                                      </p:to>
                                    </p:set>
                                    <p:animEffect transition="in" filter="slide(fromTop)">
                                      <p:cBhvr>
                                        <p:cTn id="17" dur="500"/>
                                        <p:tgtEl>
                                          <p:spTgt spid="253957"/>
                                        </p:tgtEl>
                                      </p:cBhvr>
                                    </p:animEffect>
                                  </p:childTnLst>
                                </p:cTn>
                              </p:par>
                            </p:childTnLst>
                          </p:cTn>
                        </p:par>
                        <p:par>
                          <p:cTn id="18" fill="hold" nodeType="afterGroup">
                            <p:stCondLst>
                              <p:cond delay="500"/>
                            </p:stCondLst>
                            <p:childTnLst>
                              <p:par>
                                <p:cTn id="19" presetID="12" presetClass="entr" presetSubtype="1" fill="hold" grpId="0" nodeType="afterEffect">
                                  <p:stCondLst>
                                    <p:cond delay="2000"/>
                                  </p:stCondLst>
                                  <p:childTnLst>
                                    <p:set>
                                      <p:cBhvr>
                                        <p:cTn id="20" dur="1" fill="hold">
                                          <p:stCondLst>
                                            <p:cond delay="0"/>
                                          </p:stCondLst>
                                        </p:cTn>
                                        <p:tgtEl>
                                          <p:spTgt spid="253968"/>
                                        </p:tgtEl>
                                        <p:attrNameLst>
                                          <p:attrName>style.visibility</p:attrName>
                                        </p:attrNameLst>
                                      </p:cBhvr>
                                      <p:to>
                                        <p:strVal val="visible"/>
                                      </p:to>
                                    </p:set>
                                    <p:animEffect transition="in" filter="slide(fromTop)">
                                      <p:cBhvr>
                                        <p:cTn id="21" dur="500"/>
                                        <p:tgtEl>
                                          <p:spTgt spid="2539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253969"/>
                                        </p:tgtEl>
                                        <p:attrNameLst>
                                          <p:attrName>style.visibility</p:attrName>
                                        </p:attrNameLst>
                                      </p:cBhvr>
                                      <p:to>
                                        <p:strVal val="visible"/>
                                      </p:to>
                                    </p:set>
                                    <p:animEffect transition="in" filter="slide(fromTop)">
                                      <p:cBhvr>
                                        <p:cTn id="26" dur="500"/>
                                        <p:tgtEl>
                                          <p:spTgt spid="25396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253970"/>
                                        </p:tgtEl>
                                        <p:attrNameLst>
                                          <p:attrName>style.visibility</p:attrName>
                                        </p:attrNameLst>
                                      </p:cBhvr>
                                      <p:to>
                                        <p:strVal val="visible"/>
                                      </p:to>
                                    </p:set>
                                    <p:animEffect transition="in" filter="slide(fromTop)">
                                      <p:cBhvr>
                                        <p:cTn id="31" dur="500"/>
                                        <p:tgtEl>
                                          <p:spTgt spid="25397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lide(fromTop)">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lide(fromTop)">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autoUpdateAnimBg="0"/>
      <p:bldP spid="253956" grpId="0" autoUpdateAnimBg="0"/>
      <p:bldP spid="253957" grpId="0" autoUpdateAnimBg="0"/>
      <p:bldP spid="253968" grpId="0" autoUpdateAnimBg="0"/>
      <p:bldP spid="253969" grpId="0" autoUpdateAnimBg="0"/>
      <p:bldP spid="253970" grpId="0" autoUpdateAnimBg="0"/>
      <p:bldP spid="10" grpId="0" autoUpdateAnimBg="0"/>
      <p:bldP spid="1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34800F06-E486-DDBC-55CA-8F73AD7B0EB2}"/>
              </a:ext>
            </a:extLst>
          </p:cNvPr>
          <p:cNvSpPr>
            <a:spLocks noGrp="1"/>
          </p:cNvSpPr>
          <p:nvPr>
            <p:ph type="body" idx="1"/>
          </p:nvPr>
        </p:nvSpPr>
        <p:spPr>
          <a:xfrm>
            <a:off x="709613" y="1090613"/>
            <a:ext cx="5124450" cy="471487"/>
          </a:xfrm>
        </p:spPr>
        <p:txBody>
          <a:bodyPr/>
          <a:lstStyle/>
          <a:p>
            <a:pPr marL="400050" indent="-400050">
              <a:buFont typeface="Monotype Sorts" charset="2"/>
              <a:buChar char="n"/>
            </a:pPr>
            <a:r>
              <a:rPr lang="en-US" altLang="en-US" b="1" dirty="0"/>
              <a:t>Metro EMS</a:t>
            </a:r>
            <a:r>
              <a:rPr lang="en-US" altLang="en-US" dirty="0"/>
              <a:t>	</a:t>
            </a:r>
          </a:p>
        </p:txBody>
      </p:sp>
      <p:sp>
        <p:nvSpPr>
          <p:cNvPr id="10242" name="Rectangle 2">
            <a:extLst>
              <a:ext uri="{FF2B5EF4-FFF2-40B4-BE49-F238E27FC236}">
                <a16:creationId xmlns:a16="http://schemas.microsoft.com/office/drawing/2014/main" id="{D54F784B-25AF-47DA-ABE6-C3861F8394E7}"/>
              </a:ext>
            </a:extLst>
          </p:cNvPr>
          <p:cNvSpPr>
            <a:spLocks noGrp="1" noChangeArrowheads="1"/>
          </p:cNvSpPr>
          <p:nvPr>
            <p:ph type="title"/>
          </p:nvPr>
        </p:nvSpPr>
        <p:spPr>
          <a:xfrm>
            <a:off x="685800" y="158750"/>
            <a:ext cx="7772400" cy="585788"/>
          </a:xfrm>
        </p:spPr>
        <p:txBody>
          <a:bodyPr>
            <a:normAutofit fontScale="90000"/>
          </a:bodyPr>
          <a:lstStyle/>
          <a:p>
            <a:pPr>
              <a:defRPr/>
            </a:pPr>
            <a:r>
              <a:rPr dirty="0"/>
              <a:t>Null and Alternative Hypotheses Example</a:t>
            </a:r>
          </a:p>
        </p:txBody>
      </p:sp>
      <p:sp>
        <p:nvSpPr>
          <p:cNvPr id="10416" name="Text Box 176">
            <a:extLst>
              <a:ext uri="{FF2B5EF4-FFF2-40B4-BE49-F238E27FC236}">
                <a16:creationId xmlns:a16="http://schemas.microsoft.com/office/drawing/2014/main" id="{129849DD-9ADF-4363-A0DE-9492F917C057}"/>
              </a:ext>
            </a:extLst>
          </p:cNvPr>
          <p:cNvSpPr txBox="1">
            <a:spLocks noChangeArrowheads="1"/>
          </p:cNvSpPr>
          <p:nvPr/>
        </p:nvSpPr>
        <p:spPr bwMode="auto">
          <a:xfrm>
            <a:off x="1089025" y="1633538"/>
            <a:ext cx="7045325" cy="2244725"/>
          </a:xfrm>
          <a:prstGeom prst="rect">
            <a:avLst/>
          </a:prstGeom>
          <a:noFill/>
          <a:ln w="12700">
            <a:noFill/>
            <a:miter lim="800000"/>
            <a:headEnd/>
            <a:tailEnd/>
          </a:ln>
          <a:effectLst/>
        </p:spPr>
        <p:txBody>
          <a:bodyPr>
            <a:spAutoFit/>
          </a:bodyPr>
          <a:lstStyle/>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A major west coast city provides one of the most</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comprehensive emergency medical services in the</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world.  Operating in a multiple hospital system</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with approximately 20 mobile medical units, the</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service goal is to respond to medical emergencies</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with a mean time of 12 minutes or less.</a:t>
            </a:r>
          </a:p>
        </p:txBody>
      </p:sp>
      <p:sp>
        <p:nvSpPr>
          <p:cNvPr id="10419" name="Text Box 179">
            <a:extLst>
              <a:ext uri="{FF2B5EF4-FFF2-40B4-BE49-F238E27FC236}">
                <a16:creationId xmlns:a16="http://schemas.microsoft.com/office/drawing/2014/main" id="{490A77E2-DB0D-4A98-A8CE-D0C132AB1165}"/>
              </a:ext>
            </a:extLst>
          </p:cNvPr>
          <p:cNvSpPr txBox="1">
            <a:spLocks noChangeArrowheads="1"/>
          </p:cNvSpPr>
          <p:nvPr/>
        </p:nvSpPr>
        <p:spPr bwMode="auto">
          <a:xfrm>
            <a:off x="1108075" y="4138613"/>
            <a:ext cx="7143750" cy="2049462"/>
          </a:xfrm>
          <a:prstGeom prst="rect">
            <a:avLst/>
          </a:prstGeom>
          <a:noFill/>
          <a:ln w="12700">
            <a:noFill/>
            <a:miter lim="800000"/>
            <a:headEnd/>
            <a:tailEnd/>
          </a:ln>
          <a:effectLst/>
        </p:spPr>
        <p:txBody>
          <a:bodyPr>
            <a:spAutoFit/>
          </a:bodyPr>
          <a:lstStyle/>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The director of medical services wants to</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formulate a hypothesis test that could use a sample</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of emergency response times to determine whether</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or not the service goal of 12 minutes or less is being</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achieved.</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16"/>
                                        </p:tgtEl>
                                        <p:attrNameLst>
                                          <p:attrName>style.visibility</p:attrName>
                                        </p:attrNameLst>
                                      </p:cBhvr>
                                      <p:to>
                                        <p:strVal val="visible"/>
                                      </p:to>
                                    </p:set>
                                    <p:animEffect transition="in" filter="blinds(horizontal)">
                                      <p:cBhvr>
                                        <p:cTn id="7" dur="500"/>
                                        <p:tgtEl>
                                          <p:spTgt spid="10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19"/>
                                        </p:tgtEl>
                                        <p:attrNameLst>
                                          <p:attrName>style.visibility</p:attrName>
                                        </p:attrNameLst>
                                      </p:cBhvr>
                                      <p:to>
                                        <p:strVal val="visible"/>
                                      </p:to>
                                    </p:set>
                                    <p:animEffect transition="in" filter="blinds(horizontal)">
                                      <p:cBhvr>
                                        <p:cTn id="12" dur="500"/>
                                        <p:tgtEl>
                                          <p:spTgt spid="1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6" grpId="0" autoUpdateAnimBg="0"/>
      <p:bldP spid="1041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33" name="Rectangle 109">
            <a:extLst>
              <a:ext uri="{FF2B5EF4-FFF2-40B4-BE49-F238E27FC236}">
                <a16:creationId xmlns:a16="http://schemas.microsoft.com/office/drawing/2014/main" id="{2C829396-9FC9-405B-832B-B4A07C8CFAE2}"/>
              </a:ext>
            </a:extLst>
          </p:cNvPr>
          <p:cNvSpPr>
            <a:spLocks noChangeArrowheads="1"/>
          </p:cNvSpPr>
          <p:nvPr/>
        </p:nvSpPr>
        <p:spPr bwMode="auto">
          <a:xfrm>
            <a:off x="838200" y="2876550"/>
            <a:ext cx="1885950" cy="685800"/>
          </a:xfrm>
          <a:prstGeom prst="rect">
            <a:avLst/>
          </a:prstGeom>
          <a:solidFill>
            <a:schemeClr val="accent1">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05826" name="Rectangle 2">
            <a:extLst>
              <a:ext uri="{FF2B5EF4-FFF2-40B4-BE49-F238E27FC236}">
                <a16:creationId xmlns:a16="http://schemas.microsoft.com/office/drawing/2014/main" id="{C1F20DAC-D8DE-432D-BBB5-396795FB7511}"/>
              </a:ext>
            </a:extLst>
          </p:cNvPr>
          <p:cNvSpPr>
            <a:spLocks noChangeArrowheads="1"/>
          </p:cNvSpPr>
          <p:nvPr/>
        </p:nvSpPr>
        <p:spPr bwMode="auto">
          <a:xfrm>
            <a:off x="685800" y="152400"/>
            <a:ext cx="7772400" cy="604838"/>
          </a:xfrm>
          <a:prstGeom prst="rect">
            <a:avLst/>
          </a:prstGeom>
          <a:noFill/>
          <a:ln w="12700">
            <a:noFill/>
            <a:miter lim="800000"/>
            <a:headEnd/>
            <a:tailEnd/>
          </a:ln>
          <a:effectLst/>
        </p:spPr>
        <p:txBody>
          <a:bodyPr lIns="90488" tIns="44450" rIns="90488" bIns="44450" anchor="ctr"/>
          <a:lstStyle/>
          <a:p>
            <a:pPr algn="ctr">
              <a:defRPr/>
            </a:pPr>
            <a:r>
              <a:rPr lang="en-US" sz="32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Null and Alternative Hypotheses</a:t>
            </a:r>
          </a:p>
        </p:txBody>
      </p:sp>
      <p:sp>
        <p:nvSpPr>
          <p:cNvPr id="205929" name="Text Box 105">
            <a:extLst>
              <a:ext uri="{FF2B5EF4-FFF2-40B4-BE49-F238E27FC236}">
                <a16:creationId xmlns:a16="http://schemas.microsoft.com/office/drawing/2014/main" id="{37E65D86-B25E-4DB7-86C4-BA4829F56313}"/>
              </a:ext>
            </a:extLst>
          </p:cNvPr>
          <p:cNvSpPr txBox="1">
            <a:spLocks noChangeArrowheads="1"/>
          </p:cNvSpPr>
          <p:nvPr/>
        </p:nvSpPr>
        <p:spPr bwMode="auto">
          <a:xfrm>
            <a:off x="2960688" y="1243013"/>
            <a:ext cx="4733925" cy="1223962"/>
          </a:xfrm>
          <a:prstGeom prst="rect">
            <a:avLst/>
          </a:prstGeom>
          <a:noFill/>
          <a:ln w="12700">
            <a:noFill/>
            <a:miter lim="800000"/>
            <a:headEnd/>
            <a:tailEnd/>
          </a:ln>
          <a:effectLst/>
        </p:spPr>
        <p:txBody>
          <a:bodyPr wrap="none">
            <a:spAutoFit/>
          </a:bodyPr>
          <a:lstStyle/>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The emergency service is meeting</a:t>
            </a:r>
          </a:p>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the response goal; no follow-up</a:t>
            </a:r>
          </a:p>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action is necessary.</a:t>
            </a:r>
          </a:p>
        </p:txBody>
      </p:sp>
      <p:sp>
        <p:nvSpPr>
          <p:cNvPr id="205930" name="Text Box 106">
            <a:extLst>
              <a:ext uri="{FF2B5EF4-FFF2-40B4-BE49-F238E27FC236}">
                <a16:creationId xmlns:a16="http://schemas.microsoft.com/office/drawing/2014/main" id="{EECA5C4E-9CA2-4190-B399-BD660A16495E}"/>
              </a:ext>
            </a:extLst>
          </p:cNvPr>
          <p:cNvSpPr txBox="1">
            <a:spLocks noChangeArrowheads="1"/>
          </p:cNvSpPr>
          <p:nvPr/>
        </p:nvSpPr>
        <p:spPr bwMode="auto">
          <a:xfrm>
            <a:off x="2952750" y="2843213"/>
            <a:ext cx="4381500" cy="1625600"/>
          </a:xfrm>
          <a:prstGeom prst="rect">
            <a:avLst/>
          </a:prstGeom>
          <a:noFill/>
          <a:ln w="12700">
            <a:noFill/>
            <a:miter lim="800000"/>
            <a:headEnd/>
            <a:tailEnd/>
          </a:ln>
          <a:effectLst/>
        </p:spPr>
        <p:txBody>
          <a:bodyPr wrap="none">
            <a:spAutoFit/>
          </a:bodyPr>
          <a:lstStyle/>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The emergency service is not</a:t>
            </a:r>
          </a:p>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meeting the response goal;</a:t>
            </a:r>
          </a:p>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appropriate follow-up action is</a:t>
            </a:r>
          </a:p>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necessary.</a:t>
            </a:r>
          </a:p>
        </p:txBody>
      </p:sp>
      <p:sp>
        <p:nvSpPr>
          <p:cNvPr id="205931" name="Rectangle 107">
            <a:extLst>
              <a:ext uri="{FF2B5EF4-FFF2-40B4-BE49-F238E27FC236}">
                <a16:creationId xmlns:a16="http://schemas.microsoft.com/office/drawing/2014/main" id="{053E8C67-73EA-4DEE-B6EC-175C40D00345}"/>
              </a:ext>
            </a:extLst>
          </p:cNvPr>
          <p:cNvSpPr>
            <a:spLocks noChangeArrowheads="1"/>
          </p:cNvSpPr>
          <p:nvPr/>
        </p:nvSpPr>
        <p:spPr bwMode="auto">
          <a:xfrm>
            <a:off x="838200" y="1276350"/>
            <a:ext cx="1885950" cy="685800"/>
          </a:xfrm>
          <a:prstGeom prst="rect">
            <a:avLst/>
          </a:prstGeom>
          <a:solidFill>
            <a:schemeClr val="bg2">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05932" name="Text Box 108">
            <a:extLst>
              <a:ext uri="{FF2B5EF4-FFF2-40B4-BE49-F238E27FC236}">
                <a16:creationId xmlns:a16="http://schemas.microsoft.com/office/drawing/2014/main" id="{31E26675-ACE8-440B-BB97-ADA8815DF5FF}"/>
              </a:ext>
            </a:extLst>
          </p:cNvPr>
          <p:cNvSpPr txBox="1">
            <a:spLocks noChangeArrowheads="1"/>
          </p:cNvSpPr>
          <p:nvPr/>
        </p:nvSpPr>
        <p:spPr bwMode="auto">
          <a:xfrm>
            <a:off x="1016000" y="1363663"/>
            <a:ext cx="1550988" cy="457200"/>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  </a:t>
            </a:r>
            <a:r>
              <a:rPr lang="en-US" sz="2400" i="1">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Symbol" pitchFamily="18" charset="2"/>
              </a:rPr>
              <a:t></a:t>
            </a:r>
            <a:r>
              <a:rPr lang="en-US" sz="2400" u="sng">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Symbol" pitchFamily="18" charset="2"/>
              </a:rPr>
              <a:t></a:t>
            </a:r>
          </a:p>
        </p:txBody>
      </p:sp>
      <p:sp>
        <p:nvSpPr>
          <p:cNvPr id="205934" name="Text Box 110">
            <a:extLst>
              <a:ext uri="{FF2B5EF4-FFF2-40B4-BE49-F238E27FC236}">
                <a16:creationId xmlns:a16="http://schemas.microsoft.com/office/drawing/2014/main" id="{EE23CD1A-5487-4EBD-A7A2-CD834FE6DE98}"/>
              </a:ext>
            </a:extLst>
          </p:cNvPr>
          <p:cNvSpPr txBox="1">
            <a:spLocks noChangeArrowheads="1"/>
          </p:cNvSpPr>
          <p:nvPr/>
        </p:nvSpPr>
        <p:spPr bwMode="auto">
          <a:xfrm>
            <a:off x="987425" y="2963863"/>
            <a:ext cx="1570038" cy="457200"/>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Book Antiqua" pitchFamily="18" charset="0"/>
              </a:rPr>
              <a:t>H</a:t>
            </a:r>
            <a:r>
              <a:rPr lang="en-US" sz="2800" baseline="-25000">
                <a:effectLst>
                  <a:outerShdw blurRad="38100" dist="38100" dir="2700000" algn="tl">
                    <a:srgbClr val="000000"/>
                  </a:outerShdw>
                </a:effectLst>
                <a:latin typeface="Book Antiqua" pitchFamily="18" charset="0"/>
              </a:rPr>
              <a:t>a</a:t>
            </a:r>
            <a:r>
              <a:rPr lang="en-US" sz="2400">
                <a:effectLst>
                  <a:outerShdw blurRad="38100" dist="38100" dir="2700000" algn="tl">
                    <a:srgbClr val="000000"/>
                  </a:outerShdw>
                </a:effectLst>
                <a:latin typeface="Book Antiqua" pitchFamily="18" charset="0"/>
              </a:rPr>
              <a:t>:</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Symbol" pitchFamily="18" charset="2"/>
              </a:rPr>
              <a:t></a:t>
            </a:r>
          </a:p>
        </p:txBody>
      </p:sp>
      <p:sp>
        <p:nvSpPr>
          <p:cNvPr id="205935" name="Text Box 111">
            <a:extLst>
              <a:ext uri="{FF2B5EF4-FFF2-40B4-BE49-F238E27FC236}">
                <a16:creationId xmlns:a16="http://schemas.microsoft.com/office/drawing/2014/main" id="{D549A285-F7D2-40D9-9B57-07894D03B29B}"/>
              </a:ext>
            </a:extLst>
          </p:cNvPr>
          <p:cNvSpPr txBox="1">
            <a:spLocks noChangeArrowheads="1"/>
          </p:cNvSpPr>
          <p:nvPr/>
        </p:nvSpPr>
        <p:spPr bwMode="auto">
          <a:xfrm>
            <a:off x="1062038" y="4859338"/>
            <a:ext cx="7002462" cy="822325"/>
          </a:xfrm>
          <a:prstGeom prst="rect">
            <a:avLst/>
          </a:prstGeom>
          <a:noFill/>
          <a:ln w="12700">
            <a:noFill/>
            <a:miter lim="800000"/>
            <a:headEnd/>
            <a:tailEnd/>
          </a:ln>
          <a:effectLst/>
        </p:spPr>
        <p:txBody>
          <a:bodyPr wrap="none">
            <a:spAutoFit/>
          </a:bodyPr>
          <a:lstStyle/>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where:  </a:t>
            </a:r>
            <a:r>
              <a:rPr lang="en-US" sz="2400" i="1">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 = mean response time for the population</a:t>
            </a:r>
          </a:p>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of medical emergency requests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931"/>
                                        </p:tgtEl>
                                        <p:attrNameLst>
                                          <p:attrName>style.visibility</p:attrName>
                                        </p:attrNameLst>
                                      </p:cBhvr>
                                      <p:to>
                                        <p:strVal val="visible"/>
                                      </p:to>
                                    </p:set>
                                    <p:animEffect transition="in" filter="dissolve">
                                      <p:cBhvr>
                                        <p:cTn id="7" dur="500"/>
                                        <p:tgtEl>
                                          <p:spTgt spid="205931"/>
                                        </p:tgtEl>
                                      </p:cBhvr>
                                    </p:animEffect>
                                  </p:childTnLst>
                                </p:cTn>
                              </p:par>
                            </p:childTnLst>
                          </p:cTn>
                        </p:par>
                        <p:par>
                          <p:cTn id="8" fill="hold" nodeType="afterGroup">
                            <p:stCondLst>
                              <p:cond delay="500"/>
                            </p:stCondLst>
                            <p:childTnLst>
                              <p:par>
                                <p:cTn id="9" presetID="23" presetClass="entr" presetSubtype="272" fill="hold" grpId="0" nodeType="afterEffect">
                                  <p:stCondLst>
                                    <p:cond delay="1000"/>
                                  </p:stCondLst>
                                  <p:childTnLst>
                                    <p:set>
                                      <p:cBhvr>
                                        <p:cTn id="10" dur="1" fill="hold">
                                          <p:stCondLst>
                                            <p:cond delay="0"/>
                                          </p:stCondLst>
                                        </p:cTn>
                                        <p:tgtEl>
                                          <p:spTgt spid="205932"/>
                                        </p:tgtEl>
                                        <p:attrNameLst>
                                          <p:attrName>style.visibility</p:attrName>
                                        </p:attrNameLst>
                                      </p:cBhvr>
                                      <p:to>
                                        <p:strVal val="visible"/>
                                      </p:to>
                                    </p:set>
                                    <p:anim calcmode="lin" valueType="num">
                                      <p:cBhvr>
                                        <p:cTn id="11" dur="500" fill="hold"/>
                                        <p:tgtEl>
                                          <p:spTgt spid="205932"/>
                                        </p:tgtEl>
                                        <p:attrNameLst>
                                          <p:attrName>ppt_w</p:attrName>
                                        </p:attrNameLst>
                                      </p:cBhvr>
                                      <p:tavLst>
                                        <p:tav tm="0">
                                          <p:val>
                                            <p:strVal val="2/3*#ppt_w"/>
                                          </p:val>
                                        </p:tav>
                                        <p:tav tm="100000">
                                          <p:val>
                                            <p:strVal val="#ppt_w"/>
                                          </p:val>
                                        </p:tav>
                                      </p:tavLst>
                                    </p:anim>
                                    <p:anim calcmode="lin" valueType="num">
                                      <p:cBhvr>
                                        <p:cTn id="12" dur="500" fill="hold"/>
                                        <p:tgtEl>
                                          <p:spTgt spid="205932"/>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2000"/>
                            </p:stCondLst>
                            <p:childTnLst>
                              <p:par>
                                <p:cTn id="14" presetID="12" presetClass="entr" presetSubtype="1" fill="hold" grpId="0" nodeType="afterEffect">
                                  <p:stCondLst>
                                    <p:cond delay="2000"/>
                                  </p:stCondLst>
                                  <p:childTnLst>
                                    <p:set>
                                      <p:cBhvr>
                                        <p:cTn id="15" dur="1" fill="hold">
                                          <p:stCondLst>
                                            <p:cond delay="0"/>
                                          </p:stCondLst>
                                        </p:cTn>
                                        <p:tgtEl>
                                          <p:spTgt spid="205929"/>
                                        </p:tgtEl>
                                        <p:attrNameLst>
                                          <p:attrName>style.visibility</p:attrName>
                                        </p:attrNameLst>
                                      </p:cBhvr>
                                      <p:to>
                                        <p:strVal val="visible"/>
                                      </p:to>
                                    </p:set>
                                    <p:animEffect transition="in" filter="slide(fromTop)">
                                      <p:cBhvr>
                                        <p:cTn id="16" dur="500"/>
                                        <p:tgtEl>
                                          <p:spTgt spid="2059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5933"/>
                                        </p:tgtEl>
                                        <p:attrNameLst>
                                          <p:attrName>style.visibility</p:attrName>
                                        </p:attrNameLst>
                                      </p:cBhvr>
                                      <p:to>
                                        <p:strVal val="visible"/>
                                      </p:to>
                                    </p:set>
                                    <p:animEffect transition="in" filter="dissolve">
                                      <p:cBhvr>
                                        <p:cTn id="21" dur="500"/>
                                        <p:tgtEl>
                                          <p:spTgt spid="205933"/>
                                        </p:tgtEl>
                                      </p:cBhvr>
                                    </p:animEffect>
                                  </p:childTnLst>
                                </p:cTn>
                              </p:par>
                            </p:childTnLst>
                          </p:cTn>
                        </p:par>
                        <p:par>
                          <p:cTn id="22" fill="hold" nodeType="afterGroup">
                            <p:stCondLst>
                              <p:cond delay="500"/>
                            </p:stCondLst>
                            <p:childTnLst>
                              <p:par>
                                <p:cTn id="23" presetID="23" presetClass="entr" presetSubtype="272" fill="hold" grpId="0" nodeType="afterEffect">
                                  <p:stCondLst>
                                    <p:cond delay="1000"/>
                                  </p:stCondLst>
                                  <p:childTnLst>
                                    <p:set>
                                      <p:cBhvr>
                                        <p:cTn id="24" dur="1" fill="hold">
                                          <p:stCondLst>
                                            <p:cond delay="0"/>
                                          </p:stCondLst>
                                        </p:cTn>
                                        <p:tgtEl>
                                          <p:spTgt spid="205934"/>
                                        </p:tgtEl>
                                        <p:attrNameLst>
                                          <p:attrName>style.visibility</p:attrName>
                                        </p:attrNameLst>
                                      </p:cBhvr>
                                      <p:to>
                                        <p:strVal val="visible"/>
                                      </p:to>
                                    </p:set>
                                    <p:anim calcmode="lin" valueType="num">
                                      <p:cBhvr>
                                        <p:cTn id="25" dur="500" fill="hold"/>
                                        <p:tgtEl>
                                          <p:spTgt spid="205934"/>
                                        </p:tgtEl>
                                        <p:attrNameLst>
                                          <p:attrName>ppt_w</p:attrName>
                                        </p:attrNameLst>
                                      </p:cBhvr>
                                      <p:tavLst>
                                        <p:tav tm="0">
                                          <p:val>
                                            <p:strVal val="2/3*#ppt_w"/>
                                          </p:val>
                                        </p:tav>
                                        <p:tav tm="100000">
                                          <p:val>
                                            <p:strVal val="#ppt_w"/>
                                          </p:val>
                                        </p:tav>
                                      </p:tavLst>
                                    </p:anim>
                                    <p:anim calcmode="lin" valueType="num">
                                      <p:cBhvr>
                                        <p:cTn id="26" dur="500" fill="hold"/>
                                        <p:tgtEl>
                                          <p:spTgt spid="205934"/>
                                        </p:tgtEl>
                                        <p:attrNameLst>
                                          <p:attrName>ppt_h</p:attrName>
                                        </p:attrNameLst>
                                      </p:cBhvr>
                                      <p:tavLst>
                                        <p:tav tm="0">
                                          <p:val>
                                            <p:strVal val="2/3*#ppt_h"/>
                                          </p:val>
                                        </p:tav>
                                        <p:tav tm="100000">
                                          <p:val>
                                            <p:strVal val="#ppt_h"/>
                                          </p:val>
                                        </p:tav>
                                      </p:tavLst>
                                    </p:anim>
                                  </p:childTnLst>
                                </p:cTn>
                              </p:par>
                            </p:childTnLst>
                          </p:cTn>
                        </p:par>
                        <p:par>
                          <p:cTn id="27" fill="hold" nodeType="afterGroup">
                            <p:stCondLst>
                              <p:cond delay="2000"/>
                            </p:stCondLst>
                            <p:childTnLst>
                              <p:par>
                                <p:cTn id="28" presetID="12" presetClass="entr" presetSubtype="1" fill="hold" grpId="0" nodeType="afterEffect">
                                  <p:stCondLst>
                                    <p:cond delay="2000"/>
                                  </p:stCondLst>
                                  <p:childTnLst>
                                    <p:set>
                                      <p:cBhvr>
                                        <p:cTn id="29" dur="1" fill="hold">
                                          <p:stCondLst>
                                            <p:cond delay="0"/>
                                          </p:stCondLst>
                                        </p:cTn>
                                        <p:tgtEl>
                                          <p:spTgt spid="205930"/>
                                        </p:tgtEl>
                                        <p:attrNameLst>
                                          <p:attrName>style.visibility</p:attrName>
                                        </p:attrNameLst>
                                      </p:cBhvr>
                                      <p:to>
                                        <p:strVal val="visible"/>
                                      </p:to>
                                    </p:set>
                                    <p:animEffect transition="in" filter="slide(fromTop)">
                                      <p:cBhvr>
                                        <p:cTn id="30" dur="500"/>
                                        <p:tgtEl>
                                          <p:spTgt spid="205930"/>
                                        </p:tgtEl>
                                      </p:cBhvr>
                                    </p:animEffect>
                                  </p:childTnLst>
                                </p:cTn>
                              </p:par>
                            </p:childTnLst>
                          </p:cTn>
                        </p:par>
                        <p:par>
                          <p:cTn id="31" fill="hold" nodeType="afterGroup">
                            <p:stCondLst>
                              <p:cond delay="4500"/>
                            </p:stCondLst>
                            <p:childTnLst>
                              <p:par>
                                <p:cTn id="32" presetID="12" presetClass="entr" presetSubtype="1" fill="hold" grpId="0" nodeType="afterEffect">
                                  <p:stCondLst>
                                    <p:cond delay="3000"/>
                                  </p:stCondLst>
                                  <p:childTnLst>
                                    <p:set>
                                      <p:cBhvr>
                                        <p:cTn id="33" dur="1" fill="hold">
                                          <p:stCondLst>
                                            <p:cond delay="0"/>
                                          </p:stCondLst>
                                        </p:cTn>
                                        <p:tgtEl>
                                          <p:spTgt spid="205935"/>
                                        </p:tgtEl>
                                        <p:attrNameLst>
                                          <p:attrName>style.visibility</p:attrName>
                                        </p:attrNameLst>
                                      </p:cBhvr>
                                      <p:to>
                                        <p:strVal val="visible"/>
                                      </p:to>
                                    </p:set>
                                    <p:animEffect transition="in" filter="slide(fromTop)">
                                      <p:cBhvr>
                                        <p:cTn id="34" dur="500"/>
                                        <p:tgtEl>
                                          <p:spTgt spid="205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33" grpId="0" animBg="1"/>
      <p:bldP spid="205929" grpId="0" autoUpdateAnimBg="0"/>
      <p:bldP spid="205930" grpId="0" autoUpdateAnimBg="0"/>
      <p:bldP spid="205931" grpId="0" animBg="1"/>
      <p:bldP spid="205932" grpId="0" autoUpdateAnimBg="0"/>
      <p:bldP spid="205934" grpId="0" autoUpdateAnimBg="0"/>
      <p:bldP spid="20593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10" name="Rectangle 166">
            <a:extLst>
              <a:ext uri="{FF2B5EF4-FFF2-40B4-BE49-F238E27FC236}">
                <a16:creationId xmlns:a16="http://schemas.microsoft.com/office/drawing/2014/main" id="{8FFCC637-FB39-40E6-BF05-20E8A2C65766}"/>
              </a:ext>
            </a:extLst>
          </p:cNvPr>
          <p:cNvSpPr>
            <a:spLocks noChangeArrowheads="1"/>
          </p:cNvSpPr>
          <p:nvPr/>
        </p:nvSpPr>
        <p:spPr bwMode="auto">
          <a:xfrm>
            <a:off x="129721" y="1379537"/>
            <a:ext cx="4876800" cy="490538"/>
          </a:xfrm>
          <a:prstGeom prst="rect">
            <a:avLst/>
          </a:prstGeom>
          <a:noFill/>
          <a:ln w="12700">
            <a:noFill/>
            <a:miter lim="800000"/>
            <a:headEnd/>
            <a:tailEnd/>
          </a:ln>
          <a:effectLst/>
        </p:spPr>
        <p:txBody>
          <a:bodyPr lIns="90488" tIns="44450" rIns="90488" bIns="44450"/>
          <a:lstStyle/>
          <a:p>
            <a:pPr marL="342900" indent="-342900" algn="ctr">
              <a:lnSpc>
                <a:spcPct val="90000"/>
              </a:lnSpc>
              <a:buClr>
                <a:srgbClr val="66FFFF"/>
              </a:buClr>
              <a:buSzPct val="75000"/>
              <a:buFont typeface="Monotype Sorts" pitchFamily="2" charset="2"/>
              <a:buChar char="n"/>
              <a:defRPr/>
            </a:pPr>
            <a:r>
              <a:rPr lang="en-US" sz="2800" dirty="0">
                <a:effectLst>
                  <a:outerShdw blurRad="38100" dist="38100" dir="2700000" algn="tl">
                    <a:srgbClr val="000000"/>
                  </a:outerShdw>
                </a:effectLst>
                <a:latin typeface="Book Antiqua" pitchFamily="18" charset="0"/>
              </a:rPr>
              <a:t>Metro EMS</a:t>
            </a:r>
          </a:p>
        </p:txBody>
      </p:sp>
      <p:sp>
        <p:nvSpPr>
          <p:cNvPr id="185511" name="Text Box 167">
            <a:extLst>
              <a:ext uri="{FF2B5EF4-FFF2-40B4-BE49-F238E27FC236}">
                <a16:creationId xmlns:a16="http://schemas.microsoft.com/office/drawing/2014/main" id="{3981C5F0-FBC9-4970-9A27-A9E129B2CE1C}"/>
              </a:ext>
            </a:extLst>
          </p:cNvPr>
          <p:cNvSpPr txBox="1">
            <a:spLocks noChangeArrowheads="1"/>
          </p:cNvSpPr>
          <p:nvPr/>
        </p:nvSpPr>
        <p:spPr bwMode="auto">
          <a:xfrm>
            <a:off x="1012825" y="3729038"/>
            <a:ext cx="7321550" cy="1506537"/>
          </a:xfrm>
          <a:prstGeom prst="rect">
            <a:avLst/>
          </a:prstGeom>
          <a:noFill/>
          <a:ln w="12700">
            <a:noFill/>
            <a:miter lim="800000"/>
            <a:headEnd/>
            <a:tailEnd/>
          </a:ln>
          <a:effectLst/>
        </p:spPr>
        <p:txBody>
          <a:bodyPr>
            <a:spAutoFit/>
          </a:bodyPr>
          <a:lstStyle/>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     The EMS director wants to perform a hypothesis</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test, with a .05 level of significance, to determine</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whether the service goal of 12 minutes or less is </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being achieved.</a:t>
            </a:r>
          </a:p>
        </p:txBody>
      </p:sp>
      <p:sp>
        <p:nvSpPr>
          <p:cNvPr id="185512" name="Text Box 168">
            <a:extLst>
              <a:ext uri="{FF2B5EF4-FFF2-40B4-BE49-F238E27FC236}">
                <a16:creationId xmlns:a16="http://schemas.microsoft.com/office/drawing/2014/main" id="{04AB8D02-0C8B-49BF-8275-6D369E1BCF76}"/>
              </a:ext>
            </a:extLst>
          </p:cNvPr>
          <p:cNvSpPr txBox="1">
            <a:spLocks noChangeArrowheads="1"/>
          </p:cNvSpPr>
          <p:nvPr/>
        </p:nvSpPr>
        <p:spPr bwMode="auto">
          <a:xfrm>
            <a:off x="1069975" y="2046288"/>
            <a:ext cx="7275513" cy="1506537"/>
          </a:xfrm>
          <a:prstGeom prst="rect">
            <a:avLst/>
          </a:prstGeom>
          <a:noFill/>
          <a:ln w="12700">
            <a:noFill/>
            <a:miter lim="800000"/>
            <a:headEnd/>
            <a:tailEnd/>
          </a:ln>
          <a:effectLst/>
        </p:spPr>
        <p:txBody>
          <a:bodyPr>
            <a:spAutoFit/>
          </a:bodyPr>
          <a:lstStyle/>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     The response times for a random sample of 40</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medical emergencies were tabulated.  The sample</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mean is 13.25 minutes.  The population standard</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deviation is believed to be 3.2 minutes.</a:t>
            </a:r>
          </a:p>
        </p:txBody>
      </p:sp>
      <p:sp>
        <p:nvSpPr>
          <p:cNvPr id="29701" name="Rectangle 171">
            <a:extLst>
              <a:ext uri="{FF2B5EF4-FFF2-40B4-BE49-F238E27FC236}">
                <a16:creationId xmlns:a16="http://schemas.microsoft.com/office/drawing/2014/main" id="{DAAF0975-7643-4339-B9ED-74367D68C01B}"/>
              </a:ext>
            </a:extLst>
          </p:cNvPr>
          <p:cNvSpPr>
            <a:spLocks noChangeArrowheads="1"/>
          </p:cNvSpPr>
          <p:nvPr/>
        </p:nvSpPr>
        <p:spPr bwMode="auto">
          <a:xfrm>
            <a:off x="641350" y="273051"/>
            <a:ext cx="7772400" cy="814387"/>
          </a:xfrm>
          <a:prstGeom prst="rect">
            <a:avLst/>
          </a:prstGeom>
          <a:noFill/>
          <a:ln w="12700">
            <a:noFill/>
            <a:miter lim="800000"/>
            <a:headEnd/>
            <a:tailEnd/>
          </a:ln>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One-Tailed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σ </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5512"/>
                                        </p:tgtEl>
                                        <p:attrNameLst>
                                          <p:attrName>style.visibility</p:attrName>
                                        </p:attrNameLst>
                                      </p:cBhvr>
                                      <p:to>
                                        <p:strVal val="visible"/>
                                      </p:to>
                                    </p:set>
                                    <p:animEffect transition="in" filter="slide(fromTop)">
                                      <p:cBhvr>
                                        <p:cTn id="7" dur="500"/>
                                        <p:tgtEl>
                                          <p:spTgt spid="1855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5511"/>
                                        </p:tgtEl>
                                        <p:attrNameLst>
                                          <p:attrName>style.visibility</p:attrName>
                                        </p:attrNameLst>
                                      </p:cBhvr>
                                      <p:to>
                                        <p:strVal val="visible"/>
                                      </p:to>
                                    </p:set>
                                    <p:animEffect transition="in" filter="slide(fromTop)">
                                      <p:cBhvr>
                                        <p:cTn id="12" dur="500"/>
                                        <p:tgtEl>
                                          <p:spTgt spid="185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511" grpId="0" autoUpdateAnimBg="0"/>
      <p:bldP spid="1855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1" y="3882271"/>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41008" y="637225"/>
            <a:ext cx="8888321" cy="461665"/>
          </a:xfrm>
          <a:prstGeom prst="rect">
            <a:avLst/>
          </a:prstGeom>
          <a:noFill/>
        </p:spPr>
        <p:txBody>
          <a:bodyPr wrap="square" rtlCol="0">
            <a:spAutoFit/>
          </a:bodyPr>
          <a:lstStyle/>
          <a:p>
            <a:pPr algn="ctr"/>
            <a:r>
              <a:rPr lang="en-US" sz="2400" spc="75" dirty="0">
                <a:solidFill>
                  <a:schemeClr val="bg1"/>
                </a:solidFill>
                <a:latin typeface="Times New Roman" panose="02020603050405020304" pitchFamily="18" charset="0"/>
                <a:cs typeface="Times New Roman" panose="02020603050405020304" pitchFamily="18" charset="0"/>
              </a:rPr>
              <a:t>11-1 </a:t>
            </a:r>
            <a:r>
              <a:rPr lang="en-US" sz="2100" spc="75" dirty="0">
                <a:solidFill>
                  <a:schemeClr val="bg1"/>
                </a:solidFill>
                <a:latin typeface="Times New Roman" panose="02020603050405020304" pitchFamily="18" charset="0"/>
                <a:cs typeface="Times New Roman" panose="02020603050405020304" pitchFamily="18" charset="0"/>
              </a:rPr>
              <a:t>A </a:t>
            </a:r>
            <a:r>
              <a:rPr lang="en-US" sz="2100" b="1" spc="75" dirty="0" err="1">
                <a:solidFill>
                  <a:srgbClr val="7030A0"/>
                </a:solidFill>
                <a:latin typeface="Tahoma" panose="020B0604030504040204" pitchFamily="34" charset="0"/>
                <a:ea typeface="Tahoma" panose="020B0604030504040204" pitchFamily="34" charset="0"/>
                <a:cs typeface="Tahoma" panose="020B0604030504040204" pitchFamily="34" charset="0"/>
              </a:rPr>
              <a:t>Nonstatistical</a:t>
            </a:r>
            <a:r>
              <a:rPr lang="en-US" sz="2100" b="1" spc="75" dirty="0">
                <a:solidFill>
                  <a:srgbClr val="7030A0"/>
                </a:solidFill>
                <a:latin typeface="Tahoma" panose="020B0604030504040204" pitchFamily="34" charset="0"/>
                <a:ea typeface="Tahoma" panose="020B0604030504040204" pitchFamily="34" charset="0"/>
                <a:cs typeface="Tahoma" panose="020B0604030504040204" pitchFamily="34" charset="0"/>
              </a:rPr>
              <a:t> Application of Hypothesis Testing</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2"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532493" y="1408305"/>
            <a:ext cx="8129325"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In a criminal trial, a defendant stands accused of a crime in front of a jury.</a:t>
            </a:r>
          </a:p>
          <a:p>
            <a:pPr marL="0" indent="0">
              <a:lnSpc>
                <a:spcPct val="100000"/>
              </a:lnSpc>
              <a:buNone/>
            </a:pPr>
            <a:r>
              <a:rPr lang="en-US" sz="2000" dirty="0"/>
              <a:t>It can be said that the jury conducts a test of hypotheses based on the evidence presented by both the prosecution and the defense, that is:</a:t>
            </a:r>
          </a:p>
          <a:p>
            <a:pPr lvl="1" indent="-255979">
              <a:lnSpc>
                <a:spcPct val="100000"/>
              </a:lnSpc>
            </a:pPr>
            <a:r>
              <a:rPr lang="en-US" sz="2000" i="1" dirty="0">
                <a:latin typeface="Arial" panose="020B0604020202020204" pitchFamily="34" charset="0"/>
                <a:cs typeface="Arial" panose="020B0604020202020204" pitchFamily="34" charset="0"/>
              </a:rPr>
              <a:t>H</a:t>
            </a:r>
            <a:r>
              <a:rPr lang="en-US" sz="2000" i="1" baseline="-25000" dirty="0">
                <a:latin typeface="Arial" panose="020B0604020202020204" pitchFamily="34" charset="0"/>
                <a:cs typeface="Arial" panose="020B0604020202020204" pitchFamily="34" charset="0"/>
              </a:rPr>
              <a:t>0</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defendant is innocent.</a:t>
            </a:r>
            <a:endParaRPr lang="en-US" sz="2000" i="1" dirty="0">
              <a:latin typeface="Arial" panose="020B0604020202020204" pitchFamily="34" charset="0"/>
              <a:cs typeface="Arial" panose="020B0604020202020204" pitchFamily="34" charset="0"/>
            </a:endParaRPr>
          </a:p>
          <a:p>
            <a:pPr lvl="1" indent="-255979">
              <a:lnSpc>
                <a:spcPct val="100000"/>
              </a:lnSpc>
            </a:pPr>
            <a:r>
              <a:rPr lang="en-US" sz="2000" i="1" dirty="0">
                <a:latin typeface="Arial" panose="020B0604020202020204" pitchFamily="34" charset="0"/>
                <a:cs typeface="Arial" panose="020B0604020202020204" pitchFamily="34" charset="0"/>
              </a:rPr>
              <a:t>H</a:t>
            </a:r>
            <a:r>
              <a:rPr lang="en-US" sz="2000" i="1"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The defendant is guilty.</a:t>
            </a:r>
          </a:p>
          <a:p>
            <a:pPr marL="0" indent="0">
              <a:lnSpc>
                <a:spcPct val="100000"/>
              </a:lnSpc>
              <a:buNone/>
            </a:pPr>
            <a:r>
              <a:rPr lang="en-US" sz="2000" dirty="0"/>
              <a:t>The jury can only make two decisions (i.e., render two verdicts):</a:t>
            </a:r>
          </a:p>
          <a:p>
            <a:pPr marL="516718" indent="-257168">
              <a:lnSpc>
                <a:spcPct val="100000"/>
              </a:lnSpc>
              <a:spcBef>
                <a:spcPts val="375"/>
              </a:spcBef>
            </a:pPr>
            <a:r>
              <a:rPr lang="en-US" sz="2000" dirty="0"/>
              <a:t>Reject </a:t>
            </a:r>
            <a:r>
              <a:rPr lang="en-US" sz="2000" i="1" dirty="0">
                <a:latin typeface="Arial" panose="020B0604020202020204" pitchFamily="34" charset="0"/>
                <a:cs typeface="Arial" panose="020B0604020202020204" pitchFamily="34" charset="0"/>
              </a:rPr>
              <a:t>H</a:t>
            </a:r>
            <a:r>
              <a:rPr lang="en-US" sz="2000" i="1"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 There is enough evidence to conclude that the defendant is guilty: a conviction.</a:t>
            </a:r>
          </a:p>
          <a:p>
            <a:pPr marL="516718" indent="-257168">
              <a:lnSpc>
                <a:spcPct val="100000"/>
              </a:lnSpc>
              <a:spcBef>
                <a:spcPts val="375"/>
              </a:spcBef>
            </a:pPr>
            <a:r>
              <a:rPr lang="en-US" sz="2000" dirty="0">
                <a:latin typeface="Arial" panose="020B0604020202020204" pitchFamily="34" charset="0"/>
                <a:cs typeface="Arial" panose="020B0604020202020204" pitchFamily="34" charset="0"/>
              </a:rPr>
              <a:t>Do not reject </a:t>
            </a:r>
            <a:r>
              <a:rPr lang="en-US" sz="2000" i="1" dirty="0">
                <a:latin typeface="Arial" panose="020B0604020202020204" pitchFamily="34" charset="0"/>
                <a:cs typeface="Arial" panose="020B0604020202020204" pitchFamily="34" charset="0"/>
              </a:rPr>
              <a:t>H</a:t>
            </a:r>
            <a:r>
              <a:rPr lang="en-US" sz="2000" i="1"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 There is not enough evidence to conclude that the defendant is guilty: an acquittal.</a:t>
            </a:r>
          </a:p>
          <a:p>
            <a:pPr marL="0" indent="0">
              <a:lnSpc>
                <a:spcPct val="100000"/>
              </a:lnSpc>
              <a:spcBef>
                <a:spcPts val="375"/>
              </a:spcBef>
              <a:buNone/>
            </a:pPr>
            <a:r>
              <a:rPr lang="en-US" sz="2000" dirty="0">
                <a:latin typeface="Arial" panose="020B0604020202020204" pitchFamily="34" charset="0"/>
                <a:cs typeface="Arial" panose="020B0604020202020204" pitchFamily="34" charset="0"/>
              </a:rPr>
              <a:t>Under no circumstances, the decision that </a:t>
            </a:r>
            <a:r>
              <a:rPr lang="en-US" sz="2000" i="1" dirty="0">
                <a:latin typeface="Arial" panose="020B0604020202020204" pitchFamily="34" charset="0"/>
                <a:cs typeface="Arial" panose="020B0604020202020204" pitchFamily="34" charset="0"/>
              </a:rPr>
              <a:t>H</a:t>
            </a:r>
            <a:r>
              <a:rPr lang="en-US" sz="2000" i="1"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 is true, and the defendant is innocent, is ever made</a:t>
            </a:r>
            <a:r>
              <a:rPr lang="en-US" sz="1650" dirty="0">
                <a:latin typeface="Arial" panose="020B0604020202020204" pitchFamily="34" charset="0"/>
                <a:cs typeface="Arial" panose="020B0604020202020204" pitchFamily="34" charset="0"/>
              </a:rPr>
              <a:t>.</a:t>
            </a:r>
          </a:p>
          <a:p>
            <a:pPr marL="0" indent="0">
              <a:spcBef>
                <a:spcPts val="450"/>
              </a:spcBef>
              <a:buNone/>
            </a:pPr>
            <a:endParaRPr lang="en-US" sz="1350" dirty="0"/>
          </a:p>
        </p:txBody>
      </p:sp>
    </p:spTree>
    <p:extLst>
      <p:ext uri="{BB962C8B-B14F-4D97-AF65-F5344CB8AC3E}">
        <p14:creationId xmlns:p14="http://schemas.microsoft.com/office/powerpoint/2010/main" val="2979174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33" name="Rectangle 109">
            <a:extLst>
              <a:ext uri="{FF2B5EF4-FFF2-40B4-BE49-F238E27FC236}">
                <a16:creationId xmlns:a16="http://schemas.microsoft.com/office/drawing/2014/main" id="{223B92E4-1B73-480C-B8FE-AF4DCA1A043D}"/>
              </a:ext>
            </a:extLst>
          </p:cNvPr>
          <p:cNvSpPr>
            <a:spLocks noChangeArrowheads="1"/>
          </p:cNvSpPr>
          <p:nvPr/>
        </p:nvSpPr>
        <p:spPr bwMode="auto">
          <a:xfrm>
            <a:off x="1181100" y="1733550"/>
            <a:ext cx="4000500" cy="571500"/>
          </a:xfrm>
          <a:prstGeom prst="rect">
            <a:avLst/>
          </a:prstGeom>
          <a:solidFill>
            <a:schemeClr val="bg1"/>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80334" name="Text Box 110">
            <a:extLst>
              <a:ext uri="{FF2B5EF4-FFF2-40B4-BE49-F238E27FC236}">
                <a16:creationId xmlns:a16="http://schemas.microsoft.com/office/drawing/2014/main" id="{F623834C-BA01-496D-AD09-7FA7F66E20A0}"/>
              </a:ext>
            </a:extLst>
          </p:cNvPr>
          <p:cNvSpPr txBox="1">
            <a:spLocks noChangeArrowheads="1"/>
          </p:cNvSpPr>
          <p:nvPr/>
        </p:nvSpPr>
        <p:spPr bwMode="auto">
          <a:xfrm>
            <a:off x="1216025" y="1785938"/>
            <a:ext cx="3879850" cy="457200"/>
          </a:xfrm>
          <a:prstGeom prst="rect">
            <a:avLst/>
          </a:prstGeom>
          <a:noFill/>
          <a:ln w="12700">
            <a:noFill/>
            <a:miter lim="800000"/>
            <a:headEnd/>
            <a:tailEnd/>
          </a:ln>
          <a:effectLst/>
        </p:spPr>
        <p:txBody>
          <a:bodyPr wrap="none">
            <a:spAutoFit/>
          </a:bodyPr>
          <a:lstStyle/>
          <a:p>
            <a:pPr algn="ctr">
              <a:defRPr/>
            </a:pPr>
            <a:r>
              <a:rPr lang="en-US" sz="2400" dirty="0">
                <a:effectLst>
                  <a:outerShdw blurRad="38100" dist="38100" dir="2700000" algn="tl">
                    <a:srgbClr val="000000"/>
                  </a:outerShdw>
                </a:effectLst>
                <a:latin typeface="Book Antiqua" pitchFamily="18" charset="0"/>
              </a:rPr>
              <a:t>1.  Develop the hypotheses.</a:t>
            </a:r>
          </a:p>
        </p:txBody>
      </p:sp>
      <p:sp>
        <p:nvSpPr>
          <p:cNvPr id="180335" name="Rectangle 111">
            <a:extLst>
              <a:ext uri="{FF2B5EF4-FFF2-40B4-BE49-F238E27FC236}">
                <a16:creationId xmlns:a16="http://schemas.microsoft.com/office/drawing/2014/main" id="{4C1273AF-4E52-4F19-A829-74F0CF8E4542}"/>
              </a:ext>
            </a:extLst>
          </p:cNvPr>
          <p:cNvSpPr>
            <a:spLocks noChangeArrowheads="1"/>
          </p:cNvSpPr>
          <p:nvPr/>
        </p:nvSpPr>
        <p:spPr bwMode="auto">
          <a:xfrm>
            <a:off x="1181100" y="2876550"/>
            <a:ext cx="4953000" cy="571500"/>
          </a:xfrm>
          <a:prstGeom prst="rect">
            <a:avLst/>
          </a:prstGeom>
          <a:solidFill>
            <a:schemeClr val="bg1"/>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80336" name="Text Box 112">
            <a:extLst>
              <a:ext uri="{FF2B5EF4-FFF2-40B4-BE49-F238E27FC236}">
                <a16:creationId xmlns:a16="http://schemas.microsoft.com/office/drawing/2014/main" id="{05ABA00E-36B1-4C18-B5A5-A6266CC3268F}"/>
              </a:ext>
            </a:extLst>
          </p:cNvPr>
          <p:cNvSpPr txBox="1">
            <a:spLocks noChangeArrowheads="1"/>
          </p:cNvSpPr>
          <p:nvPr/>
        </p:nvSpPr>
        <p:spPr bwMode="auto">
          <a:xfrm>
            <a:off x="1219200" y="2928938"/>
            <a:ext cx="4854575"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2.  Specify the level of significance.</a:t>
            </a:r>
          </a:p>
        </p:txBody>
      </p:sp>
      <p:sp>
        <p:nvSpPr>
          <p:cNvPr id="180339" name="Text Box 115">
            <a:extLst>
              <a:ext uri="{FF2B5EF4-FFF2-40B4-BE49-F238E27FC236}">
                <a16:creationId xmlns:a16="http://schemas.microsoft.com/office/drawing/2014/main" id="{D2AEDB74-E1B4-4420-B149-EAD6AE74625E}"/>
              </a:ext>
            </a:extLst>
          </p:cNvPr>
          <p:cNvSpPr txBox="1">
            <a:spLocks noChangeArrowheads="1"/>
          </p:cNvSpPr>
          <p:nvPr/>
        </p:nvSpPr>
        <p:spPr bwMode="auto">
          <a:xfrm>
            <a:off x="6256338" y="2925763"/>
            <a:ext cx="1169987" cy="457200"/>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Symbol" pitchFamily="18" charset="2"/>
              </a:rPr>
              <a:t>a </a:t>
            </a:r>
            <a:r>
              <a:rPr lang="en-US" sz="2400">
                <a:effectLst>
                  <a:outerShdw blurRad="38100" dist="38100" dir="2700000" algn="tl">
                    <a:srgbClr val="000000"/>
                  </a:outerShdw>
                </a:effectLst>
                <a:latin typeface="Book Antiqua" pitchFamily="18" charset="0"/>
              </a:rPr>
              <a:t> = .05</a:t>
            </a:r>
          </a:p>
        </p:txBody>
      </p:sp>
      <p:sp>
        <p:nvSpPr>
          <p:cNvPr id="180341" name="Text Box 117">
            <a:extLst>
              <a:ext uri="{FF2B5EF4-FFF2-40B4-BE49-F238E27FC236}">
                <a16:creationId xmlns:a16="http://schemas.microsoft.com/office/drawing/2014/main" id="{829F190C-3D6B-4DFF-858A-2293F4D9FD92}"/>
              </a:ext>
            </a:extLst>
          </p:cNvPr>
          <p:cNvSpPr txBox="1">
            <a:spLocks noChangeArrowheads="1"/>
          </p:cNvSpPr>
          <p:nvPr/>
        </p:nvSpPr>
        <p:spPr bwMode="auto">
          <a:xfrm>
            <a:off x="5357813" y="1820863"/>
            <a:ext cx="1570037" cy="822325"/>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  </a:t>
            </a:r>
            <a:r>
              <a:rPr lang="en-US" sz="2400" i="1">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Symbol" pitchFamily="18" charset="2"/>
              </a:rPr>
              <a:t></a:t>
            </a:r>
            <a:r>
              <a:rPr lang="en-US" sz="2400" u="sng">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Symbol" pitchFamily="18" charset="2"/>
              </a:rPr>
              <a:t></a:t>
            </a:r>
          </a:p>
          <a:p>
            <a:pPr algn="ctr">
              <a:defRPr/>
            </a:pPr>
            <a:r>
              <a:rPr lang="en-US" sz="2400" i="1">
                <a:effectLst>
                  <a:outerShdw blurRad="38100" dist="38100" dir="2700000" algn="tl">
                    <a:srgbClr val="000000"/>
                  </a:outerShdw>
                </a:effectLst>
                <a:latin typeface="Book Antiqua" pitchFamily="18" charset="0"/>
              </a:rPr>
              <a:t>H</a:t>
            </a:r>
            <a:r>
              <a:rPr lang="en-US" sz="2800" baseline="-25000">
                <a:effectLst>
                  <a:outerShdw blurRad="38100" dist="38100" dir="2700000" algn="tl">
                    <a:srgbClr val="000000"/>
                  </a:outerShdw>
                </a:effectLst>
                <a:latin typeface="Book Antiqua" pitchFamily="18" charset="0"/>
              </a:rPr>
              <a:t>a</a:t>
            </a:r>
            <a:r>
              <a:rPr lang="en-US" sz="2400">
                <a:effectLst>
                  <a:outerShdw blurRad="38100" dist="38100" dir="2700000" algn="tl">
                    <a:srgbClr val="000000"/>
                  </a:outerShdw>
                </a:effectLst>
                <a:latin typeface="Book Antiqua" pitchFamily="18" charset="0"/>
              </a:rPr>
              <a:t>:</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Symbol" pitchFamily="18" charset="2"/>
              </a:rPr>
              <a:t></a:t>
            </a:r>
            <a:endParaRPr lang="en-US" sz="2400">
              <a:effectLst>
                <a:outerShdw blurRad="38100" dist="38100" dir="2700000" algn="tl">
                  <a:srgbClr val="000000"/>
                </a:outerShdw>
              </a:effectLst>
              <a:latin typeface="Book Antiqua" pitchFamily="18" charset="0"/>
            </a:endParaRPr>
          </a:p>
        </p:txBody>
      </p:sp>
      <p:sp>
        <p:nvSpPr>
          <p:cNvPr id="180351" name="Text Box 127">
            <a:extLst>
              <a:ext uri="{FF2B5EF4-FFF2-40B4-BE49-F238E27FC236}">
                <a16:creationId xmlns:a16="http://schemas.microsoft.com/office/drawing/2014/main" id="{71496BAB-9624-4BB9-97C4-376A905B4816}"/>
              </a:ext>
            </a:extLst>
          </p:cNvPr>
          <p:cNvSpPr txBox="1">
            <a:spLocks noChangeArrowheads="1"/>
          </p:cNvSpPr>
          <p:nvPr/>
        </p:nvSpPr>
        <p:spPr bwMode="auto">
          <a:xfrm>
            <a:off x="698500" y="1093788"/>
            <a:ext cx="5899150" cy="457200"/>
          </a:xfrm>
          <a:prstGeom prst="rect">
            <a:avLst/>
          </a:prstGeom>
          <a:noFill/>
          <a:ln w="12700">
            <a:noFill/>
            <a:miter lim="800000"/>
            <a:headEnd/>
            <a:tailEnd/>
          </a:ln>
          <a:effectLst/>
        </p:spPr>
        <p:txBody>
          <a:bodyPr wrap="none">
            <a:spAutoFit/>
          </a:bodyPr>
          <a:lstStyle/>
          <a:p>
            <a:pPr algn="ct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 -Value and Critical Value Approaches</a:t>
            </a:r>
          </a:p>
        </p:txBody>
      </p:sp>
      <p:sp>
        <p:nvSpPr>
          <p:cNvPr id="6154" name="Rectangle 132">
            <a:extLst>
              <a:ext uri="{FF2B5EF4-FFF2-40B4-BE49-F238E27FC236}">
                <a16:creationId xmlns:a16="http://schemas.microsoft.com/office/drawing/2014/main" id="{FBFCEFB5-4A9D-464F-A9E1-4ABDD0DD7D8F}"/>
              </a:ext>
            </a:extLst>
          </p:cNvPr>
          <p:cNvSpPr>
            <a:spLocks noChangeArrowheads="1"/>
          </p:cNvSpPr>
          <p:nvPr/>
        </p:nvSpPr>
        <p:spPr bwMode="auto">
          <a:xfrm>
            <a:off x="690563" y="141288"/>
            <a:ext cx="7772400" cy="814387"/>
          </a:xfrm>
          <a:prstGeom prst="rect">
            <a:avLst/>
          </a:prstGeom>
          <a:noFill/>
          <a:ln w="12700">
            <a:noFill/>
            <a:miter lim="800000"/>
            <a:headEnd/>
            <a:tailEnd/>
          </a:ln>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One-Tailed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 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sp>
        <p:nvSpPr>
          <p:cNvPr id="180357" name="Rectangle 133">
            <a:extLst>
              <a:ext uri="{FF2B5EF4-FFF2-40B4-BE49-F238E27FC236}">
                <a16:creationId xmlns:a16="http://schemas.microsoft.com/office/drawing/2014/main" id="{562B0F67-3D89-4DD5-B159-AC80E9B1F07E}"/>
              </a:ext>
            </a:extLst>
          </p:cNvPr>
          <p:cNvSpPr>
            <a:spLocks noChangeArrowheads="1"/>
          </p:cNvSpPr>
          <p:nvPr/>
        </p:nvSpPr>
        <p:spPr bwMode="auto">
          <a:xfrm>
            <a:off x="1181100" y="3676650"/>
            <a:ext cx="5848350" cy="571500"/>
          </a:xfrm>
          <a:prstGeom prst="rect">
            <a:avLst/>
          </a:prstGeom>
          <a:solidFill>
            <a:schemeClr val="bg1">
              <a:lumMod val="85000"/>
            </a:schemeClr>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80358" name="Text Box 134">
            <a:extLst>
              <a:ext uri="{FF2B5EF4-FFF2-40B4-BE49-F238E27FC236}">
                <a16:creationId xmlns:a16="http://schemas.microsoft.com/office/drawing/2014/main" id="{CC2B3287-B831-44C5-AB87-6A25808F03BC}"/>
              </a:ext>
            </a:extLst>
          </p:cNvPr>
          <p:cNvSpPr txBox="1">
            <a:spLocks noChangeArrowheads="1"/>
          </p:cNvSpPr>
          <p:nvPr/>
        </p:nvSpPr>
        <p:spPr bwMode="auto">
          <a:xfrm>
            <a:off x="1255713" y="3729038"/>
            <a:ext cx="5719762"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3.  Compute the value of the test statistic.</a:t>
            </a:r>
          </a:p>
        </p:txBody>
      </p:sp>
      <p:graphicFrame>
        <p:nvGraphicFramePr>
          <p:cNvPr id="180359" name="Object 135">
            <a:hlinkClick r:id="" action="ppaction://ole?verb=0"/>
            <a:extLst>
              <a:ext uri="{FF2B5EF4-FFF2-40B4-BE49-F238E27FC236}">
                <a16:creationId xmlns:a16="http://schemas.microsoft.com/office/drawing/2014/main" id="{B920BCE6-C281-A468-EC24-56CF0C81A495}"/>
              </a:ext>
            </a:extLst>
          </p:cNvPr>
          <p:cNvGraphicFramePr>
            <a:graphicFrameLocks/>
          </p:cNvGraphicFramePr>
          <p:nvPr/>
        </p:nvGraphicFramePr>
        <p:xfrm>
          <a:off x="2652713" y="4408488"/>
          <a:ext cx="3851275" cy="781050"/>
        </p:xfrm>
        <a:graphic>
          <a:graphicData uri="http://schemas.openxmlformats.org/presentationml/2006/ole">
            <mc:AlternateContent xmlns:mc="http://schemas.openxmlformats.org/markup-compatibility/2006">
              <mc:Choice xmlns:v="urn:schemas-microsoft-com:vml" Requires="v">
                <p:oleObj name="Equation" r:id="rId3" imgW="4616316" imgH="863692" progId="Equation.DSMT4">
                  <p:embed/>
                </p:oleObj>
              </mc:Choice>
              <mc:Fallback>
                <p:oleObj name="Equation" r:id="rId3" imgW="4616316" imgH="863692" progId="Equation.DSMT4">
                  <p:embed/>
                  <p:pic>
                    <p:nvPicPr>
                      <p:cNvPr id="0" name="Object 1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13" y="4408488"/>
                        <a:ext cx="3851275" cy="7810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80360" name="Oval 136">
            <a:extLst>
              <a:ext uri="{FF2B5EF4-FFF2-40B4-BE49-F238E27FC236}">
                <a16:creationId xmlns:a16="http://schemas.microsoft.com/office/drawing/2014/main" id="{0466D58B-5708-4F1F-B979-D07F25C0B5EF}"/>
              </a:ext>
            </a:extLst>
          </p:cNvPr>
          <p:cNvSpPr>
            <a:spLocks noChangeArrowheads="1"/>
          </p:cNvSpPr>
          <p:nvPr/>
        </p:nvSpPr>
        <p:spPr bwMode="auto">
          <a:xfrm>
            <a:off x="5791200" y="4476750"/>
            <a:ext cx="838200" cy="514350"/>
          </a:xfrm>
          <a:prstGeom prst="ellipse">
            <a:avLst/>
          </a:prstGeom>
          <a:noFill/>
          <a:ln w="19050">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0333"/>
                                        </p:tgtEl>
                                        <p:attrNameLst>
                                          <p:attrName>style.visibility</p:attrName>
                                        </p:attrNameLst>
                                      </p:cBhvr>
                                      <p:to>
                                        <p:strVal val="visible"/>
                                      </p:to>
                                    </p:set>
                                    <p:animEffect transition="in" filter="dissolve">
                                      <p:cBhvr>
                                        <p:cTn id="7" dur="500"/>
                                        <p:tgtEl>
                                          <p:spTgt spid="180333"/>
                                        </p:tgtEl>
                                      </p:cBhvr>
                                    </p:animEffect>
                                  </p:childTnLst>
                                </p:cTn>
                              </p:par>
                            </p:childTnLst>
                          </p:cTn>
                        </p:par>
                        <p:par>
                          <p:cTn id="8" fill="hold" nodeType="afterGroup">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180334"/>
                                        </p:tgtEl>
                                        <p:attrNameLst>
                                          <p:attrName>style.visibility</p:attrName>
                                        </p:attrNameLst>
                                      </p:cBhvr>
                                      <p:to>
                                        <p:strVal val="visible"/>
                                      </p:to>
                                    </p:set>
                                    <p:anim calcmode="lin" valueType="num">
                                      <p:cBhvr>
                                        <p:cTn id="11" dur="500" fill="hold"/>
                                        <p:tgtEl>
                                          <p:spTgt spid="180334"/>
                                        </p:tgtEl>
                                        <p:attrNameLst>
                                          <p:attrName>ppt_w</p:attrName>
                                        </p:attrNameLst>
                                      </p:cBhvr>
                                      <p:tavLst>
                                        <p:tav tm="0">
                                          <p:val>
                                            <p:strVal val="2/3*#ppt_w"/>
                                          </p:val>
                                        </p:tav>
                                        <p:tav tm="100000">
                                          <p:val>
                                            <p:strVal val="#ppt_w"/>
                                          </p:val>
                                        </p:tav>
                                      </p:tavLst>
                                    </p:anim>
                                    <p:anim calcmode="lin" valueType="num">
                                      <p:cBhvr>
                                        <p:cTn id="12" dur="500" fill="hold"/>
                                        <p:tgtEl>
                                          <p:spTgt spid="180334"/>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1000"/>
                            </p:stCondLst>
                            <p:childTnLst>
                              <p:par>
                                <p:cTn id="14" presetID="12" presetClass="entr" presetSubtype="1" fill="hold" grpId="0" nodeType="afterEffect">
                                  <p:stCondLst>
                                    <p:cond delay="2000"/>
                                  </p:stCondLst>
                                  <p:childTnLst>
                                    <p:set>
                                      <p:cBhvr>
                                        <p:cTn id="15" dur="1" fill="hold">
                                          <p:stCondLst>
                                            <p:cond delay="0"/>
                                          </p:stCondLst>
                                        </p:cTn>
                                        <p:tgtEl>
                                          <p:spTgt spid="180341"/>
                                        </p:tgtEl>
                                        <p:attrNameLst>
                                          <p:attrName>style.visibility</p:attrName>
                                        </p:attrNameLst>
                                      </p:cBhvr>
                                      <p:to>
                                        <p:strVal val="visible"/>
                                      </p:to>
                                    </p:set>
                                    <p:animEffect transition="in" filter="slide(fromTop)">
                                      <p:cBhvr>
                                        <p:cTn id="16" dur="500"/>
                                        <p:tgtEl>
                                          <p:spTgt spid="1803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0335"/>
                                        </p:tgtEl>
                                        <p:attrNameLst>
                                          <p:attrName>style.visibility</p:attrName>
                                        </p:attrNameLst>
                                      </p:cBhvr>
                                      <p:to>
                                        <p:strVal val="visible"/>
                                      </p:to>
                                    </p:set>
                                    <p:animEffect transition="in" filter="dissolve">
                                      <p:cBhvr>
                                        <p:cTn id="21" dur="500"/>
                                        <p:tgtEl>
                                          <p:spTgt spid="180335"/>
                                        </p:tgtEl>
                                      </p:cBhvr>
                                    </p:animEffect>
                                  </p:childTnLst>
                                </p:cTn>
                              </p:par>
                            </p:childTnLst>
                          </p:cTn>
                        </p:par>
                        <p:par>
                          <p:cTn id="22" fill="hold" nodeType="afterGroup">
                            <p:stCondLst>
                              <p:cond delay="500"/>
                            </p:stCondLst>
                            <p:childTnLst>
                              <p:par>
                                <p:cTn id="23" presetID="23" presetClass="entr" presetSubtype="272" fill="hold" grpId="0" nodeType="afterEffect">
                                  <p:stCondLst>
                                    <p:cond delay="0"/>
                                  </p:stCondLst>
                                  <p:childTnLst>
                                    <p:set>
                                      <p:cBhvr>
                                        <p:cTn id="24" dur="1" fill="hold">
                                          <p:stCondLst>
                                            <p:cond delay="0"/>
                                          </p:stCondLst>
                                        </p:cTn>
                                        <p:tgtEl>
                                          <p:spTgt spid="180336"/>
                                        </p:tgtEl>
                                        <p:attrNameLst>
                                          <p:attrName>style.visibility</p:attrName>
                                        </p:attrNameLst>
                                      </p:cBhvr>
                                      <p:to>
                                        <p:strVal val="visible"/>
                                      </p:to>
                                    </p:set>
                                    <p:anim calcmode="lin" valueType="num">
                                      <p:cBhvr>
                                        <p:cTn id="25" dur="500" fill="hold"/>
                                        <p:tgtEl>
                                          <p:spTgt spid="180336"/>
                                        </p:tgtEl>
                                        <p:attrNameLst>
                                          <p:attrName>ppt_w</p:attrName>
                                        </p:attrNameLst>
                                      </p:cBhvr>
                                      <p:tavLst>
                                        <p:tav tm="0">
                                          <p:val>
                                            <p:strVal val="2/3*#ppt_w"/>
                                          </p:val>
                                        </p:tav>
                                        <p:tav tm="100000">
                                          <p:val>
                                            <p:strVal val="#ppt_w"/>
                                          </p:val>
                                        </p:tav>
                                      </p:tavLst>
                                    </p:anim>
                                    <p:anim calcmode="lin" valueType="num">
                                      <p:cBhvr>
                                        <p:cTn id="26" dur="500" fill="hold"/>
                                        <p:tgtEl>
                                          <p:spTgt spid="180336"/>
                                        </p:tgtEl>
                                        <p:attrNameLst>
                                          <p:attrName>ppt_h</p:attrName>
                                        </p:attrNameLst>
                                      </p:cBhvr>
                                      <p:tavLst>
                                        <p:tav tm="0">
                                          <p:val>
                                            <p:strVal val="2/3*#ppt_h"/>
                                          </p:val>
                                        </p:tav>
                                        <p:tav tm="100000">
                                          <p:val>
                                            <p:strVal val="#ppt_h"/>
                                          </p:val>
                                        </p:tav>
                                      </p:tavLst>
                                    </p:anim>
                                  </p:childTnLst>
                                </p:cTn>
                              </p:par>
                            </p:childTnLst>
                          </p:cTn>
                        </p:par>
                        <p:par>
                          <p:cTn id="27" fill="hold" nodeType="afterGroup">
                            <p:stCondLst>
                              <p:cond delay="1000"/>
                            </p:stCondLst>
                            <p:childTnLst>
                              <p:par>
                                <p:cTn id="28" presetID="12" presetClass="entr" presetSubtype="1" fill="hold" grpId="0" nodeType="afterEffect">
                                  <p:stCondLst>
                                    <p:cond delay="2000"/>
                                  </p:stCondLst>
                                  <p:childTnLst>
                                    <p:set>
                                      <p:cBhvr>
                                        <p:cTn id="29" dur="1" fill="hold">
                                          <p:stCondLst>
                                            <p:cond delay="0"/>
                                          </p:stCondLst>
                                        </p:cTn>
                                        <p:tgtEl>
                                          <p:spTgt spid="180339"/>
                                        </p:tgtEl>
                                        <p:attrNameLst>
                                          <p:attrName>style.visibility</p:attrName>
                                        </p:attrNameLst>
                                      </p:cBhvr>
                                      <p:to>
                                        <p:strVal val="visible"/>
                                      </p:to>
                                    </p:set>
                                    <p:animEffect transition="in" filter="slide(fromTop)">
                                      <p:cBhvr>
                                        <p:cTn id="30" dur="500"/>
                                        <p:tgtEl>
                                          <p:spTgt spid="18033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0357"/>
                                        </p:tgtEl>
                                        <p:attrNameLst>
                                          <p:attrName>style.visibility</p:attrName>
                                        </p:attrNameLst>
                                      </p:cBhvr>
                                      <p:to>
                                        <p:strVal val="visible"/>
                                      </p:to>
                                    </p:set>
                                    <p:animEffect transition="in" filter="dissolve">
                                      <p:cBhvr>
                                        <p:cTn id="35" dur="500"/>
                                        <p:tgtEl>
                                          <p:spTgt spid="180357"/>
                                        </p:tgtEl>
                                      </p:cBhvr>
                                    </p:animEffect>
                                  </p:childTnLst>
                                </p:cTn>
                              </p:par>
                            </p:childTnLst>
                          </p:cTn>
                        </p:par>
                        <p:par>
                          <p:cTn id="36" fill="hold" nodeType="afterGroup">
                            <p:stCondLst>
                              <p:cond delay="500"/>
                            </p:stCondLst>
                            <p:childTnLst>
                              <p:par>
                                <p:cTn id="37" presetID="23" presetClass="entr" presetSubtype="272" fill="hold" grpId="0" nodeType="afterEffect">
                                  <p:stCondLst>
                                    <p:cond delay="0"/>
                                  </p:stCondLst>
                                  <p:childTnLst>
                                    <p:set>
                                      <p:cBhvr>
                                        <p:cTn id="38" dur="1" fill="hold">
                                          <p:stCondLst>
                                            <p:cond delay="0"/>
                                          </p:stCondLst>
                                        </p:cTn>
                                        <p:tgtEl>
                                          <p:spTgt spid="180358"/>
                                        </p:tgtEl>
                                        <p:attrNameLst>
                                          <p:attrName>style.visibility</p:attrName>
                                        </p:attrNameLst>
                                      </p:cBhvr>
                                      <p:to>
                                        <p:strVal val="visible"/>
                                      </p:to>
                                    </p:set>
                                    <p:anim calcmode="lin" valueType="num">
                                      <p:cBhvr>
                                        <p:cTn id="39" dur="500" fill="hold"/>
                                        <p:tgtEl>
                                          <p:spTgt spid="180358"/>
                                        </p:tgtEl>
                                        <p:attrNameLst>
                                          <p:attrName>ppt_w</p:attrName>
                                        </p:attrNameLst>
                                      </p:cBhvr>
                                      <p:tavLst>
                                        <p:tav tm="0">
                                          <p:val>
                                            <p:strVal val="2/3*#ppt_w"/>
                                          </p:val>
                                        </p:tav>
                                        <p:tav tm="100000">
                                          <p:val>
                                            <p:strVal val="#ppt_w"/>
                                          </p:val>
                                        </p:tav>
                                      </p:tavLst>
                                    </p:anim>
                                    <p:anim calcmode="lin" valueType="num">
                                      <p:cBhvr>
                                        <p:cTn id="40" dur="500" fill="hold"/>
                                        <p:tgtEl>
                                          <p:spTgt spid="180358"/>
                                        </p:tgtEl>
                                        <p:attrNameLst>
                                          <p:attrName>ppt_h</p:attrName>
                                        </p:attrNameLst>
                                      </p:cBhvr>
                                      <p:tavLst>
                                        <p:tav tm="0">
                                          <p:val>
                                            <p:strVal val="2/3*#ppt_h"/>
                                          </p:val>
                                        </p:tav>
                                        <p:tav tm="100000">
                                          <p:val>
                                            <p:strVal val="#ppt_h"/>
                                          </p:val>
                                        </p:tav>
                                      </p:tavLst>
                                    </p:anim>
                                  </p:childTnLst>
                                </p:cTn>
                              </p:par>
                            </p:childTnLst>
                          </p:cTn>
                        </p:par>
                        <p:par>
                          <p:cTn id="41" fill="hold" nodeType="afterGroup">
                            <p:stCondLst>
                              <p:cond delay="1000"/>
                            </p:stCondLst>
                            <p:childTnLst>
                              <p:par>
                                <p:cTn id="42" presetID="12" presetClass="entr" presetSubtype="1" fill="hold" nodeType="afterEffect">
                                  <p:stCondLst>
                                    <p:cond delay="2000"/>
                                  </p:stCondLst>
                                  <p:childTnLst>
                                    <p:set>
                                      <p:cBhvr>
                                        <p:cTn id="43" dur="1" fill="hold">
                                          <p:stCondLst>
                                            <p:cond delay="0"/>
                                          </p:stCondLst>
                                        </p:cTn>
                                        <p:tgtEl>
                                          <p:spTgt spid="180359"/>
                                        </p:tgtEl>
                                        <p:attrNameLst>
                                          <p:attrName>style.visibility</p:attrName>
                                        </p:attrNameLst>
                                      </p:cBhvr>
                                      <p:to>
                                        <p:strVal val="visible"/>
                                      </p:to>
                                    </p:set>
                                    <p:animEffect transition="in" filter="slide(fromTop)">
                                      <p:cBhvr>
                                        <p:cTn id="44" dur="500"/>
                                        <p:tgtEl>
                                          <p:spTgt spid="180359"/>
                                        </p:tgtEl>
                                      </p:cBhvr>
                                    </p:animEffect>
                                  </p:childTnLst>
                                </p:cTn>
                              </p:par>
                            </p:childTnLst>
                          </p:cTn>
                        </p:par>
                        <p:par>
                          <p:cTn id="45" fill="hold" nodeType="afterGroup">
                            <p:stCondLst>
                              <p:cond delay="3500"/>
                            </p:stCondLst>
                            <p:childTnLst>
                              <p:par>
                                <p:cTn id="46" presetID="16" presetClass="entr" presetSubtype="21" fill="hold" grpId="0" nodeType="afterEffect">
                                  <p:stCondLst>
                                    <p:cond delay="1000"/>
                                  </p:stCondLst>
                                  <p:childTnLst>
                                    <p:set>
                                      <p:cBhvr>
                                        <p:cTn id="47" dur="1" fill="hold">
                                          <p:stCondLst>
                                            <p:cond delay="0"/>
                                          </p:stCondLst>
                                        </p:cTn>
                                        <p:tgtEl>
                                          <p:spTgt spid="180360"/>
                                        </p:tgtEl>
                                        <p:attrNameLst>
                                          <p:attrName>style.visibility</p:attrName>
                                        </p:attrNameLst>
                                      </p:cBhvr>
                                      <p:to>
                                        <p:strVal val="visible"/>
                                      </p:to>
                                    </p:set>
                                    <p:animEffect transition="in" filter="barn(inVertical)">
                                      <p:cBhvr>
                                        <p:cTn id="48" dur="500"/>
                                        <p:tgtEl>
                                          <p:spTgt spid="180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33" grpId="0" animBg="1"/>
      <p:bldP spid="180334" grpId="0" autoUpdateAnimBg="0"/>
      <p:bldP spid="180335" grpId="0" animBg="1"/>
      <p:bldP spid="180336" grpId="0" autoUpdateAnimBg="0"/>
      <p:bldP spid="180339" grpId="0" autoUpdateAnimBg="0"/>
      <p:bldP spid="180341" grpId="0" autoUpdateAnimBg="0"/>
      <p:bldP spid="180357" grpId="0" animBg="1"/>
      <p:bldP spid="180358" grpId="0" autoUpdateAnimBg="0"/>
      <p:bldP spid="1803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632" name="Rectangle 104">
            <a:extLst>
              <a:ext uri="{FF2B5EF4-FFF2-40B4-BE49-F238E27FC236}">
                <a16:creationId xmlns:a16="http://schemas.microsoft.com/office/drawing/2014/main" id="{0E22936A-0E54-4476-830F-C1C963561AA1}"/>
              </a:ext>
            </a:extLst>
          </p:cNvPr>
          <p:cNvSpPr>
            <a:spLocks noChangeArrowheads="1"/>
          </p:cNvSpPr>
          <p:nvPr/>
        </p:nvSpPr>
        <p:spPr bwMode="auto">
          <a:xfrm>
            <a:off x="1181100" y="3638550"/>
            <a:ext cx="4933950" cy="5715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8633" name="Text Box 105">
            <a:extLst>
              <a:ext uri="{FF2B5EF4-FFF2-40B4-BE49-F238E27FC236}">
                <a16:creationId xmlns:a16="http://schemas.microsoft.com/office/drawing/2014/main" id="{8E014BCA-B959-4673-89C6-F9945B4E385B}"/>
              </a:ext>
            </a:extLst>
          </p:cNvPr>
          <p:cNvSpPr txBox="1">
            <a:spLocks noChangeArrowheads="1"/>
          </p:cNvSpPr>
          <p:nvPr/>
        </p:nvSpPr>
        <p:spPr bwMode="auto">
          <a:xfrm>
            <a:off x="1255713" y="3690938"/>
            <a:ext cx="4824412" cy="457200"/>
          </a:xfrm>
          <a:prstGeom prst="rect">
            <a:avLst/>
          </a:prstGeom>
          <a:noFill/>
          <a:ln w="12700">
            <a:noFill/>
            <a:miter lim="800000"/>
            <a:headEnd/>
            <a:tailEnd/>
          </a:ln>
          <a:effectLst/>
        </p:spPr>
        <p:txBody>
          <a:bodyPr wrap="none">
            <a:spAutoFit/>
          </a:bodyPr>
          <a:lstStyle/>
          <a:p>
            <a:pPr algn="ctr">
              <a:defRPr/>
            </a:pPr>
            <a:r>
              <a:rPr lang="en-US" sz="2400" dirty="0">
                <a:effectLst>
                  <a:outerShdw blurRad="38100" dist="38100" dir="2700000" algn="tl">
                    <a:srgbClr val="000000"/>
                  </a:outerShdw>
                </a:effectLst>
                <a:latin typeface="Book Antiqua" pitchFamily="18" charset="0"/>
              </a:rPr>
              <a:t>5.  Determine whether to reject </a:t>
            </a:r>
            <a:r>
              <a:rPr lang="en-US" sz="2400" i="1" dirty="0">
                <a:effectLst>
                  <a:outerShdw blurRad="38100" dist="38100" dir="2700000" algn="tl">
                    <a:srgbClr val="000000"/>
                  </a:outerShdw>
                </a:effectLst>
                <a:latin typeface="Book Antiqua" pitchFamily="18" charset="0"/>
              </a:rPr>
              <a:t>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a:t>
            </a:r>
          </a:p>
        </p:txBody>
      </p:sp>
      <p:sp>
        <p:nvSpPr>
          <p:cNvPr id="278636" name="Text Box 108">
            <a:extLst>
              <a:ext uri="{FF2B5EF4-FFF2-40B4-BE49-F238E27FC236}">
                <a16:creationId xmlns:a16="http://schemas.microsoft.com/office/drawing/2014/main" id="{8FD00EDB-24A9-4664-ABF2-4C3815E08949}"/>
              </a:ext>
            </a:extLst>
          </p:cNvPr>
          <p:cNvSpPr txBox="1">
            <a:spLocks noChangeArrowheads="1"/>
          </p:cNvSpPr>
          <p:nvPr/>
        </p:nvSpPr>
        <p:spPr bwMode="auto">
          <a:xfrm>
            <a:off x="698500" y="1093788"/>
            <a:ext cx="3148013" cy="457200"/>
          </a:xfrm>
          <a:prstGeom prst="rect">
            <a:avLst/>
          </a:prstGeom>
          <a:noFill/>
          <a:ln w="12700">
            <a:noFill/>
            <a:miter lim="800000"/>
            <a:headEnd/>
            <a:tailEnd/>
          </a:ln>
          <a:effectLst/>
        </p:spPr>
        <p:txBody>
          <a:bodyPr wrap="none">
            <a:spAutoFit/>
          </a:bodyPr>
          <a:lstStyle/>
          <a:p>
            <a:pPr algn="ct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 –Value Approach</a:t>
            </a:r>
          </a:p>
        </p:txBody>
      </p:sp>
      <p:sp>
        <p:nvSpPr>
          <p:cNvPr id="30725" name="Rectangle 111">
            <a:extLst>
              <a:ext uri="{FF2B5EF4-FFF2-40B4-BE49-F238E27FC236}">
                <a16:creationId xmlns:a16="http://schemas.microsoft.com/office/drawing/2014/main" id="{D0C4C203-6026-4CAB-8C07-BC6CB5295CCF}"/>
              </a:ext>
            </a:extLst>
          </p:cNvPr>
          <p:cNvSpPr>
            <a:spLocks noChangeArrowheads="1"/>
          </p:cNvSpPr>
          <p:nvPr/>
        </p:nvSpPr>
        <p:spPr bwMode="auto">
          <a:xfrm>
            <a:off x="690563" y="141288"/>
            <a:ext cx="7772400" cy="814387"/>
          </a:xfrm>
          <a:prstGeom prst="rect">
            <a:avLst/>
          </a:prstGeom>
          <a:noFill/>
          <a:ln w="12700">
            <a:noFill/>
            <a:miter lim="800000"/>
            <a:headEnd/>
            <a:tailEnd/>
          </a:ln>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One-Tailed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 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sp>
        <p:nvSpPr>
          <p:cNvPr id="278641" name="Rectangle 113">
            <a:extLst>
              <a:ext uri="{FF2B5EF4-FFF2-40B4-BE49-F238E27FC236}">
                <a16:creationId xmlns:a16="http://schemas.microsoft.com/office/drawing/2014/main" id="{F863D5C5-2830-4EDE-B585-84BC8C793A07}"/>
              </a:ext>
            </a:extLst>
          </p:cNvPr>
          <p:cNvSpPr>
            <a:spLocks noChangeArrowheads="1"/>
          </p:cNvSpPr>
          <p:nvPr/>
        </p:nvSpPr>
        <p:spPr bwMode="auto">
          <a:xfrm>
            <a:off x="1181100" y="1733550"/>
            <a:ext cx="3771900" cy="571500"/>
          </a:xfrm>
          <a:prstGeom prst="rect">
            <a:avLst/>
          </a:prstGeom>
          <a:solidFill>
            <a:schemeClr val="bg1"/>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8642" name="Text Box 114">
            <a:extLst>
              <a:ext uri="{FF2B5EF4-FFF2-40B4-BE49-F238E27FC236}">
                <a16:creationId xmlns:a16="http://schemas.microsoft.com/office/drawing/2014/main" id="{437AC21D-C851-48F8-946F-A2C630138C75}"/>
              </a:ext>
            </a:extLst>
          </p:cNvPr>
          <p:cNvSpPr txBox="1">
            <a:spLocks noChangeArrowheads="1"/>
          </p:cNvSpPr>
          <p:nvPr/>
        </p:nvSpPr>
        <p:spPr bwMode="auto">
          <a:xfrm>
            <a:off x="1236663" y="1766888"/>
            <a:ext cx="3606800"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4.  Compute the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 –value.</a:t>
            </a:r>
          </a:p>
        </p:txBody>
      </p:sp>
      <p:sp>
        <p:nvSpPr>
          <p:cNvPr id="278644" name="Text Box 116">
            <a:extLst>
              <a:ext uri="{FF2B5EF4-FFF2-40B4-BE49-F238E27FC236}">
                <a16:creationId xmlns:a16="http://schemas.microsoft.com/office/drawing/2014/main" id="{DDF6BE0A-8962-4742-B6B1-B381693295C0}"/>
              </a:ext>
            </a:extLst>
          </p:cNvPr>
          <p:cNvSpPr txBox="1">
            <a:spLocks noChangeArrowheads="1"/>
          </p:cNvSpPr>
          <p:nvPr/>
        </p:nvSpPr>
        <p:spPr bwMode="auto">
          <a:xfrm>
            <a:off x="1677988" y="2376488"/>
            <a:ext cx="6065837" cy="944562"/>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For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 = 2.47, cumulative probability = .9932.</a:t>
            </a:r>
          </a:p>
          <a:p>
            <a:pPr algn="ctr">
              <a:defRPr/>
            </a:pPr>
            <a:endParaRPr lang="en-US" sz="800">
              <a:effectLst>
                <a:outerShdw blurRad="38100" dist="38100" dir="2700000" algn="tl">
                  <a:srgbClr val="000000"/>
                </a:outerShdw>
              </a:effectLst>
              <a:latin typeface="Book Antiqua" pitchFamily="18" charset="0"/>
            </a:endParaRPr>
          </a:p>
          <a:p>
            <a:pPr algn="ctr">
              <a:defRPr/>
            </a:pP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–value = 1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 .9932 =  .0068</a:t>
            </a:r>
          </a:p>
        </p:txBody>
      </p:sp>
      <p:sp>
        <p:nvSpPr>
          <p:cNvPr id="278645" name="Oval 117">
            <a:extLst>
              <a:ext uri="{FF2B5EF4-FFF2-40B4-BE49-F238E27FC236}">
                <a16:creationId xmlns:a16="http://schemas.microsoft.com/office/drawing/2014/main" id="{DD4E974D-B250-42D7-8209-B5A20419C49B}"/>
              </a:ext>
            </a:extLst>
          </p:cNvPr>
          <p:cNvSpPr>
            <a:spLocks noChangeArrowheads="1"/>
          </p:cNvSpPr>
          <p:nvPr/>
        </p:nvSpPr>
        <p:spPr bwMode="auto">
          <a:xfrm>
            <a:off x="5727700" y="2838450"/>
            <a:ext cx="952500" cy="495300"/>
          </a:xfrm>
          <a:prstGeom prst="ellipse">
            <a:avLst/>
          </a:prstGeom>
          <a:noFill/>
          <a:ln w="19050">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8646" name="Text Box 118">
            <a:extLst>
              <a:ext uri="{FF2B5EF4-FFF2-40B4-BE49-F238E27FC236}">
                <a16:creationId xmlns:a16="http://schemas.microsoft.com/office/drawing/2014/main" id="{E1E3314C-C393-41D9-AB01-FB14DE5D1376}"/>
              </a:ext>
            </a:extLst>
          </p:cNvPr>
          <p:cNvSpPr txBox="1">
            <a:spLocks noChangeArrowheads="1"/>
          </p:cNvSpPr>
          <p:nvPr/>
        </p:nvSpPr>
        <p:spPr bwMode="auto">
          <a:xfrm>
            <a:off x="1577975" y="4259263"/>
            <a:ext cx="6492875" cy="457200"/>
          </a:xfrm>
          <a:prstGeom prst="rect">
            <a:avLst/>
          </a:prstGeom>
          <a:noFill/>
          <a:ln w="12700">
            <a:noFill/>
            <a:miter lim="800000"/>
            <a:headEnd/>
            <a:tailEnd/>
          </a:ln>
          <a:effectLst/>
        </p:spPr>
        <p:txBody>
          <a:bodyPr wrap="none">
            <a:spAutoFit/>
          </a:bodyPr>
          <a:lstStyle/>
          <a:p>
            <a:pPr algn="ctr">
              <a:defRPr/>
            </a:pPr>
            <a:r>
              <a:rPr lang="en-US" sz="2400" dirty="0">
                <a:effectLst>
                  <a:outerShdw blurRad="38100" dist="38100" dir="2700000" algn="tl">
                    <a:srgbClr val="000000"/>
                  </a:outerShdw>
                </a:effectLst>
                <a:latin typeface="Book Antiqua" pitchFamily="18" charset="0"/>
              </a:rPr>
              <a:t>Because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–value = .0068 </a:t>
            </a:r>
            <a:r>
              <a:rPr lang="en-US" sz="2400" u="sng" dirty="0">
                <a:effectLst>
                  <a:outerShdw blurRad="38100" dist="38100" dir="2700000" algn="tl">
                    <a:srgbClr val="000000"/>
                  </a:outerShdw>
                </a:effectLst>
                <a:latin typeface="Book Antiqua" pitchFamily="18" charset="0"/>
              </a:rPr>
              <a:t>&lt;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Symbol" pitchFamily="18" charset="2"/>
              </a:rPr>
              <a:t>a</a:t>
            </a:r>
            <a:r>
              <a:rPr lang="en-US" sz="2400" dirty="0">
                <a:effectLst>
                  <a:outerShdw blurRad="38100" dist="38100" dir="2700000" algn="tl">
                    <a:srgbClr val="000000"/>
                  </a:outerShdw>
                </a:effectLst>
                <a:latin typeface="Book Antiqua" pitchFamily="18" charset="0"/>
              </a:rPr>
              <a:t> = .05, we reject </a:t>
            </a:r>
            <a:r>
              <a:rPr lang="en-US" sz="2400" i="1" dirty="0">
                <a:effectLst>
                  <a:outerShdw blurRad="38100" dist="38100" dir="2700000" algn="tl">
                    <a:srgbClr val="000000"/>
                  </a:outerShdw>
                </a:effectLst>
                <a:latin typeface="Book Antiqua" pitchFamily="18" charset="0"/>
              </a:rPr>
              <a:t>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a:t>
            </a:r>
          </a:p>
        </p:txBody>
      </p:sp>
      <p:sp>
        <p:nvSpPr>
          <p:cNvPr id="278647" name="Rectangle 119">
            <a:extLst>
              <a:ext uri="{FF2B5EF4-FFF2-40B4-BE49-F238E27FC236}">
                <a16:creationId xmlns:a16="http://schemas.microsoft.com/office/drawing/2014/main" id="{CFDE5A65-385E-45B1-B6F2-9B537532ADA0}"/>
              </a:ext>
            </a:extLst>
          </p:cNvPr>
          <p:cNvSpPr>
            <a:spLocks noChangeArrowheads="1"/>
          </p:cNvSpPr>
          <p:nvPr/>
        </p:nvSpPr>
        <p:spPr bwMode="auto">
          <a:xfrm>
            <a:off x="1925638" y="4827588"/>
            <a:ext cx="5597525" cy="1162050"/>
          </a:xfrm>
          <a:prstGeom prst="rect">
            <a:avLst/>
          </a:prstGeom>
          <a:noFill/>
          <a:ln w="12700">
            <a:noFill/>
            <a:miter lim="800000"/>
            <a:headEnd/>
            <a:tailEnd/>
          </a:ln>
          <a:effectLst/>
        </p:spPr>
        <p:txBody>
          <a:bodyPr lIns="90488" tIns="44450" rIns="90488" bIns="44450"/>
          <a:lstStyle/>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There is sufficient statistical evidence</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to infer that Metro EMS is </a:t>
            </a:r>
            <a:r>
              <a:rPr lang="en-US" sz="2400" u="sng" dirty="0">
                <a:effectLst>
                  <a:outerShdw blurRad="38100" dist="38100" dir="2700000" algn="tl">
                    <a:srgbClr val="000000"/>
                  </a:outerShdw>
                </a:effectLst>
                <a:latin typeface="Book Antiqua" pitchFamily="18" charset="0"/>
              </a:rPr>
              <a:t>not</a:t>
            </a:r>
            <a:r>
              <a:rPr lang="en-US" sz="2400" dirty="0">
                <a:effectLst>
                  <a:outerShdw blurRad="38100" dist="38100" dir="2700000" algn="tl">
                    <a:srgbClr val="000000"/>
                  </a:outerShdw>
                </a:effectLst>
                <a:latin typeface="Book Antiqua" pitchFamily="18" charset="0"/>
              </a:rPr>
              <a:t> meeting</a:t>
            </a:r>
          </a:p>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the response goal of 12 minutes.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8641"/>
                                        </p:tgtEl>
                                        <p:attrNameLst>
                                          <p:attrName>style.visibility</p:attrName>
                                        </p:attrNameLst>
                                      </p:cBhvr>
                                      <p:to>
                                        <p:strVal val="visible"/>
                                      </p:to>
                                    </p:set>
                                    <p:animEffect transition="in" filter="dissolve">
                                      <p:cBhvr>
                                        <p:cTn id="7" dur="500"/>
                                        <p:tgtEl>
                                          <p:spTgt spid="278641"/>
                                        </p:tgtEl>
                                      </p:cBhvr>
                                    </p:animEffect>
                                  </p:childTnLst>
                                </p:cTn>
                              </p:par>
                            </p:childTnLst>
                          </p:cTn>
                        </p:par>
                        <p:par>
                          <p:cTn id="8" fill="hold" nodeType="afterGroup">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278642"/>
                                        </p:tgtEl>
                                        <p:attrNameLst>
                                          <p:attrName>style.visibility</p:attrName>
                                        </p:attrNameLst>
                                      </p:cBhvr>
                                      <p:to>
                                        <p:strVal val="visible"/>
                                      </p:to>
                                    </p:set>
                                    <p:anim calcmode="lin" valueType="num">
                                      <p:cBhvr>
                                        <p:cTn id="11" dur="500" fill="hold"/>
                                        <p:tgtEl>
                                          <p:spTgt spid="278642"/>
                                        </p:tgtEl>
                                        <p:attrNameLst>
                                          <p:attrName>ppt_w</p:attrName>
                                        </p:attrNameLst>
                                      </p:cBhvr>
                                      <p:tavLst>
                                        <p:tav tm="0">
                                          <p:val>
                                            <p:strVal val="2/3*#ppt_w"/>
                                          </p:val>
                                        </p:tav>
                                        <p:tav tm="100000">
                                          <p:val>
                                            <p:strVal val="#ppt_w"/>
                                          </p:val>
                                        </p:tav>
                                      </p:tavLst>
                                    </p:anim>
                                    <p:anim calcmode="lin" valueType="num">
                                      <p:cBhvr>
                                        <p:cTn id="12" dur="500" fill="hold"/>
                                        <p:tgtEl>
                                          <p:spTgt spid="278642"/>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1000"/>
                            </p:stCondLst>
                            <p:childTnLst>
                              <p:par>
                                <p:cTn id="14" presetID="12" presetClass="entr" presetSubtype="1" fill="hold" grpId="0" nodeType="afterEffect">
                                  <p:stCondLst>
                                    <p:cond delay="2000"/>
                                  </p:stCondLst>
                                  <p:childTnLst>
                                    <p:set>
                                      <p:cBhvr>
                                        <p:cTn id="15" dur="1" fill="hold">
                                          <p:stCondLst>
                                            <p:cond delay="0"/>
                                          </p:stCondLst>
                                        </p:cTn>
                                        <p:tgtEl>
                                          <p:spTgt spid="278644"/>
                                        </p:tgtEl>
                                        <p:attrNameLst>
                                          <p:attrName>style.visibility</p:attrName>
                                        </p:attrNameLst>
                                      </p:cBhvr>
                                      <p:to>
                                        <p:strVal val="visible"/>
                                      </p:to>
                                    </p:set>
                                    <p:animEffect transition="in" filter="slide(fromTop)">
                                      <p:cBhvr>
                                        <p:cTn id="16" dur="500"/>
                                        <p:tgtEl>
                                          <p:spTgt spid="278644"/>
                                        </p:tgtEl>
                                      </p:cBhvr>
                                    </p:animEffect>
                                  </p:childTnLst>
                                </p:cTn>
                              </p:par>
                            </p:childTnLst>
                          </p:cTn>
                        </p:par>
                        <p:par>
                          <p:cTn id="17" fill="hold" nodeType="afterGroup">
                            <p:stCondLst>
                              <p:cond delay="3500"/>
                            </p:stCondLst>
                            <p:childTnLst>
                              <p:par>
                                <p:cTn id="18" presetID="16" presetClass="entr" presetSubtype="21" fill="hold" grpId="0" nodeType="afterEffect">
                                  <p:stCondLst>
                                    <p:cond delay="2000"/>
                                  </p:stCondLst>
                                  <p:childTnLst>
                                    <p:set>
                                      <p:cBhvr>
                                        <p:cTn id="19" dur="1" fill="hold">
                                          <p:stCondLst>
                                            <p:cond delay="0"/>
                                          </p:stCondLst>
                                        </p:cTn>
                                        <p:tgtEl>
                                          <p:spTgt spid="278645"/>
                                        </p:tgtEl>
                                        <p:attrNameLst>
                                          <p:attrName>style.visibility</p:attrName>
                                        </p:attrNameLst>
                                      </p:cBhvr>
                                      <p:to>
                                        <p:strVal val="visible"/>
                                      </p:to>
                                    </p:set>
                                    <p:animEffect transition="in" filter="barn(inVertical)">
                                      <p:cBhvr>
                                        <p:cTn id="20" dur="500"/>
                                        <p:tgtEl>
                                          <p:spTgt spid="27864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78632"/>
                                        </p:tgtEl>
                                        <p:attrNameLst>
                                          <p:attrName>style.visibility</p:attrName>
                                        </p:attrNameLst>
                                      </p:cBhvr>
                                      <p:to>
                                        <p:strVal val="visible"/>
                                      </p:to>
                                    </p:set>
                                    <p:animEffect transition="in" filter="dissolve">
                                      <p:cBhvr>
                                        <p:cTn id="25" dur="500"/>
                                        <p:tgtEl>
                                          <p:spTgt spid="278632"/>
                                        </p:tgtEl>
                                      </p:cBhvr>
                                    </p:animEffect>
                                  </p:childTnLst>
                                </p:cTn>
                              </p:par>
                            </p:childTnLst>
                          </p:cTn>
                        </p:par>
                        <p:par>
                          <p:cTn id="26" fill="hold" nodeType="afterGroup">
                            <p:stCondLst>
                              <p:cond delay="500"/>
                            </p:stCondLst>
                            <p:childTnLst>
                              <p:par>
                                <p:cTn id="27" presetID="23" presetClass="entr" presetSubtype="272" fill="hold" grpId="0" nodeType="afterEffect">
                                  <p:stCondLst>
                                    <p:cond delay="1000"/>
                                  </p:stCondLst>
                                  <p:childTnLst>
                                    <p:set>
                                      <p:cBhvr>
                                        <p:cTn id="28" dur="1" fill="hold">
                                          <p:stCondLst>
                                            <p:cond delay="0"/>
                                          </p:stCondLst>
                                        </p:cTn>
                                        <p:tgtEl>
                                          <p:spTgt spid="278633"/>
                                        </p:tgtEl>
                                        <p:attrNameLst>
                                          <p:attrName>style.visibility</p:attrName>
                                        </p:attrNameLst>
                                      </p:cBhvr>
                                      <p:to>
                                        <p:strVal val="visible"/>
                                      </p:to>
                                    </p:set>
                                    <p:anim calcmode="lin" valueType="num">
                                      <p:cBhvr>
                                        <p:cTn id="29" dur="500" fill="hold"/>
                                        <p:tgtEl>
                                          <p:spTgt spid="278633"/>
                                        </p:tgtEl>
                                        <p:attrNameLst>
                                          <p:attrName>ppt_w</p:attrName>
                                        </p:attrNameLst>
                                      </p:cBhvr>
                                      <p:tavLst>
                                        <p:tav tm="0">
                                          <p:val>
                                            <p:strVal val="2/3*#ppt_w"/>
                                          </p:val>
                                        </p:tav>
                                        <p:tav tm="100000">
                                          <p:val>
                                            <p:strVal val="#ppt_w"/>
                                          </p:val>
                                        </p:tav>
                                      </p:tavLst>
                                    </p:anim>
                                    <p:anim calcmode="lin" valueType="num">
                                      <p:cBhvr>
                                        <p:cTn id="30" dur="500" fill="hold"/>
                                        <p:tgtEl>
                                          <p:spTgt spid="278633"/>
                                        </p:tgtEl>
                                        <p:attrNameLst>
                                          <p:attrName>ppt_h</p:attrName>
                                        </p:attrNameLst>
                                      </p:cBhvr>
                                      <p:tavLst>
                                        <p:tav tm="0">
                                          <p:val>
                                            <p:strVal val="2/3*#ppt_h"/>
                                          </p:val>
                                        </p:tav>
                                        <p:tav tm="100000">
                                          <p:val>
                                            <p:strVal val="#ppt_h"/>
                                          </p:val>
                                        </p:tav>
                                      </p:tavLst>
                                    </p:anim>
                                  </p:childTnLst>
                                </p:cTn>
                              </p:par>
                            </p:childTnLst>
                          </p:cTn>
                        </p:par>
                        <p:par>
                          <p:cTn id="31" fill="hold" nodeType="afterGroup">
                            <p:stCondLst>
                              <p:cond delay="2000"/>
                            </p:stCondLst>
                            <p:childTnLst>
                              <p:par>
                                <p:cTn id="32" presetID="12" presetClass="entr" presetSubtype="1" fill="hold" grpId="0" nodeType="afterEffect">
                                  <p:stCondLst>
                                    <p:cond delay="2000"/>
                                  </p:stCondLst>
                                  <p:childTnLst>
                                    <p:set>
                                      <p:cBhvr>
                                        <p:cTn id="33" dur="1" fill="hold">
                                          <p:stCondLst>
                                            <p:cond delay="0"/>
                                          </p:stCondLst>
                                        </p:cTn>
                                        <p:tgtEl>
                                          <p:spTgt spid="278646"/>
                                        </p:tgtEl>
                                        <p:attrNameLst>
                                          <p:attrName>style.visibility</p:attrName>
                                        </p:attrNameLst>
                                      </p:cBhvr>
                                      <p:to>
                                        <p:strVal val="visible"/>
                                      </p:to>
                                    </p:set>
                                    <p:animEffect transition="in" filter="slide(fromTop)">
                                      <p:cBhvr>
                                        <p:cTn id="34" dur="500"/>
                                        <p:tgtEl>
                                          <p:spTgt spid="278646"/>
                                        </p:tgtEl>
                                      </p:cBhvr>
                                    </p:animEffect>
                                  </p:childTnLst>
                                </p:cTn>
                              </p:par>
                            </p:childTnLst>
                          </p:cTn>
                        </p:par>
                        <p:par>
                          <p:cTn id="35" fill="hold" nodeType="afterGroup">
                            <p:stCondLst>
                              <p:cond delay="4500"/>
                            </p:stCondLst>
                            <p:childTnLst>
                              <p:par>
                                <p:cTn id="36" presetID="12" presetClass="entr" presetSubtype="1" fill="hold" grpId="0" nodeType="afterEffect">
                                  <p:stCondLst>
                                    <p:cond delay="2000"/>
                                  </p:stCondLst>
                                  <p:childTnLst>
                                    <p:set>
                                      <p:cBhvr>
                                        <p:cTn id="37" dur="1" fill="hold">
                                          <p:stCondLst>
                                            <p:cond delay="0"/>
                                          </p:stCondLst>
                                        </p:cTn>
                                        <p:tgtEl>
                                          <p:spTgt spid="278647"/>
                                        </p:tgtEl>
                                        <p:attrNameLst>
                                          <p:attrName>style.visibility</p:attrName>
                                        </p:attrNameLst>
                                      </p:cBhvr>
                                      <p:to>
                                        <p:strVal val="visible"/>
                                      </p:to>
                                    </p:set>
                                    <p:animEffect transition="in" filter="slide(fromTop)">
                                      <p:cBhvr>
                                        <p:cTn id="38" dur="500"/>
                                        <p:tgtEl>
                                          <p:spTgt spid="278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32" grpId="0" animBg="1"/>
      <p:bldP spid="278633" grpId="0" autoUpdateAnimBg="0"/>
      <p:bldP spid="278641" grpId="0" animBg="1"/>
      <p:bldP spid="278642" grpId="0" autoUpdateAnimBg="0"/>
      <p:bldP spid="278644" grpId="0" autoUpdateAnimBg="0"/>
      <p:bldP spid="278645" grpId="0" animBg="1"/>
      <p:bldP spid="278646" grpId="0" autoUpdateAnimBg="0"/>
      <p:bldP spid="27864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48E60037-476A-4691-A5A9-B0C843E59A56}"/>
              </a:ext>
            </a:extLst>
          </p:cNvPr>
          <p:cNvSpPr>
            <a:spLocks noChangeArrowheads="1"/>
          </p:cNvSpPr>
          <p:nvPr/>
        </p:nvSpPr>
        <p:spPr bwMode="auto">
          <a:xfrm>
            <a:off x="1130300" y="1574800"/>
            <a:ext cx="6877050" cy="459740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sz="2400">
              <a:effectLst>
                <a:outerShdw blurRad="38100" dist="38100" dir="2700000" algn="tl">
                  <a:srgbClr val="000000"/>
                </a:outerShdw>
              </a:effectLst>
              <a:latin typeface="Book Antiqua" pitchFamily="18" charset="0"/>
            </a:endParaRPr>
          </a:p>
        </p:txBody>
      </p:sp>
      <p:sp>
        <p:nvSpPr>
          <p:cNvPr id="279555" name="Rectangle 3">
            <a:extLst>
              <a:ext uri="{FF2B5EF4-FFF2-40B4-BE49-F238E27FC236}">
                <a16:creationId xmlns:a16="http://schemas.microsoft.com/office/drawing/2014/main" id="{A7648866-0EE3-47F4-A50C-82B8AF38672F}"/>
              </a:ext>
            </a:extLst>
          </p:cNvPr>
          <p:cNvSpPr>
            <a:spLocks noChangeArrowheads="1"/>
          </p:cNvSpPr>
          <p:nvPr/>
        </p:nvSpPr>
        <p:spPr bwMode="auto">
          <a:xfrm>
            <a:off x="706438" y="1077913"/>
            <a:ext cx="4649787" cy="571500"/>
          </a:xfrm>
          <a:prstGeom prst="rect">
            <a:avLst/>
          </a:prstGeom>
          <a:noFill/>
          <a:ln w="12700">
            <a:noFill/>
            <a:miter lim="800000"/>
            <a:headEnd/>
            <a:tailEnd/>
          </a:ln>
          <a:effectLst>
            <a:outerShdw dist="17961" dir="2700000" algn="ctr" rotWithShape="0">
              <a:srgbClr val="000000"/>
            </a:outerShdw>
          </a:effectLst>
        </p:spPr>
        <p:txBody>
          <a:bodyPr lIns="90488" tIns="44450" rIns="90488" bIns="44450"/>
          <a:lstStyle/>
          <a:p>
            <a:pPr marL="342900" indent="-342900" algn="ctr">
              <a:spcBef>
                <a:spcPct val="20000"/>
              </a:spcBef>
              <a:buClr>
                <a:srgbClr val="66FFFF"/>
              </a:buClr>
              <a:buSzPct val="75000"/>
              <a:buFont typeface="Monotype Sorts" pitchFamily="2" charset="2"/>
              <a:buChar char="n"/>
              <a:defRPr/>
            </a:pPr>
            <a:r>
              <a:rPr lang="en-US" sz="2400" i="1" dirty="0">
                <a:effectLst>
                  <a:outerShdw blurRad="38100" dist="38100" dir="2700000" algn="tl">
                    <a:srgbClr val="000000">
                      <a:alpha val="43137"/>
                    </a:srgbClr>
                  </a:outerShdw>
                </a:effectLst>
                <a:latin typeface="Book Antiqua" pitchFamily="18" charset="0"/>
              </a:rPr>
              <a:t>p </a:t>
            </a:r>
            <a:r>
              <a:rPr lang="en-US" sz="2400" dirty="0">
                <a:effectLst>
                  <a:outerShdw blurRad="38100" dist="38100" dir="2700000" algn="tl">
                    <a:srgbClr val="000000">
                      <a:alpha val="43137"/>
                    </a:srgbClr>
                  </a:outerShdw>
                </a:effectLst>
                <a:latin typeface="Book Antiqua" pitchFamily="18" charset="0"/>
              </a:rPr>
              <a:t>–Value Approach</a:t>
            </a:r>
            <a:endParaRPr lang="en-US" sz="2400" baseline="-25000" dirty="0">
              <a:effectLst>
                <a:outerShdw blurRad="38100" dist="38100" dir="2700000" algn="tl">
                  <a:srgbClr val="000000">
                    <a:alpha val="43137"/>
                  </a:srgbClr>
                </a:outerShdw>
              </a:effectLst>
              <a:latin typeface="Book Antiqua" pitchFamily="18" charset="0"/>
            </a:endParaRPr>
          </a:p>
        </p:txBody>
      </p:sp>
      <p:sp>
        <p:nvSpPr>
          <p:cNvPr id="279556" name="Freeform 4">
            <a:extLst>
              <a:ext uri="{FF2B5EF4-FFF2-40B4-BE49-F238E27FC236}">
                <a16:creationId xmlns:a16="http://schemas.microsoft.com/office/drawing/2014/main" id="{943E95A9-EA06-43AA-AFF0-9C0ED9F9F4AF}"/>
              </a:ext>
            </a:extLst>
          </p:cNvPr>
          <p:cNvSpPr>
            <a:spLocks/>
          </p:cNvSpPr>
          <p:nvPr/>
        </p:nvSpPr>
        <p:spPr bwMode="auto">
          <a:xfrm>
            <a:off x="1657350" y="1860550"/>
            <a:ext cx="4508500" cy="3059113"/>
          </a:xfrm>
          <a:custGeom>
            <a:avLst/>
            <a:gdLst/>
            <a:ahLst/>
            <a:cxnLst>
              <a:cxn ang="0">
                <a:pos x="1356" y="8"/>
              </a:cxn>
              <a:cxn ang="0">
                <a:pos x="1262" y="96"/>
              </a:cxn>
              <a:cxn ang="0">
                <a:pos x="1203" y="196"/>
              </a:cxn>
              <a:cxn ang="0">
                <a:pos x="1144" y="304"/>
              </a:cxn>
              <a:cxn ang="0">
                <a:pos x="1098" y="406"/>
              </a:cxn>
              <a:cxn ang="0">
                <a:pos x="1059" y="508"/>
              </a:cxn>
              <a:cxn ang="0">
                <a:pos x="1014" y="625"/>
              </a:cxn>
              <a:cxn ang="0">
                <a:pos x="975" y="748"/>
              </a:cxn>
              <a:cxn ang="0">
                <a:pos x="948" y="853"/>
              </a:cxn>
              <a:cxn ang="0">
                <a:pos x="922" y="965"/>
              </a:cxn>
              <a:cxn ang="0">
                <a:pos x="885" y="1072"/>
              </a:cxn>
              <a:cxn ang="0">
                <a:pos x="844" y="1177"/>
              </a:cxn>
              <a:cxn ang="0">
                <a:pos x="812" y="1282"/>
              </a:cxn>
              <a:cxn ang="0">
                <a:pos x="748" y="1402"/>
              </a:cxn>
              <a:cxn ang="0">
                <a:pos x="677" y="1516"/>
              </a:cxn>
              <a:cxn ang="0">
                <a:pos x="605" y="1613"/>
              </a:cxn>
              <a:cxn ang="0">
                <a:pos x="504" y="1686"/>
              </a:cxn>
              <a:cxn ang="0">
                <a:pos x="396" y="1740"/>
              </a:cxn>
              <a:cxn ang="0">
                <a:pos x="293" y="1783"/>
              </a:cxn>
              <a:cxn ang="0">
                <a:pos x="204" y="1813"/>
              </a:cxn>
              <a:cxn ang="0">
                <a:pos x="81" y="1849"/>
              </a:cxn>
              <a:cxn ang="0">
                <a:pos x="2" y="1876"/>
              </a:cxn>
              <a:cxn ang="0">
                <a:pos x="2840" y="1924"/>
              </a:cxn>
              <a:cxn ang="0">
                <a:pos x="2796" y="1856"/>
              </a:cxn>
              <a:cxn ang="0">
                <a:pos x="2692" y="1826"/>
              </a:cxn>
              <a:cxn ang="0">
                <a:pos x="2574" y="1792"/>
              </a:cxn>
              <a:cxn ang="0">
                <a:pos x="2460" y="1744"/>
              </a:cxn>
              <a:cxn ang="0">
                <a:pos x="2342" y="1688"/>
              </a:cxn>
              <a:cxn ang="0">
                <a:pos x="2293" y="1658"/>
              </a:cxn>
              <a:cxn ang="0">
                <a:pos x="2212" y="1584"/>
              </a:cxn>
              <a:cxn ang="0">
                <a:pos x="2140" y="1500"/>
              </a:cxn>
              <a:cxn ang="0">
                <a:pos x="2078" y="1402"/>
              </a:cxn>
              <a:cxn ang="0">
                <a:pos x="2024" y="1300"/>
              </a:cxn>
              <a:cxn ang="0">
                <a:pos x="1978" y="1200"/>
              </a:cxn>
              <a:cxn ang="0">
                <a:pos x="1942" y="1106"/>
              </a:cxn>
              <a:cxn ang="0">
                <a:pos x="1910" y="1012"/>
              </a:cxn>
              <a:cxn ang="0">
                <a:pos x="1870" y="890"/>
              </a:cxn>
              <a:cxn ang="0">
                <a:pos x="1840" y="776"/>
              </a:cxn>
              <a:cxn ang="0">
                <a:pos x="1798" y="640"/>
              </a:cxn>
              <a:cxn ang="0">
                <a:pos x="1748" y="507"/>
              </a:cxn>
              <a:cxn ang="0">
                <a:pos x="1704" y="396"/>
              </a:cxn>
              <a:cxn ang="0">
                <a:pos x="1672" y="318"/>
              </a:cxn>
              <a:cxn ang="0">
                <a:pos x="1630" y="232"/>
              </a:cxn>
              <a:cxn ang="0">
                <a:pos x="1598" y="180"/>
              </a:cxn>
              <a:cxn ang="0">
                <a:pos x="1560" y="124"/>
              </a:cxn>
              <a:cxn ang="0">
                <a:pos x="1546" y="106"/>
              </a:cxn>
              <a:cxn ang="0">
                <a:pos x="1490" y="42"/>
              </a:cxn>
              <a:cxn ang="0">
                <a:pos x="1448" y="8"/>
              </a:cxn>
            </a:cxnLst>
            <a:rect l="0" t="0" r="r" b="b"/>
            <a:pathLst>
              <a:path w="2840" h="1927">
                <a:moveTo>
                  <a:pt x="1416" y="0"/>
                </a:moveTo>
                <a:lnTo>
                  <a:pt x="1384" y="0"/>
                </a:lnTo>
                <a:lnTo>
                  <a:pt x="1356" y="8"/>
                </a:lnTo>
                <a:lnTo>
                  <a:pt x="1324" y="30"/>
                </a:lnTo>
                <a:lnTo>
                  <a:pt x="1299" y="55"/>
                </a:lnTo>
                <a:lnTo>
                  <a:pt x="1262" y="96"/>
                </a:lnTo>
                <a:lnTo>
                  <a:pt x="1242" y="128"/>
                </a:lnTo>
                <a:lnTo>
                  <a:pt x="1218" y="162"/>
                </a:lnTo>
                <a:lnTo>
                  <a:pt x="1203" y="196"/>
                </a:lnTo>
                <a:lnTo>
                  <a:pt x="1185" y="232"/>
                </a:lnTo>
                <a:lnTo>
                  <a:pt x="1164" y="268"/>
                </a:lnTo>
                <a:lnTo>
                  <a:pt x="1144" y="304"/>
                </a:lnTo>
                <a:lnTo>
                  <a:pt x="1128" y="343"/>
                </a:lnTo>
                <a:lnTo>
                  <a:pt x="1112" y="372"/>
                </a:lnTo>
                <a:lnTo>
                  <a:pt x="1098" y="406"/>
                </a:lnTo>
                <a:lnTo>
                  <a:pt x="1086" y="439"/>
                </a:lnTo>
                <a:lnTo>
                  <a:pt x="1071" y="475"/>
                </a:lnTo>
                <a:lnTo>
                  <a:pt x="1059" y="508"/>
                </a:lnTo>
                <a:lnTo>
                  <a:pt x="1041" y="547"/>
                </a:lnTo>
                <a:lnTo>
                  <a:pt x="1026" y="589"/>
                </a:lnTo>
                <a:lnTo>
                  <a:pt x="1014" y="625"/>
                </a:lnTo>
                <a:lnTo>
                  <a:pt x="1002" y="664"/>
                </a:lnTo>
                <a:lnTo>
                  <a:pt x="990" y="709"/>
                </a:lnTo>
                <a:lnTo>
                  <a:pt x="975" y="748"/>
                </a:lnTo>
                <a:lnTo>
                  <a:pt x="966" y="784"/>
                </a:lnTo>
                <a:lnTo>
                  <a:pt x="954" y="823"/>
                </a:lnTo>
                <a:lnTo>
                  <a:pt x="948" y="853"/>
                </a:lnTo>
                <a:lnTo>
                  <a:pt x="936" y="892"/>
                </a:lnTo>
                <a:lnTo>
                  <a:pt x="927" y="931"/>
                </a:lnTo>
                <a:lnTo>
                  <a:pt x="922" y="965"/>
                </a:lnTo>
                <a:lnTo>
                  <a:pt x="909" y="1003"/>
                </a:lnTo>
                <a:lnTo>
                  <a:pt x="897" y="1036"/>
                </a:lnTo>
                <a:lnTo>
                  <a:pt x="885" y="1072"/>
                </a:lnTo>
                <a:lnTo>
                  <a:pt x="873" y="1108"/>
                </a:lnTo>
                <a:lnTo>
                  <a:pt x="860" y="1144"/>
                </a:lnTo>
                <a:lnTo>
                  <a:pt x="844" y="1177"/>
                </a:lnTo>
                <a:lnTo>
                  <a:pt x="832" y="1218"/>
                </a:lnTo>
                <a:lnTo>
                  <a:pt x="822" y="1246"/>
                </a:lnTo>
                <a:lnTo>
                  <a:pt x="812" y="1282"/>
                </a:lnTo>
                <a:lnTo>
                  <a:pt x="789" y="1324"/>
                </a:lnTo>
                <a:lnTo>
                  <a:pt x="768" y="1363"/>
                </a:lnTo>
                <a:lnTo>
                  <a:pt x="748" y="1402"/>
                </a:lnTo>
                <a:lnTo>
                  <a:pt x="730" y="1437"/>
                </a:lnTo>
                <a:lnTo>
                  <a:pt x="708" y="1478"/>
                </a:lnTo>
                <a:lnTo>
                  <a:pt x="677" y="1516"/>
                </a:lnTo>
                <a:lnTo>
                  <a:pt x="653" y="1547"/>
                </a:lnTo>
                <a:lnTo>
                  <a:pt x="632" y="1578"/>
                </a:lnTo>
                <a:lnTo>
                  <a:pt x="605" y="1613"/>
                </a:lnTo>
                <a:lnTo>
                  <a:pt x="580" y="1632"/>
                </a:lnTo>
                <a:lnTo>
                  <a:pt x="551" y="1656"/>
                </a:lnTo>
                <a:lnTo>
                  <a:pt x="504" y="1686"/>
                </a:lnTo>
                <a:lnTo>
                  <a:pt x="458" y="1710"/>
                </a:lnTo>
                <a:lnTo>
                  <a:pt x="424" y="1726"/>
                </a:lnTo>
                <a:lnTo>
                  <a:pt x="396" y="1740"/>
                </a:lnTo>
                <a:lnTo>
                  <a:pt x="364" y="1752"/>
                </a:lnTo>
                <a:lnTo>
                  <a:pt x="328" y="1768"/>
                </a:lnTo>
                <a:lnTo>
                  <a:pt x="293" y="1783"/>
                </a:lnTo>
                <a:lnTo>
                  <a:pt x="264" y="1789"/>
                </a:lnTo>
                <a:lnTo>
                  <a:pt x="237" y="1801"/>
                </a:lnTo>
                <a:lnTo>
                  <a:pt x="204" y="1813"/>
                </a:lnTo>
                <a:lnTo>
                  <a:pt x="160" y="1826"/>
                </a:lnTo>
                <a:lnTo>
                  <a:pt x="114" y="1843"/>
                </a:lnTo>
                <a:lnTo>
                  <a:pt x="81" y="1849"/>
                </a:lnTo>
                <a:lnTo>
                  <a:pt x="48" y="1861"/>
                </a:lnTo>
                <a:lnTo>
                  <a:pt x="21" y="1867"/>
                </a:lnTo>
                <a:lnTo>
                  <a:pt x="2" y="1876"/>
                </a:lnTo>
                <a:lnTo>
                  <a:pt x="0" y="1927"/>
                </a:lnTo>
                <a:lnTo>
                  <a:pt x="0" y="1924"/>
                </a:lnTo>
                <a:lnTo>
                  <a:pt x="2840" y="1924"/>
                </a:lnTo>
                <a:lnTo>
                  <a:pt x="2838" y="1886"/>
                </a:lnTo>
                <a:lnTo>
                  <a:pt x="2838" y="1868"/>
                </a:lnTo>
                <a:lnTo>
                  <a:pt x="2796" y="1856"/>
                </a:lnTo>
                <a:lnTo>
                  <a:pt x="2754" y="1846"/>
                </a:lnTo>
                <a:lnTo>
                  <a:pt x="2724" y="1834"/>
                </a:lnTo>
                <a:lnTo>
                  <a:pt x="2692" y="1826"/>
                </a:lnTo>
                <a:lnTo>
                  <a:pt x="2670" y="1820"/>
                </a:lnTo>
                <a:lnTo>
                  <a:pt x="2620" y="1804"/>
                </a:lnTo>
                <a:lnTo>
                  <a:pt x="2574" y="1792"/>
                </a:lnTo>
                <a:lnTo>
                  <a:pt x="2535" y="1774"/>
                </a:lnTo>
                <a:lnTo>
                  <a:pt x="2499" y="1759"/>
                </a:lnTo>
                <a:lnTo>
                  <a:pt x="2460" y="1744"/>
                </a:lnTo>
                <a:lnTo>
                  <a:pt x="2424" y="1730"/>
                </a:lnTo>
                <a:lnTo>
                  <a:pt x="2379" y="1708"/>
                </a:lnTo>
                <a:lnTo>
                  <a:pt x="2342" y="1688"/>
                </a:lnTo>
                <a:lnTo>
                  <a:pt x="2322" y="1676"/>
                </a:lnTo>
                <a:lnTo>
                  <a:pt x="2308" y="1666"/>
                </a:lnTo>
                <a:lnTo>
                  <a:pt x="2293" y="1658"/>
                </a:lnTo>
                <a:lnTo>
                  <a:pt x="2266" y="1636"/>
                </a:lnTo>
                <a:lnTo>
                  <a:pt x="2245" y="1613"/>
                </a:lnTo>
                <a:lnTo>
                  <a:pt x="2212" y="1584"/>
                </a:lnTo>
                <a:lnTo>
                  <a:pt x="2191" y="1565"/>
                </a:lnTo>
                <a:lnTo>
                  <a:pt x="2161" y="1528"/>
                </a:lnTo>
                <a:lnTo>
                  <a:pt x="2140" y="1500"/>
                </a:lnTo>
                <a:lnTo>
                  <a:pt x="2120" y="1466"/>
                </a:lnTo>
                <a:lnTo>
                  <a:pt x="2098" y="1434"/>
                </a:lnTo>
                <a:lnTo>
                  <a:pt x="2078" y="1402"/>
                </a:lnTo>
                <a:lnTo>
                  <a:pt x="2058" y="1362"/>
                </a:lnTo>
                <a:lnTo>
                  <a:pt x="2042" y="1332"/>
                </a:lnTo>
                <a:lnTo>
                  <a:pt x="2024" y="1300"/>
                </a:lnTo>
                <a:lnTo>
                  <a:pt x="2006" y="1270"/>
                </a:lnTo>
                <a:lnTo>
                  <a:pt x="1996" y="1238"/>
                </a:lnTo>
                <a:lnTo>
                  <a:pt x="1978" y="1200"/>
                </a:lnTo>
                <a:lnTo>
                  <a:pt x="1964" y="1164"/>
                </a:lnTo>
                <a:lnTo>
                  <a:pt x="1952" y="1134"/>
                </a:lnTo>
                <a:lnTo>
                  <a:pt x="1942" y="1106"/>
                </a:lnTo>
                <a:lnTo>
                  <a:pt x="1934" y="1080"/>
                </a:lnTo>
                <a:lnTo>
                  <a:pt x="1924" y="1058"/>
                </a:lnTo>
                <a:lnTo>
                  <a:pt x="1910" y="1012"/>
                </a:lnTo>
                <a:lnTo>
                  <a:pt x="1896" y="970"/>
                </a:lnTo>
                <a:lnTo>
                  <a:pt x="1884" y="930"/>
                </a:lnTo>
                <a:lnTo>
                  <a:pt x="1870" y="890"/>
                </a:lnTo>
                <a:lnTo>
                  <a:pt x="1862" y="850"/>
                </a:lnTo>
                <a:lnTo>
                  <a:pt x="1852" y="814"/>
                </a:lnTo>
                <a:lnTo>
                  <a:pt x="1840" y="776"/>
                </a:lnTo>
                <a:lnTo>
                  <a:pt x="1828" y="734"/>
                </a:lnTo>
                <a:lnTo>
                  <a:pt x="1816" y="694"/>
                </a:lnTo>
                <a:lnTo>
                  <a:pt x="1798" y="640"/>
                </a:lnTo>
                <a:lnTo>
                  <a:pt x="1784" y="598"/>
                </a:lnTo>
                <a:lnTo>
                  <a:pt x="1766" y="550"/>
                </a:lnTo>
                <a:lnTo>
                  <a:pt x="1748" y="507"/>
                </a:lnTo>
                <a:lnTo>
                  <a:pt x="1734" y="474"/>
                </a:lnTo>
                <a:lnTo>
                  <a:pt x="1722" y="432"/>
                </a:lnTo>
                <a:lnTo>
                  <a:pt x="1704" y="396"/>
                </a:lnTo>
                <a:lnTo>
                  <a:pt x="1686" y="348"/>
                </a:lnTo>
                <a:lnTo>
                  <a:pt x="1698" y="372"/>
                </a:lnTo>
                <a:lnTo>
                  <a:pt x="1672" y="318"/>
                </a:lnTo>
                <a:lnTo>
                  <a:pt x="1654" y="284"/>
                </a:lnTo>
                <a:lnTo>
                  <a:pt x="1642" y="256"/>
                </a:lnTo>
                <a:lnTo>
                  <a:pt x="1630" y="232"/>
                </a:lnTo>
                <a:lnTo>
                  <a:pt x="1612" y="206"/>
                </a:lnTo>
                <a:lnTo>
                  <a:pt x="1606" y="196"/>
                </a:lnTo>
                <a:lnTo>
                  <a:pt x="1598" y="180"/>
                </a:lnTo>
                <a:lnTo>
                  <a:pt x="1586" y="160"/>
                </a:lnTo>
                <a:lnTo>
                  <a:pt x="1574" y="142"/>
                </a:lnTo>
                <a:lnTo>
                  <a:pt x="1560" y="124"/>
                </a:lnTo>
                <a:lnTo>
                  <a:pt x="1552" y="114"/>
                </a:lnTo>
                <a:lnTo>
                  <a:pt x="1568" y="136"/>
                </a:lnTo>
                <a:lnTo>
                  <a:pt x="1546" y="106"/>
                </a:lnTo>
                <a:lnTo>
                  <a:pt x="1530" y="86"/>
                </a:lnTo>
                <a:lnTo>
                  <a:pt x="1512" y="62"/>
                </a:lnTo>
                <a:lnTo>
                  <a:pt x="1490" y="42"/>
                </a:lnTo>
                <a:lnTo>
                  <a:pt x="1476" y="28"/>
                </a:lnTo>
                <a:lnTo>
                  <a:pt x="1464" y="16"/>
                </a:lnTo>
                <a:lnTo>
                  <a:pt x="1448" y="8"/>
                </a:lnTo>
                <a:lnTo>
                  <a:pt x="1432" y="2"/>
                </a:lnTo>
              </a:path>
            </a:pathLst>
          </a:custGeom>
          <a:solidFill>
            <a:schemeClr val="bg2">
              <a:lumMod val="20000"/>
              <a:lumOff val="8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557" name="Rectangle 5">
            <a:extLst>
              <a:ext uri="{FF2B5EF4-FFF2-40B4-BE49-F238E27FC236}">
                <a16:creationId xmlns:a16="http://schemas.microsoft.com/office/drawing/2014/main" id="{F14D4F16-13BF-4EE3-9CE1-441A701A22C2}"/>
              </a:ext>
            </a:extLst>
          </p:cNvPr>
          <p:cNvSpPr>
            <a:spLocks noChangeArrowheads="1"/>
          </p:cNvSpPr>
          <p:nvPr/>
        </p:nvSpPr>
        <p:spPr bwMode="auto">
          <a:xfrm>
            <a:off x="6627813" y="3443288"/>
            <a:ext cx="1190625" cy="82867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dirty="0">
                <a:solidFill>
                  <a:schemeClr val="tx1">
                    <a:lumMod val="95000"/>
                    <a:lumOff val="5000"/>
                  </a:schemeClr>
                </a:solidFill>
                <a:latin typeface="Book Antiqua" pitchFamily="18" charset="0"/>
              </a:rPr>
              <a:t>p</a:t>
            </a:r>
            <a:r>
              <a:rPr lang="en-US" sz="2400" dirty="0">
                <a:solidFill>
                  <a:schemeClr val="tx1">
                    <a:lumMod val="95000"/>
                    <a:lumOff val="5000"/>
                  </a:schemeClr>
                </a:solidFill>
                <a:latin typeface="Book Antiqua" pitchFamily="18" charset="0"/>
              </a:rPr>
              <a:t>-value</a:t>
            </a:r>
          </a:p>
          <a:p>
            <a:pPr algn="ctr">
              <a:defRPr/>
            </a:pPr>
            <a:r>
              <a:rPr lang="en-US" sz="2400" i="1" dirty="0">
                <a:solidFill>
                  <a:schemeClr val="tx1">
                    <a:lumMod val="95000"/>
                    <a:lumOff val="5000"/>
                  </a:schemeClr>
                </a:solidFill>
                <a:latin typeface="Symbol" pitchFamily="18" charset="2"/>
              </a:rPr>
              <a:t></a:t>
            </a:r>
            <a:r>
              <a:rPr lang="en-US" sz="2400" dirty="0">
                <a:solidFill>
                  <a:schemeClr val="tx1">
                    <a:lumMod val="95000"/>
                    <a:lumOff val="5000"/>
                  </a:schemeClr>
                </a:solidFill>
                <a:latin typeface="Symbol" pitchFamily="18" charset="2"/>
              </a:rPr>
              <a:t></a:t>
            </a:r>
          </a:p>
        </p:txBody>
      </p:sp>
      <p:sp>
        <p:nvSpPr>
          <p:cNvPr id="279558" name="Freeform 6">
            <a:extLst>
              <a:ext uri="{FF2B5EF4-FFF2-40B4-BE49-F238E27FC236}">
                <a16:creationId xmlns:a16="http://schemas.microsoft.com/office/drawing/2014/main" id="{DBC63787-FD88-49E2-927F-5227DA7E37CA}"/>
              </a:ext>
            </a:extLst>
          </p:cNvPr>
          <p:cNvSpPr>
            <a:spLocks/>
          </p:cNvSpPr>
          <p:nvPr/>
        </p:nvSpPr>
        <p:spPr bwMode="auto">
          <a:xfrm>
            <a:off x="5861050" y="4730750"/>
            <a:ext cx="307975" cy="190500"/>
          </a:xfrm>
          <a:custGeom>
            <a:avLst/>
            <a:gdLst/>
            <a:ahLst/>
            <a:cxnLst>
              <a:cxn ang="0">
                <a:pos x="6" y="6"/>
              </a:cxn>
              <a:cxn ang="0">
                <a:pos x="1" y="0"/>
              </a:cxn>
              <a:cxn ang="0">
                <a:pos x="4" y="15"/>
              </a:cxn>
              <a:cxn ang="0">
                <a:pos x="4" y="26"/>
              </a:cxn>
              <a:cxn ang="0">
                <a:pos x="4" y="42"/>
              </a:cxn>
              <a:cxn ang="0">
                <a:pos x="4" y="54"/>
              </a:cxn>
              <a:cxn ang="0">
                <a:pos x="4" y="68"/>
              </a:cxn>
              <a:cxn ang="0">
                <a:pos x="4" y="90"/>
              </a:cxn>
              <a:cxn ang="0">
                <a:pos x="6" y="118"/>
              </a:cxn>
              <a:cxn ang="0">
                <a:pos x="192" y="120"/>
              </a:cxn>
              <a:cxn ang="0">
                <a:pos x="194" y="64"/>
              </a:cxn>
              <a:cxn ang="0">
                <a:pos x="184" y="58"/>
              </a:cxn>
              <a:cxn ang="0">
                <a:pos x="170" y="54"/>
              </a:cxn>
              <a:cxn ang="0">
                <a:pos x="156" y="52"/>
              </a:cxn>
              <a:cxn ang="0">
                <a:pos x="146" y="50"/>
              </a:cxn>
              <a:cxn ang="0">
                <a:pos x="140" y="48"/>
              </a:cxn>
              <a:cxn ang="0">
                <a:pos x="130" y="46"/>
              </a:cxn>
              <a:cxn ang="0">
                <a:pos x="104" y="38"/>
              </a:cxn>
              <a:cxn ang="0">
                <a:pos x="116" y="44"/>
              </a:cxn>
              <a:cxn ang="0">
                <a:pos x="110" y="42"/>
              </a:cxn>
              <a:cxn ang="0">
                <a:pos x="98" y="38"/>
              </a:cxn>
              <a:cxn ang="0">
                <a:pos x="90" y="34"/>
              </a:cxn>
              <a:cxn ang="0">
                <a:pos x="78" y="30"/>
              </a:cxn>
              <a:cxn ang="0">
                <a:pos x="70" y="28"/>
              </a:cxn>
              <a:cxn ang="0">
                <a:pos x="59" y="26"/>
              </a:cxn>
              <a:cxn ang="0">
                <a:pos x="50" y="22"/>
              </a:cxn>
              <a:cxn ang="0">
                <a:pos x="40" y="19"/>
              </a:cxn>
              <a:cxn ang="0">
                <a:pos x="31" y="15"/>
              </a:cxn>
              <a:cxn ang="0">
                <a:pos x="22" y="7"/>
              </a:cxn>
              <a:cxn ang="0">
                <a:pos x="13" y="4"/>
              </a:cxn>
              <a:cxn ang="0">
                <a:pos x="0" y="4"/>
              </a:cxn>
              <a:cxn ang="0">
                <a:pos x="8" y="8"/>
              </a:cxn>
            </a:cxnLst>
            <a:rect l="0" t="0" r="r" b="b"/>
            <a:pathLst>
              <a:path w="194" h="120">
                <a:moveTo>
                  <a:pt x="6" y="6"/>
                </a:moveTo>
                <a:lnTo>
                  <a:pt x="1" y="0"/>
                </a:lnTo>
                <a:lnTo>
                  <a:pt x="4" y="15"/>
                </a:lnTo>
                <a:lnTo>
                  <a:pt x="4" y="26"/>
                </a:lnTo>
                <a:lnTo>
                  <a:pt x="4" y="42"/>
                </a:lnTo>
                <a:lnTo>
                  <a:pt x="4" y="54"/>
                </a:lnTo>
                <a:lnTo>
                  <a:pt x="4" y="68"/>
                </a:lnTo>
                <a:lnTo>
                  <a:pt x="4" y="90"/>
                </a:lnTo>
                <a:lnTo>
                  <a:pt x="6" y="118"/>
                </a:lnTo>
                <a:lnTo>
                  <a:pt x="192" y="120"/>
                </a:lnTo>
                <a:lnTo>
                  <a:pt x="194" y="64"/>
                </a:lnTo>
                <a:lnTo>
                  <a:pt x="184" y="58"/>
                </a:lnTo>
                <a:lnTo>
                  <a:pt x="170" y="54"/>
                </a:lnTo>
                <a:lnTo>
                  <a:pt x="156" y="52"/>
                </a:lnTo>
                <a:lnTo>
                  <a:pt x="146" y="50"/>
                </a:lnTo>
                <a:lnTo>
                  <a:pt x="140" y="48"/>
                </a:lnTo>
                <a:lnTo>
                  <a:pt x="130" y="46"/>
                </a:lnTo>
                <a:lnTo>
                  <a:pt x="104" y="38"/>
                </a:lnTo>
                <a:lnTo>
                  <a:pt x="116" y="44"/>
                </a:lnTo>
                <a:lnTo>
                  <a:pt x="110" y="42"/>
                </a:lnTo>
                <a:lnTo>
                  <a:pt x="98" y="38"/>
                </a:lnTo>
                <a:lnTo>
                  <a:pt x="90" y="34"/>
                </a:lnTo>
                <a:lnTo>
                  <a:pt x="78" y="30"/>
                </a:lnTo>
                <a:lnTo>
                  <a:pt x="70" y="28"/>
                </a:lnTo>
                <a:lnTo>
                  <a:pt x="59" y="26"/>
                </a:lnTo>
                <a:lnTo>
                  <a:pt x="50" y="22"/>
                </a:lnTo>
                <a:lnTo>
                  <a:pt x="40" y="19"/>
                </a:lnTo>
                <a:lnTo>
                  <a:pt x="31" y="15"/>
                </a:lnTo>
                <a:lnTo>
                  <a:pt x="22" y="7"/>
                </a:lnTo>
                <a:lnTo>
                  <a:pt x="13" y="4"/>
                </a:lnTo>
                <a:lnTo>
                  <a:pt x="0" y="4"/>
                </a:lnTo>
                <a:lnTo>
                  <a:pt x="8" y="8"/>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559" name="Line 7">
            <a:extLst>
              <a:ext uri="{FF2B5EF4-FFF2-40B4-BE49-F238E27FC236}">
                <a16:creationId xmlns:a16="http://schemas.microsoft.com/office/drawing/2014/main" id="{3C42E62E-7B32-4630-9629-0D18C0810193}"/>
              </a:ext>
            </a:extLst>
          </p:cNvPr>
          <p:cNvSpPr>
            <a:spLocks noChangeShapeType="1"/>
          </p:cNvSpPr>
          <p:nvPr/>
        </p:nvSpPr>
        <p:spPr bwMode="auto">
          <a:xfrm>
            <a:off x="5416550" y="2390775"/>
            <a:ext cx="64770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560" name="Rectangle 8">
            <a:extLst>
              <a:ext uri="{FF2B5EF4-FFF2-40B4-BE49-F238E27FC236}">
                <a16:creationId xmlns:a16="http://schemas.microsoft.com/office/drawing/2014/main" id="{E52461C8-3A68-4E08-B614-844966E90A9F}"/>
              </a:ext>
            </a:extLst>
          </p:cNvPr>
          <p:cNvSpPr>
            <a:spLocks noChangeArrowheads="1"/>
          </p:cNvSpPr>
          <p:nvPr/>
        </p:nvSpPr>
        <p:spPr bwMode="auto">
          <a:xfrm>
            <a:off x="3752850" y="5253038"/>
            <a:ext cx="3333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0</a:t>
            </a:r>
          </a:p>
        </p:txBody>
      </p:sp>
      <p:sp>
        <p:nvSpPr>
          <p:cNvPr id="279561" name="Rectangle 9">
            <a:extLst>
              <a:ext uri="{FF2B5EF4-FFF2-40B4-BE49-F238E27FC236}">
                <a16:creationId xmlns:a16="http://schemas.microsoft.com/office/drawing/2014/main" id="{0FF2CC09-66E3-4B3E-9C32-D82D34C10278}"/>
              </a:ext>
            </a:extLst>
          </p:cNvPr>
          <p:cNvSpPr>
            <a:spLocks noChangeArrowheads="1"/>
          </p:cNvSpPr>
          <p:nvPr/>
        </p:nvSpPr>
        <p:spPr bwMode="auto">
          <a:xfrm>
            <a:off x="4652963" y="5214938"/>
            <a:ext cx="866775" cy="81915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 </a:t>
            </a:r>
            <a:r>
              <a:rPr lang="en-US" sz="2400" i="1">
                <a:effectLst>
                  <a:outerShdw blurRad="38100" dist="38100" dir="2700000" algn="tl">
                    <a:srgbClr val="000000">
                      <a:alpha val="43137"/>
                    </a:srgbClr>
                  </a:outerShdw>
                </a:effectLst>
                <a:latin typeface="Book Antiqua" pitchFamily="18" charset="0"/>
              </a:rPr>
              <a:t>z</a:t>
            </a:r>
            <a:r>
              <a:rPr lang="en-US" sz="2400" i="1" baseline="-25000">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 =</a:t>
            </a:r>
          </a:p>
          <a:p>
            <a:pPr algn="ctr">
              <a:defRPr/>
            </a:pPr>
            <a:r>
              <a:rPr lang="en-US" sz="2400">
                <a:effectLst>
                  <a:outerShdw blurRad="38100" dist="38100" dir="2700000" algn="tl">
                    <a:srgbClr val="000000">
                      <a:alpha val="43137"/>
                    </a:srgbClr>
                  </a:outerShdw>
                </a:effectLst>
                <a:latin typeface="Book Antiqua" pitchFamily="18" charset="0"/>
              </a:rPr>
              <a:t>1.645</a:t>
            </a:r>
          </a:p>
        </p:txBody>
      </p:sp>
      <p:sp>
        <p:nvSpPr>
          <p:cNvPr id="279562" name="Rectangle 10">
            <a:extLst>
              <a:ext uri="{FF2B5EF4-FFF2-40B4-BE49-F238E27FC236}">
                <a16:creationId xmlns:a16="http://schemas.microsoft.com/office/drawing/2014/main" id="{7A51C734-4AD0-44F4-A785-DD2380642708}"/>
              </a:ext>
            </a:extLst>
          </p:cNvPr>
          <p:cNvSpPr>
            <a:spLocks noChangeArrowheads="1"/>
          </p:cNvSpPr>
          <p:nvPr/>
        </p:nvSpPr>
        <p:spPr bwMode="auto">
          <a:xfrm>
            <a:off x="6138863" y="2147888"/>
            <a:ext cx="109061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 = .05</a:t>
            </a:r>
            <a:endParaRPr lang="en-US" sz="2400" baseline="-25000">
              <a:effectLst>
                <a:outerShdw blurRad="38100" dist="38100" dir="2700000" algn="tl">
                  <a:srgbClr val="000000">
                    <a:alpha val="43137"/>
                  </a:srgbClr>
                </a:outerShdw>
              </a:effectLst>
              <a:latin typeface="Book Antiqua" pitchFamily="18" charset="0"/>
            </a:endParaRPr>
          </a:p>
        </p:txBody>
      </p:sp>
      <p:sp>
        <p:nvSpPr>
          <p:cNvPr id="279563" name="Line 11">
            <a:extLst>
              <a:ext uri="{FF2B5EF4-FFF2-40B4-BE49-F238E27FC236}">
                <a16:creationId xmlns:a16="http://schemas.microsoft.com/office/drawing/2014/main" id="{385ECFB7-9331-4B7C-849C-0199E43FB2BA}"/>
              </a:ext>
            </a:extLst>
          </p:cNvPr>
          <p:cNvSpPr>
            <a:spLocks noChangeShapeType="1"/>
          </p:cNvSpPr>
          <p:nvPr/>
        </p:nvSpPr>
        <p:spPr bwMode="auto">
          <a:xfrm>
            <a:off x="1420813" y="4922838"/>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564" name="Rectangle 12">
            <a:extLst>
              <a:ext uri="{FF2B5EF4-FFF2-40B4-BE49-F238E27FC236}">
                <a16:creationId xmlns:a16="http://schemas.microsoft.com/office/drawing/2014/main" id="{C4845289-EC6D-4A83-B46E-60E52D76EFAC}"/>
              </a:ext>
            </a:extLst>
          </p:cNvPr>
          <p:cNvSpPr>
            <a:spLocks noChangeArrowheads="1"/>
          </p:cNvSpPr>
          <p:nvPr/>
        </p:nvSpPr>
        <p:spPr bwMode="auto">
          <a:xfrm>
            <a:off x="6519863" y="4700588"/>
            <a:ext cx="31591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Book Antiqua" pitchFamily="18" charset="0"/>
              </a:rPr>
              <a:t>z</a:t>
            </a:r>
          </a:p>
        </p:txBody>
      </p:sp>
      <p:sp>
        <p:nvSpPr>
          <p:cNvPr id="279565" name="Rectangle 13">
            <a:extLst>
              <a:ext uri="{FF2B5EF4-FFF2-40B4-BE49-F238E27FC236}">
                <a16:creationId xmlns:a16="http://schemas.microsoft.com/office/drawing/2014/main" id="{8E8AD5BA-C8A5-4952-A55A-DBE4ECBA33A8}"/>
              </a:ext>
            </a:extLst>
          </p:cNvPr>
          <p:cNvSpPr>
            <a:spLocks noChangeArrowheads="1"/>
          </p:cNvSpPr>
          <p:nvPr/>
        </p:nvSpPr>
        <p:spPr bwMode="auto">
          <a:xfrm>
            <a:off x="5795963" y="5214938"/>
            <a:ext cx="714375" cy="81915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dirty="0">
                <a:solidFill>
                  <a:srgbClr val="66FFFF"/>
                </a:solidFill>
                <a:effectLst>
                  <a:outerShdw blurRad="38100" dist="38100" dir="2700000" algn="tl">
                    <a:srgbClr val="000000">
                      <a:alpha val="43137"/>
                    </a:srgbClr>
                  </a:outerShdw>
                </a:effectLst>
                <a:latin typeface="Book Antiqua" pitchFamily="18" charset="0"/>
              </a:rPr>
              <a:t> z</a:t>
            </a:r>
            <a:r>
              <a:rPr lang="en-US" sz="2400" dirty="0">
                <a:solidFill>
                  <a:srgbClr val="66FFFF"/>
                </a:solidFill>
                <a:effectLst>
                  <a:outerShdw blurRad="38100" dist="38100" dir="2700000" algn="tl">
                    <a:srgbClr val="000000">
                      <a:alpha val="43137"/>
                    </a:srgbClr>
                  </a:outerShdw>
                </a:effectLst>
                <a:latin typeface="Book Antiqua" pitchFamily="18" charset="0"/>
              </a:rPr>
              <a:t> =</a:t>
            </a:r>
          </a:p>
          <a:p>
            <a:pPr algn="ctr">
              <a:defRPr/>
            </a:pPr>
            <a:r>
              <a:rPr lang="en-US" sz="2400" dirty="0">
                <a:solidFill>
                  <a:srgbClr val="66FFFF"/>
                </a:solidFill>
                <a:effectLst>
                  <a:outerShdw blurRad="38100" dist="38100" dir="2700000" algn="tl">
                    <a:srgbClr val="000000">
                      <a:alpha val="43137"/>
                    </a:srgbClr>
                  </a:outerShdw>
                </a:effectLst>
                <a:latin typeface="Book Antiqua" pitchFamily="18" charset="0"/>
              </a:rPr>
              <a:t>2.47</a:t>
            </a:r>
          </a:p>
        </p:txBody>
      </p:sp>
      <p:sp>
        <p:nvSpPr>
          <p:cNvPr id="279566" name="Freeform 14">
            <a:extLst>
              <a:ext uri="{FF2B5EF4-FFF2-40B4-BE49-F238E27FC236}">
                <a16:creationId xmlns:a16="http://schemas.microsoft.com/office/drawing/2014/main" id="{35525469-C398-4B26-B3FE-CCEDA2BA7996}"/>
              </a:ext>
            </a:extLst>
          </p:cNvPr>
          <p:cNvSpPr>
            <a:spLocks noChangeArrowheads="1"/>
          </p:cNvSpPr>
          <p:nvPr/>
        </p:nvSpPr>
        <p:spPr bwMode="auto">
          <a:xfrm>
            <a:off x="3916363" y="4797425"/>
            <a:ext cx="1587" cy="428625"/>
          </a:xfrm>
          <a:custGeom>
            <a:avLst/>
            <a:gdLst/>
            <a:ahLst/>
            <a:cxnLst>
              <a:cxn ang="0">
                <a:pos x="0" y="0"/>
              </a:cxn>
              <a:cxn ang="0">
                <a:pos x="1" y="270"/>
              </a:cxn>
            </a:cxnLst>
            <a:rect l="0" t="0" r="r" b="b"/>
            <a:pathLst>
              <a:path w="1" h="270">
                <a:moveTo>
                  <a:pt x="0" y="0"/>
                </a:moveTo>
                <a:lnTo>
                  <a:pt x="1" y="27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nvGrpSpPr>
          <p:cNvPr id="2" name="Group 15">
            <a:extLst>
              <a:ext uri="{FF2B5EF4-FFF2-40B4-BE49-F238E27FC236}">
                <a16:creationId xmlns:a16="http://schemas.microsoft.com/office/drawing/2014/main" id="{1E44E0DC-02E2-4230-8FAD-20D5A17F03DB}"/>
              </a:ext>
            </a:extLst>
          </p:cNvPr>
          <p:cNvGrpSpPr>
            <a:grpSpLocks/>
          </p:cNvGrpSpPr>
          <p:nvPr/>
        </p:nvGrpSpPr>
        <p:grpSpPr bwMode="auto">
          <a:xfrm>
            <a:off x="1557338" y="1793875"/>
            <a:ext cx="4773612" cy="2936875"/>
            <a:chOff x="981" y="1178"/>
            <a:chExt cx="3007" cy="1850"/>
          </a:xfrm>
          <a:solidFill>
            <a:schemeClr val="bg2">
              <a:lumMod val="20000"/>
              <a:lumOff val="80000"/>
            </a:schemeClr>
          </a:solidFill>
        </p:grpSpPr>
        <p:sp>
          <p:nvSpPr>
            <p:cNvPr id="279568" name="Arc 16">
              <a:extLst>
                <a:ext uri="{FF2B5EF4-FFF2-40B4-BE49-F238E27FC236}">
                  <a16:creationId xmlns:a16="http://schemas.microsoft.com/office/drawing/2014/main" id="{ADC2CD07-ED46-4C5A-A545-A0D5E9E7B26F}"/>
                </a:ext>
              </a:extLst>
            </p:cNvPr>
            <p:cNvSpPr>
              <a:spLocks/>
            </p:cNvSpPr>
            <p:nvPr/>
          </p:nvSpPr>
          <p:spPr bwMode="auto">
            <a:xfrm rot="4500000">
              <a:off x="2754" y="2296"/>
              <a:ext cx="790"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grp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569" name="Arc 17">
              <a:extLst>
                <a:ext uri="{FF2B5EF4-FFF2-40B4-BE49-F238E27FC236}">
                  <a16:creationId xmlns:a16="http://schemas.microsoft.com/office/drawing/2014/main" id="{6A6885B2-E5F6-4F9A-AB6D-440E0D4F1B40}"/>
                </a:ext>
              </a:extLst>
            </p:cNvPr>
            <p:cNvSpPr>
              <a:spLocks/>
            </p:cNvSpPr>
            <p:nvPr/>
          </p:nvSpPr>
          <p:spPr bwMode="auto">
            <a:xfrm rot="6300000">
              <a:off x="1738" y="1544"/>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570" name="Arc 18">
              <a:extLst>
                <a:ext uri="{FF2B5EF4-FFF2-40B4-BE49-F238E27FC236}">
                  <a16:creationId xmlns:a16="http://schemas.microsoft.com/office/drawing/2014/main" id="{82F7BA3A-8B7D-4397-9537-D60595177C87}"/>
                </a:ext>
              </a:extLst>
            </p:cNvPr>
            <p:cNvSpPr>
              <a:spLocks/>
            </p:cNvSpPr>
            <p:nvPr/>
          </p:nvSpPr>
          <p:spPr bwMode="auto">
            <a:xfrm rot="16980000">
              <a:off x="1362" y="2302"/>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grp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571" name="Arc 19">
              <a:extLst>
                <a:ext uri="{FF2B5EF4-FFF2-40B4-BE49-F238E27FC236}">
                  <a16:creationId xmlns:a16="http://schemas.microsoft.com/office/drawing/2014/main" id="{195A1E2C-1045-42C2-975C-658A49EB6544}"/>
                </a:ext>
              </a:extLst>
            </p:cNvPr>
            <p:cNvSpPr>
              <a:spLocks/>
            </p:cNvSpPr>
            <p:nvPr/>
          </p:nvSpPr>
          <p:spPr bwMode="auto">
            <a:xfrm rot="20760000">
              <a:off x="981" y="2854"/>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grp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572" name="Arc 20">
              <a:extLst>
                <a:ext uri="{FF2B5EF4-FFF2-40B4-BE49-F238E27FC236}">
                  <a16:creationId xmlns:a16="http://schemas.microsoft.com/office/drawing/2014/main" id="{24A2A0B1-8E4B-4197-8F23-4E6E946DE5D1}"/>
                </a:ext>
              </a:extLst>
            </p:cNvPr>
            <p:cNvSpPr>
              <a:spLocks/>
            </p:cNvSpPr>
            <p:nvPr/>
          </p:nvSpPr>
          <p:spPr bwMode="auto">
            <a:xfrm rot="15300000">
              <a:off x="2199" y="1546"/>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grp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573" name="Arc 21">
              <a:extLst>
                <a:ext uri="{FF2B5EF4-FFF2-40B4-BE49-F238E27FC236}">
                  <a16:creationId xmlns:a16="http://schemas.microsoft.com/office/drawing/2014/main" id="{924A3DD1-4E15-4D20-A05F-BAAC0727BCB8}"/>
                </a:ext>
              </a:extLst>
            </p:cNvPr>
            <p:cNvSpPr>
              <a:spLocks/>
            </p:cNvSpPr>
            <p:nvPr/>
          </p:nvSpPr>
          <p:spPr bwMode="auto">
            <a:xfrm rot="720000">
              <a:off x="3252" y="2824"/>
              <a:ext cx="736" cy="204"/>
            </a:xfrm>
            <a:custGeom>
              <a:avLst/>
              <a:gdLst>
                <a:gd name="G0" fmla="+- 20480 0 0"/>
                <a:gd name="G1" fmla="+- 0 0 0"/>
                <a:gd name="G2" fmla="+- 21600 0 0"/>
                <a:gd name="T0" fmla="*/ 18341 w 20480"/>
                <a:gd name="T1" fmla="*/ 21494 h 21494"/>
                <a:gd name="T2" fmla="*/ 0 w 20480"/>
                <a:gd name="T3" fmla="*/ 6865 h 21494"/>
                <a:gd name="T4" fmla="*/ 20480 w 20480"/>
                <a:gd name="T5" fmla="*/ 0 h 21494"/>
              </a:gdLst>
              <a:ahLst/>
              <a:cxnLst>
                <a:cxn ang="0">
                  <a:pos x="T0" y="T1"/>
                </a:cxn>
                <a:cxn ang="0">
                  <a:pos x="T2" y="T3"/>
                </a:cxn>
                <a:cxn ang="0">
                  <a:pos x="T4" y="T5"/>
                </a:cxn>
              </a:cxnLst>
              <a:rect l="0" t="0" r="r" b="b"/>
              <a:pathLst>
                <a:path w="20480" h="21494" fill="none" extrusionOk="0">
                  <a:moveTo>
                    <a:pt x="18341" y="21493"/>
                  </a:moveTo>
                  <a:cubicBezTo>
                    <a:pt x="9881" y="20651"/>
                    <a:pt x="2701" y="14925"/>
                    <a:pt x="-1" y="6865"/>
                  </a:cubicBezTo>
                </a:path>
                <a:path w="20480" h="21494" stroke="0" extrusionOk="0">
                  <a:moveTo>
                    <a:pt x="18341" y="21493"/>
                  </a:moveTo>
                  <a:cubicBezTo>
                    <a:pt x="9881" y="20651"/>
                    <a:pt x="2701" y="14925"/>
                    <a:pt x="-1" y="6865"/>
                  </a:cubicBezTo>
                  <a:lnTo>
                    <a:pt x="20480" y="0"/>
                  </a:lnTo>
                  <a:close/>
                </a:path>
              </a:pathLst>
            </a:custGeom>
            <a:grp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grpSp>
        <p:nvGrpSpPr>
          <p:cNvPr id="3" name="Group 124">
            <a:extLst>
              <a:ext uri="{FF2B5EF4-FFF2-40B4-BE49-F238E27FC236}">
                <a16:creationId xmlns:a16="http://schemas.microsoft.com/office/drawing/2014/main" id="{AC180B25-1D4B-1CC4-5695-D05231109118}"/>
              </a:ext>
            </a:extLst>
          </p:cNvPr>
          <p:cNvGrpSpPr>
            <a:grpSpLocks/>
          </p:cNvGrpSpPr>
          <p:nvPr/>
        </p:nvGrpSpPr>
        <p:grpSpPr bwMode="auto">
          <a:xfrm>
            <a:off x="5786438" y="3505200"/>
            <a:ext cx="176212" cy="1765300"/>
            <a:chOff x="3645" y="2256"/>
            <a:chExt cx="111" cy="1112"/>
          </a:xfrm>
        </p:grpSpPr>
        <p:sp>
          <p:nvSpPr>
            <p:cNvPr id="279677" name="Freeform 125">
              <a:extLst>
                <a:ext uri="{FF2B5EF4-FFF2-40B4-BE49-F238E27FC236}">
                  <a16:creationId xmlns:a16="http://schemas.microsoft.com/office/drawing/2014/main" id="{5D6AF454-D4C8-4F36-A52D-7BD3DBA0BA4C}"/>
                </a:ext>
              </a:extLst>
            </p:cNvPr>
            <p:cNvSpPr>
              <a:spLocks noChangeArrowheads="1"/>
            </p:cNvSpPr>
            <p:nvPr/>
          </p:nvSpPr>
          <p:spPr bwMode="auto">
            <a:xfrm flipH="1">
              <a:off x="3645" y="2256"/>
              <a:ext cx="47" cy="959"/>
            </a:xfrm>
            <a:custGeom>
              <a:avLst/>
              <a:gdLst/>
              <a:ahLst/>
              <a:cxnLst>
                <a:cxn ang="0">
                  <a:pos x="0" y="0"/>
                </a:cxn>
                <a:cxn ang="0">
                  <a:pos x="0" y="263"/>
                </a:cxn>
              </a:cxnLst>
              <a:rect l="0" t="0" r="r" b="b"/>
              <a:pathLst>
                <a:path w="1" h="263">
                  <a:moveTo>
                    <a:pt x="0" y="0"/>
                  </a:moveTo>
                  <a:lnTo>
                    <a:pt x="0" y="263"/>
                  </a:lnTo>
                </a:path>
              </a:pathLst>
            </a:custGeom>
            <a:noFill/>
            <a:ln w="12700">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678" name="Line 126">
              <a:extLst>
                <a:ext uri="{FF2B5EF4-FFF2-40B4-BE49-F238E27FC236}">
                  <a16:creationId xmlns:a16="http://schemas.microsoft.com/office/drawing/2014/main" id="{287F5CD0-D36E-453E-92C3-C440BD9718D5}"/>
                </a:ext>
              </a:extLst>
            </p:cNvPr>
            <p:cNvSpPr>
              <a:spLocks noChangeShapeType="1"/>
            </p:cNvSpPr>
            <p:nvPr/>
          </p:nvSpPr>
          <p:spPr bwMode="auto">
            <a:xfrm>
              <a:off x="3692" y="3216"/>
              <a:ext cx="64" cy="152"/>
            </a:xfrm>
            <a:prstGeom prst="line">
              <a:avLst/>
            </a:prstGeom>
            <a:noFill/>
            <a:ln w="12700">
              <a:solidFill>
                <a:srgbClr val="66FFFF"/>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grpSp>
        <p:nvGrpSpPr>
          <p:cNvPr id="4" name="Group 127">
            <a:extLst>
              <a:ext uri="{FF2B5EF4-FFF2-40B4-BE49-F238E27FC236}">
                <a16:creationId xmlns:a16="http://schemas.microsoft.com/office/drawing/2014/main" id="{71F5579A-447E-C1AA-36FC-A3899D4AF646}"/>
              </a:ext>
            </a:extLst>
          </p:cNvPr>
          <p:cNvGrpSpPr>
            <a:grpSpLocks/>
          </p:cNvGrpSpPr>
          <p:nvPr/>
        </p:nvGrpSpPr>
        <p:grpSpPr bwMode="auto">
          <a:xfrm>
            <a:off x="5289550" y="2206625"/>
            <a:ext cx="101600" cy="3076575"/>
            <a:chOff x="3380" y="1438"/>
            <a:chExt cx="64" cy="1938"/>
          </a:xfrm>
        </p:grpSpPr>
        <p:sp>
          <p:nvSpPr>
            <p:cNvPr id="279680" name="Line 128">
              <a:extLst>
                <a:ext uri="{FF2B5EF4-FFF2-40B4-BE49-F238E27FC236}">
                  <a16:creationId xmlns:a16="http://schemas.microsoft.com/office/drawing/2014/main" id="{77F9C8F6-540C-4800-8708-6F261E5C1D68}"/>
                </a:ext>
              </a:extLst>
            </p:cNvPr>
            <p:cNvSpPr>
              <a:spLocks noChangeShapeType="1"/>
            </p:cNvSpPr>
            <p:nvPr/>
          </p:nvSpPr>
          <p:spPr bwMode="auto">
            <a:xfrm>
              <a:off x="3444" y="1438"/>
              <a:ext cx="0" cy="179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79681" name="Line 129">
              <a:extLst>
                <a:ext uri="{FF2B5EF4-FFF2-40B4-BE49-F238E27FC236}">
                  <a16:creationId xmlns:a16="http://schemas.microsoft.com/office/drawing/2014/main" id="{B738EE3B-D211-4BB9-B430-E42D127B90D0}"/>
                </a:ext>
              </a:extLst>
            </p:cNvPr>
            <p:cNvSpPr>
              <a:spLocks noChangeShapeType="1"/>
            </p:cNvSpPr>
            <p:nvPr/>
          </p:nvSpPr>
          <p:spPr bwMode="auto">
            <a:xfrm flipH="1">
              <a:off x="3380" y="3224"/>
              <a:ext cx="64" cy="152"/>
            </a:xfrm>
            <a:prstGeom prst="line">
              <a:avLst/>
            </a:prstGeom>
            <a:noFill/>
            <a:ln w="12700">
              <a:solidFill>
                <a:schemeClr val="tx1"/>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
        <p:nvSpPr>
          <p:cNvPr id="279682" name="Line 130">
            <a:extLst>
              <a:ext uri="{FF2B5EF4-FFF2-40B4-BE49-F238E27FC236}">
                <a16:creationId xmlns:a16="http://schemas.microsoft.com/office/drawing/2014/main" id="{FE5C6C81-7B44-44BB-802D-E2B3A3514967}"/>
              </a:ext>
            </a:extLst>
          </p:cNvPr>
          <p:cNvSpPr>
            <a:spLocks noChangeShapeType="1"/>
          </p:cNvSpPr>
          <p:nvPr/>
        </p:nvSpPr>
        <p:spPr bwMode="auto">
          <a:xfrm>
            <a:off x="5873750" y="3705225"/>
            <a:ext cx="647700" cy="0"/>
          </a:xfrm>
          <a:prstGeom prst="line">
            <a:avLst/>
          </a:prstGeom>
          <a:noFill/>
          <a:ln w="12700">
            <a:solidFill>
              <a:srgbClr val="66FFFF"/>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7188" name="Rectangle 133">
            <a:extLst>
              <a:ext uri="{FF2B5EF4-FFF2-40B4-BE49-F238E27FC236}">
                <a16:creationId xmlns:a16="http://schemas.microsoft.com/office/drawing/2014/main" id="{F0D94E1D-89FF-4D4C-BB17-FFF11551D718}"/>
              </a:ext>
            </a:extLst>
          </p:cNvPr>
          <p:cNvSpPr>
            <a:spLocks noChangeArrowheads="1"/>
          </p:cNvSpPr>
          <p:nvPr/>
        </p:nvSpPr>
        <p:spPr bwMode="auto">
          <a:xfrm>
            <a:off x="690563" y="141288"/>
            <a:ext cx="7772400" cy="814387"/>
          </a:xfrm>
          <a:prstGeom prst="rect">
            <a:avLst/>
          </a:prstGeom>
          <a:noFill/>
          <a:ln w="12700">
            <a:noFill/>
            <a:miter lim="800000"/>
            <a:headEnd/>
            <a:tailEnd/>
          </a:ln>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One-Tailed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grpSp>
        <p:nvGrpSpPr>
          <p:cNvPr id="5" name="Group 134">
            <a:extLst>
              <a:ext uri="{FF2B5EF4-FFF2-40B4-BE49-F238E27FC236}">
                <a16:creationId xmlns:a16="http://schemas.microsoft.com/office/drawing/2014/main" id="{59C06589-1EB7-8444-588B-F06F9893884F}"/>
              </a:ext>
            </a:extLst>
          </p:cNvPr>
          <p:cNvGrpSpPr>
            <a:grpSpLocks/>
          </p:cNvGrpSpPr>
          <p:nvPr/>
        </p:nvGrpSpPr>
        <p:grpSpPr bwMode="auto">
          <a:xfrm>
            <a:off x="1154113" y="1598613"/>
            <a:ext cx="1779587" cy="2185987"/>
            <a:chOff x="895" y="1663"/>
            <a:chExt cx="1121" cy="1377"/>
          </a:xfrm>
        </p:grpSpPr>
        <p:sp>
          <p:nvSpPr>
            <p:cNvPr id="279687" name="Rectangle 135">
              <a:extLst>
                <a:ext uri="{FF2B5EF4-FFF2-40B4-BE49-F238E27FC236}">
                  <a16:creationId xmlns:a16="http://schemas.microsoft.com/office/drawing/2014/main" id="{8B7E9A06-CED5-41EE-B2C3-784E257BC404}"/>
                </a:ext>
              </a:extLst>
            </p:cNvPr>
            <p:cNvSpPr>
              <a:spLocks noChangeArrowheads="1"/>
            </p:cNvSpPr>
            <p:nvPr/>
          </p:nvSpPr>
          <p:spPr bwMode="auto">
            <a:xfrm>
              <a:off x="895" y="1663"/>
              <a:ext cx="1121" cy="804"/>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  Sampling</a:t>
              </a:r>
            </a:p>
            <a:p>
              <a:pPr algn="ctr">
                <a:defRPr/>
              </a:pPr>
              <a:r>
                <a:rPr lang="en-US" sz="2400">
                  <a:effectLst>
                    <a:outerShdw blurRad="38100" dist="38100" dir="2700000" algn="tl">
                      <a:srgbClr val="000000">
                        <a:alpha val="43137"/>
                      </a:srgbClr>
                    </a:outerShdw>
                  </a:effectLst>
                  <a:latin typeface="Book Antiqua" pitchFamily="18" charset="0"/>
                </a:rPr>
                <a:t>distribution</a:t>
              </a:r>
            </a:p>
            <a:p>
              <a:pPr algn="ctr">
                <a:defRPr/>
              </a:pPr>
              <a:endParaRPr lang="en-US" sz="600">
                <a:effectLst>
                  <a:outerShdw blurRad="38100" dist="38100" dir="2700000" algn="tl">
                    <a:srgbClr val="000000">
                      <a:alpha val="43137"/>
                    </a:srgbClr>
                  </a:outerShdw>
                </a:effectLst>
                <a:latin typeface="Book Antiqua" pitchFamily="18" charset="0"/>
              </a:endParaRPr>
            </a:p>
            <a:p>
              <a:pPr algn="ctr">
                <a:defRPr/>
              </a:pPr>
              <a:r>
                <a:rPr lang="en-US" sz="2400">
                  <a:effectLst>
                    <a:outerShdw blurRad="38100" dist="38100" dir="2700000" algn="tl">
                      <a:srgbClr val="000000">
                        <a:alpha val="43137"/>
                      </a:srgbClr>
                    </a:outerShdw>
                  </a:effectLst>
                  <a:latin typeface="Book Antiqua" pitchFamily="18" charset="0"/>
                </a:rPr>
                <a:t> of </a:t>
              </a:r>
            </a:p>
          </p:txBody>
        </p:sp>
        <p:graphicFrame>
          <p:nvGraphicFramePr>
            <p:cNvPr id="48150" name="Object 136">
              <a:hlinkClick r:id="" action="ppaction://ole?verb=0"/>
              <a:extLst>
                <a:ext uri="{FF2B5EF4-FFF2-40B4-BE49-F238E27FC236}">
                  <a16:creationId xmlns:a16="http://schemas.microsoft.com/office/drawing/2014/main" id="{F66A3C37-3F56-F6AC-EF69-68DB1470070E}"/>
                </a:ext>
              </a:extLst>
            </p:cNvPr>
            <p:cNvGraphicFramePr>
              <a:graphicFrameLocks/>
            </p:cNvGraphicFramePr>
            <p:nvPr/>
          </p:nvGraphicFramePr>
          <p:xfrm>
            <a:off x="976" y="2584"/>
            <a:ext cx="1016" cy="456"/>
          </p:xfrm>
          <a:graphic>
            <a:graphicData uri="http://schemas.openxmlformats.org/presentationml/2006/ole">
              <mc:AlternateContent xmlns:mc="http://schemas.openxmlformats.org/markup-compatibility/2006">
                <mc:Choice xmlns:v="urn:schemas-microsoft-com:vml" Requires="v">
                  <p:oleObj name="Equation" r:id="rId3" imgW="1174676" imgH="577735" progId="Equation.DSMT4">
                    <p:embed/>
                  </p:oleObj>
                </mc:Choice>
                <mc:Fallback>
                  <p:oleObj name="Equation" r:id="rId3" imgW="1174676" imgH="577735" progId="Equation.DSMT4">
                    <p:embed/>
                    <p:pic>
                      <p:nvPicPr>
                        <p:cNvPr id="0" name="Object 13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 y="2584"/>
                          <a:ext cx="1016" cy="456"/>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dissolve">
                                      <p:cBhvr>
                                        <p:cTn id="7" dur="500"/>
                                        <p:tgtEl>
                                          <p:spTgt spid="279554"/>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279563"/>
                                        </p:tgtEl>
                                        <p:attrNameLst>
                                          <p:attrName>style.visibility</p:attrName>
                                        </p:attrNameLst>
                                      </p:cBhvr>
                                      <p:to>
                                        <p:strVal val="visible"/>
                                      </p:to>
                                    </p:set>
                                    <p:animEffect transition="in" filter="slide(fromLeft)">
                                      <p:cBhvr>
                                        <p:cTn id="11" dur="500"/>
                                        <p:tgtEl>
                                          <p:spTgt spid="279563"/>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279564"/>
                                        </p:tgtEl>
                                        <p:attrNameLst>
                                          <p:attrName>style.visibility</p:attrName>
                                        </p:attrNameLst>
                                      </p:cBhvr>
                                      <p:to>
                                        <p:strVal val="visible"/>
                                      </p:to>
                                    </p:set>
                                    <p:animEffect transition="in" filter="slide(fromLeft)">
                                      <p:cBhvr>
                                        <p:cTn id="15" dur="500"/>
                                        <p:tgtEl>
                                          <p:spTgt spid="279564"/>
                                        </p:tgtEl>
                                      </p:cBhvr>
                                    </p:animEffect>
                                  </p:childTnLst>
                                </p:cTn>
                              </p:par>
                            </p:childTnLst>
                          </p:cTn>
                        </p:par>
                        <p:par>
                          <p:cTn id="16" fill="hold" nodeType="afterGroup">
                            <p:stCondLst>
                              <p:cond delay="2500"/>
                            </p:stCondLst>
                            <p:childTnLst>
                              <p:par>
                                <p:cTn id="17" presetID="12" presetClass="entr" presetSubtype="1" fill="hold" nodeType="afterEffect">
                                  <p:stCondLst>
                                    <p:cond delay="1000"/>
                                  </p:stCondLst>
                                  <p:childTnLst>
                                    <p:set>
                                      <p:cBhvr>
                                        <p:cTn id="18" dur="1" fill="hold">
                                          <p:stCondLst>
                                            <p:cond delay="0"/>
                                          </p:stCondLst>
                                        </p:cTn>
                                        <p:tgtEl>
                                          <p:spTgt spid="279566"/>
                                        </p:tgtEl>
                                        <p:attrNameLst>
                                          <p:attrName>style.visibility</p:attrName>
                                        </p:attrNameLst>
                                      </p:cBhvr>
                                      <p:to>
                                        <p:strVal val="visible"/>
                                      </p:to>
                                    </p:set>
                                    <p:animEffect transition="in" filter="slide(fromTop)">
                                      <p:cBhvr>
                                        <p:cTn id="19" dur="500"/>
                                        <p:tgtEl>
                                          <p:spTgt spid="279566"/>
                                        </p:tgtEl>
                                      </p:cBhvr>
                                    </p:animEffect>
                                  </p:childTnLst>
                                </p:cTn>
                              </p:par>
                            </p:childTnLst>
                          </p:cTn>
                        </p:par>
                        <p:par>
                          <p:cTn id="20" fill="hold" nodeType="afterGroup">
                            <p:stCondLst>
                              <p:cond delay="4000"/>
                            </p:stCondLst>
                            <p:childTnLst>
                              <p:par>
                                <p:cTn id="21" presetID="12" presetClass="entr" presetSubtype="1" fill="hold" grpId="0" nodeType="afterEffect">
                                  <p:stCondLst>
                                    <p:cond delay="1000"/>
                                  </p:stCondLst>
                                  <p:childTnLst>
                                    <p:set>
                                      <p:cBhvr>
                                        <p:cTn id="22" dur="1" fill="hold">
                                          <p:stCondLst>
                                            <p:cond delay="0"/>
                                          </p:stCondLst>
                                        </p:cTn>
                                        <p:tgtEl>
                                          <p:spTgt spid="279560"/>
                                        </p:tgtEl>
                                        <p:attrNameLst>
                                          <p:attrName>style.visibility</p:attrName>
                                        </p:attrNameLst>
                                      </p:cBhvr>
                                      <p:to>
                                        <p:strVal val="visible"/>
                                      </p:to>
                                    </p:set>
                                    <p:animEffect transition="in" filter="slide(fromTop)">
                                      <p:cBhvr>
                                        <p:cTn id="23" dur="500"/>
                                        <p:tgtEl>
                                          <p:spTgt spid="279560"/>
                                        </p:tgtEl>
                                      </p:cBhvr>
                                    </p:animEffect>
                                  </p:childTnLst>
                                </p:cTn>
                              </p:par>
                            </p:childTnLst>
                          </p:cTn>
                        </p:par>
                        <p:par>
                          <p:cTn id="24" fill="hold" nodeType="afterGroup">
                            <p:stCondLst>
                              <p:cond delay="5500"/>
                            </p:stCondLst>
                            <p:childTnLst>
                              <p:par>
                                <p:cTn id="25" presetID="12" presetClass="entr" presetSubtype="4" fill="hold"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nodeType="afterGroup">
                            <p:stCondLst>
                              <p:cond delay="7000"/>
                            </p:stCondLst>
                            <p:childTnLst>
                              <p:par>
                                <p:cTn id="29" presetID="12" presetClass="entr" presetSubtype="4" fill="hold" nodeType="afterEffect">
                                  <p:stCondLst>
                                    <p:cond delay="1000"/>
                                  </p:stCondLst>
                                  <p:childTnLst>
                                    <p:set>
                                      <p:cBhvr>
                                        <p:cTn id="30" dur="1" fill="hold">
                                          <p:stCondLst>
                                            <p:cond delay="0"/>
                                          </p:stCondLst>
                                        </p:cTn>
                                        <p:tgtEl>
                                          <p:spTgt spid="279556"/>
                                        </p:tgtEl>
                                        <p:attrNameLst>
                                          <p:attrName>style.visibility</p:attrName>
                                        </p:attrNameLst>
                                      </p:cBhvr>
                                      <p:to>
                                        <p:strVal val="visible"/>
                                      </p:to>
                                    </p:set>
                                    <p:animEffect transition="in" filter="slide(fromBottom)">
                                      <p:cBhvr>
                                        <p:cTn id="31" dur="500"/>
                                        <p:tgtEl>
                                          <p:spTgt spid="279556"/>
                                        </p:tgtEl>
                                      </p:cBhvr>
                                    </p:animEffect>
                                  </p:childTnLst>
                                </p:cTn>
                              </p:par>
                            </p:childTnLst>
                          </p:cTn>
                        </p:par>
                        <p:par>
                          <p:cTn id="32" fill="hold" nodeType="afterGroup">
                            <p:stCondLst>
                              <p:cond delay="8500"/>
                            </p:stCondLst>
                            <p:childTnLst>
                              <p:par>
                                <p:cTn id="33" presetID="12" presetClass="entr" presetSubtype="1" fill="hold" nodeType="afterEffect">
                                  <p:stCondLst>
                                    <p:cond delay="1000"/>
                                  </p:stCondLst>
                                  <p:childTnLst>
                                    <p:set>
                                      <p:cBhvr>
                                        <p:cTn id="34" dur="1" fill="hold">
                                          <p:stCondLst>
                                            <p:cond delay="0"/>
                                          </p:stCondLst>
                                        </p:cTn>
                                        <p:tgtEl>
                                          <p:spTgt spid="5"/>
                                        </p:tgtEl>
                                        <p:attrNameLst>
                                          <p:attrName>style.visibility</p:attrName>
                                        </p:attrNameLst>
                                      </p:cBhvr>
                                      <p:to>
                                        <p:strVal val="visible"/>
                                      </p:to>
                                    </p:set>
                                    <p:animEffect transition="in" filter="slide(fromTop)">
                                      <p:cBhvr>
                                        <p:cTn id="35" dur="500"/>
                                        <p:tgtEl>
                                          <p:spTgt spid="5"/>
                                        </p:tgtEl>
                                      </p:cBhvr>
                                    </p:animEffect>
                                  </p:childTnLst>
                                </p:cTn>
                              </p:par>
                            </p:childTnLst>
                          </p:cTn>
                        </p:par>
                        <p:par>
                          <p:cTn id="36" fill="hold" nodeType="afterGroup">
                            <p:stCondLst>
                              <p:cond delay="10000"/>
                            </p:stCondLst>
                            <p:childTnLst>
                              <p:par>
                                <p:cTn id="37" presetID="12" presetClass="entr" presetSubtype="1" fill="hold" nodeType="afterEffect">
                                  <p:stCondLst>
                                    <p:cond delay="2000"/>
                                  </p:stCondLst>
                                  <p:childTnLst>
                                    <p:set>
                                      <p:cBhvr>
                                        <p:cTn id="38" dur="1" fill="hold">
                                          <p:stCondLst>
                                            <p:cond delay="0"/>
                                          </p:stCondLst>
                                        </p:cTn>
                                        <p:tgtEl>
                                          <p:spTgt spid="4"/>
                                        </p:tgtEl>
                                        <p:attrNameLst>
                                          <p:attrName>style.visibility</p:attrName>
                                        </p:attrNameLst>
                                      </p:cBhvr>
                                      <p:to>
                                        <p:strVal val="visible"/>
                                      </p:to>
                                    </p:set>
                                    <p:animEffect transition="in" filter="slide(fromTop)">
                                      <p:cBhvr>
                                        <p:cTn id="39" dur="500"/>
                                        <p:tgtEl>
                                          <p:spTgt spid="4"/>
                                        </p:tgtEl>
                                      </p:cBhvr>
                                    </p:animEffect>
                                  </p:childTnLst>
                                </p:cTn>
                              </p:par>
                            </p:childTnLst>
                          </p:cTn>
                        </p:par>
                        <p:par>
                          <p:cTn id="40" fill="hold" nodeType="afterGroup">
                            <p:stCondLst>
                              <p:cond delay="12500"/>
                            </p:stCondLst>
                            <p:childTnLst>
                              <p:par>
                                <p:cTn id="41" presetID="12" presetClass="entr" presetSubtype="8" fill="hold" grpId="0" nodeType="afterEffect">
                                  <p:stCondLst>
                                    <p:cond delay="1000"/>
                                  </p:stCondLst>
                                  <p:childTnLst>
                                    <p:set>
                                      <p:cBhvr>
                                        <p:cTn id="42" dur="1" fill="hold">
                                          <p:stCondLst>
                                            <p:cond delay="0"/>
                                          </p:stCondLst>
                                        </p:cTn>
                                        <p:tgtEl>
                                          <p:spTgt spid="279561"/>
                                        </p:tgtEl>
                                        <p:attrNameLst>
                                          <p:attrName>style.visibility</p:attrName>
                                        </p:attrNameLst>
                                      </p:cBhvr>
                                      <p:to>
                                        <p:strVal val="visible"/>
                                      </p:to>
                                    </p:set>
                                    <p:animEffect transition="in" filter="slide(fromLeft)">
                                      <p:cBhvr>
                                        <p:cTn id="43" dur="500"/>
                                        <p:tgtEl>
                                          <p:spTgt spid="279561"/>
                                        </p:tgtEl>
                                      </p:cBhvr>
                                    </p:animEffect>
                                  </p:childTnLst>
                                </p:cTn>
                              </p:par>
                            </p:childTnLst>
                          </p:cTn>
                        </p:par>
                        <p:par>
                          <p:cTn id="44" fill="hold" nodeType="afterGroup">
                            <p:stCondLst>
                              <p:cond delay="14000"/>
                            </p:stCondLst>
                            <p:childTnLst>
                              <p:par>
                                <p:cTn id="45" presetID="12" presetClass="entr" presetSubtype="8" fill="hold" nodeType="afterEffect">
                                  <p:stCondLst>
                                    <p:cond delay="1000"/>
                                  </p:stCondLst>
                                  <p:childTnLst>
                                    <p:set>
                                      <p:cBhvr>
                                        <p:cTn id="46" dur="1" fill="hold">
                                          <p:stCondLst>
                                            <p:cond delay="0"/>
                                          </p:stCondLst>
                                        </p:cTn>
                                        <p:tgtEl>
                                          <p:spTgt spid="279559"/>
                                        </p:tgtEl>
                                        <p:attrNameLst>
                                          <p:attrName>style.visibility</p:attrName>
                                        </p:attrNameLst>
                                      </p:cBhvr>
                                      <p:to>
                                        <p:strVal val="visible"/>
                                      </p:to>
                                    </p:set>
                                    <p:animEffect transition="in" filter="slide(fromLeft)">
                                      <p:cBhvr>
                                        <p:cTn id="47" dur="500"/>
                                        <p:tgtEl>
                                          <p:spTgt spid="279559"/>
                                        </p:tgtEl>
                                      </p:cBhvr>
                                    </p:animEffect>
                                  </p:childTnLst>
                                </p:cTn>
                              </p:par>
                            </p:childTnLst>
                          </p:cTn>
                        </p:par>
                        <p:par>
                          <p:cTn id="48" fill="hold" nodeType="afterGroup">
                            <p:stCondLst>
                              <p:cond delay="15500"/>
                            </p:stCondLst>
                            <p:childTnLst>
                              <p:par>
                                <p:cTn id="49" presetID="12" presetClass="entr" presetSubtype="8" fill="hold" grpId="0" nodeType="afterEffect">
                                  <p:stCondLst>
                                    <p:cond delay="1000"/>
                                  </p:stCondLst>
                                  <p:childTnLst>
                                    <p:set>
                                      <p:cBhvr>
                                        <p:cTn id="50" dur="1" fill="hold">
                                          <p:stCondLst>
                                            <p:cond delay="0"/>
                                          </p:stCondLst>
                                        </p:cTn>
                                        <p:tgtEl>
                                          <p:spTgt spid="279562"/>
                                        </p:tgtEl>
                                        <p:attrNameLst>
                                          <p:attrName>style.visibility</p:attrName>
                                        </p:attrNameLst>
                                      </p:cBhvr>
                                      <p:to>
                                        <p:strVal val="visible"/>
                                      </p:to>
                                    </p:set>
                                    <p:animEffect transition="in" filter="slide(fromLeft)">
                                      <p:cBhvr>
                                        <p:cTn id="51" dur="500"/>
                                        <p:tgtEl>
                                          <p:spTgt spid="27956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1"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slide(fromTop)">
                                      <p:cBhvr>
                                        <p:cTn id="56" dur="500"/>
                                        <p:tgtEl>
                                          <p:spTgt spid="3"/>
                                        </p:tgtEl>
                                      </p:cBhvr>
                                    </p:animEffect>
                                  </p:childTnLst>
                                </p:cTn>
                              </p:par>
                            </p:childTnLst>
                          </p:cTn>
                        </p:par>
                        <p:par>
                          <p:cTn id="57" fill="hold" nodeType="afterGroup">
                            <p:stCondLst>
                              <p:cond delay="500"/>
                            </p:stCondLst>
                            <p:childTnLst>
                              <p:par>
                                <p:cTn id="58" presetID="12" presetClass="entr" presetSubtype="8" fill="hold" grpId="0" nodeType="afterEffect">
                                  <p:stCondLst>
                                    <p:cond delay="1000"/>
                                  </p:stCondLst>
                                  <p:childTnLst>
                                    <p:set>
                                      <p:cBhvr>
                                        <p:cTn id="59" dur="1" fill="hold">
                                          <p:stCondLst>
                                            <p:cond delay="0"/>
                                          </p:stCondLst>
                                        </p:cTn>
                                        <p:tgtEl>
                                          <p:spTgt spid="279565"/>
                                        </p:tgtEl>
                                        <p:attrNameLst>
                                          <p:attrName>style.visibility</p:attrName>
                                        </p:attrNameLst>
                                      </p:cBhvr>
                                      <p:to>
                                        <p:strVal val="visible"/>
                                      </p:to>
                                    </p:set>
                                    <p:animEffect transition="in" filter="slide(fromLeft)">
                                      <p:cBhvr>
                                        <p:cTn id="60" dur="500"/>
                                        <p:tgtEl>
                                          <p:spTgt spid="279565"/>
                                        </p:tgtEl>
                                      </p:cBhvr>
                                    </p:animEffect>
                                  </p:childTnLst>
                                </p:cTn>
                              </p:par>
                            </p:childTnLst>
                          </p:cTn>
                        </p:par>
                        <p:par>
                          <p:cTn id="61" fill="hold" nodeType="afterGroup">
                            <p:stCondLst>
                              <p:cond delay="2000"/>
                            </p:stCondLst>
                            <p:childTnLst>
                              <p:par>
                                <p:cTn id="62" presetID="12" presetClass="entr" presetSubtype="8" fill="hold" nodeType="afterEffect">
                                  <p:stCondLst>
                                    <p:cond delay="1000"/>
                                  </p:stCondLst>
                                  <p:childTnLst>
                                    <p:set>
                                      <p:cBhvr>
                                        <p:cTn id="63" dur="1" fill="hold">
                                          <p:stCondLst>
                                            <p:cond delay="0"/>
                                          </p:stCondLst>
                                        </p:cTn>
                                        <p:tgtEl>
                                          <p:spTgt spid="279558"/>
                                        </p:tgtEl>
                                        <p:attrNameLst>
                                          <p:attrName>style.visibility</p:attrName>
                                        </p:attrNameLst>
                                      </p:cBhvr>
                                      <p:to>
                                        <p:strVal val="visible"/>
                                      </p:to>
                                    </p:set>
                                    <p:animEffect transition="in" filter="slide(fromLeft)">
                                      <p:cBhvr>
                                        <p:cTn id="64" dur="500"/>
                                        <p:tgtEl>
                                          <p:spTgt spid="279558"/>
                                        </p:tgtEl>
                                      </p:cBhvr>
                                    </p:animEffect>
                                  </p:childTnLst>
                                </p:cTn>
                              </p:par>
                            </p:childTnLst>
                          </p:cTn>
                        </p:par>
                        <p:par>
                          <p:cTn id="65" fill="hold" nodeType="afterGroup">
                            <p:stCondLst>
                              <p:cond delay="3500"/>
                            </p:stCondLst>
                            <p:childTnLst>
                              <p:par>
                                <p:cTn id="66" presetID="12" presetClass="entr" presetSubtype="8" fill="hold" nodeType="afterEffect">
                                  <p:stCondLst>
                                    <p:cond delay="1000"/>
                                  </p:stCondLst>
                                  <p:childTnLst>
                                    <p:set>
                                      <p:cBhvr>
                                        <p:cTn id="67" dur="1" fill="hold">
                                          <p:stCondLst>
                                            <p:cond delay="0"/>
                                          </p:stCondLst>
                                        </p:cTn>
                                        <p:tgtEl>
                                          <p:spTgt spid="279682"/>
                                        </p:tgtEl>
                                        <p:attrNameLst>
                                          <p:attrName>style.visibility</p:attrName>
                                        </p:attrNameLst>
                                      </p:cBhvr>
                                      <p:to>
                                        <p:strVal val="visible"/>
                                      </p:to>
                                    </p:set>
                                    <p:animEffect transition="in" filter="slide(fromLeft)">
                                      <p:cBhvr>
                                        <p:cTn id="68" dur="500"/>
                                        <p:tgtEl>
                                          <p:spTgt spid="279682"/>
                                        </p:tgtEl>
                                      </p:cBhvr>
                                    </p:animEffect>
                                  </p:childTnLst>
                                </p:cTn>
                              </p:par>
                            </p:childTnLst>
                          </p:cTn>
                        </p:par>
                        <p:par>
                          <p:cTn id="69" fill="hold" nodeType="afterGroup">
                            <p:stCondLst>
                              <p:cond delay="5000"/>
                            </p:stCondLst>
                            <p:childTnLst>
                              <p:par>
                                <p:cTn id="70" presetID="12" presetClass="entr" presetSubtype="8" fill="hold" grpId="0" nodeType="afterEffect">
                                  <p:stCondLst>
                                    <p:cond delay="1000"/>
                                  </p:stCondLst>
                                  <p:childTnLst>
                                    <p:set>
                                      <p:cBhvr>
                                        <p:cTn id="71" dur="1" fill="hold">
                                          <p:stCondLst>
                                            <p:cond delay="0"/>
                                          </p:stCondLst>
                                        </p:cTn>
                                        <p:tgtEl>
                                          <p:spTgt spid="279557"/>
                                        </p:tgtEl>
                                        <p:attrNameLst>
                                          <p:attrName>style.visibility</p:attrName>
                                        </p:attrNameLst>
                                      </p:cBhvr>
                                      <p:to>
                                        <p:strVal val="visible"/>
                                      </p:to>
                                    </p:set>
                                    <p:animEffect transition="in" filter="slide(fromLeft)">
                                      <p:cBhvr>
                                        <p:cTn id="72" dur="500"/>
                                        <p:tgtEl>
                                          <p:spTgt spid="279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animBg="1" autoUpdateAnimBg="0"/>
      <p:bldP spid="279557" grpId="0" autoUpdateAnimBg="0"/>
      <p:bldP spid="279560" grpId="0" autoUpdateAnimBg="0"/>
      <p:bldP spid="279561" grpId="0" autoUpdateAnimBg="0"/>
      <p:bldP spid="279562" grpId="0" autoUpdateAnimBg="0"/>
      <p:bldP spid="279564" grpId="0" autoUpdateAnimBg="0"/>
      <p:bldP spid="27956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83" name="Rectangle 111">
            <a:extLst>
              <a:ext uri="{FF2B5EF4-FFF2-40B4-BE49-F238E27FC236}">
                <a16:creationId xmlns:a16="http://schemas.microsoft.com/office/drawing/2014/main" id="{9CA89A0F-E0D0-4AAF-9CCF-19E365452795}"/>
              </a:ext>
            </a:extLst>
          </p:cNvPr>
          <p:cNvSpPr>
            <a:spLocks noChangeArrowheads="1"/>
          </p:cNvSpPr>
          <p:nvPr/>
        </p:nvSpPr>
        <p:spPr bwMode="auto">
          <a:xfrm>
            <a:off x="1181100" y="3638550"/>
            <a:ext cx="4933950" cy="571500"/>
          </a:xfrm>
          <a:prstGeom prst="rect">
            <a:avLst/>
          </a:prstGeom>
          <a:solidFill>
            <a:schemeClr val="bg2">
              <a:lumMod val="40000"/>
              <a:lumOff val="60000"/>
            </a:schemeClr>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82384" name="Text Box 112">
            <a:extLst>
              <a:ext uri="{FF2B5EF4-FFF2-40B4-BE49-F238E27FC236}">
                <a16:creationId xmlns:a16="http://schemas.microsoft.com/office/drawing/2014/main" id="{E7B870E8-B6F3-40BA-95F3-3CC3336D8C69}"/>
              </a:ext>
            </a:extLst>
          </p:cNvPr>
          <p:cNvSpPr txBox="1">
            <a:spLocks noChangeArrowheads="1"/>
          </p:cNvSpPr>
          <p:nvPr/>
        </p:nvSpPr>
        <p:spPr bwMode="auto">
          <a:xfrm>
            <a:off x="1255713" y="3690938"/>
            <a:ext cx="4824412"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5.  Determine whether to reject </a:t>
            </a: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a:t>
            </a:r>
          </a:p>
        </p:txBody>
      </p:sp>
      <p:sp>
        <p:nvSpPr>
          <p:cNvPr id="182386" name="Rectangle 114">
            <a:extLst>
              <a:ext uri="{FF2B5EF4-FFF2-40B4-BE49-F238E27FC236}">
                <a16:creationId xmlns:a16="http://schemas.microsoft.com/office/drawing/2014/main" id="{0B6B27B2-53DB-47B8-93E3-6FBF9FB89B62}"/>
              </a:ext>
            </a:extLst>
          </p:cNvPr>
          <p:cNvSpPr>
            <a:spLocks noChangeArrowheads="1"/>
          </p:cNvSpPr>
          <p:nvPr/>
        </p:nvSpPr>
        <p:spPr bwMode="auto">
          <a:xfrm>
            <a:off x="1925638" y="4827588"/>
            <a:ext cx="5597525" cy="1162050"/>
          </a:xfrm>
          <a:prstGeom prst="rect">
            <a:avLst/>
          </a:prstGeom>
          <a:noFill/>
          <a:ln w="12700">
            <a:noFill/>
            <a:miter lim="800000"/>
            <a:headEnd/>
            <a:tailEnd/>
          </a:ln>
          <a:effectLst/>
        </p:spPr>
        <p:txBody>
          <a:bodyPr lIns="90488" tIns="44450" rIns="90488" bIns="44450"/>
          <a:lstStyle/>
          <a:p>
            <a:pPr algn="ctr">
              <a:lnSpc>
                <a:spcPct val="8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There is sufficient statistical evidence</a:t>
            </a:r>
          </a:p>
          <a:p>
            <a:pPr algn="ctr">
              <a:lnSpc>
                <a:spcPct val="8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to infer that Metro EMS is </a:t>
            </a:r>
            <a:r>
              <a:rPr lang="en-US" sz="2400" u="sng">
                <a:effectLst>
                  <a:outerShdw blurRad="38100" dist="38100" dir="2700000" algn="tl">
                    <a:srgbClr val="000000"/>
                  </a:outerShdw>
                </a:effectLst>
                <a:latin typeface="Book Antiqua" pitchFamily="18" charset="0"/>
              </a:rPr>
              <a:t>not</a:t>
            </a:r>
            <a:r>
              <a:rPr lang="en-US" sz="2400">
                <a:effectLst>
                  <a:outerShdw blurRad="38100" dist="38100" dir="2700000" algn="tl">
                    <a:srgbClr val="000000"/>
                  </a:outerShdw>
                </a:effectLst>
                <a:latin typeface="Book Antiqua" pitchFamily="18" charset="0"/>
              </a:rPr>
              <a:t> meeting</a:t>
            </a:r>
          </a:p>
          <a:p>
            <a:pPr algn="ctr">
              <a:lnSpc>
                <a:spcPct val="8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the response goal of 12 minutes.</a:t>
            </a:r>
          </a:p>
        </p:txBody>
      </p:sp>
      <p:sp>
        <p:nvSpPr>
          <p:cNvPr id="182387" name="Text Box 115">
            <a:extLst>
              <a:ext uri="{FF2B5EF4-FFF2-40B4-BE49-F238E27FC236}">
                <a16:creationId xmlns:a16="http://schemas.microsoft.com/office/drawing/2014/main" id="{BFBBB3A8-A752-45D7-90F4-6EA4C7CAF825}"/>
              </a:ext>
            </a:extLst>
          </p:cNvPr>
          <p:cNvSpPr txBox="1">
            <a:spLocks noChangeArrowheads="1"/>
          </p:cNvSpPr>
          <p:nvPr/>
        </p:nvSpPr>
        <p:spPr bwMode="auto">
          <a:xfrm>
            <a:off x="2363788" y="4281488"/>
            <a:ext cx="4732337"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Because 2.47 </a:t>
            </a:r>
            <a:r>
              <a:rPr lang="en-US" sz="2400" u="sng">
                <a:effectLst>
                  <a:outerShdw blurRad="38100" dist="38100" dir="2700000" algn="tl">
                    <a:srgbClr val="000000"/>
                  </a:outerShdw>
                </a:effectLst>
                <a:latin typeface="Book Antiqua" pitchFamily="18" charset="0"/>
              </a:rPr>
              <a:t>&gt;</a:t>
            </a:r>
            <a:r>
              <a:rPr lang="en-US" sz="2400">
                <a:effectLst>
                  <a:outerShdw blurRad="38100" dist="38100" dir="2700000" algn="tl">
                    <a:srgbClr val="000000"/>
                  </a:outerShdw>
                </a:effectLst>
                <a:latin typeface="Book Antiqua" pitchFamily="18" charset="0"/>
              </a:rPr>
              <a:t> 1.645, we reject </a:t>
            </a: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a:t>
            </a:r>
          </a:p>
        </p:txBody>
      </p:sp>
      <p:sp>
        <p:nvSpPr>
          <p:cNvPr id="182388" name="Text Box 116">
            <a:extLst>
              <a:ext uri="{FF2B5EF4-FFF2-40B4-BE49-F238E27FC236}">
                <a16:creationId xmlns:a16="http://schemas.microsoft.com/office/drawing/2014/main" id="{B4EF76EA-EDC4-4C63-91D6-1EF7740A43C7}"/>
              </a:ext>
            </a:extLst>
          </p:cNvPr>
          <p:cNvSpPr txBox="1">
            <a:spLocks noChangeArrowheads="1"/>
          </p:cNvSpPr>
          <p:nvPr/>
        </p:nvSpPr>
        <p:spPr bwMode="auto">
          <a:xfrm>
            <a:off x="685800" y="1106488"/>
            <a:ext cx="3833813" cy="457200"/>
          </a:xfrm>
          <a:prstGeom prst="rect">
            <a:avLst/>
          </a:prstGeom>
          <a:noFill/>
          <a:ln w="12700">
            <a:noFill/>
            <a:miter lim="800000"/>
            <a:headEnd/>
            <a:tailEnd/>
          </a:ln>
          <a:effectLst/>
        </p:spPr>
        <p:txBody>
          <a:bodyPr wrap="none">
            <a:spAutoFit/>
          </a:bodyPr>
          <a:lstStyle/>
          <a:p>
            <a:pPr algn="ct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Critical Value Approach</a:t>
            </a:r>
          </a:p>
        </p:txBody>
      </p:sp>
      <p:sp>
        <p:nvSpPr>
          <p:cNvPr id="31751" name="Rectangle 120">
            <a:extLst>
              <a:ext uri="{FF2B5EF4-FFF2-40B4-BE49-F238E27FC236}">
                <a16:creationId xmlns:a16="http://schemas.microsoft.com/office/drawing/2014/main" id="{41130F56-9594-43F4-96A3-6F666506162D}"/>
              </a:ext>
            </a:extLst>
          </p:cNvPr>
          <p:cNvSpPr>
            <a:spLocks noChangeArrowheads="1"/>
          </p:cNvSpPr>
          <p:nvPr/>
        </p:nvSpPr>
        <p:spPr bwMode="auto">
          <a:xfrm>
            <a:off x="690563" y="141288"/>
            <a:ext cx="7772400" cy="814387"/>
          </a:xfrm>
          <a:prstGeom prst="rect">
            <a:avLst/>
          </a:prstGeom>
          <a:noFill/>
          <a:ln w="12700">
            <a:noFill/>
            <a:miter lim="800000"/>
            <a:headEnd/>
            <a:tailEnd/>
          </a:ln>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One-Tailed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 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sp>
        <p:nvSpPr>
          <p:cNvPr id="182393" name="Text Box 121">
            <a:extLst>
              <a:ext uri="{FF2B5EF4-FFF2-40B4-BE49-F238E27FC236}">
                <a16:creationId xmlns:a16="http://schemas.microsoft.com/office/drawing/2014/main" id="{6A6ECC3F-3C8B-43D9-93AE-62FD2A2ABFD7}"/>
              </a:ext>
            </a:extLst>
          </p:cNvPr>
          <p:cNvSpPr txBox="1">
            <a:spLocks noChangeArrowheads="1"/>
          </p:cNvSpPr>
          <p:nvPr/>
        </p:nvSpPr>
        <p:spPr bwMode="auto">
          <a:xfrm>
            <a:off x="3016250" y="2392363"/>
            <a:ext cx="3267075"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For </a:t>
            </a:r>
            <a:r>
              <a:rPr lang="en-US" sz="2400" i="1">
                <a:effectLst>
                  <a:outerShdw blurRad="38100" dist="38100" dir="2700000" algn="tl">
                    <a:srgbClr val="000000"/>
                  </a:outerShdw>
                </a:effectLst>
                <a:latin typeface="Symbol" pitchFamily="18" charset="2"/>
              </a:rPr>
              <a:t>a</a:t>
            </a:r>
            <a:r>
              <a:rPr lang="en-US" sz="2400">
                <a:effectLst>
                  <a:outerShdw blurRad="38100" dist="38100" dir="2700000" algn="tl">
                    <a:srgbClr val="000000"/>
                  </a:outerShdw>
                </a:effectLst>
                <a:latin typeface="Book Antiqua" pitchFamily="18" charset="0"/>
              </a:rPr>
              <a:t> = .05,  </a:t>
            </a:r>
            <a:r>
              <a:rPr lang="en-US" sz="2400" i="1">
                <a:effectLst>
                  <a:outerShdw blurRad="38100" dist="38100" dir="2700000" algn="tl">
                    <a:srgbClr val="000000"/>
                  </a:outerShdw>
                </a:effectLst>
                <a:latin typeface="Book Antiqua" pitchFamily="18" charset="0"/>
              </a:rPr>
              <a:t>z</a:t>
            </a:r>
            <a:r>
              <a:rPr lang="en-US" sz="2400" baseline="-25000">
                <a:effectLst>
                  <a:outerShdw blurRad="38100" dist="38100" dir="2700000" algn="tl">
                    <a:srgbClr val="000000"/>
                  </a:outerShdw>
                </a:effectLst>
                <a:latin typeface="Book Antiqua" pitchFamily="18" charset="0"/>
              </a:rPr>
              <a:t>.05</a:t>
            </a:r>
            <a:r>
              <a:rPr lang="en-US" sz="2400">
                <a:effectLst>
                  <a:outerShdw blurRad="38100" dist="38100" dir="2700000" algn="tl">
                    <a:srgbClr val="000000"/>
                  </a:outerShdw>
                </a:effectLst>
                <a:latin typeface="Book Antiqua" pitchFamily="18" charset="0"/>
              </a:rPr>
              <a:t> = 1.645</a:t>
            </a:r>
          </a:p>
        </p:txBody>
      </p:sp>
      <p:sp>
        <p:nvSpPr>
          <p:cNvPr id="182394" name="Rectangle 122">
            <a:extLst>
              <a:ext uri="{FF2B5EF4-FFF2-40B4-BE49-F238E27FC236}">
                <a16:creationId xmlns:a16="http://schemas.microsoft.com/office/drawing/2014/main" id="{5CBE6B00-CE42-42FE-BFF5-60233D35245B}"/>
              </a:ext>
            </a:extLst>
          </p:cNvPr>
          <p:cNvSpPr>
            <a:spLocks noChangeArrowheads="1"/>
          </p:cNvSpPr>
          <p:nvPr/>
        </p:nvSpPr>
        <p:spPr bwMode="auto">
          <a:xfrm>
            <a:off x="1181100" y="1733550"/>
            <a:ext cx="6934200" cy="5715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82395" name="Text Box 123">
            <a:extLst>
              <a:ext uri="{FF2B5EF4-FFF2-40B4-BE49-F238E27FC236}">
                <a16:creationId xmlns:a16="http://schemas.microsoft.com/office/drawing/2014/main" id="{BC06AFBF-DBAD-4150-A8E7-EA784F3020DA}"/>
              </a:ext>
            </a:extLst>
          </p:cNvPr>
          <p:cNvSpPr txBox="1">
            <a:spLocks noChangeArrowheads="1"/>
          </p:cNvSpPr>
          <p:nvPr/>
        </p:nvSpPr>
        <p:spPr bwMode="auto">
          <a:xfrm>
            <a:off x="1236663" y="1766888"/>
            <a:ext cx="6815137"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4.  Determine the critical value and rejection rule.</a:t>
            </a:r>
          </a:p>
        </p:txBody>
      </p:sp>
      <p:sp>
        <p:nvSpPr>
          <p:cNvPr id="182397" name="Text Box 125">
            <a:extLst>
              <a:ext uri="{FF2B5EF4-FFF2-40B4-BE49-F238E27FC236}">
                <a16:creationId xmlns:a16="http://schemas.microsoft.com/office/drawing/2014/main" id="{E6A6CA96-8A54-4CDC-BF86-10A2D67CC856}"/>
              </a:ext>
            </a:extLst>
          </p:cNvPr>
          <p:cNvSpPr txBox="1">
            <a:spLocks noChangeArrowheads="1"/>
          </p:cNvSpPr>
          <p:nvPr/>
        </p:nvSpPr>
        <p:spPr bwMode="auto">
          <a:xfrm>
            <a:off x="3201988" y="2947988"/>
            <a:ext cx="2900362"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Reject </a:t>
            </a: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 if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 </a:t>
            </a:r>
            <a:r>
              <a:rPr lang="en-US" sz="2400" u="sng">
                <a:effectLst>
                  <a:outerShdw blurRad="38100" dist="38100" dir="2700000" algn="tl">
                    <a:srgbClr val="000000"/>
                  </a:outerShdw>
                </a:effectLst>
                <a:latin typeface="Book Antiqua" pitchFamily="18" charset="0"/>
              </a:rPr>
              <a:t>&gt;</a:t>
            </a:r>
            <a:r>
              <a:rPr lang="en-US" sz="2400">
                <a:effectLst>
                  <a:outerShdw blurRad="38100" dist="38100" dir="2700000" algn="tl">
                    <a:srgbClr val="000000"/>
                  </a:outerShdw>
                </a:effectLst>
                <a:latin typeface="Book Antiqua" pitchFamily="18" charset="0"/>
              </a:rPr>
              <a:t> 1.645</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2394"/>
                                        </p:tgtEl>
                                        <p:attrNameLst>
                                          <p:attrName>style.visibility</p:attrName>
                                        </p:attrNameLst>
                                      </p:cBhvr>
                                      <p:to>
                                        <p:strVal val="visible"/>
                                      </p:to>
                                    </p:set>
                                    <p:animEffect transition="in" filter="dissolve">
                                      <p:cBhvr>
                                        <p:cTn id="7" dur="500"/>
                                        <p:tgtEl>
                                          <p:spTgt spid="182394"/>
                                        </p:tgtEl>
                                      </p:cBhvr>
                                    </p:animEffect>
                                  </p:childTnLst>
                                </p:cTn>
                              </p:par>
                            </p:childTnLst>
                          </p:cTn>
                        </p:par>
                        <p:par>
                          <p:cTn id="8" fill="hold" nodeType="afterGroup">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182395"/>
                                        </p:tgtEl>
                                        <p:attrNameLst>
                                          <p:attrName>style.visibility</p:attrName>
                                        </p:attrNameLst>
                                      </p:cBhvr>
                                      <p:to>
                                        <p:strVal val="visible"/>
                                      </p:to>
                                    </p:set>
                                    <p:anim calcmode="lin" valueType="num">
                                      <p:cBhvr>
                                        <p:cTn id="11" dur="500" fill="hold"/>
                                        <p:tgtEl>
                                          <p:spTgt spid="182395"/>
                                        </p:tgtEl>
                                        <p:attrNameLst>
                                          <p:attrName>ppt_w</p:attrName>
                                        </p:attrNameLst>
                                      </p:cBhvr>
                                      <p:tavLst>
                                        <p:tav tm="0">
                                          <p:val>
                                            <p:strVal val="2/3*#ppt_w"/>
                                          </p:val>
                                        </p:tav>
                                        <p:tav tm="100000">
                                          <p:val>
                                            <p:strVal val="#ppt_w"/>
                                          </p:val>
                                        </p:tav>
                                      </p:tavLst>
                                    </p:anim>
                                    <p:anim calcmode="lin" valueType="num">
                                      <p:cBhvr>
                                        <p:cTn id="12" dur="500" fill="hold"/>
                                        <p:tgtEl>
                                          <p:spTgt spid="182395"/>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1000"/>
                            </p:stCondLst>
                            <p:childTnLst>
                              <p:par>
                                <p:cTn id="14" presetID="12" presetClass="entr" presetSubtype="1" fill="hold" grpId="0" nodeType="afterEffect">
                                  <p:stCondLst>
                                    <p:cond delay="2000"/>
                                  </p:stCondLst>
                                  <p:childTnLst>
                                    <p:set>
                                      <p:cBhvr>
                                        <p:cTn id="15" dur="1" fill="hold">
                                          <p:stCondLst>
                                            <p:cond delay="0"/>
                                          </p:stCondLst>
                                        </p:cTn>
                                        <p:tgtEl>
                                          <p:spTgt spid="182393"/>
                                        </p:tgtEl>
                                        <p:attrNameLst>
                                          <p:attrName>style.visibility</p:attrName>
                                        </p:attrNameLst>
                                      </p:cBhvr>
                                      <p:to>
                                        <p:strVal val="visible"/>
                                      </p:to>
                                    </p:set>
                                    <p:animEffect transition="in" filter="slide(fromTop)">
                                      <p:cBhvr>
                                        <p:cTn id="16" dur="500"/>
                                        <p:tgtEl>
                                          <p:spTgt spid="182393"/>
                                        </p:tgtEl>
                                      </p:cBhvr>
                                    </p:animEffect>
                                  </p:childTnLst>
                                </p:cTn>
                              </p:par>
                            </p:childTnLst>
                          </p:cTn>
                        </p:par>
                        <p:par>
                          <p:cTn id="17" fill="hold" nodeType="afterGroup">
                            <p:stCondLst>
                              <p:cond delay="3500"/>
                            </p:stCondLst>
                            <p:childTnLst>
                              <p:par>
                                <p:cTn id="18" presetID="12" presetClass="entr" presetSubtype="1" fill="hold" grpId="0" nodeType="afterEffect">
                                  <p:stCondLst>
                                    <p:cond delay="2000"/>
                                  </p:stCondLst>
                                  <p:childTnLst>
                                    <p:set>
                                      <p:cBhvr>
                                        <p:cTn id="19" dur="1" fill="hold">
                                          <p:stCondLst>
                                            <p:cond delay="0"/>
                                          </p:stCondLst>
                                        </p:cTn>
                                        <p:tgtEl>
                                          <p:spTgt spid="182397"/>
                                        </p:tgtEl>
                                        <p:attrNameLst>
                                          <p:attrName>style.visibility</p:attrName>
                                        </p:attrNameLst>
                                      </p:cBhvr>
                                      <p:to>
                                        <p:strVal val="visible"/>
                                      </p:to>
                                    </p:set>
                                    <p:animEffect transition="in" filter="slide(fromTop)">
                                      <p:cBhvr>
                                        <p:cTn id="20" dur="500"/>
                                        <p:tgtEl>
                                          <p:spTgt spid="1823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2383"/>
                                        </p:tgtEl>
                                        <p:attrNameLst>
                                          <p:attrName>style.visibility</p:attrName>
                                        </p:attrNameLst>
                                      </p:cBhvr>
                                      <p:to>
                                        <p:strVal val="visible"/>
                                      </p:to>
                                    </p:set>
                                    <p:animEffect transition="in" filter="dissolve">
                                      <p:cBhvr>
                                        <p:cTn id="25" dur="500"/>
                                        <p:tgtEl>
                                          <p:spTgt spid="182383"/>
                                        </p:tgtEl>
                                      </p:cBhvr>
                                    </p:animEffect>
                                  </p:childTnLst>
                                </p:cTn>
                              </p:par>
                            </p:childTnLst>
                          </p:cTn>
                        </p:par>
                        <p:par>
                          <p:cTn id="26" fill="hold" nodeType="afterGroup">
                            <p:stCondLst>
                              <p:cond delay="500"/>
                            </p:stCondLst>
                            <p:childTnLst>
                              <p:par>
                                <p:cTn id="27" presetID="23" presetClass="entr" presetSubtype="272" fill="hold" grpId="0" nodeType="afterEffect">
                                  <p:stCondLst>
                                    <p:cond delay="1000"/>
                                  </p:stCondLst>
                                  <p:childTnLst>
                                    <p:set>
                                      <p:cBhvr>
                                        <p:cTn id="28" dur="1" fill="hold">
                                          <p:stCondLst>
                                            <p:cond delay="0"/>
                                          </p:stCondLst>
                                        </p:cTn>
                                        <p:tgtEl>
                                          <p:spTgt spid="182384"/>
                                        </p:tgtEl>
                                        <p:attrNameLst>
                                          <p:attrName>style.visibility</p:attrName>
                                        </p:attrNameLst>
                                      </p:cBhvr>
                                      <p:to>
                                        <p:strVal val="visible"/>
                                      </p:to>
                                    </p:set>
                                    <p:anim calcmode="lin" valueType="num">
                                      <p:cBhvr>
                                        <p:cTn id="29" dur="500" fill="hold"/>
                                        <p:tgtEl>
                                          <p:spTgt spid="182384"/>
                                        </p:tgtEl>
                                        <p:attrNameLst>
                                          <p:attrName>ppt_w</p:attrName>
                                        </p:attrNameLst>
                                      </p:cBhvr>
                                      <p:tavLst>
                                        <p:tav tm="0">
                                          <p:val>
                                            <p:strVal val="2/3*#ppt_w"/>
                                          </p:val>
                                        </p:tav>
                                        <p:tav tm="100000">
                                          <p:val>
                                            <p:strVal val="#ppt_w"/>
                                          </p:val>
                                        </p:tav>
                                      </p:tavLst>
                                    </p:anim>
                                    <p:anim calcmode="lin" valueType="num">
                                      <p:cBhvr>
                                        <p:cTn id="30" dur="500" fill="hold"/>
                                        <p:tgtEl>
                                          <p:spTgt spid="182384"/>
                                        </p:tgtEl>
                                        <p:attrNameLst>
                                          <p:attrName>ppt_h</p:attrName>
                                        </p:attrNameLst>
                                      </p:cBhvr>
                                      <p:tavLst>
                                        <p:tav tm="0">
                                          <p:val>
                                            <p:strVal val="2/3*#ppt_h"/>
                                          </p:val>
                                        </p:tav>
                                        <p:tav tm="100000">
                                          <p:val>
                                            <p:strVal val="#ppt_h"/>
                                          </p:val>
                                        </p:tav>
                                      </p:tavLst>
                                    </p:anim>
                                  </p:childTnLst>
                                </p:cTn>
                              </p:par>
                            </p:childTnLst>
                          </p:cTn>
                        </p:par>
                        <p:par>
                          <p:cTn id="31" fill="hold" nodeType="afterGroup">
                            <p:stCondLst>
                              <p:cond delay="2000"/>
                            </p:stCondLst>
                            <p:childTnLst>
                              <p:par>
                                <p:cTn id="32" presetID="12" presetClass="entr" presetSubtype="1" fill="hold" grpId="0" nodeType="afterEffect">
                                  <p:stCondLst>
                                    <p:cond delay="2000"/>
                                  </p:stCondLst>
                                  <p:childTnLst>
                                    <p:set>
                                      <p:cBhvr>
                                        <p:cTn id="33" dur="1" fill="hold">
                                          <p:stCondLst>
                                            <p:cond delay="0"/>
                                          </p:stCondLst>
                                        </p:cTn>
                                        <p:tgtEl>
                                          <p:spTgt spid="182387"/>
                                        </p:tgtEl>
                                        <p:attrNameLst>
                                          <p:attrName>style.visibility</p:attrName>
                                        </p:attrNameLst>
                                      </p:cBhvr>
                                      <p:to>
                                        <p:strVal val="visible"/>
                                      </p:to>
                                    </p:set>
                                    <p:animEffect transition="in" filter="slide(fromTop)">
                                      <p:cBhvr>
                                        <p:cTn id="34" dur="500"/>
                                        <p:tgtEl>
                                          <p:spTgt spid="182387"/>
                                        </p:tgtEl>
                                      </p:cBhvr>
                                    </p:animEffect>
                                  </p:childTnLst>
                                </p:cTn>
                              </p:par>
                            </p:childTnLst>
                          </p:cTn>
                        </p:par>
                        <p:par>
                          <p:cTn id="35" fill="hold" nodeType="afterGroup">
                            <p:stCondLst>
                              <p:cond delay="4500"/>
                            </p:stCondLst>
                            <p:childTnLst>
                              <p:par>
                                <p:cTn id="36" presetID="12" presetClass="entr" presetSubtype="1" fill="hold" grpId="0" nodeType="afterEffect">
                                  <p:stCondLst>
                                    <p:cond delay="2000"/>
                                  </p:stCondLst>
                                  <p:childTnLst>
                                    <p:set>
                                      <p:cBhvr>
                                        <p:cTn id="37" dur="1" fill="hold">
                                          <p:stCondLst>
                                            <p:cond delay="0"/>
                                          </p:stCondLst>
                                        </p:cTn>
                                        <p:tgtEl>
                                          <p:spTgt spid="182386"/>
                                        </p:tgtEl>
                                        <p:attrNameLst>
                                          <p:attrName>style.visibility</p:attrName>
                                        </p:attrNameLst>
                                      </p:cBhvr>
                                      <p:to>
                                        <p:strVal val="visible"/>
                                      </p:to>
                                    </p:set>
                                    <p:animEffect transition="in" filter="slide(fromTop)">
                                      <p:cBhvr>
                                        <p:cTn id="38" dur="500"/>
                                        <p:tgtEl>
                                          <p:spTgt spid="182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83" grpId="0" animBg="1"/>
      <p:bldP spid="182384" grpId="0" autoUpdateAnimBg="0"/>
      <p:bldP spid="182386" grpId="0" autoUpdateAnimBg="0"/>
      <p:bldP spid="182387" grpId="0" autoUpdateAnimBg="0"/>
      <p:bldP spid="182393" grpId="0" autoUpdateAnimBg="0"/>
      <p:bldP spid="182394" grpId="0" animBg="1"/>
      <p:bldP spid="182395" grpId="0" autoUpdateAnimBg="0"/>
      <p:bldP spid="18239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4A36AC21-5529-D02D-332B-3AAD4BF781B5}"/>
              </a:ext>
            </a:extLst>
          </p:cNvPr>
          <p:cNvSpPr>
            <a:spLocks noGrp="1"/>
          </p:cNvSpPr>
          <p:nvPr>
            <p:ph type="body" idx="1"/>
          </p:nvPr>
        </p:nvSpPr>
        <p:spPr>
          <a:xfrm>
            <a:off x="738188" y="1452563"/>
            <a:ext cx="5110162" cy="541337"/>
          </a:xfrm>
        </p:spPr>
        <p:txBody>
          <a:bodyPr/>
          <a:lstStyle/>
          <a:p>
            <a:pPr>
              <a:buFont typeface="Monotype Sorts" charset="2"/>
              <a:buChar char="n"/>
            </a:pPr>
            <a:r>
              <a:rPr lang="en-US" altLang="en-US" b="1"/>
              <a:t>Example:  Glow Toothpaste </a:t>
            </a:r>
          </a:p>
        </p:txBody>
      </p:sp>
      <p:sp>
        <p:nvSpPr>
          <p:cNvPr id="21574" name="Text Box 70">
            <a:extLst>
              <a:ext uri="{FF2B5EF4-FFF2-40B4-BE49-F238E27FC236}">
                <a16:creationId xmlns:a16="http://schemas.microsoft.com/office/drawing/2014/main" id="{72E831F2-0433-4FBF-9306-CF8CE941DA12}"/>
              </a:ext>
            </a:extLst>
          </p:cNvPr>
          <p:cNvSpPr txBox="1">
            <a:spLocks noChangeArrowheads="1"/>
          </p:cNvSpPr>
          <p:nvPr/>
        </p:nvSpPr>
        <p:spPr bwMode="auto">
          <a:xfrm>
            <a:off x="650875" y="4152900"/>
            <a:ext cx="7807325" cy="1579563"/>
          </a:xfrm>
          <a:prstGeom prst="rect">
            <a:avLst/>
          </a:prstGeom>
          <a:noFill/>
          <a:ln w="12700">
            <a:noFill/>
            <a:miter lim="800000"/>
            <a:headEnd/>
            <a:tailEnd/>
          </a:ln>
          <a:effectLst/>
        </p:spPr>
        <p:txBody>
          <a:bodyPr>
            <a:spAutoFit/>
          </a:bodyPr>
          <a:lstStyle/>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Quality assurance procedures call for the continuation of the filling process if the sample results are consistent with the assumption that the mean filling weight for the population of toothpaste tubes is 6 oz.; otherwise the process will be adjusted.</a:t>
            </a:r>
          </a:p>
        </p:txBody>
      </p:sp>
      <p:sp>
        <p:nvSpPr>
          <p:cNvPr id="21575" name="Text Box 71">
            <a:extLst>
              <a:ext uri="{FF2B5EF4-FFF2-40B4-BE49-F238E27FC236}">
                <a16:creationId xmlns:a16="http://schemas.microsoft.com/office/drawing/2014/main" id="{11CEA48B-8CCA-47B6-9C14-735F6E133E22}"/>
              </a:ext>
            </a:extLst>
          </p:cNvPr>
          <p:cNvSpPr txBox="1">
            <a:spLocks noChangeArrowheads="1"/>
          </p:cNvSpPr>
          <p:nvPr/>
        </p:nvSpPr>
        <p:spPr bwMode="auto">
          <a:xfrm>
            <a:off x="732476" y="2284555"/>
            <a:ext cx="7432675" cy="1332031"/>
          </a:xfrm>
          <a:prstGeom prst="rect">
            <a:avLst/>
          </a:prstGeom>
          <a:noFill/>
          <a:ln w="12700">
            <a:noFill/>
            <a:miter lim="800000"/>
            <a:headEnd/>
            <a:tailEnd/>
          </a:ln>
          <a:effectLst/>
        </p:spPr>
        <p:txBody>
          <a:bodyPr>
            <a:spAutoFit/>
          </a:bodyPr>
          <a:lstStyle/>
          <a:p>
            <a:pPr algn="just">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The production line for Glow toothpaste is designed to fill tubes with a mean weight of 6 oz. Periodically, a sample of 30 tubes will be selected in order to check </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the</a:t>
            </a:r>
            <a:r>
              <a:rPr lang="en-US" sz="2400" dirty="0">
                <a:effectLst>
                  <a:outerShdw blurRad="38100" dist="38100" dir="2700000" algn="tl">
                    <a:srgbClr val="000000"/>
                  </a:outerShdw>
                </a:effectLst>
                <a:latin typeface="Book Antiqua" pitchFamily="18" charset="0"/>
              </a:rPr>
              <a:t> filling process.</a:t>
            </a:r>
          </a:p>
        </p:txBody>
      </p:sp>
      <p:sp>
        <p:nvSpPr>
          <p:cNvPr id="34821" name="Rectangle 73">
            <a:extLst>
              <a:ext uri="{FF2B5EF4-FFF2-40B4-BE49-F238E27FC236}">
                <a16:creationId xmlns:a16="http://schemas.microsoft.com/office/drawing/2014/main" id="{E264EC16-2364-4526-983C-5F66329E88AD}"/>
              </a:ext>
            </a:extLst>
          </p:cNvPr>
          <p:cNvSpPr>
            <a:spLocks noChangeArrowheads="1"/>
          </p:cNvSpPr>
          <p:nvPr/>
        </p:nvSpPr>
        <p:spPr bwMode="auto">
          <a:xfrm>
            <a:off x="717859" y="414243"/>
            <a:ext cx="7772400" cy="814387"/>
          </a:xfrm>
          <a:prstGeom prst="rect">
            <a:avLst/>
          </a:prstGeom>
          <a:noFill/>
          <a:ln w="12700">
            <a:noFill/>
            <a:miter lim="800000"/>
            <a:headEnd/>
            <a:tailEnd/>
          </a:ln>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 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75"/>
                                        </p:tgtEl>
                                        <p:attrNameLst>
                                          <p:attrName>style.visibility</p:attrName>
                                        </p:attrNameLst>
                                      </p:cBhvr>
                                      <p:to>
                                        <p:strVal val="visible"/>
                                      </p:to>
                                    </p:set>
                                    <p:animEffect transition="in" filter="blinds(horizontal)">
                                      <p:cBhvr>
                                        <p:cTn id="7" dur="500"/>
                                        <p:tgtEl>
                                          <p:spTgt spid="215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74"/>
                                        </p:tgtEl>
                                        <p:attrNameLst>
                                          <p:attrName>style.visibility</p:attrName>
                                        </p:attrNameLst>
                                      </p:cBhvr>
                                      <p:to>
                                        <p:strVal val="visible"/>
                                      </p:to>
                                    </p:set>
                                    <p:animEffect transition="in" filter="blinds(horizontal)">
                                      <p:cBhvr>
                                        <p:cTn id="12" dur="500"/>
                                        <p:tgtEl>
                                          <p:spTgt spid="21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03" name="Text Box 195">
            <a:extLst>
              <a:ext uri="{FF2B5EF4-FFF2-40B4-BE49-F238E27FC236}">
                <a16:creationId xmlns:a16="http://schemas.microsoft.com/office/drawing/2014/main" id="{CD504883-5E1D-4A37-B859-C038FA466880}"/>
              </a:ext>
            </a:extLst>
          </p:cNvPr>
          <p:cNvSpPr txBox="1">
            <a:spLocks noChangeArrowheads="1"/>
          </p:cNvSpPr>
          <p:nvPr/>
        </p:nvSpPr>
        <p:spPr bwMode="auto">
          <a:xfrm>
            <a:off x="962025" y="3440113"/>
            <a:ext cx="7378700" cy="1422400"/>
          </a:xfrm>
          <a:prstGeom prst="rect">
            <a:avLst/>
          </a:prstGeom>
          <a:noFill/>
          <a:ln w="12700">
            <a:noFill/>
            <a:miter lim="800000"/>
            <a:headEnd/>
            <a:tailEnd/>
          </a:ln>
          <a:effectLst/>
        </p:spPr>
        <p:txBody>
          <a:bodyPr>
            <a:spAutoFit/>
          </a:bodyPr>
          <a:lstStyle/>
          <a:p>
            <a:pPr algn="just">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Perform a hypothesis test, at the .03 level of significance, to help determine whether the filling process should continue operating or be stopped and corrected.</a:t>
            </a:r>
          </a:p>
        </p:txBody>
      </p:sp>
      <p:sp>
        <p:nvSpPr>
          <p:cNvPr id="196804" name="Text Box 196">
            <a:extLst>
              <a:ext uri="{FF2B5EF4-FFF2-40B4-BE49-F238E27FC236}">
                <a16:creationId xmlns:a16="http://schemas.microsoft.com/office/drawing/2014/main" id="{54436B7A-97AF-42F8-9317-B60BDCB51382}"/>
              </a:ext>
            </a:extLst>
          </p:cNvPr>
          <p:cNvSpPr txBox="1">
            <a:spLocks noChangeArrowheads="1"/>
          </p:cNvSpPr>
          <p:nvPr/>
        </p:nvSpPr>
        <p:spPr bwMode="auto">
          <a:xfrm>
            <a:off x="968375" y="2017713"/>
            <a:ext cx="7234238" cy="1090612"/>
          </a:xfrm>
          <a:prstGeom prst="rect">
            <a:avLst/>
          </a:prstGeom>
          <a:noFill/>
          <a:ln w="12700">
            <a:noFill/>
            <a:miter lim="800000"/>
            <a:headEnd/>
            <a:tailEnd/>
          </a:ln>
          <a:effectLst/>
        </p:spPr>
        <p:txBody>
          <a:bodyPr>
            <a:spAutoFit/>
          </a:bodyPr>
          <a:lstStyle/>
          <a:p>
            <a:pPr algn="just">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Assume that a sample of 30 toothpaste tubes provides a sample mean of 6.1 oz.  The population standard deviation is believed to be 0.2 oz.</a:t>
            </a:r>
          </a:p>
        </p:txBody>
      </p:sp>
      <p:sp>
        <p:nvSpPr>
          <p:cNvPr id="196805" name="Rectangle 197">
            <a:extLst>
              <a:ext uri="{FF2B5EF4-FFF2-40B4-BE49-F238E27FC236}">
                <a16:creationId xmlns:a16="http://schemas.microsoft.com/office/drawing/2014/main" id="{2A83982C-87FC-4BE3-90FC-601A1A710BCD}"/>
              </a:ext>
            </a:extLst>
          </p:cNvPr>
          <p:cNvSpPr>
            <a:spLocks noChangeArrowheads="1"/>
          </p:cNvSpPr>
          <p:nvPr/>
        </p:nvSpPr>
        <p:spPr bwMode="auto">
          <a:xfrm>
            <a:off x="690563" y="346005"/>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 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sp>
        <p:nvSpPr>
          <p:cNvPr id="196806" name="Rectangle 198">
            <a:extLst>
              <a:ext uri="{FF2B5EF4-FFF2-40B4-BE49-F238E27FC236}">
                <a16:creationId xmlns:a16="http://schemas.microsoft.com/office/drawing/2014/main" id="{4AAB1125-FC2C-49EA-AD9C-B9A4EBEE513E}"/>
              </a:ext>
            </a:extLst>
          </p:cNvPr>
          <p:cNvSpPr>
            <a:spLocks noChangeArrowheads="1"/>
          </p:cNvSpPr>
          <p:nvPr/>
        </p:nvSpPr>
        <p:spPr bwMode="auto">
          <a:xfrm>
            <a:off x="406400" y="1376363"/>
            <a:ext cx="6667500" cy="541337"/>
          </a:xfrm>
          <a:prstGeom prst="rect">
            <a:avLst/>
          </a:prstGeom>
          <a:noFill/>
          <a:ln w="12700">
            <a:noFill/>
            <a:miter lim="800000"/>
            <a:headEnd/>
            <a:tailEnd/>
          </a:ln>
          <a:effectLst/>
        </p:spPr>
        <p:txBody>
          <a:bodyPr lIns="90488" tIns="44450" rIns="90488" bIns="44450"/>
          <a:lstStyle/>
          <a:p>
            <a:pPr marL="342900" indent="-342900" algn="ctr">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rPr>
              <a:t>Example:  Glow Toothpaste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804"/>
                                        </p:tgtEl>
                                        <p:attrNameLst>
                                          <p:attrName>style.visibility</p:attrName>
                                        </p:attrNameLst>
                                      </p:cBhvr>
                                      <p:to>
                                        <p:strVal val="visible"/>
                                      </p:to>
                                    </p:set>
                                    <p:animEffect transition="in" filter="blinds(horizontal)">
                                      <p:cBhvr>
                                        <p:cTn id="7" dur="500"/>
                                        <p:tgtEl>
                                          <p:spTgt spid="19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6803"/>
                                        </p:tgtEl>
                                        <p:attrNameLst>
                                          <p:attrName>style.visibility</p:attrName>
                                        </p:attrNameLst>
                                      </p:cBhvr>
                                      <p:to>
                                        <p:strVal val="visible"/>
                                      </p:to>
                                    </p:set>
                                    <p:animEffect transition="in" filter="blinds(horizontal)">
                                      <p:cBhvr>
                                        <p:cTn id="12" dur="500"/>
                                        <p:tgtEl>
                                          <p:spTgt spid="19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803" grpId="0" autoUpdateAnimBg="0"/>
      <p:bldP spid="19680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43016D07-11BF-480F-970C-EE42421DDE3C}"/>
              </a:ext>
            </a:extLst>
          </p:cNvPr>
          <p:cNvSpPr>
            <a:spLocks noChangeArrowheads="1"/>
          </p:cNvSpPr>
          <p:nvPr/>
        </p:nvSpPr>
        <p:spPr bwMode="auto">
          <a:xfrm>
            <a:off x="1181100" y="1733550"/>
            <a:ext cx="4267200" cy="571500"/>
          </a:xfrm>
          <a:prstGeom prst="rect">
            <a:avLst/>
          </a:prstGeom>
          <a:solidFill>
            <a:schemeClr val="bg1"/>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5699" name="Text Box 3">
            <a:extLst>
              <a:ext uri="{FF2B5EF4-FFF2-40B4-BE49-F238E27FC236}">
                <a16:creationId xmlns:a16="http://schemas.microsoft.com/office/drawing/2014/main" id="{C93465A8-30FD-422B-85B7-27A7CA581E63}"/>
              </a:ext>
            </a:extLst>
          </p:cNvPr>
          <p:cNvSpPr txBox="1">
            <a:spLocks noChangeArrowheads="1"/>
          </p:cNvSpPr>
          <p:nvPr/>
        </p:nvSpPr>
        <p:spPr bwMode="auto">
          <a:xfrm>
            <a:off x="1216025" y="1785938"/>
            <a:ext cx="4173538"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1.  Determine the hypotheses.</a:t>
            </a:r>
          </a:p>
        </p:txBody>
      </p:sp>
      <p:sp>
        <p:nvSpPr>
          <p:cNvPr id="285700" name="Rectangle 4">
            <a:extLst>
              <a:ext uri="{FF2B5EF4-FFF2-40B4-BE49-F238E27FC236}">
                <a16:creationId xmlns:a16="http://schemas.microsoft.com/office/drawing/2014/main" id="{B1D65439-7AA2-44D7-B8A1-2E25E2542D11}"/>
              </a:ext>
            </a:extLst>
          </p:cNvPr>
          <p:cNvSpPr>
            <a:spLocks noChangeArrowheads="1"/>
          </p:cNvSpPr>
          <p:nvPr/>
        </p:nvSpPr>
        <p:spPr bwMode="auto">
          <a:xfrm>
            <a:off x="1181100" y="2876550"/>
            <a:ext cx="4953000" cy="5715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5701" name="Text Box 5">
            <a:extLst>
              <a:ext uri="{FF2B5EF4-FFF2-40B4-BE49-F238E27FC236}">
                <a16:creationId xmlns:a16="http://schemas.microsoft.com/office/drawing/2014/main" id="{2EC7DEB7-AF47-47FD-BE4C-6BFDA37025B9}"/>
              </a:ext>
            </a:extLst>
          </p:cNvPr>
          <p:cNvSpPr txBox="1">
            <a:spLocks noChangeArrowheads="1"/>
          </p:cNvSpPr>
          <p:nvPr/>
        </p:nvSpPr>
        <p:spPr bwMode="auto">
          <a:xfrm>
            <a:off x="1219200" y="2928938"/>
            <a:ext cx="4854575"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2.  Specify the level of significance.</a:t>
            </a:r>
          </a:p>
        </p:txBody>
      </p:sp>
      <p:sp>
        <p:nvSpPr>
          <p:cNvPr id="285702" name="Rectangle 6">
            <a:extLst>
              <a:ext uri="{FF2B5EF4-FFF2-40B4-BE49-F238E27FC236}">
                <a16:creationId xmlns:a16="http://schemas.microsoft.com/office/drawing/2014/main" id="{6080F772-D7A6-40E6-A4B4-023141A9199D}"/>
              </a:ext>
            </a:extLst>
          </p:cNvPr>
          <p:cNvSpPr>
            <a:spLocks noChangeArrowheads="1"/>
          </p:cNvSpPr>
          <p:nvPr/>
        </p:nvSpPr>
        <p:spPr bwMode="auto">
          <a:xfrm>
            <a:off x="1181100" y="3714750"/>
            <a:ext cx="5829300" cy="571500"/>
          </a:xfrm>
          <a:prstGeom prst="rect">
            <a:avLst/>
          </a:prstGeom>
          <a:gradFill flip="none" rotWithShape="1">
            <a:gsLst>
              <a:gs pos="0">
                <a:srgbClr val="5A882C">
                  <a:shade val="30000"/>
                  <a:satMod val="115000"/>
                </a:srgbClr>
              </a:gs>
              <a:gs pos="50000">
                <a:srgbClr val="5A882C">
                  <a:shade val="67500"/>
                  <a:satMod val="115000"/>
                </a:srgbClr>
              </a:gs>
              <a:gs pos="100000">
                <a:srgbClr val="5A882C">
                  <a:shade val="100000"/>
                  <a:satMod val="115000"/>
                </a:srgbClr>
              </a:gs>
            </a:gsLst>
            <a:lin ang="16200000" scaled="1"/>
            <a:tileRect/>
          </a:gra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5703" name="Text Box 7">
            <a:extLst>
              <a:ext uri="{FF2B5EF4-FFF2-40B4-BE49-F238E27FC236}">
                <a16:creationId xmlns:a16="http://schemas.microsoft.com/office/drawing/2014/main" id="{4BDE36F4-3D44-432E-B572-48034C348A29}"/>
              </a:ext>
            </a:extLst>
          </p:cNvPr>
          <p:cNvSpPr txBox="1">
            <a:spLocks noChangeArrowheads="1"/>
          </p:cNvSpPr>
          <p:nvPr/>
        </p:nvSpPr>
        <p:spPr bwMode="auto">
          <a:xfrm>
            <a:off x="1236663" y="3767138"/>
            <a:ext cx="5719762" cy="457200"/>
          </a:xfrm>
          <a:prstGeom prst="rect">
            <a:avLst/>
          </a:prstGeom>
          <a:solidFill>
            <a:schemeClr val="accent1">
              <a:lumMod val="20000"/>
              <a:lumOff val="80000"/>
            </a:schemeClr>
          </a:solid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3.  Compute the value of the test statistic.</a:t>
            </a:r>
          </a:p>
        </p:txBody>
      </p:sp>
      <p:sp>
        <p:nvSpPr>
          <p:cNvPr id="285704" name="Text Box 8">
            <a:extLst>
              <a:ext uri="{FF2B5EF4-FFF2-40B4-BE49-F238E27FC236}">
                <a16:creationId xmlns:a16="http://schemas.microsoft.com/office/drawing/2014/main" id="{249FF96C-7D0D-4F49-85C6-229F219FD025}"/>
              </a:ext>
            </a:extLst>
          </p:cNvPr>
          <p:cNvSpPr txBox="1">
            <a:spLocks noChangeArrowheads="1"/>
          </p:cNvSpPr>
          <p:nvPr/>
        </p:nvSpPr>
        <p:spPr bwMode="auto">
          <a:xfrm>
            <a:off x="6237288" y="2925763"/>
            <a:ext cx="1169987" cy="457200"/>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Symbol" pitchFamily="18" charset="2"/>
              </a:rPr>
              <a:t>a </a:t>
            </a:r>
            <a:r>
              <a:rPr lang="en-US" sz="2400">
                <a:effectLst>
                  <a:outerShdw blurRad="38100" dist="38100" dir="2700000" algn="tl">
                    <a:srgbClr val="000000"/>
                  </a:outerShdw>
                </a:effectLst>
                <a:latin typeface="Book Antiqua" pitchFamily="18" charset="0"/>
              </a:rPr>
              <a:t> = .03</a:t>
            </a:r>
          </a:p>
        </p:txBody>
      </p:sp>
      <p:sp>
        <p:nvSpPr>
          <p:cNvPr id="285709" name="Text Box 13">
            <a:extLst>
              <a:ext uri="{FF2B5EF4-FFF2-40B4-BE49-F238E27FC236}">
                <a16:creationId xmlns:a16="http://schemas.microsoft.com/office/drawing/2014/main" id="{7DC3C282-CFAC-4C77-9412-618F114B0B00}"/>
              </a:ext>
            </a:extLst>
          </p:cNvPr>
          <p:cNvSpPr txBox="1">
            <a:spLocks noChangeArrowheads="1"/>
          </p:cNvSpPr>
          <p:nvPr/>
        </p:nvSpPr>
        <p:spPr bwMode="auto">
          <a:xfrm>
            <a:off x="698500" y="1106488"/>
            <a:ext cx="5949950" cy="457200"/>
          </a:xfrm>
          <a:prstGeom prst="rect">
            <a:avLst/>
          </a:prstGeom>
          <a:noFill/>
          <a:ln w="12700">
            <a:noFill/>
            <a:miter lim="800000"/>
            <a:headEnd/>
            <a:tailEnd/>
          </a:ln>
          <a:effectLst/>
        </p:spPr>
        <p:txBody>
          <a:bodyPr wrap="none">
            <a:spAutoFit/>
          </a:bodyPr>
          <a:lstStyle/>
          <a:p>
            <a:pPr algn="ct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 –Value and Critical Value Approaches</a:t>
            </a:r>
          </a:p>
        </p:txBody>
      </p:sp>
      <p:grpSp>
        <p:nvGrpSpPr>
          <p:cNvPr id="2" name="Group 47">
            <a:extLst>
              <a:ext uri="{FF2B5EF4-FFF2-40B4-BE49-F238E27FC236}">
                <a16:creationId xmlns:a16="http://schemas.microsoft.com/office/drawing/2014/main" id="{2458158C-36F3-1169-3D4F-7A5A76F16CF8}"/>
              </a:ext>
            </a:extLst>
          </p:cNvPr>
          <p:cNvGrpSpPr>
            <a:grpSpLocks/>
          </p:cNvGrpSpPr>
          <p:nvPr/>
        </p:nvGrpSpPr>
        <p:grpSpPr bwMode="auto">
          <a:xfrm>
            <a:off x="5160963" y="1460500"/>
            <a:ext cx="2662237" cy="830263"/>
            <a:chOff x="3252" y="1128"/>
            <a:chExt cx="1221" cy="523"/>
          </a:xfrm>
        </p:grpSpPr>
        <p:sp>
          <p:nvSpPr>
            <p:cNvPr id="285744" name="Text Box 48">
              <a:extLst>
                <a:ext uri="{FF2B5EF4-FFF2-40B4-BE49-F238E27FC236}">
                  <a16:creationId xmlns:a16="http://schemas.microsoft.com/office/drawing/2014/main" id="{C103A5C1-494F-4A12-90A0-CF52F25F5410}"/>
                </a:ext>
              </a:extLst>
            </p:cNvPr>
            <p:cNvSpPr txBox="1">
              <a:spLocks noChangeArrowheads="1"/>
            </p:cNvSpPr>
            <p:nvPr/>
          </p:nvSpPr>
          <p:spPr bwMode="auto">
            <a:xfrm>
              <a:off x="3252" y="1128"/>
              <a:ext cx="1221" cy="523"/>
            </a:xfrm>
            <a:prstGeom prst="rect">
              <a:avLst/>
            </a:prstGeom>
            <a:noFill/>
            <a:ln w="12700">
              <a:noFill/>
              <a:miter lim="800000"/>
              <a:headEnd/>
              <a:tailEnd/>
            </a:ln>
            <a:effectLst/>
          </p:spPr>
          <p:txBody>
            <a:bodyPr>
              <a:spAutoFit/>
            </a:bodyPr>
            <a:lstStyle/>
            <a:p>
              <a:pPr algn="ctr">
                <a:defRPr/>
              </a:pPr>
              <a:r>
                <a:rPr lang="en-US" sz="2400" i="1" dirty="0">
                  <a:effectLst>
                    <a:outerShdw blurRad="38100" dist="38100" dir="2700000" algn="tl">
                      <a:srgbClr val="000000"/>
                    </a:outerShdw>
                  </a:effectLst>
                  <a:latin typeface="Book Antiqua" pitchFamily="18" charset="0"/>
                </a:rPr>
                <a:t>          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Symbol" pitchFamily="18" charset="2"/>
                </a:rPr>
                <a:t>= 6</a:t>
              </a:r>
            </a:p>
            <a:p>
              <a:pPr algn="ctr">
                <a:defRPr/>
              </a:pPr>
              <a:r>
                <a:rPr lang="en-US" sz="2400" i="1" dirty="0">
                  <a:effectLst>
                    <a:outerShdw blurRad="38100" dist="38100" dir="2700000" algn="tl">
                      <a:srgbClr val="000000"/>
                    </a:outerShdw>
                  </a:effectLst>
                  <a:latin typeface="Book Antiqua" pitchFamily="18" charset="0"/>
                </a:rPr>
                <a:t>H</a:t>
              </a:r>
              <a:r>
                <a:rPr lang="en-US" sz="2800" baseline="-25000"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t>
              </a:r>
            </a:p>
          </p:txBody>
        </p:sp>
        <p:graphicFrame>
          <p:nvGraphicFramePr>
            <p:cNvPr id="60431" name="Object 49">
              <a:extLst>
                <a:ext uri="{FF2B5EF4-FFF2-40B4-BE49-F238E27FC236}">
                  <a16:creationId xmlns:a16="http://schemas.microsoft.com/office/drawing/2014/main" id="{D690779D-B4C2-5379-D855-45076E0137CF}"/>
                </a:ext>
              </a:extLst>
            </p:cNvPr>
            <p:cNvGraphicFramePr>
              <a:graphicFrameLocks noChangeAspect="1"/>
            </p:cNvGraphicFramePr>
            <p:nvPr/>
          </p:nvGraphicFramePr>
          <p:xfrm>
            <a:off x="4028" y="1422"/>
            <a:ext cx="405" cy="221"/>
          </p:xfrm>
          <a:graphic>
            <a:graphicData uri="http://schemas.openxmlformats.org/presentationml/2006/ole">
              <mc:AlternateContent xmlns:mc="http://schemas.openxmlformats.org/markup-compatibility/2006">
                <mc:Choice xmlns:v="urn:schemas-microsoft-com:vml" Requires="v">
                  <p:oleObj name="Equation" r:id="rId3" imgW="793936" imgH="368254" progId="Equation.DSMT4">
                    <p:embed/>
                  </p:oleObj>
                </mc:Choice>
                <mc:Fallback>
                  <p:oleObj name="Equation" r:id="rId3" imgW="793936" imgH="368254" progId="Equation.DSMT4">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 y="1422"/>
                          <a:ext cx="405" cy="22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85750" name="Rectangle 54">
            <a:extLst>
              <a:ext uri="{FF2B5EF4-FFF2-40B4-BE49-F238E27FC236}">
                <a16:creationId xmlns:a16="http://schemas.microsoft.com/office/drawing/2014/main" id="{81492F52-F79B-4E03-8CC0-D7F4380B794C}"/>
              </a:ext>
            </a:extLst>
          </p:cNvPr>
          <p:cNvSpPr>
            <a:spLocks noChangeArrowheads="1"/>
          </p:cNvSpPr>
          <p:nvPr/>
        </p:nvSpPr>
        <p:spPr bwMode="auto">
          <a:xfrm>
            <a:off x="690563" y="141288"/>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 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graphicFrame>
        <p:nvGraphicFramePr>
          <p:cNvPr id="285751" name="Object 55">
            <a:hlinkClick r:id="" action="ppaction://ole?verb=0"/>
            <a:extLst>
              <a:ext uri="{FF2B5EF4-FFF2-40B4-BE49-F238E27FC236}">
                <a16:creationId xmlns:a16="http://schemas.microsoft.com/office/drawing/2014/main" id="{C8471057-D0AB-C824-C537-8C62F66495E3}"/>
              </a:ext>
            </a:extLst>
          </p:cNvPr>
          <p:cNvGraphicFramePr>
            <a:graphicFrameLocks/>
          </p:cNvGraphicFramePr>
          <p:nvPr/>
        </p:nvGraphicFramePr>
        <p:xfrm>
          <a:off x="2432050" y="4422775"/>
          <a:ext cx="4121150" cy="766763"/>
        </p:xfrm>
        <a:graphic>
          <a:graphicData uri="http://schemas.openxmlformats.org/presentationml/2006/ole">
            <mc:AlternateContent xmlns:mc="http://schemas.openxmlformats.org/markup-compatibility/2006">
              <mc:Choice xmlns:v="urn:schemas-microsoft-com:vml" Requires="v">
                <p:oleObj name="Equation" r:id="rId5" imgW="4292583" imgH="863692" progId="Equation.DSMT4">
                  <p:embed/>
                </p:oleObj>
              </mc:Choice>
              <mc:Fallback>
                <p:oleObj name="Equation" r:id="rId5" imgW="4292583" imgH="863692" progId="Equation.DSMT4">
                  <p:embed/>
                  <p:pic>
                    <p:nvPicPr>
                      <p:cNvPr id="0" name="Object 5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2050" y="4422775"/>
                        <a:ext cx="4121150" cy="76676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85752" name="Oval 56">
            <a:extLst>
              <a:ext uri="{FF2B5EF4-FFF2-40B4-BE49-F238E27FC236}">
                <a16:creationId xmlns:a16="http://schemas.microsoft.com/office/drawing/2014/main" id="{5CF41B7B-3E5F-4A2D-B4BA-E76741B27A64}"/>
              </a:ext>
            </a:extLst>
          </p:cNvPr>
          <p:cNvSpPr>
            <a:spLocks noChangeArrowheads="1"/>
          </p:cNvSpPr>
          <p:nvPr/>
        </p:nvSpPr>
        <p:spPr bwMode="auto">
          <a:xfrm>
            <a:off x="5695950" y="4514850"/>
            <a:ext cx="1047750" cy="495300"/>
          </a:xfrm>
          <a:prstGeom prst="ellipse">
            <a:avLst/>
          </a:prstGeom>
          <a:noFill/>
          <a:ln w="19050">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dissolve">
                                      <p:cBhvr>
                                        <p:cTn id="7" dur="500"/>
                                        <p:tgtEl>
                                          <p:spTgt spid="285698"/>
                                        </p:tgtEl>
                                      </p:cBhvr>
                                    </p:animEffect>
                                  </p:childTnLst>
                                </p:cTn>
                              </p:par>
                            </p:childTnLst>
                          </p:cTn>
                        </p:par>
                        <p:par>
                          <p:cTn id="8" fill="hold" nodeType="afterGroup">
                            <p:stCondLst>
                              <p:cond delay="500"/>
                            </p:stCondLst>
                            <p:childTnLst>
                              <p:par>
                                <p:cTn id="9" presetID="23" presetClass="entr" presetSubtype="272" fill="hold" grpId="0" nodeType="afterEffect">
                                  <p:stCondLst>
                                    <p:cond delay="1000"/>
                                  </p:stCondLst>
                                  <p:childTnLst>
                                    <p:set>
                                      <p:cBhvr>
                                        <p:cTn id="10" dur="1" fill="hold">
                                          <p:stCondLst>
                                            <p:cond delay="0"/>
                                          </p:stCondLst>
                                        </p:cTn>
                                        <p:tgtEl>
                                          <p:spTgt spid="285699"/>
                                        </p:tgtEl>
                                        <p:attrNameLst>
                                          <p:attrName>style.visibility</p:attrName>
                                        </p:attrNameLst>
                                      </p:cBhvr>
                                      <p:to>
                                        <p:strVal val="visible"/>
                                      </p:to>
                                    </p:set>
                                    <p:anim calcmode="lin" valueType="num">
                                      <p:cBhvr>
                                        <p:cTn id="11" dur="500" fill="hold"/>
                                        <p:tgtEl>
                                          <p:spTgt spid="285699"/>
                                        </p:tgtEl>
                                        <p:attrNameLst>
                                          <p:attrName>ppt_w</p:attrName>
                                        </p:attrNameLst>
                                      </p:cBhvr>
                                      <p:tavLst>
                                        <p:tav tm="0">
                                          <p:val>
                                            <p:strVal val="2/3*#ppt_w"/>
                                          </p:val>
                                        </p:tav>
                                        <p:tav tm="100000">
                                          <p:val>
                                            <p:strVal val="#ppt_w"/>
                                          </p:val>
                                        </p:tav>
                                      </p:tavLst>
                                    </p:anim>
                                    <p:anim calcmode="lin" valueType="num">
                                      <p:cBhvr>
                                        <p:cTn id="12" dur="500" fill="hold"/>
                                        <p:tgtEl>
                                          <p:spTgt spid="285699"/>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2000"/>
                            </p:stCondLst>
                            <p:childTnLst>
                              <p:par>
                                <p:cTn id="14" presetID="12" presetClass="entr" presetSubtype="1"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slide(fromTop)">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85700"/>
                                        </p:tgtEl>
                                        <p:attrNameLst>
                                          <p:attrName>style.visibility</p:attrName>
                                        </p:attrNameLst>
                                      </p:cBhvr>
                                      <p:to>
                                        <p:strVal val="visible"/>
                                      </p:to>
                                    </p:set>
                                    <p:animEffect transition="in" filter="dissolve">
                                      <p:cBhvr>
                                        <p:cTn id="21" dur="500"/>
                                        <p:tgtEl>
                                          <p:spTgt spid="285700"/>
                                        </p:tgtEl>
                                      </p:cBhvr>
                                    </p:animEffect>
                                  </p:childTnLst>
                                </p:cTn>
                              </p:par>
                            </p:childTnLst>
                          </p:cTn>
                        </p:par>
                        <p:par>
                          <p:cTn id="22" fill="hold" nodeType="afterGroup">
                            <p:stCondLst>
                              <p:cond delay="500"/>
                            </p:stCondLst>
                            <p:childTnLst>
                              <p:par>
                                <p:cTn id="23" presetID="23" presetClass="entr" presetSubtype="272" fill="hold" grpId="0" nodeType="afterEffect">
                                  <p:stCondLst>
                                    <p:cond delay="1000"/>
                                  </p:stCondLst>
                                  <p:childTnLst>
                                    <p:set>
                                      <p:cBhvr>
                                        <p:cTn id="24" dur="1" fill="hold">
                                          <p:stCondLst>
                                            <p:cond delay="0"/>
                                          </p:stCondLst>
                                        </p:cTn>
                                        <p:tgtEl>
                                          <p:spTgt spid="285701"/>
                                        </p:tgtEl>
                                        <p:attrNameLst>
                                          <p:attrName>style.visibility</p:attrName>
                                        </p:attrNameLst>
                                      </p:cBhvr>
                                      <p:to>
                                        <p:strVal val="visible"/>
                                      </p:to>
                                    </p:set>
                                    <p:anim calcmode="lin" valueType="num">
                                      <p:cBhvr>
                                        <p:cTn id="25" dur="500" fill="hold"/>
                                        <p:tgtEl>
                                          <p:spTgt spid="285701"/>
                                        </p:tgtEl>
                                        <p:attrNameLst>
                                          <p:attrName>ppt_w</p:attrName>
                                        </p:attrNameLst>
                                      </p:cBhvr>
                                      <p:tavLst>
                                        <p:tav tm="0">
                                          <p:val>
                                            <p:strVal val="2/3*#ppt_w"/>
                                          </p:val>
                                        </p:tav>
                                        <p:tav tm="100000">
                                          <p:val>
                                            <p:strVal val="#ppt_w"/>
                                          </p:val>
                                        </p:tav>
                                      </p:tavLst>
                                    </p:anim>
                                    <p:anim calcmode="lin" valueType="num">
                                      <p:cBhvr>
                                        <p:cTn id="26" dur="500" fill="hold"/>
                                        <p:tgtEl>
                                          <p:spTgt spid="285701"/>
                                        </p:tgtEl>
                                        <p:attrNameLst>
                                          <p:attrName>ppt_h</p:attrName>
                                        </p:attrNameLst>
                                      </p:cBhvr>
                                      <p:tavLst>
                                        <p:tav tm="0">
                                          <p:val>
                                            <p:strVal val="2/3*#ppt_h"/>
                                          </p:val>
                                        </p:tav>
                                        <p:tav tm="100000">
                                          <p:val>
                                            <p:strVal val="#ppt_h"/>
                                          </p:val>
                                        </p:tav>
                                      </p:tavLst>
                                    </p:anim>
                                  </p:childTnLst>
                                </p:cTn>
                              </p:par>
                            </p:childTnLst>
                          </p:cTn>
                        </p:par>
                        <p:par>
                          <p:cTn id="27" fill="hold" nodeType="afterGroup">
                            <p:stCondLst>
                              <p:cond delay="2000"/>
                            </p:stCondLst>
                            <p:childTnLst>
                              <p:par>
                                <p:cTn id="28" presetID="12" presetClass="entr" presetSubtype="1" fill="hold" grpId="0" nodeType="afterEffect">
                                  <p:stCondLst>
                                    <p:cond delay="1000"/>
                                  </p:stCondLst>
                                  <p:childTnLst>
                                    <p:set>
                                      <p:cBhvr>
                                        <p:cTn id="29" dur="1" fill="hold">
                                          <p:stCondLst>
                                            <p:cond delay="0"/>
                                          </p:stCondLst>
                                        </p:cTn>
                                        <p:tgtEl>
                                          <p:spTgt spid="285704"/>
                                        </p:tgtEl>
                                        <p:attrNameLst>
                                          <p:attrName>style.visibility</p:attrName>
                                        </p:attrNameLst>
                                      </p:cBhvr>
                                      <p:to>
                                        <p:strVal val="visible"/>
                                      </p:to>
                                    </p:set>
                                    <p:animEffect transition="in" filter="slide(fromTop)">
                                      <p:cBhvr>
                                        <p:cTn id="30" dur="500"/>
                                        <p:tgtEl>
                                          <p:spTgt spid="28570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85702"/>
                                        </p:tgtEl>
                                        <p:attrNameLst>
                                          <p:attrName>style.visibility</p:attrName>
                                        </p:attrNameLst>
                                      </p:cBhvr>
                                      <p:to>
                                        <p:strVal val="visible"/>
                                      </p:to>
                                    </p:set>
                                    <p:animEffect transition="in" filter="dissolve">
                                      <p:cBhvr>
                                        <p:cTn id="35" dur="500"/>
                                        <p:tgtEl>
                                          <p:spTgt spid="285702"/>
                                        </p:tgtEl>
                                      </p:cBhvr>
                                    </p:animEffect>
                                  </p:childTnLst>
                                </p:cTn>
                              </p:par>
                            </p:childTnLst>
                          </p:cTn>
                        </p:par>
                        <p:par>
                          <p:cTn id="36" fill="hold" nodeType="afterGroup">
                            <p:stCondLst>
                              <p:cond delay="500"/>
                            </p:stCondLst>
                            <p:childTnLst>
                              <p:par>
                                <p:cTn id="37" presetID="23" presetClass="entr" presetSubtype="272" fill="hold" grpId="0" nodeType="afterEffect">
                                  <p:stCondLst>
                                    <p:cond delay="1000"/>
                                  </p:stCondLst>
                                  <p:childTnLst>
                                    <p:set>
                                      <p:cBhvr>
                                        <p:cTn id="38" dur="1" fill="hold">
                                          <p:stCondLst>
                                            <p:cond delay="0"/>
                                          </p:stCondLst>
                                        </p:cTn>
                                        <p:tgtEl>
                                          <p:spTgt spid="285703"/>
                                        </p:tgtEl>
                                        <p:attrNameLst>
                                          <p:attrName>style.visibility</p:attrName>
                                        </p:attrNameLst>
                                      </p:cBhvr>
                                      <p:to>
                                        <p:strVal val="visible"/>
                                      </p:to>
                                    </p:set>
                                    <p:anim calcmode="lin" valueType="num">
                                      <p:cBhvr>
                                        <p:cTn id="39" dur="500" fill="hold"/>
                                        <p:tgtEl>
                                          <p:spTgt spid="285703"/>
                                        </p:tgtEl>
                                        <p:attrNameLst>
                                          <p:attrName>ppt_w</p:attrName>
                                        </p:attrNameLst>
                                      </p:cBhvr>
                                      <p:tavLst>
                                        <p:tav tm="0">
                                          <p:val>
                                            <p:strVal val="2/3*#ppt_w"/>
                                          </p:val>
                                        </p:tav>
                                        <p:tav tm="100000">
                                          <p:val>
                                            <p:strVal val="#ppt_w"/>
                                          </p:val>
                                        </p:tav>
                                      </p:tavLst>
                                    </p:anim>
                                    <p:anim calcmode="lin" valueType="num">
                                      <p:cBhvr>
                                        <p:cTn id="40" dur="500" fill="hold"/>
                                        <p:tgtEl>
                                          <p:spTgt spid="285703"/>
                                        </p:tgtEl>
                                        <p:attrNameLst>
                                          <p:attrName>ppt_h</p:attrName>
                                        </p:attrNameLst>
                                      </p:cBhvr>
                                      <p:tavLst>
                                        <p:tav tm="0">
                                          <p:val>
                                            <p:strVal val="2/3*#ppt_h"/>
                                          </p:val>
                                        </p:tav>
                                        <p:tav tm="100000">
                                          <p:val>
                                            <p:strVal val="#ppt_h"/>
                                          </p:val>
                                        </p:tav>
                                      </p:tavLst>
                                    </p:anim>
                                  </p:childTnLst>
                                </p:cTn>
                              </p:par>
                            </p:childTnLst>
                          </p:cTn>
                        </p:par>
                        <p:par>
                          <p:cTn id="41" fill="hold" nodeType="afterGroup">
                            <p:stCondLst>
                              <p:cond delay="2000"/>
                            </p:stCondLst>
                            <p:childTnLst>
                              <p:par>
                                <p:cTn id="42" presetID="12" presetClass="entr" presetSubtype="1" fill="hold" nodeType="afterEffect">
                                  <p:stCondLst>
                                    <p:cond delay="2000"/>
                                  </p:stCondLst>
                                  <p:childTnLst>
                                    <p:set>
                                      <p:cBhvr>
                                        <p:cTn id="43" dur="1" fill="hold">
                                          <p:stCondLst>
                                            <p:cond delay="0"/>
                                          </p:stCondLst>
                                        </p:cTn>
                                        <p:tgtEl>
                                          <p:spTgt spid="285751"/>
                                        </p:tgtEl>
                                        <p:attrNameLst>
                                          <p:attrName>style.visibility</p:attrName>
                                        </p:attrNameLst>
                                      </p:cBhvr>
                                      <p:to>
                                        <p:strVal val="visible"/>
                                      </p:to>
                                    </p:set>
                                    <p:animEffect transition="in" filter="slide(fromTop)">
                                      <p:cBhvr>
                                        <p:cTn id="44" dur="500"/>
                                        <p:tgtEl>
                                          <p:spTgt spid="285751"/>
                                        </p:tgtEl>
                                      </p:cBhvr>
                                    </p:animEffect>
                                  </p:childTnLst>
                                </p:cTn>
                              </p:par>
                            </p:childTnLst>
                          </p:cTn>
                        </p:par>
                        <p:par>
                          <p:cTn id="45" fill="hold" nodeType="afterGroup">
                            <p:stCondLst>
                              <p:cond delay="4500"/>
                            </p:stCondLst>
                            <p:childTnLst>
                              <p:par>
                                <p:cTn id="46" presetID="16" presetClass="entr" presetSubtype="21" fill="hold" grpId="0" nodeType="afterEffect">
                                  <p:stCondLst>
                                    <p:cond delay="1000"/>
                                  </p:stCondLst>
                                  <p:childTnLst>
                                    <p:set>
                                      <p:cBhvr>
                                        <p:cTn id="47" dur="1" fill="hold">
                                          <p:stCondLst>
                                            <p:cond delay="0"/>
                                          </p:stCondLst>
                                        </p:cTn>
                                        <p:tgtEl>
                                          <p:spTgt spid="285752"/>
                                        </p:tgtEl>
                                        <p:attrNameLst>
                                          <p:attrName>style.visibility</p:attrName>
                                        </p:attrNameLst>
                                      </p:cBhvr>
                                      <p:to>
                                        <p:strVal val="visible"/>
                                      </p:to>
                                    </p:set>
                                    <p:animEffect transition="in" filter="barn(inVertical)">
                                      <p:cBhvr>
                                        <p:cTn id="48" dur="500"/>
                                        <p:tgtEl>
                                          <p:spTgt spid="285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animBg="1"/>
      <p:bldP spid="285699" grpId="0" autoUpdateAnimBg="0"/>
      <p:bldP spid="285700" grpId="0" animBg="1"/>
      <p:bldP spid="285701" grpId="0" autoUpdateAnimBg="0"/>
      <p:bldP spid="285702" grpId="0" animBg="1"/>
      <p:bldP spid="285703" grpId="0" animBg="1" autoUpdateAnimBg="0"/>
      <p:bldP spid="285704" grpId="0" autoUpdateAnimBg="0"/>
      <p:bldP spid="28575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5" name="Rectangle 35">
            <a:extLst>
              <a:ext uri="{FF2B5EF4-FFF2-40B4-BE49-F238E27FC236}">
                <a16:creationId xmlns:a16="http://schemas.microsoft.com/office/drawing/2014/main" id="{85A3FEEC-A5A2-4FC9-9F31-EB0D0083CF0A}"/>
              </a:ext>
            </a:extLst>
          </p:cNvPr>
          <p:cNvSpPr>
            <a:spLocks noChangeArrowheads="1"/>
          </p:cNvSpPr>
          <p:nvPr/>
        </p:nvSpPr>
        <p:spPr bwMode="auto">
          <a:xfrm>
            <a:off x="703263" y="319088"/>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 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sp>
        <p:nvSpPr>
          <p:cNvPr id="286756" name="Rectangle 36">
            <a:extLst>
              <a:ext uri="{FF2B5EF4-FFF2-40B4-BE49-F238E27FC236}">
                <a16:creationId xmlns:a16="http://schemas.microsoft.com/office/drawing/2014/main" id="{1CF97618-631A-4993-AC3D-55676ED3568D}"/>
              </a:ext>
            </a:extLst>
          </p:cNvPr>
          <p:cNvSpPr>
            <a:spLocks noChangeArrowheads="1"/>
          </p:cNvSpPr>
          <p:nvPr/>
        </p:nvSpPr>
        <p:spPr bwMode="auto">
          <a:xfrm>
            <a:off x="1181100" y="3600450"/>
            <a:ext cx="4933950" cy="571500"/>
          </a:xfrm>
          <a:prstGeom prst="rect">
            <a:avLst/>
          </a:prstGeom>
          <a:solidFill>
            <a:schemeClr val="bg2">
              <a:lumMod val="40000"/>
              <a:lumOff val="60000"/>
            </a:schemeClr>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6757" name="Text Box 37">
            <a:extLst>
              <a:ext uri="{FF2B5EF4-FFF2-40B4-BE49-F238E27FC236}">
                <a16:creationId xmlns:a16="http://schemas.microsoft.com/office/drawing/2014/main" id="{F2CC2D7C-A80E-4258-B648-45EC8B3D1A0F}"/>
              </a:ext>
            </a:extLst>
          </p:cNvPr>
          <p:cNvSpPr txBox="1">
            <a:spLocks noChangeArrowheads="1"/>
          </p:cNvSpPr>
          <p:nvPr/>
        </p:nvSpPr>
        <p:spPr bwMode="auto">
          <a:xfrm>
            <a:off x="1255713" y="3652838"/>
            <a:ext cx="4824412"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5.  Determine whether to reject </a:t>
            </a: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a:t>
            </a:r>
          </a:p>
        </p:txBody>
      </p:sp>
      <p:sp>
        <p:nvSpPr>
          <p:cNvPr id="286759" name="Text Box 39">
            <a:extLst>
              <a:ext uri="{FF2B5EF4-FFF2-40B4-BE49-F238E27FC236}">
                <a16:creationId xmlns:a16="http://schemas.microsoft.com/office/drawing/2014/main" id="{977A6241-6A6D-46C6-BF7C-A0EC9759ED0B}"/>
              </a:ext>
            </a:extLst>
          </p:cNvPr>
          <p:cNvSpPr txBox="1">
            <a:spLocks noChangeArrowheads="1"/>
          </p:cNvSpPr>
          <p:nvPr/>
        </p:nvSpPr>
        <p:spPr bwMode="auto">
          <a:xfrm>
            <a:off x="685800" y="1106488"/>
            <a:ext cx="3148013" cy="457200"/>
          </a:xfrm>
          <a:prstGeom prst="rect">
            <a:avLst/>
          </a:prstGeom>
          <a:noFill/>
          <a:ln w="12700">
            <a:noFill/>
            <a:miter lim="800000"/>
            <a:headEnd/>
            <a:tailEnd/>
          </a:ln>
          <a:effectLst/>
        </p:spPr>
        <p:txBody>
          <a:bodyPr wrap="none">
            <a:spAutoFit/>
          </a:bodyPr>
          <a:lstStyle/>
          <a:p>
            <a:pPr algn="ct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 –Value Approach</a:t>
            </a:r>
          </a:p>
        </p:txBody>
      </p:sp>
      <p:sp>
        <p:nvSpPr>
          <p:cNvPr id="286762" name="Rectangle 42">
            <a:extLst>
              <a:ext uri="{FF2B5EF4-FFF2-40B4-BE49-F238E27FC236}">
                <a16:creationId xmlns:a16="http://schemas.microsoft.com/office/drawing/2014/main" id="{C0EE6BA7-EBE8-42E2-BA78-5E3D95D08132}"/>
              </a:ext>
            </a:extLst>
          </p:cNvPr>
          <p:cNvSpPr>
            <a:spLocks noChangeArrowheads="1"/>
          </p:cNvSpPr>
          <p:nvPr/>
        </p:nvSpPr>
        <p:spPr bwMode="auto">
          <a:xfrm>
            <a:off x="1181100" y="1733550"/>
            <a:ext cx="3771900" cy="571500"/>
          </a:xfrm>
          <a:prstGeom prst="rect">
            <a:avLst/>
          </a:prstGeom>
          <a:solidFill>
            <a:schemeClr val="bg1"/>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6763" name="Text Box 43">
            <a:extLst>
              <a:ext uri="{FF2B5EF4-FFF2-40B4-BE49-F238E27FC236}">
                <a16:creationId xmlns:a16="http://schemas.microsoft.com/office/drawing/2014/main" id="{DCDD1A34-A579-4530-B462-44941366701C}"/>
              </a:ext>
            </a:extLst>
          </p:cNvPr>
          <p:cNvSpPr txBox="1">
            <a:spLocks noChangeArrowheads="1"/>
          </p:cNvSpPr>
          <p:nvPr/>
        </p:nvSpPr>
        <p:spPr bwMode="auto">
          <a:xfrm>
            <a:off x="1236663" y="1766888"/>
            <a:ext cx="3606800"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4.  Compute the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 –value.</a:t>
            </a:r>
          </a:p>
        </p:txBody>
      </p:sp>
      <p:sp>
        <p:nvSpPr>
          <p:cNvPr id="286764" name="Text Box 44">
            <a:extLst>
              <a:ext uri="{FF2B5EF4-FFF2-40B4-BE49-F238E27FC236}">
                <a16:creationId xmlns:a16="http://schemas.microsoft.com/office/drawing/2014/main" id="{5E24BDFA-9860-4F40-8C94-CE6102D31A42}"/>
              </a:ext>
            </a:extLst>
          </p:cNvPr>
          <p:cNvSpPr txBox="1">
            <a:spLocks noChangeArrowheads="1"/>
          </p:cNvSpPr>
          <p:nvPr/>
        </p:nvSpPr>
        <p:spPr bwMode="auto">
          <a:xfrm>
            <a:off x="1716088" y="2376488"/>
            <a:ext cx="5989637" cy="944562"/>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For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 = 2.74, cumulative probability = .9969</a:t>
            </a:r>
          </a:p>
          <a:p>
            <a:pPr algn="ctr">
              <a:defRPr/>
            </a:pPr>
            <a:endParaRPr lang="en-US" sz="800">
              <a:effectLst>
                <a:outerShdw blurRad="38100" dist="38100" dir="2700000" algn="tl">
                  <a:srgbClr val="000000"/>
                </a:outerShdw>
              </a:effectLst>
              <a:latin typeface="Book Antiqua" pitchFamily="18" charset="0"/>
            </a:endParaRPr>
          </a:p>
          <a:p>
            <a:pPr algn="ctr">
              <a:defRPr/>
            </a:pP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–value = 2(1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 .9969) =  .0062</a:t>
            </a:r>
          </a:p>
        </p:txBody>
      </p:sp>
      <p:sp>
        <p:nvSpPr>
          <p:cNvPr id="286765" name="Oval 45">
            <a:extLst>
              <a:ext uri="{FF2B5EF4-FFF2-40B4-BE49-F238E27FC236}">
                <a16:creationId xmlns:a16="http://schemas.microsoft.com/office/drawing/2014/main" id="{3ED0672C-B7A1-4BFE-BF47-ADE08EAADA46}"/>
              </a:ext>
            </a:extLst>
          </p:cNvPr>
          <p:cNvSpPr>
            <a:spLocks noChangeArrowheads="1"/>
          </p:cNvSpPr>
          <p:nvPr/>
        </p:nvSpPr>
        <p:spPr bwMode="auto">
          <a:xfrm>
            <a:off x="5905500" y="2857500"/>
            <a:ext cx="952500" cy="495300"/>
          </a:xfrm>
          <a:prstGeom prst="ellipse">
            <a:avLst/>
          </a:prstGeom>
          <a:noFill/>
          <a:ln w="19050">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6766" name="Text Box 46">
            <a:extLst>
              <a:ext uri="{FF2B5EF4-FFF2-40B4-BE49-F238E27FC236}">
                <a16:creationId xmlns:a16="http://schemas.microsoft.com/office/drawing/2014/main" id="{32E48B4B-7930-4342-8178-DE9673F1C8CD}"/>
              </a:ext>
            </a:extLst>
          </p:cNvPr>
          <p:cNvSpPr txBox="1">
            <a:spLocks noChangeArrowheads="1"/>
          </p:cNvSpPr>
          <p:nvPr/>
        </p:nvSpPr>
        <p:spPr bwMode="auto">
          <a:xfrm>
            <a:off x="1577975" y="4221163"/>
            <a:ext cx="6492875"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Because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–value = .0062 </a:t>
            </a:r>
            <a:r>
              <a:rPr lang="en-US" sz="2400" u="sng">
                <a:effectLst>
                  <a:outerShdw blurRad="38100" dist="38100" dir="2700000" algn="tl">
                    <a:srgbClr val="000000"/>
                  </a:outerShdw>
                </a:effectLst>
                <a:latin typeface="Book Antiqua" pitchFamily="18" charset="0"/>
              </a:rPr>
              <a:t>&lt;</a:t>
            </a:r>
            <a:r>
              <a:rPr lang="en-US" sz="2400">
                <a:effectLst>
                  <a:outerShdw blurRad="38100" dist="38100" dir="2700000" algn="tl">
                    <a:srgbClr val="000000"/>
                  </a:outerShdw>
                </a:effectLst>
                <a:latin typeface="Book Antiqua" pitchFamily="18" charset="0"/>
              </a:rPr>
              <a:t> </a:t>
            </a:r>
            <a:r>
              <a:rPr lang="en-US" sz="2400" i="1">
                <a:effectLst>
                  <a:outerShdw blurRad="38100" dist="38100" dir="2700000" algn="tl">
                    <a:srgbClr val="000000"/>
                  </a:outerShdw>
                </a:effectLst>
                <a:latin typeface="Symbol" pitchFamily="18" charset="2"/>
              </a:rPr>
              <a:t>a</a:t>
            </a:r>
            <a:r>
              <a:rPr lang="en-US" sz="2400">
                <a:effectLst>
                  <a:outerShdw blurRad="38100" dist="38100" dir="2700000" algn="tl">
                    <a:srgbClr val="000000"/>
                  </a:outerShdw>
                </a:effectLst>
                <a:latin typeface="Book Antiqua" pitchFamily="18" charset="0"/>
              </a:rPr>
              <a:t> = .03, we reject </a:t>
            </a: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a:t>
            </a:r>
          </a:p>
        </p:txBody>
      </p:sp>
      <p:sp>
        <p:nvSpPr>
          <p:cNvPr id="286767" name="Rectangle 47">
            <a:extLst>
              <a:ext uri="{FF2B5EF4-FFF2-40B4-BE49-F238E27FC236}">
                <a16:creationId xmlns:a16="http://schemas.microsoft.com/office/drawing/2014/main" id="{678F153B-120C-4AD7-9D4C-9DEBF8606AFD}"/>
              </a:ext>
            </a:extLst>
          </p:cNvPr>
          <p:cNvSpPr>
            <a:spLocks noChangeArrowheads="1"/>
          </p:cNvSpPr>
          <p:nvPr/>
        </p:nvSpPr>
        <p:spPr bwMode="auto">
          <a:xfrm>
            <a:off x="1371600" y="4751388"/>
            <a:ext cx="6743700" cy="1306512"/>
          </a:xfrm>
          <a:prstGeom prst="rect">
            <a:avLst/>
          </a:prstGeom>
          <a:noFill/>
          <a:ln w="12700">
            <a:noFill/>
            <a:miter lim="800000"/>
            <a:headEnd/>
            <a:tailEnd/>
          </a:ln>
          <a:effectLst/>
        </p:spPr>
        <p:txBody>
          <a:bodyPr lIns="90488" tIns="44450" rIns="90488" bIns="44450"/>
          <a:lstStyle/>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There is sufficient statistical evidence to</a:t>
            </a:r>
          </a:p>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infer that the alternative hypothesis is true</a:t>
            </a:r>
          </a:p>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(i.e. the mean filling weight is not 6 ounces).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62"/>
                                        </p:tgtEl>
                                        <p:attrNameLst>
                                          <p:attrName>style.visibility</p:attrName>
                                        </p:attrNameLst>
                                      </p:cBhvr>
                                      <p:to>
                                        <p:strVal val="visible"/>
                                      </p:to>
                                    </p:set>
                                    <p:animEffect transition="in" filter="dissolve">
                                      <p:cBhvr>
                                        <p:cTn id="7" dur="500"/>
                                        <p:tgtEl>
                                          <p:spTgt spid="286762"/>
                                        </p:tgtEl>
                                      </p:cBhvr>
                                    </p:animEffect>
                                  </p:childTnLst>
                                </p:cTn>
                              </p:par>
                            </p:childTnLst>
                          </p:cTn>
                        </p:par>
                        <p:par>
                          <p:cTn id="8" fill="hold" nodeType="afterGroup">
                            <p:stCondLst>
                              <p:cond delay="500"/>
                            </p:stCondLst>
                            <p:childTnLst>
                              <p:par>
                                <p:cTn id="9" presetID="23" presetClass="entr" presetSubtype="272" fill="hold" grpId="0" nodeType="afterEffect">
                                  <p:stCondLst>
                                    <p:cond delay="1000"/>
                                  </p:stCondLst>
                                  <p:childTnLst>
                                    <p:set>
                                      <p:cBhvr>
                                        <p:cTn id="10" dur="1" fill="hold">
                                          <p:stCondLst>
                                            <p:cond delay="0"/>
                                          </p:stCondLst>
                                        </p:cTn>
                                        <p:tgtEl>
                                          <p:spTgt spid="286763"/>
                                        </p:tgtEl>
                                        <p:attrNameLst>
                                          <p:attrName>style.visibility</p:attrName>
                                        </p:attrNameLst>
                                      </p:cBhvr>
                                      <p:to>
                                        <p:strVal val="visible"/>
                                      </p:to>
                                    </p:set>
                                    <p:anim calcmode="lin" valueType="num">
                                      <p:cBhvr>
                                        <p:cTn id="11" dur="500" fill="hold"/>
                                        <p:tgtEl>
                                          <p:spTgt spid="286763"/>
                                        </p:tgtEl>
                                        <p:attrNameLst>
                                          <p:attrName>ppt_w</p:attrName>
                                        </p:attrNameLst>
                                      </p:cBhvr>
                                      <p:tavLst>
                                        <p:tav tm="0">
                                          <p:val>
                                            <p:strVal val="2/3*#ppt_w"/>
                                          </p:val>
                                        </p:tav>
                                        <p:tav tm="100000">
                                          <p:val>
                                            <p:strVal val="#ppt_w"/>
                                          </p:val>
                                        </p:tav>
                                      </p:tavLst>
                                    </p:anim>
                                    <p:anim calcmode="lin" valueType="num">
                                      <p:cBhvr>
                                        <p:cTn id="12" dur="500" fill="hold"/>
                                        <p:tgtEl>
                                          <p:spTgt spid="286763"/>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2000"/>
                            </p:stCondLst>
                            <p:childTnLst>
                              <p:par>
                                <p:cTn id="14" presetID="12" presetClass="entr" presetSubtype="1" fill="hold" grpId="0" nodeType="afterEffect">
                                  <p:stCondLst>
                                    <p:cond delay="2000"/>
                                  </p:stCondLst>
                                  <p:childTnLst>
                                    <p:set>
                                      <p:cBhvr>
                                        <p:cTn id="15" dur="1" fill="hold">
                                          <p:stCondLst>
                                            <p:cond delay="0"/>
                                          </p:stCondLst>
                                        </p:cTn>
                                        <p:tgtEl>
                                          <p:spTgt spid="286764"/>
                                        </p:tgtEl>
                                        <p:attrNameLst>
                                          <p:attrName>style.visibility</p:attrName>
                                        </p:attrNameLst>
                                      </p:cBhvr>
                                      <p:to>
                                        <p:strVal val="visible"/>
                                      </p:to>
                                    </p:set>
                                    <p:animEffect transition="in" filter="slide(fromTop)">
                                      <p:cBhvr>
                                        <p:cTn id="16" dur="500"/>
                                        <p:tgtEl>
                                          <p:spTgt spid="286764"/>
                                        </p:tgtEl>
                                      </p:cBhvr>
                                    </p:animEffect>
                                  </p:childTnLst>
                                </p:cTn>
                              </p:par>
                            </p:childTnLst>
                          </p:cTn>
                        </p:par>
                        <p:par>
                          <p:cTn id="17" fill="hold" nodeType="afterGroup">
                            <p:stCondLst>
                              <p:cond delay="4500"/>
                            </p:stCondLst>
                            <p:childTnLst>
                              <p:par>
                                <p:cTn id="18" presetID="16" presetClass="entr" presetSubtype="21" fill="hold" grpId="0" nodeType="afterEffect">
                                  <p:stCondLst>
                                    <p:cond delay="2000"/>
                                  </p:stCondLst>
                                  <p:childTnLst>
                                    <p:set>
                                      <p:cBhvr>
                                        <p:cTn id="19" dur="1" fill="hold">
                                          <p:stCondLst>
                                            <p:cond delay="0"/>
                                          </p:stCondLst>
                                        </p:cTn>
                                        <p:tgtEl>
                                          <p:spTgt spid="286765"/>
                                        </p:tgtEl>
                                        <p:attrNameLst>
                                          <p:attrName>style.visibility</p:attrName>
                                        </p:attrNameLst>
                                      </p:cBhvr>
                                      <p:to>
                                        <p:strVal val="visible"/>
                                      </p:to>
                                    </p:set>
                                    <p:animEffect transition="in" filter="barn(inVertical)">
                                      <p:cBhvr>
                                        <p:cTn id="20" dur="500"/>
                                        <p:tgtEl>
                                          <p:spTgt spid="2867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86756"/>
                                        </p:tgtEl>
                                        <p:attrNameLst>
                                          <p:attrName>style.visibility</p:attrName>
                                        </p:attrNameLst>
                                      </p:cBhvr>
                                      <p:to>
                                        <p:strVal val="visible"/>
                                      </p:to>
                                    </p:set>
                                    <p:animEffect transition="in" filter="dissolve">
                                      <p:cBhvr>
                                        <p:cTn id="25" dur="500"/>
                                        <p:tgtEl>
                                          <p:spTgt spid="286756"/>
                                        </p:tgtEl>
                                      </p:cBhvr>
                                    </p:animEffect>
                                  </p:childTnLst>
                                </p:cTn>
                              </p:par>
                            </p:childTnLst>
                          </p:cTn>
                        </p:par>
                        <p:par>
                          <p:cTn id="26" fill="hold" nodeType="afterGroup">
                            <p:stCondLst>
                              <p:cond delay="500"/>
                            </p:stCondLst>
                            <p:childTnLst>
                              <p:par>
                                <p:cTn id="27" presetID="23" presetClass="entr" presetSubtype="272" fill="hold" grpId="0" nodeType="afterEffect">
                                  <p:stCondLst>
                                    <p:cond delay="1000"/>
                                  </p:stCondLst>
                                  <p:childTnLst>
                                    <p:set>
                                      <p:cBhvr>
                                        <p:cTn id="28" dur="1" fill="hold">
                                          <p:stCondLst>
                                            <p:cond delay="0"/>
                                          </p:stCondLst>
                                        </p:cTn>
                                        <p:tgtEl>
                                          <p:spTgt spid="286757"/>
                                        </p:tgtEl>
                                        <p:attrNameLst>
                                          <p:attrName>style.visibility</p:attrName>
                                        </p:attrNameLst>
                                      </p:cBhvr>
                                      <p:to>
                                        <p:strVal val="visible"/>
                                      </p:to>
                                    </p:set>
                                    <p:anim calcmode="lin" valueType="num">
                                      <p:cBhvr>
                                        <p:cTn id="29" dur="500" fill="hold"/>
                                        <p:tgtEl>
                                          <p:spTgt spid="286757"/>
                                        </p:tgtEl>
                                        <p:attrNameLst>
                                          <p:attrName>ppt_w</p:attrName>
                                        </p:attrNameLst>
                                      </p:cBhvr>
                                      <p:tavLst>
                                        <p:tav tm="0">
                                          <p:val>
                                            <p:strVal val="2/3*#ppt_w"/>
                                          </p:val>
                                        </p:tav>
                                        <p:tav tm="100000">
                                          <p:val>
                                            <p:strVal val="#ppt_w"/>
                                          </p:val>
                                        </p:tav>
                                      </p:tavLst>
                                    </p:anim>
                                    <p:anim calcmode="lin" valueType="num">
                                      <p:cBhvr>
                                        <p:cTn id="30" dur="500" fill="hold"/>
                                        <p:tgtEl>
                                          <p:spTgt spid="286757"/>
                                        </p:tgtEl>
                                        <p:attrNameLst>
                                          <p:attrName>ppt_h</p:attrName>
                                        </p:attrNameLst>
                                      </p:cBhvr>
                                      <p:tavLst>
                                        <p:tav tm="0">
                                          <p:val>
                                            <p:strVal val="2/3*#ppt_h"/>
                                          </p:val>
                                        </p:tav>
                                        <p:tav tm="100000">
                                          <p:val>
                                            <p:strVal val="#ppt_h"/>
                                          </p:val>
                                        </p:tav>
                                      </p:tavLst>
                                    </p:anim>
                                  </p:childTnLst>
                                </p:cTn>
                              </p:par>
                            </p:childTnLst>
                          </p:cTn>
                        </p:par>
                        <p:par>
                          <p:cTn id="31" fill="hold" nodeType="afterGroup">
                            <p:stCondLst>
                              <p:cond delay="2000"/>
                            </p:stCondLst>
                            <p:childTnLst>
                              <p:par>
                                <p:cTn id="32" presetID="12" presetClass="entr" presetSubtype="1" fill="hold" grpId="0" nodeType="afterEffect">
                                  <p:stCondLst>
                                    <p:cond delay="2000"/>
                                  </p:stCondLst>
                                  <p:childTnLst>
                                    <p:set>
                                      <p:cBhvr>
                                        <p:cTn id="33" dur="1" fill="hold">
                                          <p:stCondLst>
                                            <p:cond delay="0"/>
                                          </p:stCondLst>
                                        </p:cTn>
                                        <p:tgtEl>
                                          <p:spTgt spid="286766"/>
                                        </p:tgtEl>
                                        <p:attrNameLst>
                                          <p:attrName>style.visibility</p:attrName>
                                        </p:attrNameLst>
                                      </p:cBhvr>
                                      <p:to>
                                        <p:strVal val="visible"/>
                                      </p:to>
                                    </p:set>
                                    <p:animEffect transition="in" filter="slide(fromTop)">
                                      <p:cBhvr>
                                        <p:cTn id="34" dur="500"/>
                                        <p:tgtEl>
                                          <p:spTgt spid="286766"/>
                                        </p:tgtEl>
                                      </p:cBhvr>
                                    </p:animEffect>
                                  </p:childTnLst>
                                </p:cTn>
                              </p:par>
                            </p:childTnLst>
                          </p:cTn>
                        </p:par>
                        <p:par>
                          <p:cTn id="35" fill="hold" nodeType="afterGroup">
                            <p:stCondLst>
                              <p:cond delay="4500"/>
                            </p:stCondLst>
                            <p:childTnLst>
                              <p:par>
                                <p:cTn id="36" presetID="12" presetClass="entr" presetSubtype="1" fill="hold" grpId="0" nodeType="afterEffect">
                                  <p:stCondLst>
                                    <p:cond delay="2000"/>
                                  </p:stCondLst>
                                  <p:childTnLst>
                                    <p:set>
                                      <p:cBhvr>
                                        <p:cTn id="37" dur="1" fill="hold">
                                          <p:stCondLst>
                                            <p:cond delay="0"/>
                                          </p:stCondLst>
                                        </p:cTn>
                                        <p:tgtEl>
                                          <p:spTgt spid="286767"/>
                                        </p:tgtEl>
                                        <p:attrNameLst>
                                          <p:attrName>style.visibility</p:attrName>
                                        </p:attrNameLst>
                                      </p:cBhvr>
                                      <p:to>
                                        <p:strVal val="visible"/>
                                      </p:to>
                                    </p:set>
                                    <p:animEffect transition="in" filter="slide(fromTop)">
                                      <p:cBhvr>
                                        <p:cTn id="38" dur="500"/>
                                        <p:tgtEl>
                                          <p:spTgt spid="286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6" grpId="0" animBg="1"/>
      <p:bldP spid="286757" grpId="0" autoUpdateAnimBg="0"/>
      <p:bldP spid="286762" grpId="0" animBg="1"/>
      <p:bldP spid="286763" grpId="0" autoUpdateAnimBg="0"/>
      <p:bldP spid="286764" grpId="0" autoUpdateAnimBg="0"/>
      <p:bldP spid="286765" grpId="0" animBg="1"/>
      <p:bldP spid="286766" grpId="0" autoUpdateAnimBg="0"/>
      <p:bldP spid="28676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79" name="Rectangle 35">
            <a:extLst>
              <a:ext uri="{FF2B5EF4-FFF2-40B4-BE49-F238E27FC236}">
                <a16:creationId xmlns:a16="http://schemas.microsoft.com/office/drawing/2014/main" id="{60BBA752-9A52-4B8A-9D7A-F17F28A2BC62}"/>
              </a:ext>
            </a:extLst>
          </p:cNvPr>
          <p:cNvSpPr>
            <a:spLocks noChangeArrowheads="1"/>
          </p:cNvSpPr>
          <p:nvPr/>
        </p:nvSpPr>
        <p:spPr bwMode="auto">
          <a:xfrm>
            <a:off x="690563" y="277765"/>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 σ</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  Known</a:t>
            </a:r>
          </a:p>
        </p:txBody>
      </p:sp>
      <p:sp>
        <p:nvSpPr>
          <p:cNvPr id="287780" name="Rectangle 36">
            <a:extLst>
              <a:ext uri="{FF2B5EF4-FFF2-40B4-BE49-F238E27FC236}">
                <a16:creationId xmlns:a16="http://schemas.microsoft.com/office/drawing/2014/main" id="{3048B75B-09D0-4EB9-AD1C-A43CF68941F3}"/>
              </a:ext>
            </a:extLst>
          </p:cNvPr>
          <p:cNvSpPr>
            <a:spLocks noChangeArrowheads="1"/>
          </p:cNvSpPr>
          <p:nvPr/>
        </p:nvSpPr>
        <p:spPr bwMode="auto">
          <a:xfrm>
            <a:off x="819150" y="1631950"/>
            <a:ext cx="7562850" cy="4349750"/>
          </a:xfrm>
          <a:prstGeom prst="rect">
            <a:avLst/>
          </a:prstGeom>
          <a:solidFill>
            <a:schemeClr val="bg2">
              <a:lumMod val="40000"/>
              <a:lumOff val="6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81" name="Freeform 37">
            <a:extLst>
              <a:ext uri="{FF2B5EF4-FFF2-40B4-BE49-F238E27FC236}">
                <a16:creationId xmlns:a16="http://schemas.microsoft.com/office/drawing/2014/main" id="{D79F889F-13E7-4B6C-909D-64E8998A9926}"/>
              </a:ext>
            </a:extLst>
          </p:cNvPr>
          <p:cNvSpPr>
            <a:spLocks/>
          </p:cNvSpPr>
          <p:nvPr/>
        </p:nvSpPr>
        <p:spPr bwMode="auto">
          <a:xfrm>
            <a:off x="2308225" y="1839913"/>
            <a:ext cx="4514850" cy="3057525"/>
          </a:xfrm>
          <a:custGeom>
            <a:avLst/>
            <a:gdLst/>
            <a:ahLst/>
            <a:cxnLst>
              <a:cxn ang="0">
                <a:pos x="1339" y="18"/>
              </a:cxn>
              <a:cxn ang="0">
                <a:pos x="1258" y="99"/>
              </a:cxn>
              <a:cxn ang="0">
                <a:pos x="1192" y="202"/>
              </a:cxn>
              <a:cxn ang="0">
                <a:pos x="1138" y="310"/>
              </a:cxn>
              <a:cxn ang="0">
                <a:pos x="1096" y="418"/>
              </a:cxn>
              <a:cxn ang="0">
                <a:pos x="1051" y="513"/>
              </a:cxn>
              <a:cxn ang="0">
                <a:pos x="1006" y="639"/>
              </a:cxn>
              <a:cxn ang="0">
                <a:pos x="970" y="747"/>
              </a:cxn>
              <a:cxn ang="0">
                <a:pos x="946" y="850"/>
              </a:cxn>
              <a:cxn ang="0">
                <a:pos x="910" y="964"/>
              </a:cxn>
              <a:cxn ang="0">
                <a:pos x="877" y="1068"/>
              </a:cxn>
              <a:cxn ang="0">
                <a:pos x="844" y="1176"/>
              </a:cxn>
              <a:cxn ang="0">
                <a:pos x="800" y="1278"/>
              </a:cxn>
              <a:cxn ang="0">
                <a:pos x="742" y="1396"/>
              </a:cxn>
              <a:cxn ang="0">
                <a:pos x="679" y="1515"/>
              </a:cxn>
              <a:cxn ang="0">
                <a:pos x="595" y="1614"/>
              </a:cxn>
              <a:cxn ang="0">
                <a:pos x="496" y="1689"/>
              </a:cxn>
              <a:cxn ang="0">
                <a:pos x="382" y="1746"/>
              </a:cxn>
              <a:cxn ang="0">
                <a:pos x="298" y="1782"/>
              </a:cxn>
              <a:cxn ang="0">
                <a:pos x="193" y="1820"/>
              </a:cxn>
              <a:cxn ang="0">
                <a:pos x="67" y="1857"/>
              </a:cxn>
              <a:cxn ang="0">
                <a:pos x="1" y="1877"/>
              </a:cxn>
              <a:cxn ang="0">
                <a:pos x="2844" y="1920"/>
              </a:cxn>
              <a:cxn ang="0">
                <a:pos x="2776" y="1859"/>
              </a:cxn>
              <a:cxn ang="0">
                <a:pos x="2683" y="1833"/>
              </a:cxn>
              <a:cxn ang="0">
                <a:pos x="2566" y="1794"/>
              </a:cxn>
              <a:cxn ang="0">
                <a:pos x="2452" y="1746"/>
              </a:cxn>
              <a:cxn ang="0">
                <a:pos x="2320" y="1680"/>
              </a:cxn>
              <a:cxn ang="0">
                <a:pos x="2275" y="1650"/>
              </a:cxn>
              <a:cxn ang="0">
                <a:pos x="2200" y="1582"/>
              </a:cxn>
              <a:cxn ang="0">
                <a:pos x="2125" y="1485"/>
              </a:cxn>
              <a:cxn ang="0">
                <a:pos x="2062" y="1386"/>
              </a:cxn>
              <a:cxn ang="0">
                <a:pos x="2029" y="1326"/>
              </a:cxn>
              <a:cxn ang="0">
                <a:pos x="1963" y="1191"/>
              </a:cxn>
              <a:cxn ang="0">
                <a:pos x="1936" y="1107"/>
              </a:cxn>
              <a:cxn ang="0">
                <a:pos x="1903" y="1011"/>
              </a:cxn>
              <a:cxn ang="0">
                <a:pos x="1867" y="891"/>
              </a:cxn>
              <a:cxn ang="0">
                <a:pos x="1831" y="771"/>
              </a:cxn>
              <a:cxn ang="0">
                <a:pos x="1792" y="642"/>
              </a:cxn>
              <a:cxn ang="0">
                <a:pos x="1741" y="504"/>
              </a:cxn>
              <a:cxn ang="0">
                <a:pos x="1699" y="399"/>
              </a:cxn>
              <a:cxn ang="0">
                <a:pos x="1657" y="312"/>
              </a:cxn>
              <a:cxn ang="0">
                <a:pos x="1621" y="228"/>
              </a:cxn>
              <a:cxn ang="0">
                <a:pos x="1564" y="135"/>
              </a:cxn>
              <a:cxn ang="0">
                <a:pos x="1588" y="174"/>
              </a:cxn>
              <a:cxn ang="0">
                <a:pos x="1552" y="129"/>
              </a:cxn>
              <a:cxn ang="0">
                <a:pos x="1501" y="57"/>
              </a:cxn>
              <a:cxn ang="0">
                <a:pos x="1432" y="6"/>
              </a:cxn>
            </a:cxnLst>
            <a:rect l="0" t="0" r="r" b="b"/>
            <a:pathLst>
              <a:path w="2844" h="1926">
                <a:moveTo>
                  <a:pt x="1399" y="3"/>
                </a:moveTo>
                <a:lnTo>
                  <a:pt x="1372" y="6"/>
                </a:lnTo>
                <a:lnTo>
                  <a:pt x="1339" y="18"/>
                </a:lnTo>
                <a:lnTo>
                  <a:pt x="1308" y="30"/>
                </a:lnTo>
                <a:lnTo>
                  <a:pt x="1288" y="62"/>
                </a:lnTo>
                <a:lnTo>
                  <a:pt x="1258" y="99"/>
                </a:lnTo>
                <a:lnTo>
                  <a:pt x="1228" y="130"/>
                </a:lnTo>
                <a:lnTo>
                  <a:pt x="1210" y="160"/>
                </a:lnTo>
                <a:lnTo>
                  <a:pt x="1192" y="202"/>
                </a:lnTo>
                <a:lnTo>
                  <a:pt x="1168" y="232"/>
                </a:lnTo>
                <a:lnTo>
                  <a:pt x="1156" y="274"/>
                </a:lnTo>
                <a:lnTo>
                  <a:pt x="1138" y="310"/>
                </a:lnTo>
                <a:lnTo>
                  <a:pt x="1120" y="354"/>
                </a:lnTo>
                <a:lnTo>
                  <a:pt x="1108" y="382"/>
                </a:lnTo>
                <a:lnTo>
                  <a:pt x="1096" y="418"/>
                </a:lnTo>
                <a:lnTo>
                  <a:pt x="1078" y="447"/>
                </a:lnTo>
                <a:lnTo>
                  <a:pt x="1063" y="483"/>
                </a:lnTo>
                <a:lnTo>
                  <a:pt x="1051" y="513"/>
                </a:lnTo>
                <a:lnTo>
                  <a:pt x="1036" y="552"/>
                </a:lnTo>
                <a:lnTo>
                  <a:pt x="1021" y="594"/>
                </a:lnTo>
                <a:lnTo>
                  <a:pt x="1006" y="639"/>
                </a:lnTo>
                <a:lnTo>
                  <a:pt x="997" y="678"/>
                </a:lnTo>
                <a:lnTo>
                  <a:pt x="982" y="714"/>
                </a:lnTo>
                <a:lnTo>
                  <a:pt x="970" y="747"/>
                </a:lnTo>
                <a:lnTo>
                  <a:pt x="961" y="783"/>
                </a:lnTo>
                <a:lnTo>
                  <a:pt x="952" y="819"/>
                </a:lnTo>
                <a:lnTo>
                  <a:pt x="946" y="850"/>
                </a:lnTo>
                <a:lnTo>
                  <a:pt x="940" y="886"/>
                </a:lnTo>
                <a:lnTo>
                  <a:pt x="928" y="922"/>
                </a:lnTo>
                <a:lnTo>
                  <a:pt x="910" y="964"/>
                </a:lnTo>
                <a:lnTo>
                  <a:pt x="904" y="994"/>
                </a:lnTo>
                <a:lnTo>
                  <a:pt x="892" y="1030"/>
                </a:lnTo>
                <a:lnTo>
                  <a:pt x="877" y="1068"/>
                </a:lnTo>
                <a:lnTo>
                  <a:pt x="868" y="1098"/>
                </a:lnTo>
                <a:lnTo>
                  <a:pt x="856" y="1134"/>
                </a:lnTo>
                <a:lnTo>
                  <a:pt x="844" y="1176"/>
                </a:lnTo>
                <a:lnTo>
                  <a:pt x="829" y="1215"/>
                </a:lnTo>
                <a:lnTo>
                  <a:pt x="812" y="1254"/>
                </a:lnTo>
                <a:lnTo>
                  <a:pt x="800" y="1278"/>
                </a:lnTo>
                <a:lnTo>
                  <a:pt x="793" y="1311"/>
                </a:lnTo>
                <a:lnTo>
                  <a:pt x="772" y="1359"/>
                </a:lnTo>
                <a:lnTo>
                  <a:pt x="742" y="1396"/>
                </a:lnTo>
                <a:lnTo>
                  <a:pt x="721" y="1446"/>
                </a:lnTo>
                <a:lnTo>
                  <a:pt x="703" y="1479"/>
                </a:lnTo>
                <a:lnTo>
                  <a:pt x="679" y="1515"/>
                </a:lnTo>
                <a:lnTo>
                  <a:pt x="655" y="1545"/>
                </a:lnTo>
                <a:lnTo>
                  <a:pt x="628" y="1584"/>
                </a:lnTo>
                <a:lnTo>
                  <a:pt x="595" y="1614"/>
                </a:lnTo>
                <a:lnTo>
                  <a:pt x="571" y="1635"/>
                </a:lnTo>
                <a:lnTo>
                  <a:pt x="532" y="1665"/>
                </a:lnTo>
                <a:lnTo>
                  <a:pt x="496" y="1689"/>
                </a:lnTo>
                <a:lnTo>
                  <a:pt x="462" y="1710"/>
                </a:lnTo>
                <a:lnTo>
                  <a:pt x="423" y="1728"/>
                </a:lnTo>
                <a:lnTo>
                  <a:pt x="382" y="1746"/>
                </a:lnTo>
                <a:lnTo>
                  <a:pt x="355" y="1758"/>
                </a:lnTo>
                <a:lnTo>
                  <a:pt x="324" y="1770"/>
                </a:lnTo>
                <a:lnTo>
                  <a:pt x="298" y="1782"/>
                </a:lnTo>
                <a:lnTo>
                  <a:pt x="264" y="1794"/>
                </a:lnTo>
                <a:lnTo>
                  <a:pt x="232" y="1808"/>
                </a:lnTo>
                <a:lnTo>
                  <a:pt x="193" y="1820"/>
                </a:lnTo>
                <a:lnTo>
                  <a:pt x="154" y="1832"/>
                </a:lnTo>
                <a:lnTo>
                  <a:pt x="109" y="1847"/>
                </a:lnTo>
                <a:lnTo>
                  <a:pt x="67" y="1857"/>
                </a:lnTo>
                <a:lnTo>
                  <a:pt x="31" y="1869"/>
                </a:lnTo>
                <a:lnTo>
                  <a:pt x="12" y="1874"/>
                </a:lnTo>
                <a:lnTo>
                  <a:pt x="1" y="1877"/>
                </a:lnTo>
                <a:lnTo>
                  <a:pt x="1" y="1926"/>
                </a:lnTo>
                <a:lnTo>
                  <a:pt x="0" y="1920"/>
                </a:lnTo>
                <a:lnTo>
                  <a:pt x="2844" y="1920"/>
                </a:lnTo>
                <a:lnTo>
                  <a:pt x="2842" y="1874"/>
                </a:lnTo>
                <a:lnTo>
                  <a:pt x="2809" y="1868"/>
                </a:lnTo>
                <a:lnTo>
                  <a:pt x="2776" y="1859"/>
                </a:lnTo>
                <a:lnTo>
                  <a:pt x="2748" y="1850"/>
                </a:lnTo>
                <a:lnTo>
                  <a:pt x="2712" y="1839"/>
                </a:lnTo>
                <a:lnTo>
                  <a:pt x="2683" y="1833"/>
                </a:lnTo>
                <a:lnTo>
                  <a:pt x="2650" y="1821"/>
                </a:lnTo>
                <a:lnTo>
                  <a:pt x="2608" y="1806"/>
                </a:lnTo>
                <a:lnTo>
                  <a:pt x="2566" y="1794"/>
                </a:lnTo>
                <a:lnTo>
                  <a:pt x="2524" y="1776"/>
                </a:lnTo>
                <a:lnTo>
                  <a:pt x="2494" y="1764"/>
                </a:lnTo>
                <a:lnTo>
                  <a:pt x="2452" y="1746"/>
                </a:lnTo>
                <a:lnTo>
                  <a:pt x="2416" y="1728"/>
                </a:lnTo>
                <a:lnTo>
                  <a:pt x="2365" y="1704"/>
                </a:lnTo>
                <a:lnTo>
                  <a:pt x="2320" y="1680"/>
                </a:lnTo>
                <a:lnTo>
                  <a:pt x="2307" y="1670"/>
                </a:lnTo>
                <a:lnTo>
                  <a:pt x="2290" y="1662"/>
                </a:lnTo>
                <a:lnTo>
                  <a:pt x="2275" y="1650"/>
                </a:lnTo>
                <a:lnTo>
                  <a:pt x="2256" y="1634"/>
                </a:lnTo>
                <a:lnTo>
                  <a:pt x="2221" y="1611"/>
                </a:lnTo>
                <a:lnTo>
                  <a:pt x="2200" y="1582"/>
                </a:lnTo>
                <a:lnTo>
                  <a:pt x="2182" y="1558"/>
                </a:lnTo>
                <a:lnTo>
                  <a:pt x="2152" y="1522"/>
                </a:lnTo>
                <a:lnTo>
                  <a:pt x="2125" y="1485"/>
                </a:lnTo>
                <a:lnTo>
                  <a:pt x="2101" y="1452"/>
                </a:lnTo>
                <a:lnTo>
                  <a:pt x="2080" y="1419"/>
                </a:lnTo>
                <a:lnTo>
                  <a:pt x="2062" y="1386"/>
                </a:lnTo>
                <a:lnTo>
                  <a:pt x="2047" y="1356"/>
                </a:lnTo>
                <a:lnTo>
                  <a:pt x="2011" y="1293"/>
                </a:lnTo>
                <a:lnTo>
                  <a:pt x="2029" y="1326"/>
                </a:lnTo>
                <a:lnTo>
                  <a:pt x="1996" y="1257"/>
                </a:lnTo>
                <a:lnTo>
                  <a:pt x="1975" y="1218"/>
                </a:lnTo>
                <a:lnTo>
                  <a:pt x="1963" y="1191"/>
                </a:lnTo>
                <a:lnTo>
                  <a:pt x="1954" y="1161"/>
                </a:lnTo>
                <a:lnTo>
                  <a:pt x="1942" y="1140"/>
                </a:lnTo>
                <a:lnTo>
                  <a:pt x="1936" y="1107"/>
                </a:lnTo>
                <a:lnTo>
                  <a:pt x="1924" y="1083"/>
                </a:lnTo>
                <a:lnTo>
                  <a:pt x="1915" y="1053"/>
                </a:lnTo>
                <a:lnTo>
                  <a:pt x="1903" y="1011"/>
                </a:lnTo>
                <a:lnTo>
                  <a:pt x="1888" y="978"/>
                </a:lnTo>
                <a:lnTo>
                  <a:pt x="1873" y="930"/>
                </a:lnTo>
                <a:lnTo>
                  <a:pt x="1867" y="891"/>
                </a:lnTo>
                <a:lnTo>
                  <a:pt x="1855" y="852"/>
                </a:lnTo>
                <a:lnTo>
                  <a:pt x="1846" y="819"/>
                </a:lnTo>
                <a:lnTo>
                  <a:pt x="1831" y="771"/>
                </a:lnTo>
                <a:lnTo>
                  <a:pt x="1819" y="729"/>
                </a:lnTo>
                <a:lnTo>
                  <a:pt x="1801" y="681"/>
                </a:lnTo>
                <a:lnTo>
                  <a:pt x="1792" y="642"/>
                </a:lnTo>
                <a:lnTo>
                  <a:pt x="1774" y="600"/>
                </a:lnTo>
                <a:lnTo>
                  <a:pt x="1762" y="546"/>
                </a:lnTo>
                <a:lnTo>
                  <a:pt x="1741" y="504"/>
                </a:lnTo>
                <a:lnTo>
                  <a:pt x="1726" y="465"/>
                </a:lnTo>
                <a:lnTo>
                  <a:pt x="1714" y="432"/>
                </a:lnTo>
                <a:lnTo>
                  <a:pt x="1699" y="399"/>
                </a:lnTo>
                <a:lnTo>
                  <a:pt x="1675" y="345"/>
                </a:lnTo>
                <a:lnTo>
                  <a:pt x="1687" y="375"/>
                </a:lnTo>
                <a:lnTo>
                  <a:pt x="1657" y="312"/>
                </a:lnTo>
                <a:lnTo>
                  <a:pt x="1645" y="285"/>
                </a:lnTo>
                <a:lnTo>
                  <a:pt x="1630" y="252"/>
                </a:lnTo>
                <a:lnTo>
                  <a:pt x="1621" y="228"/>
                </a:lnTo>
                <a:lnTo>
                  <a:pt x="1609" y="207"/>
                </a:lnTo>
                <a:lnTo>
                  <a:pt x="1579" y="156"/>
                </a:lnTo>
                <a:lnTo>
                  <a:pt x="1564" y="135"/>
                </a:lnTo>
                <a:lnTo>
                  <a:pt x="1564" y="141"/>
                </a:lnTo>
                <a:lnTo>
                  <a:pt x="1573" y="144"/>
                </a:lnTo>
                <a:lnTo>
                  <a:pt x="1588" y="174"/>
                </a:lnTo>
                <a:lnTo>
                  <a:pt x="1594" y="192"/>
                </a:lnTo>
                <a:lnTo>
                  <a:pt x="1579" y="156"/>
                </a:lnTo>
                <a:lnTo>
                  <a:pt x="1552" y="129"/>
                </a:lnTo>
                <a:lnTo>
                  <a:pt x="1540" y="105"/>
                </a:lnTo>
                <a:lnTo>
                  <a:pt x="1519" y="81"/>
                </a:lnTo>
                <a:lnTo>
                  <a:pt x="1501" y="57"/>
                </a:lnTo>
                <a:lnTo>
                  <a:pt x="1480" y="39"/>
                </a:lnTo>
                <a:lnTo>
                  <a:pt x="1456" y="18"/>
                </a:lnTo>
                <a:lnTo>
                  <a:pt x="1432" y="6"/>
                </a:lnTo>
                <a:lnTo>
                  <a:pt x="1417" y="0"/>
                </a:lnTo>
              </a:path>
            </a:pathLst>
          </a:custGeom>
          <a:solidFill>
            <a:schemeClr val="accent1">
              <a:lumMod val="40000"/>
              <a:lumOff val="6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82" name="Rectangle 38">
            <a:extLst>
              <a:ext uri="{FF2B5EF4-FFF2-40B4-BE49-F238E27FC236}">
                <a16:creationId xmlns:a16="http://schemas.microsoft.com/office/drawing/2014/main" id="{F456800D-3B8F-4E1C-BBB3-A7AA81840F72}"/>
              </a:ext>
            </a:extLst>
          </p:cNvPr>
          <p:cNvSpPr>
            <a:spLocks noChangeArrowheads="1"/>
          </p:cNvSpPr>
          <p:nvPr/>
        </p:nvSpPr>
        <p:spPr bwMode="auto">
          <a:xfrm>
            <a:off x="7091363" y="3516313"/>
            <a:ext cx="969962" cy="81915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/2 =</a:t>
            </a:r>
          </a:p>
          <a:p>
            <a:pPr algn="ctr">
              <a:defRPr/>
            </a:pPr>
            <a:r>
              <a:rPr lang="en-US" sz="2400">
                <a:effectLst>
                  <a:outerShdw blurRad="38100" dist="38100" dir="2700000" algn="tl">
                    <a:srgbClr val="000000">
                      <a:alpha val="43137"/>
                    </a:srgbClr>
                  </a:outerShdw>
                </a:effectLst>
                <a:latin typeface="Book Antiqua" pitchFamily="18" charset="0"/>
              </a:rPr>
              <a:t>  .015</a:t>
            </a:r>
            <a:endParaRPr lang="en-US" sz="2400">
              <a:effectLst>
                <a:outerShdw blurRad="38100" dist="38100" dir="2700000" algn="tl">
                  <a:srgbClr val="000000">
                    <a:alpha val="43137"/>
                  </a:srgbClr>
                </a:outerShdw>
              </a:effectLst>
              <a:latin typeface="Symbol" pitchFamily="18" charset="2"/>
            </a:endParaRPr>
          </a:p>
        </p:txBody>
      </p:sp>
      <p:sp>
        <p:nvSpPr>
          <p:cNvPr id="287783" name="Freeform 39">
            <a:extLst>
              <a:ext uri="{FF2B5EF4-FFF2-40B4-BE49-F238E27FC236}">
                <a16:creationId xmlns:a16="http://schemas.microsoft.com/office/drawing/2014/main" id="{A4003897-6288-4D5B-8E41-7CAC866D480A}"/>
              </a:ext>
            </a:extLst>
          </p:cNvPr>
          <p:cNvSpPr>
            <a:spLocks/>
          </p:cNvSpPr>
          <p:nvPr/>
        </p:nvSpPr>
        <p:spPr bwMode="auto">
          <a:xfrm>
            <a:off x="6115050" y="4560888"/>
            <a:ext cx="709613" cy="327025"/>
          </a:xfrm>
          <a:custGeom>
            <a:avLst/>
            <a:gdLst/>
            <a:ahLst/>
            <a:cxnLst>
              <a:cxn ang="0">
                <a:pos x="0" y="3"/>
              </a:cxn>
              <a:cxn ang="0">
                <a:pos x="0" y="18"/>
              </a:cxn>
              <a:cxn ang="0">
                <a:pos x="0" y="39"/>
              </a:cxn>
              <a:cxn ang="0">
                <a:pos x="0" y="66"/>
              </a:cxn>
              <a:cxn ang="0">
                <a:pos x="1" y="95"/>
              </a:cxn>
              <a:cxn ang="0">
                <a:pos x="1" y="119"/>
              </a:cxn>
              <a:cxn ang="0">
                <a:pos x="1" y="143"/>
              </a:cxn>
              <a:cxn ang="0">
                <a:pos x="1" y="167"/>
              </a:cxn>
              <a:cxn ang="0">
                <a:pos x="0" y="198"/>
              </a:cxn>
              <a:cxn ang="0">
                <a:pos x="447" y="198"/>
              </a:cxn>
              <a:cxn ang="0">
                <a:pos x="447" y="150"/>
              </a:cxn>
              <a:cxn ang="0">
                <a:pos x="444" y="153"/>
              </a:cxn>
              <a:cxn ang="0">
                <a:pos x="425" y="143"/>
              </a:cxn>
              <a:cxn ang="0">
                <a:pos x="401" y="143"/>
              </a:cxn>
              <a:cxn ang="0">
                <a:pos x="377" y="135"/>
              </a:cxn>
              <a:cxn ang="0">
                <a:pos x="353" y="135"/>
              </a:cxn>
              <a:cxn ang="0">
                <a:pos x="329" y="127"/>
              </a:cxn>
              <a:cxn ang="0">
                <a:pos x="305" y="119"/>
              </a:cxn>
              <a:cxn ang="0">
                <a:pos x="281" y="111"/>
              </a:cxn>
              <a:cxn ang="0">
                <a:pos x="258" y="102"/>
              </a:cxn>
              <a:cxn ang="0">
                <a:pos x="234" y="96"/>
              </a:cxn>
              <a:cxn ang="0">
                <a:pos x="209" y="87"/>
              </a:cxn>
              <a:cxn ang="0">
                <a:pos x="185" y="79"/>
              </a:cxn>
              <a:cxn ang="0">
                <a:pos x="162" y="69"/>
              </a:cxn>
              <a:cxn ang="0">
                <a:pos x="135" y="60"/>
              </a:cxn>
              <a:cxn ang="0">
                <a:pos x="111" y="54"/>
              </a:cxn>
              <a:cxn ang="0">
                <a:pos x="87" y="42"/>
              </a:cxn>
              <a:cxn ang="0">
                <a:pos x="63" y="30"/>
              </a:cxn>
              <a:cxn ang="0">
                <a:pos x="41" y="23"/>
              </a:cxn>
              <a:cxn ang="0">
                <a:pos x="17" y="15"/>
              </a:cxn>
              <a:cxn ang="0">
                <a:pos x="3" y="0"/>
              </a:cxn>
              <a:cxn ang="0">
                <a:pos x="3" y="0"/>
              </a:cxn>
            </a:cxnLst>
            <a:rect l="0" t="0" r="r" b="b"/>
            <a:pathLst>
              <a:path w="447" h="198">
                <a:moveTo>
                  <a:pt x="0" y="3"/>
                </a:moveTo>
                <a:lnTo>
                  <a:pt x="0" y="18"/>
                </a:lnTo>
                <a:lnTo>
                  <a:pt x="0" y="39"/>
                </a:lnTo>
                <a:lnTo>
                  <a:pt x="0" y="66"/>
                </a:lnTo>
                <a:lnTo>
                  <a:pt x="1" y="95"/>
                </a:lnTo>
                <a:lnTo>
                  <a:pt x="1" y="119"/>
                </a:lnTo>
                <a:lnTo>
                  <a:pt x="1" y="143"/>
                </a:lnTo>
                <a:lnTo>
                  <a:pt x="1" y="167"/>
                </a:lnTo>
                <a:lnTo>
                  <a:pt x="0" y="198"/>
                </a:lnTo>
                <a:lnTo>
                  <a:pt x="447" y="198"/>
                </a:lnTo>
                <a:lnTo>
                  <a:pt x="447" y="150"/>
                </a:lnTo>
                <a:lnTo>
                  <a:pt x="444" y="153"/>
                </a:lnTo>
                <a:lnTo>
                  <a:pt x="425" y="143"/>
                </a:lnTo>
                <a:lnTo>
                  <a:pt x="401" y="143"/>
                </a:lnTo>
                <a:lnTo>
                  <a:pt x="377" y="135"/>
                </a:lnTo>
                <a:lnTo>
                  <a:pt x="353" y="135"/>
                </a:lnTo>
                <a:lnTo>
                  <a:pt x="329" y="127"/>
                </a:lnTo>
                <a:lnTo>
                  <a:pt x="305" y="119"/>
                </a:lnTo>
                <a:lnTo>
                  <a:pt x="281" y="111"/>
                </a:lnTo>
                <a:lnTo>
                  <a:pt x="258" y="102"/>
                </a:lnTo>
                <a:lnTo>
                  <a:pt x="234" y="96"/>
                </a:lnTo>
                <a:lnTo>
                  <a:pt x="209" y="87"/>
                </a:lnTo>
                <a:lnTo>
                  <a:pt x="185" y="79"/>
                </a:lnTo>
                <a:lnTo>
                  <a:pt x="162" y="69"/>
                </a:lnTo>
                <a:lnTo>
                  <a:pt x="135" y="60"/>
                </a:lnTo>
                <a:lnTo>
                  <a:pt x="111" y="54"/>
                </a:lnTo>
                <a:lnTo>
                  <a:pt x="87" y="42"/>
                </a:lnTo>
                <a:lnTo>
                  <a:pt x="63" y="30"/>
                </a:lnTo>
                <a:lnTo>
                  <a:pt x="41" y="23"/>
                </a:lnTo>
                <a:lnTo>
                  <a:pt x="17" y="15"/>
                </a:lnTo>
                <a:lnTo>
                  <a:pt x="3" y="0"/>
                </a:lnTo>
                <a:lnTo>
                  <a:pt x="3"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84" name="Line 40">
            <a:extLst>
              <a:ext uri="{FF2B5EF4-FFF2-40B4-BE49-F238E27FC236}">
                <a16:creationId xmlns:a16="http://schemas.microsoft.com/office/drawing/2014/main" id="{C05F2F12-46C9-42A5-ABCC-B98DA7E06B3C}"/>
              </a:ext>
            </a:extLst>
          </p:cNvPr>
          <p:cNvSpPr>
            <a:spLocks noChangeShapeType="1"/>
          </p:cNvSpPr>
          <p:nvPr/>
        </p:nvSpPr>
        <p:spPr bwMode="auto">
          <a:xfrm>
            <a:off x="6130925" y="3754438"/>
            <a:ext cx="95250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85" name="Rectangle 41">
            <a:extLst>
              <a:ext uri="{FF2B5EF4-FFF2-40B4-BE49-F238E27FC236}">
                <a16:creationId xmlns:a16="http://schemas.microsoft.com/office/drawing/2014/main" id="{FD359A49-295F-4AAC-8003-6C91B1E359EA}"/>
              </a:ext>
            </a:extLst>
          </p:cNvPr>
          <p:cNvSpPr>
            <a:spLocks noChangeArrowheads="1"/>
          </p:cNvSpPr>
          <p:nvPr/>
        </p:nvSpPr>
        <p:spPr bwMode="auto">
          <a:xfrm>
            <a:off x="4402138" y="5083175"/>
            <a:ext cx="3333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0</a:t>
            </a:r>
          </a:p>
        </p:txBody>
      </p:sp>
      <p:sp>
        <p:nvSpPr>
          <p:cNvPr id="287786" name="Rectangle 42">
            <a:extLst>
              <a:ext uri="{FF2B5EF4-FFF2-40B4-BE49-F238E27FC236}">
                <a16:creationId xmlns:a16="http://schemas.microsoft.com/office/drawing/2014/main" id="{A1462531-E881-4E82-A80E-CB80D1A493E0}"/>
              </a:ext>
            </a:extLst>
          </p:cNvPr>
          <p:cNvSpPr>
            <a:spLocks noChangeArrowheads="1"/>
          </p:cNvSpPr>
          <p:nvPr/>
        </p:nvSpPr>
        <p:spPr bwMode="auto">
          <a:xfrm>
            <a:off x="5329238" y="5397500"/>
            <a:ext cx="15398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Book Antiqua" pitchFamily="18" charset="0"/>
              </a:rPr>
              <a:t>z</a:t>
            </a:r>
            <a:r>
              <a:rPr lang="en-US" sz="2400" i="1" baseline="-25000">
                <a:effectLst>
                  <a:outerShdw blurRad="38100" dist="38100" dir="2700000" algn="tl">
                    <a:srgbClr val="000000">
                      <a:alpha val="43137"/>
                    </a:srgbClr>
                  </a:outerShdw>
                </a:effectLst>
                <a:latin typeface="Symbol" pitchFamily="18" charset="2"/>
              </a:rPr>
              <a:t>a</a:t>
            </a:r>
            <a:r>
              <a:rPr lang="en-US" sz="2400" baseline="-25000">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 2.17</a:t>
            </a:r>
          </a:p>
        </p:txBody>
      </p:sp>
      <p:sp>
        <p:nvSpPr>
          <p:cNvPr id="287787" name="Rectangle 43">
            <a:extLst>
              <a:ext uri="{FF2B5EF4-FFF2-40B4-BE49-F238E27FC236}">
                <a16:creationId xmlns:a16="http://schemas.microsoft.com/office/drawing/2014/main" id="{F7ECCAD1-31DF-4B2E-B725-461D88232BDB}"/>
              </a:ext>
            </a:extLst>
          </p:cNvPr>
          <p:cNvSpPr>
            <a:spLocks noChangeArrowheads="1"/>
          </p:cNvSpPr>
          <p:nvPr/>
        </p:nvSpPr>
        <p:spPr bwMode="auto">
          <a:xfrm>
            <a:off x="7100888" y="4625975"/>
            <a:ext cx="327025" cy="48577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600" i="1">
                <a:effectLst>
                  <a:outerShdw blurRad="38100" dist="38100" dir="2700000" algn="tl">
                    <a:srgbClr val="000000">
                      <a:alpha val="43137"/>
                    </a:srgbClr>
                  </a:outerShdw>
                </a:effectLst>
                <a:latin typeface="Book Antiqua" pitchFamily="18" charset="0"/>
              </a:rPr>
              <a:t>z</a:t>
            </a:r>
          </a:p>
        </p:txBody>
      </p:sp>
      <p:sp>
        <p:nvSpPr>
          <p:cNvPr id="287788" name="Freeform 44">
            <a:extLst>
              <a:ext uri="{FF2B5EF4-FFF2-40B4-BE49-F238E27FC236}">
                <a16:creationId xmlns:a16="http://schemas.microsoft.com/office/drawing/2014/main" id="{59C8A1CB-03AC-4ECE-817A-F0212FC1E6B4}"/>
              </a:ext>
            </a:extLst>
          </p:cNvPr>
          <p:cNvSpPr>
            <a:spLocks/>
          </p:cNvSpPr>
          <p:nvPr/>
        </p:nvSpPr>
        <p:spPr bwMode="auto">
          <a:xfrm>
            <a:off x="2305050" y="4546600"/>
            <a:ext cx="738188" cy="350838"/>
          </a:xfrm>
          <a:custGeom>
            <a:avLst/>
            <a:gdLst/>
            <a:ahLst/>
            <a:cxnLst>
              <a:cxn ang="0">
                <a:pos x="462" y="0"/>
              </a:cxn>
              <a:cxn ang="0">
                <a:pos x="462" y="25"/>
              </a:cxn>
              <a:cxn ang="0">
                <a:pos x="462" y="47"/>
              </a:cxn>
              <a:cxn ang="0">
                <a:pos x="462" y="72"/>
              </a:cxn>
              <a:cxn ang="0">
                <a:pos x="463" y="96"/>
              </a:cxn>
              <a:cxn ang="0">
                <a:pos x="463" y="121"/>
              </a:cxn>
              <a:cxn ang="0">
                <a:pos x="463" y="145"/>
              </a:cxn>
              <a:cxn ang="0">
                <a:pos x="463" y="170"/>
              </a:cxn>
              <a:cxn ang="0">
                <a:pos x="462" y="218"/>
              </a:cxn>
              <a:cxn ang="0">
                <a:pos x="0" y="221"/>
              </a:cxn>
              <a:cxn ang="0">
                <a:pos x="0" y="171"/>
              </a:cxn>
              <a:cxn ang="0">
                <a:pos x="17" y="170"/>
              </a:cxn>
              <a:cxn ang="0">
                <a:pos x="35" y="163"/>
              </a:cxn>
              <a:cxn ang="0">
                <a:pos x="54" y="157"/>
              </a:cxn>
              <a:cxn ang="0">
                <a:pos x="86" y="148"/>
              </a:cxn>
              <a:cxn ang="0">
                <a:pos x="110" y="142"/>
              </a:cxn>
              <a:cxn ang="0">
                <a:pos x="132" y="133"/>
              </a:cxn>
              <a:cxn ang="0">
                <a:pos x="159" y="127"/>
              </a:cxn>
              <a:cxn ang="0">
                <a:pos x="182" y="118"/>
              </a:cxn>
              <a:cxn ang="0">
                <a:pos x="207" y="112"/>
              </a:cxn>
              <a:cxn ang="0">
                <a:pos x="231" y="104"/>
              </a:cxn>
              <a:cxn ang="0">
                <a:pos x="252" y="94"/>
              </a:cxn>
              <a:cxn ang="0">
                <a:pos x="279" y="84"/>
              </a:cxn>
              <a:cxn ang="0">
                <a:pos x="303" y="76"/>
              </a:cxn>
              <a:cxn ang="0">
                <a:pos x="327" y="66"/>
              </a:cxn>
              <a:cxn ang="0">
                <a:pos x="351" y="53"/>
              </a:cxn>
              <a:cxn ang="0">
                <a:pos x="375" y="46"/>
              </a:cxn>
              <a:cxn ang="0">
                <a:pos x="399" y="37"/>
              </a:cxn>
              <a:cxn ang="0">
                <a:pos x="423" y="21"/>
              </a:cxn>
              <a:cxn ang="0">
                <a:pos x="447" y="13"/>
              </a:cxn>
              <a:cxn ang="0">
                <a:pos x="464" y="2"/>
              </a:cxn>
              <a:cxn ang="0">
                <a:pos x="465" y="2"/>
              </a:cxn>
            </a:cxnLst>
            <a:rect l="0" t="0" r="r" b="b"/>
            <a:pathLst>
              <a:path w="465" h="221">
                <a:moveTo>
                  <a:pt x="462" y="0"/>
                </a:moveTo>
                <a:lnTo>
                  <a:pt x="462" y="25"/>
                </a:lnTo>
                <a:lnTo>
                  <a:pt x="462" y="47"/>
                </a:lnTo>
                <a:lnTo>
                  <a:pt x="462" y="72"/>
                </a:lnTo>
                <a:lnTo>
                  <a:pt x="463" y="96"/>
                </a:lnTo>
                <a:lnTo>
                  <a:pt x="463" y="121"/>
                </a:lnTo>
                <a:lnTo>
                  <a:pt x="463" y="145"/>
                </a:lnTo>
                <a:lnTo>
                  <a:pt x="463" y="170"/>
                </a:lnTo>
                <a:lnTo>
                  <a:pt x="462" y="218"/>
                </a:lnTo>
                <a:lnTo>
                  <a:pt x="0" y="221"/>
                </a:lnTo>
                <a:lnTo>
                  <a:pt x="0" y="171"/>
                </a:lnTo>
                <a:lnTo>
                  <a:pt x="17" y="170"/>
                </a:lnTo>
                <a:lnTo>
                  <a:pt x="35" y="163"/>
                </a:lnTo>
                <a:lnTo>
                  <a:pt x="54" y="157"/>
                </a:lnTo>
                <a:lnTo>
                  <a:pt x="86" y="148"/>
                </a:lnTo>
                <a:lnTo>
                  <a:pt x="110" y="142"/>
                </a:lnTo>
                <a:lnTo>
                  <a:pt x="132" y="133"/>
                </a:lnTo>
                <a:lnTo>
                  <a:pt x="159" y="127"/>
                </a:lnTo>
                <a:lnTo>
                  <a:pt x="182" y="118"/>
                </a:lnTo>
                <a:lnTo>
                  <a:pt x="207" y="112"/>
                </a:lnTo>
                <a:lnTo>
                  <a:pt x="231" y="104"/>
                </a:lnTo>
                <a:lnTo>
                  <a:pt x="252" y="94"/>
                </a:lnTo>
                <a:lnTo>
                  <a:pt x="279" y="84"/>
                </a:lnTo>
                <a:lnTo>
                  <a:pt x="303" y="76"/>
                </a:lnTo>
                <a:lnTo>
                  <a:pt x="327" y="66"/>
                </a:lnTo>
                <a:lnTo>
                  <a:pt x="351" y="53"/>
                </a:lnTo>
                <a:lnTo>
                  <a:pt x="375" y="46"/>
                </a:lnTo>
                <a:lnTo>
                  <a:pt x="399" y="37"/>
                </a:lnTo>
                <a:lnTo>
                  <a:pt x="423" y="21"/>
                </a:lnTo>
                <a:lnTo>
                  <a:pt x="447" y="13"/>
                </a:lnTo>
                <a:lnTo>
                  <a:pt x="464" y="2"/>
                </a:lnTo>
                <a:lnTo>
                  <a:pt x="465" y="2"/>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89" name="Line 45">
            <a:extLst>
              <a:ext uri="{FF2B5EF4-FFF2-40B4-BE49-F238E27FC236}">
                <a16:creationId xmlns:a16="http://schemas.microsoft.com/office/drawing/2014/main" id="{0482A509-3723-4064-8156-2066DC8FDB8E}"/>
              </a:ext>
            </a:extLst>
          </p:cNvPr>
          <p:cNvSpPr>
            <a:spLocks noChangeShapeType="1"/>
          </p:cNvSpPr>
          <p:nvPr/>
        </p:nvSpPr>
        <p:spPr bwMode="auto">
          <a:xfrm flipH="1">
            <a:off x="2079625" y="3754438"/>
            <a:ext cx="95885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90" name="Line 46">
            <a:extLst>
              <a:ext uri="{FF2B5EF4-FFF2-40B4-BE49-F238E27FC236}">
                <a16:creationId xmlns:a16="http://schemas.microsoft.com/office/drawing/2014/main" id="{8261CB04-4EF3-45C8-B6C3-207273A1692A}"/>
              </a:ext>
            </a:extLst>
          </p:cNvPr>
          <p:cNvSpPr>
            <a:spLocks noChangeShapeType="1"/>
          </p:cNvSpPr>
          <p:nvPr/>
        </p:nvSpPr>
        <p:spPr bwMode="auto">
          <a:xfrm>
            <a:off x="2058988" y="4891088"/>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nvGrpSpPr>
          <p:cNvPr id="2" name="Group 47">
            <a:extLst>
              <a:ext uri="{FF2B5EF4-FFF2-40B4-BE49-F238E27FC236}">
                <a16:creationId xmlns:a16="http://schemas.microsoft.com/office/drawing/2014/main" id="{120195A0-601B-A85B-2B48-ACD846716932}"/>
              </a:ext>
            </a:extLst>
          </p:cNvPr>
          <p:cNvGrpSpPr>
            <a:grpSpLocks/>
          </p:cNvGrpSpPr>
          <p:nvPr/>
        </p:nvGrpSpPr>
        <p:grpSpPr bwMode="auto">
          <a:xfrm>
            <a:off x="2190750" y="1776413"/>
            <a:ext cx="4835525" cy="2941637"/>
            <a:chOff x="1380" y="1175"/>
            <a:chExt cx="3046" cy="1853"/>
          </a:xfrm>
        </p:grpSpPr>
        <p:sp>
          <p:nvSpPr>
            <p:cNvPr id="287792" name="Arc 48">
              <a:extLst>
                <a:ext uri="{FF2B5EF4-FFF2-40B4-BE49-F238E27FC236}">
                  <a16:creationId xmlns:a16="http://schemas.microsoft.com/office/drawing/2014/main" id="{2798E0B2-6230-4DA0-BDE2-A25315BBBF0F}"/>
                </a:ext>
              </a:extLst>
            </p:cNvPr>
            <p:cNvSpPr>
              <a:spLocks/>
            </p:cNvSpPr>
            <p:nvPr/>
          </p:nvSpPr>
          <p:spPr bwMode="auto">
            <a:xfrm rot="4500000">
              <a:off x="3168" y="2280"/>
              <a:ext cx="764" cy="284"/>
            </a:xfrm>
            <a:custGeom>
              <a:avLst/>
              <a:gdLst>
                <a:gd name="G0" fmla="+- 0 0 0"/>
                <a:gd name="G1" fmla="+- 0 0 0"/>
                <a:gd name="G2" fmla="+- 21600 0 0"/>
                <a:gd name="T0" fmla="*/ 18778 w 18778"/>
                <a:gd name="T1" fmla="*/ 10674 h 21600"/>
                <a:gd name="T2" fmla="*/ 0 w 18778"/>
                <a:gd name="T3" fmla="*/ 21600 h 21600"/>
                <a:gd name="T4" fmla="*/ 0 w 18778"/>
                <a:gd name="T5" fmla="*/ 0 h 21600"/>
              </a:gdLst>
              <a:ahLst/>
              <a:cxnLst>
                <a:cxn ang="0">
                  <a:pos x="T0" y="T1"/>
                </a:cxn>
                <a:cxn ang="0">
                  <a:pos x="T2" y="T3"/>
                </a:cxn>
                <a:cxn ang="0">
                  <a:pos x="T4" y="T5"/>
                </a:cxn>
              </a:cxnLst>
              <a:rect l="0" t="0" r="r" b="b"/>
              <a:pathLst>
                <a:path w="18778" h="21600" fill="none" extrusionOk="0">
                  <a:moveTo>
                    <a:pt x="18778" y="10674"/>
                  </a:moveTo>
                  <a:cubicBezTo>
                    <a:pt x="14939" y="17428"/>
                    <a:pt x="7768" y="21599"/>
                    <a:pt x="0" y="21600"/>
                  </a:cubicBezTo>
                </a:path>
                <a:path w="18778" h="21600" stroke="0" extrusionOk="0">
                  <a:moveTo>
                    <a:pt x="18778" y="10674"/>
                  </a:moveTo>
                  <a:cubicBezTo>
                    <a:pt x="14939" y="17428"/>
                    <a:pt x="7768" y="21599"/>
                    <a:pt x="0" y="21600"/>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93" name="Arc 49">
              <a:extLst>
                <a:ext uri="{FF2B5EF4-FFF2-40B4-BE49-F238E27FC236}">
                  <a16:creationId xmlns:a16="http://schemas.microsoft.com/office/drawing/2014/main" id="{71B7403D-882D-48B1-9C1B-BE3D11825381}"/>
                </a:ext>
              </a:extLst>
            </p:cNvPr>
            <p:cNvSpPr>
              <a:spLocks/>
            </p:cNvSpPr>
            <p:nvPr/>
          </p:nvSpPr>
          <p:spPr bwMode="auto">
            <a:xfrm rot="6300000">
              <a:off x="2143" y="1541"/>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94" name="Arc 50">
              <a:extLst>
                <a:ext uri="{FF2B5EF4-FFF2-40B4-BE49-F238E27FC236}">
                  <a16:creationId xmlns:a16="http://schemas.microsoft.com/office/drawing/2014/main" id="{25FC529E-B25B-47E1-9E4D-24AF4974B128}"/>
                </a:ext>
              </a:extLst>
            </p:cNvPr>
            <p:cNvSpPr>
              <a:spLocks/>
            </p:cNvSpPr>
            <p:nvPr/>
          </p:nvSpPr>
          <p:spPr bwMode="auto">
            <a:xfrm rot="16980000">
              <a:off x="1764" y="2305"/>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95" name="Arc 51">
              <a:extLst>
                <a:ext uri="{FF2B5EF4-FFF2-40B4-BE49-F238E27FC236}">
                  <a16:creationId xmlns:a16="http://schemas.microsoft.com/office/drawing/2014/main" id="{6978DCF1-4D65-4908-8D99-D598D8023F1F}"/>
                </a:ext>
              </a:extLst>
            </p:cNvPr>
            <p:cNvSpPr>
              <a:spLocks/>
            </p:cNvSpPr>
            <p:nvPr/>
          </p:nvSpPr>
          <p:spPr bwMode="auto">
            <a:xfrm rot="15300000">
              <a:off x="2604" y="1543"/>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96" name="Arc 52">
              <a:extLst>
                <a:ext uri="{FF2B5EF4-FFF2-40B4-BE49-F238E27FC236}">
                  <a16:creationId xmlns:a16="http://schemas.microsoft.com/office/drawing/2014/main" id="{68B54013-87D6-4165-AD6A-26E5F2196D0D}"/>
                </a:ext>
              </a:extLst>
            </p:cNvPr>
            <p:cNvSpPr>
              <a:spLocks/>
            </p:cNvSpPr>
            <p:nvPr/>
          </p:nvSpPr>
          <p:spPr bwMode="auto">
            <a:xfrm rot="720000">
              <a:off x="3619" y="2807"/>
              <a:ext cx="807" cy="221"/>
            </a:xfrm>
            <a:custGeom>
              <a:avLst/>
              <a:gdLst>
                <a:gd name="G0" fmla="+- 20857 0 0"/>
                <a:gd name="G1" fmla="+- 0 0 0"/>
                <a:gd name="G2" fmla="+- 21600 0 0"/>
                <a:gd name="T0" fmla="*/ 18718 w 20857"/>
                <a:gd name="T1" fmla="*/ 21494 h 21494"/>
                <a:gd name="T2" fmla="*/ 0 w 20857"/>
                <a:gd name="T3" fmla="*/ 5616 h 21494"/>
                <a:gd name="T4" fmla="*/ 20857 w 20857"/>
                <a:gd name="T5" fmla="*/ 0 h 21494"/>
              </a:gdLst>
              <a:ahLst/>
              <a:cxnLst>
                <a:cxn ang="0">
                  <a:pos x="T0" y="T1"/>
                </a:cxn>
                <a:cxn ang="0">
                  <a:pos x="T2" y="T3"/>
                </a:cxn>
                <a:cxn ang="0">
                  <a:pos x="T4" y="T5"/>
                </a:cxn>
              </a:cxnLst>
              <a:rect l="0" t="0" r="r" b="b"/>
              <a:pathLst>
                <a:path w="20857" h="21494" fill="none" extrusionOk="0">
                  <a:moveTo>
                    <a:pt x="18718" y="21493"/>
                  </a:moveTo>
                  <a:cubicBezTo>
                    <a:pt x="9785" y="20604"/>
                    <a:pt x="2333" y="14283"/>
                    <a:pt x="-1" y="5616"/>
                  </a:cubicBezTo>
                </a:path>
                <a:path w="20857" h="21494" stroke="0" extrusionOk="0">
                  <a:moveTo>
                    <a:pt x="18718" y="21493"/>
                  </a:moveTo>
                  <a:cubicBezTo>
                    <a:pt x="9785" y="20604"/>
                    <a:pt x="2333" y="14283"/>
                    <a:pt x="-1" y="5616"/>
                  </a:cubicBezTo>
                  <a:lnTo>
                    <a:pt x="20857"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797" name="Arc 53">
              <a:extLst>
                <a:ext uri="{FF2B5EF4-FFF2-40B4-BE49-F238E27FC236}">
                  <a16:creationId xmlns:a16="http://schemas.microsoft.com/office/drawing/2014/main" id="{CB59C93B-8AED-427B-BE14-FD1D1B85392C}"/>
                </a:ext>
              </a:extLst>
            </p:cNvPr>
            <p:cNvSpPr>
              <a:spLocks/>
            </p:cNvSpPr>
            <p:nvPr/>
          </p:nvSpPr>
          <p:spPr bwMode="auto">
            <a:xfrm rot="20760000">
              <a:off x="1380" y="2857"/>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
        <p:nvSpPr>
          <p:cNvPr id="287798" name="Rectangle 54">
            <a:extLst>
              <a:ext uri="{FF2B5EF4-FFF2-40B4-BE49-F238E27FC236}">
                <a16:creationId xmlns:a16="http://schemas.microsoft.com/office/drawing/2014/main" id="{F7523886-7284-4A70-8A69-11212C6C2019}"/>
              </a:ext>
            </a:extLst>
          </p:cNvPr>
          <p:cNvSpPr>
            <a:spLocks noChangeArrowheads="1"/>
          </p:cNvSpPr>
          <p:nvPr/>
        </p:nvSpPr>
        <p:spPr bwMode="auto">
          <a:xfrm>
            <a:off x="1100138" y="3525838"/>
            <a:ext cx="969962" cy="81915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/2 =</a:t>
            </a:r>
          </a:p>
          <a:p>
            <a:pPr algn="ctr">
              <a:defRPr/>
            </a:pPr>
            <a:r>
              <a:rPr lang="en-US" sz="2400">
                <a:effectLst>
                  <a:outerShdw blurRad="38100" dist="38100" dir="2700000" algn="tl">
                    <a:srgbClr val="000000">
                      <a:alpha val="43137"/>
                    </a:srgbClr>
                  </a:outerShdw>
                </a:effectLst>
                <a:latin typeface="Book Antiqua" pitchFamily="18" charset="0"/>
              </a:rPr>
              <a:t>  .015</a:t>
            </a:r>
          </a:p>
        </p:txBody>
      </p:sp>
      <p:sp>
        <p:nvSpPr>
          <p:cNvPr id="287799" name="Line 55">
            <a:extLst>
              <a:ext uri="{FF2B5EF4-FFF2-40B4-BE49-F238E27FC236}">
                <a16:creationId xmlns:a16="http://schemas.microsoft.com/office/drawing/2014/main" id="{C34FC2B5-B7F4-4EF2-94FB-8D9670E2BCC3}"/>
              </a:ext>
            </a:extLst>
          </p:cNvPr>
          <p:cNvSpPr>
            <a:spLocks noChangeShapeType="1"/>
          </p:cNvSpPr>
          <p:nvPr/>
        </p:nvSpPr>
        <p:spPr bwMode="auto">
          <a:xfrm>
            <a:off x="4567238" y="4811713"/>
            <a:ext cx="0" cy="314325"/>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800" name="Line 56">
            <a:extLst>
              <a:ext uri="{FF2B5EF4-FFF2-40B4-BE49-F238E27FC236}">
                <a16:creationId xmlns:a16="http://schemas.microsoft.com/office/drawing/2014/main" id="{A06CBD36-6C2C-4598-8AD7-8231A3BEE6CC}"/>
              </a:ext>
            </a:extLst>
          </p:cNvPr>
          <p:cNvSpPr>
            <a:spLocks noChangeShapeType="1"/>
          </p:cNvSpPr>
          <p:nvPr/>
        </p:nvSpPr>
        <p:spPr bwMode="auto">
          <a:xfrm>
            <a:off x="3038475" y="3243263"/>
            <a:ext cx="0" cy="216217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801" name="Text Box 57">
            <a:extLst>
              <a:ext uri="{FF2B5EF4-FFF2-40B4-BE49-F238E27FC236}">
                <a16:creationId xmlns:a16="http://schemas.microsoft.com/office/drawing/2014/main" id="{18C3DD12-1AE3-4C7C-AAB1-F07C24F02C4A}"/>
              </a:ext>
            </a:extLst>
          </p:cNvPr>
          <p:cNvSpPr txBox="1">
            <a:spLocks noChangeArrowheads="1"/>
          </p:cNvSpPr>
          <p:nvPr/>
        </p:nvSpPr>
        <p:spPr bwMode="auto">
          <a:xfrm>
            <a:off x="688975" y="1104900"/>
            <a:ext cx="3021013" cy="457200"/>
          </a:xfrm>
          <a:prstGeom prst="rect">
            <a:avLst/>
          </a:prstGeom>
          <a:noFill/>
          <a:ln w="12700">
            <a:noFill/>
            <a:miter lim="800000"/>
            <a:headEnd/>
            <a:tailEnd/>
          </a:ln>
          <a:effectLst/>
        </p:spPr>
        <p:txBody>
          <a:bodyPr wrap="none">
            <a:spAutoFit/>
          </a:bodyPr>
          <a:lstStyle/>
          <a:p>
            <a:pPr algn="ct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-Value Approach</a:t>
            </a:r>
          </a:p>
        </p:txBody>
      </p:sp>
      <p:sp>
        <p:nvSpPr>
          <p:cNvPr id="287802" name="Rectangle 58">
            <a:extLst>
              <a:ext uri="{FF2B5EF4-FFF2-40B4-BE49-F238E27FC236}">
                <a16:creationId xmlns:a16="http://schemas.microsoft.com/office/drawing/2014/main" id="{9891F591-3C2E-448E-A88E-B82D0C46EAE6}"/>
              </a:ext>
            </a:extLst>
          </p:cNvPr>
          <p:cNvSpPr>
            <a:spLocks noChangeArrowheads="1"/>
          </p:cNvSpPr>
          <p:nvPr/>
        </p:nvSpPr>
        <p:spPr bwMode="auto">
          <a:xfrm>
            <a:off x="2147888" y="5397500"/>
            <a:ext cx="17430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a:t>
            </a:r>
            <a:r>
              <a:rPr lang="en-US" sz="2400" i="1">
                <a:effectLst>
                  <a:outerShdw blurRad="38100" dist="38100" dir="2700000" algn="tl">
                    <a:srgbClr val="000000">
                      <a:alpha val="43137"/>
                    </a:srgbClr>
                  </a:outerShdw>
                </a:effectLst>
                <a:latin typeface="Book Antiqua" pitchFamily="18" charset="0"/>
              </a:rPr>
              <a:t>z</a:t>
            </a:r>
            <a:r>
              <a:rPr lang="en-US" sz="2400" i="1" baseline="-25000">
                <a:effectLst>
                  <a:outerShdw blurRad="38100" dist="38100" dir="2700000" algn="tl">
                    <a:srgbClr val="000000">
                      <a:alpha val="43137"/>
                    </a:srgbClr>
                  </a:outerShdw>
                </a:effectLst>
                <a:latin typeface="Symbol" pitchFamily="18" charset="2"/>
              </a:rPr>
              <a:t>a</a:t>
            </a:r>
            <a:r>
              <a:rPr lang="en-US" sz="2400" baseline="-25000">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 -2.17</a:t>
            </a:r>
          </a:p>
        </p:txBody>
      </p:sp>
      <p:grpSp>
        <p:nvGrpSpPr>
          <p:cNvPr id="3" name="Group 59">
            <a:extLst>
              <a:ext uri="{FF2B5EF4-FFF2-40B4-BE49-F238E27FC236}">
                <a16:creationId xmlns:a16="http://schemas.microsoft.com/office/drawing/2014/main" id="{A46E7A5F-5610-1D03-3FC8-D98458D7CF81}"/>
              </a:ext>
            </a:extLst>
          </p:cNvPr>
          <p:cNvGrpSpPr>
            <a:grpSpLocks/>
          </p:cNvGrpSpPr>
          <p:nvPr/>
        </p:nvGrpSpPr>
        <p:grpSpPr bwMode="auto">
          <a:xfrm>
            <a:off x="2409825" y="1838325"/>
            <a:ext cx="104775" cy="3378200"/>
            <a:chOff x="1458" y="1214"/>
            <a:chExt cx="66" cy="2128"/>
          </a:xfrm>
        </p:grpSpPr>
        <p:sp>
          <p:nvSpPr>
            <p:cNvPr id="287804" name="Line 60">
              <a:extLst>
                <a:ext uri="{FF2B5EF4-FFF2-40B4-BE49-F238E27FC236}">
                  <a16:creationId xmlns:a16="http://schemas.microsoft.com/office/drawing/2014/main" id="{968B51CF-6C95-4EA2-8966-3DCA35F0BCE9}"/>
                </a:ext>
              </a:extLst>
            </p:cNvPr>
            <p:cNvSpPr>
              <a:spLocks noChangeShapeType="1"/>
            </p:cNvSpPr>
            <p:nvPr/>
          </p:nvSpPr>
          <p:spPr bwMode="auto">
            <a:xfrm>
              <a:off x="1524" y="1214"/>
              <a:ext cx="0" cy="2062"/>
            </a:xfrm>
            <a:prstGeom prst="line">
              <a:avLst/>
            </a:prstGeom>
            <a:noFill/>
            <a:ln w="12700">
              <a:solidFill>
                <a:srgbClr val="66FFFF"/>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805" name="Line 61">
              <a:extLst>
                <a:ext uri="{FF2B5EF4-FFF2-40B4-BE49-F238E27FC236}">
                  <a16:creationId xmlns:a16="http://schemas.microsoft.com/office/drawing/2014/main" id="{A98ABD7D-71D0-46CB-9A52-1826E43E3909}"/>
                </a:ext>
              </a:extLst>
            </p:cNvPr>
            <p:cNvSpPr>
              <a:spLocks noChangeShapeType="1"/>
            </p:cNvSpPr>
            <p:nvPr/>
          </p:nvSpPr>
          <p:spPr bwMode="auto">
            <a:xfrm flipH="1">
              <a:off x="1458" y="3276"/>
              <a:ext cx="66" cy="66"/>
            </a:xfrm>
            <a:prstGeom prst="line">
              <a:avLst/>
            </a:prstGeom>
            <a:noFill/>
            <a:ln w="12700">
              <a:solidFill>
                <a:srgbClr val="66FFFF"/>
              </a:solidFill>
              <a:round/>
              <a:headEnd/>
              <a:tailEnd/>
            </a:ln>
            <a:effectLst>
              <a:outerShdw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grpSp>
        <p:nvGrpSpPr>
          <p:cNvPr id="4" name="Group 62">
            <a:extLst>
              <a:ext uri="{FF2B5EF4-FFF2-40B4-BE49-F238E27FC236}">
                <a16:creationId xmlns:a16="http://schemas.microsoft.com/office/drawing/2014/main" id="{AA888AD2-880E-894F-7D3B-362CEB089448}"/>
              </a:ext>
            </a:extLst>
          </p:cNvPr>
          <p:cNvGrpSpPr>
            <a:grpSpLocks/>
          </p:cNvGrpSpPr>
          <p:nvPr/>
        </p:nvGrpSpPr>
        <p:grpSpPr bwMode="auto">
          <a:xfrm>
            <a:off x="6629400" y="1857375"/>
            <a:ext cx="104775" cy="3349625"/>
            <a:chOff x="4236" y="1226"/>
            <a:chExt cx="66" cy="2110"/>
          </a:xfrm>
        </p:grpSpPr>
        <p:sp>
          <p:nvSpPr>
            <p:cNvPr id="287807" name="Line 63">
              <a:extLst>
                <a:ext uri="{FF2B5EF4-FFF2-40B4-BE49-F238E27FC236}">
                  <a16:creationId xmlns:a16="http://schemas.microsoft.com/office/drawing/2014/main" id="{E5184BFF-AA72-4263-A667-332DE94E94C5}"/>
                </a:ext>
              </a:extLst>
            </p:cNvPr>
            <p:cNvSpPr>
              <a:spLocks noChangeShapeType="1"/>
            </p:cNvSpPr>
            <p:nvPr/>
          </p:nvSpPr>
          <p:spPr bwMode="auto">
            <a:xfrm>
              <a:off x="4236" y="1226"/>
              <a:ext cx="0" cy="2044"/>
            </a:xfrm>
            <a:prstGeom prst="line">
              <a:avLst/>
            </a:prstGeom>
            <a:noFill/>
            <a:ln w="12700">
              <a:solidFill>
                <a:srgbClr val="66FFFF"/>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808" name="Line 64">
              <a:extLst>
                <a:ext uri="{FF2B5EF4-FFF2-40B4-BE49-F238E27FC236}">
                  <a16:creationId xmlns:a16="http://schemas.microsoft.com/office/drawing/2014/main" id="{1B171D2A-5FEC-46D2-A0D6-1EFE5B3D43E4}"/>
                </a:ext>
              </a:extLst>
            </p:cNvPr>
            <p:cNvSpPr>
              <a:spLocks noChangeShapeType="1"/>
            </p:cNvSpPr>
            <p:nvPr/>
          </p:nvSpPr>
          <p:spPr bwMode="auto">
            <a:xfrm>
              <a:off x="4236" y="3270"/>
              <a:ext cx="66" cy="66"/>
            </a:xfrm>
            <a:prstGeom prst="line">
              <a:avLst/>
            </a:prstGeom>
            <a:noFill/>
            <a:ln w="12700">
              <a:solidFill>
                <a:srgbClr val="66FFFF"/>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
        <p:nvSpPr>
          <p:cNvPr id="287809" name="Rectangle 65">
            <a:extLst>
              <a:ext uri="{FF2B5EF4-FFF2-40B4-BE49-F238E27FC236}">
                <a16:creationId xmlns:a16="http://schemas.microsoft.com/office/drawing/2014/main" id="{1B993F53-632F-4883-B2B8-11B7C44A8598}"/>
              </a:ext>
            </a:extLst>
          </p:cNvPr>
          <p:cNvSpPr>
            <a:spLocks noChangeArrowheads="1"/>
          </p:cNvSpPr>
          <p:nvPr/>
        </p:nvSpPr>
        <p:spPr bwMode="auto">
          <a:xfrm>
            <a:off x="6704013" y="5083175"/>
            <a:ext cx="1198562" cy="45878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dirty="0">
                <a:solidFill>
                  <a:schemeClr val="accent6">
                    <a:lumMod val="50000"/>
                  </a:schemeClr>
                </a:solidFill>
                <a:effectLst>
                  <a:outerShdw blurRad="38100" dist="38100" dir="2700000" algn="tl">
                    <a:srgbClr val="000000">
                      <a:alpha val="43137"/>
                    </a:srgbClr>
                  </a:outerShdw>
                </a:effectLst>
                <a:latin typeface="Book Antiqua" pitchFamily="18" charset="0"/>
              </a:rPr>
              <a:t>z</a:t>
            </a:r>
            <a:r>
              <a:rPr lang="en-US" sz="2400" dirty="0">
                <a:solidFill>
                  <a:schemeClr val="accent6">
                    <a:lumMod val="50000"/>
                  </a:schemeClr>
                </a:solidFill>
                <a:effectLst>
                  <a:outerShdw blurRad="38100" dist="38100" dir="2700000" algn="tl">
                    <a:srgbClr val="000000">
                      <a:alpha val="43137"/>
                    </a:srgbClr>
                  </a:outerShdw>
                </a:effectLst>
                <a:latin typeface="Book Antiqua" pitchFamily="18" charset="0"/>
              </a:rPr>
              <a:t> = 2.74</a:t>
            </a:r>
          </a:p>
        </p:txBody>
      </p:sp>
      <p:sp>
        <p:nvSpPr>
          <p:cNvPr id="287810" name="Rectangle 66">
            <a:extLst>
              <a:ext uri="{FF2B5EF4-FFF2-40B4-BE49-F238E27FC236}">
                <a16:creationId xmlns:a16="http://schemas.microsoft.com/office/drawing/2014/main" id="{4D987CCC-7837-4A06-AE13-FBF52E0FBAEC}"/>
              </a:ext>
            </a:extLst>
          </p:cNvPr>
          <p:cNvSpPr>
            <a:spLocks noChangeArrowheads="1"/>
          </p:cNvSpPr>
          <p:nvPr/>
        </p:nvSpPr>
        <p:spPr bwMode="auto">
          <a:xfrm>
            <a:off x="1093788" y="5083175"/>
            <a:ext cx="1300162" cy="45878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dirty="0">
                <a:solidFill>
                  <a:schemeClr val="accent6">
                    <a:lumMod val="50000"/>
                  </a:schemeClr>
                </a:solidFill>
                <a:effectLst>
                  <a:outerShdw blurRad="38100" dist="38100" dir="2700000" algn="tl">
                    <a:srgbClr val="000000">
                      <a:alpha val="43137"/>
                    </a:srgbClr>
                  </a:outerShdw>
                </a:effectLst>
                <a:latin typeface="Book Antiqua" pitchFamily="18" charset="0"/>
              </a:rPr>
              <a:t>z</a:t>
            </a:r>
            <a:r>
              <a:rPr lang="en-US" sz="2400" dirty="0">
                <a:solidFill>
                  <a:schemeClr val="accent6">
                    <a:lumMod val="50000"/>
                  </a:schemeClr>
                </a:solidFill>
                <a:effectLst>
                  <a:outerShdw blurRad="38100" dist="38100" dir="2700000" algn="tl">
                    <a:srgbClr val="000000">
                      <a:alpha val="43137"/>
                    </a:srgbClr>
                  </a:outerShdw>
                </a:effectLst>
                <a:latin typeface="Book Antiqua" pitchFamily="18" charset="0"/>
              </a:rPr>
              <a:t> = -2.74</a:t>
            </a:r>
          </a:p>
        </p:txBody>
      </p:sp>
      <p:sp>
        <p:nvSpPr>
          <p:cNvPr id="287811" name="Line 67">
            <a:extLst>
              <a:ext uri="{FF2B5EF4-FFF2-40B4-BE49-F238E27FC236}">
                <a16:creationId xmlns:a16="http://schemas.microsoft.com/office/drawing/2014/main" id="{76CFA0EC-3224-4E58-B0FE-0AE2E73277B7}"/>
              </a:ext>
            </a:extLst>
          </p:cNvPr>
          <p:cNvSpPr>
            <a:spLocks noChangeShapeType="1"/>
          </p:cNvSpPr>
          <p:nvPr/>
        </p:nvSpPr>
        <p:spPr bwMode="auto">
          <a:xfrm>
            <a:off x="6626225" y="2020888"/>
            <a:ext cx="361950" cy="0"/>
          </a:xfrm>
          <a:prstGeom prst="line">
            <a:avLst/>
          </a:prstGeom>
          <a:noFill/>
          <a:ln w="12700">
            <a:solidFill>
              <a:srgbClr val="66FFFF"/>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812" name="Rectangle 68">
            <a:extLst>
              <a:ext uri="{FF2B5EF4-FFF2-40B4-BE49-F238E27FC236}">
                <a16:creationId xmlns:a16="http://schemas.microsoft.com/office/drawing/2014/main" id="{9A7BE018-AF90-40E0-AB8B-067070C1CA7F}"/>
              </a:ext>
            </a:extLst>
          </p:cNvPr>
          <p:cNvSpPr>
            <a:spLocks noChangeArrowheads="1"/>
          </p:cNvSpPr>
          <p:nvPr/>
        </p:nvSpPr>
        <p:spPr bwMode="auto">
          <a:xfrm>
            <a:off x="6837363" y="1844675"/>
            <a:ext cx="1266825" cy="108743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lnSpc>
                <a:spcPct val="90000"/>
              </a:lnSpc>
              <a:defRPr/>
            </a:pPr>
            <a:r>
              <a:rPr lang="en-US" sz="2400" dirty="0">
                <a:solidFill>
                  <a:schemeClr val="accent6">
                    <a:lumMod val="50000"/>
                  </a:schemeClr>
                </a:solidFill>
                <a:effectLst>
                  <a:outerShdw blurRad="38100" dist="38100" dir="2700000" algn="tl">
                    <a:srgbClr val="000000">
                      <a:alpha val="43137"/>
                    </a:srgbClr>
                  </a:outerShdw>
                </a:effectLst>
                <a:latin typeface="Book Antiqua" pitchFamily="18" charset="0"/>
              </a:rPr>
              <a:t>    1/2</a:t>
            </a:r>
          </a:p>
          <a:p>
            <a:pPr algn="ctr">
              <a:lnSpc>
                <a:spcPct val="90000"/>
              </a:lnSpc>
              <a:defRPr/>
            </a:pPr>
            <a:r>
              <a:rPr lang="en-US" sz="2400" i="1" dirty="0">
                <a:solidFill>
                  <a:schemeClr val="accent6">
                    <a:lumMod val="50000"/>
                  </a:schemeClr>
                </a:solidFill>
                <a:effectLst>
                  <a:outerShdw blurRad="38100" dist="38100" dir="2700000" algn="tl">
                    <a:srgbClr val="000000">
                      <a:alpha val="43137"/>
                    </a:srgbClr>
                  </a:outerShdw>
                </a:effectLst>
                <a:latin typeface="Book Antiqua" pitchFamily="18" charset="0"/>
              </a:rPr>
              <a:t>p </a:t>
            </a:r>
            <a:r>
              <a:rPr lang="en-US" sz="2400" dirty="0">
                <a:solidFill>
                  <a:schemeClr val="accent6">
                    <a:lumMod val="50000"/>
                  </a:schemeClr>
                </a:solidFill>
                <a:effectLst>
                  <a:outerShdw blurRad="38100" dist="38100" dir="2700000" algn="tl">
                    <a:srgbClr val="000000">
                      <a:alpha val="43137"/>
                    </a:srgbClr>
                  </a:outerShdw>
                </a:effectLst>
                <a:latin typeface="Book Antiqua" pitchFamily="18" charset="0"/>
              </a:rPr>
              <a:t>-value</a:t>
            </a:r>
          </a:p>
          <a:p>
            <a:pPr algn="ctr">
              <a:lnSpc>
                <a:spcPct val="90000"/>
              </a:lnSpc>
              <a:defRPr/>
            </a:pPr>
            <a:r>
              <a:rPr lang="en-US" sz="2400" dirty="0">
                <a:solidFill>
                  <a:schemeClr val="accent6">
                    <a:lumMod val="50000"/>
                  </a:schemeClr>
                </a:solidFill>
                <a:effectLst>
                  <a:outerShdw blurRad="38100" dist="38100" dir="2700000" algn="tl">
                    <a:srgbClr val="000000">
                      <a:alpha val="43137"/>
                    </a:srgbClr>
                  </a:outerShdw>
                </a:effectLst>
                <a:latin typeface="Book Antiqua" pitchFamily="18" charset="0"/>
              </a:rPr>
              <a:t>= .0031</a:t>
            </a:r>
          </a:p>
        </p:txBody>
      </p:sp>
      <p:sp>
        <p:nvSpPr>
          <p:cNvPr id="287813" name="Rectangle 69">
            <a:extLst>
              <a:ext uri="{FF2B5EF4-FFF2-40B4-BE49-F238E27FC236}">
                <a16:creationId xmlns:a16="http://schemas.microsoft.com/office/drawing/2014/main" id="{57515E94-3CE9-452A-836C-A5C200D3E066}"/>
              </a:ext>
            </a:extLst>
          </p:cNvPr>
          <p:cNvSpPr>
            <a:spLocks noChangeArrowheads="1"/>
          </p:cNvSpPr>
          <p:nvPr/>
        </p:nvSpPr>
        <p:spPr bwMode="auto">
          <a:xfrm>
            <a:off x="1160463" y="1863725"/>
            <a:ext cx="1266825" cy="108743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lnSpc>
                <a:spcPct val="90000"/>
              </a:lnSpc>
              <a:defRPr/>
            </a:pPr>
            <a:r>
              <a:rPr lang="en-US" sz="2400" dirty="0">
                <a:solidFill>
                  <a:srgbClr val="66FFFF"/>
                </a:solidFill>
                <a:effectLst>
                  <a:outerShdw blurRad="38100" dist="38100" dir="2700000" algn="tl">
                    <a:srgbClr val="000000">
                      <a:alpha val="43137"/>
                    </a:srgbClr>
                  </a:outerShdw>
                </a:effectLst>
                <a:latin typeface="Book Antiqua" pitchFamily="18" charset="0"/>
              </a:rPr>
              <a:t>   </a:t>
            </a:r>
            <a:r>
              <a:rPr lang="en-US" sz="2400" dirty="0">
                <a:solidFill>
                  <a:schemeClr val="accent6">
                    <a:lumMod val="50000"/>
                  </a:schemeClr>
                </a:solidFill>
                <a:effectLst>
                  <a:outerShdw blurRad="38100" dist="38100" dir="2700000" algn="tl">
                    <a:srgbClr val="000000">
                      <a:alpha val="43137"/>
                    </a:srgbClr>
                  </a:outerShdw>
                </a:effectLst>
                <a:latin typeface="Book Antiqua" pitchFamily="18" charset="0"/>
              </a:rPr>
              <a:t>1/2</a:t>
            </a:r>
          </a:p>
          <a:p>
            <a:pPr algn="ctr">
              <a:lnSpc>
                <a:spcPct val="90000"/>
              </a:lnSpc>
              <a:defRPr/>
            </a:pPr>
            <a:r>
              <a:rPr lang="en-US" sz="2400" i="1" dirty="0">
                <a:solidFill>
                  <a:schemeClr val="accent6">
                    <a:lumMod val="50000"/>
                  </a:schemeClr>
                </a:solidFill>
                <a:effectLst>
                  <a:outerShdw blurRad="38100" dist="38100" dir="2700000" algn="tl">
                    <a:srgbClr val="000000">
                      <a:alpha val="43137"/>
                    </a:srgbClr>
                  </a:outerShdw>
                </a:effectLst>
                <a:latin typeface="Book Antiqua" pitchFamily="18" charset="0"/>
              </a:rPr>
              <a:t>p </a:t>
            </a:r>
            <a:r>
              <a:rPr lang="en-US" sz="2400" dirty="0">
                <a:solidFill>
                  <a:schemeClr val="accent6">
                    <a:lumMod val="50000"/>
                  </a:schemeClr>
                </a:solidFill>
                <a:effectLst>
                  <a:outerShdw blurRad="38100" dist="38100" dir="2700000" algn="tl">
                    <a:srgbClr val="000000">
                      <a:alpha val="43137"/>
                    </a:srgbClr>
                  </a:outerShdw>
                </a:effectLst>
                <a:latin typeface="Book Antiqua" pitchFamily="18" charset="0"/>
              </a:rPr>
              <a:t>-value</a:t>
            </a:r>
          </a:p>
          <a:p>
            <a:pPr algn="ctr">
              <a:lnSpc>
                <a:spcPct val="90000"/>
              </a:lnSpc>
              <a:defRPr/>
            </a:pPr>
            <a:r>
              <a:rPr lang="en-US" sz="2400" dirty="0">
                <a:solidFill>
                  <a:schemeClr val="accent6">
                    <a:lumMod val="50000"/>
                  </a:schemeClr>
                </a:solidFill>
                <a:effectLst>
                  <a:outerShdw blurRad="38100" dist="38100" dir="2700000" algn="tl">
                    <a:srgbClr val="000000">
                      <a:alpha val="43137"/>
                    </a:srgbClr>
                  </a:outerShdw>
                </a:effectLst>
                <a:latin typeface="Book Antiqua" pitchFamily="18" charset="0"/>
              </a:rPr>
              <a:t>= .0031</a:t>
            </a:r>
          </a:p>
        </p:txBody>
      </p:sp>
      <p:sp>
        <p:nvSpPr>
          <p:cNvPr id="287814" name="Line 70">
            <a:extLst>
              <a:ext uri="{FF2B5EF4-FFF2-40B4-BE49-F238E27FC236}">
                <a16:creationId xmlns:a16="http://schemas.microsoft.com/office/drawing/2014/main" id="{C7876BB6-EE23-4070-92C8-9076ED01C31F}"/>
              </a:ext>
            </a:extLst>
          </p:cNvPr>
          <p:cNvSpPr>
            <a:spLocks noChangeShapeType="1"/>
          </p:cNvSpPr>
          <p:nvPr/>
        </p:nvSpPr>
        <p:spPr bwMode="auto">
          <a:xfrm flipH="1">
            <a:off x="2149475" y="2020888"/>
            <a:ext cx="361950" cy="0"/>
          </a:xfrm>
          <a:prstGeom prst="line">
            <a:avLst/>
          </a:prstGeom>
          <a:noFill/>
          <a:ln w="12700">
            <a:solidFill>
              <a:srgbClr val="66FFFF"/>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87817" name="Line 73">
            <a:extLst>
              <a:ext uri="{FF2B5EF4-FFF2-40B4-BE49-F238E27FC236}">
                <a16:creationId xmlns:a16="http://schemas.microsoft.com/office/drawing/2014/main" id="{1F824FB9-CFE0-4F0F-9F29-FFD7E9352A68}"/>
              </a:ext>
            </a:extLst>
          </p:cNvPr>
          <p:cNvSpPr>
            <a:spLocks noChangeShapeType="1"/>
          </p:cNvSpPr>
          <p:nvPr/>
        </p:nvSpPr>
        <p:spPr bwMode="auto">
          <a:xfrm>
            <a:off x="6105525" y="3243263"/>
            <a:ext cx="0" cy="216217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7780"/>
                                        </p:tgtEl>
                                        <p:attrNameLst>
                                          <p:attrName>style.visibility</p:attrName>
                                        </p:attrNameLst>
                                      </p:cBhvr>
                                      <p:to>
                                        <p:strVal val="visible"/>
                                      </p:to>
                                    </p:set>
                                    <p:animEffect transition="in" filter="dissolve">
                                      <p:cBhvr>
                                        <p:cTn id="7" dur="500"/>
                                        <p:tgtEl>
                                          <p:spTgt spid="287780"/>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287790"/>
                                        </p:tgtEl>
                                        <p:attrNameLst>
                                          <p:attrName>style.visibility</p:attrName>
                                        </p:attrNameLst>
                                      </p:cBhvr>
                                      <p:to>
                                        <p:strVal val="visible"/>
                                      </p:to>
                                    </p:set>
                                    <p:animEffect transition="in" filter="slide(fromLeft)">
                                      <p:cBhvr>
                                        <p:cTn id="11" dur="500"/>
                                        <p:tgtEl>
                                          <p:spTgt spid="287790"/>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287787"/>
                                        </p:tgtEl>
                                        <p:attrNameLst>
                                          <p:attrName>style.visibility</p:attrName>
                                        </p:attrNameLst>
                                      </p:cBhvr>
                                      <p:to>
                                        <p:strVal val="visible"/>
                                      </p:to>
                                    </p:set>
                                    <p:animEffect transition="in" filter="slide(fromLeft)">
                                      <p:cBhvr>
                                        <p:cTn id="15" dur="500"/>
                                        <p:tgtEl>
                                          <p:spTgt spid="287787"/>
                                        </p:tgtEl>
                                      </p:cBhvr>
                                    </p:animEffect>
                                  </p:childTnLst>
                                </p:cTn>
                              </p:par>
                            </p:childTnLst>
                          </p:cTn>
                        </p:par>
                        <p:par>
                          <p:cTn id="16" fill="hold" nodeType="afterGroup">
                            <p:stCondLst>
                              <p:cond delay="2500"/>
                            </p:stCondLst>
                            <p:childTnLst>
                              <p:par>
                                <p:cTn id="17" presetID="12" presetClass="entr" presetSubtype="1" fill="hold" nodeType="afterEffect">
                                  <p:stCondLst>
                                    <p:cond delay="1000"/>
                                  </p:stCondLst>
                                  <p:childTnLst>
                                    <p:set>
                                      <p:cBhvr>
                                        <p:cTn id="18" dur="1" fill="hold">
                                          <p:stCondLst>
                                            <p:cond delay="0"/>
                                          </p:stCondLst>
                                        </p:cTn>
                                        <p:tgtEl>
                                          <p:spTgt spid="287799"/>
                                        </p:tgtEl>
                                        <p:attrNameLst>
                                          <p:attrName>style.visibility</p:attrName>
                                        </p:attrNameLst>
                                      </p:cBhvr>
                                      <p:to>
                                        <p:strVal val="visible"/>
                                      </p:to>
                                    </p:set>
                                    <p:animEffect transition="in" filter="slide(fromTop)">
                                      <p:cBhvr>
                                        <p:cTn id="19" dur="500"/>
                                        <p:tgtEl>
                                          <p:spTgt spid="287799"/>
                                        </p:tgtEl>
                                      </p:cBhvr>
                                    </p:animEffect>
                                  </p:childTnLst>
                                </p:cTn>
                              </p:par>
                            </p:childTnLst>
                          </p:cTn>
                        </p:par>
                        <p:par>
                          <p:cTn id="20" fill="hold" nodeType="afterGroup">
                            <p:stCondLst>
                              <p:cond delay="4000"/>
                            </p:stCondLst>
                            <p:childTnLst>
                              <p:par>
                                <p:cTn id="21" presetID="12" presetClass="entr" presetSubtype="1" fill="hold" grpId="0" nodeType="afterEffect">
                                  <p:stCondLst>
                                    <p:cond delay="0"/>
                                  </p:stCondLst>
                                  <p:childTnLst>
                                    <p:set>
                                      <p:cBhvr>
                                        <p:cTn id="22" dur="1" fill="hold">
                                          <p:stCondLst>
                                            <p:cond delay="0"/>
                                          </p:stCondLst>
                                        </p:cTn>
                                        <p:tgtEl>
                                          <p:spTgt spid="287785"/>
                                        </p:tgtEl>
                                        <p:attrNameLst>
                                          <p:attrName>style.visibility</p:attrName>
                                        </p:attrNameLst>
                                      </p:cBhvr>
                                      <p:to>
                                        <p:strVal val="visible"/>
                                      </p:to>
                                    </p:set>
                                    <p:animEffect transition="in" filter="slide(fromTop)">
                                      <p:cBhvr>
                                        <p:cTn id="23" dur="500"/>
                                        <p:tgtEl>
                                          <p:spTgt spid="287785"/>
                                        </p:tgtEl>
                                      </p:cBhvr>
                                    </p:animEffect>
                                  </p:childTnLst>
                                </p:cTn>
                              </p:par>
                            </p:childTnLst>
                          </p:cTn>
                        </p:par>
                        <p:par>
                          <p:cTn id="24" fill="hold" nodeType="afterGroup">
                            <p:stCondLst>
                              <p:cond delay="4500"/>
                            </p:stCondLst>
                            <p:childTnLst>
                              <p:par>
                                <p:cTn id="25" presetID="12" presetClass="entr" presetSubtype="4" fill="hold"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nodeType="afterGroup">
                            <p:stCondLst>
                              <p:cond delay="6000"/>
                            </p:stCondLst>
                            <p:childTnLst>
                              <p:par>
                                <p:cTn id="29" presetID="12" presetClass="entr" presetSubtype="4" fill="hold" nodeType="afterEffect">
                                  <p:stCondLst>
                                    <p:cond delay="1000"/>
                                  </p:stCondLst>
                                  <p:childTnLst>
                                    <p:set>
                                      <p:cBhvr>
                                        <p:cTn id="30" dur="1" fill="hold">
                                          <p:stCondLst>
                                            <p:cond delay="0"/>
                                          </p:stCondLst>
                                        </p:cTn>
                                        <p:tgtEl>
                                          <p:spTgt spid="287781"/>
                                        </p:tgtEl>
                                        <p:attrNameLst>
                                          <p:attrName>style.visibility</p:attrName>
                                        </p:attrNameLst>
                                      </p:cBhvr>
                                      <p:to>
                                        <p:strVal val="visible"/>
                                      </p:to>
                                    </p:set>
                                    <p:animEffect transition="in" filter="slide(fromBottom)">
                                      <p:cBhvr>
                                        <p:cTn id="31" dur="500"/>
                                        <p:tgtEl>
                                          <p:spTgt spid="287781"/>
                                        </p:tgtEl>
                                      </p:cBhvr>
                                    </p:animEffect>
                                  </p:childTnLst>
                                </p:cTn>
                              </p:par>
                            </p:childTnLst>
                          </p:cTn>
                        </p:par>
                        <p:par>
                          <p:cTn id="32" fill="hold" nodeType="afterGroup">
                            <p:stCondLst>
                              <p:cond delay="7500"/>
                            </p:stCondLst>
                            <p:childTnLst>
                              <p:par>
                                <p:cTn id="33" presetID="12" presetClass="entr" presetSubtype="1" fill="hold" nodeType="afterEffect">
                                  <p:stCondLst>
                                    <p:cond delay="2000"/>
                                  </p:stCondLst>
                                  <p:childTnLst>
                                    <p:set>
                                      <p:cBhvr>
                                        <p:cTn id="34" dur="1" fill="hold">
                                          <p:stCondLst>
                                            <p:cond delay="0"/>
                                          </p:stCondLst>
                                        </p:cTn>
                                        <p:tgtEl>
                                          <p:spTgt spid="287800"/>
                                        </p:tgtEl>
                                        <p:attrNameLst>
                                          <p:attrName>style.visibility</p:attrName>
                                        </p:attrNameLst>
                                      </p:cBhvr>
                                      <p:to>
                                        <p:strVal val="visible"/>
                                      </p:to>
                                    </p:set>
                                    <p:animEffect transition="in" filter="slide(fromTop)">
                                      <p:cBhvr>
                                        <p:cTn id="35" dur="500"/>
                                        <p:tgtEl>
                                          <p:spTgt spid="287800"/>
                                        </p:tgtEl>
                                      </p:cBhvr>
                                    </p:animEffect>
                                  </p:childTnLst>
                                </p:cTn>
                              </p:par>
                            </p:childTnLst>
                          </p:cTn>
                        </p:par>
                        <p:par>
                          <p:cTn id="36" fill="hold" nodeType="afterGroup">
                            <p:stCondLst>
                              <p:cond delay="10000"/>
                            </p:stCondLst>
                            <p:childTnLst>
                              <p:par>
                                <p:cTn id="37" presetID="12" presetClass="entr" presetSubtype="1" fill="hold" grpId="0" nodeType="afterEffect">
                                  <p:stCondLst>
                                    <p:cond delay="1000"/>
                                  </p:stCondLst>
                                  <p:childTnLst>
                                    <p:set>
                                      <p:cBhvr>
                                        <p:cTn id="38" dur="1" fill="hold">
                                          <p:stCondLst>
                                            <p:cond delay="0"/>
                                          </p:stCondLst>
                                        </p:cTn>
                                        <p:tgtEl>
                                          <p:spTgt spid="287802"/>
                                        </p:tgtEl>
                                        <p:attrNameLst>
                                          <p:attrName>style.visibility</p:attrName>
                                        </p:attrNameLst>
                                      </p:cBhvr>
                                      <p:to>
                                        <p:strVal val="visible"/>
                                      </p:to>
                                    </p:set>
                                    <p:animEffect transition="in" filter="slide(fromTop)">
                                      <p:cBhvr>
                                        <p:cTn id="39" dur="500"/>
                                        <p:tgtEl>
                                          <p:spTgt spid="287802"/>
                                        </p:tgtEl>
                                      </p:cBhvr>
                                    </p:animEffect>
                                  </p:childTnLst>
                                </p:cTn>
                              </p:par>
                            </p:childTnLst>
                          </p:cTn>
                        </p:par>
                        <p:par>
                          <p:cTn id="40" fill="hold" nodeType="afterGroup">
                            <p:stCondLst>
                              <p:cond delay="11500"/>
                            </p:stCondLst>
                            <p:childTnLst>
                              <p:par>
                                <p:cTn id="41" presetID="12" presetClass="entr" presetSubtype="4" fill="hold" nodeType="afterEffect">
                                  <p:stCondLst>
                                    <p:cond delay="1000"/>
                                  </p:stCondLst>
                                  <p:childTnLst>
                                    <p:set>
                                      <p:cBhvr>
                                        <p:cTn id="42" dur="1" fill="hold">
                                          <p:stCondLst>
                                            <p:cond delay="0"/>
                                          </p:stCondLst>
                                        </p:cTn>
                                        <p:tgtEl>
                                          <p:spTgt spid="287788"/>
                                        </p:tgtEl>
                                        <p:attrNameLst>
                                          <p:attrName>style.visibility</p:attrName>
                                        </p:attrNameLst>
                                      </p:cBhvr>
                                      <p:to>
                                        <p:strVal val="visible"/>
                                      </p:to>
                                    </p:set>
                                    <p:animEffect transition="in" filter="slide(fromBottom)">
                                      <p:cBhvr>
                                        <p:cTn id="43" dur="500"/>
                                        <p:tgtEl>
                                          <p:spTgt spid="287788"/>
                                        </p:tgtEl>
                                      </p:cBhvr>
                                    </p:animEffect>
                                  </p:childTnLst>
                                </p:cTn>
                              </p:par>
                            </p:childTnLst>
                          </p:cTn>
                        </p:par>
                        <p:par>
                          <p:cTn id="44" fill="hold" nodeType="afterGroup">
                            <p:stCondLst>
                              <p:cond delay="13000"/>
                            </p:stCondLst>
                            <p:childTnLst>
                              <p:par>
                                <p:cTn id="45" presetID="12" presetClass="entr" presetSubtype="1" fill="hold" nodeType="afterEffect">
                                  <p:stCondLst>
                                    <p:cond delay="2000"/>
                                  </p:stCondLst>
                                  <p:childTnLst>
                                    <p:set>
                                      <p:cBhvr>
                                        <p:cTn id="46" dur="1" fill="hold">
                                          <p:stCondLst>
                                            <p:cond delay="0"/>
                                          </p:stCondLst>
                                        </p:cTn>
                                        <p:tgtEl>
                                          <p:spTgt spid="287817"/>
                                        </p:tgtEl>
                                        <p:attrNameLst>
                                          <p:attrName>style.visibility</p:attrName>
                                        </p:attrNameLst>
                                      </p:cBhvr>
                                      <p:to>
                                        <p:strVal val="visible"/>
                                      </p:to>
                                    </p:set>
                                    <p:animEffect transition="in" filter="slide(fromTop)">
                                      <p:cBhvr>
                                        <p:cTn id="47" dur="500"/>
                                        <p:tgtEl>
                                          <p:spTgt spid="287817"/>
                                        </p:tgtEl>
                                      </p:cBhvr>
                                    </p:animEffect>
                                  </p:childTnLst>
                                </p:cTn>
                              </p:par>
                            </p:childTnLst>
                          </p:cTn>
                        </p:par>
                        <p:par>
                          <p:cTn id="48" fill="hold" nodeType="afterGroup">
                            <p:stCondLst>
                              <p:cond delay="15500"/>
                            </p:stCondLst>
                            <p:childTnLst>
                              <p:par>
                                <p:cTn id="49" presetID="12" presetClass="entr" presetSubtype="1" fill="hold" grpId="0" nodeType="afterEffect">
                                  <p:stCondLst>
                                    <p:cond delay="1000"/>
                                  </p:stCondLst>
                                  <p:childTnLst>
                                    <p:set>
                                      <p:cBhvr>
                                        <p:cTn id="50" dur="1" fill="hold">
                                          <p:stCondLst>
                                            <p:cond delay="0"/>
                                          </p:stCondLst>
                                        </p:cTn>
                                        <p:tgtEl>
                                          <p:spTgt spid="287786"/>
                                        </p:tgtEl>
                                        <p:attrNameLst>
                                          <p:attrName>style.visibility</p:attrName>
                                        </p:attrNameLst>
                                      </p:cBhvr>
                                      <p:to>
                                        <p:strVal val="visible"/>
                                      </p:to>
                                    </p:set>
                                    <p:animEffect transition="in" filter="slide(fromTop)">
                                      <p:cBhvr>
                                        <p:cTn id="51" dur="500"/>
                                        <p:tgtEl>
                                          <p:spTgt spid="287786"/>
                                        </p:tgtEl>
                                      </p:cBhvr>
                                    </p:animEffect>
                                  </p:childTnLst>
                                </p:cTn>
                              </p:par>
                            </p:childTnLst>
                          </p:cTn>
                        </p:par>
                        <p:par>
                          <p:cTn id="52" fill="hold" nodeType="afterGroup">
                            <p:stCondLst>
                              <p:cond delay="17000"/>
                            </p:stCondLst>
                            <p:childTnLst>
                              <p:par>
                                <p:cTn id="53" presetID="12" presetClass="entr" presetSubtype="4" fill="hold" nodeType="afterEffect">
                                  <p:stCondLst>
                                    <p:cond delay="1000"/>
                                  </p:stCondLst>
                                  <p:childTnLst>
                                    <p:set>
                                      <p:cBhvr>
                                        <p:cTn id="54" dur="1" fill="hold">
                                          <p:stCondLst>
                                            <p:cond delay="0"/>
                                          </p:stCondLst>
                                        </p:cTn>
                                        <p:tgtEl>
                                          <p:spTgt spid="287783"/>
                                        </p:tgtEl>
                                        <p:attrNameLst>
                                          <p:attrName>style.visibility</p:attrName>
                                        </p:attrNameLst>
                                      </p:cBhvr>
                                      <p:to>
                                        <p:strVal val="visible"/>
                                      </p:to>
                                    </p:set>
                                    <p:animEffect transition="in" filter="slide(fromBottom)">
                                      <p:cBhvr>
                                        <p:cTn id="55" dur="500"/>
                                        <p:tgtEl>
                                          <p:spTgt spid="287783"/>
                                        </p:tgtEl>
                                      </p:cBhvr>
                                    </p:animEffect>
                                  </p:childTnLst>
                                </p:cTn>
                              </p:par>
                            </p:childTnLst>
                          </p:cTn>
                        </p:par>
                        <p:par>
                          <p:cTn id="56" fill="hold" nodeType="afterGroup">
                            <p:stCondLst>
                              <p:cond delay="18500"/>
                            </p:stCondLst>
                            <p:childTnLst>
                              <p:par>
                                <p:cTn id="57" presetID="12" presetClass="entr" presetSubtype="2" fill="hold" nodeType="afterEffect">
                                  <p:stCondLst>
                                    <p:cond delay="1000"/>
                                  </p:stCondLst>
                                  <p:childTnLst>
                                    <p:set>
                                      <p:cBhvr>
                                        <p:cTn id="58" dur="1" fill="hold">
                                          <p:stCondLst>
                                            <p:cond delay="0"/>
                                          </p:stCondLst>
                                        </p:cTn>
                                        <p:tgtEl>
                                          <p:spTgt spid="287789"/>
                                        </p:tgtEl>
                                        <p:attrNameLst>
                                          <p:attrName>style.visibility</p:attrName>
                                        </p:attrNameLst>
                                      </p:cBhvr>
                                      <p:to>
                                        <p:strVal val="visible"/>
                                      </p:to>
                                    </p:set>
                                    <p:animEffect transition="in" filter="slide(fromRight)">
                                      <p:cBhvr>
                                        <p:cTn id="59" dur="500"/>
                                        <p:tgtEl>
                                          <p:spTgt spid="287789"/>
                                        </p:tgtEl>
                                      </p:cBhvr>
                                    </p:animEffect>
                                  </p:childTnLst>
                                </p:cTn>
                              </p:par>
                            </p:childTnLst>
                          </p:cTn>
                        </p:par>
                        <p:par>
                          <p:cTn id="60" fill="hold" nodeType="afterGroup">
                            <p:stCondLst>
                              <p:cond delay="20000"/>
                            </p:stCondLst>
                            <p:childTnLst>
                              <p:par>
                                <p:cTn id="61" presetID="12" presetClass="entr" presetSubtype="1" fill="hold" grpId="0" nodeType="afterEffect">
                                  <p:stCondLst>
                                    <p:cond delay="1000"/>
                                  </p:stCondLst>
                                  <p:childTnLst>
                                    <p:set>
                                      <p:cBhvr>
                                        <p:cTn id="62" dur="1" fill="hold">
                                          <p:stCondLst>
                                            <p:cond delay="0"/>
                                          </p:stCondLst>
                                        </p:cTn>
                                        <p:tgtEl>
                                          <p:spTgt spid="287798"/>
                                        </p:tgtEl>
                                        <p:attrNameLst>
                                          <p:attrName>style.visibility</p:attrName>
                                        </p:attrNameLst>
                                      </p:cBhvr>
                                      <p:to>
                                        <p:strVal val="visible"/>
                                      </p:to>
                                    </p:set>
                                    <p:animEffect transition="in" filter="slide(fromTop)">
                                      <p:cBhvr>
                                        <p:cTn id="63" dur="500"/>
                                        <p:tgtEl>
                                          <p:spTgt spid="287798"/>
                                        </p:tgtEl>
                                      </p:cBhvr>
                                    </p:animEffect>
                                  </p:childTnLst>
                                </p:cTn>
                              </p:par>
                            </p:childTnLst>
                          </p:cTn>
                        </p:par>
                        <p:par>
                          <p:cTn id="64" fill="hold" nodeType="afterGroup">
                            <p:stCondLst>
                              <p:cond delay="21500"/>
                            </p:stCondLst>
                            <p:childTnLst>
                              <p:par>
                                <p:cTn id="65" presetID="12" presetClass="entr" presetSubtype="8" fill="hold" nodeType="afterEffect">
                                  <p:stCondLst>
                                    <p:cond delay="1000"/>
                                  </p:stCondLst>
                                  <p:childTnLst>
                                    <p:set>
                                      <p:cBhvr>
                                        <p:cTn id="66" dur="1" fill="hold">
                                          <p:stCondLst>
                                            <p:cond delay="0"/>
                                          </p:stCondLst>
                                        </p:cTn>
                                        <p:tgtEl>
                                          <p:spTgt spid="287784"/>
                                        </p:tgtEl>
                                        <p:attrNameLst>
                                          <p:attrName>style.visibility</p:attrName>
                                        </p:attrNameLst>
                                      </p:cBhvr>
                                      <p:to>
                                        <p:strVal val="visible"/>
                                      </p:to>
                                    </p:set>
                                    <p:animEffect transition="in" filter="slide(fromLeft)">
                                      <p:cBhvr>
                                        <p:cTn id="67" dur="500"/>
                                        <p:tgtEl>
                                          <p:spTgt spid="287784"/>
                                        </p:tgtEl>
                                      </p:cBhvr>
                                    </p:animEffect>
                                  </p:childTnLst>
                                </p:cTn>
                              </p:par>
                            </p:childTnLst>
                          </p:cTn>
                        </p:par>
                        <p:par>
                          <p:cTn id="68" fill="hold" nodeType="afterGroup">
                            <p:stCondLst>
                              <p:cond delay="23000"/>
                            </p:stCondLst>
                            <p:childTnLst>
                              <p:par>
                                <p:cTn id="69" presetID="12" presetClass="entr" presetSubtype="1" fill="hold" grpId="0" nodeType="afterEffect">
                                  <p:stCondLst>
                                    <p:cond delay="1000"/>
                                  </p:stCondLst>
                                  <p:childTnLst>
                                    <p:set>
                                      <p:cBhvr>
                                        <p:cTn id="70" dur="1" fill="hold">
                                          <p:stCondLst>
                                            <p:cond delay="0"/>
                                          </p:stCondLst>
                                        </p:cTn>
                                        <p:tgtEl>
                                          <p:spTgt spid="287782"/>
                                        </p:tgtEl>
                                        <p:attrNameLst>
                                          <p:attrName>style.visibility</p:attrName>
                                        </p:attrNameLst>
                                      </p:cBhvr>
                                      <p:to>
                                        <p:strVal val="visible"/>
                                      </p:to>
                                    </p:set>
                                    <p:animEffect transition="in" filter="slide(fromTop)">
                                      <p:cBhvr>
                                        <p:cTn id="71" dur="500"/>
                                        <p:tgtEl>
                                          <p:spTgt spid="28778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2" presetClass="entr" presetSubtype="1"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slide(fromTop)">
                                      <p:cBhvr>
                                        <p:cTn id="76" dur="500"/>
                                        <p:tgtEl>
                                          <p:spTgt spid="3"/>
                                        </p:tgtEl>
                                      </p:cBhvr>
                                    </p:animEffect>
                                  </p:childTnLst>
                                </p:cTn>
                              </p:par>
                            </p:childTnLst>
                          </p:cTn>
                        </p:par>
                        <p:par>
                          <p:cTn id="77" fill="hold" nodeType="afterGroup">
                            <p:stCondLst>
                              <p:cond delay="500"/>
                            </p:stCondLst>
                            <p:childTnLst>
                              <p:par>
                                <p:cTn id="78" presetID="12" presetClass="entr" presetSubtype="1" fill="hold" grpId="0" nodeType="afterEffect">
                                  <p:stCondLst>
                                    <p:cond delay="1000"/>
                                  </p:stCondLst>
                                  <p:childTnLst>
                                    <p:set>
                                      <p:cBhvr>
                                        <p:cTn id="79" dur="1" fill="hold">
                                          <p:stCondLst>
                                            <p:cond delay="0"/>
                                          </p:stCondLst>
                                        </p:cTn>
                                        <p:tgtEl>
                                          <p:spTgt spid="287810"/>
                                        </p:tgtEl>
                                        <p:attrNameLst>
                                          <p:attrName>style.visibility</p:attrName>
                                        </p:attrNameLst>
                                      </p:cBhvr>
                                      <p:to>
                                        <p:strVal val="visible"/>
                                      </p:to>
                                    </p:set>
                                    <p:animEffect transition="in" filter="slide(fromTop)">
                                      <p:cBhvr>
                                        <p:cTn id="80" dur="500"/>
                                        <p:tgtEl>
                                          <p:spTgt spid="287810"/>
                                        </p:tgtEl>
                                      </p:cBhvr>
                                    </p:animEffect>
                                  </p:childTnLst>
                                </p:cTn>
                              </p:par>
                            </p:childTnLst>
                          </p:cTn>
                        </p:par>
                        <p:par>
                          <p:cTn id="81" fill="hold" nodeType="afterGroup">
                            <p:stCondLst>
                              <p:cond delay="2000"/>
                            </p:stCondLst>
                            <p:childTnLst>
                              <p:par>
                                <p:cTn id="82" presetID="12" presetClass="entr" presetSubtype="1" fill="hold" nodeType="afterEffect">
                                  <p:stCondLst>
                                    <p:cond delay="1000"/>
                                  </p:stCondLst>
                                  <p:childTnLst>
                                    <p:set>
                                      <p:cBhvr>
                                        <p:cTn id="83" dur="1" fill="hold">
                                          <p:stCondLst>
                                            <p:cond delay="0"/>
                                          </p:stCondLst>
                                        </p:cTn>
                                        <p:tgtEl>
                                          <p:spTgt spid="4"/>
                                        </p:tgtEl>
                                        <p:attrNameLst>
                                          <p:attrName>style.visibility</p:attrName>
                                        </p:attrNameLst>
                                      </p:cBhvr>
                                      <p:to>
                                        <p:strVal val="visible"/>
                                      </p:to>
                                    </p:set>
                                    <p:animEffect transition="in" filter="slide(fromTop)">
                                      <p:cBhvr>
                                        <p:cTn id="84" dur="500"/>
                                        <p:tgtEl>
                                          <p:spTgt spid="4"/>
                                        </p:tgtEl>
                                      </p:cBhvr>
                                    </p:animEffect>
                                  </p:childTnLst>
                                </p:cTn>
                              </p:par>
                            </p:childTnLst>
                          </p:cTn>
                        </p:par>
                        <p:par>
                          <p:cTn id="85" fill="hold" nodeType="afterGroup">
                            <p:stCondLst>
                              <p:cond delay="3500"/>
                            </p:stCondLst>
                            <p:childTnLst>
                              <p:par>
                                <p:cTn id="86" presetID="12" presetClass="entr" presetSubtype="1" fill="hold" grpId="0" nodeType="afterEffect">
                                  <p:stCondLst>
                                    <p:cond delay="1000"/>
                                  </p:stCondLst>
                                  <p:childTnLst>
                                    <p:set>
                                      <p:cBhvr>
                                        <p:cTn id="87" dur="1" fill="hold">
                                          <p:stCondLst>
                                            <p:cond delay="0"/>
                                          </p:stCondLst>
                                        </p:cTn>
                                        <p:tgtEl>
                                          <p:spTgt spid="287809"/>
                                        </p:tgtEl>
                                        <p:attrNameLst>
                                          <p:attrName>style.visibility</p:attrName>
                                        </p:attrNameLst>
                                      </p:cBhvr>
                                      <p:to>
                                        <p:strVal val="visible"/>
                                      </p:to>
                                    </p:set>
                                    <p:animEffect transition="in" filter="slide(fromTop)">
                                      <p:cBhvr>
                                        <p:cTn id="88" dur="500"/>
                                        <p:tgtEl>
                                          <p:spTgt spid="287809"/>
                                        </p:tgtEl>
                                      </p:cBhvr>
                                    </p:animEffect>
                                  </p:childTnLst>
                                </p:cTn>
                              </p:par>
                            </p:childTnLst>
                          </p:cTn>
                        </p:par>
                        <p:par>
                          <p:cTn id="89" fill="hold" nodeType="afterGroup">
                            <p:stCondLst>
                              <p:cond delay="5000"/>
                            </p:stCondLst>
                            <p:childTnLst>
                              <p:par>
                                <p:cTn id="90" presetID="12" presetClass="entr" presetSubtype="4" fill="hold" nodeType="afterEffect">
                                  <p:stCondLst>
                                    <p:cond delay="1000"/>
                                  </p:stCondLst>
                                  <p:childTnLst>
                                    <p:set>
                                      <p:cBhvr>
                                        <p:cTn id="91" dur="1" fill="hold">
                                          <p:stCondLst>
                                            <p:cond delay="0"/>
                                          </p:stCondLst>
                                        </p:cTn>
                                        <p:tgtEl>
                                          <p:spTgt spid="287814"/>
                                        </p:tgtEl>
                                        <p:attrNameLst>
                                          <p:attrName>style.visibility</p:attrName>
                                        </p:attrNameLst>
                                      </p:cBhvr>
                                      <p:to>
                                        <p:strVal val="visible"/>
                                      </p:to>
                                    </p:set>
                                    <p:animEffect transition="in" filter="slide(fromBottom)">
                                      <p:cBhvr>
                                        <p:cTn id="92" dur="500"/>
                                        <p:tgtEl>
                                          <p:spTgt spid="287814"/>
                                        </p:tgtEl>
                                      </p:cBhvr>
                                    </p:animEffect>
                                  </p:childTnLst>
                                </p:cTn>
                              </p:par>
                            </p:childTnLst>
                          </p:cTn>
                        </p:par>
                        <p:par>
                          <p:cTn id="93" fill="hold" nodeType="afterGroup">
                            <p:stCondLst>
                              <p:cond delay="6500"/>
                            </p:stCondLst>
                            <p:childTnLst>
                              <p:par>
                                <p:cTn id="94" presetID="12" presetClass="entr" presetSubtype="1" fill="hold" grpId="0" nodeType="afterEffect">
                                  <p:stCondLst>
                                    <p:cond delay="1000"/>
                                  </p:stCondLst>
                                  <p:childTnLst>
                                    <p:set>
                                      <p:cBhvr>
                                        <p:cTn id="95" dur="1" fill="hold">
                                          <p:stCondLst>
                                            <p:cond delay="0"/>
                                          </p:stCondLst>
                                        </p:cTn>
                                        <p:tgtEl>
                                          <p:spTgt spid="287813"/>
                                        </p:tgtEl>
                                        <p:attrNameLst>
                                          <p:attrName>style.visibility</p:attrName>
                                        </p:attrNameLst>
                                      </p:cBhvr>
                                      <p:to>
                                        <p:strVal val="visible"/>
                                      </p:to>
                                    </p:set>
                                    <p:animEffect transition="in" filter="slide(fromTop)">
                                      <p:cBhvr>
                                        <p:cTn id="96" dur="500"/>
                                        <p:tgtEl>
                                          <p:spTgt spid="287813"/>
                                        </p:tgtEl>
                                      </p:cBhvr>
                                    </p:animEffect>
                                  </p:childTnLst>
                                </p:cTn>
                              </p:par>
                            </p:childTnLst>
                          </p:cTn>
                        </p:par>
                        <p:par>
                          <p:cTn id="97" fill="hold" nodeType="afterGroup">
                            <p:stCondLst>
                              <p:cond delay="8000"/>
                            </p:stCondLst>
                            <p:childTnLst>
                              <p:par>
                                <p:cTn id="98" presetID="12" presetClass="entr" presetSubtype="8" fill="hold" nodeType="afterEffect">
                                  <p:stCondLst>
                                    <p:cond delay="1000"/>
                                  </p:stCondLst>
                                  <p:childTnLst>
                                    <p:set>
                                      <p:cBhvr>
                                        <p:cTn id="99" dur="1" fill="hold">
                                          <p:stCondLst>
                                            <p:cond delay="0"/>
                                          </p:stCondLst>
                                        </p:cTn>
                                        <p:tgtEl>
                                          <p:spTgt spid="287811"/>
                                        </p:tgtEl>
                                        <p:attrNameLst>
                                          <p:attrName>style.visibility</p:attrName>
                                        </p:attrNameLst>
                                      </p:cBhvr>
                                      <p:to>
                                        <p:strVal val="visible"/>
                                      </p:to>
                                    </p:set>
                                    <p:animEffect transition="in" filter="slide(fromLeft)">
                                      <p:cBhvr>
                                        <p:cTn id="100" dur="500"/>
                                        <p:tgtEl>
                                          <p:spTgt spid="287811"/>
                                        </p:tgtEl>
                                      </p:cBhvr>
                                    </p:animEffect>
                                  </p:childTnLst>
                                </p:cTn>
                              </p:par>
                            </p:childTnLst>
                          </p:cTn>
                        </p:par>
                        <p:par>
                          <p:cTn id="101" fill="hold" nodeType="afterGroup">
                            <p:stCondLst>
                              <p:cond delay="9500"/>
                            </p:stCondLst>
                            <p:childTnLst>
                              <p:par>
                                <p:cTn id="102" presetID="12" presetClass="entr" presetSubtype="1" fill="hold" grpId="0" nodeType="afterEffect">
                                  <p:stCondLst>
                                    <p:cond delay="1000"/>
                                  </p:stCondLst>
                                  <p:childTnLst>
                                    <p:set>
                                      <p:cBhvr>
                                        <p:cTn id="103" dur="1" fill="hold">
                                          <p:stCondLst>
                                            <p:cond delay="0"/>
                                          </p:stCondLst>
                                        </p:cTn>
                                        <p:tgtEl>
                                          <p:spTgt spid="287812"/>
                                        </p:tgtEl>
                                        <p:attrNameLst>
                                          <p:attrName>style.visibility</p:attrName>
                                        </p:attrNameLst>
                                      </p:cBhvr>
                                      <p:to>
                                        <p:strVal val="visible"/>
                                      </p:to>
                                    </p:set>
                                    <p:animEffect transition="in" filter="slide(fromTop)">
                                      <p:cBhvr>
                                        <p:cTn id="104" dur="500"/>
                                        <p:tgtEl>
                                          <p:spTgt spid="287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80" grpId="0" animBg="1"/>
      <p:bldP spid="287782" grpId="0" autoUpdateAnimBg="0"/>
      <p:bldP spid="287785" grpId="0" autoUpdateAnimBg="0"/>
      <p:bldP spid="287786" grpId="0" autoUpdateAnimBg="0"/>
      <p:bldP spid="287787" grpId="0" autoUpdateAnimBg="0"/>
      <p:bldP spid="287798" grpId="0" autoUpdateAnimBg="0"/>
      <p:bldP spid="287802" grpId="0" autoUpdateAnimBg="0"/>
      <p:bldP spid="287809" grpId="0" autoUpdateAnimBg="0"/>
      <p:bldP spid="287810" grpId="0" autoUpdateAnimBg="0"/>
      <p:bldP spid="287812" grpId="0" autoUpdateAnimBg="0"/>
      <p:bldP spid="28781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7" name="Text Box 15">
            <a:extLst>
              <a:ext uri="{FF2B5EF4-FFF2-40B4-BE49-F238E27FC236}">
                <a16:creationId xmlns:a16="http://schemas.microsoft.com/office/drawing/2014/main" id="{EFC7076B-0832-43FB-942B-6886F6B58CEB}"/>
              </a:ext>
            </a:extLst>
          </p:cNvPr>
          <p:cNvSpPr txBox="1">
            <a:spLocks noChangeArrowheads="1"/>
          </p:cNvSpPr>
          <p:nvPr/>
        </p:nvSpPr>
        <p:spPr bwMode="auto">
          <a:xfrm>
            <a:off x="685800" y="1106488"/>
            <a:ext cx="3833813" cy="457200"/>
          </a:xfrm>
          <a:prstGeom prst="rect">
            <a:avLst/>
          </a:prstGeom>
          <a:noFill/>
          <a:ln w="12700">
            <a:noFill/>
            <a:miter lim="800000"/>
            <a:headEnd/>
            <a:tailEnd/>
          </a:ln>
          <a:effectLst/>
        </p:spPr>
        <p:txBody>
          <a:bodyPr wrap="none">
            <a:spAutoFit/>
          </a:bodyPr>
          <a:lstStyle/>
          <a:p>
            <a:pPr algn="ctr">
              <a:buSzPct val="90000"/>
              <a:buFont typeface="Wingdings" pitchFamily="2" charset="2"/>
              <a:buChar char="n"/>
              <a:defRPr/>
            </a:pPr>
            <a:r>
              <a:rPr lang="en-US" sz="2400" dirty="0">
                <a:solidFill>
                  <a:srgbClr val="66FFFF"/>
                </a:solidFill>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Book Antiqua" pitchFamily="18" charset="0"/>
              </a:rPr>
              <a:t>Critical Value Approach</a:t>
            </a:r>
          </a:p>
        </p:txBody>
      </p:sp>
      <p:sp>
        <p:nvSpPr>
          <p:cNvPr id="197688" name="Rectangle 56">
            <a:extLst>
              <a:ext uri="{FF2B5EF4-FFF2-40B4-BE49-F238E27FC236}">
                <a16:creationId xmlns:a16="http://schemas.microsoft.com/office/drawing/2014/main" id="{FF3A13D6-3BFE-4EEE-85B7-CB02851917AE}"/>
              </a:ext>
            </a:extLst>
          </p:cNvPr>
          <p:cNvSpPr>
            <a:spLocks noChangeArrowheads="1"/>
          </p:cNvSpPr>
          <p:nvPr/>
        </p:nvSpPr>
        <p:spPr bwMode="auto">
          <a:xfrm>
            <a:off x="690563" y="141288"/>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Tests About a Population Mean:</a:t>
            </a:r>
          </a:p>
          <a:p>
            <a:pPr algn="ctr">
              <a:defRPr/>
            </a:pPr>
            <a:r>
              <a:rPr lang="el-GR" sz="2800" b="1" spc="-100" dirty="0">
                <a:ln w="3200">
                  <a:solidFill>
                    <a:schemeClr val="bg2">
                      <a:shade val="75000"/>
                      <a:alpha val="25000"/>
                    </a:schemeClr>
                  </a:solidFill>
                  <a:prstDash val="solid"/>
                  <a:round/>
                </a:ln>
                <a:effectLst>
                  <a:innerShdw blurRad="50800" dist="25400" dir="13500000">
                    <a:prstClr val="black">
                      <a:alpha val="70000"/>
                    </a:prstClr>
                  </a:innerShdw>
                </a:effectLst>
              </a:rPr>
              <a:t>σ </a:t>
            </a: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Known</a:t>
            </a:r>
          </a:p>
        </p:txBody>
      </p:sp>
      <p:sp>
        <p:nvSpPr>
          <p:cNvPr id="197689" name="Rectangle 57">
            <a:extLst>
              <a:ext uri="{FF2B5EF4-FFF2-40B4-BE49-F238E27FC236}">
                <a16:creationId xmlns:a16="http://schemas.microsoft.com/office/drawing/2014/main" id="{EF862081-6F46-4F36-89F1-C7836DE09322}"/>
              </a:ext>
            </a:extLst>
          </p:cNvPr>
          <p:cNvSpPr>
            <a:spLocks noChangeArrowheads="1"/>
          </p:cNvSpPr>
          <p:nvPr/>
        </p:nvSpPr>
        <p:spPr bwMode="auto">
          <a:xfrm>
            <a:off x="1181100" y="3638550"/>
            <a:ext cx="4933950" cy="571500"/>
          </a:xfrm>
          <a:prstGeom prst="rect">
            <a:avLst/>
          </a:prstGeom>
          <a:solidFill>
            <a:schemeClr val="bg1"/>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97690" name="Text Box 58">
            <a:extLst>
              <a:ext uri="{FF2B5EF4-FFF2-40B4-BE49-F238E27FC236}">
                <a16:creationId xmlns:a16="http://schemas.microsoft.com/office/drawing/2014/main" id="{85E3C090-3ED1-4CD5-BE83-24912FAAA985}"/>
              </a:ext>
            </a:extLst>
          </p:cNvPr>
          <p:cNvSpPr txBox="1">
            <a:spLocks noChangeArrowheads="1"/>
          </p:cNvSpPr>
          <p:nvPr/>
        </p:nvSpPr>
        <p:spPr bwMode="auto">
          <a:xfrm>
            <a:off x="1255713" y="3690938"/>
            <a:ext cx="4824412"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5.  Determine whether to reject </a:t>
            </a: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a:t>
            </a:r>
          </a:p>
        </p:txBody>
      </p:sp>
      <p:sp>
        <p:nvSpPr>
          <p:cNvPr id="197691" name="Rectangle 59">
            <a:extLst>
              <a:ext uri="{FF2B5EF4-FFF2-40B4-BE49-F238E27FC236}">
                <a16:creationId xmlns:a16="http://schemas.microsoft.com/office/drawing/2014/main" id="{7791032F-7535-4991-8CDA-03D05332F052}"/>
              </a:ext>
            </a:extLst>
          </p:cNvPr>
          <p:cNvSpPr>
            <a:spLocks noChangeArrowheads="1"/>
          </p:cNvSpPr>
          <p:nvPr/>
        </p:nvSpPr>
        <p:spPr bwMode="auto">
          <a:xfrm>
            <a:off x="1428750" y="4756150"/>
            <a:ext cx="6381750" cy="1277938"/>
          </a:xfrm>
          <a:prstGeom prst="rect">
            <a:avLst/>
          </a:prstGeom>
          <a:noFill/>
          <a:ln w="12700">
            <a:noFill/>
            <a:miter lim="800000"/>
            <a:headEnd/>
            <a:tailEnd/>
          </a:ln>
          <a:effectLst/>
        </p:spPr>
        <p:txBody>
          <a:bodyPr lIns="90488" tIns="44450" rIns="90488" bIns="44450"/>
          <a:lstStyle/>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There is sufficient statistical evidence to</a:t>
            </a:r>
          </a:p>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infer that the alternative hypothesis is true</a:t>
            </a:r>
          </a:p>
          <a:p>
            <a:pPr algn="ct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(i.e. the mean filling weight is not 6 ounces).</a:t>
            </a:r>
          </a:p>
        </p:txBody>
      </p:sp>
      <p:sp>
        <p:nvSpPr>
          <p:cNvPr id="197692" name="Text Box 60">
            <a:extLst>
              <a:ext uri="{FF2B5EF4-FFF2-40B4-BE49-F238E27FC236}">
                <a16:creationId xmlns:a16="http://schemas.microsoft.com/office/drawing/2014/main" id="{81E7E9AF-3AE3-4D54-8F2E-BC0498118877}"/>
              </a:ext>
            </a:extLst>
          </p:cNvPr>
          <p:cNvSpPr txBox="1">
            <a:spLocks noChangeArrowheads="1"/>
          </p:cNvSpPr>
          <p:nvPr/>
        </p:nvSpPr>
        <p:spPr bwMode="auto">
          <a:xfrm>
            <a:off x="2349500" y="4281488"/>
            <a:ext cx="4579938"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Because 2.74 </a:t>
            </a:r>
            <a:r>
              <a:rPr lang="en-US" sz="2400" u="sng">
                <a:effectLst>
                  <a:outerShdw blurRad="38100" dist="38100" dir="2700000" algn="tl">
                    <a:srgbClr val="000000"/>
                  </a:outerShdw>
                </a:effectLst>
                <a:latin typeface="Book Antiqua" pitchFamily="18" charset="0"/>
              </a:rPr>
              <a:t>&gt;</a:t>
            </a:r>
            <a:r>
              <a:rPr lang="en-US" sz="2400">
                <a:effectLst>
                  <a:outerShdw blurRad="38100" dist="38100" dir="2700000" algn="tl">
                    <a:srgbClr val="000000"/>
                  </a:outerShdw>
                </a:effectLst>
                <a:latin typeface="Book Antiqua" pitchFamily="18" charset="0"/>
              </a:rPr>
              <a:t> 2.17, we reject </a:t>
            </a: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a:t>
            </a:r>
          </a:p>
        </p:txBody>
      </p:sp>
      <p:sp>
        <p:nvSpPr>
          <p:cNvPr id="197695" name="Text Box 63">
            <a:extLst>
              <a:ext uri="{FF2B5EF4-FFF2-40B4-BE49-F238E27FC236}">
                <a16:creationId xmlns:a16="http://schemas.microsoft.com/office/drawing/2014/main" id="{58AA8015-3D5A-4386-9D9B-C0ACDF4ED7BD}"/>
              </a:ext>
            </a:extLst>
          </p:cNvPr>
          <p:cNvSpPr txBox="1">
            <a:spLocks noChangeArrowheads="1"/>
          </p:cNvSpPr>
          <p:nvPr/>
        </p:nvSpPr>
        <p:spPr bwMode="auto">
          <a:xfrm>
            <a:off x="2270125" y="2392363"/>
            <a:ext cx="4759325"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For </a:t>
            </a:r>
            <a:r>
              <a:rPr lang="en-US" sz="2400" i="1">
                <a:effectLst>
                  <a:outerShdw blurRad="38100" dist="38100" dir="2700000" algn="tl">
                    <a:srgbClr val="000000"/>
                  </a:outerShdw>
                </a:effectLst>
                <a:latin typeface="Symbol" pitchFamily="18" charset="2"/>
              </a:rPr>
              <a:t>a</a:t>
            </a:r>
            <a:r>
              <a:rPr lang="en-US" sz="2400">
                <a:effectLst>
                  <a:outerShdw blurRad="38100" dist="38100" dir="2700000" algn="tl">
                    <a:srgbClr val="000000"/>
                  </a:outerShdw>
                </a:effectLst>
                <a:latin typeface="Book Antiqua" pitchFamily="18" charset="0"/>
              </a:rPr>
              <a:t>/2 = .03/2 = .015,  </a:t>
            </a:r>
            <a:r>
              <a:rPr lang="en-US" sz="2400" i="1">
                <a:effectLst>
                  <a:outerShdw blurRad="38100" dist="38100" dir="2700000" algn="tl">
                    <a:srgbClr val="000000"/>
                  </a:outerShdw>
                </a:effectLst>
                <a:latin typeface="Book Antiqua" pitchFamily="18" charset="0"/>
              </a:rPr>
              <a:t>z</a:t>
            </a:r>
            <a:r>
              <a:rPr lang="en-US" sz="2400" baseline="-25000">
                <a:effectLst>
                  <a:outerShdw blurRad="38100" dist="38100" dir="2700000" algn="tl">
                    <a:srgbClr val="000000"/>
                  </a:outerShdw>
                </a:effectLst>
                <a:latin typeface="Book Antiqua" pitchFamily="18" charset="0"/>
              </a:rPr>
              <a:t>.015</a:t>
            </a:r>
            <a:r>
              <a:rPr lang="en-US" sz="2400">
                <a:effectLst>
                  <a:outerShdw blurRad="38100" dist="38100" dir="2700000" algn="tl">
                    <a:srgbClr val="000000"/>
                  </a:outerShdw>
                </a:effectLst>
                <a:latin typeface="Book Antiqua" pitchFamily="18" charset="0"/>
              </a:rPr>
              <a:t> = 2.17</a:t>
            </a:r>
          </a:p>
        </p:txBody>
      </p:sp>
      <p:sp>
        <p:nvSpPr>
          <p:cNvPr id="197696" name="Rectangle 64">
            <a:extLst>
              <a:ext uri="{FF2B5EF4-FFF2-40B4-BE49-F238E27FC236}">
                <a16:creationId xmlns:a16="http://schemas.microsoft.com/office/drawing/2014/main" id="{EA6F1786-1B31-40D8-A04F-0F8B42ECE537}"/>
              </a:ext>
            </a:extLst>
          </p:cNvPr>
          <p:cNvSpPr>
            <a:spLocks noChangeArrowheads="1"/>
          </p:cNvSpPr>
          <p:nvPr/>
        </p:nvSpPr>
        <p:spPr bwMode="auto">
          <a:xfrm>
            <a:off x="1181100" y="1733550"/>
            <a:ext cx="6934200" cy="571500"/>
          </a:xfrm>
          <a:prstGeom prst="rect">
            <a:avLst/>
          </a:prstGeom>
          <a:solidFill>
            <a:schemeClr val="accent1">
              <a:lumMod val="40000"/>
              <a:lumOff val="60000"/>
            </a:schemeClr>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97697" name="Text Box 65">
            <a:extLst>
              <a:ext uri="{FF2B5EF4-FFF2-40B4-BE49-F238E27FC236}">
                <a16:creationId xmlns:a16="http://schemas.microsoft.com/office/drawing/2014/main" id="{80D69F79-AD5A-4858-8BF5-6035DFD327FF}"/>
              </a:ext>
            </a:extLst>
          </p:cNvPr>
          <p:cNvSpPr txBox="1">
            <a:spLocks noChangeArrowheads="1"/>
          </p:cNvSpPr>
          <p:nvPr/>
        </p:nvSpPr>
        <p:spPr bwMode="auto">
          <a:xfrm>
            <a:off x="1249363" y="1716088"/>
            <a:ext cx="6815137" cy="457200"/>
          </a:xfrm>
          <a:prstGeom prst="rect">
            <a:avLst/>
          </a:prstGeom>
          <a:solidFill>
            <a:schemeClr val="accent1">
              <a:lumMod val="40000"/>
              <a:lumOff val="60000"/>
            </a:schemeClr>
          </a:solid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4.  Determine the critical value and rejection rule.</a:t>
            </a:r>
          </a:p>
        </p:txBody>
      </p:sp>
      <p:sp>
        <p:nvSpPr>
          <p:cNvPr id="197698" name="Text Box 66">
            <a:extLst>
              <a:ext uri="{FF2B5EF4-FFF2-40B4-BE49-F238E27FC236}">
                <a16:creationId xmlns:a16="http://schemas.microsoft.com/office/drawing/2014/main" id="{59B8C31D-8E56-4CBB-8F4D-5D24D09DF0D5}"/>
              </a:ext>
            </a:extLst>
          </p:cNvPr>
          <p:cNvSpPr txBox="1">
            <a:spLocks noChangeArrowheads="1"/>
          </p:cNvSpPr>
          <p:nvPr/>
        </p:nvSpPr>
        <p:spPr bwMode="auto">
          <a:xfrm>
            <a:off x="2409825" y="2928938"/>
            <a:ext cx="4446588"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Reject </a:t>
            </a:r>
            <a:r>
              <a:rPr lang="en-US" sz="2400" i="1">
                <a:effectLst>
                  <a:outerShdw blurRad="38100" dist="38100" dir="2700000" algn="tl">
                    <a:srgbClr val="000000"/>
                  </a:outerShdw>
                </a:effectLst>
                <a:latin typeface="Book Antiqua" pitchFamily="18" charset="0"/>
              </a:rPr>
              <a:t>H</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 if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 </a:t>
            </a:r>
            <a:r>
              <a:rPr lang="en-US" sz="2400" u="sng">
                <a:effectLst>
                  <a:outerShdw blurRad="38100" dist="38100" dir="2700000" algn="tl">
                    <a:srgbClr val="000000"/>
                  </a:outerShdw>
                </a:effectLst>
                <a:latin typeface="Book Antiqua" pitchFamily="18" charset="0"/>
              </a:rPr>
              <a:t>&lt;</a:t>
            </a:r>
            <a:r>
              <a:rPr lang="en-US" sz="2400">
                <a:effectLst>
                  <a:outerShdw blurRad="38100" dist="38100" dir="2700000" algn="tl">
                    <a:srgbClr val="000000"/>
                  </a:outerShdw>
                </a:effectLst>
                <a:latin typeface="Book Antiqua" pitchFamily="18" charset="0"/>
              </a:rPr>
              <a:t> -2.17  or  </a:t>
            </a:r>
            <a:r>
              <a:rPr lang="en-US" sz="2400" i="1">
                <a:effectLst>
                  <a:outerShdw blurRad="38100" dist="38100" dir="2700000" algn="tl">
                    <a:srgbClr val="000000"/>
                  </a:outerShdw>
                </a:effectLst>
                <a:latin typeface="Book Antiqua" pitchFamily="18" charset="0"/>
              </a:rPr>
              <a:t>z</a:t>
            </a:r>
            <a:r>
              <a:rPr lang="en-US" sz="2400">
                <a:effectLst>
                  <a:outerShdw blurRad="38100" dist="38100" dir="2700000" algn="tl">
                    <a:srgbClr val="000000"/>
                  </a:outerShdw>
                </a:effectLst>
                <a:latin typeface="Book Antiqua" pitchFamily="18" charset="0"/>
              </a:rPr>
              <a:t> </a:t>
            </a:r>
            <a:r>
              <a:rPr lang="en-US" sz="2400" u="sng">
                <a:effectLst>
                  <a:outerShdw blurRad="38100" dist="38100" dir="2700000" algn="tl">
                    <a:srgbClr val="000000"/>
                  </a:outerShdw>
                </a:effectLst>
                <a:latin typeface="Book Antiqua" pitchFamily="18" charset="0"/>
              </a:rPr>
              <a:t>&gt;</a:t>
            </a:r>
            <a:r>
              <a:rPr lang="en-US" sz="2400">
                <a:effectLst>
                  <a:outerShdw blurRad="38100" dist="38100" dir="2700000" algn="tl">
                    <a:srgbClr val="000000"/>
                  </a:outerShdw>
                </a:effectLst>
                <a:latin typeface="Book Antiqua" pitchFamily="18" charset="0"/>
              </a:rPr>
              <a:t> 2.17</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7696"/>
                                        </p:tgtEl>
                                        <p:attrNameLst>
                                          <p:attrName>style.visibility</p:attrName>
                                        </p:attrNameLst>
                                      </p:cBhvr>
                                      <p:to>
                                        <p:strVal val="visible"/>
                                      </p:to>
                                    </p:set>
                                    <p:animEffect transition="in" filter="dissolve">
                                      <p:cBhvr>
                                        <p:cTn id="7" dur="500"/>
                                        <p:tgtEl>
                                          <p:spTgt spid="197696"/>
                                        </p:tgtEl>
                                      </p:cBhvr>
                                    </p:animEffect>
                                  </p:childTnLst>
                                </p:cTn>
                              </p:par>
                            </p:childTnLst>
                          </p:cTn>
                        </p:par>
                        <p:par>
                          <p:cTn id="8" fill="hold" nodeType="afterGroup">
                            <p:stCondLst>
                              <p:cond delay="500"/>
                            </p:stCondLst>
                            <p:childTnLst>
                              <p:par>
                                <p:cTn id="9" presetID="23" presetClass="entr" presetSubtype="272" fill="hold" grpId="0" nodeType="afterEffect">
                                  <p:stCondLst>
                                    <p:cond delay="1000"/>
                                  </p:stCondLst>
                                  <p:childTnLst>
                                    <p:set>
                                      <p:cBhvr>
                                        <p:cTn id="10" dur="1" fill="hold">
                                          <p:stCondLst>
                                            <p:cond delay="0"/>
                                          </p:stCondLst>
                                        </p:cTn>
                                        <p:tgtEl>
                                          <p:spTgt spid="197697"/>
                                        </p:tgtEl>
                                        <p:attrNameLst>
                                          <p:attrName>style.visibility</p:attrName>
                                        </p:attrNameLst>
                                      </p:cBhvr>
                                      <p:to>
                                        <p:strVal val="visible"/>
                                      </p:to>
                                    </p:set>
                                    <p:anim calcmode="lin" valueType="num">
                                      <p:cBhvr>
                                        <p:cTn id="11" dur="500" fill="hold"/>
                                        <p:tgtEl>
                                          <p:spTgt spid="197697"/>
                                        </p:tgtEl>
                                        <p:attrNameLst>
                                          <p:attrName>ppt_w</p:attrName>
                                        </p:attrNameLst>
                                      </p:cBhvr>
                                      <p:tavLst>
                                        <p:tav tm="0">
                                          <p:val>
                                            <p:strVal val="2/3*#ppt_w"/>
                                          </p:val>
                                        </p:tav>
                                        <p:tav tm="100000">
                                          <p:val>
                                            <p:strVal val="#ppt_w"/>
                                          </p:val>
                                        </p:tav>
                                      </p:tavLst>
                                    </p:anim>
                                    <p:anim calcmode="lin" valueType="num">
                                      <p:cBhvr>
                                        <p:cTn id="12" dur="500" fill="hold"/>
                                        <p:tgtEl>
                                          <p:spTgt spid="197697"/>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2000"/>
                            </p:stCondLst>
                            <p:childTnLst>
                              <p:par>
                                <p:cTn id="14" presetID="12" presetClass="entr" presetSubtype="1" fill="hold" grpId="0" nodeType="afterEffect">
                                  <p:stCondLst>
                                    <p:cond delay="2000"/>
                                  </p:stCondLst>
                                  <p:childTnLst>
                                    <p:set>
                                      <p:cBhvr>
                                        <p:cTn id="15" dur="1" fill="hold">
                                          <p:stCondLst>
                                            <p:cond delay="0"/>
                                          </p:stCondLst>
                                        </p:cTn>
                                        <p:tgtEl>
                                          <p:spTgt spid="197695"/>
                                        </p:tgtEl>
                                        <p:attrNameLst>
                                          <p:attrName>style.visibility</p:attrName>
                                        </p:attrNameLst>
                                      </p:cBhvr>
                                      <p:to>
                                        <p:strVal val="visible"/>
                                      </p:to>
                                    </p:set>
                                    <p:animEffect transition="in" filter="slide(fromTop)">
                                      <p:cBhvr>
                                        <p:cTn id="16" dur="500"/>
                                        <p:tgtEl>
                                          <p:spTgt spid="197695"/>
                                        </p:tgtEl>
                                      </p:cBhvr>
                                    </p:animEffect>
                                  </p:childTnLst>
                                </p:cTn>
                              </p:par>
                            </p:childTnLst>
                          </p:cTn>
                        </p:par>
                        <p:par>
                          <p:cTn id="17" fill="hold" nodeType="afterGroup">
                            <p:stCondLst>
                              <p:cond delay="4500"/>
                            </p:stCondLst>
                            <p:childTnLst>
                              <p:par>
                                <p:cTn id="18" presetID="12" presetClass="entr" presetSubtype="1" fill="hold" grpId="0" nodeType="afterEffect">
                                  <p:stCondLst>
                                    <p:cond delay="2000"/>
                                  </p:stCondLst>
                                  <p:childTnLst>
                                    <p:set>
                                      <p:cBhvr>
                                        <p:cTn id="19" dur="1" fill="hold">
                                          <p:stCondLst>
                                            <p:cond delay="0"/>
                                          </p:stCondLst>
                                        </p:cTn>
                                        <p:tgtEl>
                                          <p:spTgt spid="197698"/>
                                        </p:tgtEl>
                                        <p:attrNameLst>
                                          <p:attrName>style.visibility</p:attrName>
                                        </p:attrNameLst>
                                      </p:cBhvr>
                                      <p:to>
                                        <p:strVal val="visible"/>
                                      </p:to>
                                    </p:set>
                                    <p:animEffect transition="in" filter="slide(fromTop)">
                                      <p:cBhvr>
                                        <p:cTn id="20" dur="500"/>
                                        <p:tgtEl>
                                          <p:spTgt spid="19769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97689"/>
                                        </p:tgtEl>
                                        <p:attrNameLst>
                                          <p:attrName>style.visibility</p:attrName>
                                        </p:attrNameLst>
                                      </p:cBhvr>
                                      <p:to>
                                        <p:strVal val="visible"/>
                                      </p:to>
                                    </p:set>
                                    <p:animEffect transition="in" filter="dissolve">
                                      <p:cBhvr>
                                        <p:cTn id="25" dur="500"/>
                                        <p:tgtEl>
                                          <p:spTgt spid="197689"/>
                                        </p:tgtEl>
                                      </p:cBhvr>
                                    </p:animEffect>
                                  </p:childTnLst>
                                </p:cTn>
                              </p:par>
                            </p:childTnLst>
                          </p:cTn>
                        </p:par>
                        <p:par>
                          <p:cTn id="26" fill="hold" nodeType="afterGroup">
                            <p:stCondLst>
                              <p:cond delay="500"/>
                            </p:stCondLst>
                            <p:childTnLst>
                              <p:par>
                                <p:cTn id="27" presetID="23" presetClass="entr" presetSubtype="272" fill="hold" grpId="0" nodeType="afterEffect">
                                  <p:stCondLst>
                                    <p:cond delay="1000"/>
                                  </p:stCondLst>
                                  <p:childTnLst>
                                    <p:set>
                                      <p:cBhvr>
                                        <p:cTn id="28" dur="1" fill="hold">
                                          <p:stCondLst>
                                            <p:cond delay="0"/>
                                          </p:stCondLst>
                                        </p:cTn>
                                        <p:tgtEl>
                                          <p:spTgt spid="197690"/>
                                        </p:tgtEl>
                                        <p:attrNameLst>
                                          <p:attrName>style.visibility</p:attrName>
                                        </p:attrNameLst>
                                      </p:cBhvr>
                                      <p:to>
                                        <p:strVal val="visible"/>
                                      </p:to>
                                    </p:set>
                                    <p:anim calcmode="lin" valueType="num">
                                      <p:cBhvr>
                                        <p:cTn id="29" dur="500" fill="hold"/>
                                        <p:tgtEl>
                                          <p:spTgt spid="197690"/>
                                        </p:tgtEl>
                                        <p:attrNameLst>
                                          <p:attrName>ppt_w</p:attrName>
                                        </p:attrNameLst>
                                      </p:cBhvr>
                                      <p:tavLst>
                                        <p:tav tm="0">
                                          <p:val>
                                            <p:strVal val="2/3*#ppt_w"/>
                                          </p:val>
                                        </p:tav>
                                        <p:tav tm="100000">
                                          <p:val>
                                            <p:strVal val="#ppt_w"/>
                                          </p:val>
                                        </p:tav>
                                      </p:tavLst>
                                    </p:anim>
                                    <p:anim calcmode="lin" valueType="num">
                                      <p:cBhvr>
                                        <p:cTn id="30" dur="500" fill="hold"/>
                                        <p:tgtEl>
                                          <p:spTgt spid="197690"/>
                                        </p:tgtEl>
                                        <p:attrNameLst>
                                          <p:attrName>ppt_h</p:attrName>
                                        </p:attrNameLst>
                                      </p:cBhvr>
                                      <p:tavLst>
                                        <p:tav tm="0">
                                          <p:val>
                                            <p:strVal val="2/3*#ppt_h"/>
                                          </p:val>
                                        </p:tav>
                                        <p:tav tm="100000">
                                          <p:val>
                                            <p:strVal val="#ppt_h"/>
                                          </p:val>
                                        </p:tav>
                                      </p:tavLst>
                                    </p:anim>
                                  </p:childTnLst>
                                </p:cTn>
                              </p:par>
                            </p:childTnLst>
                          </p:cTn>
                        </p:par>
                        <p:par>
                          <p:cTn id="31" fill="hold" nodeType="afterGroup">
                            <p:stCondLst>
                              <p:cond delay="2000"/>
                            </p:stCondLst>
                            <p:childTnLst>
                              <p:par>
                                <p:cTn id="32" presetID="12" presetClass="entr" presetSubtype="1" fill="hold" grpId="0" nodeType="afterEffect">
                                  <p:stCondLst>
                                    <p:cond delay="2000"/>
                                  </p:stCondLst>
                                  <p:childTnLst>
                                    <p:set>
                                      <p:cBhvr>
                                        <p:cTn id="33" dur="1" fill="hold">
                                          <p:stCondLst>
                                            <p:cond delay="0"/>
                                          </p:stCondLst>
                                        </p:cTn>
                                        <p:tgtEl>
                                          <p:spTgt spid="197692"/>
                                        </p:tgtEl>
                                        <p:attrNameLst>
                                          <p:attrName>style.visibility</p:attrName>
                                        </p:attrNameLst>
                                      </p:cBhvr>
                                      <p:to>
                                        <p:strVal val="visible"/>
                                      </p:to>
                                    </p:set>
                                    <p:animEffect transition="in" filter="slide(fromTop)">
                                      <p:cBhvr>
                                        <p:cTn id="34" dur="500"/>
                                        <p:tgtEl>
                                          <p:spTgt spid="197692"/>
                                        </p:tgtEl>
                                      </p:cBhvr>
                                    </p:animEffect>
                                  </p:childTnLst>
                                </p:cTn>
                              </p:par>
                            </p:childTnLst>
                          </p:cTn>
                        </p:par>
                        <p:par>
                          <p:cTn id="35" fill="hold" nodeType="afterGroup">
                            <p:stCondLst>
                              <p:cond delay="4500"/>
                            </p:stCondLst>
                            <p:childTnLst>
                              <p:par>
                                <p:cTn id="36" presetID="12" presetClass="entr" presetSubtype="1" fill="hold" grpId="0" nodeType="afterEffect">
                                  <p:stCondLst>
                                    <p:cond delay="2000"/>
                                  </p:stCondLst>
                                  <p:childTnLst>
                                    <p:set>
                                      <p:cBhvr>
                                        <p:cTn id="37" dur="1" fill="hold">
                                          <p:stCondLst>
                                            <p:cond delay="0"/>
                                          </p:stCondLst>
                                        </p:cTn>
                                        <p:tgtEl>
                                          <p:spTgt spid="197691"/>
                                        </p:tgtEl>
                                        <p:attrNameLst>
                                          <p:attrName>style.visibility</p:attrName>
                                        </p:attrNameLst>
                                      </p:cBhvr>
                                      <p:to>
                                        <p:strVal val="visible"/>
                                      </p:to>
                                    </p:set>
                                    <p:animEffect transition="in" filter="slide(fromTop)">
                                      <p:cBhvr>
                                        <p:cTn id="38" dur="500"/>
                                        <p:tgtEl>
                                          <p:spTgt spid="197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89" grpId="0" animBg="1"/>
      <p:bldP spid="197690" grpId="0" autoUpdateAnimBg="0"/>
      <p:bldP spid="197691" grpId="0" autoUpdateAnimBg="0"/>
      <p:bldP spid="197692" grpId="0" autoUpdateAnimBg="0"/>
      <p:bldP spid="197695" grpId="0" autoUpdateAnimBg="0"/>
      <p:bldP spid="197696" grpId="0" animBg="1"/>
      <p:bldP spid="197697" grpId="0" animBg="1" autoUpdateAnimBg="0"/>
      <p:bldP spid="19769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1" y="3882271"/>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63429" y="455230"/>
            <a:ext cx="8888321" cy="584775"/>
          </a:xfrm>
          <a:prstGeom prst="rect">
            <a:avLst/>
          </a:prstGeom>
          <a:noFill/>
        </p:spPr>
        <p:txBody>
          <a:bodyPr wrap="square" rtlCol="0">
            <a:spAutoFit/>
          </a:bodyPr>
          <a:lstStyle/>
          <a:p>
            <a:pPr algn="ctr"/>
            <a:r>
              <a:rPr lang="en-US" sz="3200" b="1" spc="75" dirty="0">
                <a:solidFill>
                  <a:srgbClr val="7030A0"/>
                </a:solidFill>
                <a:latin typeface="Tahoma" panose="020B0604030504040204" pitchFamily="34" charset="0"/>
                <a:ea typeface="Tahoma" panose="020B0604030504040204" pitchFamily="34" charset="0"/>
                <a:cs typeface="Tahoma" panose="020B0604030504040204" pitchFamily="34" charset="0"/>
              </a:rPr>
              <a:t>Error Types</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2"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482182" y="1493808"/>
            <a:ext cx="8552915"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Arial" panose="020B0604020202020204" pitchFamily="34" charset="0"/>
                <a:cs typeface="Arial" panose="020B0604020202020204" pitchFamily="34" charset="0"/>
              </a:rPr>
              <a:t>Two possible errors can be made in a test:</a:t>
            </a:r>
          </a:p>
          <a:p>
            <a:pPr lvl="1" indent="-258359">
              <a:lnSpc>
                <a:spcPct val="100000"/>
              </a:lnSpc>
              <a:spcBef>
                <a:spcPts val="750"/>
              </a:spcBef>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Type I error </a:t>
            </a:r>
            <a:r>
              <a:rPr lang="en-US" dirty="0">
                <a:latin typeface="Arial" panose="020B0604020202020204" pitchFamily="34" charset="0"/>
                <a:cs typeface="Arial" panose="020B0604020202020204" pitchFamily="34" charset="0"/>
              </a:rPr>
              <a:t>occurs when we reject a true null hypothesis. </a:t>
            </a:r>
          </a:p>
          <a:p>
            <a:pPr marL="1028675" lvl="1" indent="0">
              <a:lnSpc>
                <a:spcPct val="100000"/>
              </a:lnSpc>
              <a:buNone/>
            </a:pP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(Type I error) = </a:t>
            </a:r>
            <a:r>
              <a:rPr lang="el-GR" i="1" dirty="0">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 also called the </a:t>
            </a:r>
            <a:r>
              <a:rPr lang="en-US" b="1" dirty="0">
                <a:latin typeface="Arial" panose="020B0604020202020204" pitchFamily="34" charset="0"/>
                <a:cs typeface="Arial" panose="020B0604020202020204" pitchFamily="34" charset="0"/>
              </a:rPr>
              <a:t>significance level</a:t>
            </a:r>
            <a:r>
              <a:rPr lang="en-US" dirty="0">
                <a:latin typeface="Arial" panose="020B0604020202020204" pitchFamily="34" charset="0"/>
                <a:cs typeface="Arial" panose="020B0604020202020204" pitchFamily="34" charset="0"/>
              </a:rPr>
              <a:t>.</a:t>
            </a:r>
          </a:p>
          <a:p>
            <a:pPr lvl="1" indent="-258359">
              <a:lnSpc>
                <a:spcPct val="100000"/>
              </a:lnSpc>
              <a:spcBef>
                <a:spcPts val="750"/>
              </a:spcBef>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Type II error </a:t>
            </a:r>
            <a:r>
              <a:rPr lang="en-US" dirty="0">
                <a:latin typeface="Arial" panose="020B0604020202020204" pitchFamily="34" charset="0"/>
                <a:cs typeface="Arial" panose="020B0604020202020204" pitchFamily="34" charset="0"/>
              </a:rPr>
              <a:t>occurs when we do not reject a false null hypothesis. </a:t>
            </a:r>
          </a:p>
          <a:p>
            <a:pPr marL="1028675" lvl="1" indent="0">
              <a:lnSpc>
                <a:spcPct val="100000"/>
              </a:lnSpc>
              <a:buNone/>
            </a:pP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(Type II error) = </a:t>
            </a:r>
            <a:r>
              <a:rPr lang="el-GR" i="1" dirty="0">
                <a:latin typeface="Arial" panose="020B0604020202020204" pitchFamily="34" charset="0"/>
                <a:cs typeface="Arial" panose="020B0604020202020204" pitchFamily="34" charset="0"/>
              </a:rPr>
              <a:t>β</a:t>
            </a:r>
            <a:endParaRPr lang="en-US" i="1" dirty="0">
              <a:latin typeface="Arial" panose="020B0604020202020204" pitchFamily="34" charset="0"/>
              <a:cs typeface="Arial" panose="020B0604020202020204" pitchFamily="34" charset="0"/>
            </a:endParaRPr>
          </a:p>
          <a:p>
            <a:pPr marL="0" indent="0">
              <a:lnSpc>
                <a:spcPct val="100000"/>
              </a:lnSpc>
              <a:buNone/>
            </a:pPr>
            <a:r>
              <a:rPr lang="en-US" sz="2400" dirty="0"/>
              <a:t>The error probabilities </a:t>
            </a:r>
            <a:r>
              <a:rPr lang="el-GR" sz="2400" i="1" dirty="0">
                <a:latin typeface="Arial" panose="020B0604020202020204" pitchFamily="34" charset="0"/>
                <a:cs typeface="Arial" panose="020B0604020202020204" pitchFamily="34" charset="0"/>
              </a:rPr>
              <a:t>α</a:t>
            </a:r>
            <a:r>
              <a:rPr lang="en-US" sz="2400" dirty="0"/>
              <a:t> and </a:t>
            </a:r>
            <a:r>
              <a:rPr lang="el-GR" sz="2400" i="1" dirty="0">
                <a:latin typeface="Arial" panose="020B0604020202020204" pitchFamily="34" charset="0"/>
                <a:cs typeface="Arial" panose="020B0604020202020204" pitchFamily="34" charset="0"/>
              </a:rPr>
              <a:t>β</a:t>
            </a:r>
            <a:r>
              <a:rPr lang="en-US" sz="2400" dirty="0"/>
              <a:t> are inversely related, and any attempt to reduce one will increase the other. The table on the next slide summarizes the terminology and the concepts.</a:t>
            </a:r>
          </a:p>
          <a:p>
            <a:pPr marL="0" indent="0">
              <a:spcBef>
                <a:spcPts val="450"/>
              </a:spcBef>
              <a:buNone/>
            </a:pPr>
            <a:endParaRPr lang="en-US" sz="1350" dirty="0"/>
          </a:p>
        </p:txBody>
      </p:sp>
    </p:spTree>
    <p:extLst>
      <p:ext uri="{BB962C8B-B14F-4D97-AF65-F5344CB8AC3E}">
        <p14:creationId xmlns:p14="http://schemas.microsoft.com/office/powerpoint/2010/main" val="2826441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93" name="Rectangle 141">
            <a:extLst>
              <a:ext uri="{FF2B5EF4-FFF2-40B4-BE49-F238E27FC236}">
                <a16:creationId xmlns:a16="http://schemas.microsoft.com/office/drawing/2014/main" id="{5FAD31AC-F0B1-4E47-8560-125B22C66A51}"/>
              </a:ext>
            </a:extLst>
          </p:cNvPr>
          <p:cNvSpPr>
            <a:spLocks noChangeArrowheads="1"/>
          </p:cNvSpPr>
          <p:nvPr/>
        </p:nvSpPr>
        <p:spPr bwMode="auto">
          <a:xfrm>
            <a:off x="819150" y="1714500"/>
            <a:ext cx="7562850" cy="409575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56" name="Freeform 4">
            <a:extLst>
              <a:ext uri="{FF2B5EF4-FFF2-40B4-BE49-F238E27FC236}">
                <a16:creationId xmlns:a16="http://schemas.microsoft.com/office/drawing/2014/main" id="{D93E1E45-7808-4AF1-868B-148C5F1B9DAE}"/>
              </a:ext>
            </a:extLst>
          </p:cNvPr>
          <p:cNvSpPr>
            <a:spLocks/>
          </p:cNvSpPr>
          <p:nvPr/>
        </p:nvSpPr>
        <p:spPr bwMode="auto">
          <a:xfrm>
            <a:off x="2308225" y="1990725"/>
            <a:ext cx="4510088" cy="3052763"/>
          </a:xfrm>
          <a:custGeom>
            <a:avLst/>
            <a:gdLst/>
            <a:ahLst/>
            <a:cxnLst>
              <a:cxn ang="0">
                <a:pos x="1339" y="15"/>
              </a:cxn>
              <a:cxn ang="0">
                <a:pos x="1258" y="96"/>
              </a:cxn>
              <a:cxn ang="0">
                <a:pos x="1192" y="199"/>
              </a:cxn>
              <a:cxn ang="0">
                <a:pos x="1138" y="307"/>
              </a:cxn>
              <a:cxn ang="0">
                <a:pos x="1092" y="408"/>
              </a:cxn>
              <a:cxn ang="0">
                <a:pos x="1051" y="510"/>
              </a:cxn>
              <a:cxn ang="0">
                <a:pos x="1006" y="636"/>
              </a:cxn>
              <a:cxn ang="0">
                <a:pos x="970" y="744"/>
              </a:cxn>
              <a:cxn ang="0">
                <a:pos x="943" y="846"/>
              </a:cxn>
              <a:cxn ang="0">
                <a:pos x="910" y="961"/>
              </a:cxn>
              <a:cxn ang="0">
                <a:pos x="883" y="1062"/>
              </a:cxn>
              <a:cxn ang="0">
                <a:pos x="844" y="1173"/>
              </a:cxn>
              <a:cxn ang="0">
                <a:pos x="805" y="1277"/>
              </a:cxn>
              <a:cxn ang="0">
                <a:pos x="751" y="1392"/>
              </a:cxn>
              <a:cxn ang="0">
                <a:pos x="679" y="1512"/>
              </a:cxn>
              <a:cxn ang="0">
                <a:pos x="597" y="1613"/>
              </a:cxn>
              <a:cxn ang="0">
                <a:pos x="496" y="1686"/>
              </a:cxn>
              <a:cxn ang="0">
                <a:pos x="382" y="1743"/>
              </a:cxn>
              <a:cxn ang="0">
                <a:pos x="298" y="1779"/>
              </a:cxn>
              <a:cxn ang="0">
                <a:pos x="196" y="1818"/>
              </a:cxn>
              <a:cxn ang="0">
                <a:pos x="67" y="1854"/>
              </a:cxn>
              <a:cxn ang="0">
                <a:pos x="0" y="1875"/>
              </a:cxn>
              <a:cxn ang="0">
                <a:pos x="2841" y="1916"/>
              </a:cxn>
              <a:cxn ang="0">
                <a:pos x="2779" y="1854"/>
              </a:cxn>
              <a:cxn ang="0">
                <a:pos x="2671" y="1823"/>
              </a:cxn>
              <a:cxn ang="0">
                <a:pos x="2566" y="1791"/>
              </a:cxn>
              <a:cxn ang="0">
                <a:pos x="2452" y="1743"/>
              </a:cxn>
              <a:cxn ang="0">
                <a:pos x="2341" y="1688"/>
              </a:cxn>
              <a:cxn ang="0">
                <a:pos x="2274" y="1646"/>
              </a:cxn>
              <a:cxn ang="0">
                <a:pos x="2200" y="1579"/>
              </a:cxn>
              <a:cxn ang="0">
                <a:pos x="2125" y="1482"/>
              </a:cxn>
              <a:cxn ang="0">
                <a:pos x="2062" y="1383"/>
              </a:cxn>
              <a:cxn ang="0">
                <a:pos x="2029" y="1323"/>
              </a:cxn>
              <a:cxn ang="0">
                <a:pos x="1963" y="1188"/>
              </a:cxn>
              <a:cxn ang="0">
                <a:pos x="1936" y="1104"/>
              </a:cxn>
              <a:cxn ang="0">
                <a:pos x="1903" y="1008"/>
              </a:cxn>
              <a:cxn ang="0">
                <a:pos x="1867" y="888"/>
              </a:cxn>
              <a:cxn ang="0">
                <a:pos x="1831" y="768"/>
              </a:cxn>
              <a:cxn ang="0">
                <a:pos x="1792" y="639"/>
              </a:cxn>
              <a:cxn ang="0">
                <a:pos x="1741" y="501"/>
              </a:cxn>
              <a:cxn ang="0">
                <a:pos x="1699" y="396"/>
              </a:cxn>
              <a:cxn ang="0">
                <a:pos x="1657" y="309"/>
              </a:cxn>
              <a:cxn ang="0">
                <a:pos x="1621" y="225"/>
              </a:cxn>
              <a:cxn ang="0">
                <a:pos x="1558" y="126"/>
              </a:cxn>
              <a:cxn ang="0">
                <a:pos x="1588" y="171"/>
              </a:cxn>
              <a:cxn ang="0">
                <a:pos x="1549" y="114"/>
              </a:cxn>
              <a:cxn ang="0">
                <a:pos x="1501" y="54"/>
              </a:cxn>
              <a:cxn ang="0">
                <a:pos x="1432" y="3"/>
              </a:cxn>
            </a:cxnLst>
            <a:rect l="0" t="0" r="r" b="b"/>
            <a:pathLst>
              <a:path w="2841" h="1923">
                <a:moveTo>
                  <a:pt x="1399" y="0"/>
                </a:moveTo>
                <a:lnTo>
                  <a:pt x="1372" y="3"/>
                </a:lnTo>
                <a:lnTo>
                  <a:pt x="1339" y="15"/>
                </a:lnTo>
                <a:lnTo>
                  <a:pt x="1312" y="35"/>
                </a:lnTo>
                <a:lnTo>
                  <a:pt x="1288" y="59"/>
                </a:lnTo>
                <a:lnTo>
                  <a:pt x="1258" y="96"/>
                </a:lnTo>
                <a:lnTo>
                  <a:pt x="1236" y="126"/>
                </a:lnTo>
                <a:lnTo>
                  <a:pt x="1213" y="161"/>
                </a:lnTo>
                <a:lnTo>
                  <a:pt x="1192" y="199"/>
                </a:lnTo>
                <a:lnTo>
                  <a:pt x="1176" y="227"/>
                </a:lnTo>
                <a:lnTo>
                  <a:pt x="1156" y="271"/>
                </a:lnTo>
                <a:lnTo>
                  <a:pt x="1138" y="307"/>
                </a:lnTo>
                <a:lnTo>
                  <a:pt x="1119" y="348"/>
                </a:lnTo>
                <a:lnTo>
                  <a:pt x="1105" y="380"/>
                </a:lnTo>
                <a:lnTo>
                  <a:pt x="1092" y="408"/>
                </a:lnTo>
                <a:lnTo>
                  <a:pt x="1078" y="444"/>
                </a:lnTo>
                <a:lnTo>
                  <a:pt x="1063" y="480"/>
                </a:lnTo>
                <a:lnTo>
                  <a:pt x="1051" y="510"/>
                </a:lnTo>
                <a:lnTo>
                  <a:pt x="1036" y="549"/>
                </a:lnTo>
                <a:lnTo>
                  <a:pt x="1021" y="591"/>
                </a:lnTo>
                <a:lnTo>
                  <a:pt x="1006" y="636"/>
                </a:lnTo>
                <a:lnTo>
                  <a:pt x="993" y="674"/>
                </a:lnTo>
                <a:lnTo>
                  <a:pt x="982" y="711"/>
                </a:lnTo>
                <a:lnTo>
                  <a:pt x="970" y="744"/>
                </a:lnTo>
                <a:lnTo>
                  <a:pt x="961" y="780"/>
                </a:lnTo>
                <a:lnTo>
                  <a:pt x="952" y="816"/>
                </a:lnTo>
                <a:lnTo>
                  <a:pt x="943" y="846"/>
                </a:lnTo>
                <a:lnTo>
                  <a:pt x="934" y="882"/>
                </a:lnTo>
                <a:lnTo>
                  <a:pt x="924" y="920"/>
                </a:lnTo>
                <a:lnTo>
                  <a:pt x="910" y="961"/>
                </a:lnTo>
                <a:lnTo>
                  <a:pt x="904" y="991"/>
                </a:lnTo>
                <a:lnTo>
                  <a:pt x="892" y="1027"/>
                </a:lnTo>
                <a:lnTo>
                  <a:pt x="883" y="1062"/>
                </a:lnTo>
                <a:lnTo>
                  <a:pt x="873" y="1094"/>
                </a:lnTo>
                <a:lnTo>
                  <a:pt x="861" y="1130"/>
                </a:lnTo>
                <a:lnTo>
                  <a:pt x="844" y="1173"/>
                </a:lnTo>
                <a:lnTo>
                  <a:pt x="832" y="1211"/>
                </a:lnTo>
                <a:lnTo>
                  <a:pt x="817" y="1250"/>
                </a:lnTo>
                <a:lnTo>
                  <a:pt x="805" y="1277"/>
                </a:lnTo>
                <a:lnTo>
                  <a:pt x="793" y="1308"/>
                </a:lnTo>
                <a:lnTo>
                  <a:pt x="772" y="1350"/>
                </a:lnTo>
                <a:lnTo>
                  <a:pt x="751" y="1392"/>
                </a:lnTo>
                <a:lnTo>
                  <a:pt x="726" y="1442"/>
                </a:lnTo>
                <a:lnTo>
                  <a:pt x="703" y="1479"/>
                </a:lnTo>
                <a:lnTo>
                  <a:pt x="679" y="1512"/>
                </a:lnTo>
                <a:lnTo>
                  <a:pt x="657" y="1544"/>
                </a:lnTo>
                <a:lnTo>
                  <a:pt x="628" y="1581"/>
                </a:lnTo>
                <a:lnTo>
                  <a:pt x="597" y="1613"/>
                </a:lnTo>
                <a:lnTo>
                  <a:pt x="570" y="1641"/>
                </a:lnTo>
                <a:lnTo>
                  <a:pt x="532" y="1662"/>
                </a:lnTo>
                <a:lnTo>
                  <a:pt x="496" y="1686"/>
                </a:lnTo>
                <a:lnTo>
                  <a:pt x="459" y="1709"/>
                </a:lnTo>
                <a:lnTo>
                  <a:pt x="424" y="1727"/>
                </a:lnTo>
                <a:lnTo>
                  <a:pt x="382" y="1743"/>
                </a:lnTo>
                <a:lnTo>
                  <a:pt x="355" y="1755"/>
                </a:lnTo>
                <a:lnTo>
                  <a:pt x="322" y="1767"/>
                </a:lnTo>
                <a:lnTo>
                  <a:pt x="298" y="1779"/>
                </a:lnTo>
                <a:lnTo>
                  <a:pt x="265" y="1791"/>
                </a:lnTo>
                <a:lnTo>
                  <a:pt x="234" y="1803"/>
                </a:lnTo>
                <a:lnTo>
                  <a:pt x="196" y="1818"/>
                </a:lnTo>
                <a:lnTo>
                  <a:pt x="153" y="1830"/>
                </a:lnTo>
                <a:lnTo>
                  <a:pt x="109" y="1845"/>
                </a:lnTo>
                <a:lnTo>
                  <a:pt x="67" y="1854"/>
                </a:lnTo>
                <a:lnTo>
                  <a:pt x="46" y="1860"/>
                </a:lnTo>
                <a:lnTo>
                  <a:pt x="24" y="1869"/>
                </a:lnTo>
                <a:lnTo>
                  <a:pt x="0" y="1875"/>
                </a:lnTo>
                <a:lnTo>
                  <a:pt x="1" y="1923"/>
                </a:lnTo>
                <a:lnTo>
                  <a:pt x="1" y="1919"/>
                </a:lnTo>
                <a:lnTo>
                  <a:pt x="2841" y="1916"/>
                </a:lnTo>
                <a:lnTo>
                  <a:pt x="2839" y="1872"/>
                </a:lnTo>
                <a:lnTo>
                  <a:pt x="2805" y="1863"/>
                </a:lnTo>
                <a:lnTo>
                  <a:pt x="2779" y="1854"/>
                </a:lnTo>
                <a:lnTo>
                  <a:pt x="2734" y="1842"/>
                </a:lnTo>
                <a:lnTo>
                  <a:pt x="2703" y="1835"/>
                </a:lnTo>
                <a:lnTo>
                  <a:pt x="2671" y="1823"/>
                </a:lnTo>
                <a:lnTo>
                  <a:pt x="2650" y="1818"/>
                </a:lnTo>
                <a:lnTo>
                  <a:pt x="2608" y="1803"/>
                </a:lnTo>
                <a:lnTo>
                  <a:pt x="2566" y="1791"/>
                </a:lnTo>
                <a:lnTo>
                  <a:pt x="2524" y="1773"/>
                </a:lnTo>
                <a:lnTo>
                  <a:pt x="2494" y="1761"/>
                </a:lnTo>
                <a:lnTo>
                  <a:pt x="2452" y="1743"/>
                </a:lnTo>
                <a:lnTo>
                  <a:pt x="2416" y="1725"/>
                </a:lnTo>
                <a:lnTo>
                  <a:pt x="2370" y="1706"/>
                </a:lnTo>
                <a:lnTo>
                  <a:pt x="2341" y="1688"/>
                </a:lnTo>
                <a:lnTo>
                  <a:pt x="2317" y="1674"/>
                </a:lnTo>
                <a:lnTo>
                  <a:pt x="2290" y="1659"/>
                </a:lnTo>
                <a:lnTo>
                  <a:pt x="2274" y="1646"/>
                </a:lnTo>
                <a:lnTo>
                  <a:pt x="2256" y="1631"/>
                </a:lnTo>
                <a:lnTo>
                  <a:pt x="2218" y="1604"/>
                </a:lnTo>
                <a:lnTo>
                  <a:pt x="2200" y="1579"/>
                </a:lnTo>
                <a:lnTo>
                  <a:pt x="2182" y="1555"/>
                </a:lnTo>
                <a:lnTo>
                  <a:pt x="2152" y="1519"/>
                </a:lnTo>
                <a:lnTo>
                  <a:pt x="2125" y="1482"/>
                </a:lnTo>
                <a:lnTo>
                  <a:pt x="2101" y="1449"/>
                </a:lnTo>
                <a:lnTo>
                  <a:pt x="2080" y="1416"/>
                </a:lnTo>
                <a:lnTo>
                  <a:pt x="2062" y="1383"/>
                </a:lnTo>
                <a:lnTo>
                  <a:pt x="2047" y="1353"/>
                </a:lnTo>
                <a:lnTo>
                  <a:pt x="2011" y="1290"/>
                </a:lnTo>
                <a:lnTo>
                  <a:pt x="2029" y="1323"/>
                </a:lnTo>
                <a:lnTo>
                  <a:pt x="1996" y="1254"/>
                </a:lnTo>
                <a:lnTo>
                  <a:pt x="1975" y="1215"/>
                </a:lnTo>
                <a:lnTo>
                  <a:pt x="1963" y="1188"/>
                </a:lnTo>
                <a:lnTo>
                  <a:pt x="1954" y="1158"/>
                </a:lnTo>
                <a:lnTo>
                  <a:pt x="1947" y="1136"/>
                </a:lnTo>
                <a:lnTo>
                  <a:pt x="1936" y="1104"/>
                </a:lnTo>
                <a:lnTo>
                  <a:pt x="1924" y="1080"/>
                </a:lnTo>
                <a:lnTo>
                  <a:pt x="1915" y="1050"/>
                </a:lnTo>
                <a:lnTo>
                  <a:pt x="1903" y="1008"/>
                </a:lnTo>
                <a:lnTo>
                  <a:pt x="1888" y="975"/>
                </a:lnTo>
                <a:lnTo>
                  <a:pt x="1876" y="923"/>
                </a:lnTo>
                <a:lnTo>
                  <a:pt x="1867" y="888"/>
                </a:lnTo>
                <a:lnTo>
                  <a:pt x="1855" y="849"/>
                </a:lnTo>
                <a:lnTo>
                  <a:pt x="1846" y="816"/>
                </a:lnTo>
                <a:lnTo>
                  <a:pt x="1831" y="768"/>
                </a:lnTo>
                <a:lnTo>
                  <a:pt x="1819" y="726"/>
                </a:lnTo>
                <a:lnTo>
                  <a:pt x="1804" y="675"/>
                </a:lnTo>
                <a:lnTo>
                  <a:pt x="1792" y="639"/>
                </a:lnTo>
                <a:lnTo>
                  <a:pt x="1774" y="597"/>
                </a:lnTo>
                <a:lnTo>
                  <a:pt x="1758" y="540"/>
                </a:lnTo>
                <a:lnTo>
                  <a:pt x="1741" y="501"/>
                </a:lnTo>
                <a:lnTo>
                  <a:pt x="1726" y="462"/>
                </a:lnTo>
                <a:lnTo>
                  <a:pt x="1714" y="429"/>
                </a:lnTo>
                <a:lnTo>
                  <a:pt x="1699" y="396"/>
                </a:lnTo>
                <a:lnTo>
                  <a:pt x="1675" y="342"/>
                </a:lnTo>
                <a:lnTo>
                  <a:pt x="1687" y="372"/>
                </a:lnTo>
                <a:lnTo>
                  <a:pt x="1657" y="309"/>
                </a:lnTo>
                <a:lnTo>
                  <a:pt x="1645" y="282"/>
                </a:lnTo>
                <a:lnTo>
                  <a:pt x="1630" y="249"/>
                </a:lnTo>
                <a:lnTo>
                  <a:pt x="1621" y="225"/>
                </a:lnTo>
                <a:lnTo>
                  <a:pt x="1609" y="204"/>
                </a:lnTo>
                <a:lnTo>
                  <a:pt x="1579" y="153"/>
                </a:lnTo>
                <a:lnTo>
                  <a:pt x="1558" y="126"/>
                </a:lnTo>
                <a:lnTo>
                  <a:pt x="1564" y="138"/>
                </a:lnTo>
                <a:lnTo>
                  <a:pt x="1573" y="141"/>
                </a:lnTo>
                <a:lnTo>
                  <a:pt x="1588" y="171"/>
                </a:lnTo>
                <a:lnTo>
                  <a:pt x="1596" y="188"/>
                </a:lnTo>
                <a:lnTo>
                  <a:pt x="1579" y="153"/>
                </a:lnTo>
                <a:lnTo>
                  <a:pt x="1549" y="114"/>
                </a:lnTo>
                <a:lnTo>
                  <a:pt x="1540" y="102"/>
                </a:lnTo>
                <a:lnTo>
                  <a:pt x="1521" y="77"/>
                </a:lnTo>
                <a:lnTo>
                  <a:pt x="1501" y="54"/>
                </a:lnTo>
                <a:lnTo>
                  <a:pt x="1480" y="36"/>
                </a:lnTo>
                <a:lnTo>
                  <a:pt x="1456" y="15"/>
                </a:lnTo>
                <a:lnTo>
                  <a:pt x="1432" y="3"/>
                </a:lnTo>
                <a:lnTo>
                  <a:pt x="1416" y="2"/>
                </a:lnTo>
              </a:path>
            </a:pathLst>
          </a:custGeom>
          <a:solidFill>
            <a:schemeClr val="accent1">
              <a:lumMod val="20000"/>
              <a:lumOff val="8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65" name="Rectangle 13">
            <a:extLst>
              <a:ext uri="{FF2B5EF4-FFF2-40B4-BE49-F238E27FC236}">
                <a16:creationId xmlns:a16="http://schemas.microsoft.com/office/drawing/2014/main" id="{64B9DDD1-693B-47B9-95AC-FBCC528FDE48}"/>
              </a:ext>
            </a:extLst>
          </p:cNvPr>
          <p:cNvSpPr>
            <a:spLocks noChangeArrowheads="1"/>
          </p:cNvSpPr>
          <p:nvPr/>
        </p:nvSpPr>
        <p:spPr bwMode="auto">
          <a:xfrm>
            <a:off x="6119813" y="4081463"/>
            <a:ext cx="157956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/2 = .015</a:t>
            </a:r>
          </a:p>
        </p:txBody>
      </p:sp>
      <p:sp>
        <p:nvSpPr>
          <p:cNvPr id="23567" name="Freeform 15">
            <a:extLst>
              <a:ext uri="{FF2B5EF4-FFF2-40B4-BE49-F238E27FC236}">
                <a16:creationId xmlns:a16="http://schemas.microsoft.com/office/drawing/2014/main" id="{B10BC556-8BA3-4B04-84F9-91BE0F8402ED}"/>
              </a:ext>
            </a:extLst>
          </p:cNvPr>
          <p:cNvSpPr>
            <a:spLocks/>
          </p:cNvSpPr>
          <p:nvPr/>
        </p:nvSpPr>
        <p:spPr bwMode="auto">
          <a:xfrm>
            <a:off x="6094413" y="4699000"/>
            <a:ext cx="730250" cy="334963"/>
          </a:xfrm>
          <a:custGeom>
            <a:avLst/>
            <a:gdLst/>
            <a:ahLst/>
            <a:cxnLst>
              <a:cxn ang="0">
                <a:pos x="1" y="4"/>
              </a:cxn>
              <a:cxn ang="0">
                <a:pos x="1" y="14"/>
              </a:cxn>
              <a:cxn ang="0">
                <a:pos x="1" y="37"/>
              </a:cxn>
              <a:cxn ang="0">
                <a:pos x="1" y="66"/>
              </a:cxn>
              <a:cxn ang="0">
                <a:pos x="2" y="98"/>
              </a:cxn>
              <a:cxn ang="0">
                <a:pos x="2" y="124"/>
              </a:cxn>
              <a:cxn ang="0">
                <a:pos x="2" y="151"/>
              </a:cxn>
              <a:cxn ang="0">
                <a:pos x="2" y="177"/>
              </a:cxn>
              <a:cxn ang="0">
                <a:pos x="1" y="211"/>
              </a:cxn>
              <a:cxn ang="0">
                <a:pos x="460" y="211"/>
              </a:cxn>
              <a:cxn ang="0">
                <a:pos x="459" y="165"/>
              </a:cxn>
              <a:cxn ang="0">
                <a:pos x="457" y="162"/>
              </a:cxn>
              <a:cxn ang="0">
                <a:pos x="432" y="159"/>
              </a:cxn>
              <a:cxn ang="0">
                <a:pos x="411" y="153"/>
              </a:cxn>
              <a:cxn ang="0">
                <a:pos x="387" y="147"/>
              </a:cxn>
              <a:cxn ang="0">
                <a:pos x="363" y="142"/>
              </a:cxn>
              <a:cxn ang="0">
                <a:pos x="339" y="133"/>
              </a:cxn>
              <a:cxn ang="0">
                <a:pos x="314" y="124"/>
              </a:cxn>
              <a:cxn ang="0">
                <a:pos x="290" y="116"/>
              </a:cxn>
              <a:cxn ang="0">
                <a:pos x="267" y="111"/>
              </a:cxn>
              <a:cxn ang="0">
                <a:pos x="238" y="105"/>
              </a:cxn>
              <a:cxn ang="0">
                <a:pos x="214" y="94"/>
              </a:cxn>
              <a:cxn ang="0">
                <a:pos x="190" y="84"/>
              </a:cxn>
              <a:cxn ang="0">
                <a:pos x="168" y="76"/>
              </a:cxn>
              <a:cxn ang="0">
                <a:pos x="141" y="66"/>
              </a:cxn>
              <a:cxn ang="0">
                <a:pos x="115" y="53"/>
              </a:cxn>
              <a:cxn ang="0">
                <a:pos x="90" y="45"/>
              </a:cxn>
              <a:cxn ang="0">
                <a:pos x="64" y="33"/>
              </a:cxn>
              <a:cxn ang="0">
                <a:pos x="43" y="25"/>
              </a:cxn>
              <a:cxn ang="0">
                <a:pos x="18" y="10"/>
              </a:cxn>
              <a:cxn ang="0">
                <a:pos x="1" y="1"/>
              </a:cxn>
              <a:cxn ang="0">
                <a:pos x="0" y="0"/>
              </a:cxn>
            </a:cxnLst>
            <a:rect l="0" t="0" r="r" b="b"/>
            <a:pathLst>
              <a:path w="460" h="211">
                <a:moveTo>
                  <a:pt x="1" y="4"/>
                </a:moveTo>
                <a:lnTo>
                  <a:pt x="1" y="14"/>
                </a:lnTo>
                <a:lnTo>
                  <a:pt x="1" y="37"/>
                </a:lnTo>
                <a:lnTo>
                  <a:pt x="1" y="66"/>
                </a:lnTo>
                <a:lnTo>
                  <a:pt x="2" y="98"/>
                </a:lnTo>
                <a:lnTo>
                  <a:pt x="2" y="124"/>
                </a:lnTo>
                <a:lnTo>
                  <a:pt x="2" y="151"/>
                </a:lnTo>
                <a:lnTo>
                  <a:pt x="2" y="177"/>
                </a:lnTo>
                <a:lnTo>
                  <a:pt x="1" y="211"/>
                </a:lnTo>
                <a:lnTo>
                  <a:pt x="460" y="211"/>
                </a:lnTo>
                <a:lnTo>
                  <a:pt x="459" y="165"/>
                </a:lnTo>
                <a:lnTo>
                  <a:pt x="457" y="162"/>
                </a:lnTo>
                <a:lnTo>
                  <a:pt x="432" y="159"/>
                </a:lnTo>
                <a:lnTo>
                  <a:pt x="411" y="153"/>
                </a:lnTo>
                <a:lnTo>
                  <a:pt x="387" y="147"/>
                </a:lnTo>
                <a:lnTo>
                  <a:pt x="363" y="142"/>
                </a:lnTo>
                <a:lnTo>
                  <a:pt x="339" y="133"/>
                </a:lnTo>
                <a:lnTo>
                  <a:pt x="314" y="124"/>
                </a:lnTo>
                <a:lnTo>
                  <a:pt x="290" y="116"/>
                </a:lnTo>
                <a:lnTo>
                  <a:pt x="267" y="111"/>
                </a:lnTo>
                <a:lnTo>
                  <a:pt x="238" y="105"/>
                </a:lnTo>
                <a:lnTo>
                  <a:pt x="214" y="94"/>
                </a:lnTo>
                <a:lnTo>
                  <a:pt x="190" y="84"/>
                </a:lnTo>
                <a:lnTo>
                  <a:pt x="168" y="76"/>
                </a:lnTo>
                <a:lnTo>
                  <a:pt x="141" y="66"/>
                </a:lnTo>
                <a:lnTo>
                  <a:pt x="115" y="53"/>
                </a:lnTo>
                <a:lnTo>
                  <a:pt x="90" y="45"/>
                </a:lnTo>
                <a:lnTo>
                  <a:pt x="64" y="33"/>
                </a:lnTo>
                <a:lnTo>
                  <a:pt x="43" y="25"/>
                </a:lnTo>
                <a:lnTo>
                  <a:pt x="18" y="10"/>
                </a:lnTo>
                <a:lnTo>
                  <a:pt x="1" y="1"/>
                </a:lnTo>
                <a:lnTo>
                  <a:pt x="0"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68" name="Line 16">
            <a:extLst>
              <a:ext uri="{FF2B5EF4-FFF2-40B4-BE49-F238E27FC236}">
                <a16:creationId xmlns:a16="http://schemas.microsoft.com/office/drawing/2014/main" id="{A772362A-29E7-4DF7-9E96-85A24B00605E}"/>
              </a:ext>
            </a:extLst>
          </p:cNvPr>
          <p:cNvSpPr>
            <a:spLocks noChangeShapeType="1"/>
          </p:cNvSpPr>
          <p:nvPr/>
        </p:nvSpPr>
        <p:spPr bwMode="auto">
          <a:xfrm>
            <a:off x="6092825" y="3805238"/>
            <a:ext cx="64770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69" name="Line 17">
            <a:extLst>
              <a:ext uri="{FF2B5EF4-FFF2-40B4-BE49-F238E27FC236}">
                <a16:creationId xmlns:a16="http://schemas.microsoft.com/office/drawing/2014/main" id="{FF2BC311-0642-4803-A9AC-9C34D48DAFD0}"/>
              </a:ext>
            </a:extLst>
          </p:cNvPr>
          <p:cNvSpPr>
            <a:spLocks noChangeShapeType="1"/>
          </p:cNvSpPr>
          <p:nvPr/>
        </p:nvSpPr>
        <p:spPr bwMode="auto">
          <a:xfrm flipH="1">
            <a:off x="6315075" y="4546600"/>
            <a:ext cx="0" cy="427038"/>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72" name="Rectangle 20">
            <a:extLst>
              <a:ext uri="{FF2B5EF4-FFF2-40B4-BE49-F238E27FC236}">
                <a16:creationId xmlns:a16="http://schemas.microsoft.com/office/drawing/2014/main" id="{1929008F-983E-4DDB-96F0-E8BEC9208CE4}"/>
              </a:ext>
            </a:extLst>
          </p:cNvPr>
          <p:cNvSpPr>
            <a:spLocks noChangeArrowheads="1"/>
          </p:cNvSpPr>
          <p:nvPr/>
        </p:nvSpPr>
        <p:spPr bwMode="auto">
          <a:xfrm>
            <a:off x="4402138" y="5181600"/>
            <a:ext cx="3333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0</a:t>
            </a:r>
          </a:p>
        </p:txBody>
      </p:sp>
      <p:sp>
        <p:nvSpPr>
          <p:cNvPr id="23573" name="Rectangle 21">
            <a:extLst>
              <a:ext uri="{FF2B5EF4-FFF2-40B4-BE49-F238E27FC236}">
                <a16:creationId xmlns:a16="http://schemas.microsoft.com/office/drawing/2014/main" id="{1DF17B5A-8DD2-4E37-8A02-0F0EEAA5A31F}"/>
              </a:ext>
            </a:extLst>
          </p:cNvPr>
          <p:cNvSpPr>
            <a:spLocks noChangeArrowheads="1"/>
          </p:cNvSpPr>
          <p:nvPr/>
        </p:nvSpPr>
        <p:spPr bwMode="auto">
          <a:xfrm>
            <a:off x="5462588" y="5181600"/>
            <a:ext cx="10191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    2.17</a:t>
            </a:r>
          </a:p>
        </p:txBody>
      </p:sp>
      <p:sp>
        <p:nvSpPr>
          <p:cNvPr id="23574" name="Rectangle 22">
            <a:extLst>
              <a:ext uri="{FF2B5EF4-FFF2-40B4-BE49-F238E27FC236}">
                <a16:creationId xmlns:a16="http://schemas.microsoft.com/office/drawing/2014/main" id="{963BE127-CAAF-4D9D-AAEA-C48C7FB0FB7F}"/>
              </a:ext>
            </a:extLst>
          </p:cNvPr>
          <p:cNvSpPr>
            <a:spLocks noChangeArrowheads="1"/>
          </p:cNvSpPr>
          <p:nvPr/>
        </p:nvSpPr>
        <p:spPr bwMode="auto">
          <a:xfrm>
            <a:off x="6777038" y="3600450"/>
            <a:ext cx="1397000"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Reject </a:t>
            </a:r>
            <a:r>
              <a:rPr lang="en-US" sz="2400" i="1">
                <a:effectLst>
                  <a:outerShdw blurRad="38100" dist="38100" dir="2700000" algn="tl">
                    <a:srgbClr val="000000">
                      <a:alpha val="43137"/>
                    </a:srgbClr>
                  </a:outerShdw>
                </a:effectLst>
                <a:latin typeface="Book Antiqua" pitchFamily="18" charset="0"/>
              </a:rPr>
              <a:t>H</a:t>
            </a:r>
            <a:r>
              <a:rPr lang="en-US" sz="2400" baseline="-25000">
                <a:effectLst>
                  <a:outerShdw blurRad="38100" dist="38100" dir="2700000" algn="tl">
                    <a:srgbClr val="000000">
                      <a:alpha val="43137"/>
                    </a:srgbClr>
                  </a:outerShdw>
                </a:effectLst>
                <a:latin typeface="Book Antiqua" pitchFamily="18" charset="0"/>
              </a:rPr>
              <a:t>0</a:t>
            </a:r>
          </a:p>
        </p:txBody>
      </p:sp>
      <p:sp>
        <p:nvSpPr>
          <p:cNvPr id="23575" name="Rectangle 23">
            <a:extLst>
              <a:ext uri="{FF2B5EF4-FFF2-40B4-BE49-F238E27FC236}">
                <a16:creationId xmlns:a16="http://schemas.microsoft.com/office/drawing/2014/main" id="{558613FA-3CA4-4872-BE90-980C01EF775E}"/>
              </a:ext>
            </a:extLst>
          </p:cNvPr>
          <p:cNvSpPr>
            <a:spLocks noChangeArrowheads="1"/>
          </p:cNvSpPr>
          <p:nvPr/>
        </p:nvSpPr>
        <p:spPr bwMode="auto">
          <a:xfrm>
            <a:off x="3328988" y="3619500"/>
            <a:ext cx="247332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Do Not Reject </a:t>
            </a:r>
            <a:r>
              <a:rPr lang="en-US" sz="2400" i="1">
                <a:effectLst>
                  <a:outerShdw blurRad="38100" dist="38100" dir="2700000" algn="tl">
                    <a:srgbClr val="000000">
                      <a:alpha val="43137"/>
                    </a:srgbClr>
                  </a:outerShdw>
                </a:effectLst>
                <a:latin typeface="Book Antiqua" pitchFamily="18" charset="0"/>
              </a:rPr>
              <a:t>H</a:t>
            </a:r>
            <a:r>
              <a:rPr lang="en-US" sz="2400" baseline="-25000">
                <a:effectLst>
                  <a:outerShdw blurRad="38100" dist="38100" dir="2700000" algn="tl">
                    <a:srgbClr val="000000">
                      <a:alpha val="43137"/>
                    </a:srgbClr>
                  </a:outerShdw>
                </a:effectLst>
                <a:latin typeface="Book Antiqua" pitchFamily="18" charset="0"/>
              </a:rPr>
              <a:t>0</a:t>
            </a:r>
          </a:p>
        </p:txBody>
      </p:sp>
      <p:sp>
        <p:nvSpPr>
          <p:cNvPr id="23576" name="Rectangle 24">
            <a:extLst>
              <a:ext uri="{FF2B5EF4-FFF2-40B4-BE49-F238E27FC236}">
                <a16:creationId xmlns:a16="http://schemas.microsoft.com/office/drawing/2014/main" id="{AD3B955C-110A-4047-A0BE-F472340108E4}"/>
              </a:ext>
            </a:extLst>
          </p:cNvPr>
          <p:cNvSpPr>
            <a:spLocks noChangeArrowheads="1"/>
          </p:cNvSpPr>
          <p:nvPr/>
        </p:nvSpPr>
        <p:spPr bwMode="auto">
          <a:xfrm>
            <a:off x="7177088" y="4819650"/>
            <a:ext cx="31591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Book Antiqua" pitchFamily="18" charset="0"/>
              </a:rPr>
              <a:t>z</a:t>
            </a:r>
          </a:p>
        </p:txBody>
      </p:sp>
      <p:sp>
        <p:nvSpPr>
          <p:cNvPr id="23577" name="Rectangle 25">
            <a:extLst>
              <a:ext uri="{FF2B5EF4-FFF2-40B4-BE49-F238E27FC236}">
                <a16:creationId xmlns:a16="http://schemas.microsoft.com/office/drawing/2014/main" id="{E3123C8B-7264-421C-B08E-44D3BC72C43A}"/>
              </a:ext>
            </a:extLst>
          </p:cNvPr>
          <p:cNvSpPr>
            <a:spLocks noChangeArrowheads="1"/>
          </p:cNvSpPr>
          <p:nvPr/>
        </p:nvSpPr>
        <p:spPr bwMode="auto">
          <a:xfrm>
            <a:off x="985838" y="3619500"/>
            <a:ext cx="1397000"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Reject </a:t>
            </a:r>
            <a:r>
              <a:rPr lang="en-US" sz="2400" i="1">
                <a:effectLst>
                  <a:outerShdw blurRad="38100" dist="38100" dir="2700000" algn="tl">
                    <a:srgbClr val="000000">
                      <a:alpha val="43137"/>
                    </a:srgbClr>
                  </a:outerShdw>
                </a:effectLst>
                <a:latin typeface="Book Antiqua" pitchFamily="18" charset="0"/>
              </a:rPr>
              <a:t>H</a:t>
            </a:r>
            <a:r>
              <a:rPr lang="en-US" sz="2400" baseline="-25000">
                <a:effectLst>
                  <a:outerShdw blurRad="38100" dist="38100" dir="2700000" algn="tl">
                    <a:srgbClr val="000000">
                      <a:alpha val="43137"/>
                    </a:srgbClr>
                  </a:outerShdw>
                </a:effectLst>
                <a:latin typeface="Book Antiqua" pitchFamily="18" charset="0"/>
              </a:rPr>
              <a:t>0</a:t>
            </a:r>
          </a:p>
        </p:txBody>
      </p:sp>
      <p:sp>
        <p:nvSpPr>
          <p:cNvPr id="23579" name="Freeform 27">
            <a:extLst>
              <a:ext uri="{FF2B5EF4-FFF2-40B4-BE49-F238E27FC236}">
                <a16:creationId xmlns:a16="http://schemas.microsoft.com/office/drawing/2014/main" id="{42F51978-F4B9-4BD8-83B4-E0CBB95D2B73}"/>
              </a:ext>
            </a:extLst>
          </p:cNvPr>
          <p:cNvSpPr>
            <a:spLocks/>
          </p:cNvSpPr>
          <p:nvPr/>
        </p:nvSpPr>
        <p:spPr bwMode="auto">
          <a:xfrm>
            <a:off x="2293938" y="4691063"/>
            <a:ext cx="749300" cy="350837"/>
          </a:xfrm>
          <a:custGeom>
            <a:avLst/>
            <a:gdLst/>
            <a:ahLst/>
            <a:cxnLst>
              <a:cxn ang="0">
                <a:pos x="469" y="6"/>
              </a:cxn>
              <a:cxn ang="0">
                <a:pos x="469" y="30"/>
              </a:cxn>
              <a:cxn ang="0">
                <a:pos x="469" y="52"/>
              </a:cxn>
              <a:cxn ang="0">
                <a:pos x="469" y="76"/>
              </a:cxn>
              <a:cxn ang="0">
                <a:pos x="470" y="99"/>
              </a:cxn>
              <a:cxn ang="0">
                <a:pos x="470" y="124"/>
              </a:cxn>
              <a:cxn ang="0">
                <a:pos x="470" y="148"/>
              </a:cxn>
              <a:cxn ang="0">
                <a:pos x="470" y="172"/>
              </a:cxn>
              <a:cxn ang="0">
                <a:pos x="469" y="219"/>
              </a:cxn>
              <a:cxn ang="0">
                <a:pos x="0" y="221"/>
              </a:cxn>
              <a:cxn ang="0">
                <a:pos x="0" y="174"/>
              </a:cxn>
              <a:cxn ang="0">
                <a:pos x="25" y="170"/>
              </a:cxn>
              <a:cxn ang="0">
                <a:pos x="45" y="164"/>
              </a:cxn>
              <a:cxn ang="0">
                <a:pos x="72" y="158"/>
              </a:cxn>
              <a:cxn ang="0">
                <a:pos x="96" y="149"/>
              </a:cxn>
              <a:cxn ang="0">
                <a:pos x="117" y="143"/>
              </a:cxn>
              <a:cxn ang="0">
                <a:pos x="142" y="137"/>
              </a:cxn>
              <a:cxn ang="0">
                <a:pos x="166" y="129"/>
              </a:cxn>
              <a:cxn ang="0">
                <a:pos x="190" y="119"/>
              </a:cxn>
              <a:cxn ang="0">
                <a:pos x="214" y="111"/>
              </a:cxn>
              <a:cxn ang="0">
                <a:pos x="237" y="102"/>
              </a:cxn>
              <a:cxn ang="0">
                <a:pos x="262" y="98"/>
              </a:cxn>
              <a:cxn ang="0">
                <a:pos x="286" y="88"/>
              </a:cxn>
              <a:cxn ang="0">
                <a:pos x="310" y="78"/>
              </a:cxn>
              <a:cxn ang="0">
                <a:pos x="334" y="70"/>
              </a:cxn>
              <a:cxn ang="0">
                <a:pos x="358" y="58"/>
              </a:cxn>
              <a:cxn ang="0">
                <a:pos x="381" y="48"/>
              </a:cxn>
              <a:cxn ang="0">
                <a:pos x="406" y="38"/>
              </a:cxn>
              <a:cxn ang="0">
                <a:pos x="430" y="26"/>
              </a:cxn>
              <a:cxn ang="0">
                <a:pos x="454" y="15"/>
              </a:cxn>
              <a:cxn ang="0">
                <a:pos x="472" y="2"/>
              </a:cxn>
              <a:cxn ang="0">
                <a:pos x="472" y="0"/>
              </a:cxn>
            </a:cxnLst>
            <a:rect l="0" t="0" r="r" b="b"/>
            <a:pathLst>
              <a:path w="472" h="221">
                <a:moveTo>
                  <a:pt x="469" y="6"/>
                </a:moveTo>
                <a:lnTo>
                  <a:pt x="469" y="30"/>
                </a:lnTo>
                <a:lnTo>
                  <a:pt x="469" y="52"/>
                </a:lnTo>
                <a:lnTo>
                  <a:pt x="469" y="76"/>
                </a:lnTo>
                <a:lnTo>
                  <a:pt x="470" y="99"/>
                </a:lnTo>
                <a:lnTo>
                  <a:pt x="470" y="124"/>
                </a:lnTo>
                <a:lnTo>
                  <a:pt x="470" y="148"/>
                </a:lnTo>
                <a:lnTo>
                  <a:pt x="470" y="172"/>
                </a:lnTo>
                <a:lnTo>
                  <a:pt x="469" y="219"/>
                </a:lnTo>
                <a:lnTo>
                  <a:pt x="0" y="221"/>
                </a:lnTo>
                <a:lnTo>
                  <a:pt x="0" y="174"/>
                </a:lnTo>
                <a:lnTo>
                  <a:pt x="25" y="170"/>
                </a:lnTo>
                <a:lnTo>
                  <a:pt x="45" y="164"/>
                </a:lnTo>
                <a:lnTo>
                  <a:pt x="72" y="158"/>
                </a:lnTo>
                <a:lnTo>
                  <a:pt x="96" y="149"/>
                </a:lnTo>
                <a:lnTo>
                  <a:pt x="117" y="143"/>
                </a:lnTo>
                <a:lnTo>
                  <a:pt x="142" y="137"/>
                </a:lnTo>
                <a:lnTo>
                  <a:pt x="166" y="129"/>
                </a:lnTo>
                <a:lnTo>
                  <a:pt x="190" y="119"/>
                </a:lnTo>
                <a:lnTo>
                  <a:pt x="214" y="111"/>
                </a:lnTo>
                <a:lnTo>
                  <a:pt x="237" y="102"/>
                </a:lnTo>
                <a:lnTo>
                  <a:pt x="262" y="98"/>
                </a:lnTo>
                <a:lnTo>
                  <a:pt x="286" y="88"/>
                </a:lnTo>
                <a:lnTo>
                  <a:pt x="310" y="78"/>
                </a:lnTo>
                <a:lnTo>
                  <a:pt x="334" y="70"/>
                </a:lnTo>
                <a:lnTo>
                  <a:pt x="358" y="58"/>
                </a:lnTo>
                <a:lnTo>
                  <a:pt x="381" y="48"/>
                </a:lnTo>
                <a:lnTo>
                  <a:pt x="406" y="38"/>
                </a:lnTo>
                <a:lnTo>
                  <a:pt x="430" y="26"/>
                </a:lnTo>
                <a:lnTo>
                  <a:pt x="454" y="15"/>
                </a:lnTo>
                <a:lnTo>
                  <a:pt x="472" y="2"/>
                </a:lnTo>
                <a:lnTo>
                  <a:pt x="472"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80" name="Rectangle 28">
            <a:extLst>
              <a:ext uri="{FF2B5EF4-FFF2-40B4-BE49-F238E27FC236}">
                <a16:creationId xmlns:a16="http://schemas.microsoft.com/office/drawing/2014/main" id="{A3F9E67A-7C9D-4034-9500-99C89C6DF94D}"/>
              </a:ext>
            </a:extLst>
          </p:cNvPr>
          <p:cNvSpPr>
            <a:spLocks noChangeArrowheads="1"/>
          </p:cNvSpPr>
          <p:nvPr/>
        </p:nvSpPr>
        <p:spPr bwMode="auto">
          <a:xfrm>
            <a:off x="2357438" y="5200650"/>
            <a:ext cx="11207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a:effectLst>
                  <a:outerShdw blurRad="38100" dist="38100" dir="2700000" algn="tl">
                    <a:srgbClr val="000000">
                      <a:alpha val="43137"/>
                    </a:srgbClr>
                  </a:outerShdw>
                </a:effectLst>
                <a:latin typeface="Book Antiqua" pitchFamily="18" charset="0"/>
              </a:rPr>
              <a:t>    -2.17</a:t>
            </a:r>
          </a:p>
        </p:txBody>
      </p:sp>
      <p:sp>
        <p:nvSpPr>
          <p:cNvPr id="23581" name="Line 29">
            <a:extLst>
              <a:ext uri="{FF2B5EF4-FFF2-40B4-BE49-F238E27FC236}">
                <a16:creationId xmlns:a16="http://schemas.microsoft.com/office/drawing/2014/main" id="{9C2EDA8D-91C5-4D18-A11D-D6D5854A119F}"/>
              </a:ext>
            </a:extLst>
          </p:cNvPr>
          <p:cNvSpPr>
            <a:spLocks noChangeShapeType="1"/>
          </p:cNvSpPr>
          <p:nvPr/>
        </p:nvSpPr>
        <p:spPr bwMode="auto">
          <a:xfrm flipH="1">
            <a:off x="2365375" y="3843338"/>
            <a:ext cx="673100"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57" name="Line 5">
            <a:extLst>
              <a:ext uri="{FF2B5EF4-FFF2-40B4-BE49-F238E27FC236}">
                <a16:creationId xmlns:a16="http://schemas.microsoft.com/office/drawing/2014/main" id="{18CD2DA0-EFF3-46D7-BA3C-1FFDCE3751FF}"/>
              </a:ext>
            </a:extLst>
          </p:cNvPr>
          <p:cNvSpPr>
            <a:spLocks noChangeShapeType="1"/>
          </p:cNvSpPr>
          <p:nvPr/>
        </p:nvSpPr>
        <p:spPr bwMode="auto">
          <a:xfrm>
            <a:off x="2058988" y="5037138"/>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nvGrpSpPr>
          <p:cNvPr id="2" name="Group 144">
            <a:extLst>
              <a:ext uri="{FF2B5EF4-FFF2-40B4-BE49-F238E27FC236}">
                <a16:creationId xmlns:a16="http://schemas.microsoft.com/office/drawing/2014/main" id="{EC9C5EA0-897B-1171-EE66-63869E03FD0D}"/>
              </a:ext>
            </a:extLst>
          </p:cNvPr>
          <p:cNvGrpSpPr>
            <a:grpSpLocks/>
          </p:cNvGrpSpPr>
          <p:nvPr/>
        </p:nvGrpSpPr>
        <p:grpSpPr bwMode="auto">
          <a:xfrm>
            <a:off x="2190750" y="1922463"/>
            <a:ext cx="4835525" cy="2941637"/>
            <a:chOff x="1380" y="1247"/>
            <a:chExt cx="3046" cy="1853"/>
          </a:xfrm>
        </p:grpSpPr>
        <p:sp>
          <p:nvSpPr>
            <p:cNvPr id="23559" name="Arc 7">
              <a:extLst>
                <a:ext uri="{FF2B5EF4-FFF2-40B4-BE49-F238E27FC236}">
                  <a16:creationId xmlns:a16="http://schemas.microsoft.com/office/drawing/2014/main" id="{2F5BC1FE-CC4B-4600-A4B9-5515A43ACE55}"/>
                </a:ext>
              </a:extLst>
            </p:cNvPr>
            <p:cNvSpPr>
              <a:spLocks/>
            </p:cNvSpPr>
            <p:nvPr/>
          </p:nvSpPr>
          <p:spPr bwMode="auto">
            <a:xfrm rot="4500000">
              <a:off x="3168" y="2352"/>
              <a:ext cx="764" cy="284"/>
            </a:xfrm>
            <a:custGeom>
              <a:avLst/>
              <a:gdLst>
                <a:gd name="G0" fmla="+- 0 0 0"/>
                <a:gd name="G1" fmla="+- 0 0 0"/>
                <a:gd name="G2" fmla="+- 21600 0 0"/>
                <a:gd name="T0" fmla="*/ 18778 w 18778"/>
                <a:gd name="T1" fmla="*/ 10674 h 21600"/>
                <a:gd name="T2" fmla="*/ 0 w 18778"/>
                <a:gd name="T3" fmla="*/ 21600 h 21600"/>
                <a:gd name="T4" fmla="*/ 0 w 18778"/>
                <a:gd name="T5" fmla="*/ 0 h 21600"/>
              </a:gdLst>
              <a:ahLst/>
              <a:cxnLst>
                <a:cxn ang="0">
                  <a:pos x="T0" y="T1"/>
                </a:cxn>
                <a:cxn ang="0">
                  <a:pos x="T2" y="T3"/>
                </a:cxn>
                <a:cxn ang="0">
                  <a:pos x="T4" y="T5"/>
                </a:cxn>
              </a:cxnLst>
              <a:rect l="0" t="0" r="r" b="b"/>
              <a:pathLst>
                <a:path w="18778" h="21600" fill="none" extrusionOk="0">
                  <a:moveTo>
                    <a:pt x="18778" y="10674"/>
                  </a:moveTo>
                  <a:cubicBezTo>
                    <a:pt x="14939" y="17428"/>
                    <a:pt x="7768" y="21599"/>
                    <a:pt x="0" y="21600"/>
                  </a:cubicBezTo>
                </a:path>
                <a:path w="18778" h="21600" stroke="0" extrusionOk="0">
                  <a:moveTo>
                    <a:pt x="18778" y="10674"/>
                  </a:moveTo>
                  <a:cubicBezTo>
                    <a:pt x="14939" y="17428"/>
                    <a:pt x="7768" y="21599"/>
                    <a:pt x="0" y="21600"/>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61" name="Arc 9">
              <a:extLst>
                <a:ext uri="{FF2B5EF4-FFF2-40B4-BE49-F238E27FC236}">
                  <a16:creationId xmlns:a16="http://schemas.microsoft.com/office/drawing/2014/main" id="{A409AFF6-F89E-4E83-884B-44EF215E1820}"/>
                </a:ext>
              </a:extLst>
            </p:cNvPr>
            <p:cNvSpPr>
              <a:spLocks/>
            </p:cNvSpPr>
            <p:nvPr/>
          </p:nvSpPr>
          <p:spPr bwMode="auto">
            <a:xfrm rot="6300000">
              <a:off x="2143" y="161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62" name="Arc 10">
              <a:extLst>
                <a:ext uri="{FF2B5EF4-FFF2-40B4-BE49-F238E27FC236}">
                  <a16:creationId xmlns:a16="http://schemas.microsoft.com/office/drawing/2014/main" id="{C2DDE48A-3837-4241-930B-8ABE12F9215B}"/>
                </a:ext>
              </a:extLst>
            </p:cNvPr>
            <p:cNvSpPr>
              <a:spLocks/>
            </p:cNvSpPr>
            <p:nvPr/>
          </p:nvSpPr>
          <p:spPr bwMode="auto">
            <a:xfrm rot="16980000">
              <a:off x="1764" y="2377"/>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64" name="Arc 12">
              <a:extLst>
                <a:ext uri="{FF2B5EF4-FFF2-40B4-BE49-F238E27FC236}">
                  <a16:creationId xmlns:a16="http://schemas.microsoft.com/office/drawing/2014/main" id="{0C84D08B-85E9-433D-BD1B-288A9735C608}"/>
                </a:ext>
              </a:extLst>
            </p:cNvPr>
            <p:cNvSpPr>
              <a:spLocks/>
            </p:cNvSpPr>
            <p:nvPr/>
          </p:nvSpPr>
          <p:spPr bwMode="auto">
            <a:xfrm rot="15300000">
              <a:off x="2604" y="161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60" name="Arc 8">
              <a:extLst>
                <a:ext uri="{FF2B5EF4-FFF2-40B4-BE49-F238E27FC236}">
                  <a16:creationId xmlns:a16="http://schemas.microsoft.com/office/drawing/2014/main" id="{4CBBC075-E1A6-4AC1-80C4-6AF1E85C94C2}"/>
                </a:ext>
              </a:extLst>
            </p:cNvPr>
            <p:cNvSpPr>
              <a:spLocks/>
            </p:cNvSpPr>
            <p:nvPr/>
          </p:nvSpPr>
          <p:spPr bwMode="auto">
            <a:xfrm rot="720000">
              <a:off x="3619" y="2879"/>
              <a:ext cx="807" cy="221"/>
            </a:xfrm>
            <a:custGeom>
              <a:avLst/>
              <a:gdLst>
                <a:gd name="G0" fmla="+- 20857 0 0"/>
                <a:gd name="G1" fmla="+- 0 0 0"/>
                <a:gd name="G2" fmla="+- 21600 0 0"/>
                <a:gd name="T0" fmla="*/ 18718 w 20857"/>
                <a:gd name="T1" fmla="*/ 21494 h 21494"/>
                <a:gd name="T2" fmla="*/ 0 w 20857"/>
                <a:gd name="T3" fmla="*/ 5616 h 21494"/>
                <a:gd name="T4" fmla="*/ 20857 w 20857"/>
                <a:gd name="T5" fmla="*/ 0 h 21494"/>
              </a:gdLst>
              <a:ahLst/>
              <a:cxnLst>
                <a:cxn ang="0">
                  <a:pos x="T0" y="T1"/>
                </a:cxn>
                <a:cxn ang="0">
                  <a:pos x="T2" y="T3"/>
                </a:cxn>
                <a:cxn ang="0">
                  <a:pos x="T4" y="T5"/>
                </a:cxn>
              </a:cxnLst>
              <a:rect l="0" t="0" r="r" b="b"/>
              <a:pathLst>
                <a:path w="20857" h="21494" fill="none" extrusionOk="0">
                  <a:moveTo>
                    <a:pt x="18718" y="21493"/>
                  </a:moveTo>
                  <a:cubicBezTo>
                    <a:pt x="9785" y="20604"/>
                    <a:pt x="2333" y="14283"/>
                    <a:pt x="-1" y="5616"/>
                  </a:cubicBezTo>
                </a:path>
                <a:path w="20857" h="21494" stroke="0" extrusionOk="0">
                  <a:moveTo>
                    <a:pt x="18718" y="21493"/>
                  </a:moveTo>
                  <a:cubicBezTo>
                    <a:pt x="9785" y="20604"/>
                    <a:pt x="2333" y="14283"/>
                    <a:pt x="-1" y="5616"/>
                  </a:cubicBezTo>
                  <a:lnTo>
                    <a:pt x="20857"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63" name="Arc 11">
              <a:extLst>
                <a:ext uri="{FF2B5EF4-FFF2-40B4-BE49-F238E27FC236}">
                  <a16:creationId xmlns:a16="http://schemas.microsoft.com/office/drawing/2014/main" id="{0046071A-EA0B-4A11-8D56-C0C26AA31E92}"/>
                </a:ext>
              </a:extLst>
            </p:cNvPr>
            <p:cNvSpPr>
              <a:spLocks/>
            </p:cNvSpPr>
            <p:nvPr/>
          </p:nvSpPr>
          <p:spPr bwMode="auto">
            <a:xfrm rot="20760000">
              <a:off x="1380" y="292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
        <p:nvSpPr>
          <p:cNvPr id="23586" name="Line 34">
            <a:extLst>
              <a:ext uri="{FF2B5EF4-FFF2-40B4-BE49-F238E27FC236}">
                <a16:creationId xmlns:a16="http://schemas.microsoft.com/office/drawing/2014/main" id="{7BF2A6DD-86E3-40A6-99E5-E54F654B68AD}"/>
              </a:ext>
            </a:extLst>
          </p:cNvPr>
          <p:cNvSpPr>
            <a:spLocks noChangeShapeType="1"/>
          </p:cNvSpPr>
          <p:nvPr/>
        </p:nvSpPr>
        <p:spPr bwMode="auto">
          <a:xfrm flipH="1">
            <a:off x="2809875" y="4546600"/>
            <a:ext cx="0" cy="41275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87" name="Line 35">
            <a:extLst>
              <a:ext uri="{FF2B5EF4-FFF2-40B4-BE49-F238E27FC236}">
                <a16:creationId xmlns:a16="http://schemas.microsoft.com/office/drawing/2014/main" id="{A5EA6E4F-E9E5-4B31-8E82-E8C06EDFCD02}"/>
              </a:ext>
            </a:extLst>
          </p:cNvPr>
          <p:cNvSpPr>
            <a:spLocks noChangeShapeType="1"/>
          </p:cNvSpPr>
          <p:nvPr/>
        </p:nvSpPr>
        <p:spPr bwMode="auto">
          <a:xfrm>
            <a:off x="4567238" y="4852988"/>
            <a:ext cx="0" cy="314325"/>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689" name="Text Box 137">
            <a:extLst>
              <a:ext uri="{FF2B5EF4-FFF2-40B4-BE49-F238E27FC236}">
                <a16:creationId xmlns:a16="http://schemas.microsoft.com/office/drawing/2014/main" id="{6E607388-3E83-46F9-BE1B-E1292B1FE9C9}"/>
              </a:ext>
            </a:extLst>
          </p:cNvPr>
          <p:cNvSpPr txBox="1">
            <a:spLocks noChangeArrowheads="1"/>
          </p:cNvSpPr>
          <p:nvPr/>
        </p:nvSpPr>
        <p:spPr bwMode="auto">
          <a:xfrm>
            <a:off x="685800" y="1106488"/>
            <a:ext cx="3833813" cy="457200"/>
          </a:xfrm>
          <a:prstGeom prst="rect">
            <a:avLst/>
          </a:prstGeom>
          <a:noFill/>
          <a:ln w="12700">
            <a:noFill/>
            <a:miter lim="800000"/>
            <a:headEnd/>
            <a:tailEnd/>
          </a:ln>
          <a:effectLst/>
        </p:spPr>
        <p:txBody>
          <a:bodyPr wrap="none">
            <a:spAutoFit/>
          </a:bodyPr>
          <a:lstStyle/>
          <a:p>
            <a:pPr algn="ctr">
              <a:buSzPct val="90000"/>
              <a:buFont typeface="Wingdings" pitchFamily="2" charset="2"/>
              <a:buChar char="n"/>
              <a:defRPr/>
            </a:pPr>
            <a:r>
              <a:rPr lang="en-US" sz="2400" dirty="0">
                <a:solidFill>
                  <a:srgbClr val="66FFFF"/>
                </a:solidFill>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Book Antiqua" pitchFamily="18" charset="0"/>
              </a:rPr>
              <a:t>Critical Value Approach</a:t>
            </a:r>
          </a:p>
        </p:txBody>
      </p:sp>
      <p:grpSp>
        <p:nvGrpSpPr>
          <p:cNvPr id="3" name="Group 138">
            <a:extLst>
              <a:ext uri="{FF2B5EF4-FFF2-40B4-BE49-F238E27FC236}">
                <a16:creationId xmlns:a16="http://schemas.microsoft.com/office/drawing/2014/main" id="{66B97E14-9FAA-17F9-059F-89C757A9BC3D}"/>
              </a:ext>
            </a:extLst>
          </p:cNvPr>
          <p:cNvGrpSpPr>
            <a:grpSpLocks/>
          </p:cNvGrpSpPr>
          <p:nvPr/>
        </p:nvGrpSpPr>
        <p:grpSpPr bwMode="auto">
          <a:xfrm>
            <a:off x="5313363" y="1808163"/>
            <a:ext cx="2479675" cy="1392237"/>
            <a:chOff x="3411" y="1623"/>
            <a:chExt cx="1562" cy="877"/>
          </a:xfrm>
        </p:grpSpPr>
        <p:sp>
          <p:nvSpPr>
            <p:cNvPr id="23691" name="Rectangle 139">
              <a:extLst>
                <a:ext uri="{FF2B5EF4-FFF2-40B4-BE49-F238E27FC236}">
                  <a16:creationId xmlns:a16="http://schemas.microsoft.com/office/drawing/2014/main" id="{53322ADB-35AB-4558-97CE-A5B9676C937B}"/>
                </a:ext>
              </a:extLst>
            </p:cNvPr>
            <p:cNvSpPr>
              <a:spLocks noChangeArrowheads="1"/>
            </p:cNvSpPr>
            <p:nvPr/>
          </p:nvSpPr>
          <p:spPr bwMode="auto">
            <a:xfrm>
              <a:off x="3411" y="1623"/>
              <a:ext cx="1121" cy="804"/>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dirty="0">
                  <a:effectLst>
                    <a:outerShdw blurRad="38100" dist="38100" dir="2700000" algn="tl">
                      <a:srgbClr val="000000">
                        <a:alpha val="43137"/>
                      </a:srgbClr>
                    </a:outerShdw>
                  </a:effectLst>
                  <a:latin typeface="Book Antiqua" pitchFamily="18" charset="0"/>
                </a:rPr>
                <a:t>  Sampling</a:t>
              </a:r>
            </a:p>
            <a:p>
              <a:pPr algn="ctr">
                <a:defRPr/>
              </a:pPr>
              <a:r>
                <a:rPr lang="en-US" sz="2400" dirty="0">
                  <a:effectLst>
                    <a:outerShdw blurRad="38100" dist="38100" dir="2700000" algn="tl">
                      <a:srgbClr val="000000">
                        <a:alpha val="43137"/>
                      </a:srgbClr>
                    </a:outerShdw>
                  </a:effectLst>
                  <a:latin typeface="Book Antiqua" pitchFamily="18" charset="0"/>
                </a:rPr>
                <a:t>distribution</a:t>
              </a:r>
            </a:p>
            <a:p>
              <a:pPr algn="ctr">
                <a:defRPr/>
              </a:pPr>
              <a:endParaRPr lang="en-US" sz="600" dirty="0">
                <a:effectLst>
                  <a:outerShdw blurRad="38100" dist="38100" dir="2700000" algn="tl">
                    <a:srgbClr val="000000">
                      <a:alpha val="43137"/>
                    </a:srgbClr>
                  </a:outerShdw>
                </a:effectLst>
                <a:latin typeface="Book Antiqua" pitchFamily="18" charset="0"/>
              </a:endParaRPr>
            </a:p>
            <a:p>
              <a:pPr algn="ctr">
                <a:defRPr/>
              </a:pPr>
              <a:r>
                <a:rPr lang="en-US" sz="2400" dirty="0">
                  <a:effectLst>
                    <a:outerShdw blurRad="38100" dist="38100" dir="2700000" algn="tl">
                      <a:srgbClr val="000000">
                        <a:alpha val="43137"/>
                      </a:srgbClr>
                    </a:outerShdw>
                  </a:effectLst>
                  <a:latin typeface="Book Antiqua" pitchFamily="18" charset="0"/>
                </a:rPr>
                <a:t> of </a:t>
              </a:r>
            </a:p>
          </p:txBody>
        </p:sp>
        <p:graphicFrame>
          <p:nvGraphicFramePr>
            <p:cNvPr id="68636" name="Object 140">
              <a:hlinkClick r:id="" action="ppaction://ole?verb=0"/>
              <a:extLst>
                <a:ext uri="{FF2B5EF4-FFF2-40B4-BE49-F238E27FC236}">
                  <a16:creationId xmlns:a16="http://schemas.microsoft.com/office/drawing/2014/main" id="{6665C7AF-02B0-4863-4C23-030B4B180D2B}"/>
                </a:ext>
              </a:extLst>
            </p:cNvPr>
            <p:cNvGraphicFramePr>
              <a:graphicFrameLocks/>
            </p:cNvGraphicFramePr>
            <p:nvPr/>
          </p:nvGraphicFramePr>
          <p:xfrm>
            <a:off x="4220" y="2123"/>
            <a:ext cx="753" cy="377"/>
          </p:xfrm>
          <a:graphic>
            <a:graphicData uri="http://schemas.openxmlformats.org/presentationml/2006/ole">
              <mc:AlternateContent xmlns:mc="http://schemas.openxmlformats.org/markup-compatibility/2006">
                <mc:Choice xmlns:v="urn:schemas-microsoft-com:vml" Requires="v">
                  <p:oleObj name="Equation" r:id="rId3" imgW="1174676" imgH="577735" progId="Equation">
                    <p:embed/>
                  </p:oleObj>
                </mc:Choice>
                <mc:Fallback>
                  <p:oleObj name="Equation" r:id="rId3" imgW="1174676" imgH="577735" progId="Equation">
                    <p:embed/>
                    <p:pic>
                      <p:nvPicPr>
                        <p:cNvPr id="0" name="Object 14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 y="2123"/>
                          <a:ext cx="753" cy="37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23578" name="Line 26">
            <a:extLst>
              <a:ext uri="{FF2B5EF4-FFF2-40B4-BE49-F238E27FC236}">
                <a16:creationId xmlns:a16="http://schemas.microsoft.com/office/drawing/2014/main" id="{F7119095-CB71-43CD-AC7A-0358C616FEC9}"/>
              </a:ext>
            </a:extLst>
          </p:cNvPr>
          <p:cNvSpPr>
            <a:spLocks noChangeShapeType="1"/>
          </p:cNvSpPr>
          <p:nvPr/>
        </p:nvSpPr>
        <p:spPr bwMode="auto">
          <a:xfrm>
            <a:off x="3038475" y="3556000"/>
            <a:ext cx="0" cy="163353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566" name="Line 14">
            <a:extLst>
              <a:ext uri="{FF2B5EF4-FFF2-40B4-BE49-F238E27FC236}">
                <a16:creationId xmlns:a16="http://schemas.microsoft.com/office/drawing/2014/main" id="{0A765F60-AAE0-476F-91BC-6D1CAA364570}"/>
              </a:ext>
            </a:extLst>
          </p:cNvPr>
          <p:cNvSpPr>
            <a:spLocks noChangeShapeType="1"/>
          </p:cNvSpPr>
          <p:nvPr/>
        </p:nvSpPr>
        <p:spPr bwMode="auto">
          <a:xfrm>
            <a:off x="6086475" y="3556000"/>
            <a:ext cx="0" cy="163353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3698" name="Rectangle 146">
            <a:extLst>
              <a:ext uri="{FF2B5EF4-FFF2-40B4-BE49-F238E27FC236}">
                <a16:creationId xmlns:a16="http://schemas.microsoft.com/office/drawing/2014/main" id="{32BBC9D4-7E12-43AD-A887-00E0699B8B70}"/>
              </a:ext>
            </a:extLst>
          </p:cNvPr>
          <p:cNvSpPr>
            <a:spLocks noChangeArrowheads="1"/>
          </p:cNvSpPr>
          <p:nvPr/>
        </p:nvSpPr>
        <p:spPr bwMode="auto">
          <a:xfrm>
            <a:off x="520700" y="268288"/>
            <a:ext cx="8069263" cy="814387"/>
          </a:xfrm>
          <a:prstGeom prst="rect">
            <a:avLst/>
          </a:prstGeom>
          <a:noFill/>
          <a:ln w="12700">
            <a:noFill/>
            <a:miter lim="800000"/>
            <a:headEnd/>
            <a:tailEnd/>
          </a:ln>
          <a:effectLst/>
        </p:spPr>
        <p:txBody>
          <a:bodyPr lIns="90488" tIns="44450" rIns="90488" bIns="44450" anchor="ctr"/>
          <a:lstStyle/>
          <a:p>
            <a:pPr algn="ctr">
              <a:defRPr/>
            </a:pPr>
            <a:r>
              <a:rPr lang="en-US" sz="2800" dirty="0">
                <a:effectLst>
                  <a:outerShdw blurRad="38100" dist="38100" dir="2700000" algn="tl">
                    <a:srgbClr val="000000"/>
                  </a:outerShdw>
                </a:effectLst>
                <a:latin typeface="Book Antiqua" pitchFamily="18" charset="0"/>
              </a:rPr>
              <a:t>Two-Tailed Tests About a Population Mean:</a:t>
            </a:r>
          </a:p>
          <a:p>
            <a:pPr algn="ctr">
              <a:defRPr/>
            </a:pPr>
            <a:r>
              <a:rPr lang="en-US" sz="2800" i="1" dirty="0">
                <a:effectLst>
                  <a:outerShdw blurRad="38100" dist="38100" dir="2700000" algn="tl">
                    <a:srgbClr val="000000"/>
                  </a:outerShdw>
                </a:effectLst>
                <a:latin typeface="Symbol" pitchFamily="18" charset="2"/>
              </a:rPr>
              <a:t>s</a:t>
            </a:r>
            <a:r>
              <a:rPr lang="en-US" sz="2800" dirty="0">
                <a:effectLst>
                  <a:outerShdw blurRad="38100" dist="38100" dir="2700000" algn="tl">
                    <a:srgbClr val="000000"/>
                  </a:outerShdw>
                </a:effectLst>
                <a:latin typeface="Book Antiqua" pitchFamily="18" charset="0"/>
              </a:rPr>
              <a:t>  Known</a:t>
            </a:r>
            <a:endParaRPr lang="en-US" sz="2600" dirty="0">
              <a:effectLst>
                <a:outerShdw blurRad="38100" dist="38100" dir="2700000" algn="tl">
                  <a:srgbClr val="000000"/>
                </a:outerShdw>
              </a:effectLst>
              <a:latin typeface="Book Antiqua" pitchFamily="18" charset="0"/>
            </a:endParaRPr>
          </a:p>
        </p:txBody>
      </p:sp>
      <p:sp>
        <p:nvSpPr>
          <p:cNvPr id="23699" name="Rectangle 147">
            <a:extLst>
              <a:ext uri="{FF2B5EF4-FFF2-40B4-BE49-F238E27FC236}">
                <a16:creationId xmlns:a16="http://schemas.microsoft.com/office/drawing/2014/main" id="{4049E852-28A4-4738-9970-A59D3F1C8009}"/>
              </a:ext>
            </a:extLst>
          </p:cNvPr>
          <p:cNvSpPr>
            <a:spLocks noChangeArrowheads="1"/>
          </p:cNvSpPr>
          <p:nvPr/>
        </p:nvSpPr>
        <p:spPr bwMode="auto">
          <a:xfrm>
            <a:off x="1414463" y="4081463"/>
            <a:ext cx="157956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i="1">
                <a:effectLst>
                  <a:outerShdw blurRad="38100" dist="38100" dir="2700000" algn="tl">
                    <a:srgbClr val="000000">
                      <a:alpha val="43137"/>
                    </a:srgbClr>
                  </a:outerShdw>
                </a:effectLst>
                <a:latin typeface="Symbol" pitchFamily="18" charset="2"/>
              </a:rPr>
              <a:t>a</a:t>
            </a:r>
            <a:r>
              <a:rPr lang="en-US" sz="2400">
                <a:effectLst>
                  <a:outerShdw blurRad="38100" dist="38100" dir="2700000" algn="tl">
                    <a:srgbClr val="000000">
                      <a:alpha val="43137"/>
                    </a:srgbClr>
                  </a:outerShdw>
                </a:effectLst>
                <a:latin typeface="Book Antiqua" pitchFamily="18" charset="0"/>
              </a:rPr>
              <a:t>/2 = .015</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693"/>
                                        </p:tgtEl>
                                        <p:attrNameLst>
                                          <p:attrName>style.visibility</p:attrName>
                                        </p:attrNameLst>
                                      </p:cBhvr>
                                      <p:to>
                                        <p:strVal val="visible"/>
                                      </p:to>
                                    </p:set>
                                    <p:animEffect transition="in" filter="dissolve">
                                      <p:cBhvr>
                                        <p:cTn id="7" dur="500"/>
                                        <p:tgtEl>
                                          <p:spTgt spid="23693"/>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23557"/>
                                        </p:tgtEl>
                                        <p:attrNameLst>
                                          <p:attrName>style.visibility</p:attrName>
                                        </p:attrNameLst>
                                      </p:cBhvr>
                                      <p:to>
                                        <p:strVal val="visible"/>
                                      </p:to>
                                    </p:set>
                                    <p:animEffect transition="in" filter="slide(fromLeft)">
                                      <p:cBhvr>
                                        <p:cTn id="11" dur="500"/>
                                        <p:tgtEl>
                                          <p:spTgt spid="23557"/>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23576"/>
                                        </p:tgtEl>
                                        <p:attrNameLst>
                                          <p:attrName>style.visibility</p:attrName>
                                        </p:attrNameLst>
                                      </p:cBhvr>
                                      <p:to>
                                        <p:strVal val="visible"/>
                                      </p:to>
                                    </p:set>
                                    <p:animEffect transition="in" filter="slide(fromLeft)">
                                      <p:cBhvr>
                                        <p:cTn id="15" dur="500"/>
                                        <p:tgtEl>
                                          <p:spTgt spid="23576"/>
                                        </p:tgtEl>
                                      </p:cBhvr>
                                    </p:animEffect>
                                  </p:childTnLst>
                                </p:cTn>
                              </p:par>
                            </p:childTnLst>
                          </p:cTn>
                        </p:par>
                        <p:par>
                          <p:cTn id="16" fill="hold" nodeType="afterGroup">
                            <p:stCondLst>
                              <p:cond delay="2500"/>
                            </p:stCondLst>
                            <p:childTnLst>
                              <p:par>
                                <p:cTn id="17" presetID="12" presetClass="entr" presetSubtype="1" fill="hold" nodeType="afterEffect">
                                  <p:stCondLst>
                                    <p:cond delay="1000"/>
                                  </p:stCondLst>
                                  <p:childTnLst>
                                    <p:set>
                                      <p:cBhvr>
                                        <p:cTn id="18" dur="1" fill="hold">
                                          <p:stCondLst>
                                            <p:cond delay="0"/>
                                          </p:stCondLst>
                                        </p:cTn>
                                        <p:tgtEl>
                                          <p:spTgt spid="23587"/>
                                        </p:tgtEl>
                                        <p:attrNameLst>
                                          <p:attrName>style.visibility</p:attrName>
                                        </p:attrNameLst>
                                      </p:cBhvr>
                                      <p:to>
                                        <p:strVal val="visible"/>
                                      </p:to>
                                    </p:set>
                                    <p:animEffect transition="in" filter="slide(fromTop)">
                                      <p:cBhvr>
                                        <p:cTn id="19" dur="500"/>
                                        <p:tgtEl>
                                          <p:spTgt spid="23587"/>
                                        </p:tgtEl>
                                      </p:cBhvr>
                                    </p:animEffect>
                                  </p:childTnLst>
                                </p:cTn>
                              </p:par>
                            </p:childTnLst>
                          </p:cTn>
                        </p:par>
                        <p:par>
                          <p:cTn id="20" fill="hold" nodeType="afterGroup">
                            <p:stCondLst>
                              <p:cond delay="4000"/>
                            </p:stCondLst>
                            <p:childTnLst>
                              <p:par>
                                <p:cTn id="21" presetID="12" presetClass="entr" presetSubtype="1" fill="hold" grpId="0" nodeType="afterEffect">
                                  <p:stCondLst>
                                    <p:cond delay="0"/>
                                  </p:stCondLst>
                                  <p:childTnLst>
                                    <p:set>
                                      <p:cBhvr>
                                        <p:cTn id="22" dur="1" fill="hold">
                                          <p:stCondLst>
                                            <p:cond delay="0"/>
                                          </p:stCondLst>
                                        </p:cTn>
                                        <p:tgtEl>
                                          <p:spTgt spid="23572"/>
                                        </p:tgtEl>
                                        <p:attrNameLst>
                                          <p:attrName>style.visibility</p:attrName>
                                        </p:attrNameLst>
                                      </p:cBhvr>
                                      <p:to>
                                        <p:strVal val="visible"/>
                                      </p:to>
                                    </p:set>
                                    <p:animEffect transition="in" filter="slide(fromTop)">
                                      <p:cBhvr>
                                        <p:cTn id="23" dur="500"/>
                                        <p:tgtEl>
                                          <p:spTgt spid="23572"/>
                                        </p:tgtEl>
                                      </p:cBhvr>
                                    </p:animEffect>
                                  </p:childTnLst>
                                </p:cTn>
                              </p:par>
                            </p:childTnLst>
                          </p:cTn>
                        </p:par>
                        <p:par>
                          <p:cTn id="24" fill="hold" nodeType="afterGroup">
                            <p:stCondLst>
                              <p:cond delay="4500"/>
                            </p:stCondLst>
                            <p:childTnLst>
                              <p:par>
                                <p:cTn id="25" presetID="12" presetClass="entr" presetSubtype="4" fill="hold"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nodeType="afterGroup">
                            <p:stCondLst>
                              <p:cond delay="6000"/>
                            </p:stCondLst>
                            <p:childTnLst>
                              <p:par>
                                <p:cTn id="29" presetID="12" presetClass="entr" presetSubtype="4" fill="hold" nodeType="afterEffect">
                                  <p:stCondLst>
                                    <p:cond delay="1000"/>
                                  </p:stCondLst>
                                  <p:childTnLst>
                                    <p:set>
                                      <p:cBhvr>
                                        <p:cTn id="30" dur="1" fill="hold">
                                          <p:stCondLst>
                                            <p:cond delay="0"/>
                                          </p:stCondLst>
                                        </p:cTn>
                                        <p:tgtEl>
                                          <p:spTgt spid="23556"/>
                                        </p:tgtEl>
                                        <p:attrNameLst>
                                          <p:attrName>style.visibility</p:attrName>
                                        </p:attrNameLst>
                                      </p:cBhvr>
                                      <p:to>
                                        <p:strVal val="visible"/>
                                      </p:to>
                                    </p:set>
                                    <p:animEffect transition="in" filter="slide(fromBottom)">
                                      <p:cBhvr>
                                        <p:cTn id="31" dur="500"/>
                                        <p:tgtEl>
                                          <p:spTgt spid="23556"/>
                                        </p:tgtEl>
                                      </p:cBhvr>
                                    </p:animEffect>
                                  </p:childTnLst>
                                </p:cTn>
                              </p:par>
                            </p:childTnLst>
                          </p:cTn>
                        </p:par>
                        <p:par>
                          <p:cTn id="32" fill="hold" nodeType="afterGroup">
                            <p:stCondLst>
                              <p:cond delay="7500"/>
                            </p:stCondLst>
                            <p:childTnLst>
                              <p:par>
                                <p:cTn id="33" presetID="12" presetClass="entr" presetSubtype="1" fill="hold" nodeType="afterEffect">
                                  <p:stCondLst>
                                    <p:cond delay="1000"/>
                                  </p:stCondLst>
                                  <p:childTnLst>
                                    <p:set>
                                      <p:cBhvr>
                                        <p:cTn id="34" dur="1" fill="hold">
                                          <p:stCondLst>
                                            <p:cond delay="0"/>
                                          </p:stCondLst>
                                        </p:cTn>
                                        <p:tgtEl>
                                          <p:spTgt spid="3"/>
                                        </p:tgtEl>
                                        <p:attrNameLst>
                                          <p:attrName>style.visibility</p:attrName>
                                        </p:attrNameLst>
                                      </p:cBhvr>
                                      <p:to>
                                        <p:strVal val="visible"/>
                                      </p:to>
                                    </p:set>
                                    <p:animEffect transition="in" filter="slide(fromTop)">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1" fill="hold" nodeType="clickEffect">
                                  <p:stCondLst>
                                    <p:cond delay="0"/>
                                  </p:stCondLst>
                                  <p:childTnLst>
                                    <p:set>
                                      <p:cBhvr>
                                        <p:cTn id="39" dur="1" fill="hold">
                                          <p:stCondLst>
                                            <p:cond delay="0"/>
                                          </p:stCondLst>
                                        </p:cTn>
                                        <p:tgtEl>
                                          <p:spTgt spid="23578"/>
                                        </p:tgtEl>
                                        <p:attrNameLst>
                                          <p:attrName>style.visibility</p:attrName>
                                        </p:attrNameLst>
                                      </p:cBhvr>
                                      <p:to>
                                        <p:strVal val="visible"/>
                                      </p:to>
                                    </p:set>
                                    <p:animEffect transition="in" filter="slide(fromTop)">
                                      <p:cBhvr>
                                        <p:cTn id="40" dur="500"/>
                                        <p:tgtEl>
                                          <p:spTgt spid="23578"/>
                                        </p:tgtEl>
                                      </p:cBhvr>
                                    </p:animEffect>
                                  </p:childTnLst>
                                </p:cTn>
                              </p:par>
                            </p:childTnLst>
                          </p:cTn>
                        </p:par>
                        <p:par>
                          <p:cTn id="41" fill="hold" nodeType="afterGroup">
                            <p:stCondLst>
                              <p:cond delay="500"/>
                            </p:stCondLst>
                            <p:childTnLst>
                              <p:par>
                                <p:cTn id="42" presetID="12" presetClass="entr" presetSubtype="8" fill="hold" grpId="0" nodeType="afterEffect">
                                  <p:stCondLst>
                                    <p:cond delay="1000"/>
                                  </p:stCondLst>
                                  <p:childTnLst>
                                    <p:set>
                                      <p:cBhvr>
                                        <p:cTn id="43" dur="1" fill="hold">
                                          <p:stCondLst>
                                            <p:cond delay="0"/>
                                          </p:stCondLst>
                                        </p:cTn>
                                        <p:tgtEl>
                                          <p:spTgt spid="23580"/>
                                        </p:tgtEl>
                                        <p:attrNameLst>
                                          <p:attrName>style.visibility</p:attrName>
                                        </p:attrNameLst>
                                      </p:cBhvr>
                                      <p:to>
                                        <p:strVal val="visible"/>
                                      </p:to>
                                    </p:set>
                                    <p:animEffect transition="in" filter="slide(fromLeft)">
                                      <p:cBhvr>
                                        <p:cTn id="44" dur="500"/>
                                        <p:tgtEl>
                                          <p:spTgt spid="23580"/>
                                        </p:tgtEl>
                                      </p:cBhvr>
                                    </p:animEffect>
                                  </p:childTnLst>
                                </p:cTn>
                              </p:par>
                            </p:childTnLst>
                          </p:cTn>
                        </p:par>
                        <p:par>
                          <p:cTn id="45" fill="hold" nodeType="afterGroup">
                            <p:stCondLst>
                              <p:cond delay="2000"/>
                            </p:stCondLst>
                            <p:childTnLst>
                              <p:par>
                                <p:cTn id="46" presetID="12" presetClass="entr" presetSubtype="2" fill="hold" nodeType="afterEffect">
                                  <p:stCondLst>
                                    <p:cond delay="1000"/>
                                  </p:stCondLst>
                                  <p:childTnLst>
                                    <p:set>
                                      <p:cBhvr>
                                        <p:cTn id="47" dur="1" fill="hold">
                                          <p:stCondLst>
                                            <p:cond delay="0"/>
                                          </p:stCondLst>
                                        </p:cTn>
                                        <p:tgtEl>
                                          <p:spTgt spid="23579"/>
                                        </p:tgtEl>
                                        <p:attrNameLst>
                                          <p:attrName>style.visibility</p:attrName>
                                        </p:attrNameLst>
                                      </p:cBhvr>
                                      <p:to>
                                        <p:strVal val="visible"/>
                                      </p:to>
                                    </p:set>
                                    <p:animEffect transition="in" filter="slide(fromRight)">
                                      <p:cBhvr>
                                        <p:cTn id="48" dur="500"/>
                                        <p:tgtEl>
                                          <p:spTgt spid="23579"/>
                                        </p:tgtEl>
                                      </p:cBhvr>
                                    </p:animEffect>
                                  </p:childTnLst>
                                </p:cTn>
                              </p:par>
                            </p:childTnLst>
                          </p:cTn>
                        </p:par>
                        <p:par>
                          <p:cTn id="49" fill="hold" nodeType="afterGroup">
                            <p:stCondLst>
                              <p:cond delay="3500"/>
                            </p:stCondLst>
                            <p:childTnLst>
                              <p:par>
                                <p:cTn id="50" presetID="12" presetClass="entr" presetSubtype="1" fill="hold" nodeType="afterEffect">
                                  <p:stCondLst>
                                    <p:cond delay="1000"/>
                                  </p:stCondLst>
                                  <p:childTnLst>
                                    <p:set>
                                      <p:cBhvr>
                                        <p:cTn id="51" dur="1" fill="hold">
                                          <p:stCondLst>
                                            <p:cond delay="0"/>
                                          </p:stCondLst>
                                        </p:cTn>
                                        <p:tgtEl>
                                          <p:spTgt spid="23586"/>
                                        </p:tgtEl>
                                        <p:attrNameLst>
                                          <p:attrName>style.visibility</p:attrName>
                                        </p:attrNameLst>
                                      </p:cBhvr>
                                      <p:to>
                                        <p:strVal val="visible"/>
                                      </p:to>
                                    </p:set>
                                    <p:animEffect transition="in" filter="slide(fromTop)">
                                      <p:cBhvr>
                                        <p:cTn id="52" dur="500"/>
                                        <p:tgtEl>
                                          <p:spTgt spid="23586"/>
                                        </p:tgtEl>
                                      </p:cBhvr>
                                    </p:animEffect>
                                  </p:childTnLst>
                                </p:cTn>
                              </p:par>
                            </p:childTnLst>
                          </p:cTn>
                        </p:par>
                        <p:par>
                          <p:cTn id="53" fill="hold" nodeType="afterGroup">
                            <p:stCondLst>
                              <p:cond delay="5000"/>
                            </p:stCondLst>
                            <p:childTnLst>
                              <p:par>
                                <p:cTn id="54" presetID="12" presetClass="entr" presetSubtype="8" fill="hold" grpId="0" nodeType="afterEffect">
                                  <p:stCondLst>
                                    <p:cond delay="1000"/>
                                  </p:stCondLst>
                                  <p:childTnLst>
                                    <p:set>
                                      <p:cBhvr>
                                        <p:cTn id="55" dur="1" fill="hold">
                                          <p:stCondLst>
                                            <p:cond delay="0"/>
                                          </p:stCondLst>
                                        </p:cTn>
                                        <p:tgtEl>
                                          <p:spTgt spid="23699"/>
                                        </p:tgtEl>
                                        <p:attrNameLst>
                                          <p:attrName>style.visibility</p:attrName>
                                        </p:attrNameLst>
                                      </p:cBhvr>
                                      <p:to>
                                        <p:strVal val="visible"/>
                                      </p:to>
                                    </p:set>
                                    <p:animEffect transition="in" filter="slide(fromLeft)">
                                      <p:cBhvr>
                                        <p:cTn id="56" dur="500"/>
                                        <p:tgtEl>
                                          <p:spTgt spid="23699"/>
                                        </p:tgtEl>
                                      </p:cBhvr>
                                    </p:animEffect>
                                  </p:childTnLst>
                                </p:cTn>
                              </p:par>
                            </p:childTnLst>
                          </p:cTn>
                        </p:par>
                        <p:par>
                          <p:cTn id="57" fill="hold" nodeType="afterGroup">
                            <p:stCondLst>
                              <p:cond delay="6500"/>
                            </p:stCondLst>
                            <p:childTnLst>
                              <p:par>
                                <p:cTn id="58" presetID="12" presetClass="entr" presetSubtype="2" fill="hold" nodeType="afterEffect">
                                  <p:stCondLst>
                                    <p:cond delay="1000"/>
                                  </p:stCondLst>
                                  <p:childTnLst>
                                    <p:set>
                                      <p:cBhvr>
                                        <p:cTn id="59" dur="1" fill="hold">
                                          <p:stCondLst>
                                            <p:cond delay="0"/>
                                          </p:stCondLst>
                                        </p:cTn>
                                        <p:tgtEl>
                                          <p:spTgt spid="23581"/>
                                        </p:tgtEl>
                                        <p:attrNameLst>
                                          <p:attrName>style.visibility</p:attrName>
                                        </p:attrNameLst>
                                      </p:cBhvr>
                                      <p:to>
                                        <p:strVal val="visible"/>
                                      </p:to>
                                    </p:set>
                                    <p:animEffect transition="in" filter="slide(fromRight)">
                                      <p:cBhvr>
                                        <p:cTn id="60" dur="500"/>
                                        <p:tgtEl>
                                          <p:spTgt spid="23581"/>
                                        </p:tgtEl>
                                      </p:cBhvr>
                                    </p:animEffect>
                                  </p:childTnLst>
                                </p:cTn>
                              </p:par>
                            </p:childTnLst>
                          </p:cTn>
                        </p:par>
                        <p:par>
                          <p:cTn id="61" fill="hold" nodeType="afterGroup">
                            <p:stCondLst>
                              <p:cond delay="8000"/>
                            </p:stCondLst>
                            <p:childTnLst>
                              <p:par>
                                <p:cTn id="62" presetID="12" presetClass="entr" presetSubtype="8" fill="hold" grpId="0" nodeType="afterEffect">
                                  <p:stCondLst>
                                    <p:cond delay="1000"/>
                                  </p:stCondLst>
                                  <p:childTnLst>
                                    <p:set>
                                      <p:cBhvr>
                                        <p:cTn id="63" dur="1" fill="hold">
                                          <p:stCondLst>
                                            <p:cond delay="0"/>
                                          </p:stCondLst>
                                        </p:cTn>
                                        <p:tgtEl>
                                          <p:spTgt spid="23577"/>
                                        </p:tgtEl>
                                        <p:attrNameLst>
                                          <p:attrName>style.visibility</p:attrName>
                                        </p:attrNameLst>
                                      </p:cBhvr>
                                      <p:to>
                                        <p:strVal val="visible"/>
                                      </p:to>
                                    </p:set>
                                    <p:animEffect transition="in" filter="slide(fromLeft)">
                                      <p:cBhvr>
                                        <p:cTn id="64" dur="500"/>
                                        <p:tgtEl>
                                          <p:spTgt spid="23577"/>
                                        </p:tgtEl>
                                      </p:cBhvr>
                                    </p:animEffect>
                                  </p:childTnLst>
                                </p:cTn>
                              </p:par>
                            </p:childTnLst>
                          </p:cTn>
                        </p:par>
                        <p:par>
                          <p:cTn id="65" fill="hold" nodeType="afterGroup">
                            <p:stCondLst>
                              <p:cond delay="9500"/>
                            </p:stCondLst>
                            <p:childTnLst>
                              <p:par>
                                <p:cTn id="66" presetID="12" presetClass="entr" presetSubtype="1" fill="hold" nodeType="afterEffect">
                                  <p:stCondLst>
                                    <p:cond delay="2000"/>
                                  </p:stCondLst>
                                  <p:childTnLst>
                                    <p:set>
                                      <p:cBhvr>
                                        <p:cTn id="67" dur="1" fill="hold">
                                          <p:stCondLst>
                                            <p:cond delay="0"/>
                                          </p:stCondLst>
                                        </p:cTn>
                                        <p:tgtEl>
                                          <p:spTgt spid="23566"/>
                                        </p:tgtEl>
                                        <p:attrNameLst>
                                          <p:attrName>style.visibility</p:attrName>
                                        </p:attrNameLst>
                                      </p:cBhvr>
                                      <p:to>
                                        <p:strVal val="visible"/>
                                      </p:to>
                                    </p:set>
                                    <p:animEffect transition="in" filter="slide(fromTop)">
                                      <p:cBhvr>
                                        <p:cTn id="68" dur="500"/>
                                        <p:tgtEl>
                                          <p:spTgt spid="23566"/>
                                        </p:tgtEl>
                                      </p:cBhvr>
                                    </p:animEffect>
                                  </p:childTnLst>
                                </p:cTn>
                              </p:par>
                            </p:childTnLst>
                          </p:cTn>
                        </p:par>
                        <p:par>
                          <p:cTn id="69" fill="hold" nodeType="afterGroup">
                            <p:stCondLst>
                              <p:cond delay="12000"/>
                            </p:stCondLst>
                            <p:childTnLst>
                              <p:par>
                                <p:cTn id="70" presetID="12" presetClass="entr" presetSubtype="8" fill="hold" grpId="0" nodeType="afterEffect">
                                  <p:stCondLst>
                                    <p:cond delay="1000"/>
                                  </p:stCondLst>
                                  <p:childTnLst>
                                    <p:set>
                                      <p:cBhvr>
                                        <p:cTn id="71" dur="1" fill="hold">
                                          <p:stCondLst>
                                            <p:cond delay="0"/>
                                          </p:stCondLst>
                                        </p:cTn>
                                        <p:tgtEl>
                                          <p:spTgt spid="23573"/>
                                        </p:tgtEl>
                                        <p:attrNameLst>
                                          <p:attrName>style.visibility</p:attrName>
                                        </p:attrNameLst>
                                      </p:cBhvr>
                                      <p:to>
                                        <p:strVal val="visible"/>
                                      </p:to>
                                    </p:set>
                                    <p:animEffect transition="in" filter="slide(fromLeft)">
                                      <p:cBhvr>
                                        <p:cTn id="72" dur="500"/>
                                        <p:tgtEl>
                                          <p:spTgt spid="23573"/>
                                        </p:tgtEl>
                                      </p:cBhvr>
                                    </p:animEffect>
                                  </p:childTnLst>
                                </p:cTn>
                              </p:par>
                            </p:childTnLst>
                          </p:cTn>
                        </p:par>
                        <p:par>
                          <p:cTn id="73" fill="hold" nodeType="afterGroup">
                            <p:stCondLst>
                              <p:cond delay="13500"/>
                            </p:stCondLst>
                            <p:childTnLst>
                              <p:par>
                                <p:cTn id="74" presetID="12" presetClass="entr" presetSubtype="8" fill="hold" nodeType="afterEffect">
                                  <p:stCondLst>
                                    <p:cond delay="1000"/>
                                  </p:stCondLst>
                                  <p:childTnLst>
                                    <p:set>
                                      <p:cBhvr>
                                        <p:cTn id="75" dur="1" fill="hold">
                                          <p:stCondLst>
                                            <p:cond delay="0"/>
                                          </p:stCondLst>
                                        </p:cTn>
                                        <p:tgtEl>
                                          <p:spTgt spid="23567"/>
                                        </p:tgtEl>
                                        <p:attrNameLst>
                                          <p:attrName>style.visibility</p:attrName>
                                        </p:attrNameLst>
                                      </p:cBhvr>
                                      <p:to>
                                        <p:strVal val="visible"/>
                                      </p:to>
                                    </p:set>
                                    <p:animEffect transition="in" filter="slide(fromLeft)">
                                      <p:cBhvr>
                                        <p:cTn id="76" dur="500"/>
                                        <p:tgtEl>
                                          <p:spTgt spid="23567"/>
                                        </p:tgtEl>
                                      </p:cBhvr>
                                    </p:animEffect>
                                  </p:childTnLst>
                                </p:cTn>
                              </p:par>
                            </p:childTnLst>
                          </p:cTn>
                        </p:par>
                        <p:par>
                          <p:cTn id="77" fill="hold" nodeType="afterGroup">
                            <p:stCondLst>
                              <p:cond delay="15000"/>
                            </p:stCondLst>
                            <p:childTnLst>
                              <p:par>
                                <p:cTn id="78" presetID="12" presetClass="entr" presetSubtype="1" fill="hold" nodeType="afterEffect">
                                  <p:stCondLst>
                                    <p:cond delay="1000"/>
                                  </p:stCondLst>
                                  <p:childTnLst>
                                    <p:set>
                                      <p:cBhvr>
                                        <p:cTn id="79" dur="1" fill="hold">
                                          <p:stCondLst>
                                            <p:cond delay="0"/>
                                          </p:stCondLst>
                                        </p:cTn>
                                        <p:tgtEl>
                                          <p:spTgt spid="23569"/>
                                        </p:tgtEl>
                                        <p:attrNameLst>
                                          <p:attrName>style.visibility</p:attrName>
                                        </p:attrNameLst>
                                      </p:cBhvr>
                                      <p:to>
                                        <p:strVal val="visible"/>
                                      </p:to>
                                    </p:set>
                                    <p:animEffect transition="in" filter="slide(fromTop)">
                                      <p:cBhvr>
                                        <p:cTn id="80" dur="500"/>
                                        <p:tgtEl>
                                          <p:spTgt spid="23569"/>
                                        </p:tgtEl>
                                      </p:cBhvr>
                                    </p:animEffect>
                                  </p:childTnLst>
                                </p:cTn>
                              </p:par>
                            </p:childTnLst>
                          </p:cTn>
                        </p:par>
                        <p:par>
                          <p:cTn id="81" fill="hold" nodeType="afterGroup">
                            <p:stCondLst>
                              <p:cond delay="16500"/>
                            </p:stCondLst>
                            <p:childTnLst>
                              <p:par>
                                <p:cTn id="82" presetID="12" presetClass="entr" presetSubtype="8" fill="hold" grpId="0" nodeType="afterEffect">
                                  <p:stCondLst>
                                    <p:cond delay="1000"/>
                                  </p:stCondLst>
                                  <p:childTnLst>
                                    <p:set>
                                      <p:cBhvr>
                                        <p:cTn id="83" dur="1" fill="hold">
                                          <p:stCondLst>
                                            <p:cond delay="0"/>
                                          </p:stCondLst>
                                        </p:cTn>
                                        <p:tgtEl>
                                          <p:spTgt spid="23565"/>
                                        </p:tgtEl>
                                        <p:attrNameLst>
                                          <p:attrName>style.visibility</p:attrName>
                                        </p:attrNameLst>
                                      </p:cBhvr>
                                      <p:to>
                                        <p:strVal val="visible"/>
                                      </p:to>
                                    </p:set>
                                    <p:animEffect transition="in" filter="slide(fromLeft)">
                                      <p:cBhvr>
                                        <p:cTn id="84" dur="500"/>
                                        <p:tgtEl>
                                          <p:spTgt spid="23565"/>
                                        </p:tgtEl>
                                      </p:cBhvr>
                                    </p:animEffect>
                                  </p:childTnLst>
                                </p:cTn>
                              </p:par>
                            </p:childTnLst>
                          </p:cTn>
                        </p:par>
                        <p:par>
                          <p:cTn id="85" fill="hold" nodeType="afterGroup">
                            <p:stCondLst>
                              <p:cond delay="18000"/>
                            </p:stCondLst>
                            <p:childTnLst>
                              <p:par>
                                <p:cTn id="86" presetID="12" presetClass="entr" presetSubtype="8" fill="hold" nodeType="afterEffect">
                                  <p:stCondLst>
                                    <p:cond delay="1000"/>
                                  </p:stCondLst>
                                  <p:childTnLst>
                                    <p:set>
                                      <p:cBhvr>
                                        <p:cTn id="87" dur="1" fill="hold">
                                          <p:stCondLst>
                                            <p:cond delay="0"/>
                                          </p:stCondLst>
                                        </p:cTn>
                                        <p:tgtEl>
                                          <p:spTgt spid="23568"/>
                                        </p:tgtEl>
                                        <p:attrNameLst>
                                          <p:attrName>style.visibility</p:attrName>
                                        </p:attrNameLst>
                                      </p:cBhvr>
                                      <p:to>
                                        <p:strVal val="visible"/>
                                      </p:to>
                                    </p:set>
                                    <p:animEffect transition="in" filter="slide(fromLeft)">
                                      <p:cBhvr>
                                        <p:cTn id="88" dur="500"/>
                                        <p:tgtEl>
                                          <p:spTgt spid="23568"/>
                                        </p:tgtEl>
                                      </p:cBhvr>
                                    </p:animEffect>
                                  </p:childTnLst>
                                </p:cTn>
                              </p:par>
                            </p:childTnLst>
                          </p:cTn>
                        </p:par>
                        <p:par>
                          <p:cTn id="89" fill="hold" nodeType="afterGroup">
                            <p:stCondLst>
                              <p:cond delay="19500"/>
                            </p:stCondLst>
                            <p:childTnLst>
                              <p:par>
                                <p:cTn id="90" presetID="12" presetClass="entr" presetSubtype="8" fill="hold" grpId="0" nodeType="afterEffect">
                                  <p:stCondLst>
                                    <p:cond delay="1000"/>
                                  </p:stCondLst>
                                  <p:childTnLst>
                                    <p:set>
                                      <p:cBhvr>
                                        <p:cTn id="91" dur="1" fill="hold">
                                          <p:stCondLst>
                                            <p:cond delay="0"/>
                                          </p:stCondLst>
                                        </p:cTn>
                                        <p:tgtEl>
                                          <p:spTgt spid="23574"/>
                                        </p:tgtEl>
                                        <p:attrNameLst>
                                          <p:attrName>style.visibility</p:attrName>
                                        </p:attrNameLst>
                                      </p:cBhvr>
                                      <p:to>
                                        <p:strVal val="visible"/>
                                      </p:to>
                                    </p:set>
                                    <p:animEffect transition="in" filter="slide(fromLeft)">
                                      <p:cBhvr>
                                        <p:cTn id="92" dur="500"/>
                                        <p:tgtEl>
                                          <p:spTgt spid="23574"/>
                                        </p:tgtEl>
                                      </p:cBhvr>
                                    </p:animEffect>
                                  </p:childTnLst>
                                </p:cTn>
                              </p:par>
                            </p:childTnLst>
                          </p:cTn>
                        </p:par>
                        <p:par>
                          <p:cTn id="93" fill="hold" nodeType="afterGroup">
                            <p:stCondLst>
                              <p:cond delay="21000"/>
                            </p:stCondLst>
                            <p:childTnLst>
                              <p:par>
                                <p:cTn id="94" presetID="12" presetClass="entr" presetSubtype="1" fill="hold" grpId="0" nodeType="afterEffect">
                                  <p:stCondLst>
                                    <p:cond delay="1000"/>
                                  </p:stCondLst>
                                  <p:childTnLst>
                                    <p:set>
                                      <p:cBhvr>
                                        <p:cTn id="95" dur="1" fill="hold">
                                          <p:stCondLst>
                                            <p:cond delay="0"/>
                                          </p:stCondLst>
                                        </p:cTn>
                                        <p:tgtEl>
                                          <p:spTgt spid="23575"/>
                                        </p:tgtEl>
                                        <p:attrNameLst>
                                          <p:attrName>style.visibility</p:attrName>
                                        </p:attrNameLst>
                                      </p:cBhvr>
                                      <p:to>
                                        <p:strVal val="visible"/>
                                      </p:to>
                                    </p:set>
                                    <p:animEffect transition="in" filter="slide(fromTop)">
                                      <p:cBhvr>
                                        <p:cTn id="96" dur="500"/>
                                        <p:tgtEl>
                                          <p:spTgt spid="23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93" grpId="0" animBg="1"/>
      <p:bldP spid="23565" grpId="0" autoUpdateAnimBg="0"/>
      <p:bldP spid="23572" grpId="0" autoUpdateAnimBg="0"/>
      <p:bldP spid="23573" grpId="0" autoUpdateAnimBg="0"/>
      <p:bldP spid="23574" grpId="0" autoUpdateAnimBg="0"/>
      <p:bldP spid="23575" grpId="0" autoUpdateAnimBg="0"/>
      <p:bldP spid="23576" grpId="0" autoUpdateAnimBg="0"/>
      <p:bldP spid="23577" grpId="0" autoUpdateAnimBg="0"/>
      <p:bldP spid="23580" grpId="0" autoUpdateAnimBg="0"/>
      <p:bldP spid="2369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3E4ACAC5-504B-136B-711D-24D3B0234251}"/>
              </a:ext>
            </a:extLst>
          </p:cNvPr>
          <p:cNvSpPr>
            <a:spLocks noGrp="1"/>
          </p:cNvSpPr>
          <p:nvPr>
            <p:ph type="body" idx="1"/>
          </p:nvPr>
        </p:nvSpPr>
        <p:spPr>
          <a:xfrm>
            <a:off x="685800" y="1228725"/>
            <a:ext cx="7772400" cy="4572000"/>
          </a:xfrm>
        </p:spPr>
        <p:txBody>
          <a:bodyPr/>
          <a:lstStyle/>
          <a:p>
            <a:pPr>
              <a:buFont typeface="Monotype Sorts" charset="2"/>
              <a:buNone/>
            </a:pPr>
            <a:r>
              <a:rPr lang="en-US" altLang="en-US">
                <a:solidFill>
                  <a:schemeClr val="tx2"/>
                </a:solidFill>
              </a:rPr>
              <a:t>		     </a:t>
            </a:r>
            <a:r>
              <a:rPr lang="en-US" altLang="en-US" b="1"/>
              <a:t>The 97% confidence interval for </a:t>
            </a:r>
            <a:r>
              <a:rPr lang="en-US" altLang="en-US" b="1" i="1">
                <a:latin typeface="Symbol" panose="05050102010706020507" pitchFamily="18" charset="2"/>
              </a:rPr>
              <a:t></a:t>
            </a:r>
            <a:r>
              <a:rPr lang="en-US" altLang="en-US" b="1"/>
              <a:t> is</a:t>
            </a:r>
            <a:endParaRPr lang="en-US" altLang="en-US" b="1">
              <a:solidFill>
                <a:schemeClr val="tx2"/>
              </a:solidFill>
            </a:endParaRPr>
          </a:p>
        </p:txBody>
      </p:sp>
      <p:graphicFrame>
        <p:nvGraphicFramePr>
          <p:cNvPr id="27652" name="Object 4">
            <a:hlinkClick r:id="" action="ppaction://ole?verb=0"/>
            <a:extLst>
              <a:ext uri="{FF2B5EF4-FFF2-40B4-BE49-F238E27FC236}">
                <a16:creationId xmlns:a16="http://schemas.microsoft.com/office/drawing/2014/main" id="{B5B9C149-3993-1EA4-FB68-449F069157EC}"/>
              </a:ext>
            </a:extLst>
          </p:cNvPr>
          <p:cNvGraphicFramePr>
            <a:graphicFrameLocks/>
          </p:cNvGraphicFramePr>
          <p:nvPr/>
        </p:nvGraphicFramePr>
        <p:xfrm>
          <a:off x="1776413" y="2022475"/>
          <a:ext cx="5443537" cy="889000"/>
        </p:xfrm>
        <a:graphic>
          <a:graphicData uri="http://schemas.openxmlformats.org/presentationml/2006/ole">
            <mc:AlternateContent xmlns:mc="http://schemas.openxmlformats.org/markup-compatibility/2006">
              <mc:Choice xmlns:v="urn:schemas-microsoft-com:vml" Requires="v">
                <p:oleObj name="Equation" r:id="rId3" imgW="2863664" imgH="387373" progId="Equation.DSMT4">
                  <p:embed/>
                </p:oleObj>
              </mc:Choice>
              <mc:Fallback>
                <p:oleObj name="Equation" r:id="rId3" imgW="2863664" imgH="387373" progId="Equation.DSMT4">
                  <p:embed/>
                  <p:pic>
                    <p:nvPicPr>
                      <p:cNvPr id="27652" name="Object 4">
                        <a:hlinkClick r:id="" action="ppaction://ole?verb=0"/>
                        <a:extLst>
                          <a:ext uri="{FF2B5EF4-FFF2-40B4-BE49-F238E27FC236}">
                            <a16:creationId xmlns:a16="http://schemas.microsoft.com/office/drawing/2014/main" id="{B5B9C149-3993-1EA4-FB68-449F069157E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413" y="2022475"/>
                        <a:ext cx="5443537" cy="8890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7753" name="Rectangle 105">
            <a:extLst>
              <a:ext uri="{FF2B5EF4-FFF2-40B4-BE49-F238E27FC236}">
                <a16:creationId xmlns:a16="http://schemas.microsoft.com/office/drawing/2014/main" id="{2C6273EE-EBED-4396-9B22-4B4E16676473}"/>
              </a:ext>
            </a:extLst>
          </p:cNvPr>
          <p:cNvSpPr>
            <a:spLocks noGrp="1" noChangeArrowheads="1"/>
          </p:cNvSpPr>
          <p:nvPr>
            <p:ph type="title"/>
          </p:nvPr>
        </p:nvSpPr>
        <p:spPr>
          <a:xfrm>
            <a:off x="677863" y="309563"/>
            <a:ext cx="7772400" cy="871537"/>
          </a:xfrm>
        </p:spPr>
        <p:txBody>
          <a:bodyPr>
            <a:normAutofit fontScale="90000"/>
          </a:bodyPr>
          <a:lstStyle/>
          <a:p>
            <a:pPr>
              <a:defRPr/>
            </a:pPr>
            <a:r>
              <a:t>Co</a:t>
            </a:r>
            <a:r>
              <a:rPr sz="3100"/>
              <a:t>nfidence Interval Approach to</a:t>
            </a:r>
            <a:br>
              <a:rPr sz="3100"/>
            </a:br>
            <a:r>
              <a:rPr sz="3100"/>
              <a:t>Two-Tailed Tests About a Population Mean</a:t>
            </a:r>
          </a:p>
        </p:txBody>
      </p:sp>
      <p:sp>
        <p:nvSpPr>
          <p:cNvPr id="27787" name="Text Box 139">
            <a:extLst>
              <a:ext uri="{FF2B5EF4-FFF2-40B4-BE49-F238E27FC236}">
                <a16:creationId xmlns:a16="http://schemas.microsoft.com/office/drawing/2014/main" id="{FCD64865-007C-4DD7-BC89-3A1E87D4BDDB}"/>
              </a:ext>
            </a:extLst>
          </p:cNvPr>
          <p:cNvSpPr txBox="1">
            <a:spLocks noChangeArrowheads="1"/>
          </p:cNvSpPr>
          <p:nvPr/>
        </p:nvSpPr>
        <p:spPr bwMode="auto">
          <a:xfrm>
            <a:off x="1339850" y="3808413"/>
            <a:ext cx="6421438" cy="1625600"/>
          </a:xfrm>
          <a:prstGeom prst="rect">
            <a:avLst/>
          </a:prstGeom>
          <a:noFill/>
          <a:ln w="12700">
            <a:noFill/>
            <a:miter lim="800000"/>
            <a:headEnd/>
            <a:tailEnd/>
          </a:ln>
          <a:effectLst/>
        </p:spPr>
        <p:txBody>
          <a:bodyPr wrap="none">
            <a:spAutoFit/>
          </a:bodyPr>
          <a:lstStyle/>
          <a:p>
            <a:pPr algn="ct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      Because the hypothesized value for the</a:t>
            </a:r>
          </a:p>
          <a:p>
            <a:pPr algn="ct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population mean, </a:t>
            </a:r>
            <a:r>
              <a:rPr lang="en-US" sz="2400" i="1" dirty="0">
                <a:effectLst>
                  <a:outerShdw blurRad="38100" dist="38100" dir="2700000" algn="tl">
                    <a:srgbClr val="000000"/>
                  </a:outerShdw>
                </a:effectLst>
                <a:latin typeface="Symbol" pitchFamily="18" charset="2"/>
              </a:rPr>
              <a:t></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 6, is not in this interval,</a:t>
            </a:r>
          </a:p>
          <a:p>
            <a:pPr algn="ct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the hypothesis-testing conclusion is that the</a:t>
            </a:r>
          </a:p>
          <a:p>
            <a:pPr algn="ct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null hypothesis, </a:t>
            </a:r>
            <a:r>
              <a:rPr lang="en-US" sz="2400" i="1" dirty="0">
                <a:effectLst>
                  <a:outerShdw blurRad="38100" dist="38100" dir="2700000" algn="tl">
                    <a:srgbClr val="000000"/>
                  </a:outerShdw>
                </a:effectLst>
                <a:latin typeface="Book Antiqua" pitchFamily="18" charset="0"/>
              </a:rPr>
              <a:t>H</a:t>
            </a:r>
            <a:r>
              <a:rPr lang="en-US" sz="2400" baseline="-25000" dirty="0">
                <a:effectLst>
                  <a:outerShdw blurRad="38100" dist="38100" dir="2700000" algn="tl">
                    <a:srgbClr val="000000"/>
                  </a:outerShdw>
                </a:effectLst>
                <a:latin typeface="Book Antiqua" pitchFamily="18" charset="0"/>
              </a:rPr>
              <a:t>0</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 6, can be rejected.</a:t>
            </a:r>
          </a:p>
        </p:txBody>
      </p:sp>
      <p:sp>
        <p:nvSpPr>
          <p:cNvPr id="27788" name="Text Box 140">
            <a:extLst>
              <a:ext uri="{FF2B5EF4-FFF2-40B4-BE49-F238E27FC236}">
                <a16:creationId xmlns:a16="http://schemas.microsoft.com/office/drawing/2014/main" id="{B1FAF330-B001-4D8F-8A7F-7DB4DDD68EA8}"/>
              </a:ext>
            </a:extLst>
          </p:cNvPr>
          <p:cNvSpPr txBox="1">
            <a:spLocks noChangeArrowheads="1"/>
          </p:cNvSpPr>
          <p:nvPr/>
        </p:nvSpPr>
        <p:spPr bwMode="auto">
          <a:xfrm>
            <a:off x="3003550" y="3119438"/>
            <a:ext cx="3100388" cy="457200"/>
          </a:xfrm>
          <a:prstGeom prst="rect">
            <a:avLst/>
          </a:prstGeom>
          <a:noFill/>
          <a:ln w="12700">
            <a:noFill/>
            <a:miter lim="800000"/>
            <a:headEnd/>
            <a:tailEnd/>
          </a:ln>
          <a:effectLst/>
        </p:spPr>
        <p:txBody>
          <a:bodyPr wrap="none">
            <a:spAutoFit/>
          </a:bodyPr>
          <a:lstStyle/>
          <a:p>
            <a:pPr algn="ctr">
              <a:defRPr/>
            </a:pPr>
            <a:r>
              <a:rPr lang="en-US" sz="2400" dirty="0">
                <a:effectLst>
                  <a:outerShdw blurRad="38100" dist="38100" dir="2700000" algn="tl">
                    <a:srgbClr val="000000"/>
                  </a:outerShdw>
                </a:effectLst>
                <a:latin typeface="Book Antiqua" pitchFamily="18" charset="0"/>
              </a:rPr>
              <a:t>or   6.02076 to 6.17924</a:t>
            </a:r>
          </a:p>
        </p:txBody>
      </p:sp>
    </p:spTree>
    <p:extLst>
      <p:ext uri="{BB962C8B-B14F-4D97-AF65-F5344CB8AC3E}">
        <p14:creationId xmlns:p14="http://schemas.microsoft.com/office/powerpoint/2010/main" val="58898139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lide(fromTop)">
                                      <p:cBhvr>
                                        <p:cTn id="7" dur="500"/>
                                        <p:tgtEl>
                                          <p:spTgt spid="27652"/>
                                        </p:tgtEl>
                                      </p:cBhvr>
                                    </p:animEffect>
                                  </p:childTnLst>
                                </p:cTn>
                              </p:par>
                            </p:childTnLst>
                          </p:cTn>
                        </p:par>
                        <p:par>
                          <p:cTn id="8" fill="hold" nodeType="afterGroup">
                            <p:stCondLst>
                              <p:cond delay="500"/>
                            </p:stCondLst>
                            <p:childTnLst>
                              <p:par>
                                <p:cTn id="9" presetID="12" presetClass="entr" presetSubtype="1" fill="hold" grpId="0" nodeType="afterEffect">
                                  <p:stCondLst>
                                    <p:cond delay="2000"/>
                                  </p:stCondLst>
                                  <p:childTnLst>
                                    <p:set>
                                      <p:cBhvr>
                                        <p:cTn id="10" dur="1" fill="hold">
                                          <p:stCondLst>
                                            <p:cond delay="0"/>
                                          </p:stCondLst>
                                        </p:cTn>
                                        <p:tgtEl>
                                          <p:spTgt spid="27788"/>
                                        </p:tgtEl>
                                        <p:attrNameLst>
                                          <p:attrName>style.visibility</p:attrName>
                                        </p:attrNameLst>
                                      </p:cBhvr>
                                      <p:to>
                                        <p:strVal val="visible"/>
                                      </p:to>
                                    </p:set>
                                    <p:animEffect transition="in" filter="slide(fromTop)">
                                      <p:cBhvr>
                                        <p:cTn id="11" dur="500"/>
                                        <p:tgtEl>
                                          <p:spTgt spid="277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27787"/>
                                        </p:tgtEl>
                                        <p:attrNameLst>
                                          <p:attrName>style.visibility</p:attrName>
                                        </p:attrNameLst>
                                      </p:cBhvr>
                                      <p:to>
                                        <p:strVal val="visible"/>
                                      </p:to>
                                    </p:set>
                                    <p:animEffect transition="in" filter="slide(fromTop)">
                                      <p:cBhvr>
                                        <p:cTn id="16" dur="500"/>
                                        <p:tgtEl>
                                          <p:spTgt spid="27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87" grpId="0" autoUpdateAnimBg="0"/>
      <p:bldP spid="2778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319D7582-E738-AB25-82F4-B28EA9C874F8}"/>
              </a:ext>
            </a:extLst>
          </p:cNvPr>
          <p:cNvSpPr>
            <a:spLocks noChangeArrowheads="1"/>
          </p:cNvSpPr>
          <p:nvPr/>
        </p:nvSpPr>
        <p:spPr bwMode="auto">
          <a:xfrm>
            <a:off x="671513" y="1128713"/>
            <a:ext cx="75247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lnSpc>
                <a:spcPct val="90000"/>
              </a:lnSpc>
              <a:spcBef>
                <a:spcPct val="20000"/>
              </a:spcBef>
              <a:buSzPct val="75000"/>
              <a:buFont typeface="Monotype Sorts" charset="2"/>
              <a:buChar char="n"/>
            </a:pPr>
            <a:r>
              <a:rPr lang="en-US" altLang="en-US" sz="2400">
                <a:solidFill>
                  <a:srgbClr val="000000"/>
                </a:solidFill>
                <a:latin typeface="Arial" panose="020B0604020202020204" pitchFamily="34" charset="0"/>
                <a:cs typeface="Arial" panose="020B0604020202020204" pitchFamily="34" charset="0"/>
              </a:rPr>
              <a:t>    The equality part of the hypotheses always appears</a:t>
            </a:r>
          </a:p>
          <a:p>
            <a:pPr>
              <a:lnSpc>
                <a:spcPct val="90000"/>
              </a:lnSpc>
              <a:spcBef>
                <a:spcPct val="20000"/>
              </a:spcBef>
              <a:buSzPct val="75000"/>
              <a:buFont typeface="Monotype Sorts" charset="2"/>
              <a:buNone/>
            </a:pPr>
            <a:r>
              <a:rPr lang="en-US" altLang="en-US" sz="2400">
                <a:solidFill>
                  <a:srgbClr val="000000"/>
                </a:solidFill>
                <a:latin typeface="Arial" panose="020B0604020202020204" pitchFamily="34" charset="0"/>
                <a:cs typeface="Arial" panose="020B0604020202020204" pitchFamily="34" charset="0"/>
              </a:rPr>
              <a:t>      in the null hypothesis.</a:t>
            </a:r>
            <a:endParaRPr lang="en-US" altLang="en-US">
              <a:solidFill>
                <a:srgbClr val="000000"/>
              </a:solidFill>
              <a:latin typeface="Arial" panose="020B0604020202020204" pitchFamily="34" charset="0"/>
              <a:cs typeface="Arial" panose="020B0604020202020204" pitchFamily="34" charset="0"/>
            </a:endParaRPr>
          </a:p>
        </p:txBody>
      </p:sp>
      <p:sp>
        <p:nvSpPr>
          <p:cNvPr id="91139" name="Rectangle 8">
            <a:extLst>
              <a:ext uri="{FF2B5EF4-FFF2-40B4-BE49-F238E27FC236}">
                <a16:creationId xmlns:a16="http://schemas.microsoft.com/office/drawing/2014/main" id="{80417D6E-5F2C-84C9-FE71-6E9BDF914DFA}"/>
              </a:ext>
            </a:extLst>
          </p:cNvPr>
          <p:cNvSpPr>
            <a:spLocks noChangeArrowheads="1"/>
          </p:cNvSpPr>
          <p:nvPr/>
        </p:nvSpPr>
        <p:spPr bwMode="auto">
          <a:xfrm>
            <a:off x="652463" y="2043113"/>
            <a:ext cx="75247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lnSpc>
                <a:spcPct val="110000"/>
              </a:lnSpc>
              <a:buFont typeface="Wingdings" panose="05000000000000000000" pitchFamily="2" charset="2"/>
              <a:buChar char="n"/>
            </a:pPr>
            <a:r>
              <a:rPr lang="en-US" altLang="en-US" sz="2400">
                <a:solidFill>
                  <a:srgbClr val="000000"/>
                </a:solidFill>
                <a:latin typeface="Arial" panose="020B0604020202020204" pitchFamily="34" charset="0"/>
                <a:cs typeface="Arial" panose="020B0604020202020204" pitchFamily="34" charset="0"/>
              </a:rPr>
              <a:t>   In general, a hypothesis test about the value of a</a:t>
            </a:r>
          </a:p>
          <a:p>
            <a:pPr>
              <a:lnSpc>
                <a:spcPct val="110000"/>
              </a:lnSpc>
              <a:buFont typeface="Wingdings" panose="05000000000000000000" pitchFamily="2" charset="2"/>
              <a:buNone/>
            </a:pPr>
            <a:r>
              <a:rPr lang="en-US" altLang="en-US" sz="2400">
                <a:solidFill>
                  <a:srgbClr val="000000"/>
                </a:solidFill>
                <a:latin typeface="Arial" panose="020B0604020202020204" pitchFamily="34" charset="0"/>
                <a:cs typeface="Arial" panose="020B0604020202020204" pitchFamily="34" charset="0"/>
              </a:rPr>
              <a:t>      population proportion </a:t>
            </a:r>
            <a:r>
              <a:rPr lang="en-US" altLang="en-US" sz="2400" i="1">
                <a:solidFill>
                  <a:srgbClr val="000000"/>
                </a:solidFill>
                <a:latin typeface="Arial" panose="020B0604020202020204" pitchFamily="34" charset="0"/>
                <a:cs typeface="Arial" panose="020B0604020202020204" pitchFamily="34" charset="0"/>
              </a:rPr>
              <a:t>p</a:t>
            </a:r>
            <a:r>
              <a:rPr lang="en-US" altLang="en-US" sz="2400" baseline="-25000">
                <a:solidFill>
                  <a:srgbClr val="000000"/>
                </a:solidFill>
                <a:latin typeface="Arial" panose="020B0604020202020204" pitchFamily="34" charset="0"/>
                <a:cs typeface="Arial" panose="020B0604020202020204" pitchFamily="34" charset="0"/>
              </a:rPr>
              <a:t> </a:t>
            </a:r>
            <a:r>
              <a:rPr lang="en-US" altLang="en-US" sz="2400">
                <a:solidFill>
                  <a:srgbClr val="000000"/>
                </a:solidFill>
                <a:latin typeface="Arial" panose="020B0604020202020204" pitchFamily="34" charset="0"/>
                <a:cs typeface="Arial" panose="020B0604020202020204" pitchFamily="34" charset="0"/>
              </a:rPr>
              <a:t>must take one of the</a:t>
            </a:r>
          </a:p>
          <a:p>
            <a:pPr>
              <a:lnSpc>
                <a:spcPct val="110000"/>
              </a:lnSpc>
              <a:buFont typeface="Wingdings" panose="05000000000000000000" pitchFamily="2" charset="2"/>
              <a:buNone/>
            </a:pPr>
            <a:r>
              <a:rPr lang="en-US" altLang="en-US" sz="2400">
                <a:solidFill>
                  <a:srgbClr val="000000"/>
                </a:solidFill>
                <a:latin typeface="Arial" panose="020B0604020202020204" pitchFamily="34" charset="0"/>
                <a:cs typeface="Arial" panose="020B0604020202020204" pitchFamily="34" charset="0"/>
              </a:rPr>
              <a:t>      following three forms (where </a:t>
            </a:r>
            <a:r>
              <a:rPr lang="en-US" altLang="en-US" sz="2400" i="1">
                <a:solidFill>
                  <a:srgbClr val="000000"/>
                </a:solidFill>
                <a:latin typeface="Arial" panose="020B0604020202020204" pitchFamily="34" charset="0"/>
                <a:cs typeface="Arial" panose="020B0604020202020204" pitchFamily="34" charset="0"/>
              </a:rPr>
              <a:t>p</a:t>
            </a:r>
            <a:r>
              <a:rPr lang="en-US" altLang="en-US" sz="2400" baseline="-25000">
                <a:solidFill>
                  <a:srgbClr val="000000"/>
                </a:solidFill>
                <a:latin typeface="Arial" panose="020B0604020202020204" pitchFamily="34" charset="0"/>
                <a:cs typeface="Arial" panose="020B0604020202020204" pitchFamily="34" charset="0"/>
              </a:rPr>
              <a:t>0</a:t>
            </a:r>
            <a:r>
              <a:rPr lang="en-US" altLang="en-US" sz="2400">
                <a:solidFill>
                  <a:srgbClr val="000000"/>
                </a:solidFill>
                <a:latin typeface="Arial" panose="020B0604020202020204" pitchFamily="34" charset="0"/>
                <a:cs typeface="Arial" panose="020B0604020202020204" pitchFamily="34" charset="0"/>
              </a:rPr>
              <a:t> is the hypothesized</a:t>
            </a:r>
          </a:p>
          <a:p>
            <a:pPr>
              <a:lnSpc>
                <a:spcPct val="110000"/>
              </a:lnSpc>
              <a:buFont typeface="Wingdings" panose="05000000000000000000" pitchFamily="2" charset="2"/>
              <a:buNone/>
            </a:pPr>
            <a:r>
              <a:rPr lang="en-US" altLang="en-US" sz="2400">
                <a:solidFill>
                  <a:srgbClr val="000000"/>
                </a:solidFill>
                <a:latin typeface="Arial" panose="020B0604020202020204" pitchFamily="34" charset="0"/>
                <a:cs typeface="Arial" panose="020B0604020202020204" pitchFamily="34" charset="0"/>
              </a:rPr>
              <a:t>      value of the population proportion).</a:t>
            </a:r>
          </a:p>
        </p:txBody>
      </p:sp>
      <p:sp>
        <p:nvSpPr>
          <p:cNvPr id="9" name="Rectangle 9">
            <a:extLst>
              <a:ext uri="{FF2B5EF4-FFF2-40B4-BE49-F238E27FC236}">
                <a16:creationId xmlns:a16="http://schemas.microsoft.com/office/drawing/2014/main" id="{8897108B-3915-4438-9BEC-A030C53D1A77}"/>
              </a:ext>
            </a:extLst>
          </p:cNvPr>
          <p:cNvSpPr>
            <a:spLocks noChangeArrowheads="1"/>
          </p:cNvSpPr>
          <p:nvPr/>
        </p:nvSpPr>
        <p:spPr bwMode="auto">
          <a:xfrm>
            <a:off x="713355" y="265339"/>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A Summary of Forms for Null and Alternative Hypotheses About a Population Proportion</a:t>
            </a:r>
          </a:p>
        </p:txBody>
      </p:sp>
      <p:sp>
        <p:nvSpPr>
          <p:cNvPr id="91141" name="Text Box 13">
            <a:extLst>
              <a:ext uri="{FF2B5EF4-FFF2-40B4-BE49-F238E27FC236}">
                <a16:creationId xmlns:a16="http://schemas.microsoft.com/office/drawing/2014/main" id="{E00BFB2B-0D92-CA79-9C00-F6D5FDADF3D4}"/>
              </a:ext>
            </a:extLst>
          </p:cNvPr>
          <p:cNvSpPr txBox="1">
            <a:spLocks noChangeArrowheads="1"/>
          </p:cNvSpPr>
          <p:nvPr/>
        </p:nvSpPr>
        <p:spPr bwMode="auto">
          <a:xfrm>
            <a:off x="1835150" y="5162550"/>
            <a:ext cx="1606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One-tailed</a:t>
            </a:r>
          </a:p>
          <a:p>
            <a:r>
              <a:rPr lang="en-US" altLang="en-US" sz="2400">
                <a:solidFill>
                  <a:srgbClr val="000000"/>
                </a:solidFill>
                <a:latin typeface="Arial" panose="020B0604020202020204" pitchFamily="34" charset="0"/>
                <a:cs typeface="Arial" panose="020B0604020202020204" pitchFamily="34" charset="0"/>
              </a:rPr>
              <a:t>(lower tail)</a:t>
            </a:r>
          </a:p>
        </p:txBody>
      </p:sp>
      <p:sp>
        <p:nvSpPr>
          <p:cNvPr id="91142" name="Text Box 14">
            <a:extLst>
              <a:ext uri="{FF2B5EF4-FFF2-40B4-BE49-F238E27FC236}">
                <a16:creationId xmlns:a16="http://schemas.microsoft.com/office/drawing/2014/main" id="{CF536414-D35C-C084-6D1D-88097A9603D3}"/>
              </a:ext>
            </a:extLst>
          </p:cNvPr>
          <p:cNvSpPr txBox="1">
            <a:spLocks noChangeArrowheads="1"/>
          </p:cNvSpPr>
          <p:nvPr/>
        </p:nvSpPr>
        <p:spPr bwMode="auto">
          <a:xfrm>
            <a:off x="3770313" y="5162550"/>
            <a:ext cx="1658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One-tailed</a:t>
            </a:r>
          </a:p>
          <a:p>
            <a:r>
              <a:rPr lang="en-US" altLang="en-US" sz="2400">
                <a:solidFill>
                  <a:srgbClr val="000000"/>
                </a:solidFill>
                <a:latin typeface="Arial" panose="020B0604020202020204" pitchFamily="34" charset="0"/>
                <a:cs typeface="Arial" panose="020B0604020202020204" pitchFamily="34" charset="0"/>
              </a:rPr>
              <a:t>(upper tail)</a:t>
            </a:r>
          </a:p>
        </p:txBody>
      </p:sp>
      <p:sp>
        <p:nvSpPr>
          <p:cNvPr id="91143" name="Text Box 15">
            <a:extLst>
              <a:ext uri="{FF2B5EF4-FFF2-40B4-BE49-F238E27FC236}">
                <a16:creationId xmlns:a16="http://schemas.microsoft.com/office/drawing/2014/main" id="{AD99E973-641A-F36B-D6CE-60C6691A25D9}"/>
              </a:ext>
            </a:extLst>
          </p:cNvPr>
          <p:cNvSpPr txBox="1">
            <a:spLocks noChangeArrowheads="1"/>
          </p:cNvSpPr>
          <p:nvPr/>
        </p:nvSpPr>
        <p:spPr bwMode="auto">
          <a:xfrm>
            <a:off x="5767388" y="5162550"/>
            <a:ext cx="158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Two-tailed</a:t>
            </a:r>
          </a:p>
        </p:txBody>
      </p:sp>
      <p:sp>
        <p:nvSpPr>
          <p:cNvPr id="29" name="Rectangle 4">
            <a:extLst>
              <a:ext uri="{FF2B5EF4-FFF2-40B4-BE49-F238E27FC236}">
                <a16:creationId xmlns:a16="http://schemas.microsoft.com/office/drawing/2014/main" id="{B9A43A90-5D5D-4026-9A86-ACD6256CB551}"/>
              </a:ext>
            </a:extLst>
          </p:cNvPr>
          <p:cNvSpPr>
            <a:spLocks noChangeArrowheads="1"/>
          </p:cNvSpPr>
          <p:nvPr/>
        </p:nvSpPr>
        <p:spPr bwMode="auto">
          <a:xfrm>
            <a:off x="1724025" y="3901620"/>
            <a:ext cx="1822450" cy="1189038"/>
          </a:xfrm>
          <a:prstGeom prst="rect">
            <a:avLst/>
          </a:prstGeom>
          <a:solidFill>
            <a:schemeClr val="bg1">
              <a:lumMod val="95000"/>
            </a:schemeClr>
          </a:solidFill>
          <a:ln w="635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98287A1-92B5-41DC-B1A7-26C1F9E01E0C}"/>
              </a:ext>
            </a:extLst>
          </p:cNvPr>
          <p:cNvSpPr txBox="1">
            <a:spLocks noRot="1" noChangeAspect="1" noMove="1" noResize="1" noEditPoints="1" noAdjustHandles="1" noChangeArrowheads="1" noChangeShapeType="1" noTextEdit="1"/>
          </p:cNvSpPr>
          <p:nvPr/>
        </p:nvSpPr>
        <p:spPr>
          <a:xfrm>
            <a:off x="1907294" y="4005446"/>
            <a:ext cx="1455911" cy="461665"/>
          </a:xfrm>
          <a:prstGeom prst="rect">
            <a:avLst/>
          </a:prstGeom>
          <a:blipFill rotWithShape="0">
            <a:blip r:embed="rId2"/>
            <a:stretch>
              <a:fillRect l="-1255" t="-9211" b="-30263"/>
            </a:stretch>
          </a:blipFill>
          <a:effectLst/>
        </p:spPr>
        <p:txBody>
          <a:bodyPr/>
          <a:lstStyle/>
          <a:p>
            <a:pPr>
              <a:defRPr/>
            </a:pPr>
            <a:r>
              <a:rPr lang="en-US">
                <a:noFill/>
              </a:rPr>
              <a:t> </a:t>
            </a:r>
          </a:p>
        </p:txBody>
      </p:sp>
      <p:sp>
        <p:nvSpPr>
          <p:cNvPr id="31" name="TextBox 30">
            <a:extLst>
              <a:ext uri="{FF2B5EF4-FFF2-40B4-BE49-F238E27FC236}">
                <a16:creationId xmlns:a16="http://schemas.microsoft.com/office/drawing/2014/main" id="{CE6FB672-A8D6-4B06-A447-1A750CC6A793}"/>
              </a:ext>
            </a:extLst>
          </p:cNvPr>
          <p:cNvSpPr txBox="1">
            <a:spLocks noRot="1" noChangeAspect="1" noMove="1" noResize="1" noEditPoints="1" noAdjustHandles="1" noChangeArrowheads="1" noChangeShapeType="1" noTextEdit="1"/>
          </p:cNvSpPr>
          <p:nvPr/>
        </p:nvSpPr>
        <p:spPr>
          <a:xfrm>
            <a:off x="1915458" y="4452597"/>
            <a:ext cx="1490216" cy="461665"/>
          </a:xfrm>
          <a:prstGeom prst="rect">
            <a:avLst/>
          </a:prstGeom>
          <a:blipFill rotWithShape="0">
            <a:blip r:embed="rId3"/>
            <a:stretch>
              <a:fillRect l="-816" t="-9211" b="-30263"/>
            </a:stretch>
          </a:blipFill>
          <a:effectLst/>
        </p:spPr>
        <p:txBody>
          <a:bodyPr/>
          <a:lstStyle/>
          <a:p>
            <a:pPr>
              <a:defRPr/>
            </a:pPr>
            <a:r>
              <a:rPr lang="en-US">
                <a:noFill/>
              </a:rPr>
              <a:t> </a:t>
            </a:r>
          </a:p>
        </p:txBody>
      </p:sp>
      <p:sp>
        <p:nvSpPr>
          <p:cNvPr id="33" name="Rectangle 2">
            <a:extLst>
              <a:ext uri="{FF2B5EF4-FFF2-40B4-BE49-F238E27FC236}">
                <a16:creationId xmlns:a16="http://schemas.microsoft.com/office/drawing/2014/main" id="{B4523D43-2686-4E5D-A453-4887D36AAD28}"/>
              </a:ext>
            </a:extLst>
          </p:cNvPr>
          <p:cNvSpPr>
            <a:spLocks noChangeArrowheads="1"/>
          </p:cNvSpPr>
          <p:nvPr/>
        </p:nvSpPr>
        <p:spPr bwMode="auto">
          <a:xfrm>
            <a:off x="3667125" y="3887106"/>
            <a:ext cx="1822450" cy="1192213"/>
          </a:xfrm>
          <a:prstGeom prst="rect">
            <a:avLst/>
          </a:prstGeom>
          <a:solidFill>
            <a:schemeClr val="bg1">
              <a:lumMod val="95000"/>
            </a:schemeClr>
          </a:solidFill>
          <a:ln w="635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2E44927-9857-4123-8AEB-AD4960C42F1B}"/>
              </a:ext>
            </a:extLst>
          </p:cNvPr>
          <p:cNvSpPr txBox="1">
            <a:spLocks noRot="1" noChangeAspect="1" noMove="1" noResize="1" noEditPoints="1" noAdjustHandles="1" noChangeArrowheads="1" noChangeShapeType="1" noTextEdit="1"/>
          </p:cNvSpPr>
          <p:nvPr/>
        </p:nvSpPr>
        <p:spPr>
          <a:xfrm>
            <a:off x="3832233" y="4000775"/>
            <a:ext cx="1449371" cy="461665"/>
          </a:xfrm>
          <a:prstGeom prst="rect">
            <a:avLst/>
          </a:prstGeom>
          <a:blipFill rotWithShape="0">
            <a:blip r:embed="rId4"/>
            <a:stretch>
              <a:fillRect l="-1266" t="-9211" b="-30263"/>
            </a:stretch>
          </a:blipFill>
          <a:effectLst/>
        </p:spPr>
        <p:txBody>
          <a:bodyPr/>
          <a:lstStyle/>
          <a:p>
            <a:pPr>
              <a:defRPr/>
            </a:pPr>
            <a:r>
              <a:rPr lang="en-US">
                <a:noFill/>
              </a:rPr>
              <a:t> </a:t>
            </a:r>
          </a:p>
        </p:txBody>
      </p:sp>
      <p:sp>
        <p:nvSpPr>
          <p:cNvPr id="35" name="TextBox 34">
            <a:extLst>
              <a:ext uri="{FF2B5EF4-FFF2-40B4-BE49-F238E27FC236}">
                <a16:creationId xmlns:a16="http://schemas.microsoft.com/office/drawing/2014/main" id="{1909BE04-F920-493A-A912-85C11D1A246D}"/>
              </a:ext>
            </a:extLst>
          </p:cNvPr>
          <p:cNvSpPr txBox="1">
            <a:spLocks noRot="1" noChangeAspect="1" noMove="1" noResize="1" noEditPoints="1" noAdjustHandles="1" noChangeArrowheads="1" noChangeShapeType="1" noTextEdit="1"/>
          </p:cNvSpPr>
          <p:nvPr/>
        </p:nvSpPr>
        <p:spPr>
          <a:xfrm>
            <a:off x="3842611" y="4482043"/>
            <a:ext cx="1483675" cy="461665"/>
          </a:xfrm>
          <a:prstGeom prst="rect">
            <a:avLst/>
          </a:prstGeom>
          <a:blipFill rotWithShape="0">
            <a:blip r:embed="rId5"/>
            <a:stretch>
              <a:fillRect l="-820" t="-9211" b="-30263"/>
            </a:stretch>
          </a:blipFill>
          <a:effectLst/>
        </p:spPr>
        <p:txBody>
          <a:bodyPr/>
          <a:lstStyle/>
          <a:p>
            <a:pPr>
              <a:defRPr/>
            </a:pPr>
            <a:r>
              <a:rPr lang="en-US">
                <a:noFill/>
              </a:rPr>
              <a:t> </a:t>
            </a:r>
          </a:p>
        </p:txBody>
      </p:sp>
      <p:sp>
        <p:nvSpPr>
          <p:cNvPr id="37" name="Rectangle 3">
            <a:extLst>
              <a:ext uri="{FF2B5EF4-FFF2-40B4-BE49-F238E27FC236}">
                <a16:creationId xmlns:a16="http://schemas.microsoft.com/office/drawing/2014/main" id="{78E08918-16CC-4A2E-A384-23D5719085F7}"/>
              </a:ext>
            </a:extLst>
          </p:cNvPr>
          <p:cNvSpPr>
            <a:spLocks noChangeArrowheads="1"/>
          </p:cNvSpPr>
          <p:nvPr/>
        </p:nvSpPr>
        <p:spPr bwMode="auto">
          <a:xfrm>
            <a:off x="5610225" y="3872592"/>
            <a:ext cx="1822450" cy="1192213"/>
          </a:xfrm>
          <a:prstGeom prst="rect">
            <a:avLst/>
          </a:prstGeom>
          <a:solidFill>
            <a:schemeClr val="bg1">
              <a:lumMod val="95000"/>
            </a:schemeClr>
          </a:solidFill>
          <a:ln w="635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79D40696-0EE1-413B-B1AA-2D1655D29972}"/>
              </a:ext>
            </a:extLst>
          </p:cNvPr>
          <p:cNvSpPr txBox="1">
            <a:spLocks noRot="1" noChangeAspect="1" noMove="1" noResize="1" noEditPoints="1" noAdjustHandles="1" noChangeArrowheads="1" noChangeShapeType="1" noTextEdit="1"/>
          </p:cNvSpPr>
          <p:nvPr/>
        </p:nvSpPr>
        <p:spPr>
          <a:xfrm>
            <a:off x="5814839" y="3986260"/>
            <a:ext cx="1473544" cy="461665"/>
          </a:xfrm>
          <a:prstGeom prst="rect">
            <a:avLst/>
          </a:prstGeom>
          <a:blipFill rotWithShape="0">
            <a:blip r:embed="rId6"/>
            <a:stretch>
              <a:fillRect l="-1240" t="-9211" b="-30263"/>
            </a:stretch>
          </a:blipFill>
          <a:effectLst/>
        </p:spPr>
        <p:txBody>
          <a:bodyPr/>
          <a:lstStyle/>
          <a:p>
            <a:pPr>
              <a:defRPr/>
            </a:pPr>
            <a:r>
              <a:rPr lang="en-US">
                <a:noFill/>
              </a:rPr>
              <a:t> </a:t>
            </a:r>
          </a:p>
        </p:txBody>
      </p:sp>
      <p:sp>
        <p:nvSpPr>
          <p:cNvPr id="39" name="TextBox 38">
            <a:extLst>
              <a:ext uri="{FF2B5EF4-FFF2-40B4-BE49-F238E27FC236}">
                <a16:creationId xmlns:a16="http://schemas.microsoft.com/office/drawing/2014/main" id="{E48ED989-5A74-45F0-8298-6ED753F005F8}"/>
              </a:ext>
            </a:extLst>
          </p:cNvPr>
          <p:cNvSpPr txBox="1">
            <a:spLocks noRot="1" noChangeAspect="1" noMove="1" noResize="1" noEditPoints="1" noAdjustHandles="1" noChangeArrowheads="1" noChangeShapeType="1" noTextEdit="1"/>
          </p:cNvSpPr>
          <p:nvPr/>
        </p:nvSpPr>
        <p:spPr>
          <a:xfrm>
            <a:off x="5814839" y="4458266"/>
            <a:ext cx="1472583" cy="461665"/>
          </a:xfrm>
          <a:prstGeom prst="rect">
            <a:avLst/>
          </a:prstGeom>
          <a:blipFill rotWithShape="0">
            <a:blip r:embed="rId7"/>
            <a:stretch>
              <a:fillRect l="-1245" t="-9211" b="-30263"/>
            </a:stretch>
          </a:blipFill>
          <a:effectLst/>
        </p:spPr>
        <p:txBody>
          <a:bodyPr/>
          <a:lstStyle/>
          <a:p>
            <a:pPr>
              <a:defRPr/>
            </a:pPr>
            <a:r>
              <a:rPr lang="en-US">
                <a:noFill/>
              </a:rPr>
              <a:t> </a:t>
            </a:r>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a:extLst>
              <a:ext uri="{FF2B5EF4-FFF2-40B4-BE49-F238E27FC236}">
                <a16:creationId xmlns:a16="http://schemas.microsoft.com/office/drawing/2014/main" id="{3311AE0B-9A61-01B3-0A49-ED29FE5B1EA0}"/>
              </a:ext>
            </a:extLst>
          </p:cNvPr>
          <p:cNvSpPr>
            <a:spLocks noChangeArrowheads="1"/>
          </p:cNvSpPr>
          <p:nvPr/>
        </p:nvSpPr>
        <p:spPr bwMode="auto">
          <a:xfrm>
            <a:off x="666750" y="1125538"/>
            <a:ext cx="790098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spcBef>
                <a:spcPct val="20000"/>
              </a:spcBef>
              <a:buSzPct val="75000"/>
              <a:buFont typeface="Monotype Sorts" charset="2"/>
              <a:buChar char="n"/>
            </a:pPr>
            <a:r>
              <a:rPr lang="en-US" altLang="en-US" sz="2400" dirty="0">
                <a:solidFill>
                  <a:srgbClr val="000000"/>
                </a:solidFill>
                <a:latin typeface="Arial" panose="020B0604020202020204" pitchFamily="34" charset="0"/>
                <a:cs typeface="Arial" panose="020B0604020202020204" pitchFamily="34" charset="0"/>
              </a:rPr>
              <a:t>Test Statistic</a:t>
            </a:r>
            <a:endParaRPr lang="en-US" altLang="en-US" sz="2400" baseline="-25000" dirty="0">
              <a:solidFill>
                <a:srgbClr val="000000"/>
              </a:solidFill>
              <a:latin typeface="Arial" panose="020B0604020202020204" pitchFamily="34" charset="0"/>
              <a:cs typeface="Arial" panose="020B0604020202020204" pitchFamily="34" charset="0"/>
            </a:endParaRPr>
          </a:p>
        </p:txBody>
      </p:sp>
      <p:sp>
        <p:nvSpPr>
          <p:cNvPr id="3" name="Rectangle 7">
            <a:extLst>
              <a:ext uri="{FF2B5EF4-FFF2-40B4-BE49-F238E27FC236}">
                <a16:creationId xmlns:a16="http://schemas.microsoft.com/office/drawing/2014/main" id="{24A41DF6-24A9-4190-9784-CBA8B51DD118}"/>
              </a:ext>
            </a:extLst>
          </p:cNvPr>
          <p:cNvSpPr>
            <a:spLocks noChangeArrowheads="1"/>
          </p:cNvSpPr>
          <p:nvPr/>
        </p:nvSpPr>
        <p:spPr bwMode="auto">
          <a:xfrm>
            <a:off x="1587847" y="232373"/>
            <a:ext cx="6987742" cy="700087"/>
          </a:xfrm>
          <a:prstGeom prst="rect">
            <a:avLst/>
          </a:prstGeom>
          <a:noFill/>
          <a:ln w="12700">
            <a:noFill/>
            <a:miter lim="800000"/>
            <a:headEnd/>
            <a:tailEnd/>
          </a:ln>
          <a:effectLst/>
        </p:spPr>
        <p:txBody>
          <a:bodyPr lIns="90488" tIns="44450" rIns="90488" bIns="44450" anchor="ctr"/>
          <a:lstStyle/>
          <a:p>
            <a:pP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Tests About a Population Proportion</a:t>
            </a:r>
          </a:p>
        </p:txBody>
      </p:sp>
      <p:sp>
        <p:nvSpPr>
          <p:cNvPr id="92164" name="Text Box 10">
            <a:extLst>
              <a:ext uri="{FF2B5EF4-FFF2-40B4-BE49-F238E27FC236}">
                <a16:creationId xmlns:a16="http://schemas.microsoft.com/office/drawing/2014/main" id="{DEB4F817-5B89-28BD-9CD2-FCD1F12CA34F}"/>
              </a:ext>
            </a:extLst>
          </p:cNvPr>
          <p:cNvSpPr txBox="1">
            <a:spLocks noChangeArrowheads="1"/>
          </p:cNvSpPr>
          <p:nvPr/>
        </p:nvSpPr>
        <p:spPr bwMode="auto">
          <a:xfrm>
            <a:off x="2224088" y="2700338"/>
            <a:ext cx="110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where:</a:t>
            </a:r>
          </a:p>
        </p:txBody>
      </p:sp>
      <p:sp>
        <p:nvSpPr>
          <p:cNvPr id="92165" name="Text Box 11">
            <a:extLst>
              <a:ext uri="{FF2B5EF4-FFF2-40B4-BE49-F238E27FC236}">
                <a16:creationId xmlns:a16="http://schemas.microsoft.com/office/drawing/2014/main" id="{B6EB40EC-F44F-F76D-91CE-A756B4F8633E}"/>
              </a:ext>
            </a:extLst>
          </p:cNvPr>
          <p:cNvSpPr txBox="1">
            <a:spLocks noChangeArrowheads="1"/>
          </p:cNvSpPr>
          <p:nvPr/>
        </p:nvSpPr>
        <p:spPr bwMode="auto">
          <a:xfrm>
            <a:off x="2232025" y="4845050"/>
            <a:ext cx="4719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assuming </a:t>
            </a:r>
            <a:r>
              <a:rPr lang="en-US" altLang="en-US" sz="2400" i="1">
                <a:solidFill>
                  <a:srgbClr val="000000"/>
                </a:solidFill>
                <a:latin typeface="Arial" panose="020B0604020202020204" pitchFamily="34" charset="0"/>
                <a:cs typeface="Arial" panose="020B0604020202020204" pitchFamily="34" charset="0"/>
              </a:rPr>
              <a:t>np</a:t>
            </a:r>
            <a:r>
              <a:rPr lang="en-US" altLang="en-US" sz="2400">
                <a:solidFill>
                  <a:srgbClr val="000000"/>
                </a:solidFill>
                <a:latin typeface="Arial" panose="020B0604020202020204" pitchFamily="34" charset="0"/>
                <a:cs typeface="Arial" panose="020B0604020202020204" pitchFamily="34" charset="0"/>
              </a:rPr>
              <a:t> </a:t>
            </a:r>
            <a:r>
              <a:rPr lang="en-US" altLang="en-US" sz="2400" u="sng">
                <a:solidFill>
                  <a:srgbClr val="000000"/>
                </a:solidFill>
                <a:latin typeface="Arial" panose="020B0604020202020204" pitchFamily="34" charset="0"/>
                <a:cs typeface="Arial" panose="020B0604020202020204" pitchFamily="34" charset="0"/>
              </a:rPr>
              <a:t>&gt;</a:t>
            </a:r>
            <a:r>
              <a:rPr lang="en-US" altLang="en-US" sz="2400">
                <a:solidFill>
                  <a:srgbClr val="000000"/>
                </a:solidFill>
                <a:latin typeface="Arial" panose="020B0604020202020204" pitchFamily="34" charset="0"/>
                <a:cs typeface="Arial" panose="020B0604020202020204" pitchFamily="34" charset="0"/>
              </a:rPr>
              <a:t> 5 and </a:t>
            </a:r>
            <a:r>
              <a:rPr lang="en-US" altLang="en-US" sz="2400" i="1">
                <a:solidFill>
                  <a:srgbClr val="000000"/>
                </a:solidFill>
                <a:latin typeface="Arial" panose="020B0604020202020204" pitchFamily="34" charset="0"/>
                <a:cs typeface="Arial" panose="020B0604020202020204" pitchFamily="34" charset="0"/>
              </a:rPr>
              <a:t>n</a:t>
            </a:r>
            <a:r>
              <a:rPr lang="en-US" altLang="en-US" sz="2400">
                <a:solidFill>
                  <a:srgbClr val="000000"/>
                </a:solidFill>
                <a:latin typeface="Arial" panose="020B0604020202020204" pitchFamily="34" charset="0"/>
                <a:cs typeface="Arial" panose="020B0604020202020204" pitchFamily="34" charset="0"/>
              </a:rPr>
              <a:t>(1 – </a:t>
            </a:r>
            <a:r>
              <a:rPr lang="en-US" altLang="en-US" sz="2400" i="1">
                <a:solidFill>
                  <a:srgbClr val="000000"/>
                </a:solidFill>
                <a:latin typeface="Arial" panose="020B0604020202020204" pitchFamily="34" charset="0"/>
                <a:cs typeface="Arial" panose="020B0604020202020204" pitchFamily="34" charset="0"/>
              </a:rPr>
              <a:t>p</a:t>
            </a:r>
            <a:r>
              <a:rPr lang="en-US" altLang="en-US" sz="2400">
                <a:solidFill>
                  <a:srgbClr val="000000"/>
                </a:solidFill>
                <a:latin typeface="Arial" panose="020B0604020202020204" pitchFamily="34" charset="0"/>
                <a:cs typeface="Arial" panose="020B0604020202020204" pitchFamily="34" charset="0"/>
              </a:rPr>
              <a:t>) </a:t>
            </a:r>
            <a:r>
              <a:rPr lang="en-US" altLang="en-US" sz="2400" u="sng">
                <a:solidFill>
                  <a:srgbClr val="000000"/>
                </a:solidFill>
                <a:latin typeface="Arial" panose="020B0604020202020204" pitchFamily="34" charset="0"/>
                <a:cs typeface="Arial" panose="020B0604020202020204" pitchFamily="34" charset="0"/>
              </a:rPr>
              <a:t>&gt;</a:t>
            </a:r>
            <a:r>
              <a:rPr lang="en-US" altLang="en-US" sz="2400">
                <a:solidFill>
                  <a:srgbClr val="000000"/>
                </a:solidFill>
                <a:latin typeface="Arial" panose="020B0604020202020204" pitchFamily="34" charset="0"/>
                <a:cs typeface="Arial" panose="020B0604020202020204" pitchFamily="34" charset="0"/>
              </a:rPr>
              <a:t> 5</a:t>
            </a:r>
          </a:p>
        </p:txBody>
      </p:sp>
      <p:sp>
        <p:nvSpPr>
          <p:cNvPr id="9" name="Rectangle 3">
            <a:extLst>
              <a:ext uri="{FF2B5EF4-FFF2-40B4-BE49-F238E27FC236}">
                <a16:creationId xmlns:a16="http://schemas.microsoft.com/office/drawing/2014/main" id="{ED46D8E7-1D4F-4E51-8726-C3ED501C6910}"/>
              </a:ext>
            </a:extLst>
          </p:cNvPr>
          <p:cNvSpPr>
            <a:spLocks noChangeArrowheads="1"/>
          </p:cNvSpPr>
          <p:nvPr/>
        </p:nvSpPr>
        <p:spPr bwMode="auto">
          <a:xfrm>
            <a:off x="3650571" y="1554163"/>
            <a:ext cx="1937430" cy="1095375"/>
          </a:xfrm>
          <a:prstGeom prst="rect">
            <a:avLst/>
          </a:prstGeom>
          <a:solidFill>
            <a:schemeClr val="bg1">
              <a:lumMod val="95000"/>
            </a:schemeClr>
          </a:solid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endParaRPr>
          </a:p>
        </p:txBody>
      </p:sp>
      <p:sp>
        <p:nvSpPr>
          <p:cNvPr id="12" name="Rectangle 2">
            <a:extLst>
              <a:ext uri="{FF2B5EF4-FFF2-40B4-BE49-F238E27FC236}">
                <a16:creationId xmlns:a16="http://schemas.microsoft.com/office/drawing/2014/main" id="{D8106E7E-3295-4EAC-B66C-CE3078FA16C4}"/>
              </a:ext>
            </a:extLst>
          </p:cNvPr>
          <p:cNvSpPr>
            <a:spLocks noChangeArrowheads="1"/>
          </p:cNvSpPr>
          <p:nvPr/>
        </p:nvSpPr>
        <p:spPr bwMode="auto">
          <a:xfrm>
            <a:off x="3205390" y="3175000"/>
            <a:ext cx="2905125" cy="1525588"/>
          </a:xfrm>
          <a:prstGeom prst="rect">
            <a:avLst/>
          </a:prstGeom>
          <a:solidFill>
            <a:schemeClr val="bg1">
              <a:lumMod val="95000"/>
            </a:schemeClr>
          </a:solid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endParaRPr>
          </a:p>
        </p:txBody>
      </p:sp>
      <p:sp>
        <p:nvSpPr>
          <p:cNvPr id="11" name="TextBox 10">
            <a:extLst>
              <a:ext uri="{FF2B5EF4-FFF2-40B4-BE49-F238E27FC236}">
                <a16:creationId xmlns:a16="http://schemas.microsoft.com/office/drawing/2014/main" id="{B02101B6-25B7-4A69-85B5-EB5072E84035}"/>
              </a:ext>
            </a:extLst>
          </p:cNvPr>
          <p:cNvSpPr txBox="1">
            <a:spLocks noRot="1" noChangeAspect="1" noMove="1" noResize="1" noEditPoints="1" noAdjustHandles="1" noChangeArrowheads="1" noChangeShapeType="1" noTextEdit="1"/>
          </p:cNvSpPr>
          <p:nvPr/>
        </p:nvSpPr>
        <p:spPr>
          <a:xfrm>
            <a:off x="3808660" y="1659535"/>
            <a:ext cx="1657762" cy="900503"/>
          </a:xfrm>
          <a:prstGeom prst="rect">
            <a:avLst/>
          </a:prstGeom>
          <a:blipFill rotWithShape="0">
            <a:blip r:embed="rId2"/>
            <a:stretch>
              <a:fillRect/>
            </a:stretch>
          </a:blipFill>
          <a:effectLst/>
        </p:spPr>
        <p:txBody>
          <a:bodyPr/>
          <a:lstStyle/>
          <a:p>
            <a:pPr>
              <a:defRPr/>
            </a:pPr>
            <a:r>
              <a:rPr lang="en-US">
                <a:noFill/>
              </a:rPr>
              <a:t> </a:t>
            </a:r>
          </a:p>
        </p:txBody>
      </p:sp>
      <p:sp>
        <p:nvSpPr>
          <p:cNvPr id="13" name="TextBox 12">
            <a:extLst>
              <a:ext uri="{FF2B5EF4-FFF2-40B4-BE49-F238E27FC236}">
                <a16:creationId xmlns:a16="http://schemas.microsoft.com/office/drawing/2014/main" id="{03ACE09A-83CB-4145-B18D-2A66900248E1}"/>
              </a:ext>
            </a:extLst>
          </p:cNvPr>
          <p:cNvSpPr txBox="1">
            <a:spLocks noRot="1" noChangeAspect="1" noMove="1" noResize="1" noEditPoints="1" noAdjustHandles="1" noChangeArrowheads="1" noChangeShapeType="1" noTextEdit="1"/>
          </p:cNvSpPr>
          <p:nvPr/>
        </p:nvSpPr>
        <p:spPr>
          <a:xfrm>
            <a:off x="3374955" y="3347427"/>
            <a:ext cx="2645532" cy="1183529"/>
          </a:xfrm>
          <a:prstGeom prst="rect">
            <a:avLst/>
          </a:prstGeom>
          <a:blipFill rotWithShape="0">
            <a:blip r:embed="rId3"/>
            <a:stretch>
              <a:fillRect/>
            </a:stretch>
          </a:blipFill>
          <a:effectLst/>
        </p:spPr>
        <p:txBody>
          <a:bodyPr/>
          <a:lstStyle/>
          <a:p>
            <a:pPr>
              <a:defRPr/>
            </a:pPr>
            <a:r>
              <a:rPr lang="en-US">
                <a:noFill/>
              </a:rPr>
              <a:t> </a:t>
            </a:r>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699F6B-48E8-4757-83B2-08B5676633FD}"/>
              </a:ext>
            </a:extLst>
          </p:cNvPr>
          <p:cNvSpPr>
            <a:spLocks noChangeArrowheads="1"/>
          </p:cNvSpPr>
          <p:nvPr/>
        </p:nvSpPr>
        <p:spPr bwMode="auto">
          <a:xfrm>
            <a:off x="2038350" y="2771775"/>
            <a:ext cx="1866900" cy="533400"/>
          </a:xfrm>
          <a:prstGeom prst="rect">
            <a:avLst/>
          </a:prstGeom>
          <a:solidFill>
            <a:schemeClr val="bg1">
              <a:lumMod val="95000"/>
            </a:schemeClr>
          </a:solidFill>
          <a:ln w="635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93189" name="Rectangle 3">
            <a:extLst>
              <a:ext uri="{FF2B5EF4-FFF2-40B4-BE49-F238E27FC236}">
                <a16:creationId xmlns:a16="http://schemas.microsoft.com/office/drawing/2014/main" id="{DA844A54-47A7-F4F0-D245-14CD6FAF46CB}"/>
              </a:ext>
            </a:extLst>
          </p:cNvPr>
          <p:cNvSpPr>
            <a:spLocks noChangeArrowheads="1"/>
          </p:cNvSpPr>
          <p:nvPr/>
        </p:nvSpPr>
        <p:spPr bwMode="auto">
          <a:xfrm>
            <a:off x="671513" y="1125538"/>
            <a:ext cx="7772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spcBef>
                <a:spcPct val="20000"/>
              </a:spcBef>
              <a:buSzPct val="75000"/>
              <a:buFont typeface="Monotype Sorts" charset="2"/>
              <a:buChar char="n"/>
            </a:pPr>
            <a:r>
              <a:rPr lang="en-US" altLang="en-US" sz="2400">
                <a:solidFill>
                  <a:srgbClr val="000000"/>
                </a:solidFill>
                <a:latin typeface="Arial" panose="020B0604020202020204" pitchFamily="34" charset="0"/>
                <a:cs typeface="Arial" panose="020B0604020202020204" pitchFamily="34" charset="0"/>
              </a:rPr>
              <a:t>Rejection Rule:  </a:t>
            </a:r>
            <a:r>
              <a:rPr lang="en-US" altLang="en-US" sz="2400" i="1">
                <a:solidFill>
                  <a:srgbClr val="000000"/>
                </a:solidFill>
                <a:latin typeface="Arial" panose="020B0604020202020204" pitchFamily="34" charset="0"/>
                <a:cs typeface="Arial" panose="020B0604020202020204" pitchFamily="34" charset="0"/>
              </a:rPr>
              <a:t>p</a:t>
            </a:r>
            <a:r>
              <a:rPr lang="en-US" altLang="en-US" sz="2400">
                <a:solidFill>
                  <a:srgbClr val="000000"/>
                </a:solidFill>
                <a:latin typeface="Arial" panose="020B0604020202020204" pitchFamily="34" charset="0"/>
                <a:cs typeface="Arial" panose="020B0604020202020204" pitchFamily="34" charset="0"/>
              </a:rPr>
              <a:t> –Value Approach</a:t>
            </a:r>
            <a:endParaRPr lang="en-US" altLang="en-US" sz="2400" baseline="-25000">
              <a:solidFill>
                <a:srgbClr val="000000"/>
              </a:solidFill>
              <a:latin typeface="Arial" panose="020B0604020202020204" pitchFamily="34" charset="0"/>
              <a:cs typeface="Arial" panose="020B0604020202020204" pitchFamily="34" charset="0"/>
            </a:endParaRPr>
          </a:p>
        </p:txBody>
      </p:sp>
      <p:sp>
        <p:nvSpPr>
          <p:cNvPr id="93190" name="Text Box 4">
            <a:extLst>
              <a:ext uri="{FF2B5EF4-FFF2-40B4-BE49-F238E27FC236}">
                <a16:creationId xmlns:a16="http://schemas.microsoft.com/office/drawing/2014/main" id="{3EB4747D-EB36-F306-3ECA-B7BC4FED7335}"/>
              </a:ext>
            </a:extLst>
          </p:cNvPr>
          <p:cNvSpPr txBox="1">
            <a:spLocks noChangeArrowheads="1"/>
          </p:cNvSpPr>
          <p:nvPr/>
        </p:nvSpPr>
        <p:spPr bwMode="auto">
          <a:xfrm>
            <a:off x="2181225" y="2782888"/>
            <a:ext cx="158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i="1">
                <a:solidFill>
                  <a:srgbClr val="000000"/>
                </a:solidFill>
                <a:latin typeface="Arial" panose="020B0604020202020204" pitchFamily="34" charset="0"/>
                <a:cs typeface="Arial" panose="020B0604020202020204" pitchFamily="34" charset="0"/>
              </a:rPr>
              <a:t>H</a:t>
            </a:r>
            <a:r>
              <a:rPr lang="en-US" altLang="en-US" sz="2400" baseline="-25000">
                <a:solidFill>
                  <a:srgbClr val="000000"/>
                </a:solidFill>
                <a:latin typeface="Arial" panose="020B0604020202020204" pitchFamily="34" charset="0"/>
                <a:cs typeface="Arial" panose="020B0604020202020204" pitchFamily="34" charset="0"/>
              </a:rPr>
              <a:t>0</a:t>
            </a: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p</a:t>
            </a:r>
            <a:r>
              <a:rPr lang="en-US" altLang="en-US" sz="2400">
                <a:solidFill>
                  <a:srgbClr val="000000"/>
                </a:solidFill>
                <a:latin typeface="Arial" panose="020B0604020202020204" pitchFamily="34" charset="0"/>
                <a:cs typeface="Arial" panose="020B0604020202020204" pitchFamily="34" charset="0"/>
              </a:rPr>
              <a:t> </a:t>
            </a:r>
            <a:r>
              <a:rPr lang="en-US" altLang="en-US" sz="2400" u="sng">
                <a:solidFill>
                  <a:srgbClr val="000000"/>
                </a:solidFill>
                <a:latin typeface="Arial" panose="020B0604020202020204" pitchFamily="34" charset="0"/>
                <a:cs typeface="Arial" panose="020B0604020202020204" pitchFamily="34" charset="0"/>
              </a:rPr>
              <a:t>&lt;</a:t>
            </a: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p</a:t>
            </a:r>
            <a:r>
              <a:rPr lang="en-US" altLang="en-US" sz="2400" baseline="-25000">
                <a:solidFill>
                  <a:srgbClr val="000000"/>
                </a:solidFill>
                <a:latin typeface="Arial" panose="020B0604020202020204" pitchFamily="34" charset="0"/>
                <a:cs typeface="Arial" panose="020B0604020202020204" pitchFamily="34" charset="0"/>
              </a:rPr>
              <a:t>0</a:t>
            </a:r>
          </a:p>
        </p:txBody>
      </p:sp>
      <p:sp>
        <p:nvSpPr>
          <p:cNvPr id="93191" name="Text Box 5">
            <a:extLst>
              <a:ext uri="{FF2B5EF4-FFF2-40B4-BE49-F238E27FC236}">
                <a16:creationId xmlns:a16="http://schemas.microsoft.com/office/drawing/2014/main" id="{4336753F-2909-59A2-DCFB-1B4754A68B93}"/>
              </a:ext>
            </a:extLst>
          </p:cNvPr>
          <p:cNvSpPr txBox="1">
            <a:spLocks noChangeArrowheads="1"/>
          </p:cNvSpPr>
          <p:nvPr/>
        </p:nvSpPr>
        <p:spPr bwMode="auto">
          <a:xfrm>
            <a:off x="3963988" y="2805113"/>
            <a:ext cx="2586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Reject </a:t>
            </a:r>
            <a:r>
              <a:rPr lang="en-US" altLang="en-US" sz="2400" i="1">
                <a:solidFill>
                  <a:srgbClr val="000000"/>
                </a:solidFill>
                <a:latin typeface="Arial" panose="020B0604020202020204" pitchFamily="34" charset="0"/>
                <a:cs typeface="Arial" panose="020B0604020202020204" pitchFamily="34" charset="0"/>
              </a:rPr>
              <a:t>H</a:t>
            </a:r>
            <a:r>
              <a:rPr lang="en-US" altLang="en-US" sz="2400" baseline="-25000">
                <a:solidFill>
                  <a:srgbClr val="000000"/>
                </a:solidFill>
                <a:latin typeface="Arial" panose="020B0604020202020204" pitchFamily="34" charset="0"/>
                <a:cs typeface="Arial" panose="020B0604020202020204" pitchFamily="34" charset="0"/>
              </a:rPr>
              <a:t>0 </a:t>
            </a:r>
            <a:r>
              <a:rPr lang="en-US" altLang="en-US" sz="2400">
                <a:solidFill>
                  <a:srgbClr val="000000"/>
                </a:solidFill>
                <a:latin typeface="Arial" panose="020B0604020202020204" pitchFamily="34" charset="0"/>
                <a:cs typeface="Arial" panose="020B0604020202020204" pitchFamily="34" charset="0"/>
              </a:rPr>
              <a:t>if </a:t>
            </a:r>
            <a:r>
              <a:rPr lang="en-US" altLang="en-US" sz="2400" i="1">
                <a:solidFill>
                  <a:srgbClr val="000000"/>
                </a:solidFill>
                <a:latin typeface="Arial" panose="020B0604020202020204" pitchFamily="34" charset="0"/>
                <a:cs typeface="Arial" panose="020B0604020202020204" pitchFamily="34" charset="0"/>
              </a:rPr>
              <a:t>z</a:t>
            </a:r>
            <a:r>
              <a:rPr lang="en-US" altLang="en-US" sz="2400">
                <a:solidFill>
                  <a:srgbClr val="000000"/>
                </a:solidFill>
                <a:latin typeface="Arial" panose="020B0604020202020204" pitchFamily="34" charset="0"/>
                <a:cs typeface="Arial" panose="020B0604020202020204" pitchFamily="34" charset="0"/>
              </a:rPr>
              <a:t> </a:t>
            </a:r>
            <a:r>
              <a:rPr lang="en-US" altLang="en-US" sz="2400" u="sng">
                <a:solidFill>
                  <a:srgbClr val="000000"/>
                </a:solidFill>
                <a:latin typeface="Arial" panose="020B0604020202020204" pitchFamily="34" charset="0"/>
                <a:cs typeface="Arial" panose="020B0604020202020204" pitchFamily="34" charset="0"/>
              </a:rPr>
              <a:t>&gt;</a:t>
            </a: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z</a:t>
            </a:r>
            <a:r>
              <a:rPr lang="en-US" altLang="en-US" sz="2400" baseline="-25000">
                <a:solidFill>
                  <a:srgbClr val="000000"/>
                </a:solidFill>
                <a:latin typeface="Symbol" panose="05050102010706020507" pitchFamily="18" charset="2"/>
                <a:cs typeface="Arial" panose="020B0604020202020204" pitchFamily="34" charset="0"/>
              </a:rPr>
              <a:t></a:t>
            </a:r>
          </a:p>
        </p:txBody>
      </p:sp>
      <p:sp>
        <p:nvSpPr>
          <p:cNvPr id="93192" name="Text Box 6">
            <a:extLst>
              <a:ext uri="{FF2B5EF4-FFF2-40B4-BE49-F238E27FC236}">
                <a16:creationId xmlns:a16="http://schemas.microsoft.com/office/drawing/2014/main" id="{BBFC90CE-CF13-3579-3413-A557AF8C750B}"/>
              </a:ext>
            </a:extLst>
          </p:cNvPr>
          <p:cNvSpPr txBox="1">
            <a:spLocks noChangeArrowheads="1"/>
          </p:cNvSpPr>
          <p:nvPr/>
        </p:nvSpPr>
        <p:spPr bwMode="auto">
          <a:xfrm>
            <a:off x="3949700" y="3490913"/>
            <a:ext cx="2690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Reject </a:t>
            </a:r>
            <a:r>
              <a:rPr lang="en-US" altLang="en-US" sz="2400" i="1">
                <a:solidFill>
                  <a:srgbClr val="000000"/>
                </a:solidFill>
                <a:latin typeface="Arial" panose="020B0604020202020204" pitchFamily="34" charset="0"/>
                <a:cs typeface="Arial" panose="020B0604020202020204" pitchFamily="34" charset="0"/>
              </a:rPr>
              <a:t>H</a:t>
            </a:r>
            <a:r>
              <a:rPr lang="en-US" altLang="en-US" sz="2400" baseline="-25000">
                <a:solidFill>
                  <a:srgbClr val="000000"/>
                </a:solidFill>
                <a:latin typeface="Arial" panose="020B0604020202020204" pitchFamily="34" charset="0"/>
                <a:cs typeface="Arial" panose="020B0604020202020204" pitchFamily="34" charset="0"/>
              </a:rPr>
              <a:t>0 </a:t>
            </a:r>
            <a:r>
              <a:rPr lang="en-US" altLang="en-US" sz="2400">
                <a:solidFill>
                  <a:srgbClr val="000000"/>
                </a:solidFill>
                <a:latin typeface="Arial" panose="020B0604020202020204" pitchFamily="34" charset="0"/>
                <a:cs typeface="Arial" panose="020B0604020202020204" pitchFamily="34" charset="0"/>
              </a:rPr>
              <a:t>if </a:t>
            </a:r>
            <a:r>
              <a:rPr lang="en-US" altLang="en-US" sz="2400" i="1">
                <a:solidFill>
                  <a:srgbClr val="000000"/>
                </a:solidFill>
                <a:latin typeface="Arial" panose="020B0604020202020204" pitchFamily="34" charset="0"/>
                <a:cs typeface="Arial" panose="020B0604020202020204" pitchFamily="34" charset="0"/>
              </a:rPr>
              <a:t>z</a:t>
            </a:r>
            <a:r>
              <a:rPr lang="en-US" altLang="en-US" sz="2400">
                <a:solidFill>
                  <a:srgbClr val="000000"/>
                </a:solidFill>
                <a:latin typeface="Arial" panose="020B0604020202020204" pitchFamily="34" charset="0"/>
                <a:cs typeface="Arial" panose="020B0604020202020204" pitchFamily="34" charset="0"/>
              </a:rPr>
              <a:t> </a:t>
            </a:r>
            <a:r>
              <a:rPr lang="en-US" altLang="en-US" sz="2400" u="sng">
                <a:solidFill>
                  <a:srgbClr val="000000"/>
                </a:solidFill>
                <a:latin typeface="Arial" panose="020B0604020202020204" pitchFamily="34" charset="0"/>
                <a:cs typeface="Arial" panose="020B0604020202020204" pitchFamily="34" charset="0"/>
              </a:rPr>
              <a:t>&lt;</a:t>
            </a: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z</a:t>
            </a:r>
            <a:r>
              <a:rPr lang="en-US" altLang="en-US" sz="2400" baseline="-25000">
                <a:solidFill>
                  <a:srgbClr val="000000"/>
                </a:solidFill>
                <a:latin typeface="Symbol" panose="05050102010706020507" pitchFamily="18" charset="2"/>
                <a:cs typeface="Arial" panose="020B0604020202020204" pitchFamily="34" charset="0"/>
              </a:rPr>
              <a:t></a:t>
            </a:r>
          </a:p>
        </p:txBody>
      </p:sp>
      <p:sp>
        <p:nvSpPr>
          <p:cNvPr id="93193" name="Text Box 7">
            <a:extLst>
              <a:ext uri="{FF2B5EF4-FFF2-40B4-BE49-F238E27FC236}">
                <a16:creationId xmlns:a16="http://schemas.microsoft.com/office/drawing/2014/main" id="{A8FA9B99-E835-7593-D8F2-D770703A47BC}"/>
              </a:ext>
            </a:extLst>
          </p:cNvPr>
          <p:cNvSpPr txBox="1">
            <a:spLocks noChangeArrowheads="1"/>
          </p:cNvSpPr>
          <p:nvPr/>
        </p:nvSpPr>
        <p:spPr bwMode="auto">
          <a:xfrm>
            <a:off x="3919538" y="4138613"/>
            <a:ext cx="4471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spcBef>
                <a:spcPct val="20000"/>
              </a:spcBef>
              <a:buSzPct val="75000"/>
              <a:buFont typeface="Monotype Sorts" charset="2"/>
              <a:buNone/>
            </a:pPr>
            <a:r>
              <a:rPr lang="en-US" altLang="en-US" sz="2400">
                <a:solidFill>
                  <a:srgbClr val="000000"/>
                </a:solidFill>
                <a:latin typeface="Arial" panose="020B0604020202020204" pitchFamily="34" charset="0"/>
                <a:cs typeface="Arial" panose="020B0604020202020204" pitchFamily="34" charset="0"/>
              </a:rPr>
              <a:t>Reject </a:t>
            </a:r>
            <a:r>
              <a:rPr lang="en-US" altLang="en-US" sz="2400" i="1">
                <a:solidFill>
                  <a:srgbClr val="000000"/>
                </a:solidFill>
                <a:latin typeface="Arial" panose="020B0604020202020204" pitchFamily="34" charset="0"/>
                <a:cs typeface="Arial" panose="020B0604020202020204" pitchFamily="34" charset="0"/>
              </a:rPr>
              <a:t>H</a:t>
            </a:r>
            <a:r>
              <a:rPr lang="en-US" altLang="en-US" sz="2400" baseline="-25000">
                <a:solidFill>
                  <a:srgbClr val="000000"/>
                </a:solidFill>
                <a:latin typeface="Arial" panose="020B0604020202020204" pitchFamily="34" charset="0"/>
                <a:cs typeface="Arial" panose="020B0604020202020204" pitchFamily="34" charset="0"/>
              </a:rPr>
              <a:t>0 </a:t>
            </a:r>
            <a:r>
              <a:rPr lang="en-US" altLang="en-US" sz="2400">
                <a:solidFill>
                  <a:srgbClr val="000000"/>
                </a:solidFill>
                <a:latin typeface="Arial" panose="020B0604020202020204" pitchFamily="34" charset="0"/>
                <a:cs typeface="Arial" panose="020B0604020202020204" pitchFamily="34" charset="0"/>
              </a:rPr>
              <a:t>if </a:t>
            </a:r>
            <a:r>
              <a:rPr lang="en-US" altLang="en-US" sz="2400" i="1">
                <a:solidFill>
                  <a:srgbClr val="000000"/>
                </a:solidFill>
                <a:latin typeface="Arial" panose="020B0604020202020204" pitchFamily="34" charset="0"/>
                <a:cs typeface="Arial" panose="020B0604020202020204" pitchFamily="34" charset="0"/>
              </a:rPr>
              <a:t>z</a:t>
            </a:r>
            <a:r>
              <a:rPr lang="en-US" altLang="en-US" sz="2400">
                <a:solidFill>
                  <a:srgbClr val="000000"/>
                </a:solidFill>
                <a:latin typeface="Arial" panose="020B0604020202020204" pitchFamily="34" charset="0"/>
                <a:cs typeface="Arial" panose="020B0604020202020204" pitchFamily="34" charset="0"/>
              </a:rPr>
              <a:t> </a:t>
            </a:r>
            <a:r>
              <a:rPr lang="en-US" altLang="en-US" sz="2400" u="sng">
                <a:solidFill>
                  <a:srgbClr val="000000"/>
                </a:solidFill>
                <a:latin typeface="Arial" panose="020B0604020202020204" pitchFamily="34" charset="0"/>
                <a:cs typeface="Arial" panose="020B0604020202020204" pitchFamily="34" charset="0"/>
              </a:rPr>
              <a:t>&lt;</a:t>
            </a: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z</a:t>
            </a:r>
            <a:r>
              <a:rPr lang="en-US" altLang="en-US" sz="2400" baseline="-25000">
                <a:solidFill>
                  <a:srgbClr val="000000"/>
                </a:solidFill>
                <a:latin typeface="Symbol" panose="05050102010706020507" pitchFamily="18" charset="2"/>
                <a:cs typeface="Arial" panose="020B0604020202020204" pitchFamily="34" charset="0"/>
              </a:rPr>
              <a:t>/2</a:t>
            </a:r>
            <a:r>
              <a:rPr lang="en-US" altLang="en-US" sz="2400">
                <a:solidFill>
                  <a:srgbClr val="000000"/>
                </a:solidFill>
                <a:latin typeface="Arial" panose="020B0604020202020204" pitchFamily="34" charset="0"/>
                <a:cs typeface="Arial" panose="020B0604020202020204" pitchFamily="34" charset="0"/>
              </a:rPr>
              <a:t>  or  </a:t>
            </a:r>
            <a:r>
              <a:rPr lang="en-US" altLang="en-US" sz="2400" i="1">
                <a:solidFill>
                  <a:srgbClr val="000000"/>
                </a:solidFill>
                <a:latin typeface="Arial" panose="020B0604020202020204" pitchFamily="34" charset="0"/>
                <a:cs typeface="Arial" panose="020B0604020202020204" pitchFamily="34" charset="0"/>
              </a:rPr>
              <a:t>z</a:t>
            </a:r>
            <a:r>
              <a:rPr lang="en-US" altLang="en-US" sz="2400">
                <a:solidFill>
                  <a:srgbClr val="000000"/>
                </a:solidFill>
                <a:latin typeface="Arial" panose="020B0604020202020204" pitchFamily="34" charset="0"/>
                <a:cs typeface="Arial" panose="020B0604020202020204" pitchFamily="34" charset="0"/>
              </a:rPr>
              <a:t> </a:t>
            </a:r>
            <a:r>
              <a:rPr lang="en-US" altLang="en-US" sz="2400" u="sng">
                <a:solidFill>
                  <a:srgbClr val="000000"/>
                </a:solidFill>
                <a:latin typeface="Arial" panose="020B0604020202020204" pitchFamily="34" charset="0"/>
                <a:cs typeface="Arial" panose="020B0604020202020204" pitchFamily="34" charset="0"/>
              </a:rPr>
              <a:t>&gt;</a:t>
            </a: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z</a:t>
            </a:r>
            <a:r>
              <a:rPr lang="en-US" altLang="en-US" sz="2400" baseline="-25000">
                <a:solidFill>
                  <a:srgbClr val="000000"/>
                </a:solidFill>
                <a:latin typeface="Symbol" panose="05050102010706020507" pitchFamily="18" charset="2"/>
                <a:cs typeface="Arial" panose="020B0604020202020204" pitchFamily="34" charset="0"/>
              </a:rPr>
              <a:t>/2</a:t>
            </a:r>
            <a:r>
              <a:rPr lang="en-US" altLang="en-US" sz="2400">
                <a:solidFill>
                  <a:srgbClr val="000000"/>
                </a:solidFill>
                <a:latin typeface="Arial" panose="020B0604020202020204" pitchFamily="34" charset="0"/>
                <a:cs typeface="Arial" panose="020B0604020202020204" pitchFamily="34" charset="0"/>
              </a:rPr>
              <a:t> </a:t>
            </a:r>
          </a:p>
        </p:txBody>
      </p:sp>
      <p:sp>
        <p:nvSpPr>
          <p:cNvPr id="8" name="Rectangle 8">
            <a:extLst>
              <a:ext uri="{FF2B5EF4-FFF2-40B4-BE49-F238E27FC236}">
                <a16:creationId xmlns:a16="http://schemas.microsoft.com/office/drawing/2014/main" id="{DDBA039C-A12A-49D4-8BD8-EB6263F90490}"/>
              </a:ext>
            </a:extLst>
          </p:cNvPr>
          <p:cNvSpPr>
            <a:spLocks noChangeArrowheads="1"/>
          </p:cNvSpPr>
          <p:nvPr/>
        </p:nvSpPr>
        <p:spPr bwMode="auto">
          <a:xfrm>
            <a:off x="2038350" y="3438525"/>
            <a:ext cx="1866900" cy="533400"/>
          </a:xfrm>
          <a:prstGeom prst="rect">
            <a:avLst/>
          </a:prstGeom>
          <a:solidFill>
            <a:schemeClr val="bg1">
              <a:lumMod val="95000"/>
            </a:schemeClr>
          </a:solidFill>
          <a:ln w="635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9" name="Rectangle 9">
            <a:extLst>
              <a:ext uri="{FF2B5EF4-FFF2-40B4-BE49-F238E27FC236}">
                <a16:creationId xmlns:a16="http://schemas.microsoft.com/office/drawing/2014/main" id="{FBAB166E-60F0-4155-80A0-7ABB6ECB2284}"/>
              </a:ext>
            </a:extLst>
          </p:cNvPr>
          <p:cNvSpPr>
            <a:spLocks noChangeArrowheads="1"/>
          </p:cNvSpPr>
          <p:nvPr/>
        </p:nvSpPr>
        <p:spPr bwMode="auto">
          <a:xfrm>
            <a:off x="2038350" y="4105275"/>
            <a:ext cx="1866900" cy="533400"/>
          </a:xfrm>
          <a:prstGeom prst="rect">
            <a:avLst/>
          </a:prstGeom>
          <a:solidFill>
            <a:schemeClr val="bg1">
              <a:lumMod val="95000"/>
            </a:schemeClr>
          </a:solidFill>
          <a:ln w="635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93200" name="Text Box 10">
            <a:extLst>
              <a:ext uri="{FF2B5EF4-FFF2-40B4-BE49-F238E27FC236}">
                <a16:creationId xmlns:a16="http://schemas.microsoft.com/office/drawing/2014/main" id="{FD536625-3B6B-CFCD-EEF0-9F8A4B182C11}"/>
              </a:ext>
            </a:extLst>
          </p:cNvPr>
          <p:cNvSpPr txBox="1">
            <a:spLocks noChangeArrowheads="1"/>
          </p:cNvSpPr>
          <p:nvPr/>
        </p:nvSpPr>
        <p:spPr bwMode="auto">
          <a:xfrm>
            <a:off x="2200275" y="3449638"/>
            <a:ext cx="158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i="1">
                <a:solidFill>
                  <a:srgbClr val="000000"/>
                </a:solidFill>
                <a:latin typeface="Arial" panose="020B0604020202020204" pitchFamily="34" charset="0"/>
                <a:cs typeface="Arial" panose="020B0604020202020204" pitchFamily="34" charset="0"/>
              </a:rPr>
              <a:t>H</a:t>
            </a:r>
            <a:r>
              <a:rPr lang="en-US" altLang="en-US" sz="2400" baseline="-25000">
                <a:solidFill>
                  <a:srgbClr val="000000"/>
                </a:solidFill>
                <a:latin typeface="Arial" panose="020B0604020202020204" pitchFamily="34" charset="0"/>
                <a:cs typeface="Arial" panose="020B0604020202020204" pitchFamily="34" charset="0"/>
              </a:rPr>
              <a:t>0</a:t>
            </a: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p</a:t>
            </a:r>
            <a:r>
              <a:rPr lang="en-US" altLang="en-US" sz="2400">
                <a:solidFill>
                  <a:srgbClr val="000000"/>
                </a:solidFill>
                <a:latin typeface="Arial" panose="020B0604020202020204" pitchFamily="34" charset="0"/>
                <a:cs typeface="Arial" panose="020B0604020202020204" pitchFamily="34" charset="0"/>
              </a:rPr>
              <a:t> </a:t>
            </a:r>
            <a:r>
              <a:rPr lang="en-US" altLang="en-US" sz="2400" u="sng">
                <a:solidFill>
                  <a:srgbClr val="000000"/>
                </a:solidFill>
                <a:latin typeface="Arial" panose="020B0604020202020204" pitchFamily="34" charset="0"/>
                <a:cs typeface="Arial" panose="020B0604020202020204" pitchFamily="34" charset="0"/>
              </a:rPr>
              <a:t>&gt;</a:t>
            </a: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p</a:t>
            </a:r>
            <a:r>
              <a:rPr lang="en-US" altLang="en-US" sz="2400" baseline="-25000">
                <a:solidFill>
                  <a:srgbClr val="000000"/>
                </a:solidFill>
                <a:latin typeface="Arial" panose="020B0604020202020204" pitchFamily="34" charset="0"/>
                <a:cs typeface="Arial" panose="020B0604020202020204" pitchFamily="34" charset="0"/>
              </a:rPr>
              <a:t>0</a:t>
            </a:r>
          </a:p>
        </p:txBody>
      </p:sp>
      <p:sp>
        <p:nvSpPr>
          <p:cNvPr id="93201" name="Text Box 11">
            <a:extLst>
              <a:ext uri="{FF2B5EF4-FFF2-40B4-BE49-F238E27FC236}">
                <a16:creationId xmlns:a16="http://schemas.microsoft.com/office/drawing/2014/main" id="{39C4499C-07B8-125E-CBCE-70EDED5B4B59}"/>
              </a:ext>
            </a:extLst>
          </p:cNvPr>
          <p:cNvSpPr txBox="1">
            <a:spLocks noChangeArrowheads="1"/>
          </p:cNvSpPr>
          <p:nvPr/>
        </p:nvSpPr>
        <p:spPr bwMode="auto">
          <a:xfrm>
            <a:off x="2200275" y="4116388"/>
            <a:ext cx="158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i="1">
                <a:solidFill>
                  <a:srgbClr val="000000"/>
                </a:solidFill>
                <a:latin typeface="Arial" panose="020B0604020202020204" pitchFamily="34" charset="0"/>
                <a:cs typeface="Arial" panose="020B0604020202020204" pitchFamily="34" charset="0"/>
              </a:rPr>
              <a:t>H</a:t>
            </a:r>
            <a:r>
              <a:rPr lang="en-US" altLang="en-US" sz="2400" baseline="-25000">
                <a:solidFill>
                  <a:srgbClr val="000000"/>
                </a:solidFill>
                <a:latin typeface="Arial" panose="020B0604020202020204" pitchFamily="34" charset="0"/>
                <a:cs typeface="Arial" panose="020B0604020202020204" pitchFamily="34" charset="0"/>
              </a:rPr>
              <a:t>0</a:t>
            </a: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p</a:t>
            </a:r>
            <a:r>
              <a:rPr lang="en-US" altLang="en-US" sz="2400">
                <a:solidFill>
                  <a:srgbClr val="000000"/>
                </a:solidFill>
                <a:latin typeface="Arial" panose="020B0604020202020204" pitchFamily="34" charset="0"/>
                <a:cs typeface="Arial" panose="020B0604020202020204" pitchFamily="34" charset="0"/>
              </a:rPr>
              <a:t> = </a:t>
            </a:r>
            <a:r>
              <a:rPr lang="en-US" altLang="en-US" sz="2400" i="1">
                <a:solidFill>
                  <a:srgbClr val="000000"/>
                </a:solidFill>
                <a:latin typeface="Arial" panose="020B0604020202020204" pitchFamily="34" charset="0"/>
                <a:cs typeface="Arial" panose="020B0604020202020204" pitchFamily="34" charset="0"/>
              </a:rPr>
              <a:t>p</a:t>
            </a:r>
            <a:r>
              <a:rPr lang="en-US" altLang="en-US" sz="2400" baseline="-25000">
                <a:solidFill>
                  <a:srgbClr val="000000"/>
                </a:solidFill>
                <a:latin typeface="Arial" panose="020B0604020202020204" pitchFamily="34" charset="0"/>
                <a:cs typeface="Arial" panose="020B0604020202020204" pitchFamily="34" charset="0"/>
              </a:rPr>
              <a:t>0</a:t>
            </a:r>
          </a:p>
        </p:txBody>
      </p:sp>
      <p:sp>
        <p:nvSpPr>
          <p:cNvPr id="93202" name="Text Box 16">
            <a:extLst>
              <a:ext uri="{FF2B5EF4-FFF2-40B4-BE49-F238E27FC236}">
                <a16:creationId xmlns:a16="http://schemas.microsoft.com/office/drawing/2014/main" id="{EFF1EAC9-F093-B144-AF88-A4919CC33883}"/>
              </a:ext>
            </a:extLst>
          </p:cNvPr>
          <p:cNvSpPr txBox="1">
            <a:spLocks noChangeArrowheads="1"/>
          </p:cNvSpPr>
          <p:nvPr/>
        </p:nvSpPr>
        <p:spPr bwMode="auto">
          <a:xfrm>
            <a:off x="2825750" y="1601788"/>
            <a:ext cx="3462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Reject </a:t>
            </a:r>
            <a:r>
              <a:rPr lang="en-US" altLang="en-US" sz="2400" i="1">
                <a:solidFill>
                  <a:srgbClr val="000000"/>
                </a:solidFill>
                <a:latin typeface="Arial" panose="020B0604020202020204" pitchFamily="34" charset="0"/>
                <a:cs typeface="Arial" panose="020B0604020202020204" pitchFamily="34" charset="0"/>
              </a:rPr>
              <a:t>H</a:t>
            </a:r>
            <a:r>
              <a:rPr lang="en-US" altLang="en-US" sz="2400" baseline="-25000">
                <a:solidFill>
                  <a:srgbClr val="000000"/>
                </a:solidFill>
                <a:latin typeface="Arial" panose="020B0604020202020204" pitchFamily="34" charset="0"/>
                <a:cs typeface="Arial" panose="020B0604020202020204" pitchFamily="34" charset="0"/>
              </a:rPr>
              <a:t>0 </a:t>
            </a:r>
            <a:r>
              <a:rPr lang="en-US" altLang="en-US" sz="2400">
                <a:solidFill>
                  <a:srgbClr val="000000"/>
                </a:solidFill>
                <a:latin typeface="Arial" panose="020B0604020202020204" pitchFamily="34" charset="0"/>
                <a:cs typeface="Arial" panose="020B0604020202020204" pitchFamily="34" charset="0"/>
              </a:rPr>
              <a:t>if </a:t>
            </a:r>
            <a:r>
              <a:rPr lang="en-US" altLang="en-US" sz="2400" i="1">
                <a:solidFill>
                  <a:srgbClr val="000000"/>
                </a:solidFill>
                <a:latin typeface="Arial" panose="020B0604020202020204" pitchFamily="34" charset="0"/>
                <a:cs typeface="Arial" panose="020B0604020202020204" pitchFamily="34" charset="0"/>
              </a:rPr>
              <a:t>p </a:t>
            </a:r>
            <a:r>
              <a:rPr lang="en-US" altLang="en-US" sz="2400">
                <a:solidFill>
                  <a:srgbClr val="000000"/>
                </a:solidFill>
                <a:latin typeface="Arial" panose="020B0604020202020204" pitchFamily="34" charset="0"/>
                <a:cs typeface="Arial" panose="020B0604020202020204" pitchFamily="34" charset="0"/>
              </a:rPr>
              <a:t>–value </a:t>
            </a:r>
            <a:r>
              <a:rPr lang="en-US" altLang="en-US" sz="2400" u="sng">
                <a:solidFill>
                  <a:srgbClr val="000000"/>
                </a:solidFill>
                <a:latin typeface="Arial" panose="020B0604020202020204" pitchFamily="34" charset="0"/>
                <a:cs typeface="Arial" panose="020B0604020202020204" pitchFamily="34" charset="0"/>
              </a:rPr>
              <a:t>&lt;</a:t>
            </a: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Symbol" panose="05050102010706020507" pitchFamily="18" charset="2"/>
                <a:cs typeface="Arial" panose="020B0604020202020204" pitchFamily="34" charset="0"/>
              </a:rPr>
              <a:t>a</a:t>
            </a:r>
            <a:endParaRPr lang="en-US" altLang="en-US" sz="2400" i="1" baseline="-25000">
              <a:solidFill>
                <a:srgbClr val="000000"/>
              </a:solidFill>
              <a:latin typeface="Symbol" panose="05050102010706020507" pitchFamily="18" charset="2"/>
              <a:cs typeface="Arial" panose="020B0604020202020204" pitchFamily="34" charset="0"/>
            </a:endParaRPr>
          </a:p>
        </p:txBody>
      </p:sp>
      <p:sp>
        <p:nvSpPr>
          <p:cNvPr id="93203" name="Rectangle 17">
            <a:extLst>
              <a:ext uri="{FF2B5EF4-FFF2-40B4-BE49-F238E27FC236}">
                <a16:creationId xmlns:a16="http://schemas.microsoft.com/office/drawing/2014/main" id="{D84D0CD0-7E19-287C-745C-3D7BB8B5EDBC}"/>
              </a:ext>
            </a:extLst>
          </p:cNvPr>
          <p:cNvSpPr>
            <a:spLocks noChangeArrowheads="1"/>
          </p:cNvSpPr>
          <p:nvPr/>
        </p:nvSpPr>
        <p:spPr bwMode="auto">
          <a:xfrm>
            <a:off x="671513" y="2211388"/>
            <a:ext cx="7772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spcBef>
                <a:spcPct val="20000"/>
              </a:spcBef>
              <a:buSzPct val="75000"/>
              <a:buFont typeface="Monotype Sorts" charset="2"/>
              <a:buChar char="n"/>
            </a:pPr>
            <a:r>
              <a:rPr lang="en-US" altLang="en-US" sz="2400">
                <a:solidFill>
                  <a:srgbClr val="000000"/>
                </a:solidFill>
                <a:latin typeface="Arial" panose="020B0604020202020204" pitchFamily="34" charset="0"/>
                <a:cs typeface="Arial" panose="020B0604020202020204" pitchFamily="34" charset="0"/>
              </a:rPr>
              <a:t>Rejection Rule:  Critical Value Approach</a:t>
            </a:r>
            <a:endParaRPr lang="en-US" altLang="en-US" sz="2400" baseline="-25000">
              <a:solidFill>
                <a:srgbClr val="000000"/>
              </a:solidFill>
              <a:latin typeface="Arial" panose="020B0604020202020204" pitchFamily="34" charset="0"/>
              <a:cs typeface="Arial" panose="020B0604020202020204" pitchFamily="34" charset="0"/>
            </a:endParaRPr>
          </a:p>
        </p:txBody>
      </p:sp>
      <p:sp>
        <p:nvSpPr>
          <p:cNvPr id="18" name="Rectangle 7">
            <a:extLst>
              <a:ext uri="{FF2B5EF4-FFF2-40B4-BE49-F238E27FC236}">
                <a16:creationId xmlns:a16="http://schemas.microsoft.com/office/drawing/2014/main" id="{5F0D2682-412D-4CD4-B9E6-21C6C8A7CE68}"/>
              </a:ext>
            </a:extLst>
          </p:cNvPr>
          <p:cNvSpPr>
            <a:spLocks noChangeArrowheads="1"/>
          </p:cNvSpPr>
          <p:nvPr/>
        </p:nvSpPr>
        <p:spPr bwMode="auto">
          <a:xfrm>
            <a:off x="1820116" y="201316"/>
            <a:ext cx="7772400" cy="700087"/>
          </a:xfrm>
          <a:prstGeom prst="rect">
            <a:avLst/>
          </a:prstGeom>
          <a:noFill/>
          <a:ln w="12700">
            <a:noFill/>
            <a:miter lim="800000"/>
            <a:headEnd/>
            <a:tailEnd/>
          </a:ln>
          <a:effectLst/>
        </p:spPr>
        <p:txBody>
          <a:bodyPr lIns="90488" tIns="44450" rIns="90488" bIns="44450" anchor="ctr"/>
          <a:lstStyle/>
          <a:p>
            <a:pP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Tests About a Population Proportion</a:t>
            </a:r>
          </a:p>
        </p:txBody>
      </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BD73EAB-16EB-3089-7229-4EE29FF4E056}"/>
              </a:ext>
            </a:extLst>
          </p:cNvPr>
          <p:cNvSpPr>
            <a:spLocks noChangeArrowheads="1"/>
          </p:cNvSpPr>
          <p:nvPr/>
        </p:nvSpPr>
        <p:spPr bwMode="auto">
          <a:xfrm>
            <a:off x="668338" y="1123950"/>
            <a:ext cx="64087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spcBef>
                <a:spcPct val="20000"/>
              </a:spcBef>
              <a:buSzPct val="75000"/>
              <a:buFont typeface="Monotype Sorts" charset="2"/>
              <a:buChar char="n"/>
            </a:pPr>
            <a:r>
              <a:rPr lang="en-US" altLang="en-US" sz="2400">
                <a:solidFill>
                  <a:srgbClr val="000000"/>
                </a:solidFill>
                <a:latin typeface="Arial" panose="020B0604020202020204" pitchFamily="34" charset="0"/>
                <a:cs typeface="Arial" panose="020B0604020202020204" pitchFamily="34" charset="0"/>
              </a:rPr>
              <a:t>Example:  National Safety Council (NSC)</a:t>
            </a:r>
          </a:p>
        </p:txBody>
      </p:sp>
      <p:sp>
        <p:nvSpPr>
          <p:cNvPr id="94211" name="Text Box 63">
            <a:extLst>
              <a:ext uri="{FF2B5EF4-FFF2-40B4-BE49-F238E27FC236}">
                <a16:creationId xmlns:a16="http://schemas.microsoft.com/office/drawing/2014/main" id="{62E141BE-7282-AE94-D9ED-FA69B8AA5732}"/>
              </a:ext>
            </a:extLst>
          </p:cNvPr>
          <p:cNvSpPr txBox="1">
            <a:spLocks noChangeArrowheads="1"/>
          </p:cNvSpPr>
          <p:nvPr/>
        </p:nvSpPr>
        <p:spPr bwMode="auto">
          <a:xfrm>
            <a:off x="1031875" y="1595438"/>
            <a:ext cx="72167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spcBef>
                <a:spcPct val="20000"/>
              </a:spcBef>
              <a:buSzPct val="75000"/>
              <a:buFont typeface="Monotype Sorts" charset="2"/>
              <a:buNone/>
            </a:pPr>
            <a:r>
              <a:rPr lang="en-US" altLang="en-US" sz="2400">
                <a:solidFill>
                  <a:srgbClr val="000000"/>
                </a:solidFill>
                <a:latin typeface="Arial" panose="020B0604020202020204" pitchFamily="34" charset="0"/>
                <a:cs typeface="Arial" panose="020B0604020202020204" pitchFamily="34" charset="0"/>
              </a:rPr>
              <a:t>     For a Christmas and New Year’s week, the</a:t>
            </a:r>
          </a:p>
          <a:p>
            <a:pPr>
              <a:spcBef>
                <a:spcPct val="20000"/>
              </a:spcBef>
              <a:buSzPct val="75000"/>
              <a:buFont typeface="Monotype Sorts" charset="2"/>
              <a:buNone/>
            </a:pPr>
            <a:r>
              <a:rPr lang="en-US" altLang="en-US" sz="2400">
                <a:solidFill>
                  <a:srgbClr val="000000"/>
                </a:solidFill>
                <a:latin typeface="Arial" panose="020B0604020202020204" pitchFamily="34" charset="0"/>
                <a:cs typeface="Arial" panose="020B0604020202020204" pitchFamily="34" charset="0"/>
              </a:rPr>
              <a:t>National Safety Council estimated that 500 people</a:t>
            </a:r>
          </a:p>
          <a:p>
            <a:pPr>
              <a:spcBef>
                <a:spcPct val="20000"/>
              </a:spcBef>
              <a:buSzPct val="75000"/>
              <a:buFont typeface="Monotype Sorts" charset="2"/>
              <a:buNone/>
            </a:pPr>
            <a:r>
              <a:rPr lang="en-US" altLang="en-US" sz="2400">
                <a:solidFill>
                  <a:srgbClr val="000000"/>
                </a:solidFill>
                <a:latin typeface="Arial" panose="020B0604020202020204" pitchFamily="34" charset="0"/>
                <a:cs typeface="Arial" panose="020B0604020202020204" pitchFamily="34" charset="0"/>
              </a:rPr>
              <a:t>would be killed and 25,000 injured on the nation’s</a:t>
            </a:r>
          </a:p>
          <a:p>
            <a:pPr>
              <a:spcBef>
                <a:spcPct val="20000"/>
              </a:spcBef>
              <a:buSzPct val="75000"/>
              <a:buFont typeface="Monotype Sorts" charset="2"/>
              <a:buNone/>
            </a:pPr>
            <a:r>
              <a:rPr lang="en-US" altLang="en-US" sz="2400">
                <a:solidFill>
                  <a:srgbClr val="000000"/>
                </a:solidFill>
                <a:latin typeface="Arial" panose="020B0604020202020204" pitchFamily="34" charset="0"/>
                <a:cs typeface="Arial" panose="020B0604020202020204" pitchFamily="34" charset="0"/>
              </a:rPr>
              <a:t>roads.  The NSC claimed that 50% of the accidents</a:t>
            </a:r>
          </a:p>
          <a:p>
            <a:pPr>
              <a:spcBef>
                <a:spcPct val="20000"/>
              </a:spcBef>
              <a:buSzPct val="75000"/>
              <a:buFont typeface="Monotype Sorts" charset="2"/>
              <a:buNone/>
            </a:pPr>
            <a:r>
              <a:rPr lang="en-US" altLang="en-US" sz="2400">
                <a:solidFill>
                  <a:srgbClr val="000000"/>
                </a:solidFill>
                <a:latin typeface="Arial" panose="020B0604020202020204" pitchFamily="34" charset="0"/>
                <a:cs typeface="Arial" panose="020B0604020202020204" pitchFamily="34" charset="0"/>
              </a:rPr>
              <a:t>would be caused by drunk driving.</a:t>
            </a:r>
          </a:p>
        </p:txBody>
      </p:sp>
      <p:sp>
        <p:nvSpPr>
          <p:cNvPr id="5" name="Rectangle 64">
            <a:extLst>
              <a:ext uri="{FF2B5EF4-FFF2-40B4-BE49-F238E27FC236}">
                <a16:creationId xmlns:a16="http://schemas.microsoft.com/office/drawing/2014/main" id="{CFB4A40E-6BD8-4BF1-B96D-D8B471E2FD67}"/>
              </a:ext>
            </a:extLst>
          </p:cNvPr>
          <p:cNvSpPr>
            <a:spLocks noChangeArrowheads="1"/>
          </p:cNvSpPr>
          <p:nvPr/>
        </p:nvSpPr>
        <p:spPr bwMode="auto">
          <a:xfrm>
            <a:off x="784880" y="408455"/>
            <a:ext cx="8215686" cy="466166"/>
          </a:xfrm>
          <a:prstGeom prst="rect">
            <a:avLst/>
          </a:prstGeom>
          <a:noFill/>
          <a:ln w="12700">
            <a:noFill/>
            <a:miter lim="800000"/>
            <a:headEnd/>
            <a:tailEnd/>
          </a:ln>
          <a:effectLst/>
        </p:spPr>
        <p:txBody>
          <a:bodyPr lIns="90488" tIns="44450" rIns="90488" bIns="44450" anchor="ctr"/>
          <a:lstStyle/>
          <a:p>
            <a:pP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Test About a Population Proportion</a:t>
            </a:r>
          </a:p>
        </p:txBody>
      </p:sp>
      <p:sp>
        <p:nvSpPr>
          <p:cNvPr id="94213" name="Text Box 3">
            <a:extLst>
              <a:ext uri="{FF2B5EF4-FFF2-40B4-BE49-F238E27FC236}">
                <a16:creationId xmlns:a16="http://schemas.microsoft.com/office/drawing/2014/main" id="{C26ED57A-1FFF-6247-8D09-1F1A58887FA8}"/>
              </a:ext>
            </a:extLst>
          </p:cNvPr>
          <p:cNvSpPr txBox="1">
            <a:spLocks noChangeArrowheads="1"/>
          </p:cNvSpPr>
          <p:nvPr/>
        </p:nvSpPr>
        <p:spPr bwMode="auto">
          <a:xfrm>
            <a:off x="1012825" y="3862388"/>
            <a:ext cx="7248525"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spcBef>
                <a:spcPct val="20000"/>
              </a:spcBef>
              <a:buSzPct val="75000"/>
              <a:buFont typeface="Monotype Sorts" charset="2"/>
              <a:buNone/>
            </a:pPr>
            <a:r>
              <a:rPr lang="en-US" altLang="en-US" sz="2400">
                <a:solidFill>
                  <a:srgbClr val="000000"/>
                </a:solidFill>
                <a:latin typeface="Arial" panose="020B0604020202020204" pitchFamily="34" charset="0"/>
                <a:cs typeface="Arial" panose="020B0604020202020204" pitchFamily="34" charset="0"/>
              </a:rPr>
              <a:t>     A sample of 120 accidents showed that 67 were</a:t>
            </a:r>
          </a:p>
          <a:p>
            <a:pPr>
              <a:spcBef>
                <a:spcPct val="20000"/>
              </a:spcBef>
              <a:buSzPct val="75000"/>
              <a:buFont typeface="Monotype Sorts" charset="2"/>
              <a:buNone/>
            </a:pPr>
            <a:r>
              <a:rPr lang="en-US" altLang="en-US" sz="2400">
                <a:solidFill>
                  <a:srgbClr val="000000"/>
                </a:solidFill>
                <a:latin typeface="Arial" panose="020B0604020202020204" pitchFamily="34" charset="0"/>
                <a:cs typeface="Arial" panose="020B0604020202020204" pitchFamily="34" charset="0"/>
              </a:rPr>
              <a:t>caused by drunk driving.  Use these data to test the</a:t>
            </a:r>
          </a:p>
          <a:p>
            <a:pPr>
              <a:spcBef>
                <a:spcPct val="20000"/>
              </a:spcBef>
              <a:buSzPct val="75000"/>
              <a:buFont typeface="Monotype Sorts" charset="2"/>
              <a:buNone/>
            </a:pPr>
            <a:r>
              <a:rPr lang="en-US" altLang="en-US" sz="2400">
                <a:solidFill>
                  <a:srgbClr val="000000"/>
                </a:solidFill>
                <a:latin typeface="Arial" panose="020B0604020202020204" pitchFamily="34" charset="0"/>
                <a:cs typeface="Arial" panose="020B0604020202020204" pitchFamily="34" charset="0"/>
              </a:rPr>
              <a:t>NSC’s claim with </a:t>
            </a:r>
            <a:r>
              <a:rPr lang="en-US" altLang="en-US" sz="2400" i="1">
                <a:solidFill>
                  <a:srgbClr val="000000"/>
                </a:solidFill>
                <a:latin typeface="Symbol" panose="05050102010706020507" pitchFamily="18" charset="2"/>
                <a:cs typeface="Arial" panose="020B0604020202020204" pitchFamily="34" charset="0"/>
              </a:rPr>
              <a:t>a</a:t>
            </a:r>
            <a:r>
              <a:rPr lang="en-US" altLang="en-US" sz="2400">
                <a:solidFill>
                  <a:srgbClr val="000000"/>
                </a:solidFill>
                <a:latin typeface="Arial" panose="020B0604020202020204" pitchFamily="34" charset="0"/>
                <a:cs typeface="Arial" panose="020B0604020202020204" pitchFamily="34" charset="0"/>
              </a:rPr>
              <a:t> = .05.</a:t>
            </a:r>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9">
            <a:extLst>
              <a:ext uri="{FF2B5EF4-FFF2-40B4-BE49-F238E27FC236}">
                <a16:creationId xmlns:a16="http://schemas.microsoft.com/office/drawing/2014/main" id="{CD9E9009-5242-45F7-B400-4E4AE0FC664C}"/>
              </a:ext>
            </a:extLst>
          </p:cNvPr>
          <p:cNvSpPr>
            <a:spLocks noChangeArrowheads="1"/>
          </p:cNvSpPr>
          <p:nvPr/>
        </p:nvSpPr>
        <p:spPr bwMode="auto">
          <a:xfrm>
            <a:off x="1147536" y="1748064"/>
            <a:ext cx="4267200" cy="571500"/>
          </a:xfrm>
          <a:prstGeom prst="rect">
            <a:avLst/>
          </a:prstGeom>
          <a:solidFill>
            <a:schemeClr val="bg1">
              <a:lumMod val="95000"/>
            </a:schemeClr>
          </a:solidFill>
          <a:ln w="1270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95237" name="Text Box 50">
            <a:extLst>
              <a:ext uri="{FF2B5EF4-FFF2-40B4-BE49-F238E27FC236}">
                <a16:creationId xmlns:a16="http://schemas.microsoft.com/office/drawing/2014/main" id="{07F38441-6CBE-A58D-72F0-8C3E462DE90F}"/>
              </a:ext>
            </a:extLst>
          </p:cNvPr>
          <p:cNvSpPr txBox="1">
            <a:spLocks noChangeArrowheads="1"/>
          </p:cNvSpPr>
          <p:nvPr/>
        </p:nvSpPr>
        <p:spPr bwMode="auto">
          <a:xfrm>
            <a:off x="1182688" y="1800225"/>
            <a:ext cx="4291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1.  Determine the hypotheses.</a:t>
            </a:r>
          </a:p>
        </p:txBody>
      </p:sp>
      <p:sp>
        <p:nvSpPr>
          <p:cNvPr id="5" name="Rectangle 51">
            <a:extLst>
              <a:ext uri="{FF2B5EF4-FFF2-40B4-BE49-F238E27FC236}">
                <a16:creationId xmlns:a16="http://schemas.microsoft.com/office/drawing/2014/main" id="{C3E9F5C9-F6D6-4E5A-88B9-1AC8319F1124}"/>
              </a:ext>
            </a:extLst>
          </p:cNvPr>
          <p:cNvSpPr>
            <a:spLocks noChangeArrowheads="1"/>
          </p:cNvSpPr>
          <p:nvPr/>
        </p:nvSpPr>
        <p:spPr bwMode="auto">
          <a:xfrm>
            <a:off x="1147536" y="2539098"/>
            <a:ext cx="4953000" cy="571500"/>
          </a:xfrm>
          <a:prstGeom prst="rect">
            <a:avLst/>
          </a:prstGeom>
          <a:solidFill>
            <a:schemeClr val="bg1">
              <a:lumMod val="95000"/>
            </a:schemeClr>
          </a:solidFill>
          <a:ln w="1270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95241" name="Text Box 52">
            <a:extLst>
              <a:ext uri="{FF2B5EF4-FFF2-40B4-BE49-F238E27FC236}">
                <a16:creationId xmlns:a16="http://schemas.microsoft.com/office/drawing/2014/main" id="{C89BF3CC-55B7-56CE-7E74-D7527FA9735A}"/>
              </a:ext>
            </a:extLst>
          </p:cNvPr>
          <p:cNvSpPr txBox="1">
            <a:spLocks noChangeArrowheads="1"/>
          </p:cNvSpPr>
          <p:nvPr/>
        </p:nvSpPr>
        <p:spPr bwMode="auto">
          <a:xfrm>
            <a:off x="1185863" y="2590800"/>
            <a:ext cx="497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2.  Specify the level of significance.</a:t>
            </a:r>
          </a:p>
        </p:txBody>
      </p:sp>
      <p:sp>
        <p:nvSpPr>
          <p:cNvPr id="7" name="Rectangle 53">
            <a:extLst>
              <a:ext uri="{FF2B5EF4-FFF2-40B4-BE49-F238E27FC236}">
                <a16:creationId xmlns:a16="http://schemas.microsoft.com/office/drawing/2014/main" id="{D2A98AAB-99F3-44C1-B964-7341764D4122}"/>
              </a:ext>
            </a:extLst>
          </p:cNvPr>
          <p:cNvSpPr>
            <a:spLocks noChangeArrowheads="1"/>
          </p:cNvSpPr>
          <p:nvPr/>
        </p:nvSpPr>
        <p:spPr bwMode="auto">
          <a:xfrm>
            <a:off x="1162050" y="3329220"/>
            <a:ext cx="5829300" cy="571500"/>
          </a:xfrm>
          <a:prstGeom prst="rect">
            <a:avLst/>
          </a:prstGeom>
          <a:solidFill>
            <a:schemeClr val="bg1">
              <a:lumMod val="95000"/>
            </a:schemeClr>
          </a:solidFill>
          <a:ln w="1270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95245" name="Text Box 54">
            <a:extLst>
              <a:ext uri="{FF2B5EF4-FFF2-40B4-BE49-F238E27FC236}">
                <a16:creationId xmlns:a16="http://schemas.microsoft.com/office/drawing/2014/main" id="{5AFFBA08-4438-08F1-6298-4C617AE17AB1}"/>
              </a:ext>
            </a:extLst>
          </p:cNvPr>
          <p:cNvSpPr txBox="1">
            <a:spLocks noChangeArrowheads="1"/>
          </p:cNvSpPr>
          <p:nvPr/>
        </p:nvSpPr>
        <p:spPr bwMode="auto">
          <a:xfrm>
            <a:off x="1217613" y="3381375"/>
            <a:ext cx="5827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3.  Compute the value of the test statistic.</a:t>
            </a:r>
          </a:p>
        </p:txBody>
      </p:sp>
      <p:sp>
        <p:nvSpPr>
          <p:cNvPr id="95246" name="Text Box 55">
            <a:extLst>
              <a:ext uri="{FF2B5EF4-FFF2-40B4-BE49-F238E27FC236}">
                <a16:creationId xmlns:a16="http://schemas.microsoft.com/office/drawing/2014/main" id="{C22FE3A6-2A89-1B83-1D50-192ADA9625C1}"/>
              </a:ext>
            </a:extLst>
          </p:cNvPr>
          <p:cNvSpPr txBox="1">
            <a:spLocks noChangeArrowheads="1"/>
          </p:cNvSpPr>
          <p:nvPr/>
        </p:nvSpPr>
        <p:spPr bwMode="auto">
          <a:xfrm>
            <a:off x="6191250" y="2611438"/>
            <a:ext cx="115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i="1">
                <a:solidFill>
                  <a:srgbClr val="000000"/>
                </a:solidFill>
                <a:latin typeface="Symbol" panose="05050102010706020507" pitchFamily="18" charset="2"/>
                <a:cs typeface="Arial" panose="020B0604020202020204" pitchFamily="34" charset="0"/>
              </a:rPr>
              <a:t>a</a:t>
            </a:r>
            <a:r>
              <a:rPr lang="en-US" altLang="en-US" i="1">
                <a:solidFill>
                  <a:srgbClr val="000000"/>
                </a:solidFill>
                <a:latin typeface="Arial" panose="020B0604020202020204" pitchFamily="34" charset="0"/>
                <a:cs typeface="Arial" panose="020B0604020202020204" pitchFamily="34" charset="0"/>
              </a:rPr>
              <a:t> </a:t>
            </a:r>
            <a:r>
              <a:rPr lang="en-US" altLang="en-US">
                <a:solidFill>
                  <a:srgbClr val="000000"/>
                </a:solidFill>
                <a:latin typeface="Arial" panose="020B0604020202020204" pitchFamily="34" charset="0"/>
                <a:cs typeface="Arial" panose="020B0604020202020204" pitchFamily="34" charset="0"/>
              </a:rPr>
              <a:t> = .05</a:t>
            </a:r>
          </a:p>
        </p:txBody>
      </p:sp>
      <p:sp>
        <p:nvSpPr>
          <p:cNvPr id="95247" name="Text Box 56">
            <a:extLst>
              <a:ext uri="{FF2B5EF4-FFF2-40B4-BE49-F238E27FC236}">
                <a16:creationId xmlns:a16="http://schemas.microsoft.com/office/drawing/2014/main" id="{010CE1D3-E916-9086-A31B-C65D6FC0C6A6}"/>
              </a:ext>
            </a:extLst>
          </p:cNvPr>
          <p:cNvSpPr txBox="1">
            <a:spLocks noChangeArrowheads="1"/>
          </p:cNvSpPr>
          <p:nvPr/>
        </p:nvSpPr>
        <p:spPr bwMode="auto">
          <a:xfrm>
            <a:off x="633413" y="1143000"/>
            <a:ext cx="596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buFont typeface="Wingdings" panose="05000000000000000000" pitchFamily="2" charset="2"/>
              <a:buChar char="n"/>
            </a:pP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p</a:t>
            </a:r>
            <a:r>
              <a:rPr lang="en-US" altLang="en-US" sz="2400">
                <a:solidFill>
                  <a:srgbClr val="000000"/>
                </a:solidFill>
                <a:latin typeface="Arial" panose="020B0604020202020204" pitchFamily="34" charset="0"/>
                <a:cs typeface="Arial" panose="020B0604020202020204" pitchFamily="34" charset="0"/>
              </a:rPr>
              <a:t> –Value and Critical Value Approaches</a:t>
            </a:r>
          </a:p>
        </p:txBody>
      </p:sp>
      <p:sp>
        <p:nvSpPr>
          <p:cNvPr id="95248" name="Oval 67">
            <a:extLst>
              <a:ext uri="{FF2B5EF4-FFF2-40B4-BE49-F238E27FC236}">
                <a16:creationId xmlns:a16="http://schemas.microsoft.com/office/drawing/2014/main" id="{FA8A2409-0C76-D895-C951-87C188A29C14}"/>
              </a:ext>
            </a:extLst>
          </p:cNvPr>
          <p:cNvSpPr>
            <a:spLocks noChangeArrowheads="1"/>
          </p:cNvSpPr>
          <p:nvPr/>
        </p:nvSpPr>
        <p:spPr bwMode="auto">
          <a:xfrm>
            <a:off x="5445125" y="5302250"/>
            <a:ext cx="862013" cy="45720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endParaRPr lang="en-US" altLang="en-US">
              <a:solidFill>
                <a:srgbClr val="000000"/>
              </a:solidFill>
              <a:latin typeface="Arial" panose="020B0604020202020204" pitchFamily="34" charset="0"/>
              <a:cs typeface="Arial" panose="020B0604020202020204" pitchFamily="34" charset="0"/>
            </a:endParaRPr>
          </a:p>
        </p:txBody>
      </p:sp>
      <p:sp>
        <p:nvSpPr>
          <p:cNvPr id="20" name="AutoShape 65">
            <a:extLst>
              <a:ext uri="{FF2B5EF4-FFF2-40B4-BE49-F238E27FC236}">
                <a16:creationId xmlns:a16="http://schemas.microsoft.com/office/drawing/2014/main" id="{75AA448A-A182-4AD6-879B-E87700BD5630}"/>
              </a:ext>
            </a:extLst>
          </p:cNvPr>
          <p:cNvSpPr>
            <a:spLocks noRot="1" noChangeAspect="1" noMove="1" noResize="1" noEditPoints="1" noAdjustHandles="1" noChangeArrowheads="1" noChangeShapeType="1" noTextEdit="1"/>
          </p:cNvSpPr>
          <p:nvPr/>
        </p:nvSpPr>
        <p:spPr bwMode="auto">
          <a:xfrm>
            <a:off x="201386" y="4703536"/>
            <a:ext cx="2000250" cy="1373188"/>
          </a:xfrm>
          <a:prstGeom prst="wedgeRoundRectCallout">
            <a:avLst>
              <a:gd name="adj1" fmla="val 103392"/>
              <a:gd name="adj2" fmla="val -57665"/>
              <a:gd name="adj3" fmla="val 16667"/>
            </a:avLst>
          </a:prstGeom>
          <a:blipFill rotWithShape="0">
            <a:blip r:embed="rId2"/>
            <a:stretch>
              <a:fillRect/>
            </a:stretch>
          </a:blipFill>
          <a:ln w="12700">
            <a:solidFill>
              <a:srgbClr val="000000"/>
            </a:solidFill>
            <a:miter lim="800000"/>
            <a:headEnd/>
            <a:tailEnd/>
          </a:ln>
          <a:effectLst>
            <a:outerShdw blurRad="44450" dist="27940" dir="5400000" algn="ctr">
              <a:srgbClr val="000000">
                <a:alpha val="32000"/>
              </a:srgbClr>
            </a:outerShdw>
          </a:effectLst>
        </p:spPr>
        <p:txBody>
          <a:bodyPr/>
          <a:lstStyle/>
          <a:p>
            <a:pPr>
              <a:defRPr/>
            </a:pPr>
            <a:r>
              <a:rPr lang="en-US">
                <a:noFill/>
              </a:rPr>
              <a:t> </a:t>
            </a:r>
          </a:p>
        </p:txBody>
      </p:sp>
      <p:sp>
        <p:nvSpPr>
          <p:cNvPr id="22" name="TextBox 21">
            <a:extLst>
              <a:ext uri="{FF2B5EF4-FFF2-40B4-BE49-F238E27FC236}">
                <a16:creationId xmlns:a16="http://schemas.microsoft.com/office/drawing/2014/main" id="{CCCD8361-74DB-44C0-87DF-878910C8D16A}"/>
              </a:ext>
            </a:extLst>
          </p:cNvPr>
          <p:cNvSpPr txBox="1">
            <a:spLocks noRot="1" noChangeAspect="1" noMove="1" noResize="1" noEditPoints="1" noAdjustHandles="1" noChangeArrowheads="1" noChangeShapeType="1" noTextEdit="1"/>
          </p:cNvSpPr>
          <p:nvPr/>
        </p:nvSpPr>
        <p:spPr>
          <a:xfrm>
            <a:off x="2468958" y="3934434"/>
            <a:ext cx="5131534" cy="844014"/>
          </a:xfrm>
          <a:prstGeom prst="rect">
            <a:avLst/>
          </a:prstGeom>
          <a:blipFill rotWithShape="0">
            <a:blip r:embed="rId3"/>
            <a:stretch>
              <a:fillRect/>
            </a:stretch>
          </a:blipFill>
          <a:effectLst/>
        </p:spPr>
        <p:txBody>
          <a:bodyPr/>
          <a:lstStyle/>
          <a:p>
            <a:pPr>
              <a:defRPr/>
            </a:pPr>
            <a:r>
              <a:rPr lang="en-US">
                <a:noFill/>
              </a:rPr>
              <a:t> </a:t>
            </a:r>
          </a:p>
        </p:txBody>
      </p:sp>
      <p:sp>
        <p:nvSpPr>
          <p:cNvPr id="23" name="TextBox 22">
            <a:extLst>
              <a:ext uri="{FF2B5EF4-FFF2-40B4-BE49-F238E27FC236}">
                <a16:creationId xmlns:a16="http://schemas.microsoft.com/office/drawing/2014/main" id="{575EC476-14B0-427A-8E4A-E74118C0BCC4}"/>
              </a:ext>
            </a:extLst>
          </p:cNvPr>
          <p:cNvSpPr txBox="1">
            <a:spLocks noRot="1" noChangeAspect="1" noMove="1" noResize="1" noEditPoints="1" noAdjustHandles="1" noChangeArrowheads="1" noChangeShapeType="1" noTextEdit="1"/>
          </p:cNvSpPr>
          <p:nvPr/>
        </p:nvSpPr>
        <p:spPr>
          <a:xfrm>
            <a:off x="5538199" y="1800088"/>
            <a:ext cx="3284105" cy="830997"/>
          </a:xfrm>
          <a:prstGeom prst="rect">
            <a:avLst/>
          </a:prstGeom>
          <a:blipFill rotWithShape="0">
            <a:blip r:embed="rId4"/>
            <a:stretch>
              <a:fillRect l="-369" t="-2069"/>
            </a:stretch>
          </a:blipFill>
          <a:effectLst>
            <a:outerShdw dist="25400" dir="3000000" algn="ctr" rotWithShape="0">
              <a:schemeClr val="bg1"/>
            </a:outerShdw>
          </a:effectLst>
        </p:spPr>
        <p:txBody>
          <a:bodyPr/>
          <a:lstStyle/>
          <a:p>
            <a:pPr>
              <a:defRPr/>
            </a:pPr>
            <a:r>
              <a:rPr lang="en-US">
                <a:noFill/>
              </a:rPr>
              <a:t> </a:t>
            </a:r>
          </a:p>
        </p:txBody>
      </p:sp>
      <p:sp>
        <p:nvSpPr>
          <p:cNvPr id="25" name="TextBox 24">
            <a:extLst>
              <a:ext uri="{FF2B5EF4-FFF2-40B4-BE49-F238E27FC236}">
                <a16:creationId xmlns:a16="http://schemas.microsoft.com/office/drawing/2014/main" id="{F3DAA7D3-6AC0-47AE-92F9-0C9ECE293132}"/>
              </a:ext>
            </a:extLst>
          </p:cNvPr>
          <p:cNvSpPr txBox="1">
            <a:spLocks noRot="1" noChangeAspect="1" noMove="1" noResize="1" noEditPoints="1" noAdjustHandles="1" noChangeArrowheads="1" noChangeShapeType="1" noTextEdit="1"/>
          </p:cNvSpPr>
          <p:nvPr/>
        </p:nvSpPr>
        <p:spPr>
          <a:xfrm>
            <a:off x="2754323" y="5015513"/>
            <a:ext cx="3494291" cy="859723"/>
          </a:xfrm>
          <a:prstGeom prst="rect">
            <a:avLst/>
          </a:prstGeom>
          <a:blipFill rotWithShape="0">
            <a:blip r:embed="rId5"/>
            <a:stretch>
              <a:fillRect/>
            </a:stretch>
          </a:blipFill>
          <a:effectLst>
            <a:outerShdw dist="25400" dir="3000000" algn="ctr" rotWithShape="0">
              <a:schemeClr val="bg1"/>
            </a:outerShdw>
          </a:effectLst>
        </p:spPr>
        <p:txBody>
          <a:bodyPr/>
          <a:lstStyle/>
          <a:p>
            <a:pPr>
              <a:defRPr/>
            </a:pPr>
            <a:r>
              <a:rPr lang="en-US">
                <a:noFill/>
              </a:rPr>
              <a:t> </a:t>
            </a:r>
          </a:p>
        </p:txBody>
      </p:sp>
      <p:sp>
        <p:nvSpPr>
          <p:cNvPr id="16" name="Rectangle 64">
            <a:extLst>
              <a:ext uri="{FF2B5EF4-FFF2-40B4-BE49-F238E27FC236}">
                <a16:creationId xmlns:a16="http://schemas.microsoft.com/office/drawing/2014/main" id="{95BC384C-452C-4E62-AD6B-D1DF8F902D4D}"/>
              </a:ext>
            </a:extLst>
          </p:cNvPr>
          <p:cNvSpPr>
            <a:spLocks noChangeArrowheads="1"/>
          </p:cNvSpPr>
          <p:nvPr/>
        </p:nvSpPr>
        <p:spPr bwMode="auto">
          <a:xfrm>
            <a:off x="717456" y="333373"/>
            <a:ext cx="8238285" cy="7000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Test About a Population Proportion</a:t>
            </a:r>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D4ACE980-50FD-6FB4-C103-DBE2D3BFF5F8}"/>
              </a:ext>
            </a:extLst>
          </p:cNvPr>
          <p:cNvSpPr txBox="1">
            <a:spLocks noChangeArrowheads="1"/>
          </p:cNvSpPr>
          <p:nvPr/>
        </p:nvSpPr>
        <p:spPr bwMode="auto">
          <a:xfrm>
            <a:off x="633413" y="1144588"/>
            <a:ext cx="310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pPr>
              <a:buFont typeface="Wingdings" panose="05000000000000000000" pitchFamily="2" charset="2"/>
              <a:buChar char="n"/>
            </a:pPr>
            <a:r>
              <a:rPr lang="en-US" altLang="en-US" sz="2400">
                <a:solidFill>
                  <a:srgbClr val="000000"/>
                </a:solidFill>
                <a:latin typeface="Arial" panose="020B0604020202020204" pitchFamily="34" charset="0"/>
                <a:cs typeface="Arial" panose="020B0604020202020204" pitchFamily="34" charset="0"/>
              </a:rPr>
              <a:t>  </a:t>
            </a:r>
            <a:r>
              <a:rPr lang="en-US" altLang="en-US" sz="2400" i="1">
                <a:solidFill>
                  <a:srgbClr val="000000"/>
                </a:solidFill>
                <a:latin typeface="Arial" panose="020B0604020202020204" pitchFamily="34" charset="0"/>
                <a:cs typeface="Arial" panose="020B0604020202020204" pitchFamily="34" charset="0"/>
              </a:rPr>
              <a:t>p</a:t>
            </a:r>
            <a:r>
              <a:rPr lang="en-US" altLang="en-US" sz="2400">
                <a:solidFill>
                  <a:srgbClr val="000000"/>
                </a:solidFill>
                <a:latin typeface="Arial" panose="020B0604020202020204" pitchFamily="34" charset="0"/>
                <a:cs typeface="Arial" panose="020B0604020202020204" pitchFamily="34" charset="0"/>
              </a:rPr>
              <a:t>-Value Approach</a:t>
            </a:r>
          </a:p>
        </p:txBody>
      </p:sp>
      <p:sp>
        <p:nvSpPr>
          <p:cNvPr id="3" name="Rectangle 3">
            <a:extLst>
              <a:ext uri="{FF2B5EF4-FFF2-40B4-BE49-F238E27FC236}">
                <a16:creationId xmlns:a16="http://schemas.microsoft.com/office/drawing/2014/main" id="{D822264B-FA5F-43B9-885D-1F9EFA472B48}"/>
              </a:ext>
            </a:extLst>
          </p:cNvPr>
          <p:cNvSpPr>
            <a:spLocks noChangeArrowheads="1"/>
          </p:cNvSpPr>
          <p:nvPr/>
        </p:nvSpPr>
        <p:spPr bwMode="auto">
          <a:xfrm>
            <a:off x="1090386" y="1762125"/>
            <a:ext cx="3714750" cy="571500"/>
          </a:xfrm>
          <a:prstGeom prst="rect">
            <a:avLst/>
          </a:prstGeom>
          <a:solidFill>
            <a:schemeClr val="bg1">
              <a:lumMod val="95000"/>
            </a:schemeClr>
          </a:solid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96262" name="Text Box 4">
            <a:extLst>
              <a:ext uri="{FF2B5EF4-FFF2-40B4-BE49-F238E27FC236}">
                <a16:creationId xmlns:a16="http://schemas.microsoft.com/office/drawing/2014/main" id="{B974F23D-CFD4-875C-F0E2-1E2317B83F66}"/>
              </a:ext>
            </a:extLst>
          </p:cNvPr>
          <p:cNvSpPr txBox="1">
            <a:spLocks noChangeArrowheads="1"/>
          </p:cNvSpPr>
          <p:nvPr/>
        </p:nvSpPr>
        <p:spPr bwMode="auto">
          <a:xfrm>
            <a:off x="1165225" y="1814513"/>
            <a:ext cx="364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4.  Compute the </a:t>
            </a:r>
            <a:r>
              <a:rPr lang="en-US" altLang="en-US" sz="2400" i="1">
                <a:solidFill>
                  <a:srgbClr val="000000"/>
                </a:solidFill>
                <a:latin typeface="Arial" panose="020B0604020202020204" pitchFamily="34" charset="0"/>
                <a:cs typeface="Arial" panose="020B0604020202020204" pitchFamily="34" charset="0"/>
              </a:rPr>
              <a:t>p</a:t>
            </a:r>
            <a:r>
              <a:rPr lang="en-US" altLang="en-US" sz="2400">
                <a:solidFill>
                  <a:srgbClr val="000000"/>
                </a:solidFill>
                <a:latin typeface="Arial" panose="020B0604020202020204" pitchFamily="34" charset="0"/>
                <a:cs typeface="Arial" panose="020B0604020202020204" pitchFamily="34" charset="0"/>
              </a:rPr>
              <a:t> -value.</a:t>
            </a:r>
          </a:p>
        </p:txBody>
      </p:sp>
      <p:sp>
        <p:nvSpPr>
          <p:cNvPr id="5" name="Rectangle 5">
            <a:extLst>
              <a:ext uri="{FF2B5EF4-FFF2-40B4-BE49-F238E27FC236}">
                <a16:creationId xmlns:a16="http://schemas.microsoft.com/office/drawing/2014/main" id="{47D767A1-62C2-4C1F-841D-C7BE23C7A0FD}"/>
              </a:ext>
            </a:extLst>
          </p:cNvPr>
          <p:cNvSpPr>
            <a:spLocks noChangeArrowheads="1"/>
          </p:cNvSpPr>
          <p:nvPr/>
        </p:nvSpPr>
        <p:spPr bwMode="auto">
          <a:xfrm>
            <a:off x="1090386" y="3552825"/>
            <a:ext cx="4933950" cy="571500"/>
          </a:xfrm>
          <a:prstGeom prst="rect">
            <a:avLst/>
          </a:prstGeom>
          <a:solidFill>
            <a:schemeClr val="bg1">
              <a:lumMod val="95000"/>
            </a:schemeClr>
          </a:solid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96266" name="Text Box 6">
            <a:extLst>
              <a:ext uri="{FF2B5EF4-FFF2-40B4-BE49-F238E27FC236}">
                <a16:creationId xmlns:a16="http://schemas.microsoft.com/office/drawing/2014/main" id="{68517EA4-6D1D-B676-5710-8739C54FA9D1}"/>
              </a:ext>
            </a:extLst>
          </p:cNvPr>
          <p:cNvSpPr txBox="1">
            <a:spLocks noChangeArrowheads="1"/>
          </p:cNvSpPr>
          <p:nvPr/>
        </p:nvSpPr>
        <p:spPr bwMode="auto">
          <a:xfrm>
            <a:off x="1165225" y="3605213"/>
            <a:ext cx="4900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5.  Determine whether to reject </a:t>
            </a:r>
            <a:r>
              <a:rPr lang="en-US" altLang="en-US" sz="2400" i="1">
                <a:solidFill>
                  <a:srgbClr val="000000"/>
                </a:solidFill>
                <a:latin typeface="Arial" panose="020B0604020202020204" pitchFamily="34" charset="0"/>
                <a:cs typeface="Arial" panose="020B0604020202020204" pitchFamily="34" charset="0"/>
              </a:rPr>
              <a:t>H</a:t>
            </a:r>
            <a:r>
              <a:rPr lang="en-US" altLang="en-US" sz="2400" baseline="-25000">
                <a:solidFill>
                  <a:srgbClr val="000000"/>
                </a:solidFill>
                <a:latin typeface="Arial" panose="020B0604020202020204" pitchFamily="34" charset="0"/>
                <a:cs typeface="Arial" panose="020B0604020202020204" pitchFamily="34" charset="0"/>
              </a:rPr>
              <a:t>0</a:t>
            </a:r>
            <a:r>
              <a:rPr lang="en-US" altLang="en-US" sz="2400">
                <a:solidFill>
                  <a:srgbClr val="000000"/>
                </a:solidFill>
                <a:latin typeface="Arial" panose="020B0604020202020204" pitchFamily="34" charset="0"/>
                <a:cs typeface="Arial" panose="020B0604020202020204" pitchFamily="34" charset="0"/>
              </a:rPr>
              <a:t>.</a:t>
            </a:r>
          </a:p>
        </p:txBody>
      </p:sp>
      <p:sp>
        <p:nvSpPr>
          <p:cNvPr id="96267" name="Text Box 7">
            <a:extLst>
              <a:ext uri="{FF2B5EF4-FFF2-40B4-BE49-F238E27FC236}">
                <a16:creationId xmlns:a16="http://schemas.microsoft.com/office/drawing/2014/main" id="{B653065C-09F8-EFDD-77CF-57FAE0B277F1}"/>
              </a:ext>
            </a:extLst>
          </p:cNvPr>
          <p:cNvSpPr txBox="1">
            <a:spLocks noChangeArrowheads="1"/>
          </p:cNvSpPr>
          <p:nvPr/>
        </p:nvSpPr>
        <p:spPr bwMode="auto">
          <a:xfrm>
            <a:off x="2209800" y="4192588"/>
            <a:ext cx="5006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Because </a:t>
            </a:r>
            <a:r>
              <a:rPr lang="en-US" altLang="en-US" sz="2400" i="1">
                <a:solidFill>
                  <a:srgbClr val="000000"/>
                </a:solidFill>
                <a:latin typeface="Arial" panose="020B0604020202020204" pitchFamily="34" charset="0"/>
                <a:cs typeface="Arial" panose="020B0604020202020204" pitchFamily="34" charset="0"/>
              </a:rPr>
              <a:t>p</a:t>
            </a:r>
            <a:r>
              <a:rPr lang="en-US" altLang="en-US" sz="2400">
                <a:solidFill>
                  <a:srgbClr val="000000"/>
                </a:solidFill>
                <a:latin typeface="Arial" panose="020B0604020202020204" pitchFamily="34" charset="0"/>
                <a:cs typeface="Arial" panose="020B0604020202020204" pitchFamily="34" charset="0"/>
              </a:rPr>
              <a:t>-value = .2006 &gt; </a:t>
            </a:r>
            <a:r>
              <a:rPr lang="en-US" altLang="en-US" sz="2400" i="1">
                <a:solidFill>
                  <a:srgbClr val="000000"/>
                </a:solidFill>
                <a:latin typeface="Symbol" panose="05050102010706020507" pitchFamily="18" charset="2"/>
                <a:cs typeface="Arial" panose="020B0604020202020204" pitchFamily="34" charset="0"/>
              </a:rPr>
              <a:t>a</a:t>
            </a:r>
            <a:r>
              <a:rPr lang="en-US" altLang="en-US" sz="2400">
                <a:solidFill>
                  <a:srgbClr val="000000"/>
                </a:solidFill>
                <a:latin typeface="Arial" panose="020B0604020202020204" pitchFamily="34" charset="0"/>
                <a:cs typeface="Arial" panose="020B0604020202020204" pitchFamily="34" charset="0"/>
              </a:rPr>
              <a:t> = .05,</a:t>
            </a:r>
          </a:p>
          <a:p>
            <a:r>
              <a:rPr lang="en-US" altLang="en-US" sz="2400">
                <a:solidFill>
                  <a:srgbClr val="000000"/>
                </a:solidFill>
                <a:latin typeface="Arial" panose="020B0604020202020204" pitchFamily="34" charset="0"/>
                <a:cs typeface="Arial" panose="020B0604020202020204" pitchFamily="34" charset="0"/>
              </a:rPr>
              <a:t> we cannot reject </a:t>
            </a:r>
            <a:r>
              <a:rPr lang="en-US" altLang="en-US" sz="2400" i="1">
                <a:solidFill>
                  <a:srgbClr val="000000"/>
                </a:solidFill>
                <a:latin typeface="Arial" panose="020B0604020202020204" pitchFamily="34" charset="0"/>
                <a:cs typeface="Arial" panose="020B0604020202020204" pitchFamily="34" charset="0"/>
              </a:rPr>
              <a:t>H</a:t>
            </a:r>
            <a:r>
              <a:rPr lang="en-US" altLang="en-US" sz="2400" baseline="-25000">
                <a:solidFill>
                  <a:srgbClr val="000000"/>
                </a:solidFill>
                <a:latin typeface="Arial" panose="020B0604020202020204" pitchFamily="34" charset="0"/>
                <a:cs typeface="Arial" panose="020B0604020202020204" pitchFamily="34" charset="0"/>
              </a:rPr>
              <a:t>0</a:t>
            </a:r>
            <a:r>
              <a:rPr lang="en-US" altLang="en-US" sz="2400">
                <a:solidFill>
                  <a:srgbClr val="000000"/>
                </a:solidFill>
                <a:latin typeface="Arial" panose="020B0604020202020204" pitchFamily="34" charset="0"/>
                <a:cs typeface="Arial" panose="020B0604020202020204" pitchFamily="34" charset="0"/>
              </a:rPr>
              <a:t>.</a:t>
            </a:r>
          </a:p>
        </p:txBody>
      </p:sp>
      <p:sp>
        <p:nvSpPr>
          <p:cNvPr id="96268" name="Text Box 57">
            <a:extLst>
              <a:ext uri="{FF2B5EF4-FFF2-40B4-BE49-F238E27FC236}">
                <a16:creationId xmlns:a16="http://schemas.microsoft.com/office/drawing/2014/main" id="{CCFFFE3D-5FBB-B198-35CF-AF0328728CCA}"/>
              </a:ext>
            </a:extLst>
          </p:cNvPr>
          <p:cNvSpPr txBox="1">
            <a:spLocks noChangeArrowheads="1"/>
          </p:cNvSpPr>
          <p:nvPr/>
        </p:nvSpPr>
        <p:spPr bwMode="auto">
          <a:xfrm>
            <a:off x="1614488" y="2405063"/>
            <a:ext cx="60880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r>
              <a:rPr lang="en-US" altLang="en-US" sz="2400">
                <a:solidFill>
                  <a:srgbClr val="000000"/>
                </a:solidFill>
                <a:latin typeface="Arial" panose="020B0604020202020204" pitchFamily="34" charset="0"/>
                <a:cs typeface="Arial" panose="020B0604020202020204" pitchFamily="34" charset="0"/>
              </a:rPr>
              <a:t>For </a:t>
            </a:r>
            <a:r>
              <a:rPr lang="en-US" altLang="en-US" sz="2400" i="1">
                <a:solidFill>
                  <a:srgbClr val="000000"/>
                </a:solidFill>
                <a:latin typeface="Arial" panose="020B0604020202020204" pitchFamily="34" charset="0"/>
                <a:cs typeface="Arial" panose="020B0604020202020204" pitchFamily="34" charset="0"/>
              </a:rPr>
              <a:t>z</a:t>
            </a:r>
            <a:r>
              <a:rPr lang="en-US" altLang="en-US" sz="2400">
                <a:solidFill>
                  <a:srgbClr val="000000"/>
                </a:solidFill>
                <a:latin typeface="Arial" panose="020B0604020202020204" pitchFamily="34" charset="0"/>
                <a:cs typeface="Arial" panose="020B0604020202020204" pitchFamily="34" charset="0"/>
              </a:rPr>
              <a:t> = 1.28, cumulative probability = .8997</a:t>
            </a:r>
          </a:p>
          <a:p>
            <a:endParaRPr lang="en-US" altLang="en-US" sz="800">
              <a:solidFill>
                <a:srgbClr val="000000"/>
              </a:solidFill>
              <a:latin typeface="Arial" panose="020B0604020202020204" pitchFamily="34" charset="0"/>
              <a:cs typeface="Arial" panose="020B0604020202020204" pitchFamily="34" charset="0"/>
            </a:endParaRPr>
          </a:p>
          <a:p>
            <a:r>
              <a:rPr lang="en-US" altLang="en-US" sz="2400" i="1">
                <a:solidFill>
                  <a:srgbClr val="000000"/>
                </a:solidFill>
                <a:latin typeface="Arial" panose="020B0604020202020204" pitchFamily="34" charset="0"/>
                <a:cs typeface="Arial" panose="020B0604020202020204" pitchFamily="34" charset="0"/>
              </a:rPr>
              <a:t>p</a:t>
            </a:r>
            <a:r>
              <a:rPr lang="en-US" altLang="en-US" sz="2400">
                <a:solidFill>
                  <a:srgbClr val="000000"/>
                </a:solidFill>
                <a:latin typeface="Arial" panose="020B0604020202020204" pitchFamily="34" charset="0"/>
                <a:cs typeface="Arial" panose="020B0604020202020204" pitchFamily="34" charset="0"/>
              </a:rPr>
              <a:t>-value = 2(1 - .8997) =  .2006</a:t>
            </a:r>
          </a:p>
        </p:txBody>
      </p:sp>
      <p:sp>
        <p:nvSpPr>
          <p:cNvPr id="96269" name="Oval 58">
            <a:extLst>
              <a:ext uri="{FF2B5EF4-FFF2-40B4-BE49-F238E27FC236}">
                <a16:creationId xmlns:a16="http://schemas.microsoft.com/office/drawing/2014/main" id="{4BDAD03C-973E-296E-BD12-431970E2E0E4}"/>
              </a:ext>
            </a:extLst>
          </p:cNvPr>
          <p:cNvSpPr>
            <a:spLocks noChangeArrowheads="1"/>
          </p:cNvSpPr>
          <p:nvPr/>
        </p:nvSpPr>
        <p:spPr bwMode="auto">
          <a:xfrm>
            <a:off x="4938713" y="2836863"/>
            <a:ext cx="952500" cy="49530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MS Reference Serif" charset="0"/>
              </a:defRPr>
            </a:lvl1pPr>
            <a:lvl2pPr marL="742950" indent="-285750">
              <a:defRPr sz="2200">
                <a:solidFill>
                  <a:schemeClr val="tx1"/>
                </a:solidFill>
                <a:latin typeface="MS Reference Serif" charset="0"/>
              </a:defRPr>
            </a:lvl2pPr>
            <a:lvl3pPr marL="1143000" indent="-228600">
              <a:defRPr sz="2200">
                <a:solidFill>
                  <a:schemeClr val="tx1"/>
                </a:solidFill>
                <a:latin typeface="MS Reference Serif" charset="0"/>
              </a:defRPr>
            </a:lvl3pPr>
            <a:lvl4pPr marL="1600200" indent="-228600">
              <a:defRPr sz="2200">
                <a:solidFill>
                  <a:schemeClr val="tx1"/>
                </a:solidFill>
                <a:latin typeface="MS Reference Serif" charset="0"/>
              </a:defRPr>
            </a:lvl4pPr>
            <a:lvl5pPr marL="2057400" indent="-228600">
              <a:defRPr sz="2200">
                <a:solidFill>
                  <a:schemeClr val="tx1"/>
                </a:solidFill>
                <a:latin typeface="MS Reference Serif" charset="0"/>
              </a:defRPr>
            </a:lvl5pPr>
            <a:lvl6pPr marL="2514600" indent="-228600" eaLnBrk="0" fontAlgn="base" hangingPunct="0">
              <a:spcBef>
                <a:spcPct val="0"/>
              </a:spcBef>
              <a:spcAft>
                <a:spcPct val="0"/>
              </a:spcAft>
              <a:defRPr sz="2200">
                <a:solidFill>
                  <a:schemeClr val="tx1"/>
                </a:solidFill>
                <a:latin typeface="MS Reference Serif" charset="0"/>
              </a:defRPr>
            </a:lvl6pPr>
            <a:lvl7pPr marL="2971800" indent="-228600" eaLnBrk="0" fontAlgn="base" hangingPunct="0">
              <a:spcBef>
                <a:spcPct val="0"/>
              </a:spcBef>
              <a:spcAft>
                <a:spcPct val="0"/>
              </a:spcAft>
              <a:defRPr sz="2200">
                <a:solidFill>
                  <a:schemeClr val="tx1"/>
                </a:solidFill>
                <a:latin typeface="MS Reference Serif" charset="0"/>
              </a:defRPr>
            </a:lvl7pPr>
            <a:lvl8pPr marL="3429000" indent="-228600" eaLnBrk="0" fontAlgn="base" hangingPunct="0">
              <a:spcBef>
                <a:spcPct val="0"/>
              </a:spcBef>
              <a:spcAft>
                <a:spcPct val="0"/>
              </a:spcAft>
              <a:defRPr sz="2200">
                <a:solidFill>
                  <a:schemeClr val="tx1"/>
                </a:solidFill>
                <a:latin typeface="MS Reference Serif" charset="0"/>
              </a:defRPr>
            </a:lvl8pPr>
            <a:lvl9pPr marL="3886200" indent="-228600" eaLnBrk="0" fontAlgn="base" hangingPunct="0">
              <a:spcBef>
                <a:spcPct val="0"/>
              </a:spcBef>
              <a:spcAft>
                <a:spcPct val="0"/>
              </a:spcAft>
              <a:defRPr sz="2200">
                <a:solidFill>
                  <a:schemeClr val="tx1"/>
                </a:solidFill>
                <a:latin typeface="MS Reference Serif" charset="0"/>
              </a:defRPr>
            </a:lvl9pPr>
          </a:lstStyle>
          <a:p>
            <a:endParaRPr lang="en-US" altLang="en-US">
              <a:solidFill>
                <a:srgbClr val="000000"/>
              </a:solidFill>
              <a:latin typeface="Arial" panose="020B0604020202020204" pitchFamily="34" charset="0"/>
              <a:cs typeface="Arial" panose="020B0604020202020204" pitchFamily="34" charset="0"/>
            </a:endParaRPr>
          </a:p>
        </p:txBody>
      </p:sp>
      <p:sp>
        <p:nvSpPr>
          <p:cNvPr id="13" name="Rectangle 64">
            <a:extLst>
              <a:ext uri="{FF2B5EF4-FFF2-40B4-BE49-F238E27FC236}">
                <a16:creationId xmlns:a16="http://schemas.microsoft.com/office/drawing/2014/main" id="{E64EB250-2C31-4C80-9BA9-EAC649B5DF8C}"/>
              </a:ext>
            </a:extLst>
          </p:cNvPr>
          <p:cNvSpPr>
            <a:spLocks noChangeArrowheads="1"/>
          </p:cNvSpPr>
          <p:nvPr/>
        </p:nvSpPr>
        <p:spPr bwMode="auto">
          <a:xfrm>
            <a:off x="772093" y="154783"/>
            <a:ext cx="7772400" cy="700087"/>
          </a:xfrm>
          <a:prstGeom prst="rect">
            <a:avLst/>
          </a:prstGeom>
          <a:noFill/>
          <a:ln w="12700">
            <a:noFill/>
            <a:miter lim="800000"/>
            <a:headEnd/>
            <a:tailEnd/>
          </a:ln>
          <a:effectLst/>
        </p:spPr>
        <p:txBody>
          <a:bodyPr lIns="90488" tIns="44450" rIns="90488" bIns="44450" anchor="ctr"/>
          <a:lstStyle/>
          <a:p>
            <a:pPr algn="ctr">
              <a:defRPr/>
            </a:pPr>
            <a:r>
              <a:rPr lang="en-US" sz="28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Two-Tailed Test About a Population Proportion</a:t>
            </a:r>
          </a:p>
        </p:txBody>
      </p:sp>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2" name="Rectangle 6">
            <a:extLst>
              <a:ext uri="{FF2B5EF4-FFF2-40B4-BE49-F238E27FC236}">
                <a16:creationId xmlns:a16="http://schemas.microsoft.com/office/drawing/2014/main" id="{A33F4F02-95CE-A988-4F88-8C28EAE2594C}"/>
              </a:ext>
            </a:extLst>
          </p:cNvPr>
          <p:cNvSpPr>
            <a:spLocks noChangeArrowheads="1"/>
          </p:cNvSpPr>
          <p:nvPr/>
        </p:nvSpPr>
        <p:spPr bwMode="auto">
          <a:xfrm>
            <a:off x="685800" y="166688"/>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dirty="0">
                <a:latin typeface="Book Antiqua" pitchFamily="18" charset="0"/>
                <a:cs typeface="+mn-cs"/>
              </a:rPr>
              <a:t>Interval Estimate of a Population Proportion</a:t>
            </a:r>
          </a:p>
        </p:txBody>
      </p:sp>
      <p:grpSp>
        <p:nvGrpSpPr>
          <p:cNvPr id="2" name="Group 10">
            <a:extLst>
              <a:ext uri="{FF2B5EF4-FFF2-40B4-BE49-F238E27FC236}">
                <a16:creationId xmlns:a16="http://schemas.microsoft.com/office/drawing/2014/main" id="{C43BAFE4-9B74-82C8-097A-4600707FE45F}"/>
              </a:ext>
            </a:extLst>
          </p:cNvPr>
          <p:cNvGrpSpPr>
            <a:grpSpLocks/>
          </p:cNvGrpSpPr>
          <p:nvPr/>
        </p:nvGrpSpPr>
        <p:grpSpPr bwMode="auto">
          <a:xfrm>
            <a:off x="995363" y="3154363"/>
            <a:ext cx="7375525" cy="1371600"/>
            <a:chOff x="600" y="780"/>
            <a:chExt cx="4646" cy="864"/>
          </a:xfrm>
          <a:gradFill flip="none" rotWithShape="1">
            <a:gsLst>
              <a:gs pos="0">
                <a:srgbClr val="5A882C">
                  <a:shade val="30000"/>
                  <a:satMod val="115000"/>
                </a:srgbClr>
              </a:gs>
              <a:gs pos="50000">
                <a:srgbClr val="5A882C">
                  <a:shade val="67500"/>
                  <a:satMod val="115000"/>
                </a:srgbClr>
              </a:gs>
              <a:gs pos="100000">
                <a:srgbClr val="5A882C">
                  <a:shade val="100000"/>
                  <a:satMod val="115000"/>
                </a:srgbClr>
              </a:gs>
            </a:gsLst>
            <a:lin ang="16200000" scaled="1"/>
            <a:tileRect/>
          </a:gradFill>
        </p:grpSpPr>
        <p:sp>
          <p:nvSpPr>
            <p:cNvPr id="188418" name="Rectangle 2">
              <a:extLst>
                <a:ext uri="{FF2B5EF4-FFF2-40B4-BE49-F238E27FC236}">
                  <a16:creationId xmlns:a16="http://schemas.microsoft.com/office/drawing/2014/main" id="{4FF3FCAC-B328-E96C-06C5-C48A2CF40692}"/>
                </a:ext>
              </a:extLst>
            </p:cNvPr>
            <p:cNvSpPr>
              <a:spLocks noChangeArrowheads="1"/>
            </p:cNvSpPr>
            <p:nvPr/>
          </p:nvSpPr>
          <p:spPr bwMode="auto">
            <a:xfrm>
              <a:off x="600" y="780"/>
              <a:ext cx="4646" cy="864"/>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The sampling distribution of      plays a key role in</a:t>
              </a:r>
            </a:p>
            <a:p>
              <a:pPr>
                <a:defRPr/>
              </a:pPr>
              <a:r>
                <a:rPr lang="en-US" sz="2400" dirty="0">
                  <a:effectLst>
                    <a:outerShdw blurRad="38100" dist="38100" dir="2700000" algn="tl">
                      <a:srgbClr val="000000"/>
                    </a:outerShdw>
                  </a:effectLst>
                  <a:latin typeface="Book Antiqua" pitchFamily="18" charset="0"/>
                  <a:cs typeface="+mn-cs"/>
                </a:rPr>
                <a:t> computing the margin of error for this interval</a:t>
              </a:r>
            </a:p>
            <a:p>
              <a:pPr>
                <a:defRPr/>
              </a:pPr>
              <a:r>
                <a:rPr lang="en-US" sz="2400" dirty="0">
                  <a:effectLst>
                    <a:outerShdw blurRad="38100" dist="38100" dir="2700000" algn="tl">
                      <a:srgbClr val="000000"/>
                    </a:outerShdw>
                  </a:effectLst>
                  <a:latin typeface="Book Antiqua" pitchFamily="18" charset="0"/>
                  <a:cs typeface="+mn-cs"/>
                </a:rPr>
                <a:t> estimate.</a:t>
              </a:r>
            </a:p>
          </p:txBody>
        </p:sp>
      </p:grpSp>
      <p:grpSp>
        <p:nvGrpSpPr>
          <p:cNvPr id="3" name="Group 11">
            <a:extLst>
              <a:ext uri="{FF2B5EF4-FFF2-40B4-BE49-F238E27FC236}">
                <a16:creationId xmlns:a16="http://schemas.microsoft.com/office/drawing/2014/main" id="{19CF5EEE-FC33-3987-4E32-22E6FAE4C2F2}"/>
              </a:ext>
            </a:extLst>
          </p:cNvPr>
          <p:cNvGrpSpPr>
            <a:grpSpLocks/>
          </p:cNvGrpSpPr>
          <p:nvPr/>
        </p:nvGrpSpPr>
        <p:grpSpPr bwMode="auto">
          <a:xfrm>
            <a:off x="850900" y="4662488"/>
            <a:ext cx="7814129" cy="1447800"/>
            <a:chOff x="600" y="1740"/>
            <a:chExt cx="4646" cy="888"/>
          </a:xfrm>
          <a:solidFill>
            <a:schemeClr val="bg1"/>
          </a:solidFill>
        </p:grpSpPr>
        <p:sp>
          <p:nvSpPr>
            <p:cNvPr id="188420" name="Rectangle 4">
              <a:extLst>
                <a:ext uri="{FF2B5EF4-FFF2-40B4-BE49-F238E27FC236}">
                  <a16:creationId xmlns:a16="http://schemas.microsoft.com/office/drawing/2014/main" id="{24D859C5-A063-4986-9023-6C69735E2E2F}"/>
                </a:ext>
              </a:extLst>
            </p:cNvPr>
            <p:cNvSpPr>
              <a:spLocks noChangeArrowheads="1"/>
            </p:cNvSpPr>
            <p:nvPr/>
          </p:nvSpPr>
          <p:spPr bwMode="auto">
            <a:xfrm>
              <a:off x="600" y="1740"/>
              <a:ext cx="4646" cy="888"/>
            </a:xfrm>
            <a:prstGeom prst="rect">
              <a:avLst/>
            </a:prstGeom>
            <a:grp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The sampling distribution of</a:t>
              </a:r>
              <a:r>
                <a:rPr lang="en-US" sz="2400" i="1" dirty="0">
                  <a:effectLst>
                    <a:outerShdw blurRad="38100" dist="38100" dir="2700000" algn="tl">
                      <a:srgbClr val="000000"/>
                    </a:outerShdw>
                  </a:effectLst>
                  <a:latin typeface="Book Antiqua" pitchFamily="18" charset="0"/>
                  <a:cs typeface="+mn-cs"/>
                </a:rPr>
                <a:t>   </a:t>
              </a:r>
              <a:r>
                <a:rPr lang="en-US" sz="2400" dirty="0">
                  <a:effectLst>
                    <a:outerShdw blurRad="38100" dist="38100" dir="2700000" algn="tl">
                      <a:srgbClr val="000000"/>
                    </a:outerShdw>
                  </a:effectLst>
                  <a:latin typeface="Book Antiqua" pitchFamily="18" charset="0"/>
                  <a:cs typeface="+mn-cs"/>
                </a:rPr>
                <a:t>    can be approximated</a:t>
              </a:r>
            </a:p>
            <a:p>
              <a:pPr>
                <a:defRPr/>
              </a:pPr>
              <a:r>
                <a:rPr lang="en-US" sz="2400" dirty="0">
                  <a:effectLst>
                    <a:outerShdw blurRad="38100" dist="38100" dir="2700000" algn="tl">
                      <a:srgbClr val="000000"/>
                    </a:outerShdw>
                  </a:effectLst>
                  <a:latin typeface="Book Antiqua" pitchFamily="18" charset="0"/>
                  <a:cs typeface="+mn-cs"/>
                </a:rPr>
                <a:t> by a normal distribution whenever </a:t>
              </a:r>
              <a:r>
                <a:rPr lang="en-US" sz="2400" i="1" dirty="0" err="1">
                  <a:effectLst>
                    <a:outerShdw blurRad="38100" dist="38100" dir="2700000" algn="tl">
                      <a:srgbClr val="000000"/>
                    </a:outerShdw>
                  </a:effectLst>
                  <a:latin typeface="Book Antiqua" pitchFamily="18" charset="0"/>
                  <a:cs typeface="+mn-cs"/>
                </a:rPr>
                <a:t>np</a:t>
              </a: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&gt;</a:t>
              </a:r>
              <a:r>
                <a:rPr lang="en-US" sz="2400" dirty="0">
                  <a:effectLst>
                    <a:outerShdw blurRad="38100" dist="38100" dir="2700000" algn="tl">
                      <a:srgbClr val="000000"/>
                    </a:outerShdw>
                  </a:effectLst>
                  <a:latin typeface="Book Antiqua" pitchFamily="18" charset="0"/>
                  <a:cs typeface="+mn-cs"/>
                </a:rPr>
                <a:t> 5 and</a:t>
              </a:r>
            </a:p>
            <a:p>
              <a:pPr>
                <a:defRPr/>
              </a:pP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Book Antiqua" pitchFamily="18" charset="0"/>
                  <a:cs typeface="+mn-cs"/>
                </a:rPr>
                <a:t>n</a:t>
              </a:r>
              <a:r>
                <a:rPr lang="en-US" sz="2400" dirty="0">
                  <a:effectLst>
                    <a:outerShdw blurRad="38100" dist="38100" dir="2700000" algn="tl">
                      <a:srgbClr val="000000"/>
                    </a:outerShdw>
                  </a:effectLst>
                  <a:latin typeface="Book Antiqua" pitchFamily="18" charset="0"/>
                  <a:cs typeface="+mn-cs"/>
                </a:rPr>
                <a:t>(1 – </a:t>
              </a:r>
              <a:r>
                <a:rPr lang="en-US" sz="2400" i="1" dirty="0">
                  <a:effectLst>
                    <a:outerShdw blurRad="38100" dist="38100" dir="2700000" algn="tl">
                      <a:srgbClr val="000000"/>
                    </a:outerShdw>
                  </a:effectLst>
                  <a:latin typeface="Book Antiqua" pitchFamily="18" charset="0"/>
                  <a:cs typeface="+mn-cs"/>
                </a:rPr>
                <a:t>p</a:t>
              </a: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&gt;</a:t>
              </a:r>
              <a:r>
                <a:rPr lang="en-US" sz="2400" dirty="0">
                  <a:effectLst>
                    <a:outerShdw blurRad="38100" dist="38100" dir="2700000" algn="tl">
                      <a:srgbClr val="000000"/>
                    </a:outerShdw>
                  </a:effectLst>
                  <a:latin typeface="Book Antiqua" pitchFamily="18" charset="0"/>
                  <a:cs typeface="+mn-cs"/>
                </a:rPr>
                <a:t> 5.</a:t>
              </a:r>
            </a:p>
          </p:txBody>
        </p:sp>
      </p:grpSp>
      <p:sp>
        <p:nvSpPr>
          <p:cNvPr id="11" name="Rectangle 2">
            <a:extLst>
              <a:ext uri="{FF2B5EF4-FFF2-40B4-BE49-F238E27FC236}">
                <a16:creationId xmlns:a16="http://schemas.microsoft.com/office/drawing/2014/main" id="{7CC1D93A-C4B7-5D6F-73AB-877FCFB965A3}"/>
              </a:ext>
            </a:extLst>
          </p:cNvPr>
          <p:cNvSpPr>
            <a:spLocks noChangeArrowheads="1"/>
          </p:cNvSpPr>
          <p:nvPr/>
        </p:nvSpPr>
        <p:spPr bwMode="auto">
          <a:xfrm>
            <a:off x="952500" y="1238250"/>
            <a:ext cx="7505700" cy="182880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The general form of an interval estimate of a</a:t>
            </a:r>
          </a:p>
          <a:p>
            <a:pPr>
              <a:defRPr/>
            </a:pPr>
            <a:r>
              <a:rPr lang="en-US" sz="2400">
                <a:effectLst>
                  <a:outerShdw blurRad="38100" dist="38100" dir="2700000" algn="tl">
                    <a:srgbClr val="000000"/>
                  </a:outerShdw>
                </a:effectLst>
                <a:latin typeface="Book Antiqua" pitchFamily="18" charset="0"/>
                <a:cs typeface="+mn-cs"/>
              </a:rPr>
              <a:t> population proportion is</a:t>
            </a:r>
          </a:p>
          <a:p>
            <a:pPr>
              <a:defRPr/>
            </a:pPr>
            <a:endParaRPr lang="en-US" sz="1200">
              <a:effectLst>
                <a:outerShdw blurRad="38100" dist="38100" dir="2700000" algn="tl">
                  <a:srgbClr val="000000"/>
                </a:outerShdw>
              </a:effectLst>
              <a:latin typeface="Book Antiqua" pitchFamily="18" charset="0"/>
              <a:cs typeface="+mn-cs"/>
            </a:endParaRPr>
          </a:p>
          <a:p>
            <a:pPr>
              <a:defRPr/>
            </a:pPr>
            <a:r>
              <a:rPr lang="en-US" sz="2400">
                <a:effectLst>
                  <a:outerShdw blurRad="38100" dist="38100" dir="2700000" algn="tl">
                    <a:srgbClr val="000000"/>
                  </a:outerShdw>
                </a:effectLst>
                <a:latin typeface="Book Antiqua" pitchFamily="18" charset="0"/>
                <a:cs typeface="+mn-cs"/>
              </a:rPr>
              <a:t>              </a:t>
            </a:r>
          </a:p>
          <a:p>
            <a:pPr>
              <a:defRPr/>
            </a:pPr>
            <a:endParaRPr lang="en-US" sz="2400">
              <a:effectLst>
                <a:outerShdw blurRad="38100" dist="38100" dir="2700000" algn="tl">
                  <a:srgbClr val="000000"/>
                </a:outerShdw>
              </a:effectLst>
              <a:latin typeface="Book Antiqua" pitchFamily="18" charset="0"/>
              <a:cs typeface="+mn-cs"/>
            </a:endParaRPr>
          </a:p>
        </p:txBody>
      </p:sp>
      <p:graphicFrame>
        <p:nvGraphicFramePr>
          <p:cNvPr id="174085" name="Object 5">
            <a:extLst>
              <a:ext uri="{FF2B5EF4-FFF2-40B4-BE49-F238E27FC236}">
                <a16:creationId xmlns:a16="http://schemas.microsoft.com/office/drawing/2014/main" id="{DF7209C8-A96E-AD5F-3CA1-784B01B70D9E}"/>
              </a:ext>
            </a:extLst>
          </p:cNvPr>
          <p:cNvGraphicFramePr>
            <a:graphicFrameLocks noChangeAspect="1"/>
          </p:cNvGraphicFramePr>
          <p:nvPr/>
        </p:nvGraphicFramePr>
        <p:xfrm>
          <a:off x="3028950" y="2290763"/>
          <a:ext cx="3143250" cy="434975"/>
        </p:xfrm>
        <a:graphic>
          <a:graphicData uri="http://schemas.openxmlformats.org/presentationml/2006/ole">
            <mc:AlternateContent xmlns:mc="http://schemas.openxmlformats.org/markup-compatibility/2006">
              <mc:Choice xmlns:v="urn:schemas-microsoft-com:vml" Requires="v">
                <p:oleObj name="Equation" r:id="rId3" imgW="1238289" imgH="152280" progId="Equation.DSMT4">
                  <p:embed/>
                </p:oleObj>
              </mc:Choice>
              <mc:Fallback>
                <p:oleObj name="Equation" r:id="rId3" imgW="1238289" imgH="152280" progId="Equation.DSMT4">
                  <p:embed/>
                  <p:pic>
                    <p:nvPicPr>
                      <p:cNvPr id="174085" name="Object 5">
                        <a:extLst>
                          <a:ext uri="{FF2B5EF4-FFF2-40B4-BE49-F238E27FC236}">
                            <a16:creationId xmlns:a16="http://schemas.microsoft.com/office/drawing/2014/main" id="{DF7209C8-A96E-AD5F-3CA1-784B01B70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950" y="2290763"/>
                        <a:ext cx="3143250" cy="4349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1" name="Object 7">
            <a:extLst>
              <a:ext uri="{FF2B5EF4-FFF2-40B4-BE49-F238E27FC236}">
                <a16:creationId xmlns:a16="http://schemas.microsoft.com/office/drawing/2014/main" id="{F0446EE7-CF70-F9C7-37A8-5003F7D55F32}"/>
              </a:ext>
            </a:extLst>
          </p:cNvPr>
          <p:cNvGraphicFramePr>
            <a:graphicFrameLocks noChangeAspect="1"/>
          </p:cNvGraphicFramePr>
          <p:nvPr/>
        </p:nvGraphicFramePr>
        <p:xfrm>
          <a:off x="5141913" y="3302000"/>
          <a:ext cx="258762" cy="328613"/>
        </p:xfrm>
        <a:graphic>
          <a:graphicData uri="http://schemas.openxmlformats.org/presentationml/2006/ole">
            <mc:AlternateContent xmlns:mc="http://schemas.openxmlformats.org/markup-compatibility/2006">
              <mc:Choice xmlns:v="urn:schemas-microsoft-com:vml" Requires="v">
                <p:oleObj name="Equation" r:id="rId5" imgW="152334" imgH="190417" progId="Equation.DSMT4">
                  <p:embed/>
                </p:oleObj>
              </mc:Choice>
              <mc:Fallback>
                <p:oleObj name="Equation" r:id="rId5" imgW="152334" imgH="190417" progId="Equation.DSMT4">
                  <p:embed/>
                  <p:pic>
                    <p:nvPicPr>
                      <p:cNvPr id="57351" name="Object 7">
                        <a:extLst>
                          <a:ext uri="{FF2B5EF4-FFF2-40B4-BE49-F238E27FC236}">
                            <a16:creationId xmlns:a16="http://schemas.microsoft.com/office/drawing/2014/main" id="{F0446EE7-CF70-F9C7-37A8-5003F7D55F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1913" y="3302000"/>
                        <a:ext cx="258762" cy="328613"/>
                      </a:xfrm>
                      <a:prstGeom prst="rect">
                        <a:avLst/>
                      </a:prstGeom>
                      <a:noFill/>
                      <a:ln>
                        <a:noFill/>
                      </a:ln>
                      <a:effectLst>
                        <a:outerShdw dist="17961" dir="135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2" name="Object 8">
            <a:extLst>
              <a:ext uri="{FF2B5EF4-FFF2-40B4-BE49-F238E27FC236}">
                <a16:creationId xmlns:a16="http://schemas.microsoft.com/office/drawing/2014/main" id="{98C22282-BF02-948D-0201-476464153E07}"/>
              </a:ext>
            </a:extLst>
          </p:cNvPr>
          <p:cNvGraphicFramePr>
            <a:graphicFrameLocks noChangeAspect="1"/>
          </p:cNvGraphicFramePr>
          <p:nvPr/>
        </p:nvGraphicFramePr>
        <p:xfrm>
          <a:off x="5048250" y="4837113"/>
          <a:ext cx="258763" cy="355600"/>
        </p:xfrm>
        <a:graphic>
          <a:graphicData uri="http://schemas.openxmlformats.org/presentationml/2006/ole">
            <mc:AlternateContent xmlns:mc="http://schemas.openxmlformats.org/markup-compatibility/2006">
              <mc:Choice xmlns:v="urn:schemas-microsoft-com:vml" Requires="v">
                <p:oleObj name="Equation" r:id="rId7" imgW="152334" imgH="190417" progId="Equation.DSMT4">
                  <p:embed/>
                </p:oleObj>
              </mc:Choice>
              <mc:Fallback>
                <p:oleObj name="Equation" r:id="rId7" imgW="152334" imgH="190417" progId="Equation.DSMT4">
                  <p:embed/>
                  <p:pic>
                    <p:nvPicPr>
                      <p:cNvPr id="57352" name="Object 8">
                        <a:extLst>
                          <a:ext uri="{FF2B5EF4-FFF2-40B4-BE49-F238E27FC236}">
                            <a16:creationId xmlns:a16="http://schemas.microsoft.com/office/drawing/2014/main" id="{98C22282-BF02-948D-0201-476464153E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8250" y="4837113"/>
                        <a:ext cx="258763" cy="355600"/>
                      </a:xfrm>
                      <a:prstGeom prst="rect">
                        <a:avLst/>
                      </a:prstGeom>
                      <a:noFill/>
                      <a:ln>
                        <a:noFill/>
                      </a:ln>
                      <a:effectLst>
                        <a:outerShdw dist="17961" dir="135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2/3*#ppt_w"/>
                                          </p:val>
                                        </p:tav>
                                        <p:tav tm="100000">
                                          <p:val>
                                            <p:strVal val="#ppt_w"/>
                                          </p:val>
                                        </p:tav>
                                      </p:tavLst>
                                    </p:anim>
                                    <p:anim calcmode="lin" valueType="num">
                                      <p:cBhvr>
                                        <p:cTn id="14"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strVal val="2/3*#ppt_w"/>
                                          </p:val>
                                        </p:tav>
                                        <p:tav tm="100000">
                                          <p:val>
                                            <p:strVal val="#ppt_w"/>
                                          </p:val>
                                        </p:tav>
                                      </p:tavLst>
                                    </p:anim>
                                    <p:anim calcmode="lin" valueType="num">
                                      <p:cBhvr>
                                        <p:cTn id="20" dur="500" fill="hold"/>
                                        <p:tgtEl>
                                          <p:spTgt spid="11"/>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500"/>
                            </p:stCondLst>
                            <p:childTnLst>
                              <p:par>
                                <p:cTn id="22" presetID="12" presetClass="entr" presetSubtype="1" fill="hold" nodeType="afterEffect">
                                  <p:stCondLst>
                                    <p:cond delay="0"/>
                                  </p:stCondLst>
                                  <p:childTnLst>
                                    <p:set>
                                      <p:cBhvr>
                                        <p:cTn id="23" dur="1" fill="hold">
                                          <p:stCondLst>
                                            <p:cond delay="0"/>
                                          </p:stCondLst>
                                        </p:cTn>
                                        <p:tgtEl>
                                          <p:spTgt spid="174085"/>
                                        </p:tgtEl>
                                        <p:attrNameLst>
                                          <p:attrName>style.visibility</p:attrName>
                                        </p:attrNameLst>
                                      </p:cBhvr>
                                      <p:to>
                                        <p:strVal val="visible"/>
                                      </p:to>
                                    </p:set>
                                    <p:animEffect transition="in" filter="slide(fromTop)">
                                      <p:cBhvr>
                                        <p:cTn id="24" dur="500"/>
                                        <p:tgtEl>
                                          <p:spTgt spid="174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93" name="Rectangle 53">
            <a:extLst>
              <a:ext uri="{FF2B5EF4-FFF2-40B4-BE49-F238E27FC236}">
                <a16:creationId xmlns:a16="http://schemas.microsoft.com/office/drawing/2014/main" id="{18721CF7-58B3-FAA6-F3C7-CDB69625BAF6}"/>
              </a:ext>
            </a:extLst>
          </p:cNvPr>
          <p:cNvSpPr>
            <a:spLocks noChangeArrowheads="1"/>
          </p:cNvSpPr>
          <p:nvPr/>
        </p:nvSpPr>
        <p:spPr bwMode="auto">
          <a:xfrm>
            <a:off x="1676400" y="1657350"/>
            <a:ext cx="5867400" cy="424815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42" name="Freeform 2">
            <a:extLst>
              <a:ext uri="{FF2B5EF4-FFF2-40B4-BE49-F238E27FC236}">
                <a16:creationId xmlns:a16="http://schemas.microsoft.com/office/drawing/2014/main" id="{1FBE762F-304F-9E4D-F55E-0798595C3288}"/>
              </a:ext>
            </a:extLst>
          </p:cNvPr>
          <p:cNvSpPr>
            <a:spLocks/>
          </p:cNvSpPr>
          <p:nvPr/>
        </p:nvSpPr>
        <p:spPr bwMode="auto">
          <a:xfrm>
            <a:off x="2438400" y="1947863"/>
            <a:ext cx="4403725" cy="3055937"/>
          </a:xfrm>
          <a:custGeom>
            <a:avLst/>
            <a:gdLst/>
            <a:ahLst/>
            <a:cxnLst>
              <a:cxn ang="0">
                <a:pos x="1318" y="18"/>
              </a:cxn>
              <a:cxn ang="0">
                <a:pos x="1234" y="108"/>
              </a:cxn>
              <a:cxn ang="0">
                <a:pos x="1176" y="208"/>
              </a:cxn>
              <a:cxn ang="0">
                <a:pos x="1114" y="334"/>
              </a:cxn>
              <a:cxn ang="0">
                <a:pos x="1068" y="438"/>
              </a:cxn>
              <a:cxn ang="0">
                <a:pos x="1030" y="542"/>
              </a:cxn>
              <a:cxn ang="0">
                <a:pos x="996" y="649"/>
              </a:cxn>
              <a:cxn ang="0">
                <a:pos x="962" y="755"/>
              </a:cxn>
              <a:cxn ang="0">
                <a:pos x="930" y="861"/>
              </a:cxn>
              <a:cxn ang="0">
                <a:pos x="901" y="975"/>
              </a:cxn>
              <a:cxn ang="0">
                <a:pos x="869" y="1082"/>
              </a:cxn>
              <a:cxn ang="0">
                <a:pos x="825" y="1195"/>
              </a:cxn>
              <a:cxn ang="0">
                <a:pos x="786" y="1293"/>
              </a:cxn>
              <a:cxn ang="0">
                <a:pos x="732" y="1399"/>
              </a:cxn>
              <a:cxn ang="0">
                <a:pos x="662" y="1513"/>
              </a:cxn>
              <a:cxn ang="0">
                <a:pos x="587" y="1600"/>
              </a:cxn>
              <a:cxn ang="0">
                <a:pos x="490" y="1683"/>
              </a:cxn>
              <a:cxn ang="0">
                <a:pos x="388" y="1743"/>
              </a:cxn>
              <a:cxn ang="0">
                <a:pos x="295" y="1787"/>
              </a:cxn>
              <a:cxn ang="0">
                <a:pos x="193" y="1826"/>
              </a:cxn>
              <a:cxn ang="0">
                <a:pos x="79" y="1865"/>
              </a:cxn>
              <a:cxn ang="0">
                <a:pos x="6" y="1883"/>
              </a:cxn>
              <a:cxn ang="0">
                <a:pos x="2774" y="1922"/>
              </a:cxn>
              <a:cxn ang="0">
                <a:pos x="2726" y="1877"/>
              </a:cxn>
              <a:cxn ang="0">
                <a:pos x="2622" y="1845"/>
              </a:cxn>
              <a:cxn ang="0">
                <a:pos x="2510" y="1803"/>
              </a:cxn>
              <a:cxn ang="0">
                <a:pos x="2396" y="1755"/>
              </a:cxn>
              <a:cxn ang="0">
                <a:pos x="2278" y="1693"/>
              </a:cxn>
              <a:cxn ang="0">
                <a:pos x="2220" y="1655"/>
              </a:cxn>
              <a:cxn ang="0">
                <a:pos x="2156" y="1589"/>
              </a:cxn>
              <a:cxn ang="0">
                <a:pos x="2082" y="1503"/>
              </a:cxn>
              <a:cxn ang="0">
                <a:pos x="2022" y="1398"/>
              </a:cxn>
              <a:cxn ang="0">
                <a:pos x="1970" y="1298"/>
              </a:cxn>
              <a:cxn ang="0">
                <a:pos x="1928" y="1200"/>
              </a:cxn>
              <a:cxn ang="0">
                <a:pos x="1892" y="1100"/>
              </a:cxn>
              <a:cxn ang="0">
                <a:pos x="1862" y="1010"/>
              </a:cxn>
              <a:cxn ang="0">
                <a:pos x="1830" y="900"/>
              </a:cxn>
              <a:cxn ang="0">
                <a:pos x="1798" y="782"/>
              </a:cxn>
              <a:cxn ang="0">
                <a:pos x="1760" y="656"/>
              </a:cxn>
              <a:cxn ang="0">
                <a:pos x="1712" y="524"/>
              </a:cxn>
              <a:cxn ang="0">
                <a:pos x="1670" y="410"/>
              </a:cxn>
              <a:cxn ang="0">
                <a:pos x="1632" y="328"/>
              </a:cxn>
              <a:cxn ang="0">
                <a:pos x="1590" y="232"/>
              </a:cxn>
              <a:cxn ang="0">
                <a:pos x="1546" y="156"/>
              </a:cxn>
              <a:cxn ang="0">
                <a:pos x="1570" y="194"/>
              </a:cxn>
              <a:cxn ang="0">
                <a:pos x="1550" y="156"/>
              </a:cxn>
              <a:cxn ang="0">
                <a:pos x="1476" y="56"/>
              </a:cxn>
              <a:cxn ang="0">
                <a:pos x="1413" y="8"/>
              </a:cxn>
            </a:cxnLst>
            <a:rect l="0" t="0" r="r" b="b"/>
            <a:pathLst>
              <a:path w="2774" h="1925">
                <a:moveTo>
                  <a:pt x="1390" y="0"/>
                </a:moveTo>
                <a:lnTo>
                  <a:pt x="1350" y="0"/>
                </a:lnTo>
                <a:lnTo>
                  <a:pt x="1318" y="18"/>
                </a:lnTo>
                <a:lnTo>
                  <a:pt x="1289" y="40"/>
                </a:lnTo>
                <a:lnTo>
                  <a:pt x="1261" y="70"/>
                </a:lnTo>
                <a:lnTo>
                  <a:pt x="1234" y="108"/>
                </a:lnTo>
                <a:lnTo>
                  <a:pt x="1211" y="144"/>
                </a:lnTo>
                <a:lnTo>
                  <a:pt x="1193" y="173"/>
                </a:lnTo>
                <a:lnTo>
                  <a:pt x="1176" y="208"/>
                </a:lnTo>
                <a:lnTo>
                  <a:pt x="1152" y="256"/>
                </a:lnTo>
                <a:lnTo>
                  <a:pt x="1132" y="296"/>
                </a:lnTo>
                <a:lnTo>
                  <a:pt x="1114" y="334"/>
                </a:lnTo>
                <a:lnTo>
                  <a:pt x="1094" y="378"/>
                </a:lnTo>
                <a:lnTo>
                  <a:pt x="1082" y="410"/>
                </a:lnTo>
                <a:lnTo>
                  <a:pt x="1068" y="438"/>
                </a:lnTo>
                <a:lnTo>
                  <a:pt x="1052" y="482"/>
                </a:lnTo>
                <a:lnTo>
                  <a:pt x="1040" y="514"/>
                </a:lnTo>
                <a:lnTo>
                  <a:pt x="1030" y="542"/>
                </a:lnTo>
                <a:lnTo>
                  <a:pt x="1022" y="570"/>
                </a:lnTo>
                <a:lnTo>
                  <a:pt x="1008" y="606"/>
                </a:lnTo>
                <a:lnTo>
                  <a:pt x="996" y="649"/>
                </a:lnTo>
                <a:lnTo>
                  <a:pt x="984" y="688"/>
                </a:lnTo>
                <a:lnTo>
                  <a:pt x="972" y="724"/>
                </a:lnTo>
                <a:lnTo>
                  <a:pt x="962" y="755"/>
                </a:lnTo>
                <a:lnTo>
                  <a:pt x="949" y="786"/>
                </a:lnTo>
                <a:lnTo>
                  <a:pt x="940" y="829"/>
                </a:lnTo>
                <a:lnTo>
                  <a:pt x="930" y="861"/>
                </a:lnTo>
                <a:lnTo>
                  <a:pt x="922" y="902"/>
                </a:lnTo>
                <a:lnTo>
                  <a:pt x="908" y="942"/>
                </a:lnTo>
                <a:lnTo>
                  <a:pt x="901" y="975"/>
                </a:lnTo>
                <a:lnTo>
                  <a:pt x="891" y="1007"/>
                </a:lnTo>
                <a:lnTo>
                  <a:pt x="883" y="1041"/>
                </a:lnTo>
                <a:lnTo>
                  <a:pt x="869" y="1082"/>
                </a:lnTo>
                <a:lnTo>
                  <a:pt x="852" y="1123"/>
                </a:lnTo>
                <a:lnTo>
                  <a:pt x="836" y="1168"/>
                </a:lnTo>
                <a:lnTo>
                  <a:pt x="825" y="1195"/>
                </a:lnTo>
                <a:lnTo>
                  <a:pt x="816" y="1223"/>
                </a:lnTo>
                <a:lnTo>
                  <a:pt x="800" y="1263"/>
                </a:lnTo>
                <a:lnTo>
                  <a:pt x="786" y="1293"/>
                </a:lnTo>
                <a:lnTo>
                  <a:pt x="768" y="1331"/>
                </a:lnTo>
                <a:lnTo>
                  <a:pt x="750" y="1367"/>
                </a:lnTo>
                <a:lnTo>
                  <a:pt x="732" y="1399"/>
                </a:lnTo>
                <a:lnTo>
                  <a:pt x="708" y="1437"/>
                </a:lnTo>
                <a:lnTo>
                  <a:pt x="686" y="1477"/>
                </a:lnTo>
                <a:lnTo>
                  <a:pt x="662" y="1513"/>
                </a:lnTo>
                <a:lnTo>
                  <a:pt x="634" y="1551"/>
                </a:lnTo>
                <a:lnTo>
                  <a:pt x="614" y="1573"/>
                </a:lnTo>
                <a:lnTo>
                  <a:pt x="587" y="1600"/>
                </a:lnTo>
                <a:lnTo>
                  <a:pt x="558" y="1633"/>
                </a:lnTo>
                <a:lnTo>
                  <a:pt x="536" y="1653"/>
                </a:lnTo>
                <a:lnTo>
                  <a:pt x="490" y="1683"/>
                </a:lnTo>
                <a:lnTo>
                  <a:pt x="452" y="1706"/>
                </a:lnTo>
                <a:lnTo>
                  <a:pt x="416" y="1723"/>
                </a:lnTo>
                <a:lnTo>
                  <a:pt x="388" y="1743"/>
                </a:lnTo>
                <a:lnTo>
                  <a:pt x="357" y="1759"/>
                </a:lnTo>
                <a:lnTo>
                  <a:pt x="327" y="1772"/>
                </a:lnTo>
                <a:lnTo>
                  <a:pt x="295" y="1787"/>
                </a:lnTo>
                <a:lnTo>
                  <a:pt x="263" y="1799"/>
                </a:lnTo>
                <a:lnTo>
                  <a:pt x="231" y="1808"/>
                </a:lnTo>
                <a:lnTo>
                  <a:pt x="193" y="1826"/>
                </a:lnTo>
                <a:lnTo>
                  <a:pt x="158" y="1838"/>
                </a:lnTo>
                <a:lnTo>
                  <a:pt x="117" y="1853"/>
                </a:lnTo>
                <a:lnTo>
                  <a:pt x="79" y="1865"/>
                </a:lnTo>
                <a:lnTo>
                  <a:pt x="44" y="1874"/>
                </a:lnTo>
                <a:lnTo>
                  <a:pt x="29" y="1877"/>
                </a:lnTo>
                <a:lnTo>
                  <a:pt x="6" y="1883"/>
                </a:lnTo>
                <a:lnTo>
                  <a:pt x="3" y="1907"/>
                </a:lnTo>
                <a:lnTo>
                  <a:pt x="0" y="1925"/>
                </a:lnTo>
                <a:lnTo>
                  <a:pt x="2774" y="1922"/>
                </a:lnTo>
                <a:lnTo>
                  <a:pt x="2772" y="1891"/>
                </a:lnTo>
                <a:lnTo>
                  <a:pt x="2750" y="1881"/>
                </a:lnTo>
                <a:lnTo>
                  <a:pt x="2726" y="1877"/>
                </a:lnTo>
                <a:lnTo>
                  <a:pt x="2684" y="1865"/>
                </a:lnTo>
                <a:lnTo>
                  <a:pt x="2654" y="1855"/>
                </a:lnTo>
                <a:lnTo>
                  <a:pt x="2622" y="1845"/>
                </a:lnTo>
                <a:lnTo>
                  <a:pt x="2596" y="1835"/>
                </a:lnTo>
                <a:lnTo>
                  <a:pt x="2558" y="1825"/>
                </a:lnTo>
                <a:lnTo>
                  <a:pt x="2510" y="1803"/>
                </a:lnTo>
                <a:lnTo>
                  <a:pt x="2468" y="1789"/>
                </a:lnTo>
                <a:lnTo>
                  <a:pt x="2432" y="1775"/>
                </a:lnTo>
                <a:lnTo>
                  <a:pt x="2396" y="1755"/>
                </a:lnTo>
                <a:lnTo>
                  <a:pt x="2362" y="1737"/>
                </a:lnTo>
                <a:lnTo>
                  <a:pt x="2316" y="1715"/>
                </a:lnTo>
                <a:lnTo>
                  <a:pt x="2278" y="1693"/>
                </a:lnTo>
                <a:lnTo>
                  <a:pt x="2258" y="1681"/>
                </a:lnTo>
                <a:lnTo>
                  <a:pt x="2240" y="1671"/>
                </a:lnTo>
                <a:lnTo>
                  <a:pt x="2220" y="1655"/>
                </a:lnTo>
                <a:lnTo>
                  <a:pt x="2206" y="1643"/>
                </a:lnTo>
                <a:lnTo>
                  <a:pt x="2181" y="1615"/>
                </a:lnTo>
                <a:lnTo>
                  <a:pt x="2156" y="1589"/>
                </a:lnTo>
                <a:lnTo>
                  <a:pt x="2129" y="1563"/>
                </a:lnTo>
                <a:lnTo>
                  <a:pt x="2105" y="1531"/>
                </a:lnTo>
                <a:lnTo>
                  <a:pt x="2082" y="1503"/>
                </a:lnTo>
                <a:lnTo>
                  <a:pt x="2057" y="1461"/>
                </a:lnTo>
                <a:lnTo>
                  <a:pt x="2039" y="1432"/>
                </a:lnTo>
                <a:lnTo>
                  <a:pt x="2022" y="1398"/>
                </a:lnTo>
                <a:lnTo>
                  <a:pt x="2004" y="1364"/>
                </a:lnTo>
                <a:lnTo>
                  <a:pt x="1986" y="1332"/>
                </a:lnTo>
                <a:lnTo>
                  <a:pt x="1970" y="1298"/>
                </a:lnTo>
                <a:lnTo>
                  <a:pt x="1956" y="1270"/>
                </a:lnTo>
                <a:lnTo>
                  <a:pt x="1944" y="1240"/>
                </a:lnTo>
                <a:lnTo>
                  <a:pt x="1928" y="1200"/>
                </a:lnTo>
                <a:lnTo>
                  <a:pt x="1914" y="1158"/>
                </a:lnTo>
                <a:lnTo>
                  <a:pt x="1904" y="1132"/>
                </a:lnTo>
                <a:lnTo>
                  <a:pt x="1892" y="1100"/>
                </a:lnTo>
                <a:lnTo>
                  <a:pt x="1882" y="1072"/>
                </a:lnTo>
                <a:lnTo>
                  <a:pt x="1872" y="1044"/>
                </a:lnTo>
                <a:lnTo>
                  <a:pt x="1862" y="1010"/>
                </a:lnTo>
                <a:lnTo>
                  <a:pt x="1852" y="976"/>
                </a:lnTo>
                <a:lnTo>
                  <a:pt x="1840" y="932"/>
                </a:lnTo>
                <a:lnTo>
                  <a:pt x="1830" y="900"/>
                </a:lnTo>
                <a:lnTo>
                  <a:pt x="1818" y="854"/>
                </a:lnTo>
                <a:lnTo>
                  <a:pt x="1808" y="818"/>
                </a:lnTo>
                <a:lnTo>
                  <a:pt x="1798" y="782"/>
                </a:lnTo>
                <a:lnTo>
                  <a:pt x="1788" y="744"/>
                </a:lnTo>
                <a:lnTo>
                  <a:pt x="1778" y="710"/>
                </a:lnTo>
                <a:lnTo>
                  <a:pt x="1760" y="656"/>
                </a:lnTo>
                <a:lnTo>
                  <a:pt x="1742" y="598"/>
                </a:lnTo>
                <a:lnTo>
                  <a:pt x="1726" y="560"/>
                </a:lnTo>
                <a:lnTo>
                  <a:pt x="1712" y="524"/>
                </a:lnTo>
                <a:lnTo>
                  <a:pt x="1702" y="494"/>
                </a:lnTo>
                <a:lnTo>
                  <a:pt x="1686" y="450"/>
                </a:lnTo>
                <a:lnTo>
                  <a:pt x="1670" y="410"/>
                </a:lnTo>
                <a:lnTo>
                  <a:pt x="1648" y="354"/>
                </a:lnTo>
                <a:lnTo>
                  <a:pt x="1660" y="384"/>
                </a:lnTo>
                <a:lnTo>
                  <a:pt x="1632" y="328"/>
                </a:lnTo>
                <a:lnTo>
                  <a:pt x="1622" y="298"/>
                </a:lnTo>
                <a:lnTo>
                  <a:pt x="1608" y="266"/>
                </a:lnTo>
                <a:lnTo>
                  <a:pt x="1590" y="232"/>
                </a:lnTo>
                <a:lnTo>
                  <a:pt x="1559" y="178"/>
                </a:lnTo>
                <a:lnTo>
                  <a:pt x="1560" y="178"/>
                </a:lnTo>
                <a:lnTo>
                  <a:pt x="1546" y="156"/>
                </a:lnTo>
                <a:lnTo>
                  <a:pt x="1530" y="128"/>
                </a:lnTo>
                <a:lnTo>
                  <a:pt x="1542" y="144"/>
                </a:lnTo>
                <a:lnTo>
                  <a:pt x="1570" y="194"/>
                </a:lnTo>
                <a:lnTo>
                  <a:pt x="1580" y="214"/>
                </a:lnTo>
                <a:lnTo>
                  <a:pt x="1554" y="169"/>
                </a:lnTo>
                <a:lnTo>
                  <a:pt x="1550" y="156"/>
                </a:lnTo>
                <a:lnTo>
                  <a:pt x="1518" y="110"/>
                </a:lnTo>
                <a:lnTo>
                  <a:pt x="1498" y="84"/>
                </a:lnTo>
                <a:lnTo>
                  <a:pt x="1476" y="56"/>
                </a:lnTo>
                <a:lnTo>
                  <a:pt x="1456" y="36"/>
                </a:lnTo>
                <a:lnTo>
                  <a:pt x="1434" y="22"/>
                </a:lnTo>
                <a:lnTo>
                  <a:pt x="1413" y="8"/>
                </a:lnTo>
                <a:lnTo>
                  <a:pt x="1390" y="0"/>
                </a:lnTo>
              </a:path>
            </a:pathLst>
          </a:custGeom>
          <a:solidFill>
            <a:schemeClr val="bg2">
              <a:lumMod val="40000"/>
              <a:lumOff val="6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43" name="Freeform 3">
            <a:extLst>
              <a:ext uri="{FF2B5EF4-FFF2-40B4-BE49-F238E27FC236}">
                <a16:creationId xmlns:a16="http://schemas.microsoft.com/office/drawing/2014/main" id="{9D692E74-E5E4-28EA-0FE0-92EFD3B8E121}"/>
              </a:ext>
            </a:extLst>
          </p:cNvPr>
          <p:cNvSpPr>
            <a:spLocks noChangeArrowheads="1"/>
          </p:cNvSpPr>
          <p:nvPr/>
        </p:nvSpPr>
        <p:spPr bwMode="auto">
          <a:xfrm>
            <a:off x="4433888" y="4776788"/>
            <a:ext cx="1587" cy="190500"/>
          </a:xfrm>
          <a:custGeom>
            <a:avLst/>
            <a:gdLst/>
            <a:ahLst/>
            <a:cxnLst>
              <a:cxn ang="0">
                <a:pos x="0" y="0"/>
              </a:cxn>
              <a:cxn ang="0">
                <a:pos x="0" y="120"/>
              </a:cxn>
            </a:cxnLst>
            <a:rect l="0" t="0" r="r" b="b"/>
            <a:pathLst>
              <a:path w="1" h="120">
                <a:moveTo>
                  <a:pt x="0" y="0"/>
                </a:moveTo>
                <a:lnTo>
                  <a:pt x="0" y="12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45" name="Rectangle 5">
            <a:extLst>
              <a:ext uri="{FF2B5EF4-FFF2-40B4-BE49-F238E27FC236}">
                <a16:creationId xmlns:a16="http://schemas.microsoft.com/office/drawing/2014/main" id="{462E9CB3-1D67-709F-D1C1-4B8D3F6A086F}"/>
              </a:ext>
            </a:extLst>
          </p:cNvPr>
          <p:cNvSpPr>
            <a:spLocks noChangeArrowheads="1"/>
          </p:cNvSpPr>
          <p:nvPr/>
        </p:nvSpPr>
        <p:spPr bwMode="auto">
          <a:xfrm>
            <a:off x="1905000" y="3600450"/>
            <a:ext cx="709613"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Symbol" pitchFamily="18" charset="2"/>
                <a:cs typeface="+mn-cs"/>
              </a:rPr>
              <a:t></a:t>
            </a:r>
            <a:r>
              <a:rPr lang="en-US" sz="2400">
                <a:latin typeface="Book Antiqua" pitchFamily="18" charset="0"/>
                <a:cs typeface="+mn-cs"/>
              </a:rPr>
              <a:t>/2</a:t>
            </a:r>
          </a:p>
        </p:txBody>
      </p:sp>
      <p:sp>
        <p:nvSpPr>
          <p:cNvPr id="138246" name="Rectangle 6">
            <a:extLst>
              <a:ext uri="{FF2B5EF4-FFF2-40B4-BE49-F238E27FC236}">
                <a16:creationId xmlns:a16="http://schemas.microsoft.com/office/drawing/2014/main" id="{00A8F791-008A-9B2B-3894-1D463F50CC88}"/>
              </a:ext>
            </a:extLst>
          </p:cNvPr>
          <p:cNvSpPr>
            <a:spLocks noChangeArrowheads="1"/>
          </p:cNvSpPr>
          <p:nvPr/>
        </p:nvSpPr>
        <p:spPr bwMode="auto">
          <a:xfrm>
            <a:off x="6300788" y="3600450"/>
            <a:ext cx="70961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Symbol" pitchFamily="18" charset="2"/>
                <a:cs typeface="+mn-cs"/>
              </a:rPr>
              <a:t></a:t>
            </a:r>
            <a:r>
              <a:rPr lang="en-US" sz="2400">
                <a:latin typeface="Book Antiqua" pitchFamily="18" charset="0"/>
                <a:cs typeface="+mn-cs"/>
              </a:rPr>
              <a:t>/2</a:t>
            </a:r>
          </a:p>
        </p:txBody>
      </p:sp>
      <p:sp>
        <p:nvSpPr>
          <p:cNvPr id="138250" name="Freeform 10">
            <a:extLst>
              <a:ext uri="{FF2B5EF4-FFF2-40B4-BE49-F238E27FC236}">
                <a16:creationId xmlns:a16="http://schemas.microsoft.com/office/drawing/2014/main" id="{F0A979BB-BA41-BB46-68B1-17EA08780809}"/>
              </a:ext>
            </a:extLst>
          </p:cNvPr>
          <p:cNvSpPr>
            <a:spLocks/>
          </p:cNvSpPr>
          <p:nvPr/>
        </p:nvSpPr>
        <p:spPr bwMode="auto">
          <a:xfrm>
            <a:off x="2179638" y="4595813"/>
            <a:ext cx="677862" cy="293687"/>
          </a:xfrm>
          <a:custGeom>
            <a:avLst/>
            <a:gdLst/>
            <a:ahLst/>
            <a:cxnLst>
              <a:cxn ang="0">
                <a:pos x="427" y="27"/>
              </a:cxn>
              <a:cxn ang="0">
                <a:pos x="427" y="12"/>
              </a:cxn>
              <a:cxn ang="0">
                <a:pos x="426" y="44"/>
              </a:cxn>
              <a:cxn ang="0">
                <a:pos x="426" y="66"/>
              </a:cxn>
              <a:cxn ang="0">
                <a:pos x="426" y="86"/>
              </a:cxn>
              <a:cxn ang="0">
                <a:pos x="427" y="113"/>
              </a:cxn>
              <a:cxn ang="0">
                <a:pos x="426" y="137"/>
              </a:cxn>
              <a:cxn ang="0">
                <a:pos x="426" y="164"/>
              </a:cxn>
              <a:cxn ang="0">
                <a:pos x="426" y="183"/>
              </a:cxn>
              <a:cxn ang="0">
                <a:pos x="0" y="185"/>
              </a:cxn>
              <a:cxn ang="0">
                <a:pos x="1" y="167"/>
              </a:cxn>
              <a:cxn ang="0">
                <a:pos x="1" y="176"/>
              </a:cxn>
              <a:cxn ang="0">
                <a:pos x="1" y="156"/>
              </a:cxn>
              <a:cxn ang="0">
                <a:pos x="19" y="153"/>
              </a:cxn>
              <a:cxn ang="0">
                <a:pos x="43" y="144"/>
              </a:cxn>
              <a:cxn ang="0">
                <a:pos x="70" y="138"/>
              </a:cxn>
              <a:cxn ang="0">
                <a:pos x="94" y="129"/>
              </a:cxn>
              <a:cxn ang="0">
                <a:pos x="118" y="123"/>
              </a:cxn>
              <a:cxn ang="0">
                <a:pos x="142" y="117"/>
              </a:cxn>
              <a:cxn ang="0">
                <a:pos x="167" y="106"/>
              </a:cxn>
              <a:cxn ang="0">
                <a:pos x="191" y="98"/>
              </a:cxn>
              <a:cxn ang="0">
                <a:pos x="217" y="90"/>
              </a:cxn>
              <a:cxn ang="0">
                <a:pos x="241" y="81"/>
              </a:cxn>
              <a:cxn ang="0">
                <a:pos x="263" y="74"/>
              </a:cxn>
              <a:cxn ang="0">
                <a:pos x="283" y="63"/>
              </a:cxn>
              <a:cxn ang="0">
                <a:pos x="310" y="51"/>
              </a:cxn>
              <a:cxn ang="0">
                <a:pos x="335" y="42"/>
              </a:cxn>
              <a:cxn ang="0">
                <a:pos x="360" y="32"/>
              </a:cxn>
              <a:cxn ang="0">
                <a:pos x="381" y="21"/>
              </a:cxn>
              <a:cxn ang="0">
                <a:pos x="407" y="10"/>
              </a:cxn>
              <a:cxn ang="0">
                <a:pos x="427" y="0"/>
              </a:cxn>
              <a:cxn ang="0">
                <a:pos x="427" y="0"/>
              </a:cxn>
            </a:cxnLst>
            <a:rect l="0" t="0" r="r" b="b"/>
            <a:pathLst>
              <a:path w="427" h="185">
                <a:moveTo>
                  <a:pt x="427" y="27"/>
                </a:moveTo>
                <a:lnTo>
                  <a:pt x="427" y="12"/>
                </a:lnTo>
                <a:lnTo>
                  <a:pt x="426" y="44"/>
                </a:lnTo>
                <a:lnTo>
                  <a:pt x="426" y="66"/>
                </a:lnTo>
                <a:lnTo>
                  <a:pt x="426" y="86"/>
                </a:lnTo>
                <a:lnTo>
                  <a:pt x="427" y="113"/>
                </a:lnTo>
                <a:lnTo>
                  <a:pt x="426" y="137"/>
                </a:lnTo>
                <a:lnTo>
                  <a:pt x="426" y="164"/>
                </a:lnTo>
                <a:lnTo>
                  <a:pt x="426" y="183"/>
                </a:lnTo>
                <a:lnTo>
                  <a:pt x="0" y="185"/>
                </a:lnTo>
                <a:lnTo>
                  <a:pt x="1" y="167"/>
                </a:lnTo>
                <a:lnTo>
                  <a:pt x="1" y="176"/>
                </a:lnTo>
                <a:lnTo>
                  <a:pt x="1" y="156"/>
                </a:lnTo>
                <a:lnTo>
                  <a:pt x="19" y="153"/>
                </a:lnTo>
                <a:lnTo>
                  <a:pt x="43" y="144"/>
                </a:lnTo>
                <a:lnTo>
                  <a:pt x="70" y="138"/>
                </a:lnTo>
                <a:lnTo>
                  <a:pt x="94" y="129"/>
                </a:lnTo>
                <a:lnTo>
                  <a:pt x="118" y="123"/>
                </a:lnTo>
                <a:lnTo>
                  <a:pt x="142" y="117"/>
                </a:lnTo>
                <a:lnTo>
                  <a:pt x="167" y="106"/>
                </a:lnTo>
                <a:lnTo>
                  <a:pt x="191" y="98"/>
                </a:lnTo>
                <a:lnTo>
                  <a:pt x="217" y="90"/>
                </a:lnTo>
                <a:lnTo>
                  <a:pt x="241" y="81"/>
                </a:lnTo>
                <a:lnTo>
                  <a:pt x="263" y="74"/>
                </a:lnTo>
                <a:lnTo>
                  <a:pt x="283" y="63"/>
                </a:lnTo>
                <a:lnTo>
                  <a:pt x="310" y="51"/>
                </a:lnTo>
                <a:lnTo>
                  <a:pt x="335" y="42"/>
                </a:lnTo>
                <a:lnTo>
                  <a:pt x="360" y="32"/>
                </a:lnTo>
                <a:lnTo>
                  <a:pt x="381" y="21"/>
                </a:lnTo>
                <a:lnTo>
                  <a:pt x="407" y="10"/>
                </a:lnTo>
                <a:lnTo>
                  <a:pt x="427" y="0"/>
                </a:lnTo>
                <a:lnTo>
                  <a:pt x="427"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51" name="Freeform 11">
            <a:extLst>
              <a:ext uri="{FF2B5EF4-FFF2-40B4-BE49-F238E27FC236}">
                <a16:creationId xmlns:a16="http://schemas.microsoft.com/office/drawing/2014/main" id="{A6B5F7B0-FE4E-5AD6-6D15-CE10469C98CF}"/>
              </a:ext>
            </a:extLst>
          </p:cNvPr>
          <p:cNvSpPr>
            <a:spLocks/>
          </p:cNvSpPr>
          <p:nvPr/>
        </p:nvSpPr>
        <p:spPr bwMode="auto">
          <a:xfrm>
            <a:off x="6048375" y="4627563"/>
            <a:ext cx="631825" cy="263525"/>
          </a:xfrm>
          <a:custGeom>
            <a:avLst/>
            <a:gdLst/>
            <a:ahLst/>
            <a:cxnLst>
              <a:cxn ang="0">
                <a:pos x="0" y="0"/>
              </a:cxn>
              <a:cxn ang="0">
                <a:pos x="3" y="2"/>
              </a:cxn>
              <a:cxn ang="0">
                <a:pos x="2" y="24"/>
              </a:cxn>
              <a:cxn ang="0">
                <a:pos x="2" y="52"/>
              </a:cxn>
              <a:cxn ang="0">
                <a:pos x="1" y="77"/>
              </a:cxn>
              <a:cxn ang="0">
                <a:pos x="1" y="99"/>
              </a:cxn>
              <a:cxn ang="0">
                <a:pos x="1" y="122"/>
              </a:cxn>
              <a:cxn ang="0">
                <a:pos x="1" y="144"/>
              </a:cxn>
              <a:cxn ang="0">
                <a:pos x="2" y="166"/>
              </a:cxn>
              <a:cxn ang="0">
                <a:pos x="398" y="165"/>
              </a:cxn>
              <a:cxn ang="0">
                <a:pos x="398" y="153"/>
              </a:cxn>
              <a:cxn ang="0">
                <a:pos x="396" y="138"/>
              </a:cxn>
              <a:cxn ang="0">
                <a:pos x="396" y="142"/>
              </a:cxn>
              <a:cxn ang="0">
                <a:pos x="388" y="136"/>
              </a:cxn>
              <a:cxn ang="0">
                <a:pos x="372" y="130"/>
              </a:cxn>
              <a:cxn ang="0">
                <a:pos x="350" y="124"/>
              </a:cxn>
              <a:cxn ang="0">
                <a:pos x="328" y="118"/>
              </a:cxn>
              <a:cxn ang="0">
                <a:pos x="308" y="112"/>
              </a:cxn>
              <a:cxn ang="0">
                <a:pos x="280" y="104"/>
              </a:cxn>
              <a:cxn ang="0">
                <a:pos x="258" y="96"/>
              </a:cxn>
              <a:cxn ang="0">
                <a:pos x="234" y="88"/>
              </a:cxn>
              <a:cxn ang="0">
                <a:pos x="208" y="80"/>
              </a:cxn>
              <a:cxn ang="0">
                <a:pos x="178" y="68"/>
              </a:cxn>
              <a:cxn ang="0">
                <a:pos x="148" y="58"/>
              </a:cxn>
              <a:cxn ang="0">
                <a:pos x="128" y="50"/>
              </a:cxn>
              <a:cxn ang="0">
                <a:pos x="111" y="43"/>
              </a:cxn>
              <a:cxn ang="0">
                <a:pos x="90" y="34"/>
              </a:cxn>
              <a:cxn ang="0">
                <a:pos x="64" y="24"/>
              </a:cxn>
              <a:cxn ang="0">
                <a:pos x="36" y="14"/>
              </a:cxn>
              <a:cxn ang="0">
                <a:pos x="15" y="4"/>
              </a:cxn>
              <a:cxn ang="0">
                <a:pos x="3" y="0"/>
              </a:cxn>
              <a:cxn ang="0">
                <a:pos x="3" y="0"/>
              </a:cxn>
            </a:cxnLst>
            <a:rect l="0" t="0" r="r" b="b"/>
            <a:pathLst>
              <a:path w="398" h="166">
                <a:moveTo>
                  <a:pt x="0" y="0"/>
                </a:moveTo>
                <a:lnTo>
                  <a:pt x="3" y="2"/>
                </a:lnTo>
                <a:lnTo>
                  <a:pt x="2" y="24"/>
                </a:lnTo>
                <a:lnTo>
                  <a:pt x="2" y="52"/>
                </a:lnTo>
                <a:lnTo>
                  <a:pt x="1" y="77"/>
                </a:lnTo>
                <a:lnTo>
                  <a:pt x="1" y="99"/>
                </a:lnTo>
                <a:lnTo>
                  <a:pt x="1" y="122"/>
                </a:lnTo>
                <a:lnTo>
                  <a:pt x="1" y="144"/>
                </a:lnTo>
                <a:lnTo>
                  <a:pt x="2" y="166"/>
                </a:lnTo>
                <a:lnTo>
                  <a:pt x="398" y="165"/>
                </a:lnTo>
                <a:lnTo>
                  <a:pt x="398" y="153"/>
                </a:lnTo>
                <a:lnTo>
                  <a:pt x="396" y="138"/>
                </a:lnTo>
                <a:lnTo>
                  <a:pt x="396" y="142"/>
                </a:lnTo>
                <a:lnTo>
                  <a:pt x="388" y="136"/>
                </a:lnTo>
                <a:lnTo>
                  <a:pt x="372" y="130"/>
                </a:lnTo>
                <a:lnTo>
                  <a:pt x="350" y="124"/>
                </a:lnTo>
                <a:lnTo>
                  <a:pt x="328" y="118"/>
                </a:lnTo>
                <a:lnTo>
                  <a:pt x="308" y="112"/>
                </a:lnTo>
                <a:lnTo>
                  <a:pt x="280" y="104"/>
                </a:lnTo>
                <a:lnTo>
                  <a:pt x="258" y="96"/>
                </a:lnTo>
                <a:lnTo>
                  <a:pt x="234" y="88"/>
                </a:lnTo>
                <a:lnTo>
                  <a:pt x="208" y="80"/>
                </a:lnTo>
                <a:lnTo>
                  <a:pt x="178" y="68"/>
                </a:lnTo>
                <a:lnTo>
                  <a:pt x="148" y="58"/>
                </a:lnTo>
                <a:lnTo>
                  <a:pt x="128" y="50"/>
                </a:lnTo>
                <a:lnTo>
                  <a:pt x="111" y="43"/>
                </a:lnTo>
                <a:lnTo>
                  <a:pt x="90" y="34"/>
                </a:lnTo>
                <a:lnTo>
                  <a:pt x="64" y="24"/>
                </a:lnTo>
                <a:lnTo>
                  <a:pt x="36" y="14"/>
                </a:lnTo>
                <a:lnTo>
                  <a:pt x="15" y="4"/>
                </a:lnTo>
                <a:lnTo>
                  <a:pt x="3" y="0"/>
                </a:lnTo>
                <a:lnTo>
                  <a:pt x="3"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52" name="Line 12">
            <a:extLst>
              <a:ext uri="{FF2B5EF4-FFF2-40B4-BE49-F238E27FC236}">
                <a16:creationId xmlns:a16="http://schemas.microsoft.com/office/drawing/2014/main" id="{BA4DBF2E-AA34-A869-D78C-E93B01B23751}"/>
              </a:ext>
            </a:extLst>
          </p:cNvPr>
          <p:cNvSpPr>
            <a:spLocks noChangeShapeType="1"/>
          </p:cNvSpPr>
          <p:nvPr/>
        </p:nvSpPr>
        <p:spPr bwMode="auto">
          <a:xfrm>
            <a:off x="2381250" y="4146550"/>
            <a:ext cx="209550" cy="496888"/>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53" name="Line 13">
            <a:extLst>
              <a:ext uri="{FF2B5EF4-FFF2-40B4-BE49-F238E27FC236}">
                <a16:creationId xmlns:a16="http://schemas.microsoft.com/office/drawing/2014/main" id="{7D37B556-990D-3211-331A-BD0E69D4639A}"/>
              </a:ext>
            </a:extLst>
          </p:cNvPr>
          <p:cNvSpPr>
            <a:spLocks noChangeShapeType="1"/>
          </p:cNvSpPr>
          <p:nvPr/>
        </p:nvSpPr>
        <p:spPr bwMode="auto">
          <a:xfrm flipH="1">
            <a:off x="6311900" y="4144963"/>
            <a:ext cx="257175" cy="54610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57" name="Line 17">
            <a:extLst>
              <a:ext uri="{FF2B5EF4-FFF2-40B4-BE49-F238E27FC236}">
                <a16:creationId xmlns:a16="http://schemas.microsoft.com/office/drawing/2014/main" id="{1C3AE9ED-BE4F-6EF1-06D6-AA194A1BA7D0}"/>
              </a:ext>
            </a:extLst>
          </p:cNvPr>
          <p:cNvSpPr>
            <a:spLocks noChangeShapeType="1"/>
          </p:cNvSpPr>
          <p:nvPr/>
        </p:nvSpPr>
        <p:spPr bwMode="auto">
          <a:xfrm>
            <a:off x="2854325" y="4433888"/>
            <a:ext cx="0" cy="1174750"/>
          </a:xfrm>
          <a:prstGeom prst="line">
            <a:avLst/>
          </a:prstGeom>
          <a:no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58" name="Line 18">
            <a:extLst>
              <a:ext uri="{FF2B5EF4-FFF2-40B4-BE49-F238E27FC236}">
                <a16:creationId xmlns:a16="http://schemas.microsoft.com/office/drawing/2014/main" id="{D36F9A0D-A510-5BE5-A067-8EFC82759BEA}"/>
              </a:ext>
            </a:extLst>
          </p:cNvPr>
          <p:cNvSpPr>
            <a:spLocks noChangeShapeType="1"/>
          </p:cNvSpPr>
          <p:nvPr/>
        </p:nvSpPr>
        <p:spPr bwMode="auto">
          <a:xfrm>
            <a:off x="6049963" y="4408488"/>
            <a:ext cx="0" cy="12128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60" name="Line 20">
            <a:extLst>
              <a:ext uri="{FF2B5EF4-FFF2-40B4-BE49-F238E27FC236}">
                <a16:creationId xmlns:a16="http://schemas.microsoft.com/office/drawing/2014/main" id="{D77D20A7-D86C-E472-5BDF-92A2B1AFE41E}"/>
              </a:ext>
            </a:extLst>
          </p:cNvPr>
          <p:cNvSpPr>
            <a:spLocks noChangeShapeType="1"/>
          </p:cNvSpPr>
          <p:nvPr/>
        </p:nvSpPr>
        <p:spPr bwMode="auto">
          <a:xfrm>
            <a:off x="1963738" y="4889500"/>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2" name="Group 21">
            <a:extLst>
              <a:ext uri="{FF2B5EF4-FFF2-40B4-BE49-F238E27FC236}">
                <a16:creationId xmlns:a16="http://schemas.microsoft.com/office/drawing/2014/main" id="{FCE61F9B-1C93-ECD6-E237-6CC6DD4C5A72}"/>
              </a:ext>
            </a:extLst>
          </p:cNvPr>
          <p:cNvGrpSpPr>
            <a:grpSpLocks/>
          </p:cNvGrpSpPr>
          <p:nvPr/>
        </p:nvGrpSpPr>
        <p:grpSpPr bwMode="auto">
          <a:xfrm>
            <a:off x="2078038" y="1760538"/>
            <a:ext cx="4683125" cy="2959100"/>
            <a:chOff x="1078" y="789"/>
            <a:chExt cx="2947" cy="1852"/>
          </a:xfrm>
        </p:grpSpPr>
        <p:sp>
          <p:nvSpPr>
            <p:cNvPr id="138262" name="Arc 22">
              <a:extLst>
                <a:ext uri="{FF2B5EF4-FFF2-40B4-BE49-F238E27FC236}">
                  <a16:creationId xmlns:a16="http://schemas.microsoft.com/office/drawing/2014/main" id="{A1045B36-121C-30B1-FB5E-7C2541B257DF}"/>
                </a:ext>
              </a:extLst>
            </p:cNvPr>
            <p:cNvSpPr>
              <a:spLocks/>
            </p:cNvSpPr>
            <p:nvPr/>
          </p:nvSpPr>
          <p:spPr bwMode="auto">
            <a:xfrm rot="6300000">
              <a:off x="1829" y="1162"/>
              <a:ext cx="960" cy="21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63" name="Arc 23">
              <a:extLst>
                <a:ext uri="{FF2B5EF4-FFF2-40B4-BE49-F238E27FC236}">
                  <a16:creationId xmlns:a16="http://schemas.microsoft.com/office/drawing/2014/main" id="{BE849F8F-513B-D97F-AA4F-AE4F835BE089}"/>
                </a:ext>
              </a:extLst>
            </p:cNvPr>
            <p:cNvSpPr>
              <a:spLocks/>
            </p:cNvSpPr>
            <p:nvPr/>
          </p:nvSpPr>
          <p:spPr bwMode="auto">
            <a:xfrm rot="17057622">
              <a:off x="1474" y="191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64" name="Arc 24">
              <a:extLst>
                <a:ext uri="{FF2B5EF4-FFF2-40B4-BE49-F238E27FC236}">
                  <a16:creationId xmlns:a16="http://schemas.microsoft.com/office/drawing/2014/main" id="{FFDDA29B-C808-78DD-DE95-659E7F66DC80}"/>
                </a:ext>
              </a:extLst>
            </p:cNvPr>
            <p:cNvSpPr>
              <a:spLocks/>
            </p:cNvSpPr>
            <p:nvPr/>
          </p:nvSpPr>
          <p:spPr bwMode="auto">
            <a:xfrm rot="20700000">
              <a:off x="1078" y="2475"/>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65" name="Arc 25">
              <a:extLst>
                <a:ext uri="{FF2B5EF4-FFF2-40B4-BE49-F238E27FC236}">
                  <a16:creationId xmlns:a16="http://schemas.microsoft.com/office/drawing/2014/main" id="{C091CC77-A6B4-F8F1-8589-08F3CFA1EC43}"/>
                </a:ext>
              </a:extLst>
            </p:cNvPr>
            <p:cNvSpPr>
              <a:spLocks/>
            </p:cNvSpPr>
            <p:nvPr/>
          </p:nvSpPr>
          <p:spPr bwMode="auto">
            <a:xfrm rot="15300000" flipH="1">
              <a:off x="2293" y="1162"/>
              <a:ext cx="960" cy="21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66" name="Arc 26">
              <a:extLst>
                <a:ext uri="{FF2B5EF4-FFF2-40B4-BE49-F238E27FC236}">
                  <a16:creationId xmlns:a16="http://schemas.microsoft.com/office/drawing/2014/main" id="{A3197F52-7513-1E8A-C428-DA7C0215CE9A}"/>
                </a:ext>
              </a:extLst>
            </p:cNvPr>
            <p:cNvSpPr>
              <a:spLocks/>
            </p:cNvSpPr>
            <p:nvPr/>
          </p:nvSpPr>
          <p:spPr bwMode="auto">
            <a:xfrm rot="4542378" flipH="1">
              <a:off x="2841" y="191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67" name="Arc 27">
              <a:extLst>
                <a:ext uri="{FF2B5EF4-FFF2-40B4-BE49-F238E27FC236}">
                  <a16:creationId xmlns:a16="http://schemas.microsoft.com/office/drawing/2014/main" id="{025EA539-A8EA-903C-C711-388CF2AC4EB0}"/>
                </a:ext>
              </a:extLst>
            </p:cNvPr>
            <p:cNvSpPr>
              <a:spLocks/>
            </p:cNvSpPr>
            <p:nvPr/>
          </p:nvSpPr>
          <p:spPr bwMode="auto">
            <a:xfrm rot="900000" flipH="1">
              <a:off x="3328" y="2477"/>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138269" name="Freeform 29">
            <a:extLst>
              <a:ext uri="{FF2B5EF4-FFF2-40B4-BE49-F238E27FC236}">
                <a16:creationId xmlns:a16="http://schemas.microsoft.com/office/drawing/2014/main" id="{589E9088-F3E6-B2FF-B78C-F39B39FB59C6}"/>
              </a:ext>
            </a:extLst>
          </p:cNvPr>
          <p:cNvSpPr>
            <a:spLocks noChangeArrowheads="1"/>
          </p:cNvSpPr>
          <p:nvPr/>
        </p:nvSpPr>
        <p:spPr bwMode="auto">
          <a:xfrm>
            <a:off x="4438650" y="5386388"/>
            <a:ext cx="42863" cy="247650"/>
          </a:xfrm>
          <a:custGeom>
            <a:avLst/>
            <a:gdLst/>
            <a:ahLst/>
            <a:cxnLst>
              <a:cxn ang="0">
                <a:pos x="0" y="0"/>
              </a:cxn>
              <a:cxn ang="0">
                <a:pos x="0" y="120"/>
              </a:cxn>
            </a:cxnLst>
            <a:rect l="0" t="0" r="r" b="b"/>
            <a:pathLst>
              <a:path w="1" h="120">
                <a:moveTo>
                  <a:pt x="0" y="0"/>
                </a:moveTo>
                <a:lnTo>
                  <a:pt x="0" y="12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79" name="Rectangle 39">
            <a:extLst>
              <a:ext uri="{FF2B5EF4-FFF2-40B4-BE49-F238E27FC236}">
                <a16:creationId xmlns:a16="http://schemas.microsoft.com/office/drawing/2014/main" id="{13F8C318-EB96-38D8-2BF3-CFF71CE09F07}"/>
              </a:ext>
            </a:extLst>
          </p:cNvPr>
          <p:cNvSpPr>
            <a:spLocks noChangeArrowheads="1"/>
          </p:cNvSpPr>
          <p:nvPr/>
        </p:nvSpPr>
        <p:spPr bwMode="auto">
          <a:xfrm>
            <a:off x="685800" y="166688"/>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dirty="0">
                <a:latin typeface="Book Antiqua" pitchFamily="18" charset="0"/>
                <a:cs typeface="+mn-cs"/>
              </a:rPr>
              <a:t>Interval Estimate of a Population Proportion</a:t>
            </a:r>
          </a:p>
        </p:txBody>
      </p:sp>
      <p:grpSp>
        <p:nvGrpSpPr>
          <p:cNvPr id="59409" name="Group 59">
            <a:extLst>
              <a:ext uri="{FF2B5EF4-FFF2-40B4-BE49-F238E27FC236}">
                <a16:creationId xmlns:a16="http://schemas.microsoft.com/office/drawing/2014/main" id="{EF1A358D-1833-09F1-0553-DBCF9A86A931}"/>
              </a:ext>
            </a:extLst>
          </p:cNvPr>
          <p:cNvGrpSpPr>
            <a:grpSpLocks/>
          </p:cNvGrpSpPr>
          <p:nvPr/>
        </p:nvGrpSpPr>
        <p:grpSpPr bwMode="auto">
          <a:xfrm>
            <a:off x="712788" y="1089025"/>
            <a:ext cx="7951787" cy="595313"/>
            <a:chOff x="433" y="678"/>
            <a:chExt cx="5009" cy="375"/>
          </a:xfrm>
        </p:grpSpPr>
        <p:sp>
          <p:nvSpPr>
            <p:cNvPr id="138278" name="Rectangle 38">
              <a:extLst>
                <a:ext uri="{FF2B5EF4-FFF2-40B4-BE49-F238E27FC236}">
                  <a16:creationId xmlns:a16="http://schemas.microsoft.com/office/drawing/2014/main" id="{64C9AD03-4C3A-496E-49BC-23A830AE91B3}"/>
                </a:ext>
              </a:extLst>
            </p:cNvPr>
            <p:cNvSpPr>
              <a:spLocks noChangeArrowheads="1"/>
            </p:cNvSpPr>
            <p:nvPr/>
          </p:nvSpPr>
          <p:spPr bwMode="auto">
            <a:xfrm>
              <a:off x="433" y="696"/>
              <a:ext cx="4896" cy="357"/>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Normal Approximation of Sampling Distribution of      </a:t>
              </a:r>
            </a:p>
          </p:txBody>
        </p:sp>
        <p:graphicFrame>
          <p:nvGraphicFramePr>
            <p:cNvPr id="59429" name="Object 40">
              <a:hlinkClick r:id="" action="ppaction://ole?verb=0"/>
              <a:extLst>
                <a:ext uri="{FF2B5EF4-FFF2-40B4-BE49-F238E27FC236}">
                  <a16:creationId xmlns:a16="http://schemas.microsoft.com/office/drawing/2014/main" id="{1BEAF11D-5D72-D6F2-1853-DC82BD955CB6}"/>
                </a:ext>
              </a:extLst>
            </p:cNvPr>
            <p:cNvGraphicFramePr>
              <a:graphicFrameLocks/>
            </p:cNvGraphicFramePr>
            <p:nvPr/>
          </p:nvGraphicFramePr>
          <p:xfrm>
            <a:off x="5189" y="678"/>
            <a:ext cx="253" cy="272"/>
          </p:xfrm>
          <a:graphic>
            <a:graphicData uri="http://schemas.openxmlformats.org/presentationml/2006/ole">
              <mc:AlternateContent xmlns:mc="http://schemas.openxmlformats.org/markup-compatibility/2006">
                <mc:Choice xmlns:v="urn:schemas-microsoft-com:vml" Requires="v">
                  <p:oleObj name="Equation" r:id="rId3" imgW="95357" imgH="133380" progId="Equation.DSMT4">
                    <p:embed/>
                  </p:oleObj>
                </mc:Choice>
                <mc:Fallback>
                  <p:oleObj name="Equation" r:id="rId3" imgW="95357" imgH="133380" progId="Equation.DSMT4">
                    <p:embed/>
                    <p:pic>
                      <p:nvPicPr>
                        <p:cNvPr id="59429" name="Object 40">
                          <a:hlinkClick r:id="" action="ppaction://ole?verb=0"/>
                          <a:extLst>
                            <a:ext uri="{FF2B5EF4-FFF2-40B4-BE49-F238E27FC236}">
                              <a16:creationId xmlns:a16="http://schemas.microsoft.com/office/drawing/2014/main" id="{1BEAF11D-5D72-D6F2-1853-DC82BD955CB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9" y="678"/>
                          <a:ext cx="253" cy="27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grpSp>
        <p:nvGrpSpPr>
          <p:cNvPr id="4" name="Group 42">
            <a:extLst>
              <a:ext uri="{FF2B5EF4-FFF2-40B4-BE49-F238E27FC236}">
                <a16:creationId xmlns:a16="http://schemas.microsoft.com/office/drawing/2014/main" id="{788E3BBF-7B56-AE9C-55BA-50E8598A3683}"/>
              </a:ext>
            </a:extLst>
          </p:cNvPr>
          <p:cNvGrpSpPr>
            <a:grpSpLocks/>
          </p:cNvGrpSpPr>
          <p:nvPr/>
        </p:nvGrpSpPr>
        <p:grpSpPr bwMode="auto">
          <a:xfrm>
            <a:off x="1963738" y="1916113"/>
            <a:ext cx="1779587" cy="1184275"/>
            <a:chOff x="1141" y="1363"/>
            <a:chExt cx="1121" cy="746"/>
          </a:xfrm>
        </p:grpSpPr>
        <p:sp>
          <p:nvSpPr>
            <p:cNvPr id="138283" name="Rectangle 43">
              <a:extLst>
                <a:ext uri="{FF2B5EF4-FFF2-40B4-BE49-F238E27FC236}">
                  <a16:creationId xmlns:a16="http://schemas.microsoft.com/office/drawing/2014/main" id="{D6D6DA83-AA31-DCEC-AA96-A7716A2542D1}"/>
                </a:ext>
              </a:extLst>
            </p:cNvPr>
            <p:cNvSpPr>
              <a:spLocks noChangeArrowheads="1"/>
            </p:cNvSpPr>
            <p:nvPr/>
          </p:nvSpPr>
          <p:spPr bwMode="auto">
            <a:xfrm>
              <a:off x="1141" y="1363"/>
              <a:ext cx="1121" cy="74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  Sampling</a:t>
              </a:r>
            </a:p>
            <a:p>
              <a:pPr>
                <a:defRPr/>
              </a:pPr>
              <a:r>
                <a:rPr lang="en-US" sz="2400">
                  <a:latin typeface="Book Antiqua" pitchFamily="18" charset="0"/>
                  <a:cs typeface="+mn-cs"/>
                </a:rPr>
                <a:t>distribution</a:t>
              </a:r>
            </a:p>
            <a:p>
              <a:pPr>
                <a:defRPr/>
              </a:pPr>
              <a:r>
                <a:rPr lang="en-US" sz="2400">
                  <a:latin typeface="Book Antiqua" pitchFamily="18" charset="0"/>
                  <a:cs typeface="+mn-cs"/>
                </a:rPr>
                <a:t>     of </a:t>
              </a:r>
            </a:p>
          </p:txBody>
        </p:sp>
        <p:graphicFrame>
          <p:nvGraphicFramePr>
            <p:cNvPr id="59427" name="Object 44">
              <a:hlinkClick r:id="" action="ppaction://ole?verb=0"/>
              <a:extLst>
                <a:ext uri="{FF2B5EF4-FFF2-40B4-BE49-F238E27FC236}">
                  <a16:creationId xmlns:a16="http://schemas.microsoft.com/office/drawing/2014/main" id="{DBB98809-D83F-6941-E71E-039388B68903}"/>
                </a:ext>
              </a:extLst>
            </p:cNvPr>
            <p:cNvGraphicFramePr>
              <a:graphicFrameLocks/>
            </p:cNvGraphicFramePr>
            <p:nvPr/>
          </p:nvGraphicFramePr>
          <p:xfrm>
            <a:off x="1648" y="1908"/>
            <a:ext cx="173" cy="185"/>
          </p:xfrm>
          <a:graphic>
            <a:graphicData uri="http://schemas.openxmlformats.org/presentationml/2006/ole">
              <mc:AlternateContent xmlns:mc="http://schemas.openxmlformats.org/markup-compatibility/2006">
                <mc:Choice xmlns:v="urn:schemas-microsoft-com:vml" Requires="v">
                  <p:oleObj name="Equation" r:id="rId5" imgW="161810" imgH="209520" progId="Equation">
                    <p:embed/>
                  </p:oleObj>
                </mc:Choice>
                <mc:Fallback>
                  <p:oleObj name="Equation" r:id="rId5" imgW="161810" imgH="209520" progId="Equation">
                    <p:embed/>
                    <p:pic>
                      <p:nvPicPr>
                        <p:cNvPr id="59427" name="Object 44">
                          <a:hlinkClick r:id="" action="ppaction://ole?verb=0"/>
                          <a:extLst>
                            <a:ext uri="{FF2B5EF4-FFF2-40B4-BE49-F238E27FC236}">
                              <a16:creationId xmlns:a16="http://schemas.microsoft.com/office/drawing/2014/main" id="{DBB98809-D83F-6941-E71E-039388B6890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8" y="1908"/>
                          <a:ext cx="173" cy="18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graphicFrame>
        <p:nvGraphicFramePr>
          <p:cNvPr id="138285" name="Object 45">
            <a:hlinkClick r:id="" action="ppaction://ole?verb=0"/>
            <a:extLst>
              <a:ext uri="{FF2B5EF4-FFF2-40B4-BE49-F238E27FC236}">
                <a16:creationId xmlns:a16="http://schemas.microsoft.com/office/drawing/2014/main" id="{AEEAFEE4-73AC-91DE-B06B-8509D7E78979}"/>
              </a:ext>
            </a:extLst>
          </p:cNvPr>
          <p:cNvGraphicFramePr>
            <a:graphicFrameLocks/>
          </p:cNvGraphicFramePr>
          <p:nvPr/>
        </p:nvGraphicFramePr>
        <p:xfrm>
          <a:off x="5154613" y="2036763"/>
          <a:ext cx="2451100" cy="1243012"/>
        </p:xfrm>
        <a:graphic>
          <a:graphicData uri="http://schemas.openxmlformats.org/presentationml/2006/ole">
            <mc:AlternateContent xmlns:mc="http://schemas.openxmlformats.org/markup-compatibility/2006">
              <mc:Choice xmlns:v="urn:schemas-microsoft-com:vml" Requires="v">
                <p:oleObj name="Equation" r:id="rId7" imgW="780954" imgH="323730" progId="Equation.DSMT4">
                  <p:embed/>
                </p:oleObj>
              </mc:Choice>
              <mc:Fallback>
                <p:oleObj name="Equation" r:id="rId7" imgW="780954" imgH="323730" progId="Equation.DSMT4">
                  <p:embed/>
                  <p:pic>
                    <p:nvPicPr>
                      <p:cNvPr id="138285" name="Object 45">
                        <a:hlinkClick r:id="" action="ppaction://ole?verb=0"/>
                        <a:extLst>
                          <a:ext uri="{FF2B5EF4-FFF2-40B4-BE49-F238E27FC236}">
                            <a16:creationId xmlns:a16="http://schemas.microsoft.com/office/drawing/2014/main" id="{AEEAFEE4-73AC-91DE-B06B-8509D7E7897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4613" y="2036763"/>
                        <a:ext cx="2451100" cy="12430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38286" name="Object 46">
            <a:hlinkClick r:id="" action="ppaction://ole?verb=0"/>
            <a:extLst>
              <a:ext uri="{FF2B5EF4-FFF2-40B4-BE49-F238E27FC236}">
                <a16:creationId xmlns:a16="http://schemas.microsoft.com/office/drawing/2014/main" id="{4CB8D4A5-F420-A7E9-36DC-3AF720EE100E}"/>
              </a:ext>
            </a:extLst>
          </p:cNvPr>
          <p:cNvGraphicFramePr>
            <a:graphicFrameLocks/>
          </p:cNvGraphicFramePr>
          <p:nvPr/>
        </p:nvGraphicFramePr>
        <p:xfrm>
          <a:off x="7054850" y="4724400"/>
          <a:ext cx="274638" cy="293688"/>
        </p:xfrm>
        <a:graphic>
          <a:graphicData uri="http://schemas.openxmlformats.org/presentationml/2006/ole">
            <mc:AlternateContent xmlns:mc="http://schemas.openxmlformats.org/markup-compatibility/2006">
              <mc:Choice xmlns:v="urn:schemas-microsoft-com:vml" Requires="v">
                <p:oleObj name="Equation" r:id="rId9" imgW="161810" imgH="209520" progId="Equation">
                  <p:embed/>
                </p:oleObj>
              </mc:Choice>
              <mc:Fallback>
                <p:oleObj name="Equation" r:id="rId9" imgW="161810" imgH="209520" progId="Equation">
                  <p:embed/>
                  <p:pic>
                    <p:nvPicPr>
                      <p:cNvPr id="138286" name="Object 46">
                        <a:hlinkClick r:id="" action="ppaction://ole?verb=0"/>
                        <a:extLst>
                          <a:ext uri="{FF2B5EF4-FFF2-40B4-BE49-F238E27FC236}">
                            <a16:creationId xmlns:a16="http://schemas.microsoft.com/office/drawing/2014/main" id="{4CB8D4A5-F420-A7E9-36DC-3AF720EE100E}"/>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4850" y="4724400"/>
                        <a:ext cx="274638" cy="2936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38287" name="Rectangle 47">
            <a:extLst>
              <a:ext uri="{FF2B5EF4-FFF2-40B4-BE49-F238E27FC236}">
                <a16:creationId xmlns:a16="http://schemas.microsoft.com/office/drawing/2014/main" id="{512732BB-C1A7-6E47-882B-10A7A9DCA558}"/>
              </a:ext>
            </a:extLst>
          </p:cNvPr>
          <p:cNvSpPr>
            <a:spLocks noChangeArrowheads="1"/>
          </p:cNvSpPr>
          <p:nvPr/>
        </p:nvSpPr>
        <p:spPr bwMode="auto">
          <a:xfrm>
            <a:off x="4281488" y="4891088"/>
            <a:ext cx="3333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Book Antiqua" pitchFamily="18" charset="0"/>
                <a:cs typeface="+mn-cs"/>
              </a:rPr>
              <a:t>p</a:t>
            </a:r>
          </a:p>
        </p:txBody>
      </p:sp>
      <p:grpSp>
        <p:nvGrpSpPr>
          <p:cNvPr id="5" name="Group 50">
            <a:extLst>
              <a:ext uri="{FF2B5EF4-FFF2-40B4-BE49-F238E27FC236}">
                <a16:creationId xmlns:a16="http://schemas.microsoft.com/office/drawing/2014/main" id="{D35A1C46-A39B-0611-48A1-32A091755B92}"/>
              </a:ext>
            </a:extLst>
          </p:cNvPr>
          <p:cNvGrpSpPr>
            <a:grpSpLocks/>
          </p:cNvGrpSpPr>
          <p:nvPr/>
        </p:nvGrpSpPr>
        <p:grpSpPr bwMode="auto">
          <a:xfrm>
            <a:off x="4443413" y="5257800"/>
            <a:ext cx="1595437" cy="587375"/>
            <a:chOff x="2895" y="3492"/>
            <a:chExt cx="1005" cy="370"/>
          </a:xfrm>
        </p:grpSpPr>
        <p:sp>
          <p:nvSpPr>
            <p:cNvPr id="138272" name="Line 32">
              <a:extLst>
                <a:ext uri="{FF2B5EF4-FFF2-40B4-BE49-F238E27FC236}">
                  <a16:creationId xmlns:a16="http://schemas.microsoft.com/office/drawing/2014/main" id="{AD157B55-A441-C21D-6226-57CDA2F2CB62}"/>
                </a:ext>
              </a:extLst>
            </p:cNvPr>
            <p:cNvSpPr>
              <a:spLocks noChangeShapeType="1"/>
            </p:cNvSpPr>
            <p:nvPr/>
          </p:nvSpPr>
          <p:spPr bwMode="auto">
            <a:xfrm>
              <a:off x="3717" y="3648"/>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73" name="Line 33">
              <a:extLst>
                <a:ext uri="{FF2B5EF4-FFF2-40B4-BE49-F238E27FC236}">
                  <a16:creationId xmlns:a16="http://schemas.microsoft.com/office/drawing/2014/main" id="{B0A417D5-195F-2086-8F73-504DBE2E2D1D}"/>
                </a:ext>
              </a:extLst>
            </p:cNvPr>
            <p:cNvSpPr>
              <a:spLocks noChangeShapeType="1"/>
            </p:cNvSpPr>
            <p:nvPr/>
          </p:nvSpPr>
          <p:spPr bwMode="auto">
            <a:xfrm flipH="1">
              <a:off x="2895" y="3645"/>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aphicFrame>
          <p:nvGraphicFramePr>
            <p:cNvPr id="59425" name="Object 48">
              <a:extLst>
                <a:ext uri="{FF2B5EF4-FFF2-40B4-BE49-F238E27FC236}">
                  <a16:creationId xmlns:a16="http://schemas.microsoft.com/office/drawing/2014/main" id="{2605DF0E-4C48-AF17-7DCF-E3F02507A1FB}"/>
                </a:ext>
              </a:extLst>
            </p:cNvPr>
            <p:cNvGraphicFramePr>
              <a:graphicFrameLocks noChangeAspect="1"/>
            </p:cNvGraphicFramePr>
            <p:nvPr/>
          </p:nvGraphicFramePr>
          <p:xfrm>
            <a:off x="3066" y="3492"/>
            <a:ext cx="651" cy="370"/>
          </p:xfrm>
          <a:graphic>
            <a:graphicData uri="http://schemas.openxmlformats.org/presentationml/2006/ole">
              <mc:AlternateContent xmlns:mc="http://schemas.openxmlformats.org/markup-compatibility/2006">
                <mc:Choice xmlns:v="urn:schemas-microsoft-com:vml" Requires="v">
                  <p:oleObj name="Equation" r:id="rId11" imgW="323889" imgH="162000" progId="Equation.DSMT4">
                    <p:embed/>
                  </p:oleObj>
                </mc:Choice>
                <mc:Fallback>
                  <p:oleObj name="Equation" r:id="rId11" imgW="323889" imgH="162000" progId="Equation.DSMT4">
                    <p:embed/>
                    <p:pic>
                      <p:nvPicPr>
                        <p:cNvPr id="59425" name="Object 48">
                          <a:extLst>
                            <a:ext uri="{FF2B5EF4-FFF2-40B4-BE49-F238E27FC236}">
                              <a16:creationId xmlns:a16="http://schemas.microsoft.com/office/drawing/2014/main" id="{2605DF0E-4C48-AF17-7DCF-E3F02507A1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6" y="3492"/>
                          <a:ext cx="651" cy="37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1">
            <a:extLst>
              <a:ext uri="{FF2B5EF4-FFF2-40B4-BE49-F238E27FC236}">
                <a16:creationId xmlns:a16="http://schemas.microsoft.com/office/drawing/2014/main" id="{12CF510B-18AE-41A3-96A8-9562086862B2}"/>
              </a:ext>
            </a:extLst>
          </p:cNvPr>
          <p:cNvGrpSpPr>
            <a:grpSpLocks/>
          </p:cNvGrpSpPr>
          <p:nvPr/>
        </p:nvGrpSpPr>
        <p:grpSpPr bwMode="auto">
          <a:xfrm>
            <a:off x="2852738" y="5257800"/>
            <a:ext cx="1595437" cy="587375"/>
            <a:chOff x="1893" y="3492"/>
            <a:chExt cx="1005" cy="370"/>
          </a:xfrm>
        </p:grpSpPr>
        <p:sp>
          <p:nvSpPr>
            <p:cNvPr id="138276" name="Line 36">
              <a:extLst>
                <a:ext uri="{FF2B5EF4-FFF2-40B4-BE49-F238E27FC236}">
                  <a16:creationId xmlns:a16="http://schemas.microsoft.com/office/drawing/2014/main" id="{6120663B-C164-7DF4-2BFF-209EE15910DB}"/>
                </a:ext>
              </a:extLst>
            </p:cNvPr>
            <p:cNvSpPr>
              <a:spLocks noChangeShapeType="1"/>
            </p:cNvSpPr>
            <p:nvPr/>
          </p:nvSpPr>
          <p:spPr bwMode="auto">
            <a:xfrm>
              <a:off x="2715" y="3645"/>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8277" name="Line 37">
              <a:extLst>
                <a:ext uri="{FF2B5EF4-FFF2-40B4-BE49-F238E27FC236}">
                  <a16:creationId xmlns:a16="http://schemas.microsoft.com/office/drawing/2014/main" id="{548D8D1F-87C4-C337-F863-C692EDFF096B}"/>
                </a:ext>
              </a:extLst>
            </p:cNvPr>
            <p:cNvSpPr>
              <a:spLocks noChangeShapeType="1"/>
            </p:cNvSpPr>
            <p:nvPr/>
          </p:nvSpPr>
          <p:spPr bwMode="auto">
            <a:xfrm flipH="1">
              <a:off x="1893" y="3642"/>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aphicFrame>
          <p:nvGraphicFramePr>
            <p:cNvPr id="59422" name="Object 49">
              <a:extLst>
                <a:ext uri="{FF2B5EF4-FFF2-40B4-BE49-F238E27FC236}">
                  <a16:creationId xmlns:a16="http://schemas.microsoft.com/office/drawing/2014/main" id="{BA83C1F1-BB9A-F544-F190-21984DEC891C}"/>
                </a:ext>
              </a:extLst>
            </p:cNvPr>
            <p:cNvGraphicFramePr>
              <a:graphicFrameLocks noChangeAspect="1"/>
            </p:cNvGraphicFramePr>
            <p:nvPr/>
          </p:nvGraphicFramePr>
          <p:xfrm>
            <a:off x="2058" y="3492"/>
            <a:ext cx="651" cy="370"/>
          </p:xfrm>
          <a:graphic>
            <a:graphicData uri="http://schemas.openxmlformats.org/presentationml/2006/ole">
              <mc:AlternateContent xmlns:mc="http://schemas.openxmlformats.org/markup-compatibility/2006">
                <mc:Choice xmlns:v="urn:schemas-microsoft-com:vml" Requires="v">
                  <p:oleObj name="Equation" r:id="rId11" imgW="323889" imgH="162000" progId="Equation.DSMT4">
                    <p:embed/>
                  </p:oleObj>
                </mc:Choice>
                <mc:Fallback>
                  <p:oleObj name="Equation" r:id="rId11" imgW="323889" imgH="162000" progId="Equation.DSMT4">
                    <p:embed/>
                    <p:pic>
                      <p:nvPicPr>
                        <p:cNvPr id="59422" name="Object 49">
                          <a:extLst>
                            <a:ext uri="{FF2B5EF4-FFF2-40B4-BE49-F238E27FC236}">
                              <a16:creationId xmlns:a16="http://schemas.microsoft.com/office/drawing/2014/main" id="{BA83C1F1-BB9A-F544-F190-21984DEC89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8" y="3492"/>
                          <a:ext cx="651" cy="37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 name="Group 58">
            <a:extLst>
              <a:ext uri="{FF2B5EF4-FFF2-40B4-BE49-F238E27FC236}">
                <a16:creationId xmlns:a16="http://schemas.microsoft.com/office/drawing/2014/main" id="{4E6EE85F-D6E2-C5E3-D7AB-D3E8EAA7B47D}"/>
              </a:ext>
            </a:extLst>
          </p:cNvPr>
          <p:cNvGrpSpPr>
            <a:grpSpLocks/>
          </p:cNvGrpSpPr>
          <p:nvPr/>
        </p:nvGrpSpPr>
        <p:grpSpPr bwMode="auto">
          <a:xfrm>
            <a:off x="3629025" y="3624263"/>
            <a:ext cx="1606550" cy="819150"/>
            <a:chOff x="2310" y="2523"/>
            <a:chExt cx="1012" cy="516"/>
          </a:xfrm>
        </p:grpSpPr>
        <p:sp>
          <p:nvSpPr>
            <p:cNvPr id="138295" name="Rectangle 55">
              <a:extLst>
                <a:ext uri="{FF2B5EF4-FFF2-40B4-BE49-F238E27FC236}">
                  <a16:creationId xmlns:a16="http://schemas.microsoft.com/office/drawing/2014/main" id="{5099F1F6-F053-65AF-D6C6-1D96DFF63F1E}"/>
                </a:ext>
              </a:extLst>
            </p:cNvPr>
            <p:cNvSpPr>
              <a:spLocks noChangeArrowheads="1"/>
            </p:cNvSpPr>
            <p:nvPr/>
          </p:nvSpPr>
          <p:spPr bwMode="auto">
            <a:xfrm>
              <a:off x="2310" y="2523"/>
              <a:ext cx="1012" cy="51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1 - </a:t>
              </a:r>
              <a:r>
                <a:rPr lang="en-US" sz="2400" i="1">
                  <a:latin typeface="Symbol" pitchFamily="18" charset="2"/>
                  <a:cs typeface="+mn-cs"/>
                </a:rPr>
                <a:t></a:t>
              </a:r>
              <a:r>
                <a:rPr lang="en-US" sz="2400">
                  <a:latin typeface="Book Antiqua" pitchFamily="18" charset="0"/>
                  <a:cs typeface="+mn-cs"/>
                </a:rPr>
                <a:t>  of all</a:t>
              </a:r>
            </a:p>
            <a:p>
              <a:pPr>
                <a:defRPr/>
              </a:pPr>
              <a:r>
                <a:rPr lang="en-US" sz="2400">
                  <a:latin typeface="Book Antiqua" pitchFamily="18" charset="0"/>
                  <a:cs typeface="+mn-cs"/>
                </a:rPr>
                <a:t>     values</a:t>
              </a:r>
            </a:p>
          </p:txBody>
        </p:sp>
        <p:graphicFrame>
          <p:nvGraphicFramePr>
            <p:cNvPr id="59419" name="Object 57">
              <a:hlinkClick r:id="" action="ppaction://ole?verb=0"/>
              <a:extLst>
                <a:ext uri="{FF2B5EF4-FFF2-40B4-BE49-F238E27FC236}">
                  <a16:creationId xmlns:a16="http://schemas.microsoft.com/office/drawing/2014/main" id="{739E313C-0579-609C-E4B3-246DC4CAA542}"/>
                </a:ext>
              </a:extLst>
            </p:cNvPr>
            <p:cNvGraphicFramePr>
              <a:graphicFrameLocks/>
            </p:cNvGraphicFramePr>
            <p:nvPr/>
          </p:nvGraphicFramePr>
          <p:xfrm>
            <a:off x="2404" y="2844"/>
            <a:ext cx="173" cy="185"/>
          </p:xfrm>
          <a:graphic>
            <a:graphicData uri="http://schemas.openxmlformats.org/presentationml/2006/ole">
              <mc:AlternateContent xmlns:mc="http://schemas.openxmlformats.org/markup-compatibility/2006">
                <mc:Choice xmlns:v="urn:schemas-microsoft-com:vml" Requires="v">
                  <p:oleObj name="Equation" r:id="rId14" imgW="161810" imgH="209520" progId="Equation">
                    <p:embed/>
                  </p:oleObj>
                </mc:Choice>
                <mc:Fallback>
                  <p:oleObj name="Equation" r:id="rId14" imgW="161810" imgH="209520" progId="Equation">
                    <p:embed/>
                    <p:pic>
                      <p:nvPicPr>
                        <p:cNvPr id="59419" name="Object 57">
                          <a:hlinkClick r:id="" action="ppaction://ole?verb=0"/>
                          <a:extLst>
                            <a:ext uri="{FF2B5EF4-FFF2-40B4-BE49-F238E27FC236}">
                              <a16:creationId xmlns:a16="http://schemas.microsoft.com/office/drawing/2014/main" id="{739E313C-0579-609C-E4B3-246DC4CAA542}"/>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4" y="2844"/>
                          <a:ext cx="173" cy="18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pic>
        <p:nvPicPr>
          <p:cNvPr id="59417" name="Picture 42">
            <a:extLst>
              <a:ext uri="{FF2B5EF4-FFF2-40B4-BE49-F238E27FC236}">
                <a16:creationId xmlns:a16="http://schemas.microsoft.com/office/drawing/2014/main" id="{F5764AB0-BB9B-53C2-17BB-30FBDB511F4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2625" y="1633538"/>
            <a:ext cx="798195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8293"/>
                                        </p:tgtEl>
                                        <p:attrNameLst>
                                          <p:attrName>style.visibility</p:attrName>
                                        </p:attrNameLst>
                                      </p:cBhvr>
                                      <p:to>
                                        <p:strVal val="visible"/>
                                      </p:to>
                                    </p:set>
                                    <p:animEffect transition="in" filter="dissolve">
                                      <p:cBhvr>
                                        <p:cTn id="7" dur="500"/>
                                        <p:tgtEl>
                                          <p:spTgt spid="138293"/>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138260"/>
                                        </p:tgtEl>
                                        <p:attrNameLst>
                                          <p:attrName>style.visibility</p:attrName>
                                        </p:attrNameLst>
                                      </p:cBhvr>
                                      <p:to>
                                        <p:strVal val="visible"/>
                                      </p:to>
                                    </p:set>
                                    <p:animEffect transition="in" filter="slide(fromLeft)">
                                      <p:cBhvr>
                                        <p:cTn id="11" dur="500"/>
                                        <p:tgtEl>
                                          <p:spTgt spid="138260"/>
                                        </p:tgtEl>
                                      </p:cBhvr>
                                    </p:animEffect>
                                  </p:childTnLst>
                                </p:cTn>
                              </p:par>
                            </p:childTnLst>
                          </p:cTn>
                        </p:par>
                        <p:par>
                          <p:cTn id="12" fill="hold" nodeType="afterGroup">
                            <p:stCondLst>
                              <p:cond delay="2000"/>
                            </p:stCondLst>
                            <p:childTnLst>
                              <p:par>
                                <p:cTn id="13" presetID="12" presetClass="entr" presetSubtype="8" fill="hold" nodeType="afterEffect">
                                  <p:stCondLst>
                                    <p:cond delay="1000"/>
                                  </p:stCondLst>
                                  <p:childTnLst>
                                    <p:set>
                                      <p:cBhvr>
                                        <p:cTn id="14" dur="1" fill="hold">
                                          <p:stCondLst>
                                            <p:cond delay="0"/>
                                          </p:stCondLst>
                                        </p:cTn>
                                        <p:tgtEl>
                                          <p:spTgt spid="138286"/>
                                        </p:tgtEl>
                                        <p:attrNameLst>
                                          <p:attrName>style.visibility</p:attrName>
                                        </p:attrNameLst>
                                      </p:cBhvr>
                                      <p:to>
                                        <p:strVal val="visible"/>
                                      </p:to>
                                    </p:set>
                                    <p:animEffect transition="in" filter="slide(fromLeft)">
                                      <p:cBhvr>
                                        <p:cTn id="15" dur="500"/>
                                        <p:tgtEl>
                                          <p:spTgt spid="138286"/>
                                        </p:tgtEl>
                                      </p:cBhvr>
                                    </p:animEffect>
                                  </p:childTnLst>
                                </p:cTn>
                              </p:par>
                            </p:childTnLst>
                          </p:cTn>
                        </p:par>
                        <p:par>
                          <p:cTn id="16" fill="hold" nodeType="afterGroup">
                            <p:stCondLst>
                              <p:cond delay="3500"/>
                            </p:stCondLst>
                            <p:childTnLst>
                              <p:par>
                                <p:cTn id="17" presetID="12" presetClass="entr" presetSubtype="1" fill="hold" nodeType="afterEffect">
                                  <p:stCondLst>
                                    <p:cond delay="1000"/>
                                  </p:stCondLst>
                                  <p:childTnLst>
                                    <p:set>
                                      <p:cBhvr>
                                        <p:cTn id="18" dur="1" fill="hold">
                                          <p:stCondLst>
                                            <p:cond delay="0"/>
                                          </p:stCondLst>
                                        </p:cTn>
                                        <p:tgtEl>
                                          <p:spTgt spid="138243"/>
                                        </p:tgtEl>
                                        <p:attrNameLst>
                                          <p:attrName>style.visibility</p:attrName>
                                        </p:attrNameLst>
                                      </p:cBhvr>
                                      <p:to>
                                        <p:strVal val="visible"/>
                                      </p:to>
                                    </p:set>
                                    <p:animEffect transition="in" filter="slide(fromTop)">
                                      <p:cBhvr>
                                        <p:cTn id="19" dur="500"/>
                                        <p:tgtEl>
                                          <p:spTgt spid="138243"/>
                                        </p:tgtEl>
                                      </p:cBhvr>
                                    </p:animEffect>
                                  </p:childTnLst>
                                </p:cTn>
                              </p:par>
                            </p:childTnLst>
                          </p:cTn>
                        </p:par>
                        <p:par>
                          <p:cTn id="20" fill="hold" nodeType="afterGroup">
                            <p:stCondLst>
                              <p:cond delay="5000"/>
                            </p:stCondLst>
                            <p:childTnLst>
                              <p:par>
                                <p:cTn id="21" presetID="12" presetClass="entr" presetSubtype="1" fill="hold" grpId="0" nodeType="afterEffect">
                                  <p:stCondLst>
                                    <p:cond delay="0"/>
                                  </p:stCondLst>
                                  <p:childTnLst>
                                    <p:set>
                                      <p:cBhvr>
                                        <p:cTn id="22" dur="1" fill="hold">
                                          <p:stCondLst>
                                            <p:cond delay="0"/>
                                          </p:stCondLst>
                                        </p:cTn>
                                        <p:tgtEl>
                                          <p:spTgt spid="138287"/>
                                        </p:tgtEl>
                                        <p:attrNameLst>
                                          <p:attrName>style.visibility</p:attrName>
                                        </p:attrNameLst>
                                      </p:cBhvr>
                                      <p:to>
                                        <p:strVal val="visible"/>
                                      </p:to>
                                    </p:set>
                                    <p:animEffect transition="in" filter="slide(fromTop)">
                                      <p:cBhvr>
                                        <p:cTn id="23" dur="500"/>
                                        <p:tgtEl>
                                          <p:spTgt spid="138287"/>
                                        </p:tgtEl>
                                      </p:cBhvr>
                                    </p:animEffect>
                                  </p:childTnLst>
                                </p:cTn>
                              </p:par>
                            </p:childTnLst>
                          </p:cTn>
                        </p:par>
                        <p:par>
                          <p:cTn id="24" fill="hold" nodeType="afterGroup">
                            <p:stCondLst>
                              <p:cond delay="5500"/>
                            </p:stCondLst>
                            <p:childTnLst>
                              <p:par>
                                <p:cTn id="25" presetID="12" presetClass="entr" presetSubtype="4" fill="hold" nodeType="afterEffect">
                                  <p:stCondLst>
                                    <p:cond delay="200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nodeType="afterGroup">
                            <p:stCondLst>
                              <p:cond delay="8000"/>
                            </p:stCondLst>
                            <p:childTnLst>
                              <p:par>
                                <p:cTn id="29" presetID="12" presetClass="entr" presetSubtype="4" fill="hold" nodeType="afterEffect">
                                  <p:stCondLst>
                                    <p:cond delay="1000"/>
                                  </p:stCondLst>
                                  <p:childTnLst>
                                    <p:set>
                                      <p:cBhvr>
                                        <p:cTn id="30" dur="1" fill="hold">
                                          <p:stCondLst>
                                            <p:cond delay="0"/>
                                          </p:stCondLst>
                                        </p:cTn>
                                        <p:tgtEl>
                                          <p:spTgt spid="138242"/>
                                        </p:tgtEl>
                                        <p:attrNameLst>
                                          <p:attrName>style.visibility</p:attrName>
                                        </p:attrNameLst>
                                      </p:cBhvr>
                                      <p:to>
                                        <p:strVal val="visible"/>
                                      </p:to>
                                    </p:set>
                                    <p:animEffect transition="in" filter="slide(fromBottom)">
                                      <p:cBhvr>
                                        <p:cTn id="31" dur="500"/>
                                        <p:tgtEl>
                                          <p:spTgt spid="138242"/>
                                        </p:tgtEl>
                                      </p:cBhvr>
                                    </p:animEffect>
                                  </p:childTnLst>
                                </p:cTn>
                              </p:par>
                            </p:childTnLst>
                          </p:cTn>
                        </p:par>
                        <p:par>
                          <p:cTn id="32" fill="hold" nodeType="afterGroup">
                            <p:stCondLst>
                              <p:cond delay="9500"/>
                            </p:stCondLst>
                            <p:childTnLst>
                              <p:par>
                                <p:cTn id="33" presetID="12" presetClass="entr" presetSubtype="1" fill="hold" nodeType="afterEffect">
                                  <p:stCondLst>
                                    <p:cond delay="1000"/>
                                  </p:stCondLst>
                                  <p:childTnLst>
                                    <p:set>
                                      <p:cBhvr>
                                        <p:cTn id="34" dur="1" fill="hold">
                                          <p:stCondLst>
                                            <p:cond delay="0"/>
                                          </p:stCondLst>
                                        </p:cTn>
                                        <p:tgtEl>
                                          <p:spTgt spid="4"/>
                                        </p:tgtEl>
                                        <p:attrNameLst>
                                          <p:attrName>style.visibility</p:attrName>
                                        </p:attrNameLst>
                                      </p:cBhvr>
                                      <p:to>
                                        <p:strVal val="visible"/>
                                      </p:to>
                                    </p:set>
                                    <p:animEffect transition="in" filter="slide(fromTop)">
                                      <p:cBhvr>
                                        <p:cTn id="35" dur="500"/>
                                        <p:tgtEl>
                                          <p:spTgt spid="4"/>
                                        </p:tgtEl>
                                      </p:cBhvr>
                                    </p:animEffect>
                                  </p:childTnLst>
                                </p:cTn>
                              </p:par>
                            </p:childTnLst>
                          </p:cTn>
                        </p:par>
                        <p:par>
                          <p:cTn id="36" fill="hold" nodeType="afterGroup">
                            <p:stCondLst>
                              <p:cond delay="11000"/>
                            </p:stCondLst>
                            <p:childTnLst>
                              <p:par>
                                <p:cTn id="37" presetID="12" presetClass="entr" presetSubtype="1" fill="hold" nodeType="afterEffect">
                                  <p:stCondLst>
                                    <p:cond delay="1000"/>
                                  </p:stCondLst>
                                  <p:childTnLst>
                                    <p:set>
                                      <p:cBhvr>
                                        <p:cTn id="38" dur="1" fill="hold">
                                          <p:stCondLst>
                                            <p:cond delay="0"/>
                                          </p:stCondLst>
                                        </p:cTn>
                                        <p:tgtEl>
                                          <p:spTgt spid="138285"/>
                                        </p:tgtEl>
                                        <p:attrNameLst>
                                          <p:attrName>style.visibility</p:attrName>
                                        </p:attrNameLst>
                                      </p:cBhvr>
                                      <p:to>
                                        <p:strVal val="visible"/>
                                      </p:to>
                                    </p:set>
                                    <p:animEffect transition="in" filter="slide(fromTop)">
                                      <p:cBhvr>
                                        <p:cTn id="39" dur="500"/>
                                        <p:tgtEl>
                                          <p:spTgt spid="138285"/>
                                        </p:tgtEl>
                                      </p:cBhvr>
                                    </p:animEffect>
                                  </p:childTnLst>
                                </p:cTn>
                              </p:par>
                            </p:childTnLst>
                          </p:cTn>
                        </p:par>
                        <p:par>
                          <p:cTn id="40" fill="hold" nodeType="afterGroup">
                            <p:stCondLst>
                              <p:cond delay="12500"/>
                            </p:stCondLst>
                            <p:childTnLst>
                              <p:par>
                                <p:cTn id="41" presetID="12" presetClass="entr" presetSubtype="1" fill="hold" nodeType="afterEffect">
                                  <p:stCondLst>
                                    <p:cond delay="2000"/>
                                  </p:stCondLst>
                                  <p:childTnLst>
                                    <p:set>
                                      <p:cBhvr>
                                        <p:cTn id="42" dur="1" fill="hold">
                                          <p:stCondLst>
                                            <p:cond delay="0"/>
                                          </p:stCondLst>
                                        </p:cTn>
                                        <p:tgtEl>
                                          <p:spTgt spid="138269"/>
                                        </p:tgtEl>
                                        <p:attrNameLst>
                                          <p:attrName>style.visibility</p:attrName>
                                        </p:attrNameLst>
                                      </p:cBhvr>
                                      <p:to>
                                        <p:strVal val="visible"/>
                                      </p:to>
                                    </p:set>
                                    <p:animEffect transition="in" filter="slide(fromTop)">
                                      <p:cBhvr>
                                        <p:cTn id="43" dur="500"/>
                                        <p:tgtEl>
                                          <p:spTgt spid="138269"/>
                                        </p:tgtEl>
                                      </p:cBhvr>
                                    </p:animEffect>
                                  </p:childTnLst>
                                </p:cTn>
                              </p:par>
                            </p:childTnLst>
                          </p:cTn>
                        </p:par>
                        <p:par>
                          <p:cTn id="44" fill="hold" nodeType="afterGroup">
                            <p:stCondLst>
                              <p:cond delay="15000"/>
                            </p:stCondLst>
                            <p:childTnLst>
                              <p:par>
                                <p:cTn id="45" presetID="12" presetClass="entr" presetSubtype="1" fill="hold" nodeType="afterEffect">
                                  <p:stCondLst>
                                    <p:cond delay="1000"/>
                                  </p:stCondLst>
                                  <p:childTnLst>
                                    <p:set>
                                      <p:cBhvr>
                                        <p:cTn id="46" dur="1" fill="hold">
                                          <p:stCondLst>
                                            <p:cond delay="0"/>
                                          </p:stCondLst>
                                        </p:cTn>
                                        <p:tgtEl>
                                          <p:spTgt spid="138257"/>
                                        </p:tgtEl>
                                        <p:attrNameLst>
                                          <p:attrName>style.visibility</p:attrName>
                                        </p:attrNameLst>
                                      </p:cBhvr>
                                      <p:to>
                                        <p:strVal val="visible"/>
                                      </p:to>
                                    </p:set>
                                    <p:animEffect transition="in" filter="slide(fromTop)">
                                      <p:cBhvr>
                                        <p:cTn id="47" dur="500"/>
                                        <p:tgtEl>
                                          <p:spTgt spid="138257"/>
                                        </p:tgtEl>
                                      </p:cBhvr>
                                    </p:animEffect>
                                  </p:childTnLst>
                                </p:cTn>
                              </p:par>
                            </p:childTnLst>
                          </p:cTn>
                        </p:par>
                        <p:par>
                          <p:cTn id="48" fill="hold" nodeType="afterGroup">
                            <p:stCondLst>
                              <p:cond delay="16500"/>
                            </p:stCondLst>
                            <p:childTnLst>
                              <p:par>
                                <p:cTn id="49" presetID="16" presetClass="entr" presetSubtype="37" fill="hold" nodeType="afterEffect">
                                  <p:stCondLst>
                                    <p:cond delay="1000"/>
                                  </p:stCondLst>
                                  <p:childTnLst>
                                    <p:set>
                                      <p:cBhvr>
                                        <p:cTn id="50" dur="1" fill="hold">
                                          <p:stCondLst>
                                            <p:cond delay="0"/>
                                          </p:stCondLst>
                                        </p:cTn>
                                        <p:tgtEl>
                                          <p:spTgt spid="6"/>
                                        </p:tgtEl>
                                        <p:attrNameLst>
                                          <p:attrName>style.visibility</p:attrName>
                                        </p:attrNameLst>
                                      </p:cBhvr>
                                      <p:to>
                                        <p:strVal val="visible"/>
                                      </p:to>
                                    </p:set>
                                    <p:animEffect transition="in" filter="barn(outVertical)">
                                      <p:cBhvr>
                                        <p:cTn id="51" dur="500"/>
                                        <p:tgtEl>
                                          <p:spTgt spid="6"/>
                                        </p:tgtEl>
                                      </p:cBhvr>
                                    </p:animEffect>
                                  </p:childTnLst>
                                </p:cTn>
                              </p:par>
                            </p:childTnLst>
                          </p:cTn>
                        </p:par>
                        <p:par>
                          <p:cTn id="52" fill="hold" nodeType="afterGroup">
                            <p:stCondLst>
                              <p:cond delay="18000"/>
                            </p:stCondLst>
                            <p:childTnLst>
                              <p:par>
                                <p:cTn id="53" presetID="12" presetClass="entr" presetSubtype="1" fill="hold" nodeType="afterEffect">
                                  <p:stCondLst>
                                    <p:cond delay="1000"/>
                                  </p:stCondLst>
                                  <p:childTnLst>
                                    <p:set>
                                      <p:cBhvr>
                                        <p:cTn id="54" dur="1" fill="hold">
                                          <p:stCondLst>
                                            <p:cond delay="0"/>
                                          </p:stCondLst>
                                        </p:cTn>
                                        <p:tgtEl>
                                          <p:spTgt spid="138258"/>
                                        </p:tgtEl>
                                        <p:attrNameLst>
                                          <p:attrName>style.visibility</p:attrName>
                                        </p:attrNameLst>
                                      </p:cBhvr>
                                      <p:to>
                                        <p:strVal val="visible"/>
                                      </p:to>
                                    </p:set>
                                    <p:animEffect transition="in" filter="slide(fromTop)">
                                      <p:cBhvr>
                                        <p:cTn id="55" dur="500"/>
                                        <p:tgtEl>
                                          <p:spTgt spid="138258"/>
                                        </p:tgtEl>
                                      </p:cBhvr>
                                    </p:animEffect>
                                  </p:childTnLst>
                                </p:cTn>
                              </p:par>
                            </p:childTnLst>
                          </p:cTn>
                        </p:par>
                        <p:par>
                          <p:cTn id="56" fill="hold" nodeType="afterGroup">
                            <p:stCondLst>
                              <p:cond delay="19500"/>
                            </p:stCondLst>
                            <p:childTnLst>
                              <p:par>
                                <p:cTn id="57" presetID="16" presetClass="entr" presetSubtype="37" fill="hold" nodeType="after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barn(outVertical)">
                                      <p:cBhvr>
                                        <p:cTn id="59" dur="500"/>
                                        <p:tgtEl>
                                          <p:spTgt spid="5"/>
                                        </p:tgtEl>
                                      </p:cBhvr>
                                    </p:animEffect>
                                  </p:childTnLst>
                                </p:cTn>
                              </p:par>
                            </p:childTnLst>
                          </p:cTn>
                        </p:par>
                        <p:par>
                          <p:cTn id="60" fill="hold" nodeType="afterGroup">
                            <p:stCondLst>
                              <p:cond delay="21000"/>
                            </p:stCondLst>
                            <p:childTnLst>
                              <p:par>
                                <p:cTn id="61" presetID="12" presetClass="entr" presetSubtype="2" fill="hold" nodeType="afterEffect">
                                  <p:stCondLst>
                                    <p:cond delay="1000"/>
                                  </p:stCondLst>
                                  <p:childTnLst>
                                    <p:set>
                                      <p:cBhvr>
                                        <p:cTn id="62" dur="1" fill="hold">
                                          <p:stCondLst>
                                            <p:cond delay="0"/>
                                          </p:stCondLst>
                                        </p:cTn>
                                        <p:tgtEl>
                                          <p:spTgt spid="138250"/>
                                        </p:tgtEl>
                                        <p:attrNameLst>
                                          <p:attrName>style.visibility</p:attrName>
                                        </p:attrNameLst>
                                      </p:cBhvr>
                                      <p:to>
                                        <p:strVal val="visible"/>
                                      </p:to>
                                    </p:set>
                                    <p:animEffect transition="in" filter="slide(fromRight)">
                                      <p:cBhvr>
                                        <p:cTn id="63" dur="500"/>
                                        <p:tgtEl>
                                          <p:spTgt spid="138250"/>
                                        </p:tgtEl>
                                      </p:cBhvr>
                                    </p:animEffect>
                                  </p:childTnLst>
                                </p:cTn>
                              </p:par>
                            </p:childTnLst>
                          </p:cTn>
                        </p:par>
                        <p:par>
                          <p:cTn id="64" fill="hold" nodeType="afterGroup">
                            <p:stCondLst>
                              <p:cond delay="22500"/>
                            </p:stCondLst>
                            <p:childTnLst>
                              <p:par>
                                <p:cTn id="65" presetID="17" presetClass="entr" presetSubtype="1" fill="hold" nodeType="afterEffect">
                                  <p:stCondLst>
                                    <p:cond delay="1000"/>
                                  </p:stCondLst>
                                  <p:childTnLst>
                                    <p:set>
                                      <p:cBhvr>
                                        <p:cTn id="66" dur="1" fill="hold">
                                          <p:stCondLst>
                                            <p:cond delay="0"/>
                                          </p:stCondLst>
                                        </p:cTn>
                                        <p:tgtEl>
                                          <p:spTgt spid="138252"/>
                                        </p:tgtEl>
                                        <p:attrNameLst>
                                          <p:attrName>style.visibility</p:attrName>
                                        </p:attrNameLst>
                                      </p:cBhvr>
                                      <p:to>
                                        <p:strVal val="visible"/>
                                      </p:to>
                                    </p:set>
                                    <p:anim calcmode="lin" valueType="num">
                                      <p:cBhvr>
                                        <p:cTn id="67" dur="500" fill="hold"/>
                                        <p:tgtEl>
                                          <p:spTgt spid="138252"/>
                                        </p:tgtEl>
                                        <p:attrNameLst>
                                          <p:attrName>ppt_x</p:attrName>
                                        </p:attrNameLst>
                                      </p:cBhvr>
                                      <p:tavLst>
                                        <p:tav tm="0">
                                          <p:val>
                                            <p:strVal val="#ppt_x"/>
                                          </p:val>
                                        </p:tav>
                                        <p:tav tm="100000">
                                          <p:val>
                                            <p:strVal val="#ppt_x"/>
                                          </p:val>
                                        </p:tav>
                                      </p:tavLst>
                                    </p:anim>
                                    <p:anim calcmode="lin" valueType="num">
                                      <p:cBhvr>
                                        <p:cTn id="68" dur="500" fill="hold"/>
                                        <p:tgtEl>
                                          <p:spTgt spid="138252"/>
                                        </p:tgtEl>
                                        <p:attrNameLst>
                                          <p:attrName>ppt_y</p:attrName>
                                        </p:attrNameLst>
                                      </p:cBhvr>
                                      <p:tavLst>
                                        <p:tav tm="0">
                                          <p:val>
                                            <p:strVal val="#ppt_y-#ppt_h/2"/>
                                          </p:val>
                                        </p:tav>
                                        <p:tav tm="100000">
                                          <p:val>
                                            <p:strVal val="#ppt_y"/>
                                          </p:val>
                                        </p:tav>
                                      </p:tavLst>
                                    </p:anim>
                                    <p:anim calcmode="lin" valueType="num">
                                      <p:cBhvr>
                                        <p:cTn id="69" dur="500" fill="hold"/>
                                        <p:tgtEl>
                                          <p:spTgt spid="138252"/>
                                        </p:tgtEl>
                                        <p:attrNameLst>
                                          <p:attrName>ppt_w</p:attrName>
                                        </p:attrNameLst>
                                      </p:cBhvr>
                                      <p:tavLst>
                                        <p:tav tm="0">
                                          <p:val>
                                            <p:strVal val="#ppt_w"/>
                                          </p:val>
                                        </p:tav>
                                        <p:tav tm="100000">
                                          <p:val>
                                            <p:strVal val="#ppt_w"/>
                                          </p:val>
                                        </p:tav>
                                      </p:tavLst>
                                    </p:anim>
                                    <p:anim calcmode="lin" valueType="num">
                                      <p:cBhvr>
                                        <p:cTn id="70" dur="500" fill="hold"/>
                                        <p:tgtEl>
                                          <p:spTgt spid="138252"/>
                                        </p:tgtEl>
                                        <p:attrNameLst>
                                          <p:attrName>ppt_h</p:attrName>
                                        </p:attrNameLst>
                                      </p:cBhvr>
                                      <p:tavLst>
                                        <p:tav tm="0">
                                          <p:val>
                                            <p:fltVal val="0"/>
                                          </p:val>
                                        </p:tav>
                                        <p:tav tm="100000">
                                          <p:val>
                                            <p:strVal val="#ppt_h"/>
                                          </p:val>
                                        </p:tav>
                                      </p:tavLst>
                                    </p:anim>
                                  </p:childTnLst>
                                </p:cTn>
                              </p:par>
                            </p:childTnLst>
                          </p:cTn>
                        </p:par>
                        <p:par>
                          <p:cTn id="71" fill="hold" nodeType="afterGroup">
                            <p:stCondLst>
                              <p:cond delay="24000"/>
                            </p:stCondLst>
                            <p:childTnLst>
                              <p:par>
                                <p:cTn id="72" presetID="12" presetClass="entr" presetSubtype="8" fill="hold" grpId="0" nodeType="afterEffect">
                                  <p:stCondLst>
                                    <p:cond delay="0"/>
                                  </p:stCondLst>
                                  <p:childTnLst>
                                    <p:set>
                                      <p:cBhvr>
                                        <p:cTn id="73" dur="1" fill="hold">
                                          <p:stCondLst>
                                            <p:cond delay="0"/>
                                          </p:stCondLst>
                                        </p:cTn>
                                        <p:tgtEl>
                                          <p:spTgt spid="138245"/>
                                        </p:tgtEl>
                                        <p:attrNameLst>
                                          <p:attrName>style.visibility</p:attrName>
                                        </p:attrNameLst>
                                      </p:cBhvr>
                                      <p:to>
                                        <p:strVal val="visible"/>
                                      </p:to>
                                    </p:set>
                                    <p:animEffect transition="in" filter="slide(fromLeft)">
                                      <p:cBhvr>
                                        <p:cTn id="74" dur="500"/>
                                        <p:tgtEl>
                                          <p:spTgt spid="138245"/>
                                        </p:tgtEl>
                                      </p:cBhvr>
                                    </p:animEffect>
                                  </p:childTnLst>
                                </p:cTn>
                              </p:par>
                            </p:childTnLst>
                          </p:cTn>
                        </p:par>
                        <p:par>
                          <p:cTn id="75" fill="hold" nodeType="afterGroup">
                            <p:stCondLst>
                              <p:cond delay="24500"/>
                            </p:stCondLst>
                            <p:childTnLst>
                              <p:par>
                                <p:cTn id="76" presetID="12" presetClass="entr" presetSubtype="8" fill="hold" nodeType="afterEffect">
                                  <p:stCondLst>
                                    <p:cond delay="1000"/>
                                  </p:stCondLst>
                                  <p:childTnLst>
                                    <p:set>
                                      <p:cBhvr>
                                        <p:cTn id="77" dur="1" fill="hold">
                                          <p:stCondLst>
                                            <p:cond delay="0"/>
                                          </p:stCondLst>
                                        </p:cTn>
                                        <p:tgtEl>
                                          <p:spTgt spid="138251"/>
                                        </p:tgtEl>
                                        <p:attrNameLst>
                                          <p:attrName>style.visibility</p:attrName>
                                        </p:attrNameLst>
                                      </p:cBhvr>
                                      <p:to>
                                        <p:strVal val="visible"/>
                                      </p:to>
                                    </p:set>
                                    <p:animEffect transition="in" filter="slide(fromLeft)">
                                      <p:cBhvr>
                                        <p:cTn id="78" dur="500"/>
                                        <p:tgtEl>
                                          <p:spTgt spid="138251"/>
                                        </p:tgtEl>
                                      </p:cBhvr>
                                    </p:animEffect>
                                  </p:childTnLst>
                                </p:cTn>
                              </p:par>
                            </p:childTnLst>
                          </p:cTn>
                        </p:par>
                        <p:par>
                          <p:cTn id="79" fill="hold" nodeType="afterGroup">
                            <p:stCondLst>
                              <p:cond delay="26000"/>
                            </p:stCondLst>
                            <p:childTnLst>
                              <p:par>
                                <p:cTn id="80" presetID="17" presetClass="entr" presetSubtype="1" fill="hold" nodeType="afterEffect">
                                  <p:stCondLst>
                                    <p:cond delay="1000"/>
                                  </p:stCondLst>
                                  <p:childTnLst>
                                    <p:set>
                                      <p:cBhvr>
                                        <p:cTn id="81" dur="1" fill="hold">
                                          <p:stCondLst>
                                            <p:cond delay="0"/>
                                          </p:stCondLst>
                                        </p:cTn>
                                        <p:tgtEl>
                                          <p:spTgt spid="138253"/>
                                        </p:tgtEl>
                                        <p:attrNameLst>
                                          <p:attrName>style.visibility</p:attrName>
                                        </p:attrNameLst>
                                      </p:cBhvr>
                                      <p:to>
                                        <p:strVal val="visible"/>
                                      </p:to>
                                    </p:set>
                                    <p:anim calcmode="lin" valueType="num">
                                      <p:cBhvr>
                                        <p:cTn id="82" dur="500" fill="hold"/>
                                        <p:tgtEl>
                                          <p:spTgt spid="138253"/>
                                        </p:tgtEl>
                                        <p:attrNameLst>
                                          <p:attrName>ppt_x</p:attrName>
                                        </p:attrNameLst>
                                      </p:cBhvr>
                                      <p:tavLst>
                                        <p:tav tm="0">
                                          <p:val>
                                            <p:strVal val="#ppt_x"/>
                                          </p:val>
                                        </p:tav>
                                        <p:tav tm="100000">
                                          <p:val>
                                            <p:strVal val="#ppt_x"/>
                                          </p:val>
                                        </p:tav>
                                      </p:tavLst>
                                    </p:anim>
                                    <p:anim calcmode="lin" valueType="num">
                                      <p:cBhvr>
                                        <p:cTn id="83" dur="500" fill="hold"/>
                                        <p:tgtEl>
                                          <p:spTgt spid="138253"/>
                                        </p:tgtEl>
                                        <p:attrNameLst>
                                          <p:attrName>ppt_y</p:attrName>
                                        </p:attrNameLst>
                                      </p:cBhvr>
                                      <p:tavLst>
                                        <p:tav tm="0">
                                          <p:val>
                                            <p:strVal val="#ppt_y-#ppt_h/2"/>
                                          </p:val>
                                        </p:tav>
                                        <p:tav tm="100000">
                                          <p:val>
                                            <p:strVal val="#ppt_y"/>
                                          </p:val>
                                        </p:tav>
                                      </p:tavLst>
                                    </p:anim>
                                    <p:anim calcmode="lin" valueType="num">
                                      <p:cBhvr>
                                        <p:cTn id="84" dur="500" fill="hold"/>
                                        <p:tgtEl>
                                          <p:spTgt spid="138253"/>
                                        </p:tgtEl>
                                        <p:attrNameLst>
                                          <p:attrName>ppt_w</p:attrName>
                                        </p:attrNameLst>
                                      </p:cBhvr>
                                      <p:tavLst>
                                        <p:tav tm="0">
                                          <p:val>
                                            <p:strVal val="#ppt_w"/>
                                          </p:val>
                                        </p:tav>
                                        <p:tav tm="100000">
                                          <p:val>
                                            <p:strVal val="#ppt_w"/>
                                          </p:val>
                                        </p:tav>
                                      </p:tavLst>
                                    </p:anim>
                                    <p:anim calcmode="lin" valueType="num">
                                      <p:cBhvr>
                                        <p:cTn id="85" dur="500" fill="hold"/>
                                        <p:tgtEl>
                                          <p:spTgt spid="138253"/>
                                        </p:tgtEl>
                                        <p:attrNameLst>
                                          <p:attrName>ppt_h</p:attrName>
                                        </p:attrNameLst>
                                      </p:cBhvr>
                                      <p:tavLst>
                                        <p:tav tm="0">
                                          <p:val>
                                            <p:fltVal val="0"/>
                                          </p:val>
                                        </p:tav>
                                        <p:tav tm="100000">
                                          <p:val>
                                            <p:strVal val="#ppt_h"/>
                                          </p:val>
                                        </p:tav>
                                      </p:tavLst>
                                    </p:anim>
                                  </p:childTnLst>
                                </p:cTn>
                              </p:par>
                            </p:childTnLst>
                          </p:cTn>
                        </p:par>
                        <p:par>
                          <p:cTn id="86" fill="hold" nodeType="afterGroup">
                            <p:stCondLst>
                              <p:cond delay="27500"/>
                            </p:stCondLst>
                            <p:childTnLst>
                              <p:par>
                                <p:cTn id="87" presetID="12" presetClass="entr" presetSubtype="8" fill="hold" grpId="0" nodeType="afterEffect">
                                  <p:stCondLst>
                                    <p:cond delay="0"/>
                                  </p:stCondLst>
                                  <p:childTnLst>
                                    <p:set>
                                      <p:cBhvr>
                                        <p:cTn id="88" dur="1" fill="hold">
                                          <p:stCondLst>
                                            <p:cond delay="0"/>
                                          </p:stCondLst>
                                        </p:cTn>
                                        <p:tgtEl>
                                          <p:spTgt spid="138246"/>
                                        </p:tgtEl>
                                        <p:attrNameLst>
                                          <p:attrName>style.visibility</p:attrName>
                                        </p:attrNameLst>
                                      </p:cBhvr>
                                      <p:to>
                                        <p:strVal val="visible"/>
                                      </p:to>
                                    </p:set>
                                    <p:animEffect transition="in" filter="slide(fromLeft)">
                                      <p:cBhvr>
                                        <p:cTn id="89" dur="500"/>
                                        <p:tgtEl>
                                          <p:spTgt spid="138246"/>
                                        </p:tgtEl>
                                      </p:cBhvr>
                                    </p:animEffect>
                                  </p:childTnLst>
                                </p:cTn>
                              </p:par>
                            </p:childTnLst>
                          </p:cTn>
                        </p:par>
                        <p:par>
                          <p:cTn id="90" fill="hold" nodeType="afterGroup">
                            <p:stCondLst>
                              <p:cond delay="28000"/>
                            </p:stCondLst>
                            <p:childTnLst>
                              <p:par>
                                <p:cTn id="91" presetID="12" presetClass="entr" presetSubtype="1" fill="hold" nodeType="afterEffect">
                                  <p:stCondLst>
                                    <p:cond delay="1000"/>
                                  </p:stCondLst>
                                  <p:childTnLst>
                                    <p:set>
                                      <p:cBhvr>
                                        <p:cTn id="92" dur="1" fill="hold">
                                          <p:stCondLst>
                                            <p:cond delay="0"/>
                                          </p:stCondLst>
                                        </p:cTn>
                                        <p:tgtEl>
                                          <p:spTgt spid="7"/>
                                        </p:tgtEl>
                                        <p:attrNameLst>
                                          <p:attrName>style.visibility</p:attrName>
                                        </p:attrNameLst>
                                      </p:cBhvr>
                                      <p:to>
                                        <p:strVal val="visible"/>
                                      </p:to>
                                    </p:set>
                                    <p:animEffect transition="in" filter="slide(fromTop)">
                                      <p:cBhvr>
                                        <p:cTn id="9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3" grpId="0" animBg="1"/>
      <p:bldP spid="138245" grpId="0" autoUpdateAnimBg="0"/>
      <p:bldP spid="138246" grpId="0" autoUpdateAnimBg="0"/>
      <p:bldP spid="13828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1" y="3882271"/>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29956" y="358057"/>
            <a:ext cx="8888321" cy="507831"/>
          </a:xfrm>
          <a:prstGeom prst="rect">
            <a:avLst/>
          </a:prstGeom>
          <a:noFill/>
        </p:spPr>
        <p:txBody>
          <a:bodyPr wrap="square" rtlCol="0">
            <a:spAutoFit/>
          </a:bodyPr>
          <a:lstStyle/>
          <a:p>
            <a:pPr algn="ctr"/>
            <a:r>
              <a:rPr lang="en-US" sz="2700" b="1" spc="75" dirty="0">
                <a:solidFill>
                  <a:srgbClr val="7030A0"/>
                </a:solidFill>
                <a:latin typeface="Tahoma" panose="020B0604030504040204" pitchFamily="34" charset="0"/>
                <a:ea typeface="Tahoma" panose="020B0604030504040204" pitchFamily="34" charset="0"/>
                <a:cs typeface="Tahoma" panose="020B0604030504040204" pitchFamily="34" charset="0"/>
              </a:rPr>
              <a:t>The Blackstone Ratio</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2"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mc:AlternateContent xmlns:mc="http://schemas.openxmlformats.org/markup-compatibility/2006" xmlns:a14="http://schemas.microsoft.com/office/drawing/2010/main">
        <mc:Choice Requires="a14">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356037" y="1254458"/>
                <a:ext cx="8305781"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50"/>
                  </a:spcBef>
                </a:pPr>
                <a:r>
                  <a:rPr lang="en-US" sz="1800" dirty="0"/>
                  <a:t>Justice system (in UK and Canada) is arranged by placing the burden of proof on the prosecution. </a:t>
                </a:r>
              </a:p>
              <a:p>
                <a:pPr>
                  <a:lnSpc>
                    <a:spcPct val="100000"/>
                  </a:lnSpc>
                  <a:spcBef>
                    <a:spcPts val="450"/>
                  </a:spcBef>
                </a:pPr>
                <a:r>
                  <a:rPr lang="en-US" sz="1800" dirty="0"/>
                  <a:t>The judges instruct the jury to find the defendant guilty only if there is “evidence beyond a reasonable doubt”, and in the absence of enough evidence, the jury must acquit. </a:t>
                </a:r>
              </a:p>
              <a:p>
                <a:pPr>
                  <a:lnSpc>
                    <a:spcPct val="100000"/>
                  </a:lnSpc>
                  <a:spcBef>
                    <a:spcPts val="450"/>
                  </a:spcBef>
                </a:pPr>
                <a:r>
                  <a:rPr lang="en-US" sz="1800" dirty="0"/>
                  <a:t>It follows that the probability of acquitting guilty people (Type II error) is greater than the probability of convicting innocent people (Type I error.)</a:t>
                </a:r>
              </a:p>
              <a:p>
                <a:pPr>
                  <a:lnSpc>
                    <a:spcPct val="100000"/>
                  </a:lnSpc>
                  <a:spcBef>
                    <a:spcPts val="450"/>
                  </a:spcBef>
                </a:pPr>
                <a:r>
                  <a:rPr lang="en-US" sz="1800" dirty="0"/>
                  <a:t>Sir William Blackstone (1723–1780), an English legal scholar, famously quipped: “Better for 10 guilty persons escape than that one innocent suffers.” This is known as the </a:t>
                </a:r>
                <a:r>
                  <a:rPr lang="en-US" sz="1800" b="1" dirty="0"/>
                  <a:t>Blackstone Ratio</a:t>
                </a:r>
                <a:r>
                  <a:rPr lang="en-US" sz="1800" dirty="0"/>
                  <a:t>.</a:t>
                </a:r>
              </a:p>
              <a:p>
                <a:pPr lvl="1" indent="0">
                  <a:lnSpc>
                    <a:spcPct val="100000"/>
                  </a:lnSpc>
                  <a:spcBef>
                    <a:spcPts val="450"/>
                  </a:spcBef>
                  <a:buNone/>
                </a:pPr>
                <a:r>
                  <a:rPr lang="en-US" sz="1800" i="1" dirty="0">
                    <a:cs typeface="Arial" panose="020B0604020202020204" pitchFamily="34" charset="0"/>
                  </a:rPr>
                  <a:t>The Blackstone Ratio</a:t>
                </a:r>
                <a:r>
                  <a:rPr lang="en-US" sz="1800" dirty="0">
                    <a:cs typeface="Arial" panose="020B0604020202020204" pitchFamily="34" charset="0"/>
                  </a:rPr>
                  <a:t>:</a:t>
                </a:r>
                <a:r>
                  <a:rPr lang="en-US" sz="1800" dirty="0"/>
                  <a:t>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𝑃</m:t>
                        </m:r>
                        <m:r>
                          <a:rPr lang="en-US" sz="1800" i="1">
                            <a:latin typeface="Cambria Math" panose="02040503050406030204" pitchFamily="18" charset="0"/>
                          </a:rPr>
                          <m:t>(</m:t>
                        </m:r>
                        <m:r>
                          <m:rPr>
                            <m:sty m:val="p"/>
                          </m:rPr>
                          <a:rPr lang="en-US" sz="1800">
                            <a:latin typeface="Cambria Math" panose="02040503050406030204" pitchFamily="18" charset="0"/>
                          </a:rPr>
                          <m:t>Type</m:t>
                        </m:r>
                        <m:r>
                          <a:rPr lang="en-US" sz="1800">
                            <a:latin typeface="Cambria Math" panose="02040503050406030204" pitchFamily="18" charset="0"/>
                          </a:rPr>
                          <m:t> </m:t>
                        </m:r>
                        <m:r>
                          <m:rPr>
                            <m:sty m:val="p"/>
                          </m:rPr>
                          <a:rPr lang="en-US" sz="1800">
                            <a:latin typeface="Cambria Math" panose="02040503050406030204" pitchFamily="18" charset="0"/>
                          </a:rPr>
                          <m:t>I</m:t>
                        </m:r>
                        <m:r>
                          <a:rPr lang="en-US" sz="1800">
                            <a:latin typeface="Cambria Math" panose="02040503050406030204" pitchFamily="18" charset="0"/>
                          </a:rPr>
                          <m:t> </m:t>
                        </m:r>
                        <m:r>
                          <m:rPr>
                            <m:sty m:val="p"/>
                          </m:rPr>
                          <a:rPr lang="en-US" sz="1800">
                            <a:latin typeface="Cambria Math" panose="02040503050406030204" pitchFamily="18" charset="0"/>
                          </a:rPr>
                          <m:t>error</m:t>
                        </m:r>
                        <m:r>
                          <a:rPr lang="en-US" sz="1800" i="1">
                            <a:latin typeface="Cambria Math" panose="02040503050406030204" pitchFamily="18" charset="0"/>
                          </a:rPr>
                          <m:t>)</m:t>
                        </m:r>
                      </m:num>
                      <m:den>
                        <m:r>
                          <a:rPr lang="en-US" sz="1800" i="1">
                            <a:latin typeface="Cambria Math" panose="02040503050406030204" pitchFamily="18" charset="0"/>
                          </a:rPr>
                          <m:t>𝑃</m:t>
                        </m:r>
                        <m:r>
                          <a:rPr lang="en-US" sz="1800" i="1">
                            <a:latin typeface="Cambria Math" panose="02040503050406030204" pitchFamily="18" charset="0"/>
                          </a:rPr>
                          <m:t>(</m:t>
                        </m:r>
                        <m:r>
                          <m:rPr>
                            <m:sty m:val="p"/>
                          </m:rPr>
                          <a:rPr lang="en-US" sz="1800">
                            <a:latin typeface="Cambria Math" panose="02040503050406030204" pitchFamily="18" charset="0"/>
                          </a:rPr>
                          <m:t>Type</m:t>
                        </m:r>
                        <m:r>
                          <a:rPr lang="en-US" sz="1800">
                            <a:latin typeface="Cambria Math" panose="02040503050406030204" pitchFamily="18" charset="0"/>
                          </a:rPr>
                          <m:t> </m:t>
                        </m:r>
                        <m:r>
                          <m:rPr>
                            <m:sty m:val="p"/>
                          </m:rPr>
                          <a:rPr lang="en-US" sz="1800">
                            <a:latin typeface="Cambria Math" panose="02040503050406030204" pitchFamily="18" charset="0"/>
                          </a:rPr>
                          <m:t>II</m:t>
                        </m:r>
                        <m:r>
                          <a:rPr lang="en-US" sz="1800">
                            <a:latin typeface="Cambria Math" panose="02040503050406030204" pitchFamily="18" charset="0"/>
                          </a:rPr>
                          <m:t> </m:t>
                        </m:r>
                        <m:r>
                          <m:rPr>
                            <m:sty m:val="p"/>
                          </m:rPr>
                          <a:rPr lang="en-US" sz="1800">
                            <a:latin typeface="Cambria Math" panose="02040503050406030204" pitchFamily="18" charset="0"/>
                          </a:rPr>
                          <m:t>error</m:t>
                        </m:r>
                        <m:r>
                          <a:rPr lang="en-US" sz="1800" i="1">
                            <a:latin typeface="Cambria Math" panose="02040503050406030204" pitchFamily="18" charset="0"/>
                          </a:rPr>
                          <m:t>)</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𝛼</m:t>
                        </m:r>
                      </m:num>
                      <m:den>
                        <m:r>
                          <a:rPr lang="en-US" sz="1800" i="1">
                            <a:latin typeface="Cambria Math" panose="02040503050406030204" pitchFamily="18" charset="0"/>
                            <a:ea typeface="Cambria Math" panose="02040503050406030204" pitchFamily="18" charset="0"/>
                          </a:rPr>
                          <m:t>𝛽</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10</m:t>
                        </m:r>
                      </m:den>
                    </m:f>
                  </m:oMath>
                </a14:m>
                <a:endParaRPr lang="en-US" sz="1800" dirty="0"/>
              </a:p>
              <a:p>
                <a:pPr marL="0" lvl="1" indent="0">
                  <a:lnSpc>
                    <a:spcPct val="100000"/>
                  </a:lnSpc>
                  <a:spcBef>
                    <a:spcPts val="900"/>
                  </a:spcBef>
                  <a:buNone/>
                </a:pPr>
                <a:r>
                  <a:rPr lang="en-US" sz="1800" dirty="0">
                    <a:cs typeface="Arial" panose="020B0604020202020204" pitchFamily="34" charset="0"/>
                  </a:rPr>
                  <a:t>Benjamin Franklin (1706–1790) thought that a 1 to 10 ratio was not enough when he stated: “it is better 100 guilty persons should escape than that one innocent person should suffer, is a maxim that has been long and generally approved.”</a:t>
                </a:r>
              </a:p>
              <a:p>
                <a:pPr>
                  <a:spcBef>
                    <a:spcPts val="450"/>
                  </a:spcBef>
                </a:pPr>
                <a:endParaRPr lang="en-US" sz="1350" dirty="0"/>
              </a:p>
              <a:p>
                <a:pPr>
                  <a:spcBef>
                    <a:spcPts val="450"/>
                  </a:spcBef>
                </a:pPr>
                <a:endParaRPr lang="en-US" sz="1350" dirty="0"/>
              </a:p>
              <a:p>
                <a:pPr>
                  <a:spcBef>
                    <a:spcPts val="450"/>
                  </a:spcBef>
                </a:pPr>
                <a:endParaRPr lang="en-US" sz="1350" dirty="0"/>
              </a:p>
              <a:p>
                <a:pPr marL="0" indent="0">
                  <a:spcBef>
                    <a:spcPts val="450"/>
                  </a:spcBef>
                  <a:buNone/>
                </a:pPr>
                <a:endParaRPr lang="en-US" sz="1350" dirty="0"/>
              </a:p>
              <a:p>
                <a:pPr>
                  <a:spcBef>
                    <a:spcPts val="450"/>
                  </a:spcBef>
                </a:pPr>
                <a:endParaRPr lang="en-US" sz="1350" dirty="0"/>
              </a:p>
              <a:p>
                <a:pPr>
                  <a:spcBef>
                    <a:spcPts val="450"/>
                  </a:spcBef>
                </a:pPr>
                <a:endParaRPr lang="en-US" sz="1350" dirty="0"/>
              </a:p>
            </p:txBody>
          </p:sp>
        </mc:Choice>
        <mc:Fallback xmlns="">
          <p:sp>
            <p:nvSpPr>
              <p:cNvPr id="10" name="Text Placeholder 3">
                <a:extLst>
                  <a:ext uri="{FF2B5EF4-FFF2-40B4-BE49-F238E27FC236}">
                    <a16:creationId xmlns:a16="http://schemas.microsoft.com/office/drawing/2014/main" id="{19A737B4-4313-409E-A7BE-FEEFD3FB8854}"/>
                  </a:ext>
                </a:extLst>
              </p:cNvPr>
              <p:cNvSpPr txBox="1">
                <a:spLocks noRot="1" noChangeAspect="1" noMove="1" noResize="1" noEditPoints="1" noAdjustHandles="1" noChangeArrowheads="1" noChangeShapeType="1" noTextEdit="1"/>
              </p:cNvSpPr>
              <p:nvPr/>
            </p:nvSpPr>
            <p:spPr>
              <a:xfrm>
                <a:off x="356037" y="1254458"/>
                <a:ext cx="8305781" cy="3366477"/>
              </a:xfrm>
              <a:prstGeom prst="rect">
                <a:avLst/>
              </a:prstGeom>
              <a:blipFill>
                <a:blip r:embed="rId3"/>
                <a:stretch>
                  <a:fillRect l="-587" t="-1087" r="-1174" b="-35507"/>
                </a:stretch>
              </a:blipFill>
            </p:spPr>
            <p:txBody>
              <a:bodyPr/>
              <a:lstStyle/>
              <a:p>
                <a:r>
                  <a:rPr lang="en-US">
                    <a:noFill/>
                  </a:rPr>
                  <a:t> </a:t>
                </a:r>
              </a:p>
            </p:txBody>
          </p:sp>
        </mc:Fallback>
      </mc:AlternateContent>
    </p:spTree>
    <p:extLst>
      <p:ext uri="{BB962C8B-B14F-4D97-AF65-F5344CB8AC3E}">
        <p14:creationId xmlns:p14="http://schemas.microsoft.com/office/powerpoint/2010/main" val="4025198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5892811E-0A55-FBA7-35E7-67C7FB05668E}"/>
              </a:ext>
            </a:extLst>
          </p:cNvPr>
          <p:cNvSpPr>
            <a:spLocks noGrp="1" noChangeArrowheads="1"/>
          </p:cNvSpPr>
          <p:nvPr>
            <p:ph type="body" idx="1"/>
          </p:nvPr>
        </p:nvSpPr>
        <p:spPr>
          <a:xfrm>
            <a:off x="711200" y="1114425"/>
            <a:ext cx="6000750" cy="495300"/>
          </a:xfrm>
        </p:spPr>
        <p:txBody>
          <a:bodyPr/>
          <a:lstStyle/>
          <a:p>
            <a:pPr>
              <a:buFont typeface="Monotype Sorts" pitchFamily="2" charset="2"/>
              <a:buChar char="n"/>
              <a:defRPr/>
            </a:pPr>
            <a:r>
              <a:rPr lang="en-US" b="1" dirty="0"/>
              <a:t>Interval Estimate</a:t>
            </a:r>
          </a:p>
        </p:txBody>
      </p:sp>
      <p:sp>
        <p:nvSpPr>
          <p:cNvPr id="23558" name="Rectangle 6">
            <a:extLst>
              <a:ext uri="{FF2B5EF4-FFF2-40B4-BE49-F238E27FC236}">
                <a16:creationId xmlns:a16="http://schemas.microsoft.com/office/drawing/2014/main" id="{4E32F451-AA94-8AA4-C090-DA80413E378D}"/>
              </a:ext>
            </a:extLst>
          </p:cNvPr>
          <p:cNvSpPr>
            <a:spLocks noChangeArrowheads="1"/>
          </p:cNvSpPr>
          <p:nvPr/>
        </p:nvSpPr>
        <p:spPr bwMode="auto">
          <a:xfrm>
            <a:off x="3208338" y="1612900"/>
            <a:ext cx="3511550" cy="1376363"/>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61444" name="Rectangle 2">
            <a:extLst>
              <a:ext uri="{FF2B5EF4-FFF2-40B4-BE49-F238E27FC236}">
                <a16:creationId xmlns:a16="http://schemas.microsoft.com/office/drawing/2014/main" id="{F6851FD7-A29A-E661-BB99-3C8A51BDB036}"/>
              </a:ext>
            </a:extLst>
          </p:cNvPr>
          <p:cNvSpPr>
            <a:spLocks noGrp="1" noChangeArrowheads="1"/>
          </p:cNvSpPr>
          <p:nvPr>
            <p:ph type="title"/>
          </p:nvPr>
        </p:nvSpPr>
        <p:spPr>
          <a:xfrm>
            <a:off x="685800" y="-80962"/>
            <a:ext cx="7772400" cy="814387"/>
          </a:xfrm>
        </p:spPr>
        <p:txBody>
          <a:bodyPr>
            <a:noAutofit/>
          </a:bodyPr>
          <a:lstStyle/>
          <a:p>
            <a:r>
              <a:rPr lang="en-US" altLang="en-US" sz="2800" dirty="0"/>
              <a:t>Interval Estimate  of a Population Proportion</a:t>
            </a:r>
          </a:p>
        </p:txBody>
      </p:sp>
      <p:graphicFrame>
        <p:nvGraphicFramePr>
          <p:cNvPr id="23556" name="Object 4">
            <a:hlinkClick r:id="" action="ppaction://ole?verb=0"/>
            <a:extLst>
              <a:ext uri="{FF2B5EF4-FFF2-40B4-BE49-F238E27FC236}">
                <a16:creationId xmlns:a16="http://schemas.microsoft.com/office/drawing/2014/main" id="{3C7FEEA9-E027-BBA6-4290-55E2B56AAE6F}"/>
              </a:ext>
            </a:extLst>
          </p:cNvPr>
          <p:cNvGraphicFramePr>
            <a:graphicFrameLocks/>
          </p:cNvGraphicFramePr>
          <p:nvPr/>
        </p:nvGraphicFramePr>
        <p:xfrm>
          <a:off x="3443288" y="1698625"/>
          <a:ext cx="3203575" cy="1276350"/>
        </p:xfrm>
        <a:graphic>
          <a:graphicData uri="http://schemas.openxmlformats.org/presentationml/2006/ole">
            <mc:AlternateContent xmlns:mc="http://schemas.openxmlformats.org/markup-compatibility/2006">
              <mc:Choice xmlns:v="urn:schemas-microsoft-com:vml" Requires="v">
                <p:oleObj name="Equation" r:id="rId3" imgW="2162144" imgH="676350" progId="Equation.DSMT4">
                  <p:embed/>
                </p:oleObj>
              </mc:Choice>
              <mc:Fallback>
                <p:oleObj name="Equation" r:id="rId3" imgW="2162144" imgH="676350" progId="Equation.DSMT4">
                  <p:embed/>
                  <p:pic>
                    <p:nvPicPr>
                      <p:cNvPr id="23556" name="Object 4">
                        <a:hlinkClick r:id="" action="ppaction://ole?verb=0"/>
                        <a:extLst>
                          <a:ext uri="{FF2B5EF4-FFF2-40B4-BE49-F238E27FC236}">
                            <a16:creationId xmlns:a16="http://schemas.microsoft.com/office/drawing/2014/main" id="{3C7FEEA9-E027-BBA6-4290-55E2B56AAE6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8" y="1698625"/>
                        <a:ext cx="3203575" cy="12763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1">
            <a:extLst>
              <a:ext uri="{FF2B5EF4-FFF2-40B4-BE49-F238E27FC236}">
                <a16:creationId xmlns:a16="http://schemas.microsoft.com/office/drawing/2014/main" id="{B674CCD5-34BB-A8CD-4364-674DFF34693C}"/>
              </a:ext>
            </a:extLst>
          </p:cNvPr>
          <p:cNvGrpSpPr>
            <a:grpSpLocks/>
          </p:cNvGrpSpPr>
          <p:nvPr/>
        </p:nvGrpSpPr>
        <p:grpSpPr bwMode="auto">
          <a:xfrm>
            <a:off x="960438" y="3213100"/>
            <a:ext cx="7181850" cy="2324100"/>
            <a:chOff x="605" y="2024"/>
            <a:chExt cx="4524" cy="1464"/>
          </a:xfrm>
        </p:grpSpPr>
        <p:sp>
          <p:nvSpPr>
            <p:cNvPr id="23560" name="Rectangle 8">
              <a:extLst>
                <a:ext uri="{FF2B5EF4-FFF2-40B4-BE49-F238E27FC236}">
                  <a16:creationId xmlns:a16="http://schemas.microsoft.com/office/drawing/2014/main" id="{4A67C211-CEA1-CC40-B11C-2F86AE8AB8FB}"/>
                </a:ext>
              </a:extLst>
            </p:cNvPr>
            <p:cNvSpPr>
              <a:spLocks noChangeArrowheads="1"/>
            </p:cNvSpPr>
            <p:nvPr/>
          </p:nvSpPr>
          <p:spPr bwMode="auto">
            <a:xfrm>
              <a:off x="605" y="2024"/>
              <a:ext cx="4524" cy="1464"/>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where:    1 -</a:t>
              </a:r>
              <a:r>
                <a:rPr lang="en-US" sz="2400" i="1"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   is the confidence coefficient</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Book Antiqua" pitchFamily="18" charset="0"/>
                  <a:cs typeface="+mn-cs"/>
                </a:rPr>
                <a:t>z</a:t>
              </a:r>
              <a:r>
                <a:rPr lang="en-US" sz="2400" i="1" baseline="-25000" dirty="0">
                  <a:effectLst>
                    <a:outerShdw blurRad="38100" dist="38100" dir="2700000" algn="tl">
                      <a:srgbClr val="000000"/>
                    </a:outerShdw>
                  </a:effectLst>
                  <a:latin typeface="Symbol" pitchFamily="18" charset="2"/>
                  <a:cs typeface="+mn-cs"/>
                </a:rPr>
                <a:t></a:t>
              </a:r>
              <a:r>
                <a:rPr lang="en-US" sz="2400" i="1" baseline="-25000" dirty="0">
                  <a:effectLst>
                    <a:outerShdw blurRad="38100" dist="38100" dir="2700000" algn="tl">
                      <a:srgbClr val="000000"/>
                    </a:outerShdw>
                  </a:effectLst>
                  <a:latin typeface="Book Antiqua" pitchFamily="18" charset="0"/>
                  <a:cs typeface="+mn-cs"/>
                </a:rPr>
                <a:t>/2    </a:t>
              </a:r>
              <a:r>
                <a:rPr lang="en-US" sz="2400" dirty="0">
                  <a:effectLst>
                    <a:outerShdw blurRad="38100" dist="38100" dir="2700000" algn="tl">
                      <a:srgbClr val="000000"/>
                    </a:outerShdw>
                  </a:effectLst>
                  <a:latin typeface="Book Antiqua" pitchFamily="18" charset="0"/>
                  <a:cs typeface="+mn-cs"/>
                </a:rPr>
                <a:t>is the </a:t>
              </a:r>
              <a:r>
                <a:rPr lang="en-US" sz="2400" i="1" dirty="0">
                  <a:effectLst>
                    <a:outerShdw blurRad="38100" dist="38100" dir="2700000" algn="tl">
                      <a:srgbClr val="000000"/>
                    </a:outerShdw>
                  </a:effectLst>
                  <a:latin typeface="Book Antiqua" pitchFamily="18" charset="0"/>
                  <a:cs typeface="+mn-cs"/>
                </a:rPr>
                <a:t>z</a:t>
              </a:r>
              <a:r>
                <a:rPr lang="en-US" sz="2400" dirty="0">
                  <a:effectLst>
                    <a:outerShdw blurRad="38100" dist="38100" dir="2700000" algn="tl">
                      <a:srgbClr val="000000"/>
                    </a:outerShdw>
                  </a:effectLst>
                  <a:latin typeface="Book Antiqua" pitchFamily="18" charset="0"/>
                  <a:cs typeface="+mn-cs"/>
                </a:rPr>
                <a:t> value providing an area of</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/2 in the upper tail of the standard</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normal probability distribution</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is the sample proportion</a:t>
              </a:r>
            </a:p>
          </p:txBody>
        </p:sp>
        <p:graphicFrame>
          <p:nvGraphicFramePr>
            <p:cNvPr id="61448" name="Object 5">
              <a:hlinkClick r:id="" action="ppaction://ole?verb=0"/>
              <a:extLst>
                <a:ext uri="{FF2B5EF4-FFF2-40B4-BE49-F238E27FC236}">
                  <a16:creationId xmlns:a16="http://schemas.microsoft.com/office/drawing/2014/main" id="{75D2A79C-79FE-DD19-DD53-2EE1F631A278}"/>
                </a:ext>
              </a:extLst>
            </p:cNvPr>
            <p:cNvGraphicFramePr>
              <a:graphicFrameLocks/>
            </p:cNvGraphicFramePr>
            <p:nvPr/>
          </p:nvGraphicFramePr>
          <p:xfrm>
            <a:off x="1676" y="3132"/>
            <a:ext cx="137" cy="181"/>
          </p:xfrm>
          <a:graphic>
            <a:graphicData uri="http://schemas.openxmlformats.org/presentationml/2006/ole">
              <mc:AlternateContent xmlns:mc="http://schemas.openxmlformats.org/markup-compatibility/2006">
                <mc:Choice xmlns:v="urn:schemas-microsoft-com:vml" Requires="v">
                  <p:oleObj name="Equation" r:id="rId5" imgW="161810" imgH="209520" progId="Equation">
                    <p:embed/>
                  </p:oleObj>
                </mc:Choice>
                <mc:Fallback>
                  <p:oleObj name="Equation" r:id="rId5" imgW="161810" imgH="209520" progId="Equation">
                    <p:embed/>
                    <p:pic>
                      <p:nvPicPr>
                        <p:cNvPr id="61448" name="Object 5">
                          <a:hlinkClick r:id="" action="ppaction://ole?verb=0"/>
                          <a:extLst>
                            <a:ext uri="{FF2B5EF4-FFF2-40B4-BE49-F238E27FC236}">
                              <a16:creationId xmlns:a16="http://schemas.microsoft.com/office/drawing/2014/main" id="{75D2A79C-79FE-DD19-DD53-2EE1F631A27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 y="3132"/>
                          <a:ext cx="137" cy="18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dissolve">
                                      <p:cBhvr>
                                        <p:cTn id="7" dur="500"/>
                                        <p:tgtEl>
                                          <p:spTgt spid="23558"/>
                                        </p:tgtEl>
                                      </p:cBhvr>
                                    </p:animEffect>
                                  </p:childTnLst>
                                </p:cTn>
                              </p:par>
                            </p:childTnLst>
                          </p:cTn>
                        </p:par>
                        <p:par>
                          <p:cTn id="8" fill="hold" nodeType="afterGroup">
                            <p:stCondLst>
                              <p:cond delay="500"/>
                            </p:stCondLst>
                            <p:childTnLst>
                              <p:par>
                                <p:cTn id="9" presetID="23" presetClass="entr" presetSubtype="272" fill="hold" nodeType="afterEffect">
                                  <p:stCondLst>
                                    <p:cond delay="1000"/>
                                  </p:stCondLst>
                                  <p:childTnLst>
                                    <p:set>
                                      <p:cBhvr>
                                        <p:cTn id="10" dur="1" fill="hold">
                                          <p:stCondLst>
                                            <p:cond delay="0"/>
                                          </p:stCondLst>
                                        </p:cTn>
                                        <p:tgtEl>
                                          <p:spTgt spid="23556"/>
                                        </p:tgtEl>
                                        <p:attrNameLst>
                                          <p:attrName>style.visibility</p:attrName>
                                        </p:attrNameLst>
                                      </p:cBhvr>
                                      <p:to>
                                        <p:strVal val="visible"/>
                                      </p:to>
                                    </p:set>
                                    <p:anim calcmode="lin" valueType="num">
                                      <p:cBhvr>
                                        <p:cTn id="11" dur="500" fill="hold"/>
                                        <p:tgtEl>
                                          <p:spTgt spid="23556"/>
                                        </p:tgtEl>
                                        <p:attrNameLst>
                                          <p:attrName>ppt_w</p:attrName>
                                        </p:attrNameLst>
                                      </p:cBhvr>
                                      <p:tavLst>
                                        <p:tav tm="0">
                                          <p:val>
                                            <p:strVal val="2/3*#ppt_w"/>
                                          </p:val>
                                        </p:tav>
                                        <p:tav tm="100000">
                                          <p:val>
                                            <p:strVal val="#ppt_w"/>
                                          </p:val>
                                        </p:tav>
                                      </p:tavLst>
                                    </p:anim>
                                    <p:anim calcmode="lin" valueType="num">
                                      <p:cBhvr>
                                        <p:cTn id="12" dur="500" fill="hold"/>
                                        <p:tgtEl>
                                          <p:spTgt spid="23556"/>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2000"/>
                            </p:stCondLst>
                            <p:childTnLst>
                              <p:par>
                                <p:cTn id="14" presetID="12" presetClass="entr" presetSubtype="1" fill="hold" nodeType="after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slide(fromTo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D35A342-502C-1828-3E25-F322F5AADBF5}"/>
              </a:ext>
            </a:extLst>
          </p:cNvPr>
          <p:cNvSpPr>
            <a:spLocks noGrp="1" noChangeArrowheads="1"/>
          </p:cNvSpPr>
          <p:nvPr>
            <p:ph type="title"/>
          </p:nvPr>
        </p:nvSpPr>
        <p:spPr>
          <a:xfrm>
            <a:off x="273050" y="217488"/>
            <a:ext cx="8597900" cy="814387"/>
          </a:xfrm>
        </p:spPr>
        <p:txBody>
          <a:bodyPr>
            <a:normAutofit/>
          </a:bodyPr>
          <a:lstStyle/>
          <a:p>
            <a:r>
              <a:rPr lang="en-US" altLang="en-US" sz="2800" dirty="0">
                <a:cs typeface="Arial" panose="020B0604020202020204" pitchFamily="34" charset="0"/>
              </a:rPr>
              <a:t>Interval Estimate of a Population Proportion</a:t>
            </a:r>
            <a:endParaRPr lang="en-IN" altLang="en-US" sz="2800" dirty="0"/>
          </a:p>
        </p:txBody>
      </p:sp>
      <p:sp>
        <p:nvSpPr>
          <p:cNvPr id="3" name="Content Placeholder 2">
            <a:extLst>
              <a:ext uri="{FF2B5EF4-FFF2-40B4-BE49-F238E27FC236}">
                <a16:creationId xmlns:a16="http://schemas.microsoft.com/office/drawing/2014/main" id="{FB1A4333-172A-7435-3812-6F8375DCA9DE}"/>
              </a:ext>
            </a:extLst>
          </p:cNvPr>
          <p:cNvSpPr>
            <a:spLocks noGrp="1"/>
          </p:cNvSpPr>
          <p:nvPr>
            <p:ph idx="1"/>
          </p:nvPr>
        </p:nvSpPr>
        <p:spPr>
          <a:xfrm>
            <a:off x="404813" y="1289278"/>
            <a:ext cx="8597900" cy="4643437"/>
          </a:xfrm>
        </p:spPr>
        <p:txBody>
          <a:bodyPr/>
          <a:lstStyle/>
          <a:p>
            <a:pPr marL="0" indent="0">
              <a:buFont typeface="Arial" panose="020B0604020202020204" pitchFamily="34" charset="0"/>
              <a:buNone/>
              <a:defRPr/>
            </a:pPr>
            <a:r>
              <a:rPr lang="en-IN" b="1" u="sng" dirty="0"/>
              <a:t>Example:</a:t>
            </a:r>
            <a:r>
              <a:rPr lang="en-IN" b="1" dirty="0"/>
              <a:t> </a:t>
            </a:r>
            <a:r>
              <a:rPr lang="en-IN" dirty="0"/>
              <a:t>Survey of women golfers</a:t>
            </a:r>
          </a:p>
          <a:p>
            <a:pPr marL="0" indent="0">
              <a:buFont typeface="Arial" panose="020B0604020202020204" pitchFamily="34" charset="0"/>
              <a:buNone/>
              <a:defRPr/>
            </a:pPr>
            <a:endParaRPr lang="en-IN" dirty="0"/>
          </a:p>
          <a:p>
            <a:pPr marL="0" indent="0">
              <a:buFont typeface="Arial" panose="020B0604020202020204" pitchFamily="34" charset="0"/>
              <a:buNone/>
              <a:defRPr/>
            </a:pPr>
            <a:r>
              <a:rPr lang="en-IN" dirty="0"/>
              <a:t>A national survey of 900 women golfers was conducted to learn how women golfers view their treatment at golf courses in United States. The survey found that 396 of the women golfers were satisfied with the availability of tee times. </a:t>
            </a:r>
          </a:p>
          <a:p>
            <a:pPr marL="0" indent="0">
              <a:buFont typeface="Arial" panose="020B0604020202020204" pitchFamily="34" charset="0"/>
              <a:buNone/>
              <a:defRPr/>
            </a:pPr>
            <a:endParaRPr lang="en-IN" dirty="0"/>
          </a:p>
          <a:p>
            <a:pPr marL="0" indent="0">
              <a:buFont typeface="Arial" panose="020B0604020202020204" pitchFamily="34" charset="0"/>
              <a:buNone/>
              <a:defRPr/>
            </a:pPr>
            <a:r>
              <a:rPr lang="en-US" dirty="0">
                <a:solidFill>
                  <a:srgbClr val="000000"/>
                </a:solidFill>
                <a:cs typeface="Arial" panose="020B0604020202020204" pitchFamily="34" charset="0"/>
              </a:rPr>
              <a:t>Suppose one wants to develop a 95% confidence interval estimate for the proportion of the population of women golfers satisfied with the availability of tee times. </a:t>
            </a:r>
            <a:endParaRPr lang="en-IN" dirty="0"/>
          </a:p>
          <a:p>
            <a:pPr marL="0" indent="0">
              <a:buFont typeface="Arial" panose="020B0604020202020204" pitchFamily="34" charset="0"/>
              <a:buNone/>
              <a:defRPr/>
            </a:pPr>
            <a:endParaRPr lang="en-IN" dirty="0"/>
          </a:p>
          <a:p>
            <a:pPr marL="0" indent="0">
              <a:buFont typeface="Arial" panose="020B0604020202020204" pitchFamily="34" charset="0"/>
              <a:buNone/>
              <a:defRPr/>
            </a:pPr>
            <a:endParaRPr lang="en-IN" b="1" u="sng" dirty="0"/>
          </a:p>
          <a:p>
            <a:pPr marL="0" indent="0">
              <a:buFont typeface="Arial" panose="020B0604020202020204" pitchFamily="34" charset="0"/>
              <a:buNone/>
              <a:defRPr/>
            </a:pPr>
            <a:endParaRPr lang="en-IN" b="1" u="sng" dirty="0"/>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360DD1D-120B-F15C-F168-59AD9A9D4FF2}"/>
              </a:ext>
            </a:extLst>
          </p:cNvPr>
          <p:cNvSpPr>
            <a:spLocks noGrp="1" noChangeArrowheads="1"/>
          </p:cNvSpPr>
          <p:nvPr>
            <p:ph type="title"/>
          </p:nvPr>
        </p:nvSpPr>
        <p:spPr>
          <a:xfrm>
            <a:off x="687388" y="141288"/>
            <a:ext cx="7772400" cy="814387"/>
          </a:xfrm>
        </p:spPr>
        <p:txBody>
          <a:bodyPr>
            <a:normAutofit fontScale="90000"/>
          </a:bodyPr>
          <a:lstStyle/>
          <a:p>
            <a:r>
              <a:rPr lang="en-US" altLang="en-US" sz="3200">
                <a:cs typeface="Arial" panose="020B0604020202020204" pitchFamily="34" charset="0"/>
              </a:rPr>
              <a:t>Interval Estimate of a Population Proportion</a:t>
            </a:r>
            <a:endParaRPr lang="en-IN" altLang="en-US" sz="3200"/>
          </a:p>
        </p:txBody>
      </p:sp>
      <p:sp>
        <p:nvSpPr>
          <p:cNvPr id="3" name="Content Placeholder 2">
            <a:extLst>
              <a:ext uri="{FF2B5EF4-FFF2-40B4-BE49-F238E27FC236}">
                <a16:creationId xmlns:a16="http://schemas.microsoft.com/office/drawing/2014/main" id="{2095BA02-8075-9CDF-C515-5F7FFFC91013}"/>
              </a:ext>
            </a:extLst>
          </p:cNvPr>
          <p:cNvSpPr>
            <a:spLocks noGrp="1" noRot="1" noChangeAspect="1" noMove="1" noResize="1" noEditPoints="1" noAdjustHandles="1" noChangeArrowheads="1" noChangeShapeType="1" noTextEdit="1"/>
          </p:cNvSpPr>
          <p:nvPr>
            <p:ph idx="1"/>
          </p:nvPr>
        </p:nvSpPr>
        <p:spPr>
          <a:xfrm>
            <a:off x="359229" y="1104900"/>
            <a:ext cx="8100559" cy="5524500"/>
          </a:xfrm>
          <a:blipFill>
            <a:blip r:embed="rId2"/>
            <a:stretch>
              <a:fillRect l="-1354" t="-992" r="-903" b="-221"/>
            </a:stretch>
          </a:blipFill>
        </p:spPr>
        <p:txBody>
          <a:bodyPr/>
          <a:lstStyle/>
          <a:p>
            <a:pPr>
              <a:defRPr/>
            </a:pPr>
            <a:r>
              <a:rPr lang="en-US">
                <a:noFill/>
              </a:rPr>
              <a:t> </a:t>
            </a:r>
          </a:p>
        </p:txBody>
      </p:sp>
    </p:spTree>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CACB8D0-BCD6-088C-0811-F7945B73F8E6}"/>
              </a:ext>
            </a:extLst>
          </p:cNvPr>
          <p:cNvSpPr>
            <a:spLocks noGrp="1" noChangeArrowheads="1"/>
          </p:cNvSpPr>
          <p:nvPr>
            <p:ph type="title"/>
          </p:nvPr>
        </p:nvSpPr>
        <p:spPr>
          <a:xfrm>
            <a:off x="685800" y="332353"/>
            <a:ext cx="7772400" cy="814387"/>
          </a:xfrm>
        </p:spPr>
        <p:txBody>
          <a:bodyPr>
            <a:normAutofit fontScale="90000"/>
          </a:bodyPr>
          <a:lstStyle/>
          <a:p>
            <a:r>
              <a:rPr lang="en-US" altLang="en-US" sz="3200" dirty="0"/>
              <a:t>Sample Size for an Interval Estimate of</a:t>
            </a:r>
            <a:br>
              <a:rPr lang="en-US" altLang="en-US" sz="3200" dirty="0"/>
            </a:br>
            <a:r>
              <a:rPr lang="en-US" altLang="en-US" sz="3200" dirty="0"/>
              <a:t>a Population Proportion</a:t>
            </a:r>
            <a:endParaRPr lang="en-IN" altLang="en-US" sz="3200" dirty="0"/>
          </a:p>
        </p:txBody>
      </p:sp>
      <p:sp>
        <p:nvSpPr>
          <p:cNvPr id="3" name="Content Placeholder 2">
            <a:extLst>
              <a:ext uri="{FF2B5EF4-FFF2-40B4-BE49-F238E27FC236}">
                <a16:creationId xmlns:a16="http://schemas.microsoft.com/office/drawing/2014/main" id="{0391F479-2784-BAC2-90CD-5763A14FB969}"/>
              </a:ext>
            </a:extLst>
          </p:cNvPr>
          <p:cNvSpPr>
            <a:spLocks noGrp="1" noRot="1" noChangeAspect="1" noMove="1" noResize="1" noEditPoints="1" noAdjustHandles="1" noChangeArrowheads="1" noChangeShapeType="1" noTextEdit="1"/>
          </p:cNvSpPr>
          <p:nvPr>
            <p:ph idx="1"/>
          </p:nvPr>
        </p:nvSpPr>
        <p:spPr>
          <a:xfrm>
            <a:off x="458787" y="1475015"/>
            <a:ext cx="8271555" cy="4643438"/>
          </a:xfrm>
          <a:blipFill>
            <a:blip r:embed="rId2"/>
            <a:stretch>
              <a:fillRect l="-1179" t="-1181" r="-811"/>
            </a:stretch>
          </a:blipFill>
        </p:spPr>
        <p:txBody>
          <a:bodyPr/>
          <a:lstStyle/>
          <a:p>
            <a:pPr>
              <a:defRPr/>
            </a:pPr>
            <a:r>
              <a:rPr lang="en-US">
                <a:noFill/>
              </a:rPr>
              <a:t> </a:t>
            </a:r>
          </a:p>
        </p:txBody>
      </p:sp>
    </p:spTree>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ADF9D01C-CA13-26CE-6EDE-93F3A179F6E3}"/>
              </a:ext>
            </a:extLst>
          </p:cNvPr>
          <p:cNvSpPr>
            <a:spLocks noGrp="1" noChangeArrowheads="1"/>
          </p:cNvSpPr>
          <p:nvPr>
            <p:ph type="title"/>
          </p:nvPr>
        </p:nvSpPr>
        <p:spPr>
          <a:xfrm>
            <a:off x="685800" y="277925"/>
            <a:ext cx="7772400" cy="814387"/>
          </a:xfrm>
        </p:spPr>
        <p:txBody>
          <a:bodyPr>
            <a:normAutofit fontScale="90000"/>
          </a:bodyPr>
          <a:lstStyle/>
          <a:p>
            <a:r>
              <a:rPr lang="en-US" altLang="en-US" sz="3200" dirty="0"/>
              <a:t>Sample Size for an Interval Estimate of </a:t>
            </a:r>
            <a:br>
              <a:rPr lang="en-US" altLang="en-US" sz="3200" dirty="0"/>
            </a:br>
            <a:r>
              <a:rPr lang="en-US" altLang="en-US" sz="3200" dirty="0"/>
              <a:t>a Population Proportion</a:t>
            </a:r>
            <a:endParaRPr lang="en-IN" altLang="en-US" sz="3200" dirty="0"/>
          </a:p>
        </p:txBody>
      </p:sp>
      <p:sp>
        <p:nvSpPr>
          <p:cNvPr id="3" name="Content Placeholder 2">
            <a:extLst>
              <a:ext uri="{FF2B5EF4-FFF2-40B4-BE49-F238E27FC236}">
                <a16:creationId xmlns:a16="http://schemas.microsoft.com/office/drawing/2014/main" id="{B222815F-4084-C3AC-DAC8-2A0FA0844A5B}"/>
              </a:ext>
            </a:extLst>
          </p:cNvPr>
          <p:cNvSpPr>
            <a:spLocks noGrp="1" noRot="1" noChangeAspect="1" noMove="1" noResize="1" noEditPoints="1" noAdjustHandles="1" noChangeArrowheads="1" noChangeShapeType="1" noTextEdit="1"/>
          </p:cNvSpPr>
          <p:nvPr>
            <p:ph idx="1"/>
          </p:nvPr>
        </p:nvSpPr>
        <p:spPr>
          <a:xfrm>
            <a:off x="328158" y="1529443"/>
            <a:ext cx="8598128" cy="4643438"/>
          </a:xfrm>
          <a:blipFill>
            <a:blip r:embed="rId2"/>
            <a:stretch>
              <a:fillRect l="-1206" t="-1706" r="-2128" b="-2756"/>
            </a:stretch>
          </a:blipFill>
        </p:spPr>
        <p:txBody>
          <a:bodyPr/>
          <a:lstStyle/>
          <a:p>
            <a:pPr>
              <a:defRPr/>
            </a:pPr>
            <a:r>
              <a:rPr lang="en-US">
                <a:noFill/>
              </a:rPr>
              <a:t> </a:t>
            </a:r>
          </a:p>
        </p:txBody>
      </p:sp>
    </p:spTree>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22ADD13C-2EEC-A234-4A31-E5C4F8E5B64A}"/>
              </a:ext>
            </a:extLst>
          </p:cNvPr>
          <p:cNvSpPr>
            <a:spLocks noGrp="1" noChangeArrowheads="1"/>
          </p:cNvSpPr>
          <p:nvPr>
            <p:ph type="title"/>
          </p:nvPr>
        </p:nvSpPr>
        <p:spPr>
          <a:xfrm>
            <a:off x="685800" y="288131"/>
            <a:ext cx="7772400" cy="814387"/>
          </a:xfrm>
        </p:spPr>
        <p:txBody>
          <a:bodyPr>
            <a:normAutofit fontScale="90000"/>
          </a:bodyPr>
          <a:lstStyle/>
          <a:p>
            <a:r>
              <a:rPr lang="en-US" altLang="en-US" sz="3200" dirty="0"/>
              <a:t>Sample Size for an Interval Estimate of</a:t>
            </a:r>
            <a:br>
              <a:rPr lang="en-US" altLang="en-US" sz="3200" dirty="0"/>
            </a:br>
            <a:r>
              <a:rPr lang="en-US" altLang="en-US" sz="3200" dirty="0"/>
              <a:t>a Population Proportion</a:t>
            </a:r>
            <a:endParaRPr lang="en-IN" altLang="en-US" sz="3200" dirty="0"/>
          </a:p>
        </p:txBody>
      </p:sp>
      <p:sp>
        <p:nvSpPr>
          <p:cNvPr id="3" name="Content Placeholder 2">
            <a:extLst>
              <a:ext uri="{FF2B5EF4-FFF2-40B4-BE49-F238E27FC236}">
                <a16:creationId xmlns:a16="http://schemas.microsoft.com/office/drawing/2014/main" id="{0B7F89D0-916F-D9C6-4562-78EECF43DA1C}"/>
              </a:ext>
            </a:extLst>
          </p:cNvPr>
          <p:cNvSpPr>
            <a:spLocks noGrp="1"/>
          </p:cNvSpPr>
          <p:nvPr>
            <p:ph idx="1"/>
          </p:nvPr>
        </p:nvSpPr>
        <p:spPr>
          <a:xfrm>
            <a:off x="349250" y="1519238"/>
            <a:ext cx="8686800" cy="4643437"/>
          </a:xfrm>
        </p:spPr>
        <p:txBody>
          <a:bodyPr/>
          <a:lstStyle/>
          <a:p>
            <a:pPr marL="0" indent="0">
              <a:buFont typeface="Arial" panose="020B0604020202020204" pitchFamily="34" charset="0"/>
              <a:buNone/>
              <a:defRPr/>
            </a:pPr>
            <a:r>
              <a:rPr lang="en-IN" b="1" u="sng" dirty="0"/>
              <a:t>Example:</a:t>
            </a:r>
            <a:r>
              <a:rPr lang="en-IN" b="1" dirty="0"/>
              <a:t> </a:t>
            </a:r>
            <a:r>
              <a:rPr lang="en-IN" dirty="0"/>
              <a:t>Survey of women golfers</a:t>
            </a:r>
          </a:p>
          <a:p>
            <a:pPr marL="0" indent="0">
              <a:buFont typeface="Arial" panose="020B0604020202020204" pitchFamily="34" charset="0"/>
              <a:buNone/>
              <a:defRPr/>
            </a:pPr>
            <a:endParaRPr lang="en-IN" dirty="0"/>
          </a:p>
          <a:p>
            <a:pPr marL="0" indent="0">
              <a:buFont typeface="Arial" panose="020B0604020202020204" pitchFamily="34" charset="0"/>
              <a:buNone/>
              <a:defRPr/>
            </a:pPr>
            <a:r>
              <a:rPr lang="en-IN" dirty="0"/>
              <a:t>Suppose the survey director wants to estimate the population proportion with a margin of error of .025 at 95% confidence. </a:t>
            </a:r>
          </a:p>
          <a:p>
            <a:pPr marL="0" indent="0">
              <a:buFont typeface="Arial" panose="020B0604020202020204" pitchFamily="34" charset="0"/>
              <a:buNone/>
              <a:defRPr/>
            </a:pPr>
            <a:endParaRPr lang="en-IN" dirty="0"/>
          </a:p>
          <a:p>
            <a:pPr marL="0" indent="0">
              <a:buFont typeface="Arial" panose="020B0604020202020204" pitchFamily="34" charset="0"/>
              <a:buNone/>
              <a:defRPr/>
            </a:pPr>
            <a:r>
              <a:rPr lang="en-US" dirty="0"/>
              <a:t>How large a sample size is needed to meet the required precision?  (A previous sample of similar units yielded .44 for the sample proportion.)</a:t>
            </a:r>
          </a:p>
          <a:p>
            <a:pPr marL="0" indent="0">
              <a:buFont typeface="Arial" panose="020B0604020202020204" pitchFamily="34" charset="0"/>
              <a:buNone/>
              <a:defRPr/>
            </a:pPr>
            <a:endParaRPr lang="en-IN" dirty="0"/>
          </a:p>
          <a:p>
            <a:pPr marL="0" indent="0">
              <a:buFont typeface="Arial" panose="020B0604020202020204" pitchFamily="34" charset="0"/>
              <a:buNone/>
              <a:defRPr/>
            </a:pPr>
            <a:endParaRPr lang="en-IN" dirty="0"/>
          </a:p>
          <a:p>
            <a:pPr marL="0" indent="0">
              <a:buFont typeface="Arial" panose="020B0604020202020204" pitchFamily="34" charset="0"/>
              <a:buNone/>
              <a:defRPr/>
            </a:pPr>
            <a:endParaRPr lang="en-IN" dirty="0"/>
          </a:p>
          <a:p>
            <a:pPr>
              <a:defRPr/>
            </a:pPr>
            <a:endParaRPr lang="en-IN" dirty="0"/>
          </a:p>
        </p:txBody>
      </p:sp>
    </p:spTree>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5F4488E-4B48-7CF1-C1C5-A21B428A9820}"/>
              </a:ext>
            </a:extLst>
          </p:cNvPr>
          <p:cNvSpPr>
            <a:spLocks noGrp="1" noChangeArrowheads="1"/>
          </p:cNvSpPr>
          <p:nvPr>
            <p:ph type="title"/>
          </p:nvPr>
        </p:nvSpPr>
        <p:spPr>
          <a:xfrm>
            <a:off x="685800" y="290513"/>
            <a:ext cx="7772400" cy="814387"/>
          </a:xfrm>
        </p:spPr>
        <p:txBody>
          <a:bodyPr>
            <a:noAutofit/>
          </a:bodyPr>
          <a:lstStyle/>
          <a:p>
            <a:r>
              <a:rPr lang="en-US" altLang="en-US" sz="2800" dirty="0"/>
              <a:t>Sample Size for an Interval Estimate of</a:t>
            </a:r>
            <a:br>
              <a:rPr lang="en-US" altLang="en-US" sz="2800" dirty="0"/>
            </a:br>
            <a:r>
              <a:rPr lang="en-US" altLang="en-US" sz="2800" dirty="0"/>
              <a:t>a Population Proportion</a:t>
            </a:r>
            <a:endParaRPr lang="en-IN" altLang="en-US" sz="2800" dirty="0"/>
          </a:p>
        </p:txBody>
      </p:sp>
      <p:sp>
        <p:nvSpPr>
          <p:cNvPr id="3" name="Content Placeholder 2">
            <a:extLst>
              <a:ext uri="{FF2B5EF4-FFF2-40B4-BE49-F238E27FC236}">
                <a16:creationId xmlns:a16="http://schemas.microsoft.com/office/drawing/2014/main" id="{C27CDF2E-2242-9924-F927-BEB32B32AE4B}"/>
              </a:ext>
            </a:extLst>
          </p:cNvPr>
          <p:cNvSpPr>
            <a:spLocks noGrp="1" noRot="1" noChangeAspect="1" noMove="1" noResize="1" noEditPoints="1" noAdjustHandles="1" noChangeArrowheads="1" noChangeShapeType="1" noTextEdit="1"/>
          </p:cNvSpPr>
          <p:nvPr>
            <p:ph idx="1"/>
          </p:nvPr>
        </p:nvSpPr>
        <p:spPr>
          <a:xfrm>
            <a:off x="195943" y="1104900"/>
            <a:ext cx="8752114" cy="5611586"/>
          </a:xfrm>
          <a:blipFill>
            <a:blip r:embed="rId2"/>
            <a:stretch>
              <a:fillRect l="-1323" t="-1194" r="-418"/>
            </a:stretch>
          </a:blipFill>
        </p:spPr>
        <p:txBody>
          <a:bodyPr/>
          <a:lstStyle/>
          <a:p>
            <a:pPr>
              <a:defRPr/>
            </a:pPr>
            <a:r>
              <a:rPr lang="en-US">
                <a:noFill/>
              </a:rPr>
              <a:t> </a:t>
            </a:r>
          </a:p>
        </p:txBody>
      </p:sp>
    </p:spTree>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FF7ADDA8-5B24-4488-9529-D3C71490E669}"/>
              </a:ext>
            </a:extLst>
          </p:cNvPr>
          <p:cNvSpPr>
            <a:spLocks noGrp="1" noChangeArrowheads="1"/>
          </p:cNvSpPr>
          <p:nvPr>
            <p:ph type="body" idx="1"/>
          </p:nvPr>
        </p:nvSpPr>
        <p:spPr>
          <a:xfrm>
            <a:off x="411163" y="1624013"/>
            <a:ext cx="8399462" cy="1511300"/>
          </a:xfrm>
        </p:spPr>
        <p:txBody>
          <a:bodyPr/>
          <a:lstStyle/>
          <a:p>
            <a:pPr>
              <a:buFont typeface="Monotype Sorts" pitchFamily="2" charset="2"/>
              <a:buNone/>
              <a:defRPr/>
            </a:pPr>
            <a:r>
              <a:rPr lang="en-US" dirty="0"/>
              <a:t>  </a:t>
            </a:r>
            <a:r>
              <a:rPr lang="en-US" sz="2000" dirty="0"/>
              <a:t>  </a:t>
            </a:r>
            <a:r>
              <a:rPr lang="en-US" dirty="0"/>
              <a:t> Political Science, Inc. (PSI) specializes in voter polls and surveys designed to keep political office seekers  informed of their position in a race.   Using telephone surveys, PSI interviewers ask registered voters who they would vote for if the  election were held that day.  </a:t>
            </a:r>
          </a:p>
        </p:txBody>
      </p:sp>
      <p:sp>
        <p:nvSpPr>
          <p:cNvPr id="24748" name="Rectangle 172">
            <a:extLst>
              <a:ext uri="{FF2B5EF4-FFF2-40B4-BE49-F238E27FC236}">
                <a16:creationId xmlns:a16="http://schemas.microsoft.com/office/drawing/2014/main" id="{674D1DAC-6A0C-7CB6-9844-968FC7BC412D}"/>
              </a:ext>
            </a:extLst>
          </p:cNvPr>
          <p:cNvSpPr>
            <a:spLocks noChangeArrowheads="1"/>
          </p:cNvSpPr>
          <p:nvPr/>
        </p:nvSpPr>
        <p:spPr bwMode="auto">
          <a:xfrm>
            <a:off x="685800" y="117475"/>
            <a:ext cx="8051800" cy="930275"/>
          </a:xfrm>
          <a:prstGeom prst="rect">
            <a:avLst/>
          </a:prstGeom>
          <a:noFill/>
          <a:ln w="12700">
            <a:noFill/>
            <a:miter lim="800000"/>
            <a:headEnd/>
            <a:tailEnd/>
          </a:ln>
          <a:effectLst/>
        </p:spPr>
        <p:txBody>
          <a:bodyPr lIns="90488" tIns="44450" rIns="90488" bIns="44450" anchor="ctr"/>
          <a:lstStyle/>
          <a:p>
            <a:pPr algn="ctr">
              <a:defRPr/>
            </a:pPr>
            <a:r>
              <a:rPr lang="en-US" sz="2400" b="1" dirty="0">
                <a:latin typeface="Book Antiqua" pitchFamily="18" charset="0"/>
                <a:cs typeface="+mn-cs"/>
              </a:rPr>
              <a:t>Interval Estimate of a Population Proportion </a:t>
            </a:r>
          </a:p>
          <a:p>
            <a:pPr algn="ctr">
              <a:defRPr/>
            </a:pPr>
            <a:r>
              <a:rPr lang="en-US" sz="2400" b="1" dirty="0">
                <a:latin typeface="Book Antiqua" pitchFamily="18" charset="0"/>
                <a:cs typeface="+mn-cs"/>
              </a:rPr>
              <a:t>(another example) </a:t>
            </a:r>
          </a:p>
        </p:txBody>
      </p:sp>
      <p:sp>
        <p:nvSpPr>
          <p:cNvPr id="24749" name="Rectangle 173">
            <a:extLst>
              <a:ext uri="{FF2B5EF4-FFF2-40B4-BE49-F238E27FC236}">
                <a16:creationId xmlns:a16="http://schemas.microsoft.com/office/drawing/2014/main" id="{7CB8E904-E159-0062-3C6C-1DD2FC01E1B3}"/>
              </a:ext>
            </a:extLst>
          </p:cNvPr>
          <p:cNvSpPr>
            <a:spLocks noChangeArrowheads="1"/>
          </p:cNvSpPr>
          <p:nvPr/>
        </p:nvSpPr>
        <p:spPr bwMode="auto">
          <a:xfrm>
            <a:off x="711200" y="1114425"/>
            <a:ext cx="6000750" cy="495300"/>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Example:  Political Science, Inc</a:t>
            </a:r>
            <a:r>
              <a:rPr lang="en-US" sz="2400" dirty="0">
                <a:solidFill>
                  <a:srgbClr val="66FFFF"/>
                </a:solidFill>
                <a:effectLst>
                  <a:outerShdw blurRad="38100" dist="38100" dir="2700000" algn="tl">
                    <a:srgbClr val="000000"/>
                  </a:outerShdw>
                </a:effectLst>
                <a:latin typeface="Book Antiqua" pitchFamily="18" charset="0"/>
                <a:cs typeface="+mn-cs"/>
              </a:rPr>
              <a:t>.</a:t>
            </a:r>
            <a:endParaRPr lang="en-US" sz="2400" dirty="0">
              <a:effectLst>
                <a:outerShdw blurRad="38100" dist="38100" dir="2700000" algn="tl">
                  <a:srgbClr val="000000"/>
                </a:outerShdw>
              </a:effectLst>
              <a:latin typeface="Book Antiqua" pitchFamily="18" charset="0"/>
              <a:cs typeface="+mn-cs"/>
            </a:endParaRPr>
          </a:p>
        </p:txBody>
      </p:sp>
      <p:sp>
        <p:nvSpPr>
          <p:cNvPr id="5" name="Rectangle 46">
            <a:extLst>
              <a:ext uri="{FF2B5EF4-FFF2-40B4-BE49-F238E27FC236}">
                <a16:creationId xmlns:a16="http://schemas.microsoft.com/office/drawing/2014/main" id="{9CDB1047-2368-38D4-3718-40BF30BC6CD4}"/>
              </a:ext>
            </a:extLst>
          </p:cNvPr>
          <p:cNvSpPr>
            <a:spLocks noChangeArrowheads="1"/>
          </p:cNvSpPr>
          <p:nvPr/>
        </p:nvSpPr>
        <p:spPr bwMode="auto">
          <a:xfrm>
            <a:off x="477838" y="3676650"/>
            <a:ext cx="8259762" cy="278923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In a current election campaign, PSI has just found that 200 registered voters, out of 500 contacted, favor a particular candidate.  PSI wants to develop a 90%  confidence interval estimate for the proportion of the population of registered voters that favor the candidate.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93" name="Rectangle 193">
            <a:extLst>
              <a:ext uri="{FF2B5EF4-FFF2-40B4-BE49-F238E27FC236}">
                <a16:creationId xmlns:a16="http://schemas.microsoft.com/office/drawing/2014/main" id="{C3F3E258-408F-2A30-DFD7-213AB7D09450}"/>
              </a:ext>
            </a:extLst>
          </p:cNvPr>
          <p:cNvSpPr>
            <a:spLocks noChangeArrowheads="1"/>
          </p:cNvSpPr>
          <p:nvPr/>
        </p:nvSpPr>
        <p:spPr bwMode="auto">
          <a:xfrm>
            <a:off x="971550" y="4019550"/>
            <a:ext cx="7448550" cy="114300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aphicFrame>
        <p:nvGraphicFramePr>
          <p:cNvPr id="25603" name="Object 3">
            <a:hlinkClick r:id="" action="ppaction://ole?verb=0"/>
            <a:extLst>
              <a:ext uri="{FF2B5EF4-FFF2-40B4-BE49-F238E27FC236}">
                <a16:creationId xmlns:a16="http://schemas.microsoft.com/office/drawing/2014/main" id="{379D02E0-3931-604F-8C94-E7035E0AB9F8}"/>
              </a:ext>
            </a:extLst>
          </p:cNvPr>
          <p:cNvGraphicFramePr>
            <a:graphicFrameLocks/>
          </p:cNvGraphicFramePr>
          <p:nvPr/>
        </p:nvGraphicFramePr>
        <p:xfrm>
          <a:off x="2438400" y="1016000"/>
          <a:ext cx="4194175" cy="1143000"/>
        </p:xfrm>
        <a:graphic>
          <a:graphicData uri="http://schemas.openxmlformats.org/presentationml/2006/ole">
            <mc:AlternateContent xmlns:mc="http://schemas.openxmlformats.org/markup-compatibility/2006">
              <mc:Choice xmlns:v="urn:schemas-microsoft-com:vml" Requires="v">
                <p:oleObj name="Equation" r:id="rId3" imgW="2162144" imgH="676350" progId="Equation">
                  <p:embed/>
                </p:oleObj>
              </mc:Choice>
              <mc:Fallback>
                <p:oleObj name="Equation" r:id="rId3" imgW="2162144" imgH="676350" progId="Equation">
                  <p:embed/>
                  <p:pic>
                    <p:nvPicPr>
                      <p:cNvPr id="25603" name="Object 3">
                        <a:hlinkClick r:id="" action="ppaction://ole?verb=0"/>
                        <a:extLst>
                          <a:ext uri="{FF2B5EF4-FFF2-40B4-BE49-F238E27FC236}">
                            <a16:creationId xmlns:a16="http://schemas.microsoft.com/office/drawing/2014/main" id="{379D02E0-3931-604F-8C94-E7035E0AB9F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016000"/>
                        <a:ext cx="4194175" cy="11430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92">
            <a:extLst>
              <a:ext uri="{FF2B5EF4-FFF2-40B4-BE49-F238E27FC236}">
                <a16:creationId xmlns:a16="http://schemas.microsoft.com/office/drawing/2014/main" id="{70868DCC-A6FD-99D2-6A0A-A6A863C7CD27}"/>
              </a:ext>
            </a:extLst>
          </p:cNvPr>
          <p:cNvGrpSpPr>
            <a:grpSpLocks/>
          </p:cNvGrpSpPr>
          <p:nvPr/>
        </p:nvGrpSpPr>
        <p:grpSpPr bwMode="auto">
          <a:xfrm>
            <a:off x="1238250" y="2286000"/>
            <a:ext cx="6858000" cy="609600"/>
            <a:chOff x="780" y="1440"/>
            <a:chExt cx="4320" cy="384"/>
          </a:xfrm>
        </p:grpSpPr>
        <p:sp>
          <p:nvSpPr>
            <p:cNvPr id="25783" name="Rectangle 183">
              <a:extLst>
                <a:ext uri="{FF2B5EF4-FFF2-40B4-BE49-F238E27FC236}">
                  <a16:creationId xmlns:a16="http://schemas.microsoft.com/office/drawing/2014/main" id="{A1DABE09-31E8-B4FE-2EF2-86F764519E34}"/>
                </a:ext>
              </a:extLst>
            </p:cNvPr>
            <p:cNvSpPr>
              <a:spLocks noChangeArrowheads="1"/>
            </p:cNvSpPr>
            <p:nvPr/>
          </p:nvSpPr>
          <p:spPr bwMode="auto">
            <a:xfrm>
              <a:off x="780" y="1440"/>
              <a:ext cx="4320" cy="384"/>
            </a:xfrm>
            <a:prstGeom prst="rect">
              <a:avLst/>
            </a:prstGeom>
            <a:noFill/>
            <a:ln w="12700">
              <a:noFill/>
              <a:miter lim="800000"/>
              <a:headEnd/>
              <a:tailEnd/>
            </a:ln>
            <a:effectLst/>
          </p:spPr>
          <p:txBody>
            <a:bodyPr wrap="none" anchor="ctr"/>
            <a:lstStyle/>
            <a:p>
              <a:pPr algn="ct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where:    </a:t>
              </a:r>
              <a:r>
                <a:rPr lang="en-US" sz="2400" i="1" dirty="0">
                  <a:effectLst>
                    <a:outerShdw blurRad="38100" dist="38100" dir="2700000" algn="tl">
                      <a:srgbClr val="000000"/>
                    </a:outerShdw>
                  </a:effectLst>
                  <a:latin typeface="Book Antiqua" pitchFamily="18" charset="0"/>
                  <a:cs typeface="+mn-cs"/>
                </a:rPr>
                <a:t>n</a:t>
              </a:r>
              <a:r>
                <a:rPr lang="en-US" sz="2400" dirty="0">
                  <a:effectLst>
                    <a:outerShdw blurRad="38100" dist="38100" dir="2700000" algn="tl">
                      <a:srgbClr val="000000"/>
                    </a:outerShdw>
                  </a:effectLst>
                  <a:latin typeface="Book Antiqua" pitchFamily="18" charset="0"/>
                  <a:cs typeface="+mn-cs"/>
                </a:rPr>
                <a:t> = 500,      = 200/500 = .40,    </a:t>
              </a:r>
              <a:r>
                <a:rPr lang="en-US" sz="2400" i="1" dirty="0">
                  <a:effectLst>
                    <a:outerShdw blurRad="38100" dist="38100" dir="2700000" algn="tl">
                      <a:srgbClr val="000000"/>
                    </a:outerShdw>
                  </a:effectLst>
                  <a:latin typeface="Book Antiqua" pitchFamily="18" charset="0"/>
                  <a:cs typeface="+mn-cs"/>
                </a:rPr>
                <a:t>z</a:t>
              </a:r>
              <a:r>
                <a:rPr lang="en-US" sz="2400" i="1" baseline="-25000" dirty="0">
                  <a:effectLst>
                    <a:outerShdw blurRad="38100" dist="38100" dir="2700000" algn="tl">
                      <a:srgbClr val="000000"/>
                    </a:outerShdw>
                  </a:effectLst>
                  <a:latin typeface="Symbol" pitchFamily="18" charset="2"/>
                  <a:cs typeface="+mn-cs"/>
                </a:rPr>
                <a:t></a:t>
              </a:r>
              <a:r>
                <a:rPr lang="en-US" sz="2400" i="1" baseline="-25000" dirty="0">
                  <a:effectLst>
                    <a:outerShdw blurRad="38100" dist="38100" dir="2700000" algn="tl">
                      <a:srgbClr val="000000"/>
                    </a:outerShdw>
                  </a:effectLst>
                  <a:latin typeface="Book Antiqua" pitchFamily="18" charset="0"/>
                  <a:cs typeface="+mn-cs"/>
                </a:rPr>
                <a:t>/2  </a:t>
              </a:r>
              <a:r>
                <a:rPr lang="en-US" sz="2400" i="1" dirty="0">
                  <a:effectLst>
                    <a:outerShdw blurRad="38100" dist="38100" dir="2700000" algn="tl">
                      <a:srgbClr val="000000"/>
                    </a:outerShdw>
                  </a:effectLst>
                  <a:latin typeface="Book Antiqua" pitchFamily="18" charset="0"/>
                  <a:cs typeface="+mn-cs"/>
                </a:rPr>
                <a:t>= </a:t>
              </a:r>
              <a:r>
                <a:rPr lang="en-US" sz="2400" dirty="0">
                  <a:effectLst>
                    <a:outerShdw blurRad="38100" dist="38100" dir="2700000" algn="tl">
                      <a:srgbClr val="000000"/>
                    </a:outerShdw>
                  </a:effectLst>
                  <a:latin typeface="Book Antiqua" pitchFamily="18" charset="0"/>
                  <a:cs typeface="+mn-cs"/>
                </a:rPr>
                <a:t>1.645</a:t>
              </a:r>
              <a:endParaRPr lang="en-US" dirty="0">
                <a:effectLst>
                  <a:outerShdw blurRad="38100" dist="38100" dir="2700000" algn="tl">
                    <a:srgbClr val="000000"/>
                  </a:outerShdw>
                </a:effectLst>
                <a:latin typeface="Book Antiqua" pitchFamily="18" charset="0"/>
                <a:cs typeface="+mn-cs"/>
              </a:endParaRPr>
            </a:p>
          </p:txBody>
        </p:sp>
        <p:graphicFrame>
          <p:nvGraphicFramePr>
            <p:cNvPr id="71690" name="Object 4">
              <a:hlinkClick r:id="" action="ppaction://ole?verb=0"/>
              <a:extLst>
                <a:ext uri="{FF2B5EF4-FFF2-40B4-BE49-F238E27FC236}">
                  <a16:creationId xmlns:a16="http://schemas.microsoft.com/office/drawing/2014/main" id="{DE3CA75F-7F38-15C3-A90B-43A6857548DF}"/>
                </a:ext>
              </a:extLst>
            </p:cNvPr>
            <p:cNvGraphicFramePr>
              <a:graphicFrameLocks/>
            </p:cNvGraphicFramePr>
            <p:nvPr/>
          </p:nvGraphicFramePr>
          <p:xfrm>
            <a:off x="2428" y="1584"/>
            <a:ext cx="149" cy="181"/>
          </p:xfrm>
          <a:graphic>
            <a:graphicData uri="http://schemas.openxmlformats.org/presentationml/2006/ole">
              <mc:AlternateContent xmlns:mc="http://schemas.openxmlformats.org/markup-compatibility/2006">
                <mc:Choice xmlns:v="urn:schemas-microsoft-com:vml" Requires="v">
                  <p:oleObj name="Equation" r:id="rId5" imgW="161810" imgH="209520" progId="Equation">
                    <p:embed/>
                  </p:oleObj>
                </mc:Choice>
                <mc:Fallback>
                  <p:oleObj name="Equation" r:id="rId5" imgW="161810" imgH="209520" progId="Equation">
                    <p:embed/>
                    <p:pic>
                      <p:nvPicPr>
                        <p:cNvPr id="71690" name="Object 4">
                          <a:hlinkClick r:id="" action="ppaction://ole?verb=0"/>
                          <a:extLst>
                            <a:ext uri="{FF2B5EF4-FFF2-40B4-BE49-F238E27FC236}">
                              <a16:creationId xmlns:a16="http://schemas.microsoft.com/office/drawing/2014/main" id="{DE3CA75F-7F38-15C3-A90B-43A6857548D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 y="1584"/>
                          <a:ext cx="149" cy="18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25737" name="Rectangle 137">
            <a:extLst>
              <a:ext uri="{FF2B5EF4-FFF2-40B4-BE49-F238E27FC236}">
                <a16:creationId xmlns:a16="http://schemas.microsoft.com/office/drawing/2014/main" id="{FB3B26EF-E0F1-278E-ABC2-7E469431A425}"/>
              </a:ext>
            </a:extLst>
          </p:cNvPr>
          <p:cNvSpPr>
            <a:spLocks noChangeArrowheads="1"/>
          </p:cNvSpPr>
          <p:nvPr/>
        </p:nvSpPr>
        <p:spPr bwMode="auto">
          <a:xfrm>
            <a:off x="685800" y="117475"/>
            <a:ext cx="7772400" cy="930275"/>
          </a:xfrm>
          <a:prstGeom prst="rect">
            <a:avLst/>
          </a:prstGeom>
          <a:noFill/>
          <a:ln w="12700">
            <a:noFill/>
            <a:miter lim="800000"/>
            <a:headEnd/>
            <a:tailEnd/>
          </a:ln>
          <a:effectLst/>
        </p:spPr>
        <p:txBody>
          <a:bodyPr lIns="90488" tIns="44450" rIns="90488" bIns="44450" anchor="ctr"/>
          <a:lstStyle/>
          <a:p>
            <a:pPr algn="ctr">
              <a:defRPr/>
            </a:pPr>
            <a:r>
              <a:rPr lang="en-US" sz="2800" b="1" dirty="0">
                <a:latin typeface="Book Antiqua" pitchFamily="18" charset="0"/>
                <a:cs typeface="+mn-cs"/>
              </a:rPr>
              <a:t>Interval Estimate</a:t>
            </a:r>
          </a:p>
          <a:p>
            <a:pPr algn="ctr">
              <a:defRPr/>
            </a:pPr>
            <a:r>
              <a:rPr lang="en-US" sz="2800" b="1" dirty="0">
                <a:latin typeface="Book Antiqua" pitchFamily="18" charset="0"/>
                <a:cs typeface="+mn-cs"/>
              </a:rPr>
              <a:t>of a Population Proportion</a:t>
            </a:r>
          </a:p>
        </p:txBody>
      </p:sp>
      <p:sp>
        <p:nvSpPr>
          <p:cNvPr id="25781" name="Rectangle 181">
            <a:extLst>
              <a:ext uri="{FF2B5EF4-FFF2-40B4-BE49-F238E27FC236}">
                <a16:creationId xmlns:a16="http://schemas.microsoft.com/office/drawing/2014/main" id="{DBBB8BF0-6CF8-C3E8-45AC-F2D6061CF4A0}"/>
              </a:ext>
            </a:extLst>
          </p:cNvPr>
          <p:cNvSpPr>
            <a:spLocks noChangeArrowheads="1"/>
          </p:cNvSpPr>
          <p:nvPr/>
        </p:nvSpPr>
        <p:spPr bwMode="auto">
          <a:xfrm>
            <a:off x="1066800" y="4076700"/>
            <a:ext cx="7372350" cy="1009650"/>
          </a:xfrm>
          <a:prstGeom prst="rect">
            <a:avLst/>
          </a:prstGeom>
          <a:solidFill>
            <a:schemeClr val="bg2">
              <a:lumMod val="20000"/>
              <a:lumOff val="80000"/>
            </a:schemeClr>
          </a:solidFill>
          <a:ln w="12700">
            <a:noFill/>
            <a:miter lim="800000"/>
            <a:headEnd/>
            <a:tailEnd/>
          </a:ln>
          <a:effectLst>
            <a:outerShdw dist="17961" dir="2700000" algn="ctr" rotWithShape="0">
              <a:srgbClr val="000000"/>
            </a:outerShdw>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PSI is 90% confident that the proportion of all voters</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that favor the candidate is between .364 and .436.</a:t>
            </a:r>
          </a:p>
        </p:txBody>
      </p:sp>
      <p:graphicFrame>
        <p:nvGraphicFramePr>
          <p:cNvPr id="71687" name="Object 5">
            <a:hlinkClick r:id="" action="ppaction://ole?verb=0"/>
            <a:extLst>
              <a:ext uri="{FF2B5EF4-FFF2-40B4-BE49-F238E27FC236}">
                <a16:creationId xmlns:a16="http://schemas.microsoft.com/office/drawing/2014/main" id="{75963E75-2666-8E6A-6114-CAE00DEE9D09}"/>
              </a:ext>
            </a:extLst>
          </p:cNvPr>
          <p:cNvGraphicFramePr>
            <a:graphicFrameLocks/>
          </p:cNvGraphicFramePr>
          <p:nvPr/>
        </p:nvGraphicFramePr>
        <p:xfrm>
          <a:off x="685800" y="2957513"/>
          <a:ext cx="4714875" cy="881062"/>
        </p:xfrm>
        <a:graphic>
          <a:graphicData uri="http://schemas.openxmlformats.org/presentationml/2006/ole">
            <mc:AlternateContent xmlns:mc="http://schemas.openxmlformats.org/markup-compatibility/2006">
              <mc:Choice xmlns:v="urn:schemas-microsoft-com:vml" Requires="v">
                <p:oleObj name="Equation" r:id="rId7" imgW="3495790" imgH="943110" progId="Equation.DSMT4">
                  <p:embed/>
                </p:oleObj>
              </mc:Choice>
              <mc:Fallback>
                <p:oleObj name="Equation" r:id="rId7" imgW="3495790" imgH="943110" progId="Equation.DSMT4">
                  <p:embed/>
                  <p:pic>
                    <p:nvPicPr>
                      <p:cNvPr id="71687" name="Object 5">
                        <a:hlinkClick r:id="" action="ppaction://ole?verb=0"/>
                        <a:extLst>
                          <a:ext uri="{FF2B5EF4-FFF2-40B4-BE49-F238E27FC236}">
                            <a16:creationId xmlns:a16="http://schemas.microsoft.com/office/drawing/2014/main" id="{75963E75-2666-8E6A-6114-CAE00DEE9D0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957513"/>
                        <a:ext cx="4714875" cy="88106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8" name="Object 3">
            <a:hlinkClick r:id="" action="ppaction://ole?verb=0"/>
            <a:extLst>
              <a:ext uri="{FF2B5EF4-FFF2-40B4-BE49-F238E27FC236}">
                <a16:creationId xmlns:a16="http://schemas.microsoft.com/office/drawing/2014/main" id="{2F553081-F681-5126-3B75-DC5FAAD114BC}"/>
              </a:ext>
            </a:extLst>
          </p:cNvPr>
          <p:cNvGraphicFramePr>
            <a:graphicFrameLocks/>
          </p:cNvGraphicFramePr>
          <p:nvPr/>
        </p:nvGraphicFramePr>
        <p:xfrm>
          <a:off x="5661025" y="3149600"/>
          <a:ext cx="2659063" cy="471488"/>
        </p:xfrm>
        <a:graphic>
          <a:graphicData uri="http://schemas.openxmlformats.org/presentationml/2006/ole">
            <mc:AlternateContent xmlns:mc="http://schemas.openxmlformats.org/markup-compatibility/2006">
              <mc:Choice xmlns:v="urn:schemas-microsoft-com:vml" Requires="v">
                <p:oleObj name="Equation" r:id="rId9" imgW="1666990" imgH="304830" progId="Equation.DSMT4">
                  <p:embed/>
                </p:oleObj>
              </mc:Choice>
              <mc:Fallback>
                <p:oleObj name="Equation" r:id="rId9" imgW="1666990" imgH="304830" progId="Equation.DSMT4">
                  <p:embed/>
                  <p:pic>
                    <p:nvPicPr>
                      <p:cNvPr id="71688" name="Object 3">
                        <a:hlinkClick r:id="" action="ppaction://ole?verb=0"/>
                        <a:extLst>
                          <a:ext uri="{FF2B5EF4-FFF2-40B4-BE49-F238E27FC236}">
                            <a16:creationId xmlns:a16="http://schemas.microsoft.com/office/drawing/2014/main" id="{2F553081-F681-5126-3B75-DC5FAAD114B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1025" y="3149600"/>
                        <a:ext cx="2659063" cy="4714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strVal val="2/3*#ppt_w"/>
                                          </p:val>
                                        </p:tav>
                                        <p:tav tm="100000">
                                          <p:val>
                                            <p:strVal val="#ppt_w"/>
                                          </p:val>
                                        </p:tav>
                                      </p:tavLst>
                                    </p:anim>
                                    <p:anim calcmode="lin" valueType="num">
                                      <p:cBhvr>
                                        <p:cTn id="8" dur="500" fill="hold"/>
                                        <p:tgtEl>
                                          <p:spTgt spid="25603"/>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Top)">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793"/>
                                        </p:tgtEl>
                                        <p:attrNameLst>
                                          <p:attrName>style.visibility</p:attrName>
                                        </p:attrNameLst>
                                      </p:cBhvr>
                                      <p:to>
                                        <p:strVal val="visible"/>
                                      </p:to>
                                    </p:set>
                                    <p:animEffect transition="in" filter="dissolve">
                                      <p:cBhvr>
                                        <p:cTn id="18" dur="500"/>
                                        <p:tgtEl>
                                          <p:spTgt spid="25793"/>
                                        </p:tgtEl>
                                      </p:cBhvr>
                                    </p:animEffect>
                                  </p:childTnLst>
                                </p:cTn>
                              </p:par>
                            </p:childTnLst>
                          </p:cTn>
                        </p:par>
                        <p:par>
                          <p:cTn id="19" fill="hold" nodeType="afterGroup">
                            <p:stCondLst>
                              <p:cond delay="500"/>
                            </p:stCondLst>
                            <p:childTnLst>
                              <p:par>
                                <p:cTn id="20" presetID="12" presetClass="entr" presetSubtype="1" fill="hold" grpId="0" nodeType="afterEffect">
                                  <p:stCondLst>
                                    <p:cond delay="1000"/>
                                  </p:stCondLst>
                                  <p:childTnLst>
                                    <p:set>
                                      <p:cBhvr>
                                        <p:cTn id="21" dur="1" fill="hold">
                                          <p:stCondLst>
                                            <p:cond delay="0"/>
                                          </p:stCondLst>
                                        </p:cTn>
                                        <p:tgtEl>
                                          <p:spTgt spid="25781"/>
                                        </p:tgtEl>
                                        <p:attrNameLst>
                                          <p:attrName>style.visibility</p:attrName>
                                        </p:attrNameLst>
                                      </p:cBhvr>
                                      <p:to>
                                        <p:strVal val="visible"/>
                                      </p:to>
                                    </p:set>
                                    <p:animEffect transition="in" filter="slide(fromTop)">
                                      <p:cBhvr>
                                        <p:cTn id="22" dur="500"/>
                                        <p:tgtEl>
                                          <p:spTgt spid="2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93" grpId="0" animBg="1"/>
      <p:bldP spid="25781"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0C927AC-4547-4260-D707-AA710566D695}"/>
              </a:ext>
            </a:extLst>
          </p:cNvPr>
          <p:cNvSpPr>
            <a:spLocks noGrp="1" noChangeArrowheads="1"/>
          </p:cNvSpPr>
          <p:nvPr>
            <p:ph type="body" idx="1"/>
          </p:nvPr>
        </p:nvSpPr>
        <p:spPr>
          <a:xfrm>
            <a:off x="442913" y="2255838"/>
            <a:ext cx="8505825" cy="3611562"/>
          </a:xfrm>
        </p:spPr>
        <p:txBody>
          <a:bodyPr/>
          <a:lstStyle/>
          <a:p>
            <a:pPr>
              <a:buFont typeface="Monotype Sorts" pitchFamily="2" charset="2"/>
              <a:buNone/>
              <a:defRPr/>
            </a:pPr>
            <a:r>
              <a:rPr lang="en-US" dirty="0"/>
              <a:t>     Suppose that PSI would like a .99 probability that</a:t>
            </a:r>
          </a:p>
          <a:p>
            <a:pPr>
              <a:buFont typeface="Monotype Sorts" pitchFamily="2" charset="2"/>
              <a:buNone/>
              <a:defRPr/>
            </a:pPr>
            <a:r>
              <a:rPr lang="en-US" dirty="0"/>
              <a:t>the sample proportion is within + .03 of the</a:t>
            </a:r>
          </a:p>
          <a:p>
            <a:pPr>
              <a:buFont typeface="Monotype Sorts" pitchFamily="2" charset="2"/>
              <a:buNone/>
              <a:defRPr/>
            </a:pPr>
            <a:r>
              <a:rPr lang="en-US" dirty="0"/>
              <a:t>population proportion.</a:t>
            </a:r>
          </a:p>
          <a:p>
            <a:pPr>
              <a:buFont typeface="Monotype Sorts" pitchFamily="2" charset="2"/>
              <a:buNone/>
              <a:defRPr/>
            </a:pPr>
            <a:endParaRPr lang="en-US" dirty="0"/>
          </a:p>
          <a:p>
            <a:pPr>
              <a:buFont typeface="Monotype Sorts" pitchFamily="2" charset="2"/>
              <a:buNone/>
              <a:defRPr/>
            </a:pPr>
            <a:r>
              <a:rPr lang="en-US" dirty="0"/>
              <a:t>     How large a sample size is needed to meet the</a:t>
            </a:r>
          </a:p>
          <a:p>
            <a:pPr>
              <a:buFont typeface="Monotype Sorts" pitchFamily="2" charset="2"/>
              <a:buNone/>
              <a:defRPr/>
            </a:pPr>
            <a:r>
              <a:rPr lang="en-US" dirty="0"/>
              <a:t>required precision?  (A previous sample of similar</a:t>
            </a:r>
          </a:p>
          <a:p>
            <a:pPr>
              <a:buFont typeface="Monotype Sorts" pitchFamily="2" charset="2"/>
              <a:buNone/>
              <a:defRPr/>
            </a:pPr>
            <a:r>
              <a:rPr lang="en-US" dirty="0"/>
              <a:t>units yielded .40 for the sample proportion.)</a:t>
            </a:r>
          </a:p>
        </p:txBody>
      </p:sp>
      <p:sp>
        <p:nvSpPr>
          <p:cNvPr id="73731" name="Rectangle 99">
            <a:extLst>
              <a:ext uri="{FF2B5EF4-FFF2-40B4-BE49-F238E27FC236}">
                <a16:creationId xmlns:a16="http://schemas.microsoft.com/office/drawing/2014/main" id="{2D27EA7C-F804-CA70-EC36-FCD78CB44D23}"/>
              </a:ext>
            </a:extLst>
          </p:cNvPr>
          <p:cNvSpPr>
            <a:spLocks noGrp="1" noChangeArrowheads="1"/>
          </p:cNvSpPr>
          <p:nvPr>
            <p:ph type="title"/>
          </p:nvPr>
        </p:nvSpPr>
        <p:spPr>
          <a:xfrm>
            <a:off x="442913" y="281781"/>
            <a:ext cx="7772400" cy="814387"/>
          </a:xfrm>
        </p:spPr>
        <p:txBody>
          <a:bodyPr>
            <a:noAutofit/>
          </a:bodyPr>
          <a:lstStyle/>
          <a:p>
            <a:r>
              <a:rPr lang="en-US" altLang="en-US" sz="2800" dirty="0"/>
              <a:t>Sample Size for an Interval Estimate</a:t>
            </a:r>
            <a:br>
              <a:rPr lang="en-US" altLang="en-US" sz="2800" dirty="0"/>
            </a:br>
            <a:r>
              <a:rPr lang="en-US" altLang="en-US" sz="2800" dirty="0"/>
              <a:t>of a Population Proportion (another example) </a:t>
            </a:r>
          </a:p>
        </p:txBody>
      </p:sp>
      <p:sp>
        <p:nvSpPr>
          <p:cNvPr id="27791" name="Rectangle 143">
            <a:extLst>
              <a:ext uri="{FF2B5EF4-FFF2-40B4-BE49-F238E27FC236}">
                <a16:creationId xmlns:a16="http://schemas.microsoft.com/office/drawing/2014/main" id="{16407714-6ED0-372A-9B29-59D59ED988BA}"/>
              </a:ext>
            </a:extLst>
          </p:cNvPr>
          <p:cNvSpPr>
            <a:spLocks noChangeArrowheads="1"/>
          </p:cNvSpPr>
          <p:nvPr/>
        </p:nvSpPr>
        <p:spPr bwMode="auto">
          <a:xfrm>
            <a:off x="645886" y="1428353"/>
            <a:ext cx="6000750" cy="495300"/>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Example:  Political Science, Inc</a:t>
            </a:r>
            <a:r>
              <a:rPr lang="en-US" sz="2400" dirty="0">
                <a:solidFill>
                  <a:srgbClr val="66FFFF"/>
                </a:solidFill>
                <a:effectLst>
                  <a:outerShdw blurRad="38100" dist="38100" dir="2700000" algn="tl">
                    <a:srgbClr val="000000"/>
                  </a:outerShdw>
                </a:effectLst>
                <a:latin typeface="Book Antiqua" pitchFamily="18" charset="0"/>
                <a:cs typeface="+mn-cs"/>
              </a:rPr>
              <a:t>.</a:t>
            </a:r>
            <a:endParaRPr lang="en-US" sz="2400" dirty="0">
              <a:effectLst>
                <a:outerShdw blurRad="38100" dist="38100" dir="2700000" algn="tl">
                  <a:srgbClr val="000000"/>
                </a:outerShdw>
              </a:effectLst>
              <a:latin typeface="Book Antiqua" pitchFamily="18" charset="0"/>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1" y="3882271"/>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321105" y="611973"/>
            <a:ext cx="8888321" cy="507831"/>
          </a:xfrm>
          <a:prstGeom prst="rect">
            <a:avLst/>
          </a:prstGeom>
          <a:noFill/>
        </p:spPr>
        <p:txBody>
          <a:bodyPr wrap="square" rtlCol="0">
            <a:spAutoFit/>
          </a:bodyPr>
          <a:lstStyle/>
          <a:p>
            <a:pPr algn="ctr"/>
            <a:r>
              <a:rPr lang="en-US" sz="2700" spc="75" dirty="0">
                <a:solidFill>
                  <a:schemeClr val="bg1"/>
                </a:solidFill>
                <a:latin typeface="Times New Roman" panose="02020603050405020304" pitchFamily="18" charset="0"/>
                <a:cs typeface="Times New Roman" panose="02020603050405020304" pitchFamily="18" charset="0"/>
              </a:rPr>
              <a:t>11-1 A </a:t>
            </a:r>
            <a:r>
              <a:rPr lang="en-US" sz="2400" b="1" spc="75" dirty="0">
                <a:solidFill>
                  <a:srgbClr val="7030A0"/>
                </a:solidFill>
                <a:latin typeface="Tahoma" panose="020B0604030504040204" pitchFamily="34" charset="0"/>
                <a:ea typeface="Tahoma" panose="020B0604030504040204" pitchFamily="34" charset="0"/>
                <a:cs typeface="Tahoma" panose="020B0604030504040204" pitchFamily="34" charset="0"/>
              </a:rPr>
              <a:t>Statistical Application of Hypothesis Testing</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2"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482179" y="1539208"/>
            <a:ext cx="8242710"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450"/>
              </a:spcBef>
              <a:buNone/>
            </a:pPr>
            <a:r>
              <a:rPr lang="en-US" sz="2200" dirty="0"/>
              <a:t>Recollect the example of the operations manager at Doll’s Computers wanted to estimate the mean demand during lead time.</a:t>
            </a:r>
          </a:p>
          <a:p>
            <a:pPr marL="0" indent="0">
              <a:lnSpc>
                <a:spcPct val="110000"/>
              </a:lnSpc>
              <a:spcBef>
                <a:spcPts val="450"/>
              </a:spcBef>
              <a:buNone/>
            </a:pPr>
            <a:r>
              <a:rPr lang="en-US" sz="2200" dirty="0"/>
              <a:t>Suppose that the manager wants to know instead whether the mean demand is </a:t>
            </a:r>
            <a:r>
              <a:rPr lang="en-US" sz="2200" i="1" dirty="0"/>
              <a:t>different from </a:t>
            </a:r>
            <a:r>
              <a:rPr lang="en-US" sz="2200" dirty="0"/>
              <a:t>350.</a:t>
            </a:r>
          </a:p>
          <a:p>
            <a:pPr marL="0" indent="0">
              <a:lnSpc>
                <a:spcPct val="110000"/>
              </a:lnSpc>
              <a:spcBef>
                <a:spcPts val="450"/>
              </a:spcBef>
              <a:buNone/>
            </a:pPr>
            <a:r>
              <a:rPr lang="en-US" sz="2200" dirty="0"/>
              <a:t>Now the question becomes: “Is there enough evidence to conclude that </a:t>
            </a:r>
            <a:r>
              <a:rPr lang="el-GR" sz="2200" i="1" dirty="0"/>
              <a:t>μ</a:t>
            </a:r>
            <a:r>
              <a:rPr lang="en-US" sz="2200" dirty="0"/>
              <a:t> is </a:t>
            </a:r>
            <a:r>
              <a:rPr lang="en-US" sz="2200" i="1" dirty="0"/>
              <a:t>not equal to </a:t>
            </a:r>
            <a:r>
              <a:rPr lang="en-US" sz="2200" dirty="0"/>
              <a:t>350?”</a:t>
            </a:r>
          </a:p>
          <a:p>
            <a:pPr marL="0" indent="0">
              <a:lnSpc>
                <a:spcPct val="110000"/>
              </a:lnSpc>
              <a:spcBef>
                <a:spcPts val="450"/>
              </a:spcBef>
              <a:buNone/>
            </a:pPr>
            <a:r>
              <a:rPr lang="en-US" sz="2200" dirty="0"/>
              <a:t>The hypotheses are set up to reflect a manager’s decision problem wherein the null hypothesis represents the </a:t>
            </a:r>
            <a:r>
              <a:rPr lang="en-US" sz="2200" i="1" dirty="0"/>
              <a:t>status quo</a:t>
            </a:r>
            <a:r>
              <a:rPr lang="en-US" sz="2200" dirty="0"/>
              <a:t>, whereas the </a:t>
            </a:r>
            <a:r>
              <a:rPr lang="en-US" sz="2200" i="1" dirty="0"/>
              <a:t>burden of proof</a:t>
            </a:r>
            <a:r>
              <a:rPr lang="en-US" sz="2200" dirty="0"/>
              <a:t> is placed on the alternative hypothesis. </a:t>
            </a:r>
          </a:p>
          <a:p>
            <a:pPr marL="0" indent="0">
              <a:lnSpc>
                <a:spcPct val="110000"/>
              </a:lnSpc>
              <a:spcBef>
                <a:spcPts val="450"/>
              </a:spcBef>
              <a:buNone/>
            </a:pPr>
            <a:r>
              <a:rPr lang="en-US" sz="2200" dirty="0"/>
              <a:t>Thus, we write:      H</a:t>
            </a:r>
            <a:r>
              <a:rPr lang="en-US" sz="2200" baseline="-25000" dirty="0"/>
              <a:t>0</a:t>
            </a:r>
            <a:r>
              <a:rPr lang="en-US" sz="2200" dirty="0"/>
              <a:t>: </a:t>
            </a:r>
            <a:r>
              <a:rPr lang="el-GR" sz="2200" i="1" dirty="0"/>
              <a:t>μ</a:t>
            </a:r>
            <a:r>
              <a:rPr lang="en-US" sz="2200" dirty="0"/>
              <a:t> = 350</a:t>
            </a:r>
          </a:p>
          <a:p>
            <a:pPr indent="0">
              <a:lnSpc>
                <a:spcPct val="110000"/>
              </a:lnSpc>
              <a:spcBef>
                <a:spcPts val="450"/>
              </a:spcBef>
              <a:buNone/>
            </a:pPr>
            <a:r>
              <a:rPr lang="en-US" sz="2200" dirty="0"/>
              <a:t>                               H</a:t>
            </a:r>
            <a:r>
              <a:rPr lang="en-US" sz="2200" baseline="-25000" dirty="0"/>
              <a:t>1</a:t>
            </a:r>
            <a:r>
              <a:rPr lang="en-US" sz="2200" dirty="0"/>
              <a:t>: </a:t>
            </a:r>
            <a:r>
              <a:rPr lang="el-GR" sz="2200" i="1" dirty="0"/>
              <a:t>μ</a:t>
            </a:r>
            <a:r>
              <a:rPr lang="en-US" sz="2200" dirty="0"/>
              <a:t> ≠ 350</a:t>
            </a:r>
          </a:p>
          <a:p>
            <a:pPr>
              <a:spcBef>
                <a:spcPts val="450"/>
              </a:spcBef>
            </a:pPr>
            <a:endParaRPr lang="en-US" sz="1350" dirty="0"/>
          </a:p>
          <a:p>
            <a:pPr marL="0" indent="0">
              <a:spcBef>
                <a:spcPts val="450"/>
              </a:spcBef>
              <a:buNone/>
            </a:pPr>
            <a:endParaRPr lang="en-US" sz="1350" dirty="0"/>
          </a:p>
          <a:p>
            <a:pPr>
              <a:spcBef>
                <a:spcPts val="450"/>
              </a:spcBef>
            </a:pPr>
            <a:endParaRPr lang="en-US" sz="1350" dirty="0"/>
          </a:p>
          <a:p>
            <a:pPr>
              <a:spcBef>
                <a:spcPts val="450"/>
              </a:spcBef>
            </a:pPr>
            <a:endParaRPr lang="en-US" sz="1350" dirty="0"/>
          </a:p>
        </p:txBody>
      </p:sp>
    </p:spTree>
    <p:extLst>
      <p:ext uri="{BB962C8B-B14F-4D97-AF65-F5344CB8AC3E}">
        <p14:creationId xmlns:p14="http://schemas.microsoft.com/office/powerpoint/2010/main" val="17231576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a:extLst>
              <a:ext uri="{FF2B5EF4-FFF2-40B4-BE49-F238E27FC236}">
                <a16:creationId xmlns:a16="http://schemas.microsoft.com/office/drawing/2014/main" id="{E32BDD7F-8D71-F781-B328-0DC62B5BB564}"/>
              </a:ext>
            </a:extLst>
          </p:cNvPr>
          <p:cNvGrpSpPr>
            <a:grpSpLocks/>
          </p:cNvGrpSpPr>
          <p:nvPr/>
        </p:nvGrpSpPr>
        <p:grpSpPr bwMode="auto">
          <a:xfrm>
            <a:off x="685800" y="2300288"/>
            <a:ext cx="8210550" cy="585787"/>
            <a:chOff x="432" y="1449"/>
            <a:chExt cx="5172" cy="369"/>
          </a:xfrm>
        </p:grpSpPr>
        <p:sp>
          <p:nvSpPr>
            <p:cNvPr id="158728" name="Rectangle 8">
              <a:extLst>
                <a:ext uri="{FF2B5EF4-FFF2-40B4-BE49-F238E27FC236}">
                  <a16:creationId xmlns:a16="http://schemas.microsoft.com/office/drawing/2014/main" id="{27CEB69F-CC1B-4B0B-5705-33F58A405EDA}"/>
                </a:ext>
              </a:extLst>
            </p:cNvPr>
            <p:cNvSpPr>
              <a:spLocks noChangeArrowheads="1"/>
            </p:cNvSpPr>
            <p:nvPr/>
          </p:nvSpPr>
          <p:spPr bwMode="auto">
            <a:xfrm>
              <a:off x="432" y="1449"/>
              <a:ext cx="5172" cy="369"/>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None/>
                <a:defRPr/>
              </a:pPr>
              <a:r>
                <a:rPr lang="en-US" sz="2400" dirty="0">
                  <a:solidFill>
                    <a:schemeClr val="tx2"/>
                  </a:solidFill>
                  <a:effectLst>
                    <a:outerShdw blurRad="38100" dist="38100" dir="2700000" algn="tl">
                      <a:srgbClr val="000000"/>
                    </a:outerShdw>
                  </a:effectLst>
                  <a:latin typeface="Book Antiqua" pitchFamily="18" charset="0"/>
                  <a:cs typeface="+mn-cs"/>
                </a:rPr>
                <a:t>	</a:t>
              </a:r>
              <a:r>
                <a:rPr lang="en-US" sz="2400" dirty="0">
                  <a:effectLst>
                    <a:outerShdw blurRad="38100" dist="38100" dir="2700000" algn="tl">
                      <a:srgbClr val="000000"/>
                    </a:outerShdw>
                  </a:effectLst>
                  <a:latin typeface="Book Antiqua" pitchFamily="18" charset="0"/>
                  <a:cs typeface="+mn-cs"/>
                </a:rPr>
                <a:t>At 99% confidence, </a:t>
              </a:r>
              <a:r>
                <a:rPr lang="en-US" sz="2400" i="1" dirty="0">
                  <a:effectLst>
                    <a:outerShdw blurRad="38100" dist="38100" dir="2700000" algn="tl">
                      <a:srgbClr val="000000"/>
                    </a:outerShdw>
                  </a:effectLst>
                  <a:latin typeface="Book Antiqua" pitchFamily="18" charset="0"/>
                  <a:cs typeface="+mn-cs"/>
                </a:rPr>
                <a:t>z</a:t>
              </a:r>
              <a:r>
                <a:rPr lang="en-US" sz="2400" baseline="-25000" dirty="0">
                  <a:effectLst>
                    <a:outerShdw blurRad="38100" dist="38100" dir="2700000" algn="tl">
                      <a:srgbClr val="000000"/>
                    </a:outerShdw>
                  </a:effectLst>
                  <a:latin typeface="Book Antiqua" pitchFamily="18" charset="0"/>
                  <a:cs typeface="+mn-cs"/>
                </a:rPr>
                <a:t>.005</a:t>
              </a:r>
              <a:r>
                <a:rPr lang="en-US" sz="2400" dirty="0">
                  <a:effectLst>
                    <a:outerShdw blurRad="38100" dist="38100" dir="2700000" algn="tl">
                      <a:srgbClr val="000000"/>
                    </a:outerShdw>
                  </a:effectLst>
                  <a:latin typeface="Book Antiqua" pitchFamily="18" charset="0"/>
                  <a:cs typeface="+mn-cs"/>
                </a:rPr>
                <a:t> = 2.576.  Recall that   </a:t>
              </a:r>
              <a:r>
                <a:rPr lang="en-US" sz="2400" i="1" dirty="0">
                  <a:effectLst>
                    <a:outerShdw blurRad="38100" dist="38100" dir="2700000" algn="tl">
                      <a:srgbClr val="000000"/>
                    </a:outerShdw>
                  </a:effectLst>
                  <a:latin typeface="Symbol" pitchFamily="18" charset="2"/>
                  <a:cs typeface="+mn-cs"/>
                </a:rPr>
                <a:t> </a:t>
              </a:r>
              <a:r>
                <a:rPr lang="en-US" sz="2400" dirty="0">
                  <a:effectLst>
                    <a:outerShdw blurRad="38100" dist="38100" dir="2700000" algn="tl">
                      <a:srgbClr val="000000"/>
                    </a:outerShdw>
                  </a:effectLst>
                  <a:latin typeface="Book Antiqua" pitchFamily="18" charset="0"/>
                  <a:cs typeface="+mn-cs"/>
                </a:rPr>
                <a:t>= .40.</a:t>
              </a:r>
            </a:p>
          </p:txBody>
        </p:sp>
        <p:graphicFrame>
          <p:nvGraphicFramePr>
            <p:cNvPr id="75786" name="Object 11">
              <a:hlinkClick r:id="" action="ppaction://ole?verb=0"/>
              <a:extLst>
                <a:ext uri="{FF2B5EF4-FFF2-40B4-BE49-F238E27FC236}">
                  <a16:creationId xmlns:a16="http://schemas.microsoft.com/office/drawing/2014/main" id="{15832E88-D60D-C39B-D427-DDACC29BB70F}"/>
                </a:ext>
              </a:extLst>
            </p:cNvPr>
            <p:cNvGraphicFramePr>
              <a:graphicFrameLocks/>
            </p:cNvGraphicFramePr>
            <p:nvPr/>
          </p:nvGraphicFramePr>
          <p:xfrm>
            <a:off x="4444" y="1536"/>
            <a:ext cx="149" cy="181"/>
          </p:xfrm>
          <a:graphic>
            <a:graphicData uri="http://schemas.openxmlformats.org/presentationml/2006/ole">
              <mc:AlternateContent xmlns:mc="http://schemas.openxmlformats.org/markup-compatibility/2006">
                <mc:Choice xmlns:v="urn:schemas-microsoft-com:vml" Requires="v">
                  <p:oleObj name="Equation" r:id="rId3" imgW="161810" imgH="209520" progId="Equation">
                    <p:embed/>
                  </p:oleObj>
                </mc:Choice>
                <mc:Fallback>
                  <p:oleObj name="Equation" r:id="rId3" imgW="161810" imgH="209520" progId="Equation">
                    <p:embed/>
                    <p:pic>
                      <p:nvPicPr>
                        <p:cNvPr id="75786" name="Object 11">
                          <a:hlinkClick r:id="" action="ppaction://ole?verb=0"/>
                          <a:extLst>
                            <a:ext uri="{FF2B5EF4-FFF2-40B4-BE49-F238E27FC236}">
                              <a16:creationId xmlns:a16="http://schemas.microsoft.com/office/drawing/2014/main" id="{15832E88-D60D-C39B-D427-DDACC29BB70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 y="1536"/>
                          <a:ext cx="149" cy="18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158778" name="Rectangle 58">
            <a:extLst>
              <a:ext uri="{FF2B5EF4-FFF2-40B4-BE49-F238E27FC236}">
                <a16:creationId xmlns:a16="http://schemas.microsoft.com/office/drawing/2014/main" id="{8A5B1B95-B3A1-A949-7FA5-8ED261BE0B15}"/>
              </a:ext>
            </a:extLst>
          </p:cNvPr>
          <p:cNvSpPr>
            <a:spLocks noChangeArrowheads="1"/>
          </p:cNvSpPr>
          <p:nvPr/>
        </p:nvSpPr>
        <p:spPr bwMode="auto">
          <a:xfrm>
            <a:off x="889000" y="4756150"/>
            <a:ext cx="7143750" cy="116205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8727" name="Oval 7">
            <a:extLst>
              <a:ext uri="{FF2B5EF4-FFF2-40B4-BE49-F238E27FC236}">
                <a16:creationId xmlns:a16="http://schemas.microsoft.com/office/drawing/2014/main" id="{44CC64C8-35F9-1231-DC12-74CD4EFBBE45}"/>
              </a:ext>
            </a:extLst>
          </p:cNvPr>
          <p:cNvSpPr>
            <a:spLocks noChangeArrowheads="1"/>
          </p:cNvSpPr>
          <p:nvPr/>
        </p:nvSpPr>
        <p:spPr bwMode="auto">
          <a:xfrm>
            <a:off x="7532688" y="3251200"/>
            <a:ext cx="1422400" cy="725488"/>
          </a:xfrm>
          <a:prstGeom prst="ellipse">
            <a:avLst/>
          </a:prstGeom>
          <a:noFill/>
          <a:ln w="28575">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8729" name="Rectangle 9">
            <a:extLst>
              <a:ext uri="{FF2B5EF4-FFF2-40B4-BE49-F238E27FC236}">
                <a16:creationId xmlns:a16="http://schemas.microsoft.com/office/drawing/2014/main" id="{9A5C6C37-DDC5-9E6F-6E96-DA282F615AB9}"/>
              </a:ext>
            </a:extLst>
          </p:cNvPr>
          <p:cNvSpPr>
            <a:spLocks noChangeArrowheads="1"/>
          </p:cNvSpPr>
          <p:nvPr/>
        </p:nvSpPr>
        <p:spPr bwMode="auto">
          <a:xfrm>
            <a:off x="884238" y="4814888"/>
            <a:ext cx="7696200" cy="11430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 sample of size 1769 is needed to reach a desired</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precision of </a:t>
            </a:r>
            <a:r>
              <a:rPr lang="en-US" sz="2400" u="sng" dirty="0">
                <a:effectLst>
                  <a:outerShdw blurRad="38100" dist="38100" dir="2700000" algn="tl">
                    <a:srgbClr val="000000"/>
                  </a:outerShdw>
                </a:effectLst>
                <a:latin typeface="Book Antiqua" pitchFamily="18" charset="0"/>
                <a:cs typeface="+mn-cs"/>
              </a:rPr>
              <a:t>+</a:t>
            </a:r>
            <a:r>
              <a:rPr lang="en-US" sz="2400" dirty="0">
                <a:effectLst>
                  <a:outerShdw blurRad="38100" dist="38100" dir="2700000" algn="tl">
                    <a:srgbClr val="000000"/>
                  </a:outerShdw>
                </a:effectLst>
                <a:latin typeface="Book Antiqua" pitchFamily="18" charset="0"/>
                <a:cs typeface="+mn-cs"/>
              </a:rPr>
              <a:t> .03 at 99% confidence.</a:t>
            </a:r>
          </a:p>
        </p:txBody>
      </p:sp>
      <p:graphicFrame>
        <p:nvGraphicFramePr>
          <p:cNvPr id="158730" name="Object 10">
            <a:hlinkClick r:id="" action="ppaction://ole?verb=0"/>
            <a:extLst>
              <a:ext uri="{FF2B5EF4-FFF2-40B4-BE49-F238E27FC236}">
                <a16:creationId xmlns:a16="http://schemas.microsoft.com/office/drawing/2014/main" id="{618F7146-62C6-859A-7874-ACC771C8C3AA}"/>
              </a:ext>
            </a:extLst>
          </p:cNvPr>
          <p:cNvGraphicFramePr>
            <a:graphicFrameLocks/>
          </p:cNvGraphicFramePr>
          <p:nvPr/>
        </p:nvGraphicFramePr>
        <p:xfrm>
          <a:off x="412750" y="2708275"/>
          <a:ext cx="8404225" cy="1711325"/>
        </p:xfrm>
        <a:graphic>
          <a:graphicData uri="http://schemas.openxmlformats.org/presentationml/2006/ole">
            <mc:AlternateContent xmlns:mc="http://schemas.openxmlformats.org/markup-compatibility/2006">
              <mc:Choice xmlns:v="urn:schemas-microsoft-com:vml" Requires="v">
                <p:oleObj name="Equation" r:id="rId5" imgW="2543302" imgH="400140" progId="Equation.DSMT4">
                  <p:embed/>
                </p:oleObj>
              </mc:Choice>
              <mc:Fallback>
                <p:oleObj name="Equation" r:id="rId5" imgW="2543302" imgH="400140" progId="Equation.DSMT4">
                  <p:embed/>
                  <p:pic>
                    <p:nvPicPr>
                      <p:cNvPr id="158730" name="Object 10">
                        <a:hlinkClick r:id="" action="ppaction://ole?verb=0"/>
                        <a:extLst>
                          <a:ext uri="{FF2B5EF4-FFF2-40B4-BE49-F238E27FC236}">
                            <a16:creationId xmlns:a16="http://schemas.microsoft.com/office/drawing/2014/main" id="{618F7146-62C6-859A-7874-ACC771C8C3A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 y="2708275"/>
                        <a:ext cx="8404225" cy="17113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8732" name="Rectangle 12">
            <a:extLst>
              <a:ext uri="{FF2B5EF4-FFF2-40B4-BE49-F238E27FC236}">
                <a16:creationId xmlns:a16="http://schemas.microsoft.com/office/drawing/2014/main" id="{A6E6AC55-CECA-722D-3BE5-B9FE86C5CFD0}"/>
              </a:ext>
            </a:extLst>
          </p:cNvPr>
          <p:cNvSpPr>
            <a:spLocks noChangeArrowheads="1"/>
          </p:cNvSpPr>
          <p:nvPr/>
        </p:nvSpPr>
        <p:spPr bwMode="auto">
          <a:xfrm>
            <a:off x="685800" y="166688"/>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dirty="0">
                <a:latin typeface="Book Antiqua" pitchFamily="18" charset="0"/>
                <a:cs typeface="+mn-cs"/>
              </a:rPr>
              <a:t>Sample Size for an Interval Estimate</a:t>
            </a:r>
            <a:br>
              <a:rPr lang="en-US" sz="2800" b="1" dirty="0">
                <a:latin typeface="Book Antiqua" pitchFamily="18" charset="0"/>
                <a:cs typeface="+mn-cs"/>
              </a:rPr>
            </a:br>
            <a:r>
              <a:rPr lang="en-US" sz="2800" b="1" dirty="0">
                <a:latin typeface="Book Antiqua" pitchFamily="18" charset="0"/>
                <a:cs typeface="+mn-cs"/>
              </a:rPr>
              <a:t>of a Population Proportion</a:t>
            </a:r>
          </a:p>
        </p:txBody>
      </p:sp>
      <p:graphicFrame>
        <p:nvGraphicFramePr>
          <p:cNvPr id="158776" name="Object 56">
            <a:hlinkClick r:id="" action="ppaction://ole?verb=0"/>
            <a:extLst>
              <a:ext uri="{FF2B5EF4-FFF2-40B4-BE49-F238E27FC236}">
                <a16:creationId xmlns:a16="http://schemas.microsoft.com/office/drawing/2014/main" id="{DB962C7B-EB09-7DB4-656D-33E53C44B964}"/>
              </a:ext>
            </a:extLst>
          </p:cNvPr>
          <p:cNvGraphicFramePr>
            <a:graphicFrameLocks/>
          </p:cNvGraphicFramePr>
          <p:nvPr/>
        </p:nvGraphicFramePr>
        <p:xfrm>
          <a:off x="2771775" y="1146175"/>
          <a:ext cx="3875088" cy="1204913"/>
        </p:xfrm>
        <a:graphic>
          <a:graphicData uri="http://schemas.openxmlformats.org/presentationml/2006/ole">
            <mc:AlternateContent xmlns:mc="http://schemas.openxmlformats.org/markup-compatibility/2006">
              <mc:Choice xmlns:v="urn:schemas-microsoft-com:vml" Requires="v">
                <p:oleObj name="Equation" r:id="rId7" imgW="2828832" imgH="885870" progId="Equation.DSMT4">
                  <p:embed/>
                </p:oleObj>
              </mc:Choice>
              <mc:Fallback>
                <p:oleObj name="Equation" r:id="rId7" imgW="2828832" imgH="885870" progId="Equation.DSMT4">
                  <p:embed/>
                  <p:pic>
                    <p:nvPicPr>
                      <p:cNvPr id="158776" name="Object 56">
                        <a:hlinkClick r:id="" action="ppaction://ole?verb=0"/>
                        <a:extLst>
                          <a:ext uri="{FF2B5EF4-FFF2-40B4-BE49-F238E27FC236}">
                            <a16:creationId xmlns:a16="http://schemas.microsoft.com/office/drawing/2014/main" id="{DB962C7B-EB09-7DB4-656D-33E53C44B96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1146175"/>
                        <a:ext cx="3875088" cy="120491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158776"/>
                                        </p:tgtEl>
                                        <p:attrNameLst>
                                          <p:attrName>style.visibility</p:attrName>
                                        </p:attrNameLst>
                                      </p:cBhvr>
                                      <p:to>
                                        <p:strVal val="visible"/>
                                      </p:to>
                                    </p:set>
                                    <p:anim calcmode="lin" valueType="num">
                                      <p:cBhvr>
                                        <p:cTn id="7" dur="500" fill="hold"/>
                                        <p:tgtEl>
                                          <p:spTgt spid="158776"/>
                                        </p:tgtEl>
                                        <p:attrNameLst>
                                          <p:attrName>ppt_w</p:attrName>
                                        </p:attrNameLst>
                                      </p:cBhvr>
                                      <p:tavLst>
                                        <p:tav tm="0">
                                          <p:val>
                                            <p:strVal val="2/3*#ppt_w"/>
                                          </p:val>
                                        </p:tav>
                                        <p:tav tm="100000">
                                          <p:val>
                                            <p:strVal val="#ppt_w"/>
                                          </p:val>
                                        </p:tav>
                                      </p:tavLst>
                                    </p:anim>
                                    <p:anim calcmode="lin" valueType="num">
                                      <p:cBhvr>
                                        <p:cTn id="8" dur="500" fill="hold"/>
                                        <p:tgtEl>
                                          <p:spTgt spid="158776"/>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Top)">
                                      <p:cBhvr>
                                        <p:cTn id="13" dur="500"/>
                                        <p:tgtEl>
                                          <p:spTgt spid="2"/>
                                        </p:tgtEl>
                                      </p:cBhvr>
                                    </p:animEffect>
                                  </p:childTnLst>
                                </p:cTn>
                              </p:par>
                            </p:childTnLst>
                          </p:cTn>
                        </p:par>
                        <p:par>
                          <p:cTn id="14" fill="hold" nodeType="afterGroup">
                            <p:stCondLst>
                              <p:cond delay="500"/>
                            </p:stCondLst>
                            <p:childTnLst>
                              <p:par>
                                <p:cTn id="15" presetID="12" presetClass="entr" presetSubtype="1" fill="hold" nodeType="afterEffect">
                                  <p:stCondLst>
                                    <p:cond delay="2000"/>
                                  </p:stCondLst>
                                  <p:childTnLst>
                                    <p:set>
                                      <p:cBhvr>
                                        <p:cTn id="16" dur="1" fill="hold">
                                          <p:stCondLst>
                                            <p:cond delay="0"/>
                                          </p:stCondLst>
                                        </p:cTn>
                                        <p:tgtEl>
                                          <p:spTgt spid="158730"/>
                                        </p:tgtEl>
                                        <p:attrNameLst>
                                          <p:attrName>style.visibility</p:attrName>
                                        </p:attrNameLst>
                                      </p:cBhvr>
                                      <p:to>
                                        <p:strVal val="visible"/>
                                      </p:to>
                                    </p:set>
                                    <p:animEffect transition="in" filter="slide(fromTop)">
                                      <p:cBhvr>
                                        <p:cTn id="17" dur="500"/>
                                        <p:tgtEl>
                                          <p:spTgt spid="158730"/>
                                        </p:tgtEl>
                                      </p:cBhvr>
                                    </p:animEffect>
                                  </p:childTnLst>
                                </p:cTn>
                              </p:par>
                            </p:childTnLst>
                          </p:cTn>
                        </p:par>
                        <p:par>
                          <p:cTn id="18" fill="hold" nodeType="afterGroup">
                            <p:stCondLst>
                              <p:cond delay="3000"/>
                            </p:stCondLst>
                            <p:childTnLst>
                              <p:par>
                                <p:cTn id="19" presetID="16" presetClass="entr" presetSubtype="21" fill="hold" grpId="0" nodeType="afterEffect">
                                  <p:stCondLst>
                                    <p:cond delay="2000"/>
                                  </p:stCondLst>
                                  <p:childTnLst>
                                    <p:set>
                                      <p:cBhvr>
                                        <p:cTn id="20" dur="1" fill="hold">
                                          <p:stCondLst>
                                            <p:cond delay="0"/>
                                          </p:stCondLst>
                                        </p:cTn>
                                        <p:tgtEl>
                                          <p:spTgt spid="158727"/>
                                        </p:tgtEl>
                                        <p:attrNameLst>
                                          <p:attrName>style.visibility</p:attrName>
                                        </p:attrNameLst>
                                      </p:cBhvr>
                                      <p:to>
                                        <p:strVal val="visible"/>
                                      </p:to>
                                    </p:set>
                                    <p:animEffect transition="in" filter="barn(inVertical)">
                                      <p:cBhvr>
                                        <p:cTn id="21" dur="500"/>
                                        <p:tgtEl>
                                          <p:spTgt spid="1587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8778"/>
                                        </p:tgtEl>
                                        <p:attrNameLst>
                                          <p:attrName>style.visibility</p:attrName>
                                        </p:attrNameLst>
                                      </p:cBhvr>
                                      <p:to>
                                        <p:strVal val="visible"/>
                                      </p:to>
                                    </p:set>
                                    <p:animEffect transition="in" filter="dissolve">
                                      <p:cBhvr>
                                        <p:cTn id="26" dur="500"/>
                                        <p:tgtEl>
                                          <p:spTgt spid="158778"/>
                                        </p:tgtEl>
                                      </p:cBhvr>
                                    </p:animEffect>
                                  </p:childTnLst>
                                </p:cTn>
                              </p:par>
                            </p:childTnLst>
                          </p:cTn>
                        </p:par>
                        <p:par>
                          <p:cTn id="27" fill="hold" nodeType="afterGroup">
                            <p:stCondLst>
                              <p:cond delay="500"/>
                            </p:stCondLst>
                            <p:childTnLst>
                              <p:par>
                                <p:cTn id="28" presetID="12" presetClass="entr" presetSubtype="1" fill="hold" grpId="0" nodeType="afterEffect">
                                  <p:stCondLst>
                                    <p:cond delay="1000"/>
                                  </p:stCondLst>
                                  <p:childTnLst>
                                    <p:set>
                                      <p:cBhvr>
                                        <p:cTn id="29" dur="1" fill="hold">
                                          <p:stCondLst>
                                            <p:cond delay="0"/>
                                          </p:stCondLst>
                                        </p:cTn>
                                        <p:tgtEl>
                                          <p:spTgt spid="158729"/>
                                        </p:tgtEl>
                                        <p:attrNameLst>
                                          <p:attrName>style.visibility</p:attrName>
                                        </p:attrNameLst>
                                      </p:cBhvr>
                                      <p:to>
                                        <p:strVal val="visible"/>
                                      </p:to>
                                    </p:set>
                                    <p:animEffect transition="in" filter="slide(fromTop)">
                                      <p:cBhvr>
                                        <p:cTn id="30" dur="500"/>
                                        <p:tgtEl>
                                          <p:spTgt spid="158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78" grpId="0" animBg="1"/>
      <p:bldP spid="158727" grpId="0" animBg="1"/>
      <p:bldP spid="15872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06D0-10E2-4B48-917C-ED706CFD78A9}"/>
              </a:ext>
            </a:extLst>
          </p:cNvPr>
          <p:cNvSpPr>
            <a:spLocks noGrp="1"/>
          </p:cNvSpPr>
          <p:nvPr>
            <p:ph type="title"/>
          </p:nvPr>
        </p:nvSpPr>
        <p:spPr>
          <a:xfrm>
            <a:off x="361738" y="-261257"/>
            <a:ext cx="8229600" cy="1219200"/>
          </a:xfrm>
        </p:spPr>
        <p:txBody>
          <a:bodyPr/>
          <a:lstStyle/>
          <a:p>
            <a:r>
              <a:rPr lang="en-US" dirty="0"/>
              <a:t>Stata Output and Instructions</a:t>
            </a:r>
          </a:p>
        </p:txBody>
      </p:sp>
      <p:sp>
        <p:nvSpPr>
          <p:cNvPr id="3" name="Text Placeholder 2">
            <a:extLst>
              <a:ext uri="{FF2B5EF4-FFF2-40B4-BE49-F238E27FC236}">
                <a16:creationId xmlns:a16="http://schemas.microsoft.com/office/drawing/2014/main" id="{12F51F18-67E2-4296-ACC8-383AE44940B6}"/>
              </a:ext>
            </a:extLst>
          </p:cNvPr>
          <p:cNvSpPr>
            <a:spLocks noGrp="1"/>
          </p:cNvSpPr>
          <p:nvPr>
            <p:ph type="body" sz="quarter" idx="15"/>
          </p:nvPr>
        </p:nvSpPr>
        <p:spPr>
          <a:xfrm>
            <a:off x="459709" y="1050150"/>
            <a:ext cx="8033657" cy="261035"/>
          </a:xfrm>
        </p:spPr>
        <p:txBody>
          <a:bodyPr/>
          <a:lstStyle/>
          <a:p>
            <a:r>
              <a:rPr lang="en-US" dirty="0"/>
              <a:t>Example 11.1 – Testing a Population Mean: Standard Deviation Known</a:t>
            </a:r>
          </a:p>
        </p:txBody>
      </p:sp>
      <p:sp>
        <p:nvSpPr>
          <p:cNvPr id="5" name="Text Placeholder 4">
            <a:extLst>
              <a:ext uri="{FF2B5EF4-FFF2-40B4-BE49-F238E27FC236}">
                <a16:creationId xmlns:a16="http://schemas.microsoft.com/office/drawing/2014/main" id="{EB4BDA78-55AA-4DE3-BF65-4F54D65BB909}"/>
              </a:ext>
            </a:extLst>
          </p:cNvPr>
          <p:cNvSpPr>
            <a:spLocks noGrp="1"/>
          </p:cNvSpPr>
          <p:nvPr>
            <p:ph type="body" sz="quarter" idx="11"/>
          </p:nvPr>
        </p:nvSpPr>
        <p:spPr>
          <a:xfrm>
            <a:off x="459513" y="1455059"/>
            <a:ext cx="8033853" cy="1657063"/>
          </a:xfrm>
        </p:spPr>
        <p:txBody>
          <a:bodyPr/>
          <a:lstStyle/>
          <a:p>
            <a:pPr>
              <a:spcBef>
                <a:spcPts val="450"/>
              </a:spcBef>
            </a:pPr>
            <a:r>
              <a:rPr lang="en-US" sz="1600" b="1" dirty="0"/>
              <a:t>Instructions:</a:t>
            </a:r>
          </a:p>
          <a:p>
            <a:pPr marL="257175" indent="-257175">
              <a:spcBef>
                <a:spcPts val="450"/>
              </a:spcBef>
              <a:buFont typeface="+mj-lt"/>
              <a:buAutoNum type="arabicPeriod"/>
            </a:pPr>
            <a:r>
              <a:rPr lang="en-US" sz="1600" dirty="0"/>
              <a:t>Import the data into one column. (Click File/Import/Excel spreadsheet(*</a:t>
            </a:r>
            <a:r>
              <a:rPr lang="en-US" sz="1600" dirty="0" err="1"/>
              <a:t>xls</a:t>
            </a:r>
            <a:r>
              <a:rPr lang="en-US" sz="1600" dirty="0"/>
              <a:t>,*xlsx)/Chapter11/</a:t>
            </a:r>
            <a:r>
              <a:rPr lang="en-US" sz="2000" dirty="0">
                <a:hlinkClick r:id="rId2" action="ppaction://hlinkfile"/>
              </a:rPr>
              <a:t>Xm11-01</a:t>
            </a:r>
            <a:r>
              <a:rPr lang="en-US" sz="1600" dirty="0"/>
              <a:t>.) Check </a:t>
            </a:r>
            <a:r>
              <a:rPr lang="en-US" sz="1600" b="1" dirty="0"/>
              <a:t>Import first row as variable names</a:t>
            </a:r>
            <a:r>
              <a:rPr lang="en-US" sz="1600" dirty="0"/>
              <a:t>.</a:t>
            </a:r>
          </a:p>
          <a:p>
            <a:pPr marL="257175" indent="-257175">
              <a:spcBef>
                <a:spcPts val="450"/>
              </a:spcBef>
              <a:buFont typeface="+mj-lt"/>
              <a:buAutoNum type="arabicPeriod"/>
            </a:pPr>
            <a:r>
              <a:rPr lang="en-US" sz="1600" dirty="0"/>
              <a:t>Click </a:t>
            </a:r>
            <a:r>
              <a:rPr lang="en-US" sz="1600" b="1" dirty="0"/>
              <a:t>Statistics</a:t>
            </a:r>
            <a:r>
              <a:rPr lang="en-US" sz="1600" dirty="0"/>
              <a:t>, </a:t>
            </a:r>
            <a:r>
              <a:rPr lang="en-US" sz="1600" b="1" dirty="0"/>
              <a:t>Summaries, tables and tests</a:t>
            </a:r>
            <a:r>
              <a:rPr lang="en-US" sz="1600" dirty="0"/>
              <a:t>, </a:t>
            </a:r>
            <a:r>
              <a:rPr lang="en-US" sz="1600" b="1" dirty="0"/>
              <a:t>Classical tests of hypotheses</a:t>
            </a:r>
            <a:r>
              <a:rPr lang="en-US" sz="1600" dirty="0"/>
              <a:t>, and </a:t>
            </a:r>
            <a:r>
              <a:rPr lang="en-US" sz="1600" b="1" dirty="0"/>
              <a:t>z-test (mean comparison test known variance)</a:t>
            </a:r>
            <a:r>
              <a:rPr lang="en-US" sz="1600" dirty="0"/>
              <a:t>.</a:t>
            </a:r>
          </a:p>
          <a:p>
            <a:pPr marL="257175" indent="-257175">
              <a:spcBef>
                <a:spcPts val="450"/>
              </a:spcBef>
              <a:buFont typeface="+mj-lt"/>
              <a:buAutoNum type="arabicPeriod"/>
            </a:pPr>
            <a:r>
              <a:rPr lang="en-US" sz="1600" dirty="0"/>
              <a:t>Select </a:t>
            </a:r>
            <a:r>
              <a:rPr lang="en-US" sz="1600" b="1" dirty="0"/>
              <a:t>One-sample</a:t>
            </a:r>
            <a:r>
              <a:rPr lang="en-US" sz="1600" dirty="0"/>
              <a:t>, select </a:t>
            </a:r>
            <a:r>
              <a:rPr lang="en-US" sz="1600" b="1" dirty="0"/>
              <a:t>Accounts</a:t>
            </a:r>
            <a:r>
              <a:rPr lang="en-US" sz="1600" dirty="0"/>
              <a:t> in the </a:t>
            </a:r>
            <a:r>
              <a:rPr lang="en-US" sz="1600" b="1" dirty="0"/>
              <a:t>Variable name:</a:t>
            </a:r>
            <a:r>
              <a:rPr lang="en-US" sz="1600" dirty="0"/>
              <a:t> box and type 170 in </a:t>
            </a:r>
            <a:r>
              <a:rPr lang="en-US" sz="1600" b="1" dirty="0"/>
              <a:t>the</a:t>
            </a:r>
            <a:r>
              <a:rPr lang="en-US" sz="1600" dirty="0"/>
              <a:t> </a:t>
            </a:r>
            <a:r>
              <a:rPr lang="en-US" sz="1600" b="1" dirty="0"/>
              <a:t>Hypothesized mean: </a:t>
            </a:r>
            <a:r>
              <a:rPr lang="en-US" sz="1600" dirty="0"/>
              <a:t>box. Type 65 for the </a:t>
            </a:r>
            <a:r>
              <a:rPr lang="en-US" sz="1600" b="1" dirty="0"/>
              <a:t>Standard deviation</a:t>
            </a:r>
            <a:r>
              <a:rPr lang="en-US" dirty="0"/>
              <a:t>.</a:t>
            </a:r>
          </a:p>
        </p:txBody>
      </p:sp>
      <p:pic>
        <p:nvPicPr>
          <p:cNvPr id="7" name="Picture Placeholder 6" descr="A screenshot of an excel sheet shows the following: One-sample z test. A table below has one row and six columns. The data from this table are as follows: Row 1: Variable, Accounts; Observation, 400; Mean, 177.9965; Standard Error, 3.25; Standard Deviation, 65; [95 percent Conf. Interval]. 171.6266 to 184.3664. The text below reads, mean = mean (Accounts); Ho: mean = 170; z = 2.4605; Ha: mean &lt; 170; Pr (Z &lt; z) = 0.9931; Ha: mean exclamation mark = 170; Pr (abs (Z) &gt; abs (z)) = 0.0139; Ha: mean &gt; 170; Pr (Z &gt; z) = 0.0069.&#10;">
            <a:extLst>
              <a:ext uri="{FF2B5EF4-FFF2-40B4-BE49-F238E27FC236}">
                <a16:creationId xmlns:a16="http://schemas.microsoft.com/office/drawing/2014/main" id="{F02648E1-0129-42D3-9D19-CD8DD61BC6EB}"/>
              </a:ext>
            </a:extLst>
          </p:cNvPr>
          <p:cNvPicPr>
            <a:picLocks noGrp="1" noChangeAspect="1"/>
          </p:cNvPicPr>
          <p:nvPr>
            <p:ph type="pic" sz="quarter" idx="10"/>
          </p:nvPr>
        </p:nvPicPr>
        <p:blipFill rotWithShape="1">
          <a:blip r:embed="rId3"/>
          <a:srcRect l="49" r="49"/>
          <a:stretch/>
        </p:blipFill>
        <p:spPr>
          <a:xfrm>
            <a:off x="1458686" y="3962481"/>
            <a:ext cx="6520543" cy="2307690"/>
          </a:xfrm>
        </p:spPr>
      </p:pic>
    </p:spTree>
    <p:extLst>
      <p:ext uri="{BB962C8B-B14F-4D97-AF65-F5344CB8AC3E}">
        <p14:creationId xmlns:p14="http://schemas.microsoft.com/office/powerpoint/2010/main" val="10571010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06D0-10E2-4B48-917C-ED706CFD78A9}"/>
              </a:ext>
            </a:extLst>
          </p:cNvPr>
          <p:cNvSpPr>
            <a:spLocks noGrp="1"/>
          </p:cNvSpPr>
          <p:nvPr>
            <p:ph type="title"/>
          </p:nvPr>
        </p:nvSpPr>
        <p:spPr>
          <a:xfrm>
            <a:off x="417291" y="-141514"/>
            <a:ext cx="8229600" cy="1219200"/>
          </a:xfrm>
        </p:spPr>
        <p:txBody>
          <a:bodyPr/>
          <a:lstStyle/>
          <a:p>
            <a:r>
              <a:rPr lang="en-US" dirty="0"/>
              <a:t>Stata Output and Instructions</a:t>
            </a:r>
          </a:p>
        </p:txBody>
      </p:sp>
      <p:sp>
        <p:nvSpPr>
          <p:cNvPr id="3" name="Text Placeholder 2">
            <a:extLst>
              <a:ext uri="{FF2B5EF4-FFF2-40B4-BE49-F238E27FC236}">
                <a16:creationId xmlns:a16="http://schemas.microsoft.com/office/drawing/2014/main" id="{12F51F18-67E2-4296-ACC8-383AE44940B6}"/>
              </a:ext>
            </a:extLst>
          </p:cNvPr>
          <p:cNvSpPr>
            <a:spLocks noGrp="1"/>
          </p:cNvSpPr>
          <p:nvPr>
            <p:ph type="body" sz="quarter" idx="15"/>
          </p:nvPr>
        </p:nvSpPr>
        <p:spPr>
          <a:xfrm>
            <a:off x="417095" y="1114940"/>
            <a:ext cx="8033657" cy="261035"/>
          </a:xfrm>
        </p:spPr>
        <p:txBody>
          <a:bodyPr/>
          <a:lstStyle/>
          <a:p>
            <a:r>
              <a:rPr lang="en-US" dirty="0"/>
              <a:t>Example 11.2 – Testing a Population Mean: Standard Deviation Known</a:t>
            </a:r>
          </a:p>
        </p:txBody>
      </p:sp>
      <p:sp>
        <p:nvSpPr>
          <p:cNvPr id="5" name="Text Placeholder 4">
            <a:extLst>
              <a:ext uri="{FF2B5EF4-FFF2-40B4-BE49-F238E27FC236}">
                <a16:creationId xmlns:a16="http://schemas.microsoft.com/office/drawing/2014/main" id="{EB4BDA78-55AA-4DE3-BF65-4F54D65BB909}"/>
              </a:ext>
            </a:extLst>
          </p:cNvPr>
          <p:cNvSpPr>
            <a:spLocks noGrp="1"/>
          </p:cNvSpPr>
          <p:nvPr>
            <p:ph type="body" sz="quarter" idx="11"/>
          </p:nvPr>
        </p:nvSpPr>
        <p:spPr>
          <a:xfrm>
            <a:off x="416899" y="1510711"/>
            <a:ext cx="8033853" cy="1657063"/>
          </a:xfrm>
        </p:spPr>
        <p:txBody>
          <a:bodyPr/>
          <a:lstStyle/>
          <a:p>
            <a:pPr>
              <a:spcBef>
                <a:spcPts val="450"/>
              </a:spcBef>
            </a:pPr>
            <a:r>
              <a:rPr lang="en-US" sz="1600" b="1" dirty="0"/>
              <a:t>Instructions:</a:t>
            </a:r>
          </a:p>
          <a:p>
            <a:pPr marL="257175" indent="-257175">
              <a:spcBef>
                <a:spcPts val="450"/>
              </a:spcBef>
              <a:buFont typeface="+mj-lt"/>
              <a:buAutoNum type="arabicPeriod"/>
            </a:pPr>
            <a:r>
              <a:rPr lang="en-US" sz="1600" dirty="0"/>
              <a:t>Import the data into one column. (Click File/Import/Excel spreadsheet(*</a:t>
            </a:r>
            <a:r>
              <a:rPr lang="en-US" sz="1600" dirty="0" err="1"/>
              <a:t>xls</a:t>
            </a:r>
            <a:r>
              <a:rPr lang="en-US" sz="1600" dirty="0"/>
              <a:t>,*xlsx)/Chapter11/</a:t>
            </a:r>
            <a:r>
              <a:rPr lang="en-US" sz="1600" dirty="0">
                <a:hlinkClick r:id="rId2" action="ppaction://hlinkfile"/>
              </a:rPr>
              <a:t>Xm11-02</a:t>
            </a:r>
            <a:r>
              <a:rPr lang="en-US" sz="1600" dirty="0"/>
              <a:t>.) Check </a:t>
            </a:r>
            <a:r>
              <a:rPr lang="en-US" sz="1600" b="1" dirty="0"/>
              <a:t>Import first row as variable names</a:t>
            </a:r>
            <a:r>
              <a:rPr lang="en-US" sz="1600" dirty="0"/>
              <a:t>.</a:t>
            </a:r>
          </a:p>
          <a:p>
            <a:pPr marL="257175" indent="-257175">
              <a:spcBef>
                <a:spcPts val="450"/>
              </a:spcBef>
              <a:buFont typeface="+mj-lt"/>
              <a:buAutoNum type="arabicPeriod"/>
            </a:pPr>
            <a:r>
              <a:rPr lang="en-US" sz="1600" dirty="0"/>
              <a:t>Click </a:t>
            </a:r>
            <a:r>
              <a:rPr lang="en-US" sz="1600" b="1" dirty="0"/>
              <a:t>Statistics</a:t>
            </a:r>
            <a:r>
              <a:rPr lang="en-US" sz="1600" dirty="0"/>
              <a:t>, </a:t>
            </a:r>
            <a:r>
              <a:rPr lang="en-US" sz="1600" b="1" dirty="0"/>
              <a:t>Summaries, tables and tests</a:t>
            </a:r>
            <a:r>
              <a:rPr lang="en-US" sz="1600" dirty="0"/>
              <a:t>, </a:t>
            </a:r>
            <a:r>
              <a:rPr lang="en-US" sz="1600" b="1" dirty="0"/>
              <a:t>Classical tests of hypotheses</a:t>
            </a:r>
            <a:r>
              <a:rPr lang="en-US" sz="1600" dirty="0"/>
              <a:t>, and </a:t>
            </a:r>
            <a:r>
              <a:rPr lang="en-US" sz="1600" b="1" dirty="0"/>
              <a:t>z-test (mean comparison test known variance)</a:t>
            </a:r>
            <a:r>
              <a:rPr lang="en-US" sz="1600" dirty="0"/>
              <a:t>.</a:t>
            </a:r>
          </a:p>
          <a:p>
            <a:pPr marL="257175" indent="-257175">
              <a:spcBef>
                <a:spcPts val="450"/>
              </a:spcBef>
              <a:buFont typeface="+mj-lt"/>
              <a:buAutoNum type="arabicPeriod"/>
            </a:pPr>
            <a:r>
              <a:rPr lang="en-US" sz="1600" dirty="0"/>
              <a:t>Select </a:t>
            </a:r>
            <a:r>
              <a:rPr lang="en-US" sz="1600" b="1" dirty="0"/>
              <a:t>One-sample</a:t>
            </a:r>
            <a:r>
              <a:rPr lang="en-US" sz="1600" dirty="0"/>
              <a:t>, select </a:t>
            </a:r>
            <a:r>
              <a:rPr lang="en-US" sz="1600" b="1" dirty="0"/>
              <a:t>Accounts</a:t>
            </a:r>
            <a:r>
              <a:rPr lang="en-US" sz="1600" dirty="0"/>
              <a:t> in the </a:t>
            </a:r>
            <a:r>
              <a:rPr lang="en-US" sz="1600" b="1" dirty="0"/>
              <a:t>Variable name:</a:t>
            </a:r>
            <a:r>
              <a:rPr lang="en-US" sz="1600" dirty="0"/>
              <a:t> box and type 6.03 in </a:t>
            </a:r>
            <a:r>
              <a:rPr lang="en-US" sz="1600" b="1" dirty="0"/>
              <a:t>the</a:t>
            </a:r>
            <a:r>
              <a:rPr lang="en-US" sz="1600" dirty="0"/>
              <a:t> </a:t>
            </a:r>
            <a:r>
              <a:rPr lang="en-US" sz="1600" b="1" dirty="0"/>
              <a:t>Hypothesized mean: </a:t>
            </a:r>
            <a:r>
              <a:rPr lang="en-US" sz="1600" dirty="0"/>
              <a:t>box. Type 0.91 for the </a:t>
            </a:r>
            <a:r>
              <a:rPr lang="en-US" sz="1600" b="1" dirty="0"/>
              <a:t>Standard deviation</a:t>
            </a:r>
            <a:r>
              <a:rPr lang="en-US" sz="1600" dirty="0"/>
              <a:t>.</a:t>
            </a:r>
          </a:p>
        </p:txBody>
      </p:sp>
      <p:pic>
        <p:nvPicPr>
          <p:cNvPr id="8" name="Picture Placeholder 7" descr="A screenshot of an excel sheet shows the following: One-sample z test. A table below has one row and six columns. The data from this table are as follows: Row 1: Variable, Amount-t; Observation, 100; Mean, 5.91; Standard Error, .091; Standard Deviation, .91; [95 percent Conf. Interval]. 5.731643 to 6.088357. The text below reads, mean = mean (AmountSpent); Ho: mean = 6.03; z = negative 1.3187; Ha: mean &lt; 6.03; Pr (Z &lt; z) = 0.0936; Ha: mean exclamation mark = 6.03; Pr (abs (Z) &gt; abs (z)) = 0.1873; Ha: mean &gt; 6.03; Pr (Z &gt; z) = 0.9064.&#10;">
            <a:extLst>
              <a:ext uri="{FF2B5EF4-FFF2-40B4-BE49-F238E27FC236}">
                <a16:creationId xmlns:a16="http://schemas.microsoft.com/office/drawing/2014/main" id="{12E9E1E6-B7B6-4D4B-9C0A-AFE7C50AAEDF}"/>
              </a:ext>
            </a:extLst>
          </p:cNvPr>
          <p:cNvPicPr>
            <a:picLocks noGrp="1" noChangeAspect="1"/>
          </p:cNvPicPr>
          <p:nvPr>
            <p:ph type="pic" sz="quarter" idx="10"/>
          </p:nvPr>
        </p:nvPicPr>
        <p:blipFill rotWithShape="1">
          <a:blip r:embed="rId3"/>
          <a:srcRect t="20" b="20"/>
          <a:stretch/>
        </p:blipFill>
        <p:spPr>
          <a:xfrm>
            <a:off x="1491343" y="3899088"/>
            <a:ext cx="6433457" cy="2207798"/>
          </a:xfrm>
        </p:spPr>
      </p:pic>
    </p:spTree>
    <p:extLst>
      <p:ext uri="{BB962C8B-B14F-4D97-AF65-F5344CB8AC3E}">
        <p14:creationId xmlns:p14="http://schemas.microsoft.com/office/powerpoint/2010/main" val="137239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99EA1C5-54BE-47E2-8DDA-E728BC866F34}"/>
              </a:ext>
            </a:extLst>
          </p:cNvPr>
          <p:cNvSpPr>
            <a:spLocks noChangeArrowheads="1"/>
          </p:cNvSpPr>
          <p:nvPr/>
        </p:nvSpPr>
        <p:spPr bwMode="auto">
          <a:xfrm>
            <a:off x="673100" y="307975"/>
            <a:ext cx="7772400" cy="762000"/>
          </a:xfrm>
          <a:prstGeom prst="rect">
            <a:avLst/>
          </a:prstGeom>
          <a:noFill/>
          <a:ln w="12700">
            <a:noFill/>
            <a:miter lim="800000"/>
            <a:headEnd/>
            <a:tailEnd/>
          </a:ln>
          <a:effectLst/>
        </p:spPr>
        <p:txBody>
          <a:bodyPr lIns="90488" tIns="44450" rIns="90488" bIns="44450" anchor="ctr"/>
          <a:lstStyle/>
          <a:p>
            <a:pPr algn="ctr">
              <a:defRPr/>
            </a:pPr>
            <a:r>
              <a:rPr lang="en-US" sz="36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Type I and Type II Errors</a:t>
            </a:r>
          </a:p>
        </p:txBody>
      </p:sp>
      <p:sp>
        <p:nvSpPr>
          <p:cNvPr id="172035" name="Rectangle 3">
            <a:extLst>
              <a:ext uri="{FF2B5EF4-FFF2-40B4-BE49-F238E27FC236}">
                <a16:creationId xmlns:a16="http://schemas.microsoft.com/office/drawing/2014/main" id="{3FEBF6D2-31C9-46E6-B830-4431EC168E5F}"/>
              </a:ext>
            </a:extLst>
          </p:cNvPr>
          <p:cNvSpPr>
            <a:spLocks noChangeArrowheads="1"/>
          </p:cNvSpPr>
          <p:nvPr/>
        </p:nvSpPr>
        <p:spPr bwMode="auto">
          <a:xfrm>
            <a:off x="3232150" y="2884488"/>
            <a:ext cx="2667000" cy="1244600"/>
          </a:xfrm>
          <a:prstGeom prst="rect">
            <a:avLst/>
          </a:prstGeom>
          <a:solidFill>
            <a:schemeClr val="bg2">
              <a:lumMod val="20000"/>
              <a:lumOff val="80000"/>
            </a:schemeClr>
          </a:solidFill>
          <a:ln w="28575">
            <a:solidFill>
              <a:schemeClr val="tx1"/>
            </a:solid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rPr>
              <a:t>Correct</a:t>
            </a:r>
          </a:p>
          <a:p>
            <a:pPr algn="ctr">
              <a:defRPr/>
            </a:pPr>
            <a:r>
              <a:rPr lang="en-US" sz="2400">
                <a:effectLst>
                  <a:outerShdw blurRad="38100" dist="38100" dir="2700000" algn="tl">
                    <a:srgbClr val="000000"/>
                  </a:outerShdw>
                </a:effectLst>
                <a:latin typeface="Book Antiqua" pitchFamily="18" charset="0"/>
              </a:rPr>
              <a:t>Decision</a:t>
            </a:r>
          </a:p>
        </p:txBody>
      </p:sp>
      <p:sp>
        <p:nvSpPr>
          <p:cNvPr id="172036" name="Rectangle 4">
            <a:extLst>
              <a:ext uri="{FF2B5EF4-FFF2-40B4-BE49-F238E27FC236}">
                <a16:creationId xmlns:a16="http://schemas.microsoft.com/office/drawing/2014/main" id="{33C15975-011A-44A8-974C-7CA28AE9584F}"/>
              </a:ext>
            </a:extLst>
          </p:cNvPr>
          <p:cNvSpPr>
            <a:spLocks noChangeArrowheads="1"/>
          </p:cNvSpPr>
          <p:nvPr/>
        </p:nvSpPr>
        <p:spPr bwMode="auto">
          <a:xfrm>
            <a:off x="5937250" y="2795588"/>
            <a:ext cx="2660650" cy="1244600"/>
          </a:xfrm>
          <a:prstGeom prst="rect">
            <a:avLst/>
          </a:prstGeom>
          <a:solidFill>
            <a:schemeClr val="accent5"/>
          </a:solidFill>
          <a:ln w="28575">
            <a:solidFill>
              <a:schemeClr val="tx1"/>
            </a:solid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rPr>
              <a:t>Type II Error</a:t>
            </a:r>
          </a:p>
        </p:txBody>
      </p:sp>
      <p:sp>
        <p:nvSpPr>
          <p:cNvPr id="172037" name="Rectangle 5">
            <a:extLst>
              <a:ext uri="{FF2B5EF4-FFF2-40B4-BE49-F238E27FC236}">
                <a16:creationId xmlns:a16="http://schemas.microsoft.com/office/drawing/2014/main" id="{4C4EDA53-16C6-494E-86E2-01B43AF927A5}"/>
              </a:ext>
            </a:extLst>
          </p:cNvPr>
          <p:cNvSpPr>
            <a:spLocks noChangeArrowheads="1"/>
          </p:cNvSpPr>
          <p:nvPr/>
        </p:nvSpPr>
        <p:spPr bwMode="auto">
          <a:xfrm>
            <a:off x="5924550" y="4149725"/>
            <a:ext cx="2660650" cy="1266825"/>
          </a:xfrm>
          <a:prstGeom prst="rect">
            <a:avLst/>
          </a:prstGeom>
          <a:solidFill>
            <a:schemeClr val="accent3">
              <a:lumMod val="20000"/>
              <a:lumOff val="80000"/>
            </a:schemeClr>
          </a:solidFill>
          <a:ln w="28575">
            <a:solidFill>
              <a:schemeClr val="tx1"/>
            </a:solidFill>
            <a:miter lim="800000"/>
            <a:headEnd/>
            <a:tailEnd/>
          </a:ln>
          <a:effectLst/>
        </p:spPr>
        <p:txBody>
          <a:bodyPr wrap="none" anchor="ctr"/>
          <a:lstStyle/>
          <a:p>
            <a:pPr algn="ctr">
              <a:lnSpc>
                <a:spcPct val="80000"/>
              </a:lnSpc>
              <a:spcBef>
                <a:spcPct val="20000"/>
              </a:spcBef>
              <a:defRPr/>
            </a:pPr>
            <a:r>
              <a:rPr lang="en-US" sz="2400">
                <a:effectLst>
                  <a:outerShdw blurRad="38100" dist="38100" dir="2700000" algn="tl">
                    <a:srgbClr val="000000"/>
                  </a:outerShdw>
                </a:effectLst>
                <a:latin typeface="Book Antiqua" pitchFamily="18" charset="0"/>
              </a:rPr>
              <a:t>Correct</a:t>
            </a:r>
          </a:p>
          <a:p>
            <a:pPr algn="ctr">
              <a:lnSpc>
                <a:spcPct val="80000"/>
              </a:lnSpc>
              <a:spcBef>
                <a:spcPct val="20000"/>
              </a:spcBef>
              <a:defRPr/>
            </a:pPr>
            <a:r>
              <a:rPr lang="en-US" sz="2400">
                <a:effectLst>
                  <a:outerShdw blurRad="38100" dist="38100" dir="2700000" algn="tl">
                    <a:srgbClr val="000000"/>
                  </a:outerShdw>
                </a:effectLst>
                <a:latin typeface="Book Antiqua" pitchFamily="18" charset="0"/>
              </a:rPr>
              <a:t>Decision</a:t>
            </a:r>
          </a:p>
        </p:txBody>
      </p:sp>
      <p:sp>
        <p:nvSpPr>
          <p:cNvPr id="172038" name="Rectangle 6">
            <a:extLst>
              <a:ext uri="{FF2B5EF4-FFF2-40B4-BE49-F238E27FC236}">
                <a16:creationId xmlns:a16="http://schemas.microsoft.com/office/drawing/2014/main" id="{CFF9E56C-A65A-4FA3-9D5B-3FDC83AC55DF}"/>
              </a:ext>
            </a:extLst>
          </p:cNvPr>
          <p:cNvSpPr>
            <a:spLocks noChangeArrowheads="1"/>
          </p:cNvSpPr>
          <p:nvPr/>
        </p:nvSpPr>
        <p:spPr bwMode="auto">
          <a:xfrm>
            <a:off x="3240088" y="4149725"/>
            <a:ext cx="2660650" cy="1266825"/>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rPr>
              <a:t>Type I Error</a:t>
            </a:r>
            <a:endParaRPr lang="en-US" sz="2000">
              <a:effectLst>
                <a:outerShdw blurRad="38100" dist="38100" dir="2700000" algn="tl">
                  <a:srgbClr val="000000"/>
                </a:outerShdw>
              </a:effectLst>
              <a:latin typeface="Book Antiqua" pitchFamily="18" charset="0"/>
            </a:endParaRPr>
          </a:p>
        </p:txBody>
      </p:sp>
      <p:sp>
        <p:nvSpPr>
          <p:cNvPr id="172039" name="Rectangle 7">
            <a:extLst>
              <a:ext uri="{FF2B5EF4-FFF2-40B4-BE49-F238E27FC236}">
                <a16:creationId xmlns:a16="http://schemas.microsoft.com/office/drawing/2014/main" id="{843C995A-F5F1-4ED8-90B4-0FBA21B928D2}"/>
              </a:ext>
            </a:extLst>
          </p:cNvPr>
          <p:cNvSpPr>
            <a:spLocks noChangeArrowheads="1"/>
          </p:cNvSpPr>
          <p:nvPr/>
        </p:nvSpPr>
        <p:spPr bwMode="auto">
          <a:xfrm>
            <a:off x="704850" y="4103688"/>
            <a:ext cx="2587625" cy="1263650"/>
          </a:xfrm>
          <a:prstGeom prst="rect">
            <a:avLst/>
          </a:prstGeom>
          <a:solidFill>
            <a:schemeClr val="accent1">
              <a:lumMod val="20000"/>
              <a:lumOff val="80000"/>
            </a:schemeClr>
          </a:solidFill>
          <a:ln w="28575">
            <a:solidFill>
              <a:schemeClr val="tx1"/>
            </a:solidFill>
            <a:miter lim="800000"/>
            <a:headEnd/>
            <a:tailEnd/>
          </a:ln>
          <a:effectLst/>
        </p:spPr>
        <p:txBody>
          <a:bodyPr wrap="none" anchor="ctr"/>
          <a:lstStyle/>
          <a:p>
            <a:pPr algn="ctr">
              <a:defRPr/>
            </a:pPr>
            <a:r>
              <a:rPr lang="en-US" sz="2400" b="1">
                <a:effectLst>
                  <a:outerShdw blurRad="38100" dist="38100" dir="2700000" algn="tl">
                    <a:srgbClr val="000000"/>
                  </a:outerShdw>
                </a:effectLst>
                <a:latin typeface="Book Antiqua" pitchFamily="18" charset="0"/>
              </a:rPr>
              <a:t>Reject</a:t>
            </a:r>
            <a:r>
              <a:rPr lang="en-US" sz="2400">
                <a:solidFill>
                  <a:schemeClr val="tx2"/>
                </a:solidFill>
                <a:effectLst>
                  <a:outerShdw blurRad="38100" dist="38100" dir="2700000" algn="tl">
                    <a:srgbClr val="000000"/>
                  </a:outerShdw>
                </a:effectLst>
                <a:latin typeface="Book Antiqua" pitchFamily="18" charset="0"/>
              </a:rPr>
              <a:t> </a:t>
            </a:r>
            <a:r>
              <a:rPr lang="en-US" sz="2400" b="1" i="1">
                <a:effectLst>
                  <a:outerShdw blurRad="38100" dist="38100" dir="2700000" algn="tl">
                    <a:srgbClr val="000000"/>
                  </a:outerShdw>
                </a:effectLst>
                <a:latin typeface="Book Antiqua" pitchFamily="18" charset="0"/>
              </a:rPr>
              <a:t>H</a:t>
            </a:r>
            <a:r>
              <a:rPr lang="en-US" sz="2400" b="1" baseline="-25000">
                <a:effectLst>
                  <a:outerShdw blurRad="38100" dist="38100" dir="2700000" algn="tl">
                    <a:srgbClr val="000000"/>
                  </a:outerShdw>
                </a:effectLst>
                <a:latin typeface="Book Antiqua" pitchFamily="18" charset="0"/>
              </a:rPr>
              <a:t>0</a:t>
            </a:r>
          </a:p>
          <a:p>
            <a:pPr algn="ctr">
              <a:defRPr/>
            </a:pPr>
            <a:r>
              <a:rPr lang="en-US" sz="2400">
                <a:effectLst>
                  <a:outerShdw blurRad="38100" dist="38100" dir="2700000" algn="tl">
                    <a:srgbClr val="000000"/>
                  </a:outerShdw>
                </a:effectLst>
                <a:latin typeface="Book Antiqua" pitchFamily="18" charset="0"/>
              </a:rPr>
              <a:t>(Conclude </a:t>
            </a:r>
            <a:r>
              <a:rPr lang="en-US" sz="2400" i="1">
                <a:effectLst>
                  <a:outerShdw blurRad="38100" dist="38100" dir="2700000" algn="tl">
                    <a:srgbClr val="000000"/>
                  </a:outerShdw>
                </a:effectLst>
                <a:latin typeface="Symbol" pitchFamily="18" charset="2"/>
              </a:rPr>
              <a:t>m</a:t>
            </a:r>
            <a:r>
              <a:rPr lang="en-US" sz="2400">
                <a:effectLst>
                  <a:outerShdw blurRad="38100" dist="38100" dir="2700000" algn="tl">
                    <a:srgbClr val="000000"/>
                  </a:outerShdw>
                </a:effectLst>
                <a:latin typeface="Book Antiqua" pitchFamily="18" charset="0"/>
              </a:rPr>
              <a:t> &gt; 12)</a:t>
            </a:r>
            <a:endParaRPr lang="en-US" sz="2400" baseline="-25000">
              <a:effectLst>
                <a:outerShdw blurRad="38100" dist="38100" dir="2700000" algn="tl">
                  <a:srgbClr val="000000"/>
                </a:outerShdw>
              </a:effectLst>
              <a:latin typeface="Book Antiqua" pitchFamily="18" charset="0"/>
            </a:endParaRPr>
          </a:p>
        </p:txBody>
      </p:sp>
      <p:sp>
        <p:nvSpPr>
          <p:cNvPr id="172040" name="Rectangle 8">
            <a:extLst>
              <a:ext uri="{FF2B5EF4-FFF2-40B4-BE49-F238E27FC236}">
                <a16:creationId xmlns:a16="http://schemas.microsoft.com/office/drawing/2014/main" id="{E0430CF0-7D6E-4C67-B247-7D7DDD29DB02}"/>
              </a:ext>
            </a:extLst>
          </p:cNvPr>
          <p:cNvSpPr>
            <a:spLocks noChangeArrowheads="1"/>
          </p:cNvSpPr>
          <p:nvPr/>
        </p:nvSpPr>
        <p:spPr bwMode="auto">
          <a:xfrm>
            <a:off x="674688" y="2884488"/>
            <a:ext cx="2552700" cy="1244600"/>
          </a:xfrm>
          <a:prstGeom prst="rect">
            <a:avLst/>
          </a:prstGeom>
          <a:solidFill>
            <a:schemeClr val="accent3">
              <a:lumMod val="20000"/>
              <a:lumOff val="80000"/>
            </a:schemeClr>
          </a:solidFill>
          <a:ln w="28575">
            <a:solidFill>
              <a:schemeClr val="tx1"/>
            </a:solidFill>
            <a:miter lim="800000"/>
            <a:headEnd/>
            <a:tailEnd/>
          </a:ln>
          <a:effectLst/>
        </p:spPr>
        <p:txBody>
          <a:bodyPr wrap="none" anchor="ctr"/>
          <a:lstStyle/>
          <a:p>
            <a:pPr algn="ctr">
              <a:defRPr/>
            </a:pPr>
            <a:r>
              <a:rPr lang="en-US" sz="2400" b="1" dirty="0">
                <a:effectLst>
                  <a:outerShdw blurRad="38100" dist="38100" dir="2700000" algn="tl">
                    <a:srgbClr val="000000"/>
                  </a:outerShdw>
                </a:effectLst>
                <a:latin typeface="Book Antiqua" pitchFamily="18" charset="0"/>
              </a:rPr>
              <a:t>Accept</a:t>
            </a:r>
            <a:r>
              <a:rPr lang="en-US" sz="2400" dirty="0">
                <a:solidFill>
                  <a:schemeClr val="tx2"/>
                </a:solidFill>
                <a:effectLst>
                  <a:outerShdw blurRad="38100" dist="38100" dir="2700000" algn="tl">
                    <a:srgbClr val="000000"/>
                  </a:outerShdw>
                </a:effectLst>
                <a:latin typeface="Book Antiqua" pitchFamily="18" charset="0"/>
              </a:rPr>
              <a:t> </a:t>
            </a:r>
            <a:r>
              <a:rPr lang="en-US" sz="2400" b="1" i="1" dirty="0">
                <a:effectLst>
                  <a:outerShdw blurRad="38100" dist="38100" dir="2700000" algn="tl">
                    <a:srgbClr val="000000"/>
                  </a:outerShdw>
                </a:effectLst>
                <a:latin typeface="Book Antiqua" pitchFamily="18" charset="0"/>
              </a:rPr>
              <a:t>H</a:t>
            </a:r>
            <a:r>
              <a:rPr lang="en-US" sz="2400" b="1" baseline="-25000" dirty="0">
                <a:effectLst>
                  <a:outerShdw blurRad="38100" dist="38100" dir="2700000" algn="tl">
                    <a:srgbClr val="000000"/>
                  </a:outerShdw>
                </a:effectLst>
                <a:latin typeface="Book Antiqua" pitchFamily="18" charset="0"/>
              </a:rPr>
              <a:t>0</a:t>
            </a:r>
          </a:p>
          <a:p>
            <a:pPr algn="ctr">
              <a:defRPr/>
            </a:pPr>
            <a:r>
              <a:rPr lang="en-US" sz="2400" dirty="0">
                <a:effectLst>
                  <a:outerShdw blurRad="38100" dist="38100" dir="2700000" algn="tl">
                    <a:srgbClr val="000000"/>
                  </a:outerShdw>
                </a:effectLst>
                <a:latin typeface="Book Antiqua" pitchFamily="18" charset="0"/>
              </a:rPr>
              <a:t>(Conclude</a:t>
            </a:r>
            <a:r>
              <a:rPr lang="en-US"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Symbol" pitchFamily="18" charset="2"/>
              </a:rPr>
              <a:t>m</a:t>
            </a:r>
            <a:r>
              <a:rPr lang="en-US" sz="2400" dirty="0">
                <a:effectLst>
                  <a:outerShdw blurRad="38100" dist="38100" dir="2700000" algn="tl">
                    <a:srgbClr val="000000"/>
                  </a:outerShdw>
                </a:effectLst>
                <a:latin typeface="Book Antiqua" pitchFamily="18" charset="0"/>
              </a:rPr>
              <a:t> </a:t>
            </a:r>
            <a:r>
              <a:rPr lang="en-US" sz="2400" u="sng" dirty="0">
                <a:effectLst>
                  <a:outerShdw blurRad="38100" dist="38100" dir="2700000" algn="tl">
                    <a:srgbClr val="000000"/>
                  </a:outerShdw>
                </a:effectLst>
                <a:latin typeface="Book Antiqua" pitchFamily="18" charset="0"/>
              </a:rPr>
              <a:t>&lt;</a:t>
            </a:r>
            <a:r>
              <a:rPr lang="en-US" sz="2400" dirty="0">
                <a:effectLst>
                  <a:outerShdw blurRad="38100" dist="38100" dir="2700000" algn="tl">
                    <a:srgbClr val="000000"/>
                  </a:outerShdw>
                </a:effectLst>
                <a:latin typeface="Book Antiqua" pitchFamily="18" charset="0"/>
              </a:rPr>
              <a:t> 12)</a:t>
            </a:r>
            <a:endParaRPr lang="en-US" dirty="0">
              <a:effectLst>
                <a:outerShdw blurRad="38100" dist="38100" dir="2700000" algn="tl">
                  <a:srgbClr val="000000"/>
                </a:outerShdw>
              </a:effectLst>
              <a:latin typeface="Book Antiqua" pitchFamily="18" charset="0"/>
            </a:endParaRPr>
          </a:p>
        </p:txBody>
      </p:sp>
      <p:sp>
        <p:nvSpPr>
          <p:cNvPr id="172041" name="Rectangle 9">
            <a:extLst>
              <a:ext uri="{FF2B5EF4-FFF2-40B4-BE49-F238E27FC236}">
                <a16:creationId xmlns:a16="http://schemas.microsoft.com/office/drawing/2014/main" id="{17F9A208-588B-41EF-B9D3-F581D596444B}"/>
              </a:ext>
            </a:extLst>
          </p:cNvPr>
          <p:cNvSpPr>
            <a:spLocks noChangeArrowheads="1"/>
          </p:cNvSpPr>
          <p:nvPr/>
        </p:nvSpPr>
        <p:spPr bwMode="auto">
          <a:xfrm>
            <a:off x="3238500" y="1787525"/>
            <a:ext cx="2660650" cy="1092200"/>
          </a:xfrm>
          <a:prstGeom prst="rect">
            <a:avLst/>
          </a:prstGeom>
          <a:solidFill>
            <a:schemeClr val="accent3">
              <a:lumMod val="20000"/>
              <a:lumOff val="80000"/>
            </a:schemeClr>
          </a:solidFill>
          <a:ln w="28575">
            <a:solidFill>
              <a:schemeClr val="tx1"/>
            </a:solidFill>
            <a:miter lim="800000"/>
            <a:headEnd/>
            <a:tailEnd/>
          </a:ln>
          <a:effectLst/>
        </p:spPr>
        <p:txBody>
          <a:bodyPr wrap="none" anchor="ctr"/>
          <a:lstStyle/>
          <a:p>
            <a:pPr algn="ctr">
              <a:defRPr/>
            </a:pPr>
            <a:r>
              <a:rPr lang="en-US" sz="2400" b="1" i="1">
                <a:effectLst>
                  <a:outerShdw blurRad="38100" dist="38100" dir="2700000" algn="tl">
                    <a:srgbClr val="000000"/>
                  </a:outerShdw>
                </a:effectLst>
                <a:latin typeface="Book Antiqua" pitchFamily="18" charset="0"/>
              </a:rPr>
              <a:t>H</a:t>
            </a:r>
            <a:r>
              <a:rPr lang="en-US" sz="2400" b="1" baseline="-25000">
                <a:effectLst>
                  <a:outerShdw blurRad="38100" dist="38100" dir="2700000" algn="tl">
                    <a:srgbClr val="000000"/>
                  </a:outerShdw>
                </a:effectLst>
                <a:latin typeface="Book Antiqua" pitchFamily="18" charset="0"/>
              </a:rPr>
              <a:t>0 </a:t>
            </a:r>
            <a:r>
              <a:rPr lang="en-US" sz="2400" b="1">
                <a:effectLst>
                  <a:outerShdw blurRad="38100" dist="38100" dir="2700000" algn="tl">
                    <a:srgbClr val="000000"/>
                  </a:outerShdw>
                </a:effectLst>
                <a:latin typeface="Book Antiqua" pitchFamily="18" charset="0"/>
              </a:rPr>
              <a:t>True</a:t>
            </a:r>
          </a:p>
          <a:p>
            <a:pPr algn="ctr">
              <a:defRPr/>
            </a:pP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Symbol" pitchFamily="18" charset="2"/>
              </a:rPr>
              <a:t>m</a:t>
            </a:r>
            <a:r>
              <a:rPr lang="en-US" sz="2400">
                <a:effectLst>
                  <a:outerShdw blurRad="38100" dist="38100" dir="2700000" algn="tl">
                    <a:srgbClr val="000000"/>
                  </a:outerShdw>
                </a:effectLst>
                <a:latin typeface="Book Antiqua" pitchFamily="18" charset="0"/>
              </a:rPr>
              <a:t> </a:t>
            </a:r>
            <a:r>
              <a:rPr lang="en-US" sz="2400" u="sng">
                <a:effectLst>
                  <a:outerShdw blurRad="38100" dist="38100" dir="2700000" algn="tl">
                    <a:srgbClr val="000000"/>
                  </a:outerShdw>
                </a:effectLst>
                <a:latin typeface="Book Antiqua" pitchFamily="18" charset="0"/>
              </a:rPr>
              <a:t>&lt;</a:t>
            </a:r>
            <a:r>
              <a:rPr lang="en-US" sz="2400">
                <a:effectLst>
                  <a:outerShdw blurRad="38100" dist="38100" dir="2700000" algn="tl">
                    <a:srgbClr val="000000"/>
                  </a:outerShdw>
                </a:effectLst>
                <a:latin typeface="Book Antiqua" pitchFamily="18" charset="0"/>
              </a:rPr>
              <a:t> 12)</a:t>
            </a:r>
          </a:p>
        </p:txBody>
      </p:sp>
      <p:sp>
        <p:nvSpPr>
          <p:cNvPr id="172042" name="Rectangle 10">
            <a:extLst>
              <a:ext uri="{FF2B5EF4-FFF2-40B4-BE49-F238E27FC236}">
                <a16:creationId xmlns:a16="http://schemas.microsoft.com/office/drawing/2014/main" id="{07FEDD5D-AF32-4E71-A4D3-8F802C200753}"/>
              </a:ext>
            </a:extLst>
          </p:cNvPr>
          <p:cNvSpPr>
            <a:spLocks noChangeArrowheads="1"/>
          </p:cNvSpPr>
          <p:nvPr/>
        </p:nvSpPr>
        <p:spPr bwMode="auto">
          <a:xfrm>
            <a:off x="5924550" y="1787525"/>
            <a:ext cx="2660650" cy="1092200"/>
          </a:xfrm>
          <a:prstGeom prst="rect">
            <a:avLst/>
          </a:prstGeom>
          <a:solidFill>
            <a:schemeClr val="bg1"/>
          </a:solidFill>
          <a:ln w="28575">
            <a:solidFill>
              <a:schemeClr val="tx1"/>
            </a:solidFill>
            <a:miter lim="800000"/>
            <a:headEnd/>
            <a:tailEnd/>
          </a:ln>
          <a:effectLst/>
        </p:spPr>
        <p:txBody>
          <a:bodyPr wrap="none" anchor="ctr"/>
          <a:lstStyle/>
          <a:p>
            <a:pPr algn="ctr">
              <a:defRPr/>
            </a:pPr>
            <a:r>
              <a:rPr lang="en-US" sz="2400" b="1" i="1">
                <a:effectLst>
                  <a:outerShdw blurRad="38100" dist="38100" dir="2700000" algn="tl">
                    <a:srgbClr val="000000"/>
                  </a:outerShdw>
                </a:effectLst>
                <a:latin typeface="Book Antiqua" pitchFamily="18" charset="0"/>
              </a:rPr>
              <a:t>H</a:t>
            </a:r>
            <a:r>
              <a:rPr lang="en-US" sz="2800" b="1" baseline="-25000">
                <a:effectLst>
                  <a:outerShdw blurRad="38100" dist="38100" dir="2700000" algn="tl">
                    <a:srgbClr val="000000"/>
                  </a:outerShdw>
                </a:effectLst>
                <a:latin typeface="Book Antiqua" pitchFamily="18" charset="0"/>
              </a:rPr>
              <a:t>0 </a:t>
            </a:r>
            <a:r>
              <a:rPr lang="en-US" sz="2400" b="1">
                <a:effectLst>
                  <a:outerShdw blurRad="38100" dist="38100" dir="2700000" algn="tl">
                    <a:srgbClr val="000000"/>
                  </a:outerShdw>
                </a:effectLst>
                <a:latin typeface="Book Antiqua" pitchFamily="18" charset="0"/>
              </a:rPr>
              <a:t>False</a:t>
            </a:r>
          </a:p>
          <a:p>
            <a:pPr algn="ctr">
              <a:defRPr/>
            </a:pP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Symbol" pitchFamily="18" charset="2"/>
              </a:rPr>
              <a:t>m</a:t>
            </a:r>
            <a:r>
              <a:rPr lang="en-US" sz="2400">
                <a:effectLst>
                  <a:outerShdw blurRad="38100" dist="38100" dir="2700000" algn="tl">
                    <a:srgbClr val="000000"/>
                  </a:outerShdw>
                </a:effectLst>
                <a:latin typeface="Book Antiqua" pitchFamily="18" charset="0"/>
              </a:rPr>
              <a:t> &gt; 12)</a:t>
            </a:r>
          </a:p>
        </p:txBody>
      </p:sp>
      <p:sp>
        <p:nvSpPr>
          <p:cNvPr id="172043" name="Rectangle 11">
            <a:extLst>
              <a:ext uri="{FF2B5EF4-FFF2-40B4-BE49-F238E27FC236}">
                <a16:creationId xmlns:a16="http://schemas.microsoft.com/office/drawing/2014/main" id="{3B88F70E-9645-4541-A6FD-A852BEB9130F}"/>
              </a:ext>
            </a:extLst>
          </p:cNvPr>
          <p:cNvSpPr>
            <a:spLocks noChangeArrowheads="1"/>
          </p:cNvSpPr>
          <p:nvPr/>
        </p:nvSpPr>
        <p:spPr bwMode="auto">
          <a:xfrm>
            <a:off x="647700" y="2393950"/>
            <a:ext cx="2565400" cy="476250"/>
          </a:xfrm>
          <a:prstGeom prst="rect">
            <a:avLst/>
          </a:prstGeom>
          <a:solidFill>
            <a:schemeClr val="accent1">
              <a:lumMod val="20000"/>
              <a:lumOff val="80000"/>
            </a:schemeClr>
          </a:solidFill>
          <a:ln w="12700">
            <a:solidFill>
              <a:srgbClr val="B2B2B2"/>
            </a:solidFill>
            <a:miter lim="800000"/>
            <a:headEnd/>
            <a:tailEnd/>
          </a:ln>
          <a:effectLst/>
        </p:spPr>
        <p:txBody>
          <a:bodyPr wrap="none" anchor="ctr"/>
          <a:lstStyle/>
          <a:p>
            <a:pPr algn="ctr">
              <a:defRPr/>
            </a:pPr>
            <a:r>
              <a:rPr lang="en-US" sz="2400" b="1" dirty="0">
                <a:effectLst>
                  <a:outerShdw blurRad="38100" dist="38100" dir="2700000" algn="tl">
                    <a:srgbClr val="000000"/>
                  </a:outerShdw>
                </a:effectLst>
                <a:latin typeface="Book Antiqua" pitchFamily="18" charset="0"/>
              </a:rPr>
              <a:t>Conclusion</a:t>
            </a:r>
          </a:p>
        </p:txBody>
      </p:sp>
      <p:sp>
        <p:nvSpPr>
          <p:cNvPr id="172044" name="Rectangle 12">
            <a:extLst>
              <a:ext uri="{FF2B5EF4-FFF2-40B4-BE49-F238E27FC236}">
                <a16:creationId xmlns:a16="http://schemas.microsoft.com/office/drawing/2014/main" id="{344BFB4E-ADCB-42EF-B775-7A6B3DAFFF61}"/>
              </a:ext>
            </a:extLst>
          </p:cNvPr>
          <p:cNvSpPr>
            <a:spLocks noChangeArrowheads="1"/>
          </p:cNvSpPr>
          <p:nvPr/>
        </p:nvSpPr>
        <p:spPr bwMode="auto">
          <a:xfrm>
            <a:off x="3219450" y="1231900"/>
            <a:ext cx="5391150" cy="495300"/>
          </a:xfrm>
          <a:prstGeom prst="rect">
            <a:avLst/>
          </a:prstGeom>
          <a:solidFill>
            <a:schemeClr val="accent1">
              <a:lumMod val="20000"/>
              <a:lumOff val="80000"/>
            </a:schemeClr>
          </a:solidFill>
          <a:ln w="12700">
            <a:solidFill>
              <a:srgbClr val="B2B2B2"/>
            </a:solidFill>
            <a:miter lim="800000"/>
            <a:headEnd/>
            <a:tailEnd/>
          </a:ln>
          <a:effectLst/>
        </p:spPr>
        <p:txBody>
          <a:bodyPr wrap="none" anchor="ctr"/>
          <a:lstStyle/>
          <a:p>
            <a:pPr algn="ctr">
              <a:defRPr/>
            </a:pPr>
            <a:r>
              <a:rPr lang="en-US" sz="2400" b="1" dirty="0">
                <a:solidFill>
                  <a:schemeClr val="tx2"/>
                </a:solidFill>
                <a:effectLst>
                  <a:outerShdw blurRad="38100" dist="38100" dir="2700000" algn="tl">
                    <a:srgbClr val="000000"/>
                  </a:outerShdw>
                </a:effectLst>
                <a:latin typeface="Book Antiqua" pitchFamily="18" charset="0"/>
              </a:rPr>
              <a:t>Population Condition </a:t>
            </a:r>
          </a:p>
        </p:txBody>
      </p:sp>
      <p:grpSp>
        <p:nvGrpSpPr>
          <p:cNvPr id="23565" name="Group 14">
            <a:extLst>
              <a:ext uri="{FF2B5EF4-FFF2-40B4-BE49-F238E27FC236}">
                <a16:creationId xmlns:a16="http://schemas.microsoft.com/office/drawing/2014/main" id="{CBA3B397-58E3-547F-2691-E75560E5E1C6}"/>
              </a:ext>
            </a:extLst>
          </p:cNvPr>
          <p:cNvGrpSpPr>
            <a:grpSpLocks/>
          </p:cNvGrpSpPr>
          <p:nvPr/>
        </p:nvGrpSpPr>
        <p:grpSpPr bwMode="auto">
          <a:xfrm>
            <a:off x="666750" y="1765300"/>
            <a:ext cx="7924800" cy="3657600"/>
            <a:chOff x="420" y="1464"/>
            <a:chExt cx="4992" cy="2304"/>
          </a:xfrm>
        </p:grpSpPr>
        <p:sp>
          <p:nvSpPr>
            <p:cNvPr id="172047" name="Line 15">
              <a:extLst>
                <a:ext uri="{FF2B5EF4-FFF2-40B4-BE49-F238E27FC236}">
                  <a16:creationId xmlns:a16="http://schemas.microsoft.com/office/drawing/2014/main" id="{993B7071-E4F9-439A-9AEF-F6DD89179BE9}"/>
                </a:ext>
              </a:extLst>
            </p:cNvPr>
            <p:cNvSpPr>
              <a:spLocks noChangeShapeType="1"/>
            </p:cNvSpPr>
            <p:nvPr/>
          </p:nvSpPr>
          <p:spPr bwMode="auto">
            <a:xfrm>
              <a:off x="3720" y="1482"/>
              <a:ext cx="0" cy="2280"/>
            </a:xfrm>
            <a:prstGeom prst="line">
              <a:avLst/>
            </a:prstGeom>
            <a:noFill/>
            <a:ln w="57150">
              <a:solidFill>
                <a:srgbClr val="B2B2B2"/>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72048" name="Rectangle 16">
              <a:extLst>
                <a:ext uri="{FF2B5EF4-FFF2-40B4-BE49-F238E27FC236}">
                  <a16:creationId xmlns:a16="http://schemas.microsoft.com/office/drawing/2014/main" id="{F2B518B0-EACF-4A6F-A83A-5DB9E57FB691}"/>
                </a:ext>
              </a:extLst>
            </p:cNvPr>
            <p:cNvSpPr>
              <a:spLocks noChangeArrowheads="1"/>
            </p:cNvSpPr>
            <p:nvPr/>
          </p:nvSpPr>
          <p:spPr bwMode="auto">
            <a:xfrm>
              <a:off x="2040" y="1464"/>
              <a:ext cx="3372" cy="2304"/>
            </a:xfrm>
            <a:prstGeom prst="rect">
              <a:avLst/>
            </a:prstGeom>
            <a:noFill/>
            <a:ln w="57150">
              <a:solidFill>
                <a:srgbClr val="B2B2B2"/>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72049" name="Line 17">
              <a:extLst>
                <a:ext uri="{FF2B5EF4-FFF2-40B4-BE49-F238E27FC236}">
                  <a16:creationId xmlns:a16="http://schemas.microsoft.com/office/drawing/2014/main" id="{EADE6F6D-DF24-445F-BAC7-28DAC41BE633}"/>
                </a:ext>
              </a:extLst>
            </p:cNvPr>
            <p:cNvSpPr>
              <a:spLocks noChangeShapeType="1"/>
            </p:cNvSpPr>
            <p:nvPr/>
          </p:nvSpPr>
          <p:spPr bwMode="auto">
            <a:xfrm rot="-5400000">
              <a:off x="3720" y="480"/>
              <a:ext cx="0" cy="3372"/>
            </a:xfrm>
            <a:prstGeom prst="line">
              <a:avLst/>
            </a:prstGeom>
            <a:noFill/>
            <a:ln w="57150">
              <a:solidFill>
                <a:srgbClr val="B2B2B2"/>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72050" name="Rectangle 18">
              <a:extLst>
                <a:ext uri="{FF2B5EF4-FFF2-40B4-BE49-F238E27FC236}">
                  <a16:creationId xmlns:a16="http://schemas.microsoft.com/office/drawing/2014/main" id="{0FA0196D-3F74-4510-B846-81E551A83F8C}"/>
                </a:ext>
              </a:extLst>
            </p:cNvPr>
            <p:cNvSpPr>
              <a:spLocks noChangeArrowheads="1"/>
            </p:cNvSpPr>
            <p:nvPr/>
          </p:nvSpPr>
          <p:spPr bwMode="auto">
            <a:xfrm>
              <a:off x="420" y="2172"/>
              <a:ext cx="1620" cy="1596"/>
            </a:xfrm>
            <a:prstGeom prst="rect">
              <a:avLst/>
            </a:prstGeom>
            <a:noFill/>
            <a:ln w="57150">
              <a:solidFill>
                <a:srgbClr val="B2B2B2"/>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72051" name="Line 19">
              <a:extLst>
                <a:ext uri="{FF2B5EF4-FFF2-40B4-BE49-F238E27FC236}">
                  <a16:creationId xmlns:a16="http://schemas.microsoft.com/office/drawing/2014/main" id="{8C6A2F97-80DF-460E-80C8-2BC216E6BBA3}"/>
                </a:ext>
              </a:extLst>
            </p:cNvPr>
            <p:cNvSpPr>
              <a:spLocks noChangeShapeType="1"/>
            </p:cNvSpPr>
            <p:nvPr/>
          </p:nvSpPr>
          <p:spPr bwMode="auto">
            <a:xfrm rot="-5400000">
              <a:off x="1233" y="2154"/>
              <a:ext cx="0" cy="1608"/>
            </a:xfrm>
            <a:prstGeom prst="line">
              <a:avLst/>
            </a:prstGeom>
            <a:noFill/>
            <a:ln w="57150">
              <a:solidFill>
                <a:srgbClr val="B2B2B2"/>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72052" name="Line 20">
              <a:extLst>
                <a:ext uri="{FF2B5EF4-FFF2-40B4-BE49-F238E27FC236}">
                  <a16:creationId xmlns:a16="http://schemas.microsoft.com/office/drawing/2014/main" id="{356C351C-8B1E-4ACB-A03C-5E45DE179F25}"/>
                </a:ext>
              </a:extLst>
            </p:cNvPr>
            <p:cNvSpPr>
              <a:spLocks noChangeShapeType="1"/>
            </p:cNvSpPr>
            <p:nvPr/>
          </p:nvSpPr>
          <p:spPr bwMode="auto">
            <a:xfrm rot="-5400000">
              <a:off x="3720" y="1272"/>
              <a:ext cx="0" cy="3372"/>
            </a:xfrm>
            <a:prstGeom prst="line">
              <a:avLst/>
            </a:prstGeom>
            <a:noFill/>
            <a:ln w="57150">
              <a:solidFill>
                <a:srgbClr val="B2B2B2"/>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72044"/>
                                        </p:tgtEl>
                                        <p:attrNameLst>
                                          <p:attrName>style.visibility</p:attrName>
                                        </p:attrNameLst>
                                      </p:cBhvr>
                                      <p:to>
                                        <p:strVal val="visible"/>
                                      </p:to>
                                    </p:set>
                                    <p:anim calcmode="lin" valueType="num">
                                      <p:cBhvr additive="base">
                                        <p:cTn id="7" dur="500" fill="hold"/>
                                        <p:tgtEl>
                                          <p:spTgt spid="172044"/>
                                        </p:tgtEl>
                                        <p:attrNameLst>
                                          <p:attrName>ppt_x</p:attrName>
                                        </p:attrNameLst>
                                      </p:cBhvr>
                                      <p:tavLst>
                                        <p:tav tm="0">
                                          <p:val>
                                            <p:strVal val="1+#ppt_w/2"/>
                                          </p:val>
                                        </p:tav>
                                        <p:tav tm="100000">
                                          <p:val>
                                            <p:strVal val="#ppt_x"/>
                                          </p:val>
                                        </p:tav>
                                      </p:tavLst>
                                    </p:anim>
                                    <p:anim calcmode="lin" valueType="num">
                                      <p:cBhvr additive="base">
                                        <p:cTn id="8" dur="500" fill="hold"/>
                                        <p:tgtEl>
                                          <p:spTgt spid="17204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1000"/>
                                  </p:stCondLst>
                                  <p:childTnLst>
                                    <p:set>
                                      <p:cBhvr>
                                        <p:cTn id="11" dur="1" fill="hold">
                                          <p:stCondLst>
                                            <p:cond delay="0"/>
                                          </p:stCondLst>
                                        </p:cTn>
                                        <p:tgtEl>
                                          <p:spTgt spid="172041"/>
                                        </p:tgtEl>
                                        <p:attrNameLst>
                                          <p:attrName>style.visibility</p:attrName>
                                        </p:attrNameLst>
                                      </p:cBhvr>
                                      <p:to>
                                        <p:strVal val="visible"/>
                                      </p:to>
                                    </p:set>
                                    <p:anim calcmode="lin" valueType="num">
                                      <p:cBhvr>
                                        <p:cTn id="12" dur="500" fill="hold"/>
                                        <p:tgtEl>
                                          <p:spTgt spid="172041"/>
                                        </p:tgtEl>
                                        <p:attrNameLst>
                                          <p:attrName>ppt_w</p:attrName>
                                        </p:attrNameLst>
                                      </p:cBhvr>
                                      <p:tavLst>
                                        <p:tav tm="0">
                                          <p:val>
                                            <p:fltVal val="0"/>
                                          </p:val>
                                        </p:tav>
                                        <p:tav tm="100000">
                                          <p:val>
                                            <p:strVal val="#ppt_w"/>
                                          </p:val>
                                        </p:tav>
                                      </p:tavLst>
                                    </p:anim>
                                    <p:anim calcmode="lin" valueType="num">
                                      <p:cBhvr>
                                        <p:cTn id="13" dur="500" fill="hold"/>
                                        <p:tgtEl>
                                          <p:spTgt spid="17204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1000"/>
                                  </p:stCondLst>
                                  <p:childTnLst>
                                    <p:set>
                                      <p:cBhvr>
                                        <p:cTn id="16" dur="1" fill="hold">
                                          <p:stCondLst>
                                            <p:cond delay="0"/>
                                          </p:stCondLst>
                                        </p:cTn>
                                        <p:tgtEl>
                                          <p:spTgt spid="172042"/>
                                        </p:tgtEl>
                                        <p:attrNameLst>
                                          <p:attrName>style.visibility</p:attrName>
                                        </p:attrNameLst>
                                      </p:cBhvr>
                                      <p:to>
                                        <p:strVal val="visible"/>
                                      </p:to>
                                    </p:set>
                                    <p:anim calcmode="lin" valueType="num">
                                      <p:cBhvr>
                                        <p:cTn id="17" dur="500" fill="hold"/>
                                        <p:tgtEl>
                                          <p:spTgt spid="172042"/>
                                        </p:tgtEl>
                                        <p:attrNameLst>
                                          <p:attrName>ppt_w</p:attrName>
                                        </p:attrNameLst>
                                      </p:cBhvr>
                                      <p:tavLst>
                                        <p:tav tm="0">
                                          <p:val>
                                            <p:fltVal val="0"/>
                                          </p:val>
                                        </p:tav>
                                        <p:tav tm="100000">
                                          <p:val>
                                            <p:strVal val="#ppt_w"/>
                                          </p:val>
                                        </p:tav>
                                      </p:tavLst>
                                    </p:anim>
                                    <p:anim calcmode="lin" valueType="num">
                                      <p:cBhvr>
                                        <p:cTn id="18" dur="500" fill="hold"/>
                                        <p:tgtEl>
                                          <p:spTgt spid="17204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72043"/>
                                        </p:tgtEl>
                                        <p:attrNameLst>
                                          <p:attrName>style.visibility</p:attrName>
                                        </p:attrNameLst>
                                      </p:cBhvr>
                                      <p:to>
                                        <p:strVal val="visible"/>
                                      </p:to>
                                    </p:set>
                                    <p:anim calcmode="lin" valueType="num">
                                      <p:cBhvr additive="base">
                                        <p:cTn id="23" dur="500" fill="hold"/>
                                        <p:tgtEl>
                                          <p:spTgt spid="172043"/>
                                        </p:tgtEl>
                                        <p:attrNameLst>
                                          <p:attrName>ppt_x</p:attrName>
                                        </p:attrNameLst>
                                      </p:cBhvr>
                                      <p:tavLst>
                                        <p:tav tm="0">
                                          <p:val>
                                            <p:strVal val="0-#ppt_w/2"/>
                                          </p:val>
                                        </p:tav>
                                        <p:tav tm="100000">
                                          <p:val>
                                            <p:strVal val="#ppt_x"/>
                                          </p:val>
                                        </p:tav>
                                      </p:tavLst>
                                    </p:anim>
                                    <p:anim calcmode="lin" valueType="num">
                                      <p:cBhvr additive="base">
                                        <p:cTn id="24" dur="500" fill="hold"/>
                                        <p:tgtEl>
                                          <p:spTgt spid="172043"/>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500"/>
                            </p:stCondLst>
                            <p:childTnLst>
                              <p:par>
                                <p:cTn id="26" presetID="23" presetClass="entr" presetSubtype="16" fill="hold" grpId="0" nodeType="afterEffect">
                                  <p:stCondLst>
                                    <p:cond delay="1000"/>
                                  </p:stCondLst>
                                  <p:childTnLst>
                                    <p:set>
                                      <p:cBhvr>
                                        <p:cTn id="27" dur="1" fill="hold">
                                          <p:stCondLst>
                                            <p:cond delay="0"/>
                                          </p:stCondLst>
                                        </p:cTn>
                                        <p:tgtEl>
                                          <p:spTgt spid="172040"/>
                                        </p:tgtEl>
                                        <p:attrNameLst>
                                          <p:attrName>style.visibility</p:attrName>
                                        </p:attrNameLst>
                                      </p:cBhvr>
                                      <p:to>
                                        <p:strVal val="visible"/>
                                      </p:to>
                                    </p:set>
                                    <p:anim calcmode="lin" valueType="num">
                                      <p:cBhvr>
                                        <p:cTn id="28" dur="500" fill="hold"/>
                                        <p:tgtEl>
                                          <p:spTgt spid="172040"/>
                                        </p:tgtEl>
                                        <p:attrNameLst>
                                          <p:attrName>ppt_w</p:attrName>
                                        </p:attrNameLst>
                                      </p:cBhvr>
                                      <p:tavLst>
                                        <p:tav tm="0">
                                          <p:val>
                                            <p:fltVal val="0"/>
                                          </p:val>
                                        </p:tav>
                                        <p:tav tm="100000">
                                          <p:val>
                                            <p:strVal val="#ppt_w"/>
                                          </p:val>
                                        </p:tav>
                                      </p:tavLst>
                                    </p:anim>
                                    <p:anim calcmode="lin" valueType="num">
                                      <p:cBhvr>
                                        <p:cTn id="29" dur="500" fill="hold"/>
                                        <p:tgtEl>
                                          <p:spTgt spid="172040"/>
                                        </p:tgtEl>
                                        <p:attrNameLst>
                                          <p:attrName>ppt_h</p:attrName>
                                        </p:attrNameLst>
                                      </p:cBhvr>
                                      <p:tavLst>
                                        <p:tav tm="0">
                                          <p:val>
                                            <p:fltVal val="0"/>
                                          </p:val>
                                        </p:tav>
                                        <p:tav tm="100000">
                                          <p:val>
                                            <p:strVal val="#ppt_h"/>
                                          </p:val>
                                        </p:tav>
                                      </p:tavLst>
                                    </p:anim>
                                  </p:childTnLst>
                                </p:cTn>
                              </p:par>
                            </p:childTnLst>
                          </p:cTn>
                        </p:par>
                        <p:par>
                          <p:cTn id="30" fill="hold" nodeType="afterGroup">
                            <p:stCondLst>
                              <p:cond delay="2000"/>
                            </p:stCondLst>
                            <p:childTnLst>
                              <p:par>
                                <p:cTn id="31" presetID="23" presetClass="entr" presetSubtype="16" fill="hold" grpId="0" nodeType="afterEffect">
                                  <p:stCondLst>
                                    <p:cond delay="1000"/>
                                  </p:stCondLst>
                                  <p:childTnLst>
                                    <p:set>
                                      <p:cBhvr>
                                        <p:cTn id="32" dur="1" fill="hold">
                                          <p:stCondLst>
                                            <p:cond delay="0"/>
                                          </p:stCondLst>
                                        </p:cTn>
                                        <p:tgtEl>
                                          <p:spTgt spid="172039"/>
                                        </p:tgtEl>
                                        <p:attrNameLst>
                                          <p:attrName>style.visibility</p:attrName>
                                        </p:attrNameLst>
                                      </p:cBhvr>
                                      <p:to>
                                        <p:strVal val="visible"/>
                                      </p:to>
                                    </p:set>
                                    <p:anim calcmode="lin" valueType="num">
                                      <p:cBhvr>
                                        <p:cTn id="33" dur="500" fill="hold"/>
                                        <p:tgtEl>
                                          <p:spTgt spid="172039"/>
                                        </p:tgtEl>
                                        <p:attrNameLst>
                                          <p:attrName>ppt_w</p:attrName>
                                        </p:attrNameLst>
                                      </p:cBhvr>
                                      <p:tavLst>
                                        <p:tav tm="0">
                                          <p:val>
                                            <p:fltVal val="0"/>
                                          </p:val>
                                        </p:tav>
                                        <p:tav tm="100000">
                                          <p:val>
                                            <p:strVal val="#ppt_w"/>
                                          </p:val>
                                        </p:tav>
                                      </p:tavLst>
                                    </p:anim>
                                    <p:anim calcmode="lin" valueType="num">
                                      <p:cBhvr>
                                        <p:cTn id="34" dur="500" fill="hold"/>
                                        <p:tgtEl>
                                          <p:spTgt spid="172039"/>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72035"/>
                                        </p:tgtEl>
                                        <p:attrNameLst>
                                          <p:attrName>style.visibility</p:attrName>
                                        </p:attrNameLst>
                                      </p:cBhvr>
                                      <p:to>
                                        <p:strVal val="visible"/>
                                      </p:to>
                                    </p:set>
                                    <p:anim calcmode="lin" valueType="num">
                                      <p:cBhvr>
                                        <p:cTn id="39" dur="500" fill="hold"/>
                                        <p:tgtEl>
                                          <p:spTgt spid="172035"/>
                                        </p:tgtEl>
                                        <p:attrNameLst>
                                          <p:attrName>ppt_w</p:attrName>
                                        </p:attrNameLst>
                                      </p:cBhvr>
                                      <p:tavLst>
                                        <p:tav tm="0">
                                          <p:val>
                                            <p:fltVal val="0"/>
                                          </p:val>
                                        </p:tav>
                                        <p:tav tm="100000">
                                          <p:val>
                                            <p:strVal val="#ppt_w"/>
                                          </p:val>
                                        </p:tav>
                                      </p:tavLst>
                                    </p:anim>
                                    <p:anim calcmode="lin" valueType="num">
                                      <p:cBhvr>
                                        <p:cTn id="40" dur="500" fill="hold"/>
                                        <p:tgtEl>
                                          <p:spTgt spid="172035"/>
                                        </p:tgtEl>
                                        <p:attrNameLst>
                                          <p:attrName>ppt_h</p:attrName>
                                        </p:attrNameLst>
                                      </p:cBhvr>
                                      <p:tavLst>
                                        <p:tav tm="0">
                                          <p:val>
                                            <p:fltVal val="0"/>
                                          </p:val>
                                        </p:tav>
                                        <p:tav tm="100000">
                                          <p:val>
                                            <p:strVal val="#ppt_h"/>
                                          </p:val>
                                        </p:tav>
                                      </p:tavLst>
                                    </p:anim>
                                  </p:childTnLst>
                                </p:cTn>
                              </p:par>
                            </p:childTnLst>
                          </p:cTn>
                        </p:par>
                        <p:par>
                          <p:cTn id="41" fill="hold" nodeType="afterGroup">
                            <p:stCondLst>
                              <p:cond delay="500"/>
                            </p:stCondLst>
                            <p:childTnLst>
                              <p:par>
                                <p:cTn id="42" presetID="23" presetClass="entr" presetSubtype="16" fill="hold" grpId="0" nodeType="afterEffect">
                                  <p:stCondLst>
                                    <p:cond delay="2000"/>
                                  </p:stCondLst>
                                  <p:childTnLst>
                                    <p:set>
                                      <p:cBhvr>
                                        <p:cTn id="43" dur="1" fill="hold">
                                          <p:stCondLst>
                                            <p:cond delay="0"/>
                                          </p:stCondLst>
                                        </p:cTn>
                                        <p:tgtEl>
                                          <p:spTgt spid="172038"/>
                                        </p:tgtEl>
                                        <p:attrNameLst>
                                          <p:attrName>style.visibility</p:attrName>
                                        </p:attrNameLst>
                                      </p:cBhvr>
                                      <p:to>
                                        <p:strVal val="visible"/>
                                      </p:to>
                                    </p:set>
                                    <p:anim calcmode="lin" valueType="num">
                                      <p:cBhvr>
                                        <p:cTn id="44" dur="500" fill="hold"/>
                                        <p:tgtEl>
                                          <p:spTgt spid="172038"/>
                                        </p:tgtEl>
                                        <p:attrNameLst>
                                          <p:attrName>ppt_w</p:attrName>
                                        </p:attrNameLst>
                                      </p:cBhvr>
                                      <p:tavLst>
                                        <p:tav tm="0">
                                          <p:val>
                                            <p:fltVal val="0"/>
                                          </p:val>
                                        </p:tav>
                                        <p:tav tm="100000">
                                          <p:val>
                                            <p:strVal val="#ppt_w"/>
                                          </p:val>
                                        </p:tav>
                                      </p:tavLst>
                                    </p:anim>
                                    <p:anim calcmode="lin" valueType="num">
                                      <p:cBhvr>
                                        <p:cTn id="45" dur="500" fill="hold"/>
                                        <p:tgtEl>
                                          <p:spTgt spid="172038"/>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000"/>
                            </p:stCondLst>
                            <p:childTnLst>
                              <p:par>
                                <p:cTn id="47" presetID="23" presetClass="entr" presetSubtype="16" fill="hold" grpId="0" nodeType="afterEffect">
                                  <p:stCondLst>
                                    <p:cond delay="2000"/>
                                  </p:stCondLst>
                                  <p:childTnLst>
                                    <p:set>
                                      <p:cBhvr>
                                        <p:cTn id="48" dur="1" fill="hold">
                                          <p:stCondLst>
                                            <p:cond delay="0"/>
                                          </p:stCondLst>
                                        </p:cTn>
                                        <p:tgtEl>
                                          <p:spTgt spid="172037"/>
                                        </p:tgtEl>
                                        <p:attrNameLst>
                                          <p:attrName>style.visibility</p:attrName>
                                        </p:attrNameLst>
                                      </p:cBhvr>
                                      <p:to>
                                        <p:strVal val="visible"/>
                                      </p:to>
                                    </p:set>
                                    <p:anim calcmode="lin" valueType="num">
                                      <p:cBhvr>
                                        <p:cTn id="49" dur="500" fill="hold"/>
                                        <p:tgtEl>
                                          <p:spTgt spid="172037"/>
                                        </p:tgtEl>
                                        <p:attrNameLst>
                                          <p:attrName>ppt_w</p:attrName>
                                        </p:attrNameLst>
                                      </p:cBhvr>
                                      <p:tavLst>
                                        <p:tav tm="0">
                                          <p:val>
                                            <p:fltVal val="0"/>
                                          </p:val>
                                        </p:tav>
                                        <p:tav tm="100000">
                                          <p:val>
                                            <p:strVal val="#ppt_w"/>
                                          </p:val>
                                        </p:tav>
                                      </p:tavLst>
                                    </p:anim>
                                    <p:anim calcmode="lin" valueType="num">
                                      <p:cBhvr>
                                        <p:cTn id="50" dur="500" fill="hold"/>
                                        <p:tgtEl>
                                          <p:spTgt spid="172037"/>
                                        </p:tgtEl>
                                        <p:attrNameLst>
                                          <p:attrName>ppt_h</p:attrName>
                                        </p:attrNameLst>
                                      </p:cBhvr>
                                      <p:tavLst>
                                        <p:tav tm="0">
                                          <p:val>
                                            <p:fltVal val="0"/>
                                          </p:val>
                                        </p:tav>
                                        <p:tav tm="100000">
                                          <p:val>
                                            <p:strVal val="#ppt_h"/>
                                          </p:val>
                                        </p:tav>
                                      </p:tavLst>
                                    </p:anim>
                                  </p:childTnLst>
                                </p:cTn>
                              </p:par>
                            </p:childTnLst>
                          </p:cTn>
                        </p:par>
                        <p:par>
                          <p:cTn id="51" fill="hold" nodeType="afterGroup">
                            <p:stCondLst>
                              <p:cond delay="5500"/>
                            </p:stCondLst>
                            <p:childTnLst>
                              <p:par>
                                <p:cTn id="52" presetID="23" presetClass="entr" presetSubtype="16" fill="hold" grpId="0" nodeType="afterEffect">
                                  <p:stCondLst>
                                    <p:cond delay="2000"/>
                                  </p:stCondLst>
                                  <p:childTnLst>
                                    <p:set>
                                      <p:cBhvr>
                                        <p:cTn id="53" dur="1" fill="hold">
                                          <p:stCondLst>
                                            <p:cond delay="0"/>
                                          </p:stCondLst>
                                        </p:cTn>
                                        <p:tgtEl>
                                          <p:spTgt spid="172036"/>
                                        </p:tgtEl>
                                        <p:attrNameLst>
                                          <p:attrName>style.visibility</p:attrName>
                                        </p:attrNameLst>
                                      </p:cBhvr>
                                      <p:to>
                                        <p:strVal val="visible"/>
                                      </p:to>
                                    </p:set>
                                    <p:anim calcmode="lin" valueType="num">
                                      <p:cBhvr>
                                        <p:cTn id="54" dur="500" fill="hold"/>
                                        <p:tgtEl>
                                          <p:spTgt spid="172036"/>
                                        </p:tgtEl>
                                        <p:attrNameLst>
                                          <p:attrName>ppt_w</p:attrName>
                                        </p:attrNameLst>
                                      </p:cBhvr>
                                      <p:tavLst>
                                        <p:tav tm="0">
                                          <p:val>
                                            <p:fltVal val="0"/>
                                          </p:val>
                                        </p:tav>
                                        <p:tav tm="100000">
                                          <p:val>
                                            <p:strVal val="#ppt_w"/>
                                          </p:val>
                                        </p:tav>
                                      </p:tavLst>
                                    </p:anim>
                                    <p:anim calcmode="lin" valueType="num">
                                      <p:cBhvr>
                                        <p:cTn id="55" dur="500" fill="hold"/>
                                        <p:tgtEl>
                                          <p:spTgt spid="1720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nimBg="1" autoUpdateAnimBg="0"/>
      <p:bldP spid="172036" grpId="0" animBg="1" autoUpdateAnimBg="0"/>
      <p:bldP spid="172037" grpId="0" animBg="1" autoUpdateAnimBg="0"/>
      <p:bldP spid="172038" grpId="0" animBg="1" autoUpdateAnimBg="0"/>
      <p:bldP spid="172039" grpId="0" animBg="1" autoUpdateAnimBg="0"/>
      <p:bldP spid="172040" grpId="0" animBg="1" autoUpdateAnimBg="0"/>
      <p:bldP spid="172041" grpId="0" animBg="1" autoUpdateAnimBg="0"/>
      <p:bldP spid="172042" grpId="0" animBg="1" autoUpdateAnimBg="0"/>
      <p:bldP spid="172043" grpId="0" animBg="1" autoUpdateAnimBg="0"/>
      <p:bldP spid="17204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1" y="3882271"/>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0" y="431153"/>
            <a:ext cx="8888321" cy="461665"/>
          </a:xfrm>
          <a:prstGeom prst="rect">
            <a:avLst/>
          </a:prstGeom>
          <a:noFill/>
        </p:spPr>
        <p:txBody>
          <a:bodyPr wrap="square" rtlCol="0">
            <a:spAutoFit/>
          </a:bodyPr>
          <a:lstStyle/>
          <a:p>
            <a:pPr algn="ctr"/>
            <a:r>
              <a:rPr lang="en-US" sz="2400" b="1" spc="75" dirty="0">
                <a:solidFill>
                  <a:srgbClr val="7030A0"/>
                </a:solidFill>
                <a:latin typeface="Tahoma" panose="020B0604030504040204" pitchFamily="34" charset="0"/>
                <a:ea typeface="Tahoma" panose="020B0604030504040204" pitchFamily="34" charset="0"/>
                <a:cs typeface="Tahoma" panose="020B0604030504040204" pitchFamily="34" charset="0"/>
              </a:rPr>
              <a:t>Statistical Application of Hypothesis Testing</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2"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419111" y="1008324"/>
            <a:ext cx="8548552"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450"/>
              </a:spcBef>
              <a:buNone/>
            </a:pPr>
            <a:r>
              <a:rPr lang="en-US" sz="1900" dirty="0"/>
              <a:t>And what if the manager wants to know whether the mean demand has </a:t>
            </a:r>
            <a:r>
              <a:rPr lang="en-US" sz="1900" i="1" dirty="0"/>
              <a:t>increased</a:t>
            </a:r>
            <a:r>
              <a:rPr lang="en-US" sz="1900" dirty="0"/>
              <a:t> </a:t>
            </a:r>
            <a:r>
              <a:rPr lang="en-US" sz="1900" i="1" dirty="0"/>
              <a:t>from</a:t>
            </a:r>
            <a:r>
              <a:rPr lang="en-US" sz="1900" dirty="0"/>
              <a:t> 350?</a:t>
            </a:r>
          </a:p>
          <a:p>
            <a:pPr marL="0" indent="0">
              <a:lnSpc>
                <a:spcPct val="110000"/>
              </a:lnSpc>
              <a:spcBef>
                <a:spcPts val="450"/>
              </a:spcBef>
              <a:buNone/>
            </a:pPr>
            <a:r>
              <a:rPr lang="en-US" sz="1900" dirty="0"/>
              <a:t>The new question is now: “Is there enough evidence to conclude that </a:t>
            </a:r>
            <a:r>
              <a:rPr lang="el-GR" sz="1900" i="1" dirty="0"/>
              <a:t>μ</a:t>
            </a:r>
            <a:r>
              <a:rPr lang="en-US" sz="1900" dirty="0"/>
              <a:t> is </a:t>
            </a:r>
            <a:r>
              <a:rPr lang="en-US" sz="1900" i="1" dirty="0"/>
              <a:t>greater than </a:t>
            </a:r>
            <a:r>
              <a:rPr lang="en-US" sz="1900" dirty="0"/>
              <a:t>350?”</a:t>
            </a:r>
          </a:p>
          <a:p>
            <a:pPr marL="0" indent="0">
              <a:lnSpc>
                <a:spcPct val="110000"/>
              </a:lnSpc>
              <a:spcBef>
                <a:spcPts val="450"/>
              </a:spcBef>
              <a:buNone/>
            </a:pPr>
            <a:r>
              <a:rPr lang="en-US" sz="1900" dirty="0"/>
              <a:t>We can write the hypotheses as:</a:t>
            </a:r>
          </a:p>
          <a:p>
            <a:pPr indent="0">
              <a:lnSpc>
                <a:spcPct val="110000"/>
              </a:lnSpc>
              <a:spcBef>
                <a:spcPts val="450"/>
              </a:spcBef>
              <a:buNone/>
            </a:pPr>
            <a:r>
              <a:rPr lang="en-US" sz="1900" dirty="0"/>
              <a:t>H</a:t>
            </a:r>
            <a:r>
              <a:rPr lang="en-US" sz="1900" baseline="-25000" dirty="0"/>
              <a:t>0</a:t>
            </a:r>
            <a:r>
              <a:rPr lang="en-US" sz="1900" dirty="0"/>
              <a:t>: </a:t>
            </a:r>
            <a:r>
              <a:rPr lang="el-GR" sz="1900" i="1" dirty="0"/>
              <a:t>μ</a:t>
            </a:r>
            <a:r>
              <a:rPr lang="en-US" sz="1900" dirty="0"/>
              <a:t> = 350</a:t>
            </a:r>
          </a:p>
          <a:p>
            <a:pPr indent="0">
              <a:lnSpc>
                <a:spcPct val="110000"/>
              </a:lnSpc>
              <a:spcBef>
                <a:spcPts val="450"/>
              </a:spcBef>
              <a:buNone/>
            </a:pPr>
            <a:r>
              <a:rPr lang="en-US" sz="1900" dirty="0"/>
              <a:t>H</a:t>
            </a:r>
            <a:r>
              <a:rPr lang="en-US" sz="1900" baseline="-25000" dirty="0"/>
              <a:t>1</a:t>
            </a:r>
            <a:r>
              <a:rPr lang="en-US" sz="1900" dirty="0"/>
              <a:t>: </a:t>
            </a:r>
            <a:r>
              <a:rPr lang="el-GR" sz="1900" i="1" dirty="0"/>
              <a:t>μ</a:t>
            </a:r>
            <a:r>
              <a:rPr lang="en-US" sz="1900" dirty="0"/>
              <a:t> &gt; 350</a:t>
            </a:r>
          </a:p>
          <a:p>
            <a:pPr indent="0">
              <a:lnSpc>
                <a:spcPct val="110000"/>
              </a:lnSpc>
              <a:spcBef>
                <a:spcPts val="450"/>
              </a:spcBef>
              <a:buNone/>
            </a:pPr>
            <a:endParaRPr lang="en-US" sz="1900" dirty="0"/>
          </a:p>
          <a:p>
            <a:pPr marL="0" indent="0">
              <a:lnSpc>
                <a:spcPct val="110000"/>
              </a:lnSpc>
              <a:spcBef>
                <a:spcPts val="900"/>
              </a:spcBef>
              <a:buNone/>
            </a:pPr>
            <a:r>
              <a:rPr lang="en-US" sz="1900" dirty="0"/>
              <a:t>What if the manager wants to know whether the mean demand has </a:t>
            </a:r>
            <a:r>
              <a:rPr lang="en-US" sz="1900" i="1" dirty="0"/>
              <a:t>decreased from </a:t>
            </a:r>
            <a:r>
              <a:rPr lang="en-US" sz="1900" dirty="0"/>
              <a:t>350?</a:t>
            </a:r>
          </a:p>
          <a:p>
            <a:pPr marL="0" indent="0">
              <a:lnSpc>
                <a:spcPct val="110000"/>
              </a:lnSpc>
              <a:spcBef>
                <a:spcPts val="450"/>
              </a:spcBef>
              <a:buNone/>
            </a:pPr>
            <a:r>
              <a:rPr lang="en-US" sz="1900" dirty="0"/>
              <a:t>We can phrase the question as: “Is there enough evidence to conclude that </a:t>
            </a:r>
            <a:r>
              <a:rPr lang="el-GR" sz="1900" i="1" dirty="0"/>
              <a:t>μ</a:t>
            </a:r>
            <a:r>
              <a:rPr lang="en-US" sz="1900" dirty="0"/>
              <a:t> is </a:t>
            </a:r>
            <a:r>
              <a:rPr lang="en-US" sz="1900" i="1" dirty="0"/>
              <a:t>less than </a:t>
            </a:r>
            <a:r>
              <a:rPr lang="en-US" sz="1900" dirty="0"/>
              <a:t>350?”</a:t>
            </a:r>
          </a:p>
          <a:p>
            <a:pPr marL="0" indent="0">
              <a:lnSpc>
                <a:spcPct val="110000"/>
              </a:lnSpc>
              <a:spcBef>
                <a:spcPts val="450"/>
              </a:spcBef>
              <a:buNone/>
            </a:pPr>
            <a:r>
              <a:rPr lang="en-US" sz="1900" dirty="0"/>
              <a:t>And write the hypotheses as:</a:t>
            </a:r>
          </a:p>
          <a:p>
            <a:pPr indent="0">
              <a:lnSpc>
                <a:spcPct val="110000"/>
              </a:lnSpc>
              <a:spcBef>
                <a:spcPts val="450"/>
              </a:spcBef>
              <a:buNone/>
            </a:pPr>
            <a:r>
              <a:rPr lang="en-US" sz="1900" dirty="0"/>
              <a:t>H</a:t>
            </a:r>
            <a:r>
              <a:rPr lang="en-US" sz="1900" baseline="-25000" dirty="0"/>
              <a:t>0</a:t>
            </a:r>
            <a:r>
              <a:rPr lang="en-US" sz="1900" dirty="0"/>
              <a:t>: </a:t>
            </a:r>
            <a:r>
              <a:rPr lang="el-GR" sz="1900" i="1" dirty="0"/>
              <a:t>μ</a:t>
            </a:r>
            <a:r>
              <a:rPr lang="en-US" sz="1900" dirty="0"/>
              <a:t> = 350</a:t>
            </a:r>
          </a:p>
          <a:p>
            <a:pPr indent="0">
              <a:lnSpc>
                <a:spcPct val="110000"/>
              </a:lnSpc>
              <a:spcBef>
                <a:spcPts val="450"/>
              </a:spcBef>
              <a:buNone/>
            </a:pPr>
            <a:r>
              <a:rPr lang="en-US" sz="1900" dirty="0"/>
              <a:t>H</a:t>
            </a:r>
            <a:r>
              <a:rPr lang="en-US" sz="1900" baseline="-25000" dirty="0"/>
              <a:t>1</a:t>
            </a:r>
            <a:r>
              <a:rPr lang="en-US" sz="1900" dirty="0"/>
              <a:t>: </a:t>
            </a:r>
            <a:r>
              <a:rPr lang="el-GR" sz="1900" i="1" dirty="0"/>
              <a:t>μ</a:t>
            </a:r>
            <a:r>
              <a:rPr lang="en-US" sz="1900" dirty="0"/>
              <a:t> &lt; 350</a:t>
            </a:r>
          </a:p>
          <a:p>
            <a:pPr>
              <a:spcBef>
                <a:spcPts val="450"/>
              </a:spcBef>
            </a:pPr>
            <a:endParaRPr lang="en-US" sz="1500" dirty="0"/>
          </a:p>
          <a:p>
            <a:pPr marL="0" indent="0">
              <a:spcBef>
                <a:spcPts val="450"/>
              </a:spcBef>
              <a:buNone/>
            </a:pPr>
            <a:endParaRPr lang="en-US" sz="1500" dirty="0"/>
          </a:p>
          <a:p>
            <a:pPr>
              <a:spcBef>
                <a:spcPts val="450"/>
              </a:spcBef>
            </a:pPr>
            <a:endParaRPr lang="en-US" sz="1500" dirty="0"/>
          </a:p>
          <a:p>
            <a:pPr>
              <a:spcBef>
                <a:spcPts val="450"/>
              </a:spcBef>
            </a:pPr>
            <a:endParaRPr lang="en-US" sz="1350" dirty="0"/>
          </a:p>
        </p:txBody>
      </p:sp>
    </p:spTree>
    <p:extLst>
      <p:ext uri="{BB962C8B-B14F-4D97-AF65-F5344CB8AC3E}">
        <p14:creationId xmlns:p14="http://schemas.microsoft.com/office/powerpoint/2010/main" val="27144577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3010</TotalTime>
  <Pages>31</Pages>
  <Words>6166</Words>
  <Application>Microsoft Office PowerPoint</Application>
  <PresentationFormat>On-screen Show (4:3)</PresentationFormat>
  <Paragraphs>773</Paragraphs>
  <Slides>72</Slides>
  <Notes>57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90" baseType="lpstr">
      <vt:lpstr>Calibri</vt:lpstr>
      <vt:lpstr>Times New Roman</vt:lpstr>
      <vt:lpstr>Cambria Math</vt:lpstr>
      <vt:lpstr>Summer Font</vt:lpstr>
      <vt:lpstr>Tahoma</vt:lpstr>
      <vt:lpstr>Helvetica</vt:lpstr>
      <vt:lpstr>Constantia</vt:lpstr>
      <vt:lpstr>Monotype Sorts</vt:lpstr>
      <vt:lpstr>Arial</vt:lpstr>
      <vt:lpstr>Arial</vt:lpstr>
      <vt:lpstr>MS Reference Serif</vt:lpstr>
      <vt:lpstr>Wingdings 2</vt:lpstr>
      <vt:lpstr>Wingdings</vt:lpstr>
      <vt:lpstr>Book Antiqua</vt:lpstr>
      <vt:lpstr>Symbol</vt:lpstr>
      <vt:lpstr>Paper</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Confidence Interval Approach to Two-Tailed Tests About a Population Mean</vt:lpstr>
      <vt:lpstr>PowerPoint Presentation</vt:lpstr>
      <vt:lpstr>PowerPoint Presentation</vt:lpstr>
      <vt:lpstr>Null and Alternative Hypotheses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Confidence Interval Approach to Two-Tailed Tests About a Population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Interval Estimate  of a Population Proportion</vt:lpstr>
      <vt:lpstr>Interval Estimate of a Population Proportion</vt:lpstr>
      <vt:lpstr>Interval Estimate of a Population Proportion</vt:lpstr>
      <vt:lpstr>Sample Size for an Interval Estimate of a Population Proportion</vt:lpstr>
      <vt:lpstr>Sample Size for an Interval Estimate of  a Population Proportion</vt:lpstr>
      <vt:lpstr>Sample Size for an Interval Estimate of a Population Proportion</vt:lpstr>
      <vt:lpstr>Sample Size for an Interval Estimate of a Population Proportion</vt:lpstr>
      <vt:lpstr>PowerPoint Presentation</vt:lpstr>
      <vt:lpstr>PowerPoint Presentation</vt:lpstr>
      <vt:lpstr>Sample Size for an Interval Estimate of a Population Proportion (another example) </vt:lpstr>
      <vt:lpstr>PowerPoint Presentation</vt:lpstr>
      <vt:lpstr>Stata Output and Instructions</vt:lpstr>
      <vt:lpstr>Stata Output and 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Introduction to Hypothesis Testing</dc:title>
  <dc:creator>DCM</dc:creator>
  <cp:lastModifiedBy>Dennis Charles McCornac</cp:lastModifiedBy>
  <cp:revision>212</cp:revision>
  <cp:lastPrinted>1601-01-01T00:00:00Z</cp:lastPrinted>
  <dcterms:created xsi:type="dcterms:W3CDTF">1996-08-26T09:00:02Z</dcterms:created>
  <dcterms:modified xsi:type="dcterms:W3CDTF">2025-06-13T04:56:02Z</dcterms:modified>
</cp:coreProperties>
</file>