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38"/>
  </p:notesMasterIdLst>
  <p:handoutMasterIdLst>
    <p:handoutMasterId r:id="rId39"/>
  </p:handoutMasterIdLst>
  <p:sldIdLst>
    <p:sldId id="384" r:id="rId2"/>
    <p:sldId id="319" r:id="rId3"/>
    <p:sldId id="295" r:id="rId4"/>
    <p:sldId id="386" r:id="rId5"/>
    <p:sldId id="329" r:id="rId6"/>
    <p:sldId id="330" r:id="rId7"/>
    <p:sldId id="387" r:id="rId8"/>
    <p:sldId id="388" r:id="rId9"/>
    <p:sldId id="333" r:id="rId10"/>
    <p:sldId id="334" r:id="rId11"/>
    <p:sldId id="331" r:id="rId12"/>
    <p:sldId id="261" r:id="rId13"/>
    <p:sldId id="323" r:id="rId14"/>
    <p:sldId id="264" r:id="rId15"/>
    <p:sldId id="354" r:id="rId16"/>
    <p:sldId id="360" r:id="rId17"/>
    <p:sldId id="335" r:id="rId18"/>
    <p:sldId id="336" r:id="rId19"/>
    <p:sldId id="337" r:id="rId20"/>
    <p:sldId id="338" r:id="rId21"/>
    <p:sldId id="339" r:id="rId22"/>
    <p:sldId id="340" r:id="rId23"/>
    <p:sldId id="537" r:id="rId24"/>
    <p:sldId id="342" r:id="rId25"/>
    <p:sldId id="343" r:id="rId26"/>
    <p:sldId id="538" r:id="rId27"/>
    <p:sldId id="539" r:id="rId28"/>
    <p:sldId id="540" r:id="rId29"/>
    <p:sldId id="541" r:id="rId30"/>
    <p:sldId id="542" r:id="rId31"/>
    <p:sldId id="543" r:id="rId32"/>
    <p:sldId id="357" r:id="rId33"/>
    <p:sldId id="344" r:id="rId34"/>
    <p:sldId id="345" r:id="rId35"/>
    <p:sldId id="346" r:id="rId36"/>
    <p:sldId id="359" r:id="rId37"/>
  </p:sldIdLst>
  <p:sldSz cx="9144000" cy="6858000" type="screen4x3"/>
  <p:notesSz cx="7315200" cy="9601200"/>
  <p:embeddedFontLst>
    <p:embeddedFont>
      <p:font typeface="Arial Narrow" panose="020B0606020202030204" pitchFamily="34" charset="0"/>
      <p:regular r:id="rId40"/>
      <p:bold r:id="rId41"/>
      <p:italic r:id="rId42"/>
      <p:boldItalic r:id="rId43"/>
    </p:embeddedFont>
    <p:embeddedFont>
      <p:font typeface="Book Antiqua" panose="02040602050305030304" pitchFamily="18" charset="0"/>
      <p:regular r:id="rId44"/>
      <p:bold r:id="rId45"/>
      <p:italic r:id="rId46"/>
      <p:boldItalic r:id="rId47"/>
    </p:embeddedFont>
    <p:embeddedFont>
      <p:font typeface="Cambria Math" panose="02040503050406030204" pitchFamily="18" charset="0"/>
      <p:regular r:id="rId48"/>
    </p:embeddedFont>
    <p:embeddedFont>
      <p:font typeface="Helvetica" panose="020B0604020202020204" pitchFamily="34" charset="0"/>
      <p:regular r:id="rId49"/>
      <p:bold r:id="rId50"/>
      <p:italic r:id="rId51"/>
      <p:boldItalic r:id="rId52"/>
    </p:embeddedFont>
    <p:embeddedFont>
      <p:font typeface="Monotype Sorts" panose="020B0604020202020204" charset="2"/>
      <p:regular r:id="rId53"/>
    </p:embeddedFont>
    <p:embeddedFont>
      <p:font typeface="MS Reference Serif" panose="020B0604020202020204" charset="0"/>
      <p:regular r:id="rId54"/>
      <p:bold r:id="rId55"/>
      <p:italic r:id="rId56"/>
      <p:boldItalic r:id="rId57"/>
    </p:embeddedFont>
    <p:embeddedFont>
      <p:font typeface="Rockwell" panose="02060603020205020403" pitchFamily="18" charset="0"/>
      <p:regular r:id="rId58"/>
      <p:bold r:id="rId59"/>
      <p:italic r:id="rId60"/>
      <p:boldItalic r:id="rId61"/>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kern="1200">
        <a:solidFill>
          <a:schemeClr val="tx1"/>
        </a:solidFill>
        <a:latin typeface="MS Reference Serif" panose="020B0604020202020204" charset="0"/>
        <a:ea typeface="+mn-ea"/>
        <a:cs typeface="Arial" panose="020B0604020202020204" pitchFamily="34" charset="0"/>
      </a:defRPr>
    </a:lvl1pPr>
    <a:lvl2pPr marL="457200" algn="l" rtl="0" eaLnBrk="0" fontAlgn="base" hangingPunct="0">
      <a:spcBef>
        <a:spcPct val="0"/>
      </a:spcBef>
      <a:spcAft>
        <a:spcPct val="0"/>
      </a:spcAft>
      <a:defRPr sz="2200" kern="1200">
        <a:solidFill>
          <a:schemeClr val="tx1"/>
        </a:solidFill>
        <a:latin typeface="MS Reference Serif" panose="020B0604020202020204" charset="0"/>
        <a:ea typeface="+mn-ea"/>
        <a:cs typeface="Arial" panose="020B0604020202020204" pitchFamily="34" charset="0"/>
      </a:defRPr>
    </a:lvl2pPr>
    <a:lvl3pPr marL="914400" algn="l" rtl="0" eaLnBrk="0" fontAlgn="base" hangingPunct="0">
      <a:spcBef>
        <a:spcPct val="0"/>
      </a:spcBef>
      <a:spcAft>
        <a:spcPct val="0"/>
      </a:spcAft>
      <a:defRPr sz="2200" kern="1200">
        <a:solidFill>
          <a:schemeClr val="tx1"/>
        </a:solidFill>
        <a:latin typeface="MS Reference Serif" panose="020B0604020202020204" charset="0"/>
        <a:ea typeface="+mn-ea"/>
        <a:cs typeface="Arial" panose="020B0604020202020204" pitchFamily="34" charset="0"/>
      </a:defRPr>
    </a:lvl3pPr>
    <a:lvl4pPr marL="1371600" algn="l" rtl="0" eaLnBrk="0" fontAlgn="base" hangingPunct="0">
      <a:spcBef>
        <a:spcPct val="0"/>
      </a:spcBef>
      <a:spcAft>
        <a:spcPct val="0"/>
      </a:spcAft>
      <a:defRPr sz="2200" kern="1200">
        <a:solidFill>
          <a:schemeClr val="tx1"/>
        </a:solidFill>
        <a:latin typeface="MS Reference Serif" panose="020B0604020202020204" charset="0"/>
        <a:ea typeface="+mn-ea"/>
        <a:cs typeface="Arial" panose="020B0604020202020204" pitchFamily="34" charset="0"/>
      </a:defRPr>
    </a:lvl4pPr>
    <a:lvl5pPr marL="1828800" algn="l" rtl="0" eaLnBrk="0" fontAlgn="base" hangingPunct="0">
      <a:spcBef>
        <a:spcPct val="0"/>
      </a:spcBef>
      <a:spcAft>
        <a:spcPct val="0"/>
      </a:spcAft>
      <a:defRPr sz="2200" kern="1200">
        <a:solidFill>
          <a:schemeClr val="tx1"/>
        </a:solidFill>
        <a:latin typeface="MS Reference Serif" panose="020B0604020202020204" charset="0"/>
        <a:ea typeface="+mn-ea"/>
        <a:cs typeface="Arial" panose="020B0604020202020204" pitchFamily="34" charset="0"/>
      </a:defRPr>
    </a:lvl5pPr>
    <a:lvl6pPr marL="2286000" algn="l" defTabSz="914400" rtl="0" eaLnBrk="1" latinLnBrk="0" hangingPunct="1">
      <a:defRPr sz="2200" kern="1200">
        <a:solidFill>
          <a:schemeClr val="tx1"/>
        </a:solidFill>
        <a:latin typeface="MS Reference Serif" panose="020B0604020202020204" charset="0"/>
        <a:ea typeface="+mn-ea"/>
        <a:cs typeface="Arial" panose="020B0604020202020204" pitchFamily="34" charset="0"/>
      </a:defRPr>
    </a:lvl6pPr>
    <a:lvl7pPr marL="2743200" algn="l" defTabSz="914400" rtl="0" eaLnBrk="1" latinLnBrk="0" hangingPunct="1">
      <a:defRPr sz="2200" kern="1200">
        <a:solidFill>
          <a:schemeClr val="tx1"/>
        </a:solidFill>
        <a:latin typeface="MS Reference Serif" panose="020B0604020202020204" charset="0"/>
        <a:ea typeface="+mn-ea"/>
        <a:cs typeface="Arial" panose="020B0604020202020204" pitchFamily="34" charset="0"/>
      </a:defRPr>
    </a:lvl7pPr>
    <a:lvl8pPr marL="3200400" algn="l" defTabSz="914400" rtl="0" eaLnBrk="1" latinLnBrk="0" hangingPunct="1">
      <a:defRPr sz="2200" kern="1200">
        <a:solidFill>
          <a:schemeClr val="tx1"/>
        </a:solidFill>
        <a:latin typeface="MS Reference Serif" panose="020B0604020202020204" charset="0"/>
        <a:ea typeface="+mn-ea"/>
        <a:cs typeface="Arial" panose="020B0604020202020204" pitchFamily="34" charset="0"/>
      </a:defRPr>
    </a:lvl8pPr>
    <a:lvl9pPr marL="3657600" algn="l" defTabSz="914400" rtl="0" eaLnBrk="1" latinLnBrk="0" hangingPunct="1">
      <a:defRPr sz="2200" kern="1200">
        <a:solidFill>
          <a:schemeClr val="tx1"/>
        </a:solidFill>
        <a:latin typeface="MS Reference Serif" panose="020B0604020202020204" charset="0"/>
        <a:ea typeface="+mn-ea"/>
        <a:cs typeface="Arial" panose="020B0604020202020204" pitchFamily="34" charset="0"/>
      </a:defRPr>
    </a:lvl9pPr>
  </p:defaultTextStyle>
  <p:extLst>
    <p:ext uri="{EFAFB233-063F-42B5-8137-9DF3F51BA10A}">
      <p15:sldGuideLst xmlns:p15="http://schemas.microsoft.com/office/powerpoint/2012/main">
        <p15:guide id="1" orient="horz" pos="4199">
          <p15:clr>
            <a:srgbClr val="A4A3A4"/>
          </p15:clr>
        </p15:guide>
        <p15:guide id="2" pos="11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0000FF"/>
    <a:srgbClr val="5A882C"/>
    <a:srgbClr val="629430"/>
    <a:srgbClr val="6EC82A"/>
    <a:srgbClr val="6BB638"/>
    <a:srgbClr val="649933"/>
    <a:srgbClr val="9DC8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6154" autoAdjust="0"/>
  </p:normalViewPr>
  <p:slideViewPr>
    <p:cSldViewPr snapToGrid="0">
      <p:cViewPr varScale="1">
        <p:scale>
          <a:sx n="66" d="100"/>
          <a:sy n="66" d="100"/>
        </p:scale>
        <p:origin x="2078" y="72"/>
      </p:cViewPr>
      <p:guideLst>
        <p:guide orient="horz" pos="4199"/>
        <p:guide pos="114"/>
      </p:guideLst>
    </p:cSldViewPr>
  </p:slideViewPr>
  <p:outlineViewPr>
    <p:cViewPr>
      <p:scale>
        <a:sx n="33" d="100"/>
        <a:sy n="33" d="100"/>
      </p:scale>
      <p:origin x="0" y="180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5712"/>
    </p:cViewPr>
  </p:sorterViewPr>
  <p:notesViewPr>
    <p:cSldViewPr snapToGrid="0">
      <p:cViewPr varScale="1">
        <p:scale>
          <a:sx n="51" d="100"/>
          <a:sy n="51" d="100"/>
        </p:scale>
        <p:origin x="3389"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1.xml"/><Relationship Id="rId5" Type="http://schemas.openxmlformats.org/officeDocument/2006/relationships/slide" Target="slides/slide30.xml"/><Relationship Id="rId4"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AE1279B-F24B-76B6-A350-FD267F0D10ED}"/>
              </a:ext>
            </a:extLst>
          </p:cNvPr>
          <p:cNvSpPr>
            <a:spLocks noChangeArrowheads="1"/>
          </p:cNvSpPr>
          <p:nvPr/>
        </p:nvSpPr>
        <p:spPr bwMode="auto">
          <a:xfrm>
            <a:off x="3373438" y="8832850"/>
            <a:ext cx="5349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lgn="r"/>
            <a:fld id="{1E3B8C91-8664-44A4-A75F-439051AD3963}" type="slidenum">
              <a:rPr lang="en-US" altLang="en-US" sz="1900" b="1">
                <a:latin typeface="Book Antiqua" panose="02040602050305030304" pitchFamily="18" charset="0"/>
              </a:rPr>
              <a:pPr algn="r"/>
              <a:t>‹#›</a:t>
            </a:fld>
            <a:endParaRPr lang="en-US" altLang="en-US" sz="1900" b="1">
              <a:latin typeface="Book Antiqua" panose="02040602050305030304" pitchFamily="18" charset="0"/>
            </a:endParaRPr>
          </a:p>
        </p:txBody>
      </p:sp>
      <p:sp>
        <p:nvSpPr>
          <p:cNvPr id="70659" name="Rectangle 16">
            <a:extLst>
              <a:ext uri="{FF2B5EF4-FFF2-40B4-BE49-F238E27FC236}">
                <a16:creationId xmlns:a16="http://schemas.microsoft.com/office/drawing/2014/main" id="{B7ED3569-338A-6FF0-825A-F7F907FF8161}"/>
              </a:ext>
            </a:extLst>
          </p:cNvPr>
          <p:cNvSpPr txBox="1">
            <a:spLocks noChangeArrowheads="1"/>
          </p:cNvSpPr>
          <p:nvPr/>
        </p:nvSpPr>
        <p:spPr bwMode="auto">
          <a:xfrm>
            <a:off x="1154113" y="211138"/>
            <a:ext cx="5332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965200" eaLnBrk="0" hangingPunct="0">
              <a:defRPr sz="2200">
                <a:solidFill>
                  <a:schemeClr val="tx1"/>
                </a:solidFill>
                <a:latin typeface="MS Reference Serif" panose="020B0604020202020204" charset="0"/>
                <a:cs typeface="Arial" panose="020B0604020202020204" pitchFamily="34" charset="0"/>
              </a:defRPr>
            </a:lvl1pPr>
            <a:lvl2pPr marL="742950" indent="-285750" defTabSz="965200" eaLnBrk="0" hangingPunct="0">
              <a:defRPr sz="2200">
                <a:solidFill>
                  <a:schemeClr val="tx1"/>
                </a:solidFill>
                <a:latin typeface="MS Reference Serif" panose="020B0604020202020204" charset="0"/>
                <a:cs typeface="Arial" panose="020B0604020202020204" pitchFamily="34" charset="0"/>
              </a:defRPr>
            </a:lvl2pPr>
            <a:lvl3pPr marL="1143000" indent="-228600" defTabSz="965200" eaLnBrk="0" hangingPunct="0">
              <a:defRPr sz="2200">
                <a:solidFill>
                  <a:schemeClr val="tx1"/>
                </a:solidFill>
                <a:latin typeface="MS Reference Serif" panose="020B0604020202020204" charset="0"/>
                <a:cs typeface="Arial" panose="020B0604020202020204" pitchFamily="34" charset="0"/>
              </a:defRPr>
            </a:lvl3pPr>
            <a:lvl4pPr marL="1600200" indent="-228600" defTabSz="965200" eaLnBrk="0" hangingPunct="0">
              <a:defRPr sz="2200">
                <a:solidFill>
                  <a:schemeClr val="tx1"/>
                </a:solidFill>
                <a:latin typeface="MS Reference Serif" panose="020B0604020202020204" charset="0"/>
                <a:cs typeface="Arial" panose="020B0604020202020204" pitchFamily="34" charset="0"/>
              </a:defRPr>
            </a:lvl4pPr>
            <a:lvl5pPr marL="2057400" indent="-228600" defTabSz="965200" eaLnBrk="0" hangingPunct="0">
              <a:defRPr sz="2200">
                <a:solidFill>
                  <a:schemeClr val="tx1"/>
                </a:solidFill>
                <a:latin typeface="MS Reference Serif" panose="020B0604020202020204" charset="0"/>
                <a:cs typeface="Arial" panose="020B0604020202020204" pitchFamily="34" charset="0"/>
              </a:defRPr>
            </a:lvl5pPr>
            <a:lvl6pPr marL="2514600" indent="-228600" defTabSz="9652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defTabSz="9652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defTabSz="9652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defTabSz="9652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lgn="ctr" eaLnBrk="1" hangingPunct="1">
              <a:defRPr/>
            </a:pPr>
            <a:r>
              <a:rPr lang="en-US" altLang="en-US" sz="1900" b="1" dirty="0">
                <a:latin typeface="Calibri" panose="020F0502020204030204" pitchFamily="34" charset="0"/>
              </a:rPr>
              <a:t>Chapter 10 –Introduction to Estimation</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9C380F-8FBA-1539-41D7-07FB82D5B258}"/>
              </a:ext>
            </a:extLst>
          </p:cNvPr>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1" name="Rectangle 3">
            <a:extLst>
              <a:ext uri="{FF2B5EF4-FFF2-40B4-BE49-F238E27FC236}">
                <a16:creationId xmlns:a16="http://schemas.microsoft.com/office/drawing/2014/main" id="{81BEE1F8-55E0-15EE-8FD9-C6785C1BFDBC}"/>
              </a:ext>
            </a:extLst>
          </p:cNvPr>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4">
            <a:extLst>
              <a:ext uri="{FF2B5EF4-FFF2-40B4-BE49-F238E27FC236}">
                <a16:creationId xmlns:a16="http://schemas.microsoft.com/office/drawing/2014/main" id="{4A003166-AFB2-CEA5-7FE1-41E89345690F}"/>
              </a:ext>
            </a:extLst>
          </p:cNvPr>
          <p:cNvSpPr>
            <a:spLocks noChangeArrowheads="1"/>
          </p:cNvSpPr>
          <p:nvPr/>
        </p:nvSpPr>
        <p:spPr bwMode="auto">
          <a:xfrm>
            <a:off x="6802438" y="9183688"/>
            <a:ext cx="4381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lgn="r"/>
            <a:fld id="{C19B41D6-E720-48BB-97C4-9256C1DD2085}" type="slidenum">
              <a:rPr lang="en-US" altLang="en-US" sz="1500">
                <a:latin typeface="Book Antiqua" panose="02040602050305030304" pitchFamily="18" charset="0"/>
              </a:rPr>
              <a:pPr algn="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a:t>
            </a:fld>
            <a:endParaRPr lang="en-US"/>
          </a:p>
        </p:txBody>
      </p:sp>
    </p:spTree>
    <p:extLst>
      <p:ext uri="{BB962C8B-B14F-4D97-AF65-F5344CB8AC3E}">
        <p14:creationId xmlns:p14="http://schemas.microsoft.com/office/powerpoint/2010/main" val="274906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10</a:t>
            </a:fld>
            <a:endParaRPr lang="en-US"/>
          </a:p>
        </p:txBody>
      </p:sp>
    </p:spTree>
    <p:extLst>
      <p:ext uri="{BB962C8B-B14F-4D97-AF65-F5344CB8AC3E}">
        <p14:creationId xmlns:p14="http://schemas.microsoft.com/office/powerpoint/2010/main" val="157166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D3494F7-B695-C595-512F-3B51C8F3C506}"/>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C9CEE820-CA6B-B392-ABB6-D005C4E66C7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497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6885BE6-6BC7-7B7B-3FD2-86F0BEC32286}"/>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10142A2-7EE7-831B-3307-8E2AE4BF27E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3313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244A338-1A6D-C5B5-A135-FD5E53DC8ADE}"/>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11BCDD0E-3664-653B-E3A6-159D66A1E2F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66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DE144BA-E67D-C092-C3EE-C613D4A3890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018545B0-FC06-EF96-9E84-C8FCBF3521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6921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The first equation is coming from the fact that </a:t>
                </a:r>
                <a14:m>
                  <m:oMath xmlns:m="http://schemas.openxmlformats.org/officeDocument/2006/math">
                    <m:r>
                      <a:rPr lang="en-US" sz="1200" i="1" smtClean="0">
                        <a:latin typeface="Cambria Math" panose="02040503050406030204" pitchFamily="18" charset="0"/>
                      </a:rPr>
                      <m:t>𝑃</m:t>
                    </m:r>
                    <m:d>
                      <m:dPr>
                        <m:ctrlPr>
                          <a:rPr lang="en-US" sz="1200" i="1">
                            <a:latin typeface="Cambria Math" panose="02040503050406030204" pitchFamily="18" charset="0"/>
                          </a:rPr>
                        </m:ctrlPr>
                      </m:dPr>
                      <m:e>
                        <m:r>
                          <a:rPr lang="en-US" sz="1200" i="1"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𝑍</m:t>
                            </m:r>
                          </m:e>
                          <m:sub>
                            <m:f>
                              <m:fPr>
                                <m:type m:val="lin"/>
                                <m:ctrlPr>
                                  <a:rPr lang="en-US" sz="1200" i="1" smtClean="0">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𝛼</m:t>
                                </m:r>
                              </m:num>
                              <m:den>
                                <m:r>
                                  <a:rPr lang="en-US" sz="1200" b="0" i="1" smtClean="0">
                                    <a:latin typeface="Cambria Math" panose="02040503050406030204" pitchFamily="18" charset="0"/>
                                    <a:ea typeface="Cambria Math" panose="02040503050406030204" pitchFamily="18" charset="0"/>
                                  </a:rPr>
                                  <m:t>2</m:t>
                                </m:r>
                              </m:den>
                            </m:f>
                          </m:sub>
                        </m:sSub>
                        <m:r>
                          <a:rPr lang="en-US" sz="1200" i="1">
                            <a:latin typeface="Cambria Math" panose="02040503050406030204" pitchFamily="18" charset="0"/>
                          </a:rPr>
                          <m:t>&lt;</m:t>
                        </m:r>
                        <m:r>
                          <a:rPr lang="en-CA" sz="1200" i="1" smtClean="0">
                            <a:latin typeface="Cambria Math" panose="02040503050406030204" pitchFamily="18" charset="0"/>
                          </a:rPr>
                          <m:t>𝑍</m:t>
                        </m:r>
                        <m:r>
                          <a:rPr lang="en-US" sz="1200" i="1">
                            <a:latin typeface="Cambria Math" panose="02040503050406030204" pitchFamily="18" charset="0"/>
                          </a:rPr>
                          <m:t>&lt;</m:t>
                        </m:r>
                        <m:r>
                          <a:rPr lang="en-US" sz="1200" i="1">
                            <a:latin typeface="Cambria Math" panose="02040503050406030204" pitchFamily="18" charset="0"/>
                            <a:ea typeface="Cambria Math" panose="02040503050406030204" pitchFamily="18" charset="0"/>
                          </a:rPr>
                          <m:t>𝜇</m:t>
                        </m:r>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𝑍</m:t>
                            </m:r>
                          </m:e>
                          <m:sub>
                            <m:f>
                              <m:fPr>
                                <m:type m:val="lin"/>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𝛼</m:t>
                                </m:r>
                              </m:num>
                              <m:den>
                                <m:r>
                                  <a:rPr lang="en-US" sz="1200" i="1">
                                    <a:latin typeface="Cambria Math" panose="02040503050406030204" pitchFamily="18" charset="0"/>
                                    <a:ea typeface="Cambria Math" panose="02040503050406030204" pitchFamily="18" charset="0"/>
                                  </a:rPr>
                                  <m:t>2</m:t>
                                </m:r>
                              </m:den>
                            </m:f>
                          </m:sub>
                        </m:sSub>
                      </m:e>
                    </m:d>
                    <m:r>
                      <a:rPr lang="en-US" sz="1200" b="0" i="1" smtClean="0">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oMath>
                </a14:m>
                <a:r>
                  <a:rPr lang="en-US" sz="1200" b="0" dirty="0"/>
                  <a:t> (show graph)</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t>Reminder that you can get the value of Z(alpha/2) from the normal distribution table</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The first equation is coming from the fact that </a:t>
                </a:r>
                <a:r>
                  <a:rPr lang="en-US" sz="1200" i="0">
                    <a:latin typeface="Cambria Math" panose="02040503050406030204" pitchFamily="18" charset="0"/>
                  </a:rPr>
                  <a:t>𝑃(−</a:t>
                </a:r>
                <a:r>
                  <a:rPr lang="en-US" sz="1200" b="0" i="0">
                    <a:latin typeface="Cambria Math" panose="02040503050406030204" pitchFamily="18" charset="0"/>
                  </a:rPr>
                  <a:t>𝑍_(</a:t>
                </a:r>
                <a:r>
                  <a:rPr lang="en-US" sz="1200" i="0">
                    <a:latin typeface="Cambria Math" panose="02040503050406030204" pitchFamily="18" charset="0"/>
                    <a:ea typeface="Cambria Math" panose="02040503050406030204" pitchFamily="18" charset="0"/>
                  </a:rPr>
                  <a:t>𝛼∕</a:t>
                </a:r>
                <a:r>
                  <a:rPr lang="en-US" sz="1200" b="0" i="0">
                    <a:latin typeface="Cambria Math" panose="02040503050406030204" pitchFamily="18" charset="0"/>
                    <a:ea typeface="Cambria Math" panose="02040503050406030204" pitchFamily="18" charset="0"/>
                  </a:rPr>
                  <a:t>2)</a:t>
                </a:r>
                <a:r>
                  <a:rPr lang="en-US" sz="1200" i="0">
                    <a:latin typeface="Cambria Math" panose="02040503050406030204" pitchFamily="18" charset="0"/>
                  </a:rPr>
                  <a:t>&lt;</a:t>
                </a:r>
                <a:r>
                  <a:rPr lang="en-CA" sz="1200" i="0">
                    <a:latin typeface="Cambria Math" panose="02040503050406030204" pitchFamily="18" charset="0"/>
                  </a:rPr>
                  <a:t>𝑍</a:t>
                </a:r>
                <a:r>
                  <a:rPr lang="en-US" sz="1200" i="0">
                    <a:latin typeface="Cambria Math" panose="02040503050406030204" pitchFamily="18" charset="0"/>
                  </a:rPr>
                  <a:t>&lt;</a:t>
                </a:r>
                <a:r>
                  <a:rPr lang="en-US" sz="1200" i="0">
                    <a:latin typeface="Cambria Math" panose="02040503050406030204" pitchFamily="18" charset="0"/>
                    <a:ea typeface="Cambria Math" panose="02040503050406030204" pitchFamily="18" charset="0"/>
                  </a:rPr>
                  <a:t>𝜇</a:t>
                </a:r>
                <a:r>
                  <a:rPr lang="en-US" sz="1200" b="0" i="0">
                    <a:latin typeface="Cambria Math" panose="02040503050406030204" pitchFamily="18" charset="0"/>
                  </a:rPr>
                  <a:t>+</a:t>
                </a:r>
                <a:r>
                  <a:rPr lang="en-US" sz="1200" i="0">
                    <a:latin typeface="Cambria Math" panose="02040503050406030204" pitchFamily="18" charset="0"/>
                  </a:rPr>
                  <a:t>𝑍_(</a:t>
                </a:r>
                <a:r>
                  <a:rPr lang="en-US" sz="1200" i="0">
                    <a:latin typeface="Cambria Math" panose="02040503050406030204" pitchFamily="18" charset="0"/>
                    <a:ea typeface="Cambria Math" panose="02040503050406030204" pitchFamily="18" charset="0"/>
                  </a:rPr>
                  <a:t>𝛼∕2) )</a:t>
                </a:r>
                <a:r>
                  <a:rPr lang="en-US" sz="1200" b="0" i="0">
                    <a:latin typeface="Cambria Math" panose="02040503050406030204" pitchFamily="18" charset="0"/>
                  </a:rPr>
                  <a:t>=1−</a:t>
                </a:r>
                <a:r>
                  <a:rPr lang="en-US" sz="1200" i="0">
                    <a:latin typeface="Cambria Math" panose="02040503050406030204" pitchFamily="18" charset="0"/>
                    <a:ea typeface="Cambria Math" panose="02040503050406030204" pitchFamily="18" charset="0"/>
                  </a:rPr>
                  <a:t>𝛼</a:t>
                </a:r>
                <a:r>
                  <a:rPr lang="en-US" sz="1200" b="0" dirty="0"/>
                  <a:t> (show graph)</a:t>
                </a:r>
              </a:p>
              <a:p>
                <a:endParaRPr lang="en-US" dirty="0"/>
              </a:p>
            </p:txBody>
          </p:sp>
        </mc:Fallback>
      </mc:AlternateContent>
      <p:sp>
        <p:nvSpPr>
          <p:cNvPr id="4" name="Slide Number Placeholder 3"/>
          <p:cNvSpPr>
            <a:spLocks noGrp="1"/>
          </p:cNvSpPr>
          <p:nvPr>
            <p:ph type="sldNum" sz="quarter" idx="5"/>
          </p:nvPr>
        </p:nvSpPr>
        <p:spPr/>
        <p:txBody>
          <a:bodyPr/>
          <a:lstStyle/>
          <a:p>
            <a:fld id="{FD14FE38-0002-6343-96FC-54FCA899E23E}" type="slidenum">
              <a:rPr lang="en-US" smtClean="0"/>
              <a:t>17</a:t>
            </a:fld>
            <a:endParaRPr lang="en-US"/>
          </a:p>
        </p:txBody>
      </p:sp>
    </p:spTree>
    <p:extLst>
      <p:ext uri="{BB962C8B-B14F-4D97-AF65-F5344CB8AC3E}">
        <p14:creationId xmlns:p14="http://schemas.microsoft.com/office/powerpoint/2010/main" val="1111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18</a:t>
            </a:fld>
            <a:endParaRPr lang="en-US"/>
          </a:p>
        </p:txBody>
      </p:sp>
    </p:spTree>
    <p:extLst>
      <p:ext uri="{BB962C8B-B14F-4D97-AF65-F5344CB8AC3E}">
        <p14:creationId xmlns:p14="http://schemas.microsoft.com/office/powerpoint/2010/main" val="2935874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19</a:t>
            </a:fld>
            <a:endParaRPr lang="en-US"/>
          </a:p>
        </p:txBody>
      </p:sp>
    </p:spTree>
    <p:extLst>
      <p:ext uri="{BB962C8B-B14F-4D97-AF65-F5344CB8AC3E}">
        <p14:creationId xmlns:p14="http://schemas.microsoft.com/office/powerpoint/2010/main" val="108820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20</a:t>
            </a:fld>
            <a:endParaRPr lang="en-US"/>
          </a:p>
        </p:txBody>
      </p:sp>
    </p:spTree>
    <p:extLst>
      <p:ext uri="{BB962C8B-B14F-4D97-AF65-F5344CB8AC3E}">
        <p14:creationId xmlns:p14="http://schemas.microsoft.com/office/powerpoint/2010/main" val="293051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21</a:t>
            </a:fld>
            <a:endParaRPr lang="en-US"/>
          </a:p>
        </p:txBody>
      </p:sp>
    </p:spTree>
    <p:extLst>
      <p:ext uri="{BB962C8B-B14F-4D97-AF65-F5344CB8AC3E}">
        <p14:creationId xmlns:p14="http://schemas.microsoft.com/office/powerpoint/2010/main" val="278203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a:t>
            </a:fld>
            <a:endParaRPr lang="en-US"/>
          </a:p>
        </p:txBody>
      </p:sp>
    </p:spTree>
    <p:extLst>
      <p:ext uri="{BB962C8B-B14F-4D97-AF65-F5344CB8AC3E}">
        <p14:creationId xmlns:p14="http://schemas.microsoft.com/office/powerpoint/2010/main" val="691428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22</a:t>
            </a:fld>
            <a:endParaRPr lang="en-US"/>
          </a:p>
        </p:txBody>
      </p:sp>
    </p:spTree>
    <p:extLst>
      <p:ext uri="{BB962C8B-B14F-4D97-AF65-F5344CB8AC3E}">
        <p14:creationId xmlns:p14="http://schemas.microsoft.com/office/powerpoint/2010/main" val="394457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24</a:t>
            </a:fld>
            <a:endParaRPr lang="en-US"/>
          </a:p>
        </p:txBody>
      </p:sp>
    </p:spTree>
    <p:extLst>
      <p:ext uri="{BB962C8B-B14F-4D97-AF65-F5344CB8AC3E}">
        <p14:creationId xmlns:p14="http://schemas.microsoft.com/office/powerpoint/2010/main" val="3593770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25</a:t>
            </a:fld>
            <a:endParaRPr lang="en-US"/>
          </a:p>
        </p:txBody>
      </p:sp>
    </p:spTree>
    <p:extLst>
      <p:ext uri="{BB962C8B-B14F-4D97-AF65-F5344CB8AC3E}">
        <p14:creationId xmlns:p14="http://schemas.microsoft.com/office/powerpoint/2010/main" val="384621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E445F-9845-1B13-98E7-BB1F80193442}"/>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3A510555-E8C3-1A01-61C0-59BDA119EC9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A98063F-A522-9D21-33AB-D74B61250F0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761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8C90-BCEB-B8C7-9607-B75EDCD0C829}"/>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F495864A-1053-CC3F-D877-70418FF1A857}"/>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44DC0EF-EC60-FB31-4568-550B2A12F32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01959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42A61-78C5-24C3-C955-36B963468A3F}"/>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B26D2D10-BD82-D06E-A3DA-9F6DF7D6987A}"/>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16C591A-8D57-FFD3-8A32-8A58B66FCB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1860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33</a:t>
            </a:fld>
            <a:endParaRPr lang="en-US"/>
          </a:p>
        </p:txBody>
      </p:sp>
    </p:spTree>
    <p:extLst>
      <p:ext uri="{BB962C8B-B14F-4D97-AF65-F5344CB8AC3E}">
        <p14:creationId xmlns:p14="http://schemas.microsoft.com/office/powerpoint/2010/main" val="3859496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34</a:t>
            </a:fld>
            <a:endParaRPr lang="en-US"/>
          </a:p>
        </p:txBody>
      </p:sp>
    </p:spTree>
    <p:extLst>
      <p:ext uri="{BB962C8B-B14F-4D97-AF65-F5344CB8AC3E}">
        <p14:creationId xmlns:p14="http://schemas.microsoft.com/office/powerpoint/2010/main" val="3195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35</a:t>
            </a:fld>
            <a:endParaRPr lang="en-US"/>
          </a:p>
        </p:txBody>
      </p:sp>
    </p:spTree>
    <p:extLst>
      <p:ext uri="{BB962C8B-B14F-4D97-AF65-F5344CB8AC3E}">
        <p14:creationId xmlns:p14="http://schemas.microsoft.com/office/powerpoint/2010/main" val="148486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a:t>
            </a:fld>
            <a:endParaRPr lang="en-US"/>
          </a:p>
        </p:txBody>
      </p:sp>
    </p:spTree>
    <p:extLst>
      <p:ext uri="{BB962C8B-B14F-4D97-AF65-F5344CB8AC3E}">
        <p14:creationId xmlns:p14="http://schemas.microsoft.com/office/powerpoint/2010/main" val="258126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a:t>
            </a:fld>
            <a:endParaRPr lang="en-US"/>
          </a:p>
        </p:txBody>
      </p:sp>
    </p:spTree>
    <p:extLst>
      <p:ext uri="{BB962C8B-B14F-4D97-AF65-F5344CB8AC3E}">
        <p14:creationId xmlns:p14="http://schemas.microsoft.com/office/powerpoint/2010/main" val="325693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8CF58B-34F4-B485-054B-9AC9A8331F45}"/>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E73447CB-7972-E57A-ABE5-7AA88E1D1A7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6</a:t>
            </a:fld>
            <a:endParaRPr lang="en-US"/>
          </a:p>
        </p:txBody>
      </p:sp>
    </p:spTree>
    <p:extLst>
      <p:ext uri="{BB962C8B-B14F-4D97-AF65-F5344CB8AC3E}">
        <p14:creationId xmlns:p14="http://schemas.microsoft.com/office/powerpoint/2010/main" val="2012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a:t>
            </a:fld>
            <a:endParaRPr lang="en-US"/>
          </a:p>
        </p:txBody>
      </p:sp>
    </p:spTree>
    <p:extLst>
      <p:ext uri="{BB962C8B-B14F-4D97-AF65-F5344CB8AC3E}">
        <p14:creationId xmlns:p14="http://schemas.microsoft.com/office/powerpoint/2010/main" val="261688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8</a:t>
            </a:fld>
            <a:endParaRPr lang="en-US"/>
          </a:p>
        </p:txBody>
      </p:sp>
    </p:spTree>
    <p:extLst>
      <p:ext uri="{BB962C8B-B14F-4D97-AF65-F5344CB8AC3E}">
        <p14:creationId xmlns:p14="http://schemas.microsoft.com/office/powerpoint/2010/main" val="281275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9</a:t>
            </a:fld>
            <a:endParaRPr lang="en-US"/>
          </a:p>
        </p:txBody>
      </p:sp>
    </p:spTree>
    <p:extLst>
      <p:ext uri="{BB962C8B-B14F-4D97-AF65-F5344CB8AC3E}">
        <p14:creationId xmlns:p14="http://schemas.microsoft.com/office/powerpoint/2010/main" val="74670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5674046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with 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557681" y="1535855"/>
            <a:ext cx="8033657" cy="348047"/>
          </a:xfrm>
        </p:spPr>
        <p:txBody>
          <a:bodyPr>
            <a:noAutofit/>
          </a:bodyPr>
          <a:lstStyle>
            <a:lvl1pPr marL="0" indent="0" algn="l">
              <a:buNone/>
              <a:defRPr sz="18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549839" y="1987827"/>
            <a:ext cx="4857750" cy="389099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551005" y="1987827"/>
            <a:ext cx="3040529" cy="3890993"/>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470130" y="6513738"/>
            <a:ext cx="6717007" cy="207749"/>
          </a:xfrm>
          <a:prstGeom prst="rect">
            <a:avLst/>
          </a:prstGeom>
          <a:noFill/>
          <a:effectLst/>
        </p:spPr>
        <p:txBody>
          <a:bodyPr wrap="square" lIns="0" t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t>
            </a:r>
          </a:p>
        </p:txBody>
      </p:sp>
    </p:spTree>
    <p:extLst>
      <p:ext uri="{BB962C8B-B14F-4D97-AF65-F5344CB8AC3E}">
        <p14:creationId xmlns:p14="http://schemas.microsoft.com/office/powerpoint/2010/main" val="8074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388" y="141840"/>
            <a:ext cx="7772400" cy="814387"/>
          </a:xfrm>
        </p:spPr>
        <p:txBody>
          <a:bodyPr/>
          <a:lstStyle>
            <a:lvl1pPr>
              <a:defRPr b="1">
                <a:solidFill>
                  <a:schemeClr val="tx1"/>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vl1pPr>
            <a:lvl2pPr marL="742950" indent="-285750">
              <a:buClr>
                <a:schemeClr val="tx1"/>
              </a:buClr>
              <a:buFont typeface="Arial" panose="020B0604020202020204" pitchFamily="34" charset="0"/>
              <a:buChar char="•"/>
              <a:defRPr/>
            </a:lvl2pPr>
            <a:lvl3pPr marL="1143000" indent="-228600">
              <a:buClr>
                <a:schemeClr val="tx1"/>
              </a:buClr>
              <a:buFont typeface="Arial" panose="020B0604020202020204" pitchFamily="34" charset="0"/>
              <a:buChar char="•"/>
              <a:defRPr/>
            </a:lvl3pPr>
            <a:lvl4pPr marL="1600200" indent="-228600">
              <a:buClr>
                <a:schemeClr val="tx1"/>
              </a:buClr>
              <a:buFont typeface="Arial" panose="020B0604020202020204" pitchFamily="34" charset="0"/>
              <a:buChar char="•"/>
              <a:defRPr/>
            </a:lvl4pPr>
            <a:lvl5pPr marL="2057400" indent="-228600">
              <a:buClr>
                <a:schemeClr val="tx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591337"/>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531615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388" y="1104900"/>
            <a:ext cx="3810000" cy="4643438"/>
          </a:xfrm>
        </p:spPr>
        <p:txBody>
          <a:bodyPr/>
          <a:lstStyle>
            <a:lvl1pPr marL="342900" indent="-342900">
              <a:buClr>
                <a:schemeClr val="tx1"/>
              </a:buClr>
              <a:buFont typeface="Arial" panose="020B0604020202020204" pitchFamily="34" charset="0"/>
              <a:buChar char="•"/>
              <a:defRPr sz="2800"/>
            </a:lvl1pPr>
            <a:lvl2pPr marL="742950" indent="-285750">
              <a:buClr>
                <a:schemeClr val="tx1"/>
              </a:buClr>
              <a:buFont typeface="Arial" panose="020B0604020202020204" pitchFamily="34" charset="0"/>
              <a:buChar char="•"/>
              <a:defRPr sz="2400"/>
            </a:lvl2pPr>
            <a:lvl3pPr marL="1143000" indent="-228600">
              <a:buClr>
                <a:schemeClr val="tx1"/>
              </a:buClr>
              <a:buFont typeface="Arial" panose="020B0604020202020204" pitchFamily="34" charset="0"/>
              <a:buChar char="•"/>
              <a:defRPr sz="2000"/>
            </a:lvl3pPr>
            <a:lvl4pPr marL="1600200" indent="-228600">
              <a:buClr>
                <a:schemeClr val="tx1"/>
              </a:buClr>
              <a:buFont typeface="Arial" panose="020B0604020202020204" pitchFamily="34" charset="0"/>
              <a:buChar char="•"/>
              <a:defRPr sz="1800"/>
            </a:lvl4pPr>
            <a:lvl5pPr marL="2057400" indent="-228600">
              <a:buClr>
                <a:schemeClr val="tx1"/>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9788" y="1104900"/>
            <a:ext cx="3810000" cy="4643438"/>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627930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tx1"/>
              </a:buClr>
              <a:buFont typeface="Wingdings" panose="05000000000000000000" pitchFamily="2" charset="2"/>
              <a:buChar char="§"/>
              <a:defRPr sz="2400"/>
            </a:lvl1pPr>
            <a:lvl2pPr marL="742950" indent="-285750">
              <a:buClr>
                <a:schemeClr val="tx1"/>
              </a:buClr>
              <a:buFont typeface="Wingdings" panose="05000000000000000000" pitchFamily="2" charset="2"/>
              <a:buChar char="§"/>
              <a:defRPr sz="2000"/>
            </a:lvl2pPr>
            <a:lvl3pPr marL="1143000" indent="-228600">
              <a:buClr>
                <a:schemeClr val="tx1"/>
              </a:buClr>
              <a:buFont typeface="Wingdings" panose="05000000000000000000" pitchFamily="2" charset="2"/>
              <a:buChar char="§"/>
              <a:defRPr sz="1800"/>
            </a:lvl3pPr>
            <a:lvl4pPr marL="1600200" indent="-228600">
              <a:buClr>
                <a:schemeClr val="tx1"/>
              </a:buClr>
              <a:buFont typeface="Wingdings" panose="05000000000000000000" pitchFamily="2" charset="2"/>
              <a:buChar char="§"/>
              <a:defRPr sz="1600"/>
            </a:lvl4pPr>
            <a:lvl5pPr marL="2057400" indent="-228600">
              <a:buClr>
                <a:schemeClr val="tx1"/>
              </a:buClr>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tx1"/>
              </a:buClr>
              <a:buFont typeface="Wingdings" panose="05000000000000000000" pitchFamily="2" charset="2"/>
              <a:buChar char="§"/>
              <a:defRPr sz="2400">
                <a:solidFill>
                  <a:schemeClr val="tx1"/>
                </a:solidFill>
              </a:defRPr>
            </a:lvl1pPr>
            <a:lvl2pPr marL="742950" indent="-285750">
              <a:buClr>
                <a:schemeClr val="tx1"/>
              </a:buClr>
              <a:buFont typeface="Wingdings" panose="05000000000000000000" pitchFamily="2" charset="2"/>
              <a:buChar char="§"/>
              <a:defRPr sz="2000">
                <a:solidFill>
                  <a:schemeClr val="tx1"/>
                </a:solidFill>
              </a:defRPr>
            </a:lvl2pPr>
            <a:lvl3pPr marL="1143000" indent="-228600">
              <a:buClr>
                <a:schemeClr val="tx1"/>
              </a:buClr>
              <a:buFont typeface="Wingdings" panose="05000000000000000000" pitchFamily="2" charset="2"/>
              <a:buChar char="§"/>
              <a:defRPr sz="1800">
                <a:solidFill>
                  <a:schemeClr val="tx1"/>
                </a:solidFill>
              </a:defRPr>
            </a:lvl3pPr>
            <a:lvl4pPr marL="1600200" indent="-228600">
              <a:buClr>
                <a:schemeClr val="tx1"/>
              </a:buClr>
              <a:buFont typeface="Wingdings" panose="05000000000000000000" pitchFamily="2" charset="2"/>
              <a:buChar char="§"/>
              <a:defRPr sz="1600">
                <a:solidFill>
                  <a:schemeClr val="tx1"/>
                </a:solidFill>
              </a:defRPr>
            </a:lvl4pPr>
            <a:lvl5pPr marL="2057400" indent="-228600">
              <a:buClr>
                <a:schemeClr val="tx1"/>
              </a:buClr>
              <a:buFont typeface="Wingdings" panose="05000000000000000000" pitchFamily="2" charset="2"/>
              <a:buChar cha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03987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394692402"/>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35186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 Maro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8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6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0052083-535A-6770-1D0F-83560B360853}"/>
              </a:ext>
            </a:extLst>
          </p:cNvPr>
          <p:cNvGrpSpPr>
            <a:grpSpLocks/>
          </p:cNvGrpSpPr>
          <p:nvPr/>
        </p:nvGrpSpPr>
        <p:grpSpPr bwMode="auto">
          <a:xfrm>
            <a:off x="282575" y="0"/>
            <a:ext cx="8231188" cy="6183313"/>
            <a:chOff x="372" y="186"/>
            <a:chExt cx="5185" cy="3895"/>
          </a:xfrm>
        </p:grpSpPr>
        <p:grpSp>
          <p:nvGrpSpPr>
            <p:cNvPr id="1031" name="Group 3">
              <a:extLst>
                <a:ext uri="{FF2B5EF4-FFF2-40B4-BE49-F238E27FC236}">
                  <a16:creationId xmlns:a16="http://schemas.microsoft.com/office/drawing/2014/main" id="{CF1A8DCE-6434-8CC3-8A81-7B088FCB15AE}"/>
                </a:ext>
              </a:extLst>
            </p:cNvPr>
            <p:cNvGrpSpPr>
              <a:grpSpLocks/>
            </p:cNvGrpSpPr>
            <p:nvPr/>
          </p:nvGrpSpPr>
          <p:grpSpPr bwMode="auto">
            <a:xfrm>
              <a:off x="372" y="186"/>
              <a:ext cx="5185" cy="919"/>
              <a:chOff x="372" y="186"/>
              <a:chExt cx="5185" cy="919"/>
            </a:xfrm>
          </p:grpSpPr>
          <p:sp>
            <p:nvSpPr>
              <p:cNvPr id="187396" name="Freeform 4">
                <a:extLst>
                  <a:ext uri="{FF2B5EF4-FFF2-40B4-BE49-F238E27FC236}">
                    <a16:creationId xmlns:a16="http://schemas.microsoft.com/office/drawing/2014/main" id="{B7C8D4D4-613D-DEEE-7C21-D57A209DE5AA}"/>
                  </a:ext>
                </a:extLst>
              </p:cNvPr>
              <p:cNvSpPr>
                <a:spLocks/>
              </p:cNvSpPr>
              <p:nvPr/>
            </p:nvSpPr>
            <p:spPr bwMode="auto">
              <a:xfrm>
                <a:off x="372" y="192"/>
                <a:ext cx="86" cy="913"/>
              </a:xfrm>
              <a:custGeom>
                <a:avLst/>
                <a:gdLst/>
                <a:ahLst/>
                <a:cxnLst>
                  <a:cxn ang="0">
                    <a:pos x="0" y="0"/>
                  </a:cxn>
                  <a:cxn ang="0">
                    <a:pos x="85" y="96"/>
                  </a:cxn>
                  <a:cxn ang="0">
                    <a:pos x="85" y="816"/>
                  </a:cxn>
                  <a:cxn ang="0">
                    <a:pos x="0" y="912"/>
                  </a:cxn>
                  <a:cxn ang="0">
                    <a:pos x="0" y="0"/>
                  </a:cxn>
                </a:cxnLst>
                <a:rect l="0" t="0" r="r" b="b"/>
                <a:pathLst>
                  <a:path w="86" h="913">
                    <a:moveTo>
                      <a:pt x="0" y="0"/>
                    </a:moveTo>
                    <a:lnTo>
                      <a:pt x="85" y="96"/>
                    </a:lnTo>
                    <a:lnTo>
                      <a:pt x="85" y="816"/>
                    </a:lnTo>
                    <a:lnTo>
                      <a:pt x="0" y="912"/>
                    </a:lnTo>
                    <a:lnTo>
                      <a:pt x="0" y="0"/>
                    </a:lnTo>
                  </a:path>
                </a:pathLst>
              </a:custGeom>
              <a:no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7397" name="Freeform 5">
                <a:extLst>
                  <a:ext uri="{FF2B5EF4-FFF2-40B4-BE49-F238E27FC236}">
                    <a16:creationId xmlns:a16="http://schemas.microsoft.com/office/drawing/2014/main" id="{981AC0CF-CDC4-F2AD-5DCD-7E86F63344CF}"/>
                  </a:ext>
                </a:extLst>
              </p:cNvPr>
              <p:cNvSpPr>
                <a:spLocks/>
              </p:cNvSpPr>
              <p:nvPr/>
            </p:nvSpPr>
            <p:spPr bwMode="auto">
              <a:xfrm>
                <a:off x="5470" y="186"/>
                <a:ext cx="87" cy="910"/>
              </a:xfrm>
              <a:custGeom>
                <a:avLst/>
                <a:gdLst/>
                <a:ahLst/>
                <a:cxnLst>
                  <a:cxn ang="0">
                    <a:pos x="86" y="0"/>
                  </a:cxn>
                  <a:cxn ang="0">
                    <a:pos x="0" y="93"/>
                  </a:cxn>
                  <a:cxn ang="0">
                    <a:pos x="0" y="813"/>
                  </a:cxn>
                  <a:cxn ang="0">
                    <a:pos x="86" y="909"/>
                  </a:cxn>
                  <a:cxn ang="0">
                    <a:pos x="86" y="0"/>
                  </a:cxn>
                </a:cxnLst>
                <a:rect l="0" t="0" r="r" b="b"/>
                <a:pathLst>
                  <a:path w="87" h="910">
                    <a:moveTo>
                      <a:pt x="86" y="0"/>
                    </a:moveTo>
                    <a:lnTo>
                      <a:pt x="0" y="93"/>
                    </a:lnTo>
                    <a:lnTo>
                      <a:pt x="0" y="813"/>
                    </a:lnTo>
                    <a:lnTo>
                      <a:pt x="86" y="909"/>
                    </a:lnTo>
                    <a:lnTo>
                      <a:pt x="86" y="0"/>
                    </a:lnTo>
                  </a:path>
                </a:pathLst>
              </a:custGeom>
              <a:no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7398" name="Freeform 6">
                <a:extLst>
                  <a:ext uri="{FF2B5EF4-FFF2-40B4-BE49-F238E27FC236}">
                    <a16:creationId xmlns:a16="http://schemas.microsoft.com/office/drawing/2014/main" id="{B9E94686-63CB-36DF-36A5-A870084C71EC}"/>
                  </a:ext>
                </a:extLst>
              </p:cNvPr>
              <p:cNvSpPr>
                <a:spLocks/>
              </p:cNvSpPr>
              <p:nvPr/>
            </p:nvSpPr>
            <p:spPr bwMode="auto">
              <a:xfrm>
                <a:off x="372" y="189"/>
                <a:ext cx="5185" cy="103"/>
              </a:xfrm>
              <a:custGeom>
                <a:avLst/>
                <a:gdLst/>
                <a:ahLst/>
                <a:cxnLst>
                  <a:cxn ang="0">
                    <a:pos x="0" y="0"/>
                  </a:cxn>
                  <a:cxn ang="0">
                    <a:pos x="5184" y="3"/>
                  </a:cxn>
                  <a:cxn ang="0">
                    <a:pos x="5093" y="102"/>
                  </a:cxn>
                  <a:cxn ang="0">
                    <a:pos x="88" y="102"/>
                  </a:cxn>
                  <a:cxn ang="0">
                    <a:pos x="0" y="0"/>
                  </a:cxn>
                </a:cxnLst>
                <a:rect l="0" t="0" r="r" b="b"/>
                <a:pathLst>
                  <a:path w="5185" h="103">
                    <a:moveTo>
                      <a:pt x="0" y="0"/>
                    </a:moveTo>
                    <a:lnTo>
                      <a:pt x="5184" y="3"/>
                    </a:lnTo>
                    <a:lnTo>
                      <a:pt x="5093" y="102"/>
                    </a:lnTo>
                    <a:lnTo>
                      <a:pt x="88" y="102"/>
                    </a:lnTo>
                    <a:lnTo>
                      <a:pt x="0" y="0"/>
                    </a:lnTo>
                  </a:path>
                </a:pathLst>
              </a:custGeom>
              <a:no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1032" name="Group 7">
              <a:extLst>
                <a:ext uri="{FF2B5EF4-FFF2-40B4-BE49-F238E27FC236}">
                  <a16:creationId xmlns:a16="http://schemas.microsoft.com/office/drawing/2014/main" id="{D0B8ED98-FA0F-4782-B7CF-5A15B1529F3D}"/>
                </a:ext>
              </a:extLst>
            </p:cNvPr>
            <p:cNvGrpSpPr>
              <a:grpSpLocks/>
            </p:cNvGrpSpPr>
            <p:nvPr/>
          </p:nvGrpSpPr>
          <p:grpSpPr bwMode="auto">
            <a:xfrm>
              <a:off x="372" y="291"/>
              <a:ext cx="5185" cy="3790"/>
              <a:chOff x="372" y="291"/>
              <a:chExt cx="5185" cy="3790"/>
            </a:xfrm>
          </p:grpSpPr>
          <p:sp>
            <p:nvSpPr>
              <p:cNvPr id="187400" name="Freeform 8">
                <a:extLst>
                  <a:ext uri="{FF2B5EF4-FFF2-40B4-BE49-F238E27FC236}">
                    <a16:creationId xmlns:a16="http://schemas.microsoft.com/office/drawing/2014/main" id="{4C0B4FFD-8DB9-4B36-2F94-047470BC0C0C}"/>
                  </a:ext>
                </a:extLst>
              </p:cNvPr>
              <p:cNvSpPr>
                <a:spLocks/>
              </p:cNvSpPr>
              <p:nvPr/>
            </p:nvSpPr>
            <p:spPr bwMode="auto">
              <a:xfrm>
                <a:off x="372" y="807"/>
                <a:ext cx="79" cy="3274"/>
              </a:xfrm>
              <a:custGeom>
                <a:avLst/>
                <a:gdLst/>
                <a:ahLst/>
                <a:cxnLst>
                  <a:cxn ang="0">
                    <a:pos x="0" y="0"/>
                  </a:cxn>
                  <a:cxn ang="0">
                    <a:pos x="78" y="107"/>
                  </a:cxn>
                  <a:cxn ang="0">
                    <a:pos x="78" y="3166"/>
                  </a:cxn>
                  <a:cxn ang="0">
                    <a:pos x="0" y="3273"/>
                  </a:cxn>
                  <a:cxn ang="0">
                    <a:pos x="0" y="0"/>
                  </a:cxn>
                </a:cxnLst>
                <a:rect l="0" t="0" r="r" b="b"/>
                <a:pathLst>
                  <a:path w="79" h="3274">
                    <a:moveTo>
                      <a:pt x="0" y="0"/>
                    </a:moveTo>
                    <a:lnTo>
                      <a:pt x="78" y="107"/>
                    </a:lnTo>
                    <a:lnTo>
                      <a:pt x="78" y="3166"/>
                    </a:lnTo>
                    <a:lnTo>
                      <a:pt x="0" y="3273"/>
                    </a:lnTo>
                    <a:lnTo>
                      <a:pt x="0" y="0"/>
                    </a:lnTo>
                  </a:path>
                </a:pathLst>
              </a:custGeom>
              <a:no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7401" name="Freeform 9">
                <a:extLst>
                  <a:ext uri="{FF2B5EF4-FFF2-40B4-BE49-F238E27FC236}">
                    <a16:creationId xmlns:a16="http://schemas.microsoft.com/office/drawing/2014/main" id="{7705BE52-384F-5FB3-B46A-D34719684ACB}"/>
                  </a:ext>
                </a:extLst>
              </p:cNvPr>
              <p:cNvSpPr>
                <a:spLocks/>
              </p:cNvSpPr>
              <p:nvPr/>
            </p:nvSpPr>
            <p:spPr bwMode="auto">
              <a:xfrm>
                <a:off x="5470" y="747"/>
                <a:ext cx="84" cy="3325"/>
              </a:xfrm>
              <a:custGeom>
                <a:avLst/>
                <a:gdLst/>
                <a:ahLst/>
                <a:cxnLst>
                  <a:cxn ang="0">
                    <a:pos x="83" y="0"/>
                  </a:cxn>
                  <a:cxn ang="0">
                    <a:pos x="3" y="109"/>
                  </a:cxn>
                  <a:cxn ang="0">
                    <a:pos x="0" y="3233"/>
                  </a:cxn>
                  <a:cxn ang="0">
                    <a:pos x="83" y="3324"/>
                  </a:cxn>
                  <a:cxn ang="0">
                    <a:pos x="83" y="0"/>
                  </a:cxn>
                </a:cxnLst>
                <a:rect l="0" t="0" r="r" b="b"/>
                <a:pathLst>
                  <a:path w="84" h="3325">
                    <a:moveTo>
                      <a:pt x="83" y="0"/>
                    </a:moveTo>
                    <a:lnTo>
                      <a:pt x="3" y="109"/>
                    </a:lnTo>
                    <a:lnTo>
                      <a:pt x="0" y="3233"/>
                    </a:lnTo>
                    <a:lnTo>
                      <a:pt x="83" y="3324"/>
                    </a:lnTo>
                    <a:lnTo>
                      <a:pt x="83" y="0"/>
                    </a:lnTo>
                  </a:path>
                </a:pathLst>
              </a:custGeom>
              <a:no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7402" name="Freeform 10">
                <a:extLst>
                  <a:ext uri="{FF2B5EF4-FFF2-40B4-BE49-F238E27FC236}">
                    <a16:creationId xmlns:a16="http://schemas.microsoft.com/office/drawing/2014/main" id="{BE64B3C5-EFDE-38B8-4199-2ED61E3D04F2}"/>
                  </a:ext>
                </a:extLst>
              </p:cNvPr>
              <p:cNvSpPr>
                <a:spLocks/>
              </p:cNvSpPr>
              <p:nvPr/>
            </p:nvSpPr>
            <p:spPr bwMode="auto">
              <a:xfrm>
                <a:off x="372" y="3984"/>
                <a:ext cx="5185" cy="88"/>
              </a:xfrm>
              <a:custGeom>
                <a:avLst/>
                <a:gdLst/>
                <a:ahLst/>
                <a:cxnLst>
                  <a:cxn ang="0">
                    <a:pos x="0" y="87"/>
                  </a:cxn>
                  <a:cxn ang="0">
                    <a:pos x="5184" y="87"/>
                  </a:cxn>
                  <a:cxn ang="0">
                    <a:pos x="5095" y="0"/>
                  </a:cxn>
                  <a:cxn ang="0">
                    <a:pos x="89" y="0"/>
                  </a:cxn>
                  <a:cxn ang="0">
                    <a:pos x="0" y="87"/>
                  </a:cxn>
                </a:cxnLst>
                <a:rect l="0" t="0" r="r" b="b"/>
                <a:pathLst>
                  <a:path w="5185" h="88">
                    <a:moveTo>
                      <a:pt x="0" y="87"/>
                    </a:moveTo>
                    <a:lnTo>
                      <a:pt x="5184" y="87"/>
                    </a:lnTo>
                    <a:lnTo>
                      <a:pt x="5095" y="0"/>
                    </a:lnTo>
                    <a:lnTo>
                      <a:pt x="89" y="0"/>
                    </a:lnTo>
                    <a:lnTo>
                      <a:pt x="0" y="87"/>
                    </a:lnTo>
                  </a:path>
                </a:pathLst>
              </a:custGeom>
              <a:no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7403" name="Rectangle 11">
                <a:extLst>
                  <a:ext uri="{FF2B5EF4-FFF2-40B4-BE49-F238E27FC236}">
                    <a16:creationId xmlns:a16="http://schemas.microsoft.com/office/drawing/2014/main" id="{2F2C6197-45DF-ED84-352D-CAE7B31C4815}"/>
                  </a:ext>
                </a:extLst>
              </p:cNvPr>
              <p:cNvSpPr>
                <a:spLocks noChangeArrowheads="1"/>
              </p:cNvSpPr>
              <p:nvPr/>
            </p:nvSpPr>
            <p:spPr bwMode="auto">
              <a:xfrm>
                <a:off x="457" y="291"/>
                <a:ext cx="5013" cy="3690"/>
              </a:xfrm>
              <a:prstGeom prst="rect">
                <a:avLst/>
              </a:prstGeom>
              <a:noFill/>
              <a:ln w="12700">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sp>
        <p:nvSpPr>
          <p:cNvPr id="1027" name="Rectangle 12">
            <a:extLst>
              <a:ext uri="{FF2B5EF4-FFF2-40B4-BE49-F238E27FC236}">
                <a16:creationId xmlns:a16="http://schemas.microsoft.com/office/drawing/2014/main" id="{A0E62C35-C8F2-7A55-933D-7C8CD64B8BE4}"/>
              </a:ext>
            </a:extLst>
          </p:cNvPr>
          <p:cNvSpPr>
            <a:spLocks noGrp="1" noChangeArrowheads="1"/>
          </p:cNvSpPr>
          <p:nvPr>
            <p:ph type="title"/>
          </p:nvPr>
        </p:nvSpPr>
        <p:spPr bwMode="auto">
          <a:xfrm>
            <a:off x="685800" y="52388"/>
            <a:ext cx="777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87405" name="Rectangle 13">
            <a:extLst>
              <a:ext uri="{FF2B5EF4-FFF2-40B4-BE49-F238E27FC236}">
                <a16:creationId xmlns:a16="http://schemas.microsoft.com/office/drawing/2014/main" id="{5966976B-B17B-A791-B2FC-FBA5068AED44}"/>
              </a:ext>
            </a:extLst>
          </p:cNvPr>
          <p:cNvSpPr>
            <a:spLocks noGrp="1" noChangeArrowheads="1"/>
          </p:cNvSpPr>
          <p:nvPr>
            <p:ph type="body" idx="1"/>
          </p:nvPr>
        </p:nvSpPr>
        <p:spPr bwMode="auto">
          <a:xfrm>
            <a:off x="687388" y="1104900"/>
            <a:ext cx="7772400" cy="46434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Rectangle 14">
            <a:extLst>
              <a:ext uri="{FF2B5EF4-FFF2-40B4-BE49-F238E27FC236}">
                <a16:creationId xmlns:a16="http://schemas.microsoft.com/office/drawing/2014/main" id="{AB7FC0AC-EB50-859A-590C-A408884DEF92}"/>
              </a:ext>
            </a:extLst>
          </p:cNvPr>
          <p:cNvSpPr>
            <a:spLocks noChangeArrowheads="1"/>
          </p:cNvSpPr>
          <p:nvPr userDrawn="1"/>
        </p:nvSpPr>
        <p:spPr bwMode="auto">
          <a:xfrm>
            <a:off x="8236744" y="6450014"/>
            <a:ext cx="544512" cy="3365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r>
              <a:rPr lang="en-US" altLang="en-US" sz="1600" dirty="0">
                <a:latin typeface="Book Antiqua" panose="02040602050305030304" pitchFamily="18" charset="0"/>
              </a:rPr>
              <a:t>  </a:t>
            </a:r>
            <a:fld id="{927775E5-C0A0-45D9-8CCB-AFED30369BB4}" type="slidenum">
              <a:rPr lang="en-US" altLang="en-US" sz="1600">
                <a:latin typeface="Book Antiqua" panose="02040602050305030304" pitchFamily="18" charset="0"/>
              </a:rPr>
              <a:pPr/>
              <a:t>‹#›</a:t>
            </a:fld>
            <a:endParaRPr lang="en-US" altLang="en-US" sz="1600" dirty="0">
              <a:latin typeface="Book Antiqua" panose="02040602050305030304" pitchFamily="18" charset="0"/>
            </a:endParaRPr>
          </a:p>
        </p:txBody>
      </p:sp>
      <p:sp>
        <p:nvSpPr>
          <p:cNvPr id="1030" name="Rectangle 15">
            <a:extLst>
              <a:ext uri="{FF2B5EF4-FFF2-40B4-BE49-F238E27FC236}">
                <a16:creationId xmlns:a16="http://schemas.microsoft.com/office/drawing/2014/main" id="{52523620-4923-5FC0-F2A4-B27D8DDDF77B}"/>
              </a:ext>
            </a:extLst>
          </p:cNvPr>
          <p:cNvSpPr>
            <a:spLocks noChangeArrowheads="1"/>
          </p:cNvSpPr>
          <p:nvPr userDrawn="1"/>
        </p:nvSpPr>
        <p:spPr bwMode="auto">
          <a:xfrm>
            <a:off x="7694613" y="6275388"/>
            <a:ext cx="831850" cy="33598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200">
                <a:solidFill>
                  <a:schemeClr val="tx1"/>
                </a:solidFill>
                <a:latin typeface="MS Reference Serif" panose="020B0604020202020204" charset="0"/>
                <a:cs typeface="Arial" panose="020B0604020202020204" pitchFamily="34" charset="0"/>
              </a:defRPr>
            </a:lvl1pPr>
            <a:lvl2pPr marL="742950" indent="-285750" eaLnBrk="0" hangingPunct="0">
              <a:defRPr sz="2200">
                <a:solidFill>
                  <a:schemeClr val="tx1"/>
                </a:solidFill>
                <a:latin typeface="MS Reference Serif" panose="020B0604020202020204" charset="0"/>
                <a:cs typeface="Arial" panose="020B0604020202020204" pitchFamily="34" charset="0"/>
              </a:defRPr>
            </a:lvl2pPr>
            <a:lvl3pPr marL="1143000" indent="-228600" eaLnBrk="0" hangingPunct="0">
              <a:defRPr sz="2200">
                <a:solidFill>
                  <a:schemeClr val="tx1"/>
                </a:solidFill>
                <a:latin typeface="MS Reference Serif" panose="020B0604020202020204" charset="0"/>
                <a:cs typeface="Arial" panose="020B0604020202020204" pitchFamily="34" charset="0"/>
              </a:defRPr>
            </a:lvl3pPr>
            <a:lvl4pPr marL="1600200" indent="-228600" eaLnBrk="0" hangingPunct="0">
              <a:defRPr sz="2200">
                <a:solidFill>
                  <a:schemeClr val="tx1"/>
                </a:solidFill>
                <a:latin typeface="MS Reference Serif" panose="020B0604020202020204" charset="0"/>
                <a:cs typeface="Arial" panose="020B0604020202020204" pitchFamily="34" charset="0"/>
              </a:defRPr>
            </a:lvl4pPr>
            <a:lvl5pPr marL="2057400" indent="-228600" eaLnBrk="0" hangingPunct="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defRPr/>
            </a:pPr>
            <a:r>
              <a:rPr lang="en-US" altLang="en-US" sz="1600" dirty="0">
                <a:latin typeface="Book Antiqua" panose="02040602050305030304" pitchFamily="18" charset="0"/>
              </a:rPr>
              <a:t>            </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ransition>
    <p:zoom/>
  </p:transition>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1"/>
        </a:buClr>
        <a:buSzPct val="75000"/>
        <a:buFont typeface="Arial" panose="020B0604020202020204" pitchFamily="34" charset="0"/>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25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16.png"/><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5.bin"/><Relationship Id="rId1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2.e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oleObject" Target="../embeddings/oleObject12.bin"/><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21.emf"/><Relationship Id="rId5" Type="http://schemas.openxmlformats.org/officeDocument/2006/relationships/oleObject" Target="../embeddings/oleObject9.bin"/><Relationship Id="rId15" Type="http://schemas.openxmlformats.org/officeDocument/2006/relationships/image" Target="../media/image23.emf"/><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11.bin"/><Relationship Id="rId1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oleObject" Target="../embeddings/oleObject15.bin"/><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Xm10-01.xlsx"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Xm10-01.xlsx" TargetMode="External"/><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oleObject" Target="../embeddings/oleObject17.bin"/><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08DACB-51EE-2648-B2CA-348544108E52}"/>
              </a:ext>
            </a:extLst>
          </p:cNvPr>
          <p:cNvSpPr txBox="1"/>
          <p:nvPr/>
        </p:nvSpPr>
        <p:spPr>
          <a:xfrm>
            <a:off x="324091" y="203318"/>
            <a:ext cx="8472668" cy="2201628"/>
          </a:xfrm>
          <a:prstGeom prst="rect">
            <a:avLst/>
          </a:prstGeom>
          <a:noFill/>
        </p:spPr>
        <p:txBody>
          <a:bodyPr wrap="square" lIns="67500" rtlCol="0">
            <a:spAutoFit/>
          </a:bodyPr>
          <a:lstStyle/>
          <a:p>
            <a:pPr algn="ctr">
              <a:lnSpc>
                <a:spcPct val="110000"/>
              </a:lnSpc>
            </a:pPr>
            <a:r>
              <a:rPr lang="fr-FR" sz="5400" b="1" spc="75" dirty="0" err="1">
                <a:solidFill>
                  <a:srgbClr val="00B5E2"/>
                </a:solidFill>
                <a:latin typeface="Helvetica" pitchFamily="2" charset="0"/>
                <a:cs typeface="Times New Roman" panose="02020603050405020304" pitchFamily="18" charset="0"/>
              </a:rPr>
              <a:t>Chapter</a:t>
            </a:r>
            <a:r>
              <a:rPr lang="fr-FR" sz="5400" b="1" spc="75" dirty="0">
                <a:solidFill>
                  <a:srgbClr val="00B5E2"/>
                </a:solidFill>
                <a:latin typeface="Helvetica" pitchFamily="2" charset="0"/>
                <a:cs typeface="Times New Roman" panose="02020603050405020304" pitchFamily="18" charset="0"/>
              </a:rPr>
              <a:t> 10: Introduction to Estimation</a:t>
            </a:r>
          </a:p>
          <a:p>
            <a:pPr>
              <a:lnSpc>
                <a:spcPct val="110000"/>
              </a:lnSpc>
            </a:pPr>
            <a:r>
              <a:rPr lang="fr-FR" sz="1800" spc="75" dirty="0">
                <a:latin typeface="Helvetica" pitchFamily="2" charset="0"/>
                <a:cs typeface="Times New Roman" panose="02020603050405020304" pitchFamily="18" charset="0"/>
              </a:rPr>
              <a:t>	</a:t>
            </a:r>
          </a:p>
        </p:txBody>
      </p:sp>
      <p:pic>
        <p:nvPicPr>
          <p:cNvPr id="3" name="Picture 2" descr="A cartoon of two people with a question mark&#10;&#10;AI-generated content may be incorrect.">
            <a:extLst>
              <a:ext uri="{FF2B5EF4-FFF2-40B4-BE49-F238E27FC236}">
                <a16:creationId xmlns:a16="http://schemas.microsoft.com/office/drawing/2014/main" id="{AB12AEA5-EBEC-62E6-867A-7010C70A0E27}"/>
              </a:ext>
            </a:extLst>
          </p:cNvPr>
          <p:cNvPicPr>
            <a:picLocks noChangeAspect="1"/>
          </p:cNvPicPr>
          <p:nvPr/>
        </p:nvPicPr>
        <p:blipFill>
          <a:blip r:embed="rId3"/>
          <a:stretch>
            <a:fillRect/>
          </a:stretch>
        </p:blipFill>
        <p:spPr>
          <a:xfrm>
            <a:off x="548920" y="2404946"/>
            <a:ext cx="8046160" cy="4339745"/>
          </a:xfrm>
          <a:prstGeom prst="rect">
            <a:avLst/>
          </a:prstGeom>
        </p:spPr>
      </p:pic>
    </p:spTree>
    <p:extLst>
      <p:ext uri="{BB962C8B-B14F-4D97-AF65-F5344CB8AC3E}">
        <p14:creationId xmlns:p14="http://schemas.microsoft.com/office/powerpoint/2010/main" val="250337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27839" y="284961"/>
            <a:ext cx="8888321" cy="969496"/>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Estimating the Population Mean </a:t>
            </a:r>
          </a:p>
          <a:p>
            <a:pPr algn="ctr"/>
            <a:r>
              <a:rPr lang="en-US" sz="2100" spc="75" dirty="0">
                <a:solidFill>
                  <a:schemeClr val="bg1"/>
                </a:solidFill>
                <a:latin typeface="Times New Roman" panose="02020603050405020304" pitchFamily="18" charset="0"/>
                <a:cs typeface="Times New Roman" panose="02020603050405020304" pitchFamily="18" charset="0"/>
              </a:rPr>
              <a:t>when the </a:t>
            </a:r>
            <a:r>
              <a:rPr lang="en-US" sz="2100" b="1" spc="75" dirty="0">
                <a:solidFill>
                  <a:schemeClr val="bg1"/>
                </a:solidFill>
                <a:latin typeface="Times New Roman" panose="02020603050405020304" pitchFamily="18" charset="0"/>
                <a:cs typeface="Times New Roman" panose="02020603050405020304" pitchFamily="18" charset="0"/>
              </a:rPr>
              <a:t>Population Standard Deviation is Known</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mc:Choice xmlns:a14="http://schemas.microsoft.com/office/drawing/2010/main"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482181" y="1435103"/>
                <a:ext cx="8372452"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50"/>
                  </a:spcBef>
                </a:pPr>
                <a:r>
                  <a:rPr lang="en-US" sz="2400" dirty="0"/>
                  <a:t>Consider the task of estimating the unknown mean </a:t>
                </a:r>
                <a:r>
                  <a:rPr lang="el-GR" sz="2400" i="1" dirty="0"/>
                  <a:t>μ</a:t>
                </a:r>
                <a:r>
                  <a:rPr lang="en-US" sz="2400" i="1" dirty="0"/>
                  <a:t> of </a:t>
                </a:r>
                <a:r>
                  <a:rPr lang="en-US" sz="2400" dirty="0"/>
                  <a:t>a population that is described by a continuous random variable </a:t>
                </a:r>
                <a:r>
                  <a:rPr lang="en-US" sz="2400" i="1" dirty="0"/>
                  <a:t>X </a:t>
                </a:r>
                <a:r>
                  <a:rPr lang="en-US" sz="2400" dirty="0"/>
                  <a:t>and has standard deviation </a:t>
                </a:r>
                <a:r>
                  <a:rPr lang="el-GR" sz="2400" i="1" dirty="0">
                    <a:cs typeface="Calibri" panose="020F0502020204030204" pitchFamily="34" charset="0"/>
                  </a:rPr>
                  <a:t>σ</a:t>
                </a:r>
                <a:r>
                  <a:rPr lang="en-US" sz="2400" i="1" dirty="0">
                    <a:cs typeface="Calibri" panose="020F0502020204030204" pitchFamily="34" charset="0"/>
                  </a:rPr>
                  <a:t>.</a:t>
                </a:r>
              </a:p>
              <a:p>
                <a:pPr>
                  <a:lnSpc>
                    <a:spcPct val="100000"/>
                  </a:lnSpc>
                  <a:spcBef>
                    <a:spcPts val="450"/>
                  </a:spcBef>
                </a:pPr>
                <a:endParaRPr lang="en-US" sz="2400" i="1" dirty="0"/>
              </a:p>
              <a:p>
                <a:pPr>
                  <a:lnSpc>
                    <a:spcPct val="100000"/>
                  </a:lnSpc>
                  <a:spcBef>
                    <a:spcPts val="450"/>
                  </a:spcBef>
                </a:pPr>
                <a:r>
                  <a:rPr lang="en-US" sz="2400" dirty="0"/>
                  <a:t>The first step in the estimation procedure is to draw a random sample of size </a:t>
                </a:r>
                <a:r>
                  <a:rPr lang="en-US" sz="2400" i="1" dirty="0"/>
                  <a:t>n</a:t>
                </a:r>
                <a:r>
                  <a:rPr lang="en-US" sz="2400" dirty="0"/>
                  <a:t> and calculate the sample mean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a:t>
                </a:r>
              </a:p>
              <a:p>
                <a:pPr>
                  <a:lnSpc>
                    <a:spcPct val="100000"/>
                  </a:lnSpc>
                  <a:spcBef>
                    <a:spcPts val="450"/>
                  </a:spcBef>
                </a:pPr>
                <a:endParaRPr lang="en-US" sz="2400" dirty="0"/>
              </a:p>
              <a:p>
                <a:pPr>
                  <a:lnSpc>
                    <a:spcPct val="100000"/>
                  </a:lnSpc>
                  <a:spcBef>
                    <a:spcPts val="450"/>
                  </a:spcBef>
                  <a:spcAft>
                    <a:spcPts val="450"/>
                  </a:spcAft>
                </a:pPr>
                <a:r>
                  <a:rPr lang="en-US" sz="2400" dirty="0"/>
                  <a:t>Because of the central limit theorem, if </a:t>
                </a:r>
                <a:r>
                  <a:rPr lang="en-US" sz="2400" i="1" dirty="0"/>
                  <a:t>X</a:t>
                </a:r>
                <a:r>
                  <a:rPr lang="en-US" sz="2400" dirty="0"/>
                  <a:t> is normally distributed or </a:t>
                </a:r>
                <a:r>
                  <a:rPr lang="en-US" sz="2400" i="1" dirty="0"/>
                  <a:t>n</a:t>
                </a:r>
                <a:r>
                  <a:rPr lang="en-US" sz="2400" dirty="0"/>
                  <a:t> is sufficiently large, then </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𝑋</m:t>
                        </m:r>
                      </m:e>
                    </m:acc>
                  </m:oMath>
                </a14:m>
                <a:r>
                  <a:rPr lang="en-US" sz="2400" dirty="0"/>
                  <a:t> is normally distributed.</a:t>
                </a:r>
              </a:p>
              <a:p>
                <a:pPr>
                  <a:lnSpc>
                    <a:spcPct val="100000"/>
                  </a:lnSpc>
                  <a:spcBef>
                    <a:spcPts val="450"/>
                  </a:spcBef>
                  <a:spcAft>
                    <a:spcPts val="450"/>
                  </a:spcAft>
                </a:pPr>
                <a:endParaRPr lang="en-US" sz="1500" dirty="0"/>
              </a:p>
              <a:p>
                <a:pPr>
                  <a:lnSpc>
                    <a:spcPct val="100000"/>
                  </a:lnSpc>
                  <a:spcBef>
                    <a:spcPts val="450"/>
                  </a:spcBef>
                  <a:spcAft>
                    <a:spcPts val="450"/>
                  </a:spcAft>
                </a:pPr>
                <a:endParaRPr lang="en-US" sz="150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mc:Choice>
        <mc:Fallback>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482181" y="1435103"/>
                <a:ext cx="8372452" cy="3366477"/>
              </a:xfrm>
              <a:prstGeom prst="rect">
                <a:avLst/>
              </a:prstGeom>
              <a:blipFill>
                <a:blip r:embed="rId3"/>
                <a:stretch>
                  <a:fillRect l="-946" t="-1447" r="-2111" b="-22966"/>
                </a:stretch>
              </a:blipFill>
            </p:spPr>
            <p:txBody>
              <a:bodyPr/>
              <a:lstStyle/>
              <a:p>
                <a:r>
                  <a:rPr lang="en-US">
                    <a:noFill/>
                  </a:rPr>
                  <a:t> </a:t>
                </a:r>
              </a:p>
            </p:txBody>
          </p:sp>
        </mc:Fallback>
      </mc:AlternateContent>
    </p:spTree>
    <p:extLst>
      <p:ext uri="{BB962C8B-B14F-4D97-AF65-F5344CB8AC3E}">
        <p14:creationId xmlns:p14="http://schemas.microsoft.com/office/powerpoint/2010/main" val="312593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69D5A05-93EE-EF0C-78D2-D55B7461D8C4}"/>
              </a:ext>
            </a:extLst>
          </p:cNvPr>
          <p:cNvSpPr>
            <a:spLocks noChangeArrowheads="1"/>
          </p:cNvSpPr>
          <p:nvPr/>
        </p:nvSpPr>
        <p:spPr bwMode="auto">
          <a:xfrm>
            <a:off x="363538" y="184150"/>
            <a:ext cx="8577262" cy="814388"/>
          </a:xfrm>
          <a:prstGeom prst="rect">
            <a:avLst/>
          </a:prstGeom>
          <a:noFill/>
          <a:ln w="12700">
            <a:noFill/>
            <a:miter lim="800000"/>
            <a:headEnd/>
            <a:tailEnd/>
          </a:ln>
          <a:effectLst/>
        </p:spPr>
        <p:txBody>
          <a:bodyPr lIns="90488" tIns="44450" rIns="90488" bIns="44450" anchor="ctr"/>
          <a:lstStyle/>
          <a:p>
            <a:pPr algn="ctr">
              <a:defRPr/>
            </a:pPr>
            <a:r>
              <a:rPr lang="en-US" sz="2800" b="1" kern="0" dirty="0">
                <a:latin typeface="+mj-lt"/>
                <a:ea typeface="+mj-ea"/>
                <a:cs typeface="+mj-cs"/>
              </a:rPr>
              <a:t>Interval Estimate of a Population Mean:</a:t>
            </a:r>
            <a:br>
              <a:rPr lang="en-US" sz="2800" b="1" kern="0" dirty="0">
                <a:latin typeface="+mj-lt"/>
                <a:ea typeface="+mj-ea"/>
                <a:cs typeface="+mj-cs"/>
              </a:rPr>
            </a:br>
            <a:r>
              <a:rPr lang="en-US" sz="2800" b="1" i="1" dirty="0">
                <a:latin typeface="Symbol" pitchFamily="18" charset="2"/>
                <a:cs typeface="Arial" charset="0"/>
              </a:rPr>
              <a:t>  </a:t>
            </a:r>
            <a:r>
              <a:rPr lang="en-US" sz="2800" b="1" kern="0" dirty="0">
                <a:latin typeface="+mj-lt"/>
                <a:ea typeface="+mj-ea"/>
                <a:cs typeface="+mj-cs"/>
              </a:rPr>
              <a:t>  Known</a:t>
            </a:r>
          </a:p>
        </p:txBody>
      </p:sp>
      <p:sp>
        <p:nvSpPr>
          <p:cNvPr id="163843" name="Rectangle 3">
            <a:extLst>
              <a:ext uri="{FF2B5EF4-FFF2-40B4-BE49-F238E27FC236}">
                <a16:creationId xmlns:a16="http://schemas.microsoft.com/office/drawing/2014/main" id="{67837E23-14FF-5477-684F-131A15B4467E}"/>
              </a:ext>
            </a:extLst>
          </p:cNvPr>
          <p:cNvSpPr>
            <a:spLocks noChangeArrowheads="1"/>
          </p:cNvSpPr>
          <p:nvPr/>
        </p:nvSpPr>
        <p:spPr bwMode="auto">
          <a:xfrm>
            <a:off x="685800" y="1114425"/>
            <a:ext cx="7772400" cy="4195763"/>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endParaRPr lang="en-US" sz="2400" i="1">
              <a:effectLst>
                <a:outerShdw blurRad="38100" dist="38100" dir="2700000" algn="tl">
                  <a:srgbClr val="000000"/>
                </a:outerShdw>
              </a:effectLst>
              <a:latin typeface="Book Antiqua" pitchFamily="18" charset="0"/>
              <a:cs typeface="+mn-cs"/>
            </a:endParaRPr>
          </a:p>
        </p:txBody>
      </p:sp>
      <p:sp>
        <p:nvSpPr>
          <p:cNvPr id="163845" name="Rectangle 5">
            <a:extLst>
              <a:ext uri="{FF2B5EF4-FFF2-40B4-BE49-F238E27FC236}">
                <a16:creationId xmlns:a16="http://schemas.microsoft.com/office/drawing/2014/main" id="{C18A359F-ABFA-647E-CC87-6CC8CFCD5BCA}"/>
              </a:ext>
            </a:extLst>
          </p:cNvPr>
          <p:cNvSpPr>
            <a:spLocks noChangeArrowheads="1"/>
          </p:cNvSpPr>
          <p:nvPr/>
        </p:nvSpPr>
        <p:spPr bwMode="auto">
          <a:xfrm>
            <a:off x="641350" y="2162175"/>
            <a:ext cx="7727950" cy="211455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In order to develop an interval estimate of a population mean, the margin of error must be computed using either:</a:t>
            </a:r>
          </a:p>
          <a:p>
            <a:pPr marL="742950" lvl="1" indent="-285750">
              <a:spcBef>
                <a:spcPct val="20000"/>
              </a:spcBef>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the population standard deviation </a:t>
            </a:r>
            <a:r>
              <a:rPr lang="en-US" sz="2400" i="1" dirty="0">
                <a:effectLst>
                  <a:outerShdw blurRad="38100" dist="38100" dir="2700000" algn="tl">
                    <a:srgbClr val="000000"/>
                  </a:outerShdw>
                </a:effectLst>
                <a:latin typeface="Symbol" pitchFamily="18" charset="2"/>
                <a:cs typeface="+mn-cs"/>
              </a:rPr>
              <a:t>s</a:t>
            </a:r>
            <a:r>
              <a:rPr lang="en-US" sz="2400" dirty="0">
                <a:effectLst>
                  <a:outerShdw blurRad="38100" dist="38100" dir="2700000" algn="tl">
                    <a:srgbClr val="000000"/>
                  </a:outerShdw>
                </a:effectLst>
                <a:latin typeface="Book Antiqua" pitchFamily="18" charset="0"/>
                <a:cs typeface="+mn-cs"/>
              </a:rPr>
              <a:t> , or</a:t>
            </a:r>
          </a:p>
          <a:p>
            <a:pPr marL="742950" lvl="1" indent="-285750">
              <a:spcBef>
                <a:spcPct val="20000"/>
              </a:spcBef>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the sample standard deviation    </a:t>
            </a:r>
            <a:r>
              <a:rPr lang="en-US" sz="2400" i="1" dirty="0">
                <a:effectLst>
                  <a:outerShdw blurRad="38100" dist="38100" dir="2700000" algn="tl">
                    <a:srgbClr val="000000"/>
                  </a:outerShdw>
                </a:effectLst>
                <a:latin typeface="Book Antiqua" pitchFamily="18" charset="0"/>
                <a:cs typeface="+mn-cs"/>
              </a:rPr>
              <a:t>s</a:t>
            </a:r>
          </a:p>
        </p:txBody>
      </p:sp>
      <p:sp>
        <p:nvSpPr>
          <p:cNvPr id="163846" name="Rectangle 6">
            <a:extLst>
              <a:ext uri="{FF2B5EF4-FFF2-40B4-BE49-F238E27FC236}">
                <a16:creationId xmlns:a16="http://schemas.microsoft.com/office/drawing/2014/main" id="{86777C4E-6A79-787C-1005-5B897DD4A690}"/>
              </a:ext>
            </a:extLst>
          </p:cNvPr>
          <p:cNvSpPr>
            <a:spLocks noChangeArrowheads="1"/>
          </p:cNvSpPr>
          <p:nvPr/>
        </p:nvSpPr>
        <p:spPr bwMode="auto">
          <a:xfrm>
            <a:off x="700088" y="4292600"/>
            <a:ext cx="7727950" cy="120015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i="1" dirty="0">
                <a:effectLst>
                  <a:outerShdw blurRad="38100" dist="38100" dir="2700000" algn="tl">
                    <a:srgbClr val="000000"/>
                  </a:outerShdw>
                </a:effectLst>
                <a:latin typeface="Symbol" pitchFamily="18" charset="2"/>
                <a:cs typeface="+mn-cs"/>
              </a:rPr>
              <a:t>s</a:t>
            </a:r>
            <a:r>
              <a:rPr lang="en-US" sz="2400" dirty="0">
                <a:effectLst>
                  <a:outerShdw blurRad="38100" dist="38100" dir="2700000" algn="tl">
                    <a:srgbClr val="000000"/>
                  </a:outerShdw>
                </a:effectLst>
                <a:latin typeface="Book Antiqua" pitchFamily="18" charset="0"/>
                <a:cs typeface="+mn-cs"/>
              </a:rPr>
              <a:t>  is rarely known exactly, but often a good estimate can be obtained based on historical data or other information.</a:t>
            </a:r>
          </a:p>
        </p:txBody>
      </p:sp>
      <p:sp>
        <p:nvSpPr>
          <p:cNvPr id="163847" name="Rectangle 7">
            <a:extLst>
              <a:ext uri="{FF2B5EF4-FFF2-40B4-BE49-F238E27FC236}">
                <a16:creationId xmlns:a16="http://schemas.microsoft.com/office/drawing/2014/main" id="{D60A4DBC-853D-D6C0-1327-F17068649FF4}"/>
              </a:ext>
            </a:extLst>
          </p:cNvPr>
          <p:cNvSpPr>
            <a:spLocks noChangeArrowheads="1"/>
          </p:cNvSpPr>
          <p:nvPr/>
        </p:nvSpPr>
        <p:spPr bwMode="auto">
          <a:xfrm>
            <a:off x="787400" y="5426075"/>
            <a:ext cx="7727950" cy="51435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We refer to such cases as the </a:t>
            </a:r>
            <a:r>
              <a:rPr lang="en-US" sz="2400" i="1" u="sng" dirty="0">
                <a:effectLst>
                  <a:outerShdw blurRad="38100" dist="38100" dir="2700000" algn="tl">
                    <a:srgbClr val="000000"/>
                  </a:outerShdw>
                </a:effectLst>
                <a:latin typeface="Symbol" pitchFamily="18" charset="2"/>
                <a:cs typeface="+mn-cs"/>
              </a:rPr>
              <a:t>s</a:t>
            </a:r>
            <a:r>
              <a:rPr lang="en-US" sz="2400" u="sng" dirty="0">
                <a:effectLst>
                  <a:outerShdw blurRad="38100" dist="38100" dir="2700000" algn="tl">
                    <a:srgbClr val="000000"/>
                  </a:outerShdw>
                </a:effectLst>
                <a:latin typeface="Book Antiqua" pitchFamily="18" charset="0"/>
                <a:cs typeface="+mn-cs"/>
              </a:rPr>
              <a:t>  known</a:t>
            </a:r>
            <a:r>
              <a:rPr lang="en-US" sz="2400" dirty="0">
                <a:effectLst>
                  <a:outerShdw blurRad="38100" dist="38100" dir="2700000" algn="tl">
                    <a:srgbClr val="000000"/>
                  </a:outerShdw>
                </a:effectLst>
                <a:latin typeface="Book Antiqua" pitchFamily="18" charset="0"/>
                <a:cs typeface="+mn-cs"/>
              </a:rPr>
              <a:t> case. </a:t>
            </a:r>
          </a:p>
        </p:txBody>
      </p:sp>
      <p:sp>
        <p:nvSpPr>
          <p:cNvPr id="7" name="Rectangle 4">
            <a:extLst>
              <a:ext uri="{FF2B5EF4-FFF2-40B4-BE49-F238E27FC236}">
                <a16:creationId xmlns:a16="http://schemas.microsoft.com/office/drawing/2014/main" id="{942BDFCB-139F-183A-33A3-D49BA270C24C}"/>
              </a:ext>
            </a:extLst>
          </p:cNvPr>
          <p:cNvSpPr>
            <a:spLocks noChangeArrowheads="1"/>
          </p:cNvSpPr>
          <p:nvPr/>
        </p:nvSpPr>
        <p:spPr bwMode="auto">
          <a:xfrm>
            <a:off x="952500" y="1001713"/>
            <a:ext cx="7505700" cy="1030287"/>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t>
            </a:r>
          </a:p>
          <a:p>
            <a:pPr>
              <a:defRPr/>
            </a:pPr>
            <a:r>
              <a:rPr lang="en-US" sz="2400" dirty="0">
                <a:effectLst>
                  <a:outerShdw blurRad="38100" dist="38100" dir="2700000" algn="tl">
                    <a:srgbClr val="000000"/>
                  </a:outerShdw>
                </a:effectLst>
                <a:latin typeface="Book Antiqua" pitchFamily="18" charset="0"/>
                <a:cs typeface="+mn-cs"/>
              </a:rPr>
              <a:t> </a:t>
            </a:r>
          </a:p>
          <a:p>
            <a:pPr>
              <a:defRPr/>
            </a:pPr>
            <a:r>
              <a:rPr lang="en-US" sz="2400" dirty="0">
                <a:effectLst>
                  <a:outerShdw blurRad="38100" dist="38100" dir="2700000" algn="tl">
                    <a:srgbClr val="000000"/>
                  </a:outerShdw>
                </a:effectLst>
                <a:latin typeface="Book Antiqua" pitchFamily="18" charset="0"/>
                <a:cs typeface="Arial" charset="0"/>
              </a:rPr>
              <a:t>The general form of an interval estimate of a </a:t>
            </a:r>
          </a:p>
          <a:p>
            <a:pPr>
              <a:defRPr/>
            </a:pPr>
            <a:r>
              <a:rPr lang="en-US" sz="2400" dirty="0">
                <a:effectLst>
                  <a:outerShdw blurRad="38100" dist="38100" dir="2700000" algn="tl">
                    <a:srgbClr val="000000"/>
                  </a:outerShdw>
                </a:effectLst>
                <a:latin typeface="Book Antiqua" pitchFamily="18" charset="0"/>
                <a:cs typeface="+mn-cs"/>
              </a:rPr>
              <a:t>population mean is</a:t>
            </a:r>
          </a:p>
          <a:p>
            <a:pPr>
              <a:defRPr/>
            </a:pPr>
            <a:endParaRPr lang="en-US" sz="1200" dirty="0">
              <a:effectLst>
                <a:outerShdw blurRad="38100" dist="38100" dir="2700000" algn="tl">
                  <a:srgbClr val="000000"/>
                </a:outerShdw>
              </a:effectLst>
              <a:latin typeface="Book Antiqua" pitchFamily="18" charset="0"/>
              <a:cs typeface="+mn-cs"/>
            </a:endParaRPr>
          </a:p>
          <a:p>
            <a:pPr>
              <a:defRPr/>
            </a:pPr>
            <a:r>
              <a:rPr lang="en-US" sz="2400" dirty="0">
                <a:effectLst>
                  <a:outerShdw blurRad="38100" dist="38100" dir="2700000" algn="tl">
                    <a:srgbClr val="000000"/>
                  </a:outerShdw>
                </a:effectLst>
                <a:latin typeface="Book Antiqua" pitchFamily="18" charset="0"/>
                <a:cs typeface="+mn-cs"/>
              </a:rPr>
              <a:t>              </a:t>
            </a:r>
          </a:p>
          <a:p>
            <a:pPr>
              <a:defRPr/>
            </a:pPr>
            <a:endParaRPr lang="en-US" sz="2400" dirty="0">
              <a:effectLst>
                <a:outerShdw blurRad="38100" dist="38100" dir="2700000" algn="tl">
                  <a:srgbClr val="000000"/>
                </a:outerShdw>
              </a:effectLst>
              <a:latin typeface="Book Antiqua" pitchFamily="18" charset="0"/>
              <a:cs typeface="+mn-cs"/>
            </a:endParaRPr>
          </a:p>
        </p:txBody>
      </p:sp>
      <p:graphicFrame>
        <p:nvGraphicFramePr>
          <p:cNvPr id="162831" name="Object 15">
            <a:extLst>
              <a:ext uri="{FF2B5EF4-FFF2-40B4-BE49-F238E27FC236}">
                <a16:creationId xmlns:a16="http://schemas.microsoft.com/office/drawing/2014/main" id="{EA20F52A-5749-10F0-B679-9859E50D5976}"/>
              </a:ext>
            </a:extLst>
          </p:cNvPr>
          <p:cNvGraphicFramePr>
            <a:graphicFrameLocks noChangeAspect="1"/>
          </p:cNvGraphicFramePr>
          <p:nvPr/>
        </p:nvGraphicFramePr>
        <p:xfrm>
          <a:off x="3859213" y="1346200"/>
          <a:ext cx="3162300" cy="457200"/>
        </p:xfrm>
        <a:graphic>
          <a:graphicData uri="http://schemas.openxmlformats.org/presentationml/2006/ole">
            <mc:AlternateContent xmlns:mc="http://schemas.openxmlformats.org/markup-compatibility/2006">
              <mc:Choice xmlns:v="urn:schemas-microsoft-com:vml" Requires="v">
                <p:oleObj name="Equation" r:id="rId3" imgW="1238289" imgH="152280" progId="Equation.DSMT4">
                  <p:embed/>
                </p:oleObj>
              </mc:Choice>
              <mc:Fallback>
                <p:oleObj name="Equation" r:id="rId3" imgW="1238289" imgH="152280" progId="Equation.DSMT4">
                  <p:embed/>
                  <p:pic>
                    <p:nvPicPr>
                      <p:cNvPr id="162831" name="Object 15">
                        <a:extLst>
                          <a:ext uri="{FF2B5EF4-FFF2-40B4-BE49-F238E27FC236}">
                            <a16:creationId xmlns:a16="http://schemas.microsoft.com/office/drawing/2014/main" id="{EA20F52A-5749-10F0-B679-9859E50D5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1346200"/>
                        <a:ext cx="31623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9844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blinds(horizontal)">
                                      <p:cBhvr>
                                        <p:cTn id="7" dur="500"/>
                                        <p:tgtEl>
                                          <p:spTgt spid="163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46"/>
                                        </p:tgtEl>
                                        <p:attrNameLst>
                                          <p:attrName>style.visibility</p:attrName>
                                        </p:attrNameLst>
                                      </p:cBhvr>
                                      <p:to>
                                        <p:strVal val="visible"/>
                                      </p:to>
                                    </p:set>
                                    <p:animEffect transition="in" filter="blinds(horizontal)">
                                      <p:cBhvr>
                                        <p:cTn id="12" dur="500"/>
                                        <p:tgtEl>
                                          <p:spTgt spid="163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47"/>
                                        </p:tgtEl>
                                        <p:attrNameLst>
                                          <p:attrName>style.visibility</p:attrName>
                                        </p:attrNameLst>
                                      </p:cBhvr>
                                      <p:to>
                                        <p:strVal val="visible"/>
                                      </p:to>
                                    </p:set>
                                    <p:animEffect transition="in" filter="blinds(horizontal)">
                                      <p:cBhvr>
                                        <p:cTn id="17" dur="500"/>
                                        <p:tgtEl>
                                          <p:spTgt spid="163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2/3*#ppt_w"/>
                                          </p:val>
                                        </p:tav>
                                        <p:tav tm="100000">
                                          <p:val>
                                            <p:strVal val="#ppt_w"/>
                                          </p:val>
                                        </p:tav>
                                      </p:tavLst>
                                    </p:anim>
                                    <p:anim calcmode="lin" valueType="num">
                                      <p:cBhvr>
                                        <p:cTn id="23" dur="500" fill="hold"/>
                                        <p:tgtEl>
                                          <p:spTgt spid="7"/>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500"/>
                            </p:stCondLst>
                            <p:childTnLst>
                              <p:par>
                                <p:cTn id="25" presetID="12" presetClass="entr" presetSubtype="1" fill="hold" nodeType="afterEffect">
                                  <p:stCondLst>
                                    <p:cond delay="0"/>
                                  </p:stCondLst>
                                  <p:childTnLst>
                                    <p:set>
                                      <p:cBhvr>
                                        <p:cTn id="26" dur="1" fill="hold">
                                          <p:stCondLst>
                                            <p:cond delay="0"/>
                                          </p:stCondLst>
                                        </p:cTn>
                                        <p:tgtEl>
                                          <p:spTgt spid="162831"/>
                                        </p:tgtEl>
                                        <p:attrNameLst>
                                          <p:attrName>style.visibility</p:attrName>
                                        </p:attrNameLst>
                                      </p:cBhvr>
                                      <p:to>
                                        <p:strVal val="visible"/>
                                      </p:to>
                                    </p:set>
                                    <p:animEffect transition="in" filter="slide(fromTop)">
                                      <p:cBhvr>
                                        <p:cTn id="27" dur="500"/>
                                        <p:tgtEl>
                                          <p:spTgt spid="162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utoUpdateAnimBg="0"/>
      <p:bldP spid="163846" grpId="0" autoUpdateAnimBg="0"/>
      <p:bldP spid="163847" grpId="0" autoUpdateAnimBg="0"/>
      <p:bldP spid="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3" name="Rectangle 87">
            <a:extLst>
              <a:ext uri="{FF2B5EF4-FFF2-40B4-BE49-F238E27FC236}">
                <a16:creationId xmlns:a16="http://schemas.microsoft.com/office/drawing/2014/main" id="{9365D712-51F0-4405-A056-4C2908BF0C27}"/>
              </a:ext>
            </a:extLst>
          </p:cNvPr>
          <p:cNvSpPr>
            <a:spLocks noChangeArrowheads="1"/>
          </p:cNvSpPr>
          <p:nvPr/>
        </p:nvSpPr>
        <p:spPr bwMode="auto">
          <a:xfrm>
            <a:off x="1889125" y="2112963"/>
            <a:ext cx="5772150" cy="4064000"/>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19" name="Rectangle 3">
            <a:extLst>
              <a:ext uri="{FF2B5EF4-FFF2-40B4-BE49-F238E27FC236}">
                <a16:creationId xmlns:a16="http://schemas.microsoft.com/office/drawing/2014/main" id="{4AFD80BA-1712-C09D-B31B-ED48D13E0705}"/>
              </a:ext>
            </a:extLst>
          </p:cNvPr>
          <p:cNvSpPr>
            <a:spLocks noGrp="1" noChangeArrowheads="1"/>
          </p:cNvSpPr>
          <p:nvPr>
            <p:ph type="body" idx="1"/>
          </p:nvPr>
        </p:nvSpPr>
        <p:spPr>
          <a:xfrm>
            <a:off x="363538" y="1106488"/>
            <a:ext cx="8388350" cy="1366837"/>
          </a:xfrm>
        </p:spPr>
        <p:txBody>
          <a:bodyPr/>
          <a:lstStyle/>
          <a:p>
            <a:pPr marL="0" indent="0">
              <a:lnSpc>
                <a:spcPct val="90000"/>
              </a:lnSpc>
              <a:buFont typeface="Monotype Sorts" pitchFamily="2" charset="2"/>
              <a:buNone/>
              <a:defRPr/>
            </a:pPr>
            <a:r>
              <a:rPr lang="en-US" dirty="0"/>
              <a:t>There is a 1 </a:t>
            </a:r>
            <a:r>
              <a:rPr lang="en-US" dirty="0">
                <a:latin typeface="Symbol" pitchFamily="18" charset="2"/>
              </a:rPr>
              <a:t>-</a:t>
            </a:r>
            <a:r>
              <a:rPr lang="en-US" dirty="0"/>
              <a:t> </a:t>
            </a:r>
            <a:r>
              <a:rPr lang="en-US" i="1" dirty="0">
                <a:latin typeface="Symbol" pitchFamily="18" charset="2"/>
              </a:rPr>
              <a:t></a:t>
            </a:r>
            <a:r>
              <a:rPr lang="en-US" dirty="0"/>
              <a:t>  probability that the value of a sample mean will provide a margin of error of                                    less.</a:t>
            </a:r>
          </a:p>
        </p:txBody>
      </p:sp>
      <p:graphicFrame>
        <p:nvGraphicFramePr>
          <p:cNvPr id="8196" name="Object 16">
            <a:hlinkClick r:id="" action="ppaction://ole?verb=0"/>
            <a:extLst>
              <a:ext uri="{FF2B5EF4-FFF2-40B4-BE49-F238E27FC236}">
                <a16:creationId xmlns:a16="http://schemas.microsoft.com/office/drawing/2014/main" id="{3CA47B8B-A795-AA8C-F3B5-8AD070B9E590}"/>
              </a:ext>
            </a:extLst>
          </p:cNvPr>
          <p:cNvGraphicFramePr>
            <a:graphicFrameLocks/>
          </p:cNvGraphicFramePr>
          <p:nvPr/>
        </p:nvGraphicFramePr>
        <p:xfrm>
          <a:off x="5183188" y="1292225"/>
          <a:ext cx="1335087" cy="639763"/>
        </p:xfrm>
        <a:graphic>
          <a:graphicData uri="http://schemas.openxmlformats.org/presentationml/2006/ole">
            <mc:AlternateContent xmlns:mc="http://schemas.openxmlformats.org/markup-compatibility/2006">
              <mc:Choice xmlns:v="urn:schemas-microsoft-com:vml" Requires="v">
                <p:oleObj name="Equation" r:id="rId3" imgW="742866" imgH="295380" progId="Equation.DSMT4">
                  <p:embed/>
                </p:oleObj>
              </mc:Choice>
              <mc:Fallback>
                <p:oleObj name="Equation" r:id="rId3" imgW="742866" imgH="295380" progId="Equation.DSMT4">
                  <p:embed/>
                  <p:pic>
                    <p:nvPicPr>
                      <p:cNvPr id="8196" name="Object 16">
                        <a:hlinkClick r:id="" action="ppaction://ole?verb=0"/>
                        <a:extLst>
                          <a:ext uri="{FF2B5EF4-FFF2-40B4-BE49-F238E27FC236}">
                            <a16:creationId xmlns:a16="http://schemas.microsoft.com/office/drawing/2014/main" id="{3CA47B8B-A795-AA8C-F3B5-8AD070B9E59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292225"/>
                        <a:ext cx="1335087" cy="63976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59" name="Freeform 43">
            <a:extLst>
              <a:ext uri="{FF2B5EF4-FFF2-40B4-BE49-F238E27FC236}">
                <a16:creationId xmlns:a16="http://schemas.microsoft.com/office/drawing/2014/main" id="{BFEEFE24-BE06-77E9-793F-B9C6503E1131}"/>
              </a:ext>
            </a:extLst>
          </p:cNvPr>
          <p:cNvSpPr>
            <a:spLocks/>
          </p:cNvSpPr>
          <p:nvPr/>
        </p:nvSpPr>
        <p:spPr bwMode="auto">
          <a:xfrm>
            <a:off x="2581275" y="2152650"/>
            <a:ext cx="4403725" cy="3055938"/>
          </a:xfrm>
          <a:custGeom>
            <a:avLst/>
            <a:gdLst/>
            <a:ahLst/>
            <a:cxnLst>
              <a:cxn ang="0">
                <a:pos x="1318" y="18"/>
              </a:cxn>
              <a:cxn ang="0">
                <a:pos x="1234" y="108"/>
              </a:cxn>
              <a:cxn ang="0">
                <a:pos x="1176" y="208"/>
              </a:cxn>
              <a:cxn ang="0">
                <a:pos x="1114" y="334"/>
              </a:cxn>
              <a:cxn ang="0">
                <a:pos x="1068" y="438"/>
              </a:cxn>
              <a:cxn ang="0">
                <a:pos x="1030" y="542"/>
              </a:cxn>
              <a:cxn ang="0">
                <a:pos x="995" y="647"/>
              </a:cxn>
              <a:cxn ang="0">
                <a:pos x="963" y="754"/>
              </a:cxn>
              <a:cxn ang="0">
                <a:pos x="930" y="861"/>
              </a:cxn>
              <a:cxn ang="0">
                <a:pos x="901" y="975"/>
              </a:cxn>
              <a:cxn ang="0">
                <a:pos x="866" y="1088"/>
              </a:cxn>
              <a:cxn ang="0">
                <a:pos x="830" y="1194"/>
              </a:cxn>
              <a:cxn ang="0">
                <a:pos x="786" y="1293"/>
              </a:cxn>
              <a:cxn ang="0">
                <a:pos x="732" y="1399"/>
              </a:cxn>
              <a:cxn ang="0">
                <a:pos x="662" y="1513"/>
              </a:cxn>
              <a:cxn ang="0">
                <a:pos x="588" y="1601"/>
              </a:cxn>
              <a:cxn ang="0">
                <a:pos x="490" y="1683"/>
              </a:cxn>
              <a:cxn ang="0">
                <a:pos x="388" y="1743"/>
              </a:cxn>
              <a:cxn ang="0">
                <a:pos x="295" y="1787"/>
              </a:cxn>
              <a:cxn ang="0">
                <a:pos x="193" y="1826"/>
              </a:cxn>
              <a:cxn ang="0">
                <a:pos x="79" y="1865"/>
              </a:cxn>
              <a:cxn ang="0">
                <a:pos x="6" y="1883"/>
              </a:cxn>
              <a:cxn ang="0">
                <a:pos x="2774" y="1922"/>
              </a:cxn>
              <a:cxn ang="0">
                <a:pos x="2726" y="1877"/>
              </a:cxn>
              <a:cxn ang="0">
                <a:pos x="2622" y="1845"/>
              </a:cxn>
              <a:cxn ang="0">
                <a:pos x="2510" y="1803"/>
              </a:cxn>
              <a:cxn ang="0">
                <a:pos x="2396" y="1755"/>
              </a:cxn>
              <a:cxn ang="0">
                <a:pos x="2278" y="1693"/>
              </a:cxn>
              <a:cxn ang="0">
                <a:pos x="2220" y="1655"/>
              </a:cxn>
              <a:cxn ang="0">
                <a:pos x="2156" y="1589"/>
              </a:cxn>
              <a:cxn ang="0">
                <a:pos x="2082" y="1503"/>
              </a:cxn>
              <a:cxn ang="0">
                <a:pos x="2022" y="1398"/>
              </a:cxn>
              <a:cxn ang="0">
                <a:pos x="1970" y="1298"/>
              </a:cxn>
              <a:cxn ang="0">
                <a:pos x="1928" y="1200"/>
              </a:cxn>
              <a:cxn ang="0">
                <a:pos x="1892" y="1100"/>
              </a:cxn>
              <a:cxn ang="0">
                <a:pos x="1862" y="1010"/>
              </a:cxn>
              <a:cxn ang="0">
                <a:pos x="1830" y="900"/>
              </a:cxn>
              <a:cxn ang="0">
                <a:pos x="1798" y="782"/>
              </a:cxn>
              <a:cxn ang="0">
                <a:pos x="1760" y="656"/>
              </a:cxn>
              <a:cxn ang="0">
                <a:pos x="1712" y="524"/>
              </a:cxn>
              <a:cxn ang="0">
                <a:pos x="1670" y="410"/>
              </a:cxn>
              <a:cxn ang="0">
                <a:pos x="1632" y="328"/>
              </a:cxn>
              <a:cxn ang="0">
                <a:pos x="1590" y="232"/>
              </a:cxn>
              <a:cxn ang="0">
                <a:pos x="1546" y="156"/>
              </a:cxn>
              <a:cxn ang="0">
                <a:pos x="1570" y="194"/>
              </a:cxn>
              <a:cxn ang="0">
                <a:pos x="1550" y="156"/>
              </a:cxn>
              <a:cxn ang="0">
                <a:pos x="1476" y="56"/>
              </a:cxn>
              <a:cxn ang="0">
                <a:pos x="1413" y="8"/>
              </a:cxn>
            </a:cxnLst>
            <a:rect l="0" t="0" r="r" b="b"/>
            <a:pathLst>
              <a:path w="2774" h="1925">
                <a:moveTo>
                  <a:pt x="1390" y="0"/>
                </a:moveTo>
                <a:lnTo>
                  <a:pt x="1350" y="0"/>
                </a:lnTo>
                <a:lnTo>
                  <a:pt x="1318" y="18"/>
                </a:lnTo>
                <a:lnTo>
                  <a:pt x="1289" y="40"/>
                </a:lnTo>
                <a:lnTo>
                  <a:pt x="1266" y="71"/>
                </a:lnTo>
                <a:lnTo>
                  <a:pt x="1234" y="108"/>
                </a:lnTo>
                <a:lnTo>
                  <a:pt x="1220" y="137"/>
                </a:lnTo>
                <a:lnTo>
                  <a:pt x="1196" y="173"/>
                </a:lnTo>
                <a:lnTo>
                  <a:pt x="1176" y="208"/>
                </a:lnTo>
                <a:lnTo>
                  <a:pt x="1152" y="256"/>
                </a:lnTo>
                <a:lnTo>
                  <a:pt x="1132" y="296"/>
                </a:lnTo>
                <a:lnTo>
                  <a:pt x="1114" y="334"/>
                </a:lnTo>
                <a:lnTo>
                  <a:pt x="1094" y="378"/>
                </a:lnTo>
                <a:lnTo>
                  <a:pt x="1082" y="410"/>
                </a:lnTo>
                <a:lnTo>
                  <a:pt x="1068" y="438"/>
                </a:lnTo>
                <a:lnTo>
                  <a:pt x="1052" y="482"/>
                </a:lnTo>
                <a:lnTo>
                  <a:pt x="1040" y="514"/>
                </a:lnTo>
                <a:lnTo>
                  <a:pt x="1030" y="542"/>
                </a:lnTo>
                <a:lnTo>
                  <a:pt x="1022" y="570"/>
                </a:lnTo>
                <a:lnTo>
                  <a:pt x="1008" y="606"/>
                </a:lnTo>
                <a:lnTo>
                  <a:pt x="995" y="647"/>
                </a:lnTo>
                <a:lnTo>
                  <a:pt x="983" y="685"/>
                </a:lnTo>
                <a:lnTo>
                  <a:pt x="971" y="724"/>
                </a:lnTo>
                <a:lnTo>
                  <a:pt x="963" y="754"/>
                </a:lnTo>
                <a:lnTo>
                  <a:pt x="951" y="791"/>
                </a:lnTo>
                <a:lnTo>
                  <a:pt x="940" y="829"/>
                </a:lnTo>
                <a:lnTo>
                  <a:pt x="930" y="861"/>
                </a:lnTo>
                <a:lnTo>
                  <a:pt x="922" y="902"/>
                </a:lnTo>
                <a:lnTo>
                  <a:pt x="911" y="940"/>
                </a:lnTo>
                <a:lnTo>
                  <a:pt x="901" y="975"/>
                </a:lnTo>
                <a:lnTo>
                  <a:pt x="891" y="1007"/>
                </a:lnTo>
                <a:lnTo>
                  <a:pt x="883" y="1041"/>
                </a:lnTo>
                <a:lnTo>
                  <a:pt x="866" y="1088"/>
                </a:lnTo>
                <a:lnTo>
                  <a:pt x="852" y="1123"/>
                </a:lnTo>
                <a:lnTo>
                  <a:pt x="840" y="1162"/>
                </a:lnTo>
                <a:lnTo>
                  <a:pt x="830" y="1194"/>
                </a:lnTo>
                <a:lnTo>
                  <a:pt x="819" y="1222"/>
                </a:lnTo>
                <a:lnTo>
                  <a:pt x="800" y="1263"/>
                </a:lnTo>
                <a:lnTo>
                  <a:pt x="786" y="1293"/>
                </a:lnTo>
                <a:lnTo>
                  <a:pt x="770" y="1328"/>
                </a:lnTo>
                <a:lnTo>
                  <a:pt x="750" y="1367"/>
                </a:lnTo>
                <a:lnTo>
                  <a:pt x="732" y="1399"/>
                </a:lnTo>
                <a:lnTo>
                  <a:pt x="708" y="1437"/>
                </a:lnTo>
                <a:lnTo>
                  <a:pt x="686" y="1477"/>
                </a:lnTo>
                <a:lnTo>
                  <a:pt x="662" y="1513"/>
                </a:lnTo>
                <a:lnTo>
                  <a:pt x="634" y="1551"/>
                </a:lnTo>
                <a:lnTo>
                  <a:pt x="609" y="1577"/>
                </a:lnTo>
                <a:lnTo>
                  <a:pt x="588" y="1601"/>
                </a:lnTo>
                <a:lnTo>
                  <a:pt x="558" y="1633"/>
                </a:lnTo>
                <a:lnTo>
                  <a:pt x="536" y="1653"/>
                </a:lnTo>
                <a:lnTo>
                  <a:pt x="490" y="1683"/>
                </a:lnTo>
                <a:lnTo>
                  <a:pt x="450" y="1705"/>
                </a:lnTo>
                <a:lnTo>
                  <a:pt x="416" y="1723"/>
                </a:lnTo>
                <a:lnTo>
                  <a:pt x="388" y="1743"/>
                </a:lnTo>
                <a:lnTo>
                  <a:pt x="357" y="1759"/>
                </a:lnTo>
                <a:lnTo>
                  <a:pt x="327" y="1772"/>
                </a:lnTo>
                <a:lnTo>
                  <a:pt x="295" y="1787"/>
                </a:lnTo>
                <a:lnTo>
                  <a:pt x="263" y="1799"/>
                </a:lnTo>
                <a:lnTo>
                  <a:pt x="231" y="1808"/>
                </a:lnTo>
                <a:lnTo>
                  <a:pt x="193" y="1826"/>
                </a:lnTo>
                <a:lnTo>
                  <a:pt x="158" y="1838"/>
                </a:lnTo>
                <a:lnTo>
                  <a:pt x="117" y="1853"/>
                </a:lnTo>
                <a:lnTo>
                  <a:pt x="79" y="1865"/>
                </a:lnTo>
                <a:lnTo>
                  <a:pt x="44" y="1874"/>
                </a:lnTo>
                <a:lnTo>
                  <a:pt x="29" y="1877"/>
                </a:lnTo>
                <a:lnTo>
                  <a:pt x="6" y="1883"/>
                </a:lnTo>
                <a:lnTo>
                  <a:pt x="3" y="1907"/>
                </a:lnTo>
                <a:lnTo>
                  <a:pt x="0" y="1925"/>
                </a:lnTo>
                <a:lnTo>
                  <a:pt x="2774" y="1922"/>
                </a:lnTo>
                <a:lnTo>
                  <a:pt x="2772" y="1891"/>
                </a:lnTo>
                <a:lnTo>
                  <a:pt x="2748" y="1885"/>
                </a:lnTo>
                <a:lnTo>
                  <a:pt x="2726" y="1877"/>
                </a:lnTo>
                <a:lnTo>
                  <a:pt x="2684" y="1865"/>
                </a:lnTo>
                <a:lnTo>
                  <a:pt x="2654" y="1855"/>
                </a:lnTo>
                <a:lnTo>
                  <a:pt x="2622" y="1845"/>
                </a:lnTo>
                <a:lnTo>
                  <a:pt x="2596" y="1835"/>
                </a:lnTo>
                <a:lnTo>
                  <a:pt x="2558" y="1825"/>
                </a:lnTo>
                <a:lnTo>
                  <a:pt x="2510" y="1803"/>
                </a:lnTo>
                <a:lnTo>
                  <a:pt x="2468" y="1789"/>
                </a:lnTo>
                <a:lnTo>
                  <a:pt x="2432" y="1775"/>
                </a:lnTo>
                <a:lnTo>
                  <a:pt x="2396" y="1755"/>
                </a:lnTo>
                <a:lnTo>
                  <a:pt x="2362" y="1737"/>
                </a:lnTo>
                <a:lnTo>
                  <a:pt x="2316" y="1715"/>
                </a:lnTo>
                <a:lnTo>
                  <a:pt x="2278" y="1693"/>
                </a:lnTo>
                <a:lnTo>
                  <a:pt x="2258" y="1681"/>
                </a:lnTo>
                <a:lnTo>
                  <a:pt x="2240" y="1671"/>
                </a:lnTo>
                <a:lnTo>
                  <a:pt x="2220" y="1655"/>
                </a:lnTo>
                <a:lnTo>
                  <a:pt x="2206" y="1643"/>
                </a:lnTo>
                <a:lnTo>
                  <a:pt x="2181" y="1615"/>
                </a:lnTo>
                <a:lnTo>
                  <a:pt x="2156" y="1589"/>
                </a:lnTo>
                <a:lnTo>
                  <a:pt x="2129" y="1563"/>
                </a:lnTo>
                <a:lnTo>
                  <a:pt x="2105" y="1531"/>
                </a:lnTo>
                <a:lnTo>
                  <a:pt x="2082" y="1503"/>
                </a:lnTo>
                <a:lnTo>
                  <a:pt x="2057" y="1461"/>
                </a:lnTo>
                <a:lnTo>
                  <a:pt x="2039" y="1432"/>
                </a:lnTo>
                <a:lnTo>
                  <a:pt x="2022" y="1398"/>
                </a:lnTo>
                <a:lnTo>
                  <a:pt x="2004" y="1364"/>
                </a:lnTo>
                <a:lnTo>
                  <a:pt x="1986" y="1332"/>
                </a:lnTo>
                <a:lnTo>
                  <a:pt x="1970" y="1298"/>
                </a:lnTo>
                <a:lnTo>
                  <a:pt x="1956" y="1270"/>
                </a:lnTo>
                <a:lnTo>
                  <a:pt x="1944" y="1240"/>
                </a:lnTo>
                <a:lnTo>
                  <a:pt x="1928" y="1200"/>
                </a:lnTo>
                <a:lnTo>
                  <a:pt x="1914" y="1158"/>
                </a:lnTo>
                <a:lnTo>
                  <a:pt x="1904" y="1132"/>
                </a:lnTo>
                <a:lnTo>
                  <a:pt x="1892" y="1100"/>
                </a:lnTo>
                <a:lnTo>
                  <a:pt x="1882" y="1072"/>
                </a:lnTo>
                <a:lnTo>
                  <a:pt x="1872" y="1044"/>
                </a:lnTo>
                <a:lnTo>
                  <a:pt x="1862" y="1010"/>
                </a:lnTo>
                <a:lnTo>
                  <a:pt x="1852" y="976"/>
                </a:lnTo>
                <a:lnTo>
                  <a:pt x="1840" y="932"/>
                </a:lnTo>
                <a:lnTo>
                  <a:pt x="1830" y="900"/>
                </a:lnTo>
                <a:lnTo>
                  <a:pt x="1818" y="854"/>
                </a:lnTo>
                <a:lnTo>
                  <a:pt x="1808" y="818"/>
                </a:lnTo>
                <a:lnTo>
                  <a:pt x="1798" y="782"/>
                </a:lnTo>
                <a:lnTo>
                  <a:pt x="1788" y="744"/>
                </a:lnTo>
                <a:lnTo>
                  <a:pt x="1778" y="710"/>
                </a:lnTo>
                <a:lnTo>
                  <a:pt x="1760" y="656"/>
                </a:lnTo>
                <a:lnTo>
                  <a:pt x="1742" y="598"/>
                </a:lnTo>
                <a:lnTo>
                  <a:pt x="1726" y="560"/>
                </a:lnTo>
                <a:lnTo>
                  <a:pt x="1712" y="524"/>
                </a:lnTo>
                <a:lnTo>
                  <a:pt x="1702" y="494"/>
                </a:lnTo>
                <a:lnTo>
                  <a:pt x="1686" y="450"/>
                </a:lnTo>
                <a:lnTo>
                  <a:pt x="1670" y="410"/>
                </a:lnTo>
                <a:lnTo>
                  <a:pt x="1648" y="354"/>
                </a:lnTo>
                <a:lnTo>
                  <a:pt x="1660" y="384"/>
                </a:lnTo>
                <a:lnTo>
                  <a:pt x="1632" y="328"/>
                </a:lnTo>
                <a:lnTo>
                  <a:pt x="1622" y="298"/>
                </a:lnTo>
                <a:lnTo>
                  <a:pt x="1608" y="266"/>
                </a:lnTo>
                <a:lnTo>
                  <a:pt x="1590" y="232"/>
                </a:lnTo>
                <a:lnTo>
                  <a:pt x="1562" y="181"/>
                </a:lnTo>
                <a:lnTo>
                  <a:pt x="1560" y="178"/>
                </a:lnTo>
                <a:lnTo>
                  <a:pt x="1546" y="156"/>
                </a:lnTo>
                <a:lnTo>
                  <a:pt x="1530" y="128"/>
                </a:lnTo>
                <a:lnTo>
                  <a:pt x="1542" y="144"/>
                </a:lnTo>
                <a:lnTo>
                  <a:pt x="1570" y="194"/>
                </a:lnTo>
                <a:lnTo>
                  <a:pt x="1580" y="214"/>
                </a:lnTo>
                <a:lnTo>
                  <a:pt x="1553" y="167"/>
                </a:lnTo>
                <a:lnTo>
                  <a:pt x="1550" y="156"/>
                </a:lnTo>
                <a:lnTo>
                  <a:pt x="1518" y="110"/>
                </a:lnTo>
                <a:lnTo>
                  <a:pt x="1498" y="84"/>
                </a:lnTo>
                <a:lnTo>
                  <a:pt x="1476" y="56"/>
                </a:lnTo>
                <a:lnTo>
                  <a:pt x="1456" y="36"/>
                </a:lnTo>
                <a:lnTo>
                  <a:pt x="1434" y="22"/>
                </a:lnTo>
                <a:lnTo>
                  <a:pt x="1413" y="8"/>
                </a:lnTo>
                <a:lnTo>
                  <a:pt x="1390" y="0"/>
                </a:lnTo>
              </a:path>
            </a:pathLst>
          </a:custGeom>
          <a:solidFill>
            <a:schemeClr val="accent1">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60" name="Freeform 44">
            <a:extLst>
              <a:ext uri="{FF2B5EF4-FFF2-40B4-BE49-F238E27FC236}">
                <a16:creationId xmlns:a16="http://schemas.microsoft.com/office/drawing/2014/main" id="{D6AEBE87-9BFE-6085-E68C-4310FD3BF7BE}"/>
              </a:ext>
            </a:extLst>
          </p:cNvPr>
          <p:cNvSpPr>
            <a:spLocks noChangeArrowheads="1"/>
          </p:cNvSpPr>
          <p:nvPr/>
        </p:nvSpPr>
        <p:spPr bwMode="auto">
          <a:xfrm>
            <a:off x="4776788" y="5094288"/>
            <a:ext cx="1587" cy="190500"/>
          </a:xfrm>
          <a:custGeom>
            <a:avLst/>
            <a:gdLst/>
            <a:ahLst/>
            <a:cxnLst>
              <a:cxn ang="0">
                <a:pos x="0" y="0"/>
              </a:cxn>
              <a:cxn ang="0">
                <a:pos x="0" y="120"/>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61" name="Rectangle 45">
            <a:extLst>
              <a:ext uri="{FF2B5EF4-FFF2-40B4-BE49-F238E27FC236}">
                <a16:creationId xmlns:a16="http://schemas.microsoft.com/office/drawing/2014/main" id="{ABA0EAC8-7B0B-A609-8441-6C4E0C915EE6}"/>
              </a:ext>
            </a:extLst>
          </p:cNvPr>
          <p:cNvSpPr>
            <a:spLocks noChangeArrowheads="1"/>
          </p:cNvSpPr>
          <p:nvPr/>
        </p:nvSpPr>
        <p:spPr bwMode="auto">
          <a:xfrm>
            <a:off x="4605338" y="5165725"/>
            <a:ext cx="357187"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p>
        </p:txBody>
      </p:sp>
      <p:sp>
        <p:nvSpPr>
          <p:cNvPr id="9262" name="Rectangle 46">
            <a:extLst>
              <a:ext uri="{FF2B5EF4-FFF2-40B4-BE49-F238E27FC236}">
                <a16:creationId xmlns:a16="http://schemas.microsoft.com/office/drawing/2014/main" id="{7A4F1320-8F98-396A-0AEE-6245D6BC3C5D}"/>
              </a:ext>
            </a:extLst>
          </p:cNvPr>
          <p:cNvSpPr>
            <a:spLocks noChangeArrowheads="1"/>
          </p:cNvSpPr>
          <p:nvPr/>
        </p:nvSpPr>
        <p:spPr bwMode="auto">
          <a:xfrm>
            <a:off x="2247900" y="3917950"/>
            <a:ext cx="7096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r>
              <a:rPr lang="en-US" sz="2400">
                <a:latin typeface="Book Antiqua" pitchFamily="18" charset="0"/>
                <a:cs typeface="+mn-cs"/>
              </a:rPr>
              <a:t>/2</a:t>
            </a:r>
          </a:p>
        </p:txBody>
      </p:sp>
      <p:sp>
        <p:nvSpPr>
          <p:cNvPr id="9263" name="Rectangle 47">
            <a:extLst>
              <a:ext uri="{FF2B5EF4-FFF2-40B4-BE49-F238E27FC236}">
                <a16:creationId xmlns:a16="http://schemas.microsoft.com/office/drawing/2014/main" id="{FE7BA4B3-CC8E-FAF9-3554-E0A78F05ED8C}"/>
              </a:ext>
            </a:extLst>
          </p:cNvPr>
          <p:cNvSpPr>
            <a:spLocks noChangeArrowheads="1"/>
          </p:cNvSpPr>
          <p:nvPr/>
        </p:nvSpPr>
        <p:spPr bwMode="auto">
          <a:xfrm>
            <a:off x="6643688" y="3917950"/>
            <a:ext cx="7096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r>
              <a:rPr lang="en-US" sz="2400">
                <a:latin typeface="Book Antiqua" pitchFamily="18" charset="0"/>
                <a:cs typeface="+mn-cs"/>
              </a:rPr>
              <a:t>/2</a:t>
            </a:r>
          </a:p>
        </p:txBody>
      </p:sp>
      <p:grpSp>
        <p:nvGrpSpPr>
          <p:cNvPr id="2" name="Group 48">
            <a:extLst>
              <a:ext uri="{FF2B5EF4-FFF2-40B4-BE49-F238E27FC236}">
                <a16:creationId xmlns:a16="http://schemas.microsoft.com/office/drawing/2014/main" id="{047C77F9-D02A-DDA8-A965-BA3033DDADC8}"/>
              </a:ext>
            </a:extLst>
          </p:cNvPr>
          <p:cNvGrpSpPr>
            <a:grpSpLocks/>
          </p:cNvGrpSpPr>
          <p:nvPr/>
        </p:nvGrpSpPr>
        <p:grpSpPr bwMode="auto">
          <a:xfrm>
            <a:off x="3971925" y="3808413"/>
            <a:ext cx="1606550" cy="819150"/>
            <a:chOff x="2409" y="2379"/>
            <a:chExt cx="1012" cy="516"/>
          </a:xfrm>
        </p:grpSpPr>
        <p:sp>
          <p:nvSpPr>
            <p:cNvPr id="9265" name="Rectangle 49">
              <a:extLst>
                <a:ext uri="{FF2B5EF4-FFF2-40B4-BE49-F238E27FC236}">
                  <a16:creationId xmlns:a16="http://schemas.microsoft.com/office/drawing/2014/main" id="{CE6BD7FD-3573-AFE4-9C6C-A01340B0F973}"/>
                </a:ext>
              </a:extLst>
            </p:cNvPr>
            <p:cNvSpPr>
              <a:spLocks noChangeArrowheads="1"/>
            </p:cNvSpPr>
            <p:nvPr/>
          </p:nvSpPr>
          <p:spPr bwMode="auto">
            <a:xfrm>
              <a:off x="2409" y="2379"/>
              <a:ext cx="1012" cy="51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1 - </a:t>
              </a:r>
              <a:r>
                <a:rPr lang="en-US" sz="2400" i="1">
                  <a:latin typeface="Symbol" pitchFamily="18" charset="2"/>
                  <a:cs typeface="+mn-cs"/>
                </a:rPr>
                <a:t></a:t>
              </a:r>
              <a:r>
                <a:rPr lang="en-US" sz="2400">
                  <a:latin typeface="Book Antiqua" pitchFamily="18" charset="0"/>
                  <a:cs typeface="+mn-cs"/>
                </a:rPr>
                <a:t>  of all</a:t>
              </a:r>
            </a:p>
            <a:p>
              <a:pPr>
                <a:defRPr/>
              </a:pPr>
              <a:r>
                <a:rPr lang="en-US" sz="2400">
                  <a:latin typeface="Book Antiqua" pitchFamily="18" charset="0"/>
                  <a:cs typeface="+mn-cs"/>
                </a:rPr>
                <a:t>     values</a:t>
              </a:r>
            </a:p>
          </p:txBody>
        </p:sp>
        <p:graphicFrame>
          <p:nvGraphicFramePr>
            <p:cNvPr id="8233" name="Object 50">
              <a:hlinkClick r:id="" action="ppaction://ole?verb=0"/>
              <a:extLst>
                <a:ext uri="{FF2B5EF4-FFF2-40B4-BE49-F238E27FC236}">
                  <a16:creationId xmlns:a16="http://schemas.microsoft.com/office/drawing/2014/main" id="{9C167147-BC9A-3BF2-62A1-DDDC8707552C}"/>
                </a:ext>
              </a:extLst>
            </p:cNvPr>
            <p:cNvGraphicFramePr>
              <a:graphicFrameLocks/>
            </p:cNvGraphicFramePr>
            <p:nvPr/>
          </p:nvGraphicFramePr>
          <p:xfrm>
            <a:off x="2526" y="2704"/>
            <a:ext cx="136" cy="123"/>
          </p:xfrm>
          <a:graphic>
            <a:graphicData uri="http://schemas.openxmlformats.org/presentationml/2006/ole">
              <mc:AlternateContent xmlns:mc="http://schemas.openxmlformats.org/markup-compatibility/2006">
                <mc:Choice xmlns:v="urn:schemas-microsoft-com:vml" Requires="v">
                  <p:oleObj name="Equation" r:id="rId5" imgW="142900" imgH="133380" progId="Equation.DSMT4">
                    <p:embed/>
                  </p:oleObj>
                </mc:Choice>
                <mc:Fallback>
                  <p:oleObj name="Equation" r:id="rId5" imgW="142900" imgH="133380" progId="Equation.DSMT4">
                    <p:embed/>
                    <p:pic>
                      <p:nvPicPr>
                        <p:cNvPr id="8233" name="Object 50">
                          <a:hlinkClick r:id="" action="ppaction://ole?verb=0"/>
                          <a:extLst>
                            <a:ext uri="{FF2B5EF4-FFF2-40B4-BE49-F238E27FC236}">
                              <a16:creationId xmlns:a16="http://schemas.microsoft.com/office/drawing/2014/main" id="{9C167147-BC9A-3BF2-62A1-DDDC8707552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6" y="2704"/>
                          <a:ext cx="136" cy="123"/>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9267" name="Freeform 51">
            <a:extLst>
              <a:ext uri="{FF2B5EF4-FFF2-40B4-BE49-F238E27FC236}">
                <a16:creationId xmlns:a16="http://schemas.microsoft.com/office/drawing/2014/main" id="{090FF332-D0F5-901D-73AC-3C5299C336F4}"/>
              </a:ext>
            </a:extLst>
          </p:cNvPr>
          <p:cNvSpPr>
            <a:spLocks/>
          </p:cNvSpPr>
          <p:nvPr/>
        </p:nvSpPr>
        <p:spPr bwMode="auto">
          <a:xfrm>
            <a:off x="2519363" y="4913313"/>
            <a:ext cx="681037" cy="295275"/>
          </a:xfrm>
          <a:custGeom>
            <a:avLst/>
            <a:gdLst/>
            <a:ahLst/>
            <a:cxnLst>
              <a:cxn ang="0">
                <a:pos x="428" y="24"/>
              </a:cxn>
              <a:cxn ang="0">
                <a:pos x="429" y="12"/>
              </a:cxn>
              <a:cxn ang="0">
                <a:pos x="429" y="41"/>
              </a:cxn>
              <a:cxn ang="0">
                <a:pos x="429" y="62"/>
              </a:cxn>
              <a:cxn ang="0">
                <a:pos x="425" y="90"/>
              </a:cxn>
              <a:cxn ang="0">
                <a:pos x="426" y="113"/>
              </a:cxn>
              <a:cxn ang="0">
                <a:pos x="426" y="137"/>
              </a:cxn>
              <a:cxn ang="0">
                <a:pos x="428" y="159"/>
              </a:cxn>
              <a:cxn ang="0">
                <a:pos x="428" y="180"/>
              </a:cxn>
              <a:cxn ang="0">
                <a:pos x="2" y="186"/>
              </a:cxn>
              <a:cxn ang="0">
                <a:pos x="3" y="173"/>
              </a:cxn>
              <a:cxn ang="0">
                <a:pos x="0" y="174"/>
              </a:cxn>
              <a:cxn ang="0">
                <a:pos x="3" y="155"/>
              </a:cxn>
              <a:cxn ang="0">
                <a:pos x="21" y="150"/>
              </a:cxn>
              <a:cxn ang="0">
                <a:pos x="44" y="143"/>
              </a:cxn>
              <a:cxn ang="0">
                <a:pos x="74" y="134"/>
              </a:cxn>
              <a:cxn ang="0">
                <a:pos x="96" y="129"/>
              </a:cxn>
              <a:cxn ang="0">
                <a:pos x="119" y="120"/>
              </a:cxn>
              <a:cxn ang="0">
                <a:pos x="144" y="114"/>
              </a:cxn>
              <a:cxn ang="0">
                <a:pos x="170" y="105"/>
              </a:cxn>
              <a:cxn ang="0">
                <a:pos x="193" y="98"/>
              </a:cxn>
              <a:cxn ang="0">
                <a:pos x="213" y="87"/>
              </a:cxn>
              <a:cxn ang="0">
                <a:pos x="239" y="80"/>
              </a:cxn>
              <a:cxn ang="0">
                <a:pos x="266" y="71"/>
              </a:cxn>
              <a:cxn ang="0">
                <a:pos x="285" y="63"/>
              </a:cxn>
              <a:cxn ang="0">
                <a:pos x="313" y="50"/>
              </a:cxn>
              <a:cxn ang="0">
                <a:pos x="337" y="42"/>
              </a:cxn>
              <a:cxn ang="0">
                <a:pos x="362" y="30"/>
              </a:cxn>
              <a:cxn ang="0">
                <a:pos x="387" y="18"/>
              </a:cxn>
              <a:cxn ang="0">
                <a:pos x="409" y="10"/>
              </a:cxn>
              <a:cxn ang="0">
                <a:pos x="429" y="0"/>
              </a:cxn>
              <a:cxn ang="0">
                <a:pos x="429" y="0"/>
              </a:cxn>
            </a:cxnLst>
            <a:rect l="0" t="0" r="r" b="b"/>
            <a:pathLst>
              <a:path w="429" h="186">
                <a:moveTo>
                  <a:pt x="428" y="24"/>
                </a:moveTo>
                <a:lnTo>
                  <a:pt x="429" y="12"/>
                </a:lnTo>
                <a:lnTo>
                  <a:pt x="429" y="41"/>
                </a:lnTo>
                <a:lnTo>
                  <a:pt x="429" y="62"/>
                </a:lnTo>
                <a:lnTo>
                  <a:pt x="425" y="90"/>
                </a:lnTo>
                <a:lnTo>
                  <a:pt x="426" y="113"/>
                </a:lnTo>
                <a:lnTo>
                  <a:pt x="426" y="137"/>
                </a:lnTo>
                <a:lnTo>
                  <a:pt x="428" y="159"/>
                </a:lnTo>
                <a:lnTo>
                  <a:pt x="428" y="180"/>
                </a:lnTo>
                <a:lnTo>
                  <a:pt x="2" y="186"/>
                </a:lnTo>
                <a:lnTo>
                  <a:pt x="3" y="173"/>
                </a:lnTo>
                <a:lnTo>
                  <a:pt x="0" y="174"/>
                </a:lnTo>
                <a:lnTo>
                  <a:pt x="3" y="155"/>
                </a:lnTo>
                <a:lnTo>
                  <a:pt x="21" y="150"/>
                </a:lnTo>
                <a:lnTo>
                  <a:pt x="44" y="143"/>
                </a:lnTo>
                <a:lnTo>
                  <a:pt x="74" y="134"/>
                </a:lnTo>
                <a:lnTo>
                  <a:pt x="96" y="129"/>
                </a:lnTo>
                <a:lnTo>
                  <a:pt x="119" y="120"/>
                </a:lnTo>
                <a:lnTo>
                  <a:pt x="144" y="114"/>
                </a:lnTo>
                <a:lnTo>
                  <a:pt x="170" y="105"/>
                </a:lnTo>
                <a:lnTo>
                  <a:pt x="193" y="98"/>
                </a:lnTo>
                <a:lnTo>
                  <a:pt x="213" y="87"/>
                </a:lnTo>
                <a:lnTo>
                  <a:pt x="239" y="80"/>
                </a:lnTo>
                <a:lnTo>
                  <a:pt x="266" y="71"/>
                </a:lnTo>
                <a:lnTo>
                  <a:pt x="285" y="63"/>
                </a:lnTo>
                <a:lnTo>
                  <a:pt x="313" y="50"/>
                </a:lnTo>
                <a:lnTo>
                  <a:pt x="337" y="42"/>
                </a:lnTo>
                <a:lnTo>
                  <a:pt x="362" y="30"/>
                </a:lnTo>
                <a:lnTo>
                  <a:pt x="387" y="18"/>
                </a:lnTo>
                <a:lnTo>
                  <a:pt x="409" y="10"/>
                </a:lnTo>
                <a:lnTo>
                  <a:pt x="429" y="0"/>
                </a:lnTo>
                <a:lnTo>
                  <a:pt x="429"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68" name="Freeform 52">
            <a:extLst>
              <a:ext uri="{FF2B5EF4-FFF2-40B4-BE49-F238E27FC236}">
                <a16:creationId xmlns:a16="http://schemas.microsoft.com/office/drawing/2014/main" id="{4659F341-9368-9C12-47FD-14FFF4D483A9}"/>
              </a:ext>
            </a:extLst>
          </p:cNvPr>
          <p:cNvSpPr>
            <a:spLocks/>
          </p:cNvSpPr>
          <p:nvPr/>
        </p:nvSpPr>
        <p:spPr bwMode="auto">
          <a:xfrm>
            <a:off x="6391275" y="4945063"/>
            <a:ext cx="628650" cy="263525"/>
          </a:xfrm>
          <a:custGeom>
            <a:avLst/>
            <a:gdLst/>
            <a:ahLst/>
            <a:cxnLst>
              <a:cxn ang="0">
                <a:pos x="0" y="0"/>
              </a:cxn>
              <a:cxn ang="0">
                <a:pos x="3" y="2"/>
              </a:cxn>
              <a:cxn ang="0">
                <a:pos x="2" y="24"/>
              </a:cxn>
              <a:cxn ang="0">
                <a:pos x="2" y="52"/>
              </a:cxn>
              <a:cxn ang="0">
                <a:pos x="1" y="77"/>
              </a:cxn>
              <a:cxn ang="0">
                <a:pos x="1" y="99"/>
              </a:cxn>
              <a:cxn ang="0">
                <a:pos x="1" y="122"/>
              </a:cxn>
              <a:cxn ang="0">
                <a:pos x="1" y="144"/>
              </a:cxn>
              <a:cxn ang="0">
                <a:pos x="2" y="166"/>
              </a:cxn>
              <a:cxn ang="0">
                <a:pos x="395" y="163"/>
              </a:cxn>
              <a:cxn ang="0">
                <a:pos x="396" y="151"/>
              </a:cxn>
              <a:cxn ang="0">
                <a:pos x="396" y="141"/>
              </a:cxn>
              <a:cxn ang="0">
                <a:pos x="393" y="138"/>
              </a:cxn>
              <a:cxn ang="0">
                <a:pos x="388" y="136"/>
              </a:cxn>
              <a:cxn ang="0">
                <a:pos x="372" y="130"/>
              </a:cxn>
              <a:cxn ang="0">
                <a:pos x="350" y="124"/>
              </a:cxn>
              <a:cxn ang="0">
                <a:pos x="328" y="118"/>
              </a:cxn>
              <a:cxn ang="0">
                <a:pos x="308" y="112"/>
              </a:cxn>
              <a:cxn ang="0">
                <a:pos x="280" y="104"/>
              </a:cxn>
              <a:cxn ang="0">
                <a:pos x="258" y="96"/>
              </a:cxn>
              <a:cxn ang="0">
                <a:pos x="234" y="88"/>
              </a:cxn>
              <a:cxn ang="0">
                <a:pos x="208" y="80"/>
              </a:cxn>
              <a:cxn ang="0">
                <a:pos x="178" y="68"/>
              </a:cxn>
              <a:cxn ang="0">
                <a:pos x="148" y="58"/>
              </a:cxn>
              <a:cxn ang="0">
                <a:pos x="128" y="50"/>
              </a:cxn>
              <a:cxn ang="0">
                <a:pos x="111" y="43"/>
              </a:cxn>
              <a:cxn ang="0">
                <a:pos x="90" y="34"/>
              </a:cxn>
              <a:cxn ang="0">
                <a:pos x="64" y="24"/>
              </a:cxn>
              <a:cxn ang="0">
                <a:pos x="36" y="14"/>
              </a:cxn>
              <a:cxn ang="0">
                <a:pos x="15" y="4"/>
              </a:cxn>
              <a:cxn ang="0">
                <a:pos x="3" y="0"/>
              </a:cxn>
              <a:cxn ang="0">
                <a:pos x="3" y="0"/>
              </a:cxn>
            </a:cxnLst>
            <a:rect l="0" t="0" r="r" b="b"/>
            <a:pathLst>
              <a:path w="396" h="166">
                <a:moveTo>
                  <a:pt x="0" y="0"/>
                </a:moveTo>
                <a:lnTo>
                  <a:pt x="3" y="2"/>
                </a:lnTo>
                <a:lnTo>
                  <a:pt x="2" y="24"/>
                </a:lnTo>
                <a:lnTo>
                  <a:pt x="2" y="52"/>
                </a:lnTo>
                <a:lnTo>
                  <a:pt x="1" y="77"/>
                </a:lnTo>
                <a:lnTo>
                  <a:pt x="1" y="99"/>
                </a:lnTo>
                <a:lnTo>
                  <a:pt x="1" y="122"/>
                </a:lnTo>
                <a:lnTo>
                  <a:pt x="1" y="144"/>
                </a:lnTo>
                <a:lnTo>
                  <a:pt x="2" y="166"/>
                </a:lnTo>
                <a:lnTo>
                  <a:pt x="395" y="163"/>
                </a:lnTo>
                <a:lnTo>
                  <a:pt x="396" y="151"/>
                </a:lnTo>
                <a:lnTo>
                  <a:pt x="396" y="141"/>
                </a:lnTo>
                <a:lnTo>
                  <a:pt x="393" y="138"/>
                </a:lnTo>
                <a:lnTo>
                  <a:pt x="388" y="136"/>
                </a:lnTo>
                <a:lnTo>
                  <a:pt x="372" y="130"/>
                </a:lnTo>
                <a:lnTo>
                  <a:pt x="350" y="124"/>
                </a:lnTo>
                <a:lnTo>
                  <a:pt x="328" y="118"/>
                </a:lnTo>
                <a:lnTo>
                  <a:pt x="308" y="112"/>
                </a:lnTo>
                <a:lnTo>
                  <a:pt x="280" y="104"/>
                </a:lnTo>
                <a:lnTo>
                  <a:pt x="258" y="96"/>
                </a:lnTo>
                <a:lnTo>
                  <a:pt x="234" y="88"/>
                </a:lnTo>
                <a:lnTo>
                  <a:pt x="208" y="80"/>
                </a:lnTo>
                <a:lnTo>
                  <a:pt x="178" y="68"/>
                </a:lnTo>
                <a:lnTo>
                  <a:pt x="148" y="58"/>
                </a:lnTo>
                <a:lnTo>
                  <a:pt x="128" y="50"/>
                </a:lnTo>
                <a:lnTo>
                  <a:pt x="111" y="43"/>
                </a:lnTo>
                <a:lnTo>
                  <a:pt x="90" y="34"/>
                </a:lnTo>
                <a:lnTo>
                  <a:pt x="64" y="24"/>
                </a:lnTo>
                <a:lnTo>
                  <a:pt x="36" y="14"/>
                </a:lnTo>
                <a:lnTo>
                  <a:pt x="15" y="4"/>
                </a:lnTo>
                <a:lnTo>
                  <a:pt x="3" y="0"/>
                </a:lnTo>
                <a:lnTo>
                  <a:pt x="3"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69" name="Line 53">
            <a:extLst>
              <a:ext uri="{FF2B5EF4-FFF2-40B4-BE49-F238E27FC236}">
                <a16:creationId xmlns:a16="http://schemas.microsoft.com/office/drawing/2014/main" id="{55533C31-B05F-CDD2-4BB4-9E28A0D96FAF}"/>
              </a:ext>
            </a:extLst>
          </p:cNvPr>
          <p:cNvSpPr>
            <a:spLocks noChangeShapeType="1"/>
          </p:cNvSpPr>
          <p:nvPr/>
        </p:nvSpPr>
        <p:spPr bwMode="auto">
          <a:xfrm>
            <a:off x="2724150" y="4464050"/>
            <a:ext cx="209550" cy="496888"/>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70" name="Line 54">
            <a:extLst>
              <a:ext uri="{FF2B5EF4-FFF2-40B4-BE49-F238E27FC236}">
                <a16:creationId xmlns:a16="http://schemas.microsoft.com/office/drawing/2014/main" id="{53A72F11-F6EE-E655-090F-B253279446D3}"/>
              </a:ext>
            </a:extLst>
          </p:cNvPr>
          <p:cNvSpPr>
            <a:spLocks noChangeShapeType="1"/>
          </p:cNvSpPr>
          <p:nvPr/>
        </p:nvSpPr>
        <p:spPr bwMode="auto">
          <a:xfrm flipH="1">
            <a:off x="6654800" y="4462463"/>
            <a:ext cx="257175" cy="5461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3" name="Group 55">
            <a:extLst>
              <a:ext uri="{FF2B5EF4-FFF2-40B4-BE49-F238E27FC236}">
                <a16:creationId xmlns:a16="http://schemas.microsoft.com/office/drawing/2014/main" id="{A127A1FF-3544-50E4-7948-2D96B67918E9}"/>
              </a:ext>
            </a:extLst>
          </p:cNvPr>
          <p:cNvGrpSpPr>
            <a:grpSpLocks/>
          </p:cNvGrpSpPr>
          <p:nvPr/>
        </p:nvGrpSpPr>
        <p:grpSpPr bwMode="auto">
          <a:xfrm>
            <a:off x="5430838" y="2533650"/>
            <a:ext cx="2008187" cy="1184275"/>
            <a:chOff x="3193" y="1531"/>
            <a:chExt cx="1265" cy="746"/>
          </a:xfrm>
        </p:grpSpPr>
        <p:sp>
          <p:nvSpPr>
            <p:cNvPr id="9272" name="Rectangle 56">
              <a:extLst>
                <a:ext uri="{FF2B5EF4-FFF2-40B4-BE49-F238E27FC236}">
                  <a16:creationId xmlns:a16="http://schemas.microsoft.com/office/drawing/2014/main" id="{7A851983-F8EC-BF5A-FEAE-E6EF0A762897}"/>
                </a:ext>
              </a:extLst>
            </p:cNvPr>
            <p:cNvSpPr>
              <a:spLocks noChangeArrowheads="1"/>
            </p:cNvSpPr>
            <p:nvPr/>
          </p:nvSpPr>
          <p:spPr bwMode="auto">
            <a:xfrm>
              <a:off x="3193" y="1531"/>
              <a:ext cx="1265" cy="74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Sampling</a:t>
              </a:r>
            </a:p>
            <a:p>
              <a:pPr>
                <a:defRPr/>
              </a:pPr>
              <a:r>
                <a:rPr lang="en-US" sz="2400">
                  <a:latin typeface="Book Antiqua" pitchFamily="18" charset="0"/>
                  <a:cs typeface="+mn-cs"/>
                </a:rPr>
                <a:t>   distribution</a:t>
              </a:r>
            </a:p>
            <a:p>
              <a:pPr>
                <a:defRPr/>
              </a:pPr>
              <a:r>
                <a:rPr lang="en-US" sz="2400">
                  <a:latin typeface="Book Antiqua" pitchFamily="18" charset="0"/>
                  <a:cs typeface="+mn-cs"/>
                </a:rPr>
                <a:t>      of </a:t>
              </a:r>
            </a:p>
          </p:txBody>
        </p:sp>
        <p:graphicFrame>
          <p:nvGraphicFramePr>
            <p:cNvPr id="8231" name="Object 57">
              <a:hlinkClick r:id="" action="ppaction://ole?verb=0"/>
              <a:extLst>
                <a:ext uri="{FF2B5EF4-FFF2-40B4-BE49-F238E27FC236}">
                  <a16:creationId xmlns:a16="http://schemas.microsoft.com/office/drawing/2014/main" id="{C430A7E4-239F-D681-9623-1600D3C9FF11}"/>
                </a:ext>
              </a:extLst>
            </p:cNvPr>
            <p:cNvGraphicFramePr>
              <a:graphicFrameLocks/>
            </p:cNvGraphicFramePr>
            <p:nvPr/>
          </p:nvGraphicFramePr>
          <p:xfrm>
            <a:off x="3774" y="2083"/>
            <a:ext cx="127" cy="119"/>
          </p:xfrm>
          <a:graphic>
            <a:graphicData uri="http://schemas.openxmlformats.org/presentationml/2006/ole">
              <mc:AlternateContent xmlns:mc="http://schemas.openxmlformats.org/markup-compatibility/2006">
                <mc:Choice xmlns:v="urn:schemas-microsoft-com:vml" Requires="v">
                  <p:oleObj name="Equation" r:id="rId7" imgW="142900" imgH="133380" progId="Equation.2">
                    <p:embed/>
                  </p:oleObj>
                </mc:Choice>
                <mc:Fallback>
                  <p:oleObj name="Equation" r:id="rId7" imgW="142900" imgH="133380" progId="Equation.2">
                    <p:embed/>
                    <p:pic>
                      <p:nvPicPr>
                        <p:cNvPr id="8231" name="Object 57">
                          <a:hlinkClick r:id="" action="ppaction://ole?verb=0"/>
                          <a:extLst>
                            <a:ext uri="{FF2B5EF4-FFF2-40B4-BE49-F238E27FC236}">
                              <a16:creationId xmlns:a16="http://schemas.microsoft.com/office/drawing/2014/main" id="{C430A7E4-239F-D681-9623-1600D3C9FF1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4" y="2083"/>
                          <a:ext cx="127" cy="11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9274" name="Line 58">
            <a:extLst>
              <a:ext uri="{FF2B5EF4-FFF2-40B4-BE49-F238E27FC236}">
                <a16:creationId xmlns:a16="http://schemas.microsoft.com/office/drawing/2014/main" id="{F974577F-940B-8856-1D7C-8F1E150B2CE3}"/>
              </a:ext>
            </a:extLst>
          </p:cNvPr>
          <p:cNvSpPr>
            <a:spLocks noChangeShapeType="1"/>
          </p:cNvSpPr>
          <p:nvPr/>
        </p:nvSpPr>
        <p:spPr bwMode="auto">
          <a:xfrm>
            <a:off x="3197225" y="4681538"/>
            <a:ext cx="0" cy="1174750"/>
          </a:xfrm>
          <a:prstGeom prst="line">
            <a:avLst/>
          </a:prstGeom>
          <a:no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75" name="Line 59">
            <a:extLst>
              <a:ext uri="{FF2B5EF4-FFF2-40B4-BE49-F238E27FC236}">
                <a16:creationId xmlns:a16="http://schemas.microsoft.com/office/drawing/2014/main" id="{038E8165-B083-FCBE-A271-6AECD3FA8412}"/>
              </a:ext>
            </a:extLst>
          </p:cNvPr>
          <p:cNvSpPr>
            <a:spLocks noChangeShapeType="1"/>
          </p:cNvSpPr>
          <p:nvPr/>
        </p:nvSpPr>
        <p:spPr bwMode="auto">
          <a:xfrm>
            <a:off x="6392863" y="4681538"/>
            <a:ext cx="0" cy="11747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aphicFrame>
        <p:nvGraphicFramePr>
          <p:cNvPr id="9276" name="Object 60">
            <a:hlinkClick r:id="" action="ppaction://ole?verb=0"/>
            <a:extLst>
              <a:ext uri="{FF2B5EF4-FFF2-40B4-BE49-F238E27FC236}">
                <a16:creationId xmlns:a16="http://schemas.microsoft.com/office/drawing/2014/main" id="{B6CF280D-990D-3B66-A541-6A3059E940FD}"/>
              </a:ext>
            </a:extLst>
          </p:cNvPr>
          <p:cNvGraphicFramePr>
            <a:graphicFrameLocks/>
          </p:cNvGraphicFramePr>
          <p:nvPr/>
        </p:nvGraphicFramePr>
        <p:xfrm>
          <a:off x="7421563" y="5089525"/>
          <a:ext cx="211137" cy="192088"/>
        </p:xfrm>
        <a:graphic>
          <a:graphicData uri="http://schemas.openxmlformats.org/presentationml/2006/ole">
            <mc:AlternateContent xmlns:mc="http://schemas.openxmlformats.org/markup-compatibility/2006">
              <mc:Choice xmlns:v="urn:schemas-microsoft-com:vml" Requires="v">
                <p:oleObj name="Equation" r:id="rId9" imgW="142900" imgH="133380" progId="Equation.DSMT4">
                  <p:embed/>
                </p:oleObj>
              </mc:Choice>
              <mc:Fallback>
                <p:oleObj name="Equation" r:id="rId9" imgW="142900" imgH="133380" progId="Equation.DSMT4">
                  <p:embed/>
                  <p:pic>
                    <p:nvPicPr>
                      <p:cNvPr id="9276" name="Object 60">
                        <a:hlinkClick r:id="" action="ppaction://ole?verb=0"/>
                        <a:extLst>
                          <a:ext uri="{FF2B5EF4-FFF2-40B4-BE49-F238E27FC236}">
                            <a16:creationId xmlns:a16="http://schemas.microsoft.com/office/drawing/2014/main" id="{B6CF280D-990D-3B66-A541-6A3059E940FD}"/>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1563" y="5089525"/>
                        <a:ext cx="211137" cy="1920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77" name="Line 61">
            <a:extLst>
              <a:ext uri="{FF2B5EF4-FFF2-40B4-BE49-F238E27FC236}">
                <a16:creationId xmlns:a16="http://schemas.microsoft.com/office/drawing/2014/main" id="{E0A43D3B-19A0-C405-B3F9-1FB52DDB82A1}"/>
              </a:ext>
            </a:extLst>
          </p:cNvPr>
          <p:cNvSpPr>
            <a:spLocks noChangeShapeType="1"/>
          </p:cNvSpPr>
          <p:nvPr/>
        </p:nvSpPr>
        <p:spPr bwMode="auto">
          <a:xfrm>
            <a:off x="2306638" y="5207000"/>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4" name="Group 69">
            <a:extLst>
              <a:ext uri="{FF2B5EF4-FFF2-40B4-BE49-F238E27FC236}">
                <a16:creationId xmlns:a16="http://schemas.microsoft.com/office/drawing/2014/main" id="{CAA16AFE-1D64-5057-D541-2A0FC6474E03}"/>
              </a:ext>
            </a:extLst>
          </p:cNvPr>
          <p:cNvGrpSpPr>
            <a:grpSpLocks/>
          </p:cNvGrpSpPr>
          <p:nvPr/>
        </p:nvGrpSpPr>
        <p:grpSpPr bwMode="auto">
          <a:xfrm>
            <a:off x="2420938" y="2078038"/>
            <a:ext cx="4683125" cy="2959100"/>
            <a:chOff x="1078" y="789"/>
            <a:chExt cx="2947" cy="1852"/>
          </a:xfrm>
        </p:grpSpPr>
        <p:sp>
          <p:nvSpPr>
            <p:cNvPr id="9286" name="Arc 70">
              <a:extLst>
                <a:ext uri="{FF2B5EF4-FFF2-40B4-BE49-F238E27FC236}">
                  <a16:creationId xmlns:a16="http://schemas.microsoft.com/office/drawing/2014/main" id="{98D9563E-4E6E-7C95-DBEE-B703D1B79A2E}"/>
                </a:ext>
              </a:extLst>
            </p:cNvPr>
            <p:cNvSpPr>
              <a:spLocks/>
            </p:cNvSpPr>
            <p:nvPr/>
          </p:nvSpPr>
          <p:spPr bwMode="auto">
            <a:xfrm rot="6300000">
              <a:off x="1829" y="1162"/>
              <a:ext cx="960" cy="21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87" name="Arc 71">
              <a:extLst>
                <a:ext uri="{FF2B5EF4-FFF2-40B4-BE49-F238E27FC236}">
                  <a16:creationId xmlns:a16="http://schemas.microsoft.com/office/drawing/2014/main" id="{4D5C10F9-76A1-ECDA-217F-C75AD2095EF9}"/>
                </a:ext>
              </a:extLst>
            </p:cNvPr>
            <p:cNvSpPr>
              <a:spLocks/>
            </p:cNvSpPr>
            <p:nvPr/>
          </p:nvSpPr>
          <p:spPr bwMode="auto">
            <a:xfrm rot="17057622">
              <a:off x="1474" y="191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88" name="Arc 72">
              <a:extLst>
                <a:ext uri="{FF2B5EF4-FFF2-40B4-BE49-F238E27FC236}">
                  <a16:creationId xmlns:a16="http://schemas.microsoft.com/office/drawing/2014/main" id="{0BA44187-15E9-1C82-F0CD-DBA0686BEE1A}"/>
                </a:ext>
              </a:extLst>
            </p:cNvPr>
            <p:cNvSpPr>
              <a:spLocks/>
            </p:cNvSpPr>
            <p:nvPr/>
          </p:nvSpPr>
          <p:spPr bwMode="auto">
            <a:xfrm rot="20700000">
              <a:off x="1078" y="2475"/>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89" name="Arc 73">
              <a:extLst>
                <a:ext uri="{FF2B5EF4-FFF2-40B4-BE49-F238E27FC236}">
                  <a16:creationId xmlns:a16="http://schemas.microsoft.com/office/drawing/2014/main" id="{440DB115-B57B-0D23-7A8B-A6979E0A8CD6}"/>
                </a:ext>
              </a:extLst>
            </p:cNvPr>
            <p:cNvSpPr>
              <a:spLocks/>
            </p:cNvSpPr>
            <p:nvPr/>
          </p:nvSpPr>
          <p:spPr bwMode="auto">
            <a:xfrm rot="15300000" flipH="1">
              <a:off x="2293" y="1162"/>
              <a:ext cx="960" cy="21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90" name="Arc 74">
              <a:extLst>
                <a:ext uri="{FF2B5EF4-FFF2-40B4-BE49-F238E27FC236}">
                  <a16:creationId xmlns:a16="http://schemas.microsoft.com/office/drawing/2014/main" id="{7BE23B6E-20FD-9DDA-BE82-92168E6BB5D7}"/>
                </a:ext>
              </a:extLst>
            </p:cNvPr>
            <p:cNvSpPr>
              <a:spLocks/>
            </p:cNvSpPr>
            <p:nvPr/>
          </p:nvSpPr>
          <p:spPr bwMode="auto">
            <a:xfrm rot="4542378" flipH="1">
              <a:off x="2841" y="191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91" name="Arc 75">
              <a:extLst>
                <a:ext uri="{FF2B5EF4-FFF2-40B4-BE49-F238E27FC236}">
                  <a16:creationId xmlns:a16="http://schemas.microsoft.com/office/drawing/2014/main" id="{A048D240-2174-538E-C614-F1E334B2F924}"/>
                </a:ext>
              </a:extLst>
            </p:cNvPr>
            <p:cNvSpPr>
              <a:spLocks/>
            </p:cNvSpPr>
            <p:nvPr/>
          </p:nvSpPr>
          <p:spPr bwMode="auto">
            <a:xfrm rot="900000" flipH="1">
              <a:off x="3328" y="2477"/>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9293" name="Freeform 77">
            <a:extLst>
              <a:ext uri="{FF2B5EF4-FFF2-40B4-BE49-F238E27FC236}">
                <a16:creationId xmlns:a16="http://schemas.microsoft.com/office/drawing/2014/main" id="{91683AC9-91B1-1C4A-49C7-45EEE6E1D8AB}"/>
              </a:ext>
            </a:extLst>
          </p:cNvPr>
          <p:cNvSpPr>
            <a:spLocks noChangeArrowheads="1"/>
          </p:cNvSpPr>
          <p:nvPr/>
        </p:nvSpPr>
        <p:spPr bwMode="auto">
          <a:xfrm>
            <a:off x="4781550" y="5646738"/>
            <a:ext cx="1588" cy="190500"/>
          </a:xfrm>
          <a:custGeom>
            <a:avLst/>
            <a:gdLst/>
            <a:ahLst/>
            <a:cxnLst>
              <a:cxn ang="0">
                <a:pos x="0" y="0"/>
              </a:cxn>
              <a:cxn ang="0">
                <a:pos x="0" y="120"/>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5" name="Group 86">
            <a:extLst>
              <a:ext uri="{FF2B5EF4-FFF2-40B4-BE49-F238E27FC236}">
                <a16:creationId xmlns:a16="http://schemas.microsoft.com/office/drawing/2014/main" id="{02AD50D8-014F-1AD1-08A3-3BFE04C1B3ED}"/>
              </a:ext>
            </a:extLst>
          </p:cNvPr>
          <p:cNvGrpSpPr>
            <a:grpSpLocks/>
          </p:cNvGrpSpPr>
          <p:nvPr/>
        </p:nvGrpSpPr>
        <p:grpSpPr bwMode="auto">
          <a:xfrm>
            <a:off x="4786313" y="5592763"/>
            <a:ext cx="1595437" cy="363537"/>
            <a:chOff x="2895" y="3503"/>
            <a:chExt cx="1005" cy="229"/>
          </a:xfrm>
        </p:grpSpPr>
        <p:graphicFrame>
          <p:nvGraphicFramePr>
            <p:cNvPr id="8221" name="Object 79">
              <a:hlinkClick r:id="" action="ppaction://ole?verb=0"/>
              <a:extLst>
                <a:ext uri="{FF2B5EF4-FFF2-40B4-BE49-F238E27FC236}">
                  <a16:creationId xmlns:a16="http://schemas.microsoft.com/office/drawing/2014/main" id="{BB31F485-5588-5204-CEAC-47F92E962AD6}"/>
                </a:ext>
              </a:extLst>
            </p:cNvPr>
            <p:cNvGraphicFramePr>
              <a:graphicFrameLocks/>
            </p:cNvGraphicFramePr>
            <p:nvPr/>
          </p:nvGraphicFramePr>
          <p:xfrm>
            <a:off x="3154" y="3503"/>
            <a:ext cx="533" cy="229"/>
          </p:xfrm>
          <a:graphic>
            <a:graphicData uri="http://schemas.openxmlformats.org/presentationml/2006/ole">
              <mc:AlternateContent xmlns:mc="http://schemas.openxmlformats.org/markup-compatibility/2006">
                <mc:Choice xmlns:v="urn:schemas-microsoft-com:vml" Requires="v">
                  <p:oleObj name="Equation" r:id="rId11" imgW="742866" imgH="295380" progId="Equation">
                    <p:embed/>
                  </p:oleObj>
                </mc:Choice>
                <mc:Fallback>
                  <p:oleObj name="Equation" r:id="rId11" imgW="742866" imgH="295380" progId="Equation">
                    <p:embed/>
                    <p:pic>
                      <p:nvPicPr>
                        <p:cNvPr id="8221" name="Object 79">
                          <a:hlinkClick r:id="" action="ppaction://ole?verb=0"/>
                          <a:extLst>
                            <a:ext uri="{FF2B5EF4-FFF2-40B4-BE49-F238E27FC236}">
                              <a16:creationId xmlns:a16="http://schemas.microsoft.com/office/drawing/2014/main" id="{BB31F485-5588-5204-CEAC-47F92E962AD6}"/>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4" y="3503"/>
                          <a:ext cx="533" cy="22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96" name="Line 80">
              <a:extLst>
                <a:ext uri="{FF2B5EF4-FFF2-40B4-BE49-F238E27FC236}">
                  <a16:creationId xmlns:a16="http://schemas.microsoft.com/office/drawing/2014/main" id="{C3E3AA4F-EB6F-2F23-B713-461A81D33CDF}"/>
                </a:ext>
              </a:extLst>
            </p:cNvPr>
            <p:cNvSpPr>
              <a:spLocks noChangeShapeType="1"/>
            </p:cNvSpPr>
            <p:nvPr/>
          </p:nvSpPr>
          <p:spPr bwMode="auto">
            <a:xfrm>
              <a:off x="3717" y="3612"/>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297" name="Line 81">
              <a:extLst>
                <a:ext uri="{FF2B5EF4-FFF2-40B4-BE49-F238E27FC236}">
                  <a16:creationId xmlns:a16="http://schemas.microsoft.com/office/drawing/2014/main" id="{21A94A0D-7D09-AFE7-8F4F-2FEC0BCD0D3A}"/>
                </a:ext>
              </a:extLst>
            </p:cNvPr>
            <p:cNvSpPr>
              <a:spLocks noChangeShapeType="1"/>
            </p:cNvSpPr>
            <p:nvPr/>
          </p:nvSpPr>
          <p:spPr bwMode="auto">
            <a:xfrm flipH="1">
              <a:off x="2895" y="3609"/>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6" name="Group 85">
            <a:extLst>
              <a:ext uri="{FF2B5EF4-FFF2-40B4-BE49-F238E27FC236}">
                <a16:creationId xmlns:a16="http://schemas.microsoft.com/office/drawing/2014/main" id="{C1848C39-782E-6A25-1070-53EF4D9BB04C}"/>
              </a:ext>
            </a:extLst>
          </p:cNvPr>
          <p:cNvGrpSpPr>
            <a:grpSpLocks/>
          </p:cNvGrpSpPr>
          <p:nvPr/>
        </p:nvGrpSpPr>
        <p:grpSpPr bwMode="auto">
          <a:xfrm>
            <a:off x="3195638" y="5588000"/>
            <a:ext cx="1595437" cy="363538"/>
            <a:chOff x="1893" y="3500"/>
            <a:chExt cx="1005" cy="229"/>
          </a:xfrm>
        </p:grpSpPr>
        <p:graphicFrame>
          <p:nvGraphicFramePr>
            <p:cNvPr id="8218" name="Object 82">
              <a:hlinkClick r:id="" action="ppaction://ole?verb=0"/>
              <a:extLst>
                <a:ext uri="{FF2B5EF4-FFF2-40B4-BE49-F238E27FC236}">
                  <a16:creationId xmlns:a16="http://schemas.microsoft.com/office/drawing/2014/main" id="{0B3CB88A-B312-465F-CF9B-C908A3264CFA}"/>
                </a:ext>
              </a:extLst>
            </p:cNvPr>
            <p:cNvGraphicFramePr>
              <a:graphicFrameLocks/>
            </p:cNvGraphicFramePr>
            <p:nvPr/>
          </p:nvGraphicFramePr>
          <p:xfrm>
            <a:off x="2152" y="3500"/>
            <a:ext cx="533" cy="229"/>
          </p:xfrm>
          <a:graphic>
            <a:graphicData uri="http://schemas.openxmlformats.org/presentationml/2006/ole">
              <mc:AlternateContent xmlns:mc="http://schemas.openxmlformats.org/markup-compatibility/2006">
                <mc:Choice xmlns:v="urn:schemas-microsoft-com:vml" Requires="v">
                  <p:oleObj name="Equation" r:id="rId13" imgW="742866" imgH="295380" progId="Equation">
                    <p:embed/>
                  </p:oleObj>
                </mc:Choice>
                <mc:Fallback>
                  <p:oleObj name="Equation" r:id="rId13" imgW="742866" imgH="295380" progId="Equation">
                    <p:embed/>
                    <p:pic>
                      <p:nvPicPr>
                        <p:cNvPr id="8218" name="Object 82">
                          <a:hlinkClick r:id="" action="ppaction://ole?verb=0"/>
                          <a:extLst>
                            <a:ext uri="{FF2B5EF4-FFF2-40B4-BE49-F238E27FC236}">
                              <a16:creationId xmlns:a16="http://schemas.microsoft.com/office/drawing/2014/main" id="{0B3CB88A-B312-465F-CF9B-C908A3264CFA}"/>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2" y="3500"/>
                          <a:ext cx="533" cy="22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99" name="Line 83">
              <a:extLst>
                <a:ext uri="{FF2B5EF4-FFF2-40B4-BE49-F238E27FC236}">
                  <a16:creationId xmlns:a16="http://schemas.microsoft.com/office/drawing/2014/main" id="{FFF9526C-2B8A-2D5F-5F24-CAF49B27C97C}"/>
                </a:ext>
              </a:extLst>
            </p:cNvPr>
            <p:cNvSpPr>
              <a:spLocks noChangeShapeType="1"/>
            </p:cNvSpPr>
            <p:nvPr/>
          </p:nvSpPr>
          <p:spPr bwMode="auto">
            <a:xfrm>
              <a:off x="2715" y="3609"/>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9300" name="Line 84">
              <a:extLst>
                <a:ext uri="{FF2B5EF4-FFF2-40B4-BE49-F238E27FC236}">
                  <a16:creationId xmlns:a16="http://schemas.microsoft.com/office/drawing/2014/main" id="{0F19E7EC-58B4-BC30-094F-543E6E4F1FF2}"/>
                </a:ext>
              </a:extLst>
            </p:cNvPr>
            <p:cNvSpPr>
              <a:spLocks noChangeShapeType="1"/>
            </p:cNvSpPr>
            <p:nvPr/>
          </p:nvSpPr>
          <p:spPr bwMode="auto">
            <a:xfrm flipH="1">
              <a:off x="1893" y="3606"/>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9304" name="Rectangle 88">
            <a:extLst>
              <a:ext uri="{FF2B5EF4-FFF2-40B4-BE49-F238E27FC236}">
                <a16:creationId xmlns:a16="http://schemas.microsoft.com/office/drawing/2014/main" id="{D6E7078C-406D-1259-84BD-834AD2712FCD}"/>
              </a:ext>
            </a:extLst>
          </p:cNvPr>
          <p:cNvSpPr>
            <a:spLocks noChangeArrowheads="1"/>
          </p:cNvSpPr>
          <p:nvPr/>
        </p:nvSpPr>
        <p:spPr bwMode="auto">
          <a:xfrm>
            <a:off x="685800" y="155575"/>
            <a:ext cx="7772400" cy="814388"/>
          </a:xfrm>
          <a:prstGeom prst="rect">
            <a:avLst/>
          </a:prstGeom>
          <a:noFill/>
          <a:ln w="12700">
            <a:noFill/>
            <a:miter lim="800000"/>
            <a:headEnd/>
            <a:tailEnd/>
          </a:ln>
          <a:effectLst/>
        </p:spPr>
        <p:txBody>
          <a:bodyPr lIns="90488" tIns="44450" rIns="90488" bIns="44450" anchor="ctr"/>
          <a:lstStyle/>
          <a:p>
            <a:pPr algn="ctr">
              <a:defRPr/>
            </a:pPr>
            <a:r>
              <a:rPr lang="en-US" sz="2800" b="1" kern="0" dirty="0">
                <a:latin typeface="+mj-lt"/>
                <a:ea typeface="+mj-ea"/>
                <a:cs typeface="+mj-cs"/>
              </a:rPr>
              <a:t>Interval Estimate of a Population Mean:</a:t>
            </a:r>
            <a:br>
              <a:rPr lang="en-US" sz="2800" b="1" kern="0" dirty="0">
                <a:latin typeface="+mj-lt"/>
                <a:ea typeface="+mj-ea"/>
                <a:cs typeface="+mj-cs"/>
              </a:rPr>
            </a:br>
            <a:r>
              <a:rPr lang="en-US" sz="2800" b="1" i="1" dirty="0">
                <a:latin typeface="Symbol" pitchFamily="18" charset="2"/>
                <a:cs typeface="Arial" charset="0"/>
              </a:rPr>
              <a:t>  </a:t>
            </a:r>
            <a:r>
              <a:rPr lang="en-US" sz="2800" b="1" kern="0" dirty="0">
                <a:latin typeface="+mj-lt"/>
                <a:ea typeface="+mj-ea"/>
                <a:cs typeface="+mj-cs"/>
              </a:rPr>
              <a:t>  Known</a:t>
            </a:r>
          </a:p>
        </p:txBody>
      </p:sp>
      <p:pic>
        <p:nvPicPr>
          <p:cNvPr id="8217" name="Picture 40">
            <a:extLst>
              <a:ext uri="{FF2B5EF4-FFF2-40B4-BE49-F238E27FC236}">
                <a16:creationId xmlns:a16="http://schemas.microsoft.com/office/drawing/2014/main" id="{A021FEE2-2163-1F27-D085-8A3B2F3DEC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3100" y="2058988"/>
            <a:ext cx="752316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3135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03"/>
                                        </p:tgtEl>
                                        <p:attrNameLst>
                                          <p:attrName>style.visibility</p:attrName>
                                        </p:attrNameLst>
                                      </p:cBhvr>
                                      <p:to>
                                        <p:strVal val="visible"/>
                                      </p:to>
                                    </p:set>
                                    <p:animEffect transition="in" filter="dissolve">
                                      <p:cBhvr>
                                        <p:cTn id="7" dur="500"/>
                                        <p:tgtEl>
                                          <p:spTgt spid="9303"/>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9277"/>
                                        </p:tgtEl>
                                        <p:attrNameLst>
                                          <p:attrName>style.visibility</p:attrName>
                                        </p:attrNameLst>
                                      </p:cBhvr>
                                      <p:to>
                                        <p:strVal val="visible"/>
                                      </p:to>
                                    </p:set>
                                    <p:animEffect transition="in" filter="slide(fromLeft)">
                                      <p:cBhvr>
                                        <p:cTn id="11" dur="500"/>
                                        <p:tgtEl>
                                          <p:spTgt spid="9277"/>
                                        </p:tgtEl>
                                      </p:cBhvr>
                                    </p:animEffect>
                                  </p:childTnLst>
                                </p:cTn>
                              </p:par>
                            </p:childTnLst>
                          </p:cTn>
                        </p:par>
                        <p:par>
                          <p:cTn id="12" fill="hold" nodeType="afterGroup">
                            <p:stCondLst>
                              <p:cond delay="2000"/>
                            </p:stCondLst>
                            <p:childTnLst>
                              <p:par>
                                <p:cTn id="13" presetID="12" presetClass="entr" presetSubtype="8" fill="hold" nodeType="afterEffect">
                                  <p:stCondLst>
                                    <p:cond delay="0"/>
                                  </p:stCondLst>
                                  <p:childTnLst>
                                    <p:set>
                                      <p:cBhvr>
                                        <p:cTn id="14" dur="1" fill="hold">
                                          <p:stCondLst>
                                            <p:cond delay="0"/>
                                          </p:stCondLst>
                                        </p:cTn>
                                        <p:tgtEl>
                                          <p:spTgt spid="9276"/>
                                        </p:tgtEl>
                                        <p:attrNameLst>
                                          <p:attrName>style.visibility</p:attrName>
                                        </p:attrNameLst>
                                      </p:cBhvr>
                                      <p:to>
                                        <p:strVal val="visible"/>
                                      </p:to>
                                    </p:set>
                                    <p:animEffect transition="in" filter="slide(fromLeft)">
                                      <p:cBhvr>
                                        <p:cTn id="15" dur="500"/>
                                        <p:tgtEl>
                                          <p:spTgt spid="9276"/>
                                        </p:tgtEl>
                                      </p:cBhvr>
                                    </p:animEffect>
                                  </p:childTnLst>
                                </p:cTn>
                              </p:par>
                            </p:childTnLst>
                          </p:cTn>
                        </p:par>
                        <p:par>
                          <p:cTn id="16" fill="hold" nodeType="afterGroup">
                            <p:stCondLst>
                              <p:cond delay="2500"/>
                            </p:stCondLst>
                            <p:childTnLst>
                              <p:par>
                                <p:cTn id="17" presetID="12" presetClass="entr" presetSubtype="1" fill="hold" nodeType="afterEffect">
                                  <p:stCondLst>
                                    <p:cond delay="0"/>
                                  </p:stCondLst>
                                  <p:childTnLst>
                                    <p:set>
                                      <p:cBhvr>
                                        <p:cTn id="18" dur="1" fill="hold">
                                          <p:stCondLst>
                                            <p:cond delay="0"/>
                                          </p:stCondLst>
                                        </p:cTn>
                                        <p:tgtEl>
                                          <p:spTgt spid="9260"/>
                                        </p:tgtEl>
                                        <p:attrNameLst>
                                          <p:attrName>style.visibility</p:attrName>
                                        </p:attrNameLst>
                                      </p:cBhvr>
                                      <p:to>
                                        <p:strVal val="visible"/>
                                      </p:to>
                                    </p:set>
                                    <p:animEffect transition="in" filter="slide(fromTop)">
                                      <p:cBhvr>
                                        <p:cTn id="19" dur="500"/>
                                        <p:tgtEl>
                                          <p:spTgt spid="9260"/>
                                        </p:tgtEl>
                                      </p:cBhvr>
                                    </p:animEffect>
                                  </p:childTnLst>
                                </p:cTn>
                              </p:par>
                            </p:childTnLst>
                          </p:cTn>
                        </p:par>
                        <p:par>
                          <p:cTn id="20" fill="hold" nodeType="afterGroup">
                            <p:stCondLst>
                              <p:cond delay="3000"/>
                            </p:stCondLst>
                            <p:childTnLst>
                              <p:par>
                                <p:cTn id="21" presetID="12" presetClass="entr" presetSubtype="1" fill="hold" grpId="0" nodeType="afterEffect">
                                  <p:stCondLst>
                                    <p:cond delay="0"/>
                                  </p:stCondLst>
                                  <p:childTnLst>
                                    <p:set>
                                      <p:cBhvr>
                                        <p:cTn id="22" dur="1" fill="hold">
                                          <p:stCondLst>
                                            <p:cond delay="0"/>
                                          </p:stCondLst>
                                        </p:cTn>
                                        <p:tgtEl>
                                          <p:spTgt spid="9261"/>
                                        </p:tgtEl>
                                        <p:attrNameLst>
                                          <p:attrName>style.visibility</p:attrName>
                                        </p:attrNameLst>
                                      </p:cBhvr>
                                      <p:to>
                                        <p:strVal val="visible"/>
                                      </p:to>
                                    </p:set>
                                    <p:animEffect transition="in" filter="slide(fromTop)">
                                      <p:cBhvr>
                                        <p:cTn id="23" dur="500"/>
                                        <p:tgtEl>
                                          <p:spTgt spid="9261"/>
                                        </p:tgtEl>
                                      </p:cBhvr>
                                    </p:animEffect>
                                  </p:childTnLst>
                                </p:cTn>
                              </p:par>
                            </p:childTnLst>
                          </p:cTn>
                        </p:par>
                        <p:par>
                          <p:cTn id="24" fill="hold" nodeType="afterGroup">
                            <p:stCondLst>
                              <p:cond delay="3500"/>
                            </p:stCondLst>
                            <p:childTnLst>
                              <p:par>
                                <p:cTn id="25" presetID="12" presetClass="entr" presetSubtype="4" fill="hold" nodeType="after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slide(fromBottom)">
                                      <p:cBhvr>
                                        <p:cTn id="27" dur="500"/>
                                        <p:tgtEl>
                                          <p:spTgt spid="4"/>
                                        </p:tgtEl>
                                      </p:cBhvr>
                                    </p:animEffect>
                                  </p:childTnLst>
                                </p:cTn>
                              </p:par>
                            </p:childTnLst>
                          </p:cTn>
                        </p:par>
                        <p:par>
                          <p:cTn id="28" fill="hold" nodeType="afterGroup">
                            <p:stCondLst>
                              <p:cond delay="6000"/>
                            </p:stCondLst>
                            <p:childTnLst>
                              <p:par>
                                <p:cTn id="29" presetID="12" presetClass="entr" presetSubtype="4" fill="hold" nodeType="afterEffect">
                                  <p:stCondLst>
                                    <p:cond delay="1000"/>
                                  </p:stCondLst>
                                  <p:childTnLst>
                                    <p:set>
                                      <p:cBhvr>
                                        <p:cTn id="30" dur="1" fill="hold">
                                          <p:stCondLst>
                                            <p:cond delay="0"/>
                                          </p:stCondLst>
                                        </p:cTn>
                                        <p:tgtEl>
                                          <p:spTgt spid="9259"/>
                                        </p:tgtEl>
                                        <p:attrNameLst>
                                          <p:attrName>style.visibility</p:attrName>
                                        </p:attrNameLst>
                                      </p:cBhvr>
                                      <p:to>
                                        <p:strVal val="visible"/>
                                      </p:to>
                                    </p:set>
                                    <p:animEffect transition="in" filter="slide(fromBottom)">
                                      <p:cBhvr>
                                        <p:cTn id="31" dur="500"/>
                                        <p:tgtEl>
                                          <p:spTgt spid="9259"/>
                                        </p:tgtEl>
                                      </p:cBhvr>
                                    </p:animEffect>
                                  </p:childTnLst>
                                </p:cTn>
                              </p:par>
                            </p:childTnLst>
                          </p:cTn>
                        </p:par>
                        <p:par>
                          <p:cTn id="32" fill="hold" nodeType="afterGroup">
                            <p:stCondLst>
                              <p:cond delay="7500"/>
                            </p:stCondLst>
                            <p:childTnLst>
                              <p:par>
                                <p:cTn id="33" presetID="12" presetClass="entr" presetSubtype="1"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slide(fromTop)">
                                      <p:cBhvr>
                                        <p:cTn id="35" dur="500"/>
                                        <p:tgtEl>
                                          <p:spTgt spid="3"/>
                                        </p:tgtEl>
                                      </p:cBhvr>
                                    </p:animEffect>
                                  </p:childTnLst>
                                </p:cTn>
                              </p:par>
                            </p:childTnLst>
                          </p:cTn>
                        </p:par>
                        <p:par>
                          <p:cTn id="36" fill="hold" nodeType="afterGroup">
                            <p:stCondLst>
                              <p:cond delay="9000"/>
                            </p:stCondLst>
                            <p:childTnLst>
                              <p:par>
                                <p:cTn id="37" presetID="12" presetClass="entr" presetSubtype="1" fill="hold" nodeType="afterEffect">
                                  <p:stCondLst>
                                    <p:cond delay="2000"/>
                                  </p:stCondLst>
                                  <p:childTnLst>
                                    <p:set>
                                      <p:cBhvr>
                                        <p:cTn id="38" dur="1" fill="hold">
                                          <p:stCondLst>
                                            <p:cond delay="0"/>
                                          </p:stCondLst>
                                        </p:cTn>
                                        <p:tgtEl>
                                          <p:spTgt spid="9293"/>
                                        </p:tgtEl>
                                        <p:attrNameLst>
                                          <p:attrName>style.visibility</p:attrName>
                                        </p:attrNameLst>
                                      </p:cBhvr>
                                      <p:to>
                                        <p:strVal val="visible"/>
                                      </p:to>
                                    </p:set>
                                    <p:animEffect transition="in" filter="slide(fromTop)">
                                      <p:cBhvr>
                                        <p:cTn id="39" dur="500"/>
                                        <p:tgtEl>
                                          <p:spTgt spid="9293"/>
                                        </p:tgtEl>
                                      </p:cBhvr>
                                    </p:animEffect>
                                  </p:childTnLst>
                                </p:cTn>
                              </p:par>
                            </p:childTnLst>
                          </p:cTn>
                        </p:par>
                        <p:par>
                          <p:cTn id="40" fill="hold" nodeType="afterGroup">
                            <p:stCondLst>
                              <p:cond delay="11500"/>
                            </p:stCondLst>
                            <p:childTnLst>
                              <p:par>
                                <p:cTn id="41" presetID="12" presetClass="entr" presetSubtype="1" fill="hold" nodeType="afterEffect">
                                  <p:stCondLst>
                                    <p:cond delay="1000"/>
                                  </p:stCondLst>
                                  <p:childTnLst>
                                    <p:set>
                                      <p:cBhvr>
                                        <p:cTn id="42" dur="1" fill="hold">
                                          <p:stCondLst>
                                            <p:cond delay="0"/>
                                          </p:stCondLst>
                                        </p:cTn>
                                        <p:tgtEl>
                                          <p:spTgt spid="9274"/>
                                        </p:tgtEl>
                                        <p:attrNameLst>
                                          <p:attrName>style.visibility</p:attrName>
                                        </p:attrNameLst>
                                      </p:cBhvr>
                                      <p:to>
                                        <p:strVal val="visible"/>
                                      </p:to>
                                    </p:set>
                                    <p:animEffect transition="in" filter="slide(fromTop)">
                                      <p:cBhvr>
                                        <p:cTn id="43" dur="500"/>
                                        <p:tgtEl>
                                          <p:spTgt spid="9274"/>
                                        </p:tgtEl>
                                      </p:cBhvr>
                                    </p:animEffect>
                                  </p:childTnLst>
                                </p:cTn>
                              </p:par>
                            </p:childTnLst>
                          </p:cTn>
                        </p:par>
                        <p:par>
                          <p:cTn id="44" fill="hold" nodeType="afterGroup">
                            <p:stCondLst>
                              <p:cond delay="13000"/>
                            </p:stCondLst>
                            <p:childTnLst>
                              <p:par>
                                <p:cTn id="45" presetID="16" presetClass="entr" presetSubtype="37" fill="hold" nodeType="afterEffect">
                                  <p:stCondLst>
                                    <p:cond delay="100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par>
                          <p:cTn id="48" fill="hold" nodeType="afterGroup">
                            <p:stCondLst>
                              <p:cond delay="14500"/>
                            </p:stCondLst>
                            <p:childTnLst>
                              <p:par>
                                <p:cTn id="49" presetID="12" presetClass="entr" presetSubtype="1" fill="hold" nodeType="afterEffect">
                                  <p:stCondLst>
                                    <p:cond delay="1000"/>
                                  </p:stCondLst>
                                  <p:childTnLst>
                                    <p:set>
                                      <p:cBhvr>
                                        <p:cTn id="50" dur="1" fill="hold">
                                          <p:stCondLst>
                                            <p:cond delay="0"/>
                                          </p:stCondLst>
                                        </p:cTn>
                                        <p:tgtEl>
                                          <p:spTgt spid="9275"/>
                                        </p:tgtEl>
                                        <p:attrNameLst>
                                          <p:attrName>style.visibility</p:attrName>
                                        </p:attrNameLst>
                                      </p:cBhvr>
                                      <p:to>
                                        <p:strVal val="visible"/>
                                      </p:to>
                                    </p:set>
                                    <p:animEffect transition="in" filter="slide(fromTop)">
                                      <p:cBhvr>
                                        <p:cTn id="51" dur="500"/>
                                        <p:tgtEl>
                                          <p:spTgt spid="9275"/>
                                        </p:tgtEl>
                                      </p:cBhvr>
                                    </p:animEffect>
                                  </p:childTnLst>
                                </p:cTn>
                              </p:par>
                            </p:childTnLst>
                          </p:cTn>
                        </p:par>
                        <p:par>
                          <p:cTn id="52" fill="hold" nodeType="afterGroup">
                            <p:stCondLst>
                              <p:cond delay="16000"/>
                            </p:stCondLst>
                            <p:childTnLst>
                              <p:par>
                                <p:cTn id="53" presetID="16" presetClass="entr" presetSubtype="37" fill="hold" nodeType="afterEffect">
                                  <p:stCondLst>
                                    <p:cond delay="1000"/>
                                  </p:stCondLst>
                                  <p:childTnLst>
                                    <p:set>
                                      <p:cBhvr>
                                        <p:cTn id="54" dur="1" fill="hold">
                                          <p:stCondLst>
                                            <p:cond delay="0"/>
                                          </p:stCondLst>
                                        </p:cTn>
                                        <p:tgtEl>
                                          <p:spTgt spid="5"/>
                                        </p:tgtEl>
                                        <p:attrNameLst>
                                          <p:attrName>style.visibility</p:attrName>
                                        </p:attrNameLst>
                                      </p:cBhvr>
                                      <p:to>
                                        <p:strVal val="visible"/>
                                      </p:to>
                                    </p:set>
                                    <p:animEffect transition="in" filter="barn(outVertical)">
                                      <p:cBhvr>
                                        <p:cTn id="55" dur="500"/>
                                        <p:tgtEl>
                                          <p:spTgt spid="5"/>
                                        </p:tgtEl>
                                      </p:cBhvr>
                                    </p:animEffect>
                                  </p:childTnLst>
                                </p:cTn>
                              </p:par>
                            </p:childTnLst>
                          </p:cTn>
                        </p:par>
                        <p:par>
                          <p:cTn id="56" fill="hold" nodeType="afterGroup">
                            <p:stCondLst>
                              <p:cond delay="17500"/>
                            </p:stCondLst>
                            <p:childTnLst>
                              <p:par>
                                <p:cTn id="57" presetID="12" presetClass="entr" presetSubtype="2" fill="hold" nodeType="afterEffect">
                                  <p:stCondLst>
                                    <p:cond delay="1000"/>
                                  </p:stCondLst>
                                  <p:childTnLst>
                                    <p:set>
                                      <p:cBhvr>
                                        <p:cTn id="58" dur="1" fill="hold">
                                          <p:stCondLst>
                                            <p:cond delay="0"/>
                                          </p:stCondLst>
                                        </p:cTn>
                                        <p:tgtEl>
                                          <p:spTgt spid="9267"/>
                                        </p:tgtEl>
                                        <p:attrNameLst>
                                          <p:attrName>style.visibility</p:attrName>
                                        </p:attrNameLst>
                                      </p:cBhvr>
                                      <p:to>
                                        <p:strVal val="visible"/>
                                      </p:to>
                                    </p:set>
                                    <p:animEffect transition="in" filter="slide(fromRight)">
                                      <p:cBhvr>
                                        <p:cTn id="59" dur="500"/>
                                        <p:tgtEl>
                                          <p:spTgt spid="9267"/>
                                        </p:tgtEl>
                                      </p:cBhvr>
                                    </p:animEffect>
                                  </p:childTnLst>
                                </p:cTn>
                              </p:par>
                            </p:childTnLst>
                          </p:cTn>
                        </p:par>
                        <p:par>
                          <p:cTn id="60" fill="hold" nodeType="afterGroup">
                            <p:stCondLst>
                              <p:cond delay="19000"/>
                            </p:stCondLst>
                            <p:childTnLst>
                              <p:par>
                                <p:cTn id="61" presetID="17" presetClass="entr" presetSubtype="1" fill="hold" nodeType="afterEffect">
                                  <p:stCondLst>
                                    <p:cond delay="1000"/>
                                  </p:stCondLst>
                                  <p:childTnLst>
                                    <p:set>
                                      <p:cBhvr>
                                        <p:cTn id="62" dur="1" fill="hold">
                                          <p:stCondLst>
                                            <p:cond delay="0"/>
                                          </p:stCondLst>
                                        </p:cTn>
                                        <p:tgtEl>
                                          <p:spTgt spid="9269"/>
                                        </p:tgtEl>
                                        <p:attrNameLst>
                                          <p:attrName>style.visibility</p:attrName>
                                        </p:attrNameLst>
                                      </p:cBhvr>
                                      <p:to>
                                        <p:strVal val="visible"/>
                                      </p:to>
                                    </p:set>
                                    <p:anim calcmode="lin" valueType="num">
                                      <p:cBhvr>
                                        <p:cTn id="63" dur="500" fill="hold"/>
                                        <p:tgtEl>
                                          <p:spTgt spid="9269"/>
                                        </p:tgtEl>
                                        <p:attrNameLst>
                                          <p:attrName>ppt_x</p:attrName>
                                        </p:attrNameLst>
                                      </p:cBhvr>
                                      <p:tavLst>
                                        <p:tav tm="0">
                                          <p:val>
                                            <p:strVal val="#ppt_x"/>
                                          </p:val>
                                        </p:tav>
                                        <p:tav tm="100000">
                                          <p:val>
                                            <p:strVal val="#ppt_x"/>
                                          </p:val>
                                        </p:tav>
                                      </p:tavLst>
                                    </p:anim>
                                    <p:anim calcmode="lin" valueType="num">
                                      <p:cBhvr>
                                        <p:cTn id="64" dur="500" fill="hold"/>
                                        <p:tgtEl>
                                          <p:spTgt spid="9269"/>
                                        </p:tgtEl>
                                        <p:attrNameLst>
                                          <p:attrName>ppt_y</p:attrName>
                                        </p:attrNameLst>
                                      </p:cBhvr>
                                      <p:tavLst>
                                        <p:tav tm="0">
                                          <p:val>
                                            <p:strVal val="#ppt_y-#ppt_h/2"/>
                                          </p:val>
                                        </p:tav>
                                        <p:tav tm="100000">
                                          <p:val>
                                            <p:strVal val="#ppt_y"/>
                                          </p:val>
                                        </p:tav>
                                      </p:tavLst>
                                    </p:anim>
                                    <p:anim calcmode="lin" valueType="num">
                                      <p:cBhvr>
                                        <p:cTn id="65" dur="500" fill="hold"/>
                                        <p:tgtEl>
                                          <p:spTgt spid="9269"/>
                                        </p:tgtEl>
                                        <p:attrNameLst>
                                          <p:attrName>ppt_w</p:attrName>
                                        </p:attrNameLst>
                                      </p:cBhvr>
                                      <p:tavLst>
                                        <p:tav tm="0">
                                          <p:val>
                                            <p:strVal val="#ppt_w"/>
                                          </p:val>
                                        </p:tav>
                                        <p:tav tm="100000">
                                          <p:val>
                                            <p:strVal val="#ppt_w"/>
                                          </p:val>
                                        </p:tav>
                                      </p:tavLst>
                                    </p:anim>
                                    <p:anim calcmode="lin" valueType="num">
                                      <p:cBhvr>
                                        <p:cTn id="66" dur="500" fill="hold"/>
                                        <p:tgtEl>
                                          <p:spTgt spid="9269"/>
                                        </p:tgtEl>
                                        <p:attrNameLst>
                                          <p:attrName>ppt_h</p:attrName>
                                        </p:attrNameLst>
                                      </p:cBhvr>
                                      <p:tavLst>
                                        <p:tav tm="0">
                                          <p:val>
                                            <p:fltVal val="0"/>
                                          </p:val>
                                        </p:tav>
                                        <p:tav tm="100000">
                                          <p:val>
                                            <p:strVal val="#ppt_h"/>
                                          </p:val>
                                        </p:tav>
                                      </p:tavLst>
                                    </p:anim>
                                  </p:childTnLst>
                                </p:cTn>
                              </p:par>
                            </p:childTnLst>
                          </p:cTn>
                        </p:par>
                        <p:par>
                          <p:cTn id="67" fill="hold" nodeType="afterGroup">
                            <p:stCondLst>
                              <p:cond delay="20500"/>
                            </p:stCondLst>
                            <p:childTnLst>
                              <p:par>
                                <p:cTn id="68" presetID="12" presetClass="entr" presetSubtype="8" fill="hold" grpId="0" nodeType="afterEffect">
                                  <p:stCondLst>
                                    <p:cond delay="0"/>
                                  </p:stCondLst>
                                  <p:childTnLst>
                                    <p:set>
                                      <p:cBhvr>
                                        <p:cTn id="69" dur="1" fill="hold">
                                          <p:stCondLst>
                                            <p:cond delay="0"/>
                                          </p:stCondLst>
                                        </p:cTn>
                                        <p:tgtEl>
                                          <p:spTgt spid="9262"/>
                                        </p:tgtEl>
                                        <p:attrNameLst>
                                          <p:attrName>style.visibility</p:attrName>
                                        </p:attrNameLst>
                                      </p:cBhvr>
                                      <p:to>
                                        <p:strVal val="visible"/>
                                      </p:to>
                                    </p:set>
                                    <p:animEffect transition="in" filter="slide(fromLeft)">
                                      <p:cBhvr>
                                        <p:cTn id="70" dur="500"/>
                                        <p:tgtEl>
                                          <p:spTgt spid="9262"/>
                                        </p:tgtEl>
                                      </p:cBhvr>
                                    </p:animEffect>
                                  </p:childTnLst>
                                </p:cTn>
                              </p:par>
                            </p:childTnLst>
                          </p:cTn>
                        </p:par>
                        <p:par>
                          <p:cTn id="71" fill="hold" nodeType="afterGroup">
                            <p:stCondLst>
                              <p:cond delay="21000"/>
                            </p:stCondLst>
                            <p:childTnLst>
                              <p:par>
                                <p:cTn id="72" presetID="12" presetClass="entr" presetSubtype="8" fill="hold" nodeType="afterEffect">
                                  <p:stCondLst>
                                    <p:cond delay="1000"/>
                                  </p:stCondLst>
                                  <p:childTnLst>
                                    <p:set>
                                      <p:cBhvr>
                                        <p:cTn id="73" dur="1" fill="hold">
                                          <p:stCondLst>
                                            <p:cond delay="0"/>
                                          </p:stCondLst>
                                        </p:cTn>
                                        <p:tgtEl>
                                          <p:spTgt spid="9268"/>
                                        </p:tgtEl>
                                        <p:attrNameLst>
                                          <p:attrName>style.visibility</p:attrName>
                                        </p:attrNameLst>
                                      </p:cBhvr>
                                      <p:to>
                                        <p:strVal val="visible"/>
                                      </p:to>
                                    </p:set>
                                    <p:animEffect transition="in" filter="slide(fromLeft)">
                                      <p:cBhvr>
                                        <p:cTn id="74" dur="500"/>
                                        <p:tgtEl>
                                          <p:spTgt spid="9268"/>
                                        </p:tgtEl>
                                      </p:cBhvr>
                                    </p:animEffect>
                                  </p:childTnLst>
                                </p:cTn>
                              </p:par>
                            </p:childTnLst>
                          </p:cTn>
                        </p:par>
                        <p:par>
                          <p:cTn id="75" fill="hold" nodeType="afterGroup">
                            <p:stCondLst>
                              <p:cond delay="22500"/>
                            </p:stCondLst>
                            <p:childTnLst>
                              <p:par>
                                <p:cTn id="76" presetID="17" presetClass="entr" presetSubtype="1" fill="hold" nodeType="afterEffect">
                                  <p:stCondLst>
                                    <p:cond delay="1000"/>
                                  </p:stCondLst>
                                  <p:childTnLst>
                                    <p:set>
                                      <p:cBhvr>
                                        <p:cTn id="77" dur="1" fill="hold">
                                          <p:stCondLst>
                                            <p:cond delay="0"/>
                                          </p:stCondLst>
                                        </p:cTn>
                                        <p:tgtEl>
                                          <p:spTgt spid="9270"/>
                                        </p:tgtEl>
                                        <p:attrNameLst>
                                          <p:attrName>style.visibility</p:attrName>
                                        </p:attrNameLst>
                                      </p:cBhvr>
                                      <p:to>
                                        <p:strVal val="visible"/>
                                      </p:to>
                                    </p:set>
                                    <p:anim calcmode="lin" valueType="num">
                                      <p:cBhvr>
                                        <p:cTn id="78" dur="500" fill="hold"/>
                                        <p:tgtEl>
                                          <p:spTgt spid="9270"/>
                                        </p:tgtEl>
                                        <p:attrNameLst>
                                          <p:attrName>ppt_x</p:attrName>
                                        </p:attrNameLst>
                                      </p:cBhvr>
                                      <p:tavLst>
                                        <p:tav tm="0">
                                          <p:val>
                                            <p:strVal val="#ppt_x"/>
                                          </p:val>
                                        </p:tav>
                                        <p:tav tm="100000">
                                          <p:val>
                                            <p:strVal val="#ppt_x"/>
                                          </p:val>
                                        </p:tav>
                                      </p:tavLst>
                                    </p:anim>
                                    <p:anim calcmode="lin" valueType="num">
                                      <p:cBhvr>
                                        <p:cTn id="79" dur="500" fill="hold"/>
                                        <p:tgtEl>
                                          <p:spTgt spid="9270"/>
                                        </p:tgtEl>
                                        <p:attrNameLst>
                                          <p:attrName>ppt_y</p:attrName>
                                        </p:attrNameLst>
                                      </p:cBhvr>
                                      <p:tavLst>
                                        <p:tav tm="0">
                                          <p:val>
                                            <p:strVal val="#ppt_y-#ppt_h/2"/>
                                          </p:val>
                                        </p:tav>
                                        <p:tav tm="100000">
                                          <p:val>
                                            <p:strVal val="#ppt_y"/>
                                          </p:val>
                                        </p:tav>
                                      </p:tavLst>
                                    </p:anim>
                                    <p:anim calcmode="lin" valueType="num">
                                      <p:cBhvr>
                                        <p:cTn id="80" dur="500" fill="hold"/>
                                        <p:tgtEl>
                                          <p:spTgt spid="9270"/>
                                        </p:tgtEl>
                                        <p:attrNameLst>
                                          <p:attrName>ppt_w</p:attrName>
                                        </p:attrNameLst>
                                      </p:cBhvr>
                                      <p:tavLst>
                                        <p:tav tm="0">
                                          <p:val>
                                            <p:strVal val="#ppt_w"/>
                                          </p:val>
                                        </p:tav>
                                        <p:tav tm="100000">
                                          <p:val>
                                            <p:strVal val="#ppt_w"/>
                                          </p:val>
                                        </p:tav>
                                      </p:tavLst>
                                    </p:anim>
                                    <p:anim calcmode="lin" valueType="num">
                                      <p:cBhvr>
                                        <p:cTn id="81" dur="500" fill="hold"/>
                                        <p:tgtEl>
                                          <p:spTgt spid="9270"/>
                                        </p:tgtEl>
                                        <p:attrNameLst>
                                          <p:attrName>ppt_h</p:attrName>
                                        </p:attrNameLst>
                                      </p:cBhvr>
                                      <p:tavLst>
                                        <p:tav tm="0">
                                          <p:val>
                                            <p:fltVal val="0"/>
                                          </p:val>
                                        </p:tav>
                                        <p:tav tm="100000">
                                          <p:val>
                                            <p:strVal val="#ppt_h"/>
                                          </p:val>
                                        </p:tav>
                                      </p:tavLst>
                                    </p:anim>
                                  </p:childTnLst>
                                </p:cTn>
                              </p:par>
                            </p:childTnLst>
                          </p:cTn>
                        </p:par>
                        <p:par>
                          <p:cTn id="82" fill="hold" nodeType="afterGroup">
                            <p:stCondLst>
                              <p:cond delay="24000"/>
                            </p:stCondLst>
                            <p:childTnLst>
                              <p:par>
                                <p:cTn id="83" presetID="12" presetClass="entr" presetSubtype="8" fill="hold" grpId="0" nodeType="afterEffect">
                                  <p:stCondLst>
                                    <p:cond delay="0"/>
                                  </p:stCondLst>
                                  <p:childTnLst>
                                    <p:set>
                                      <p:cBhvr>
                                        <p:cTn id="84" dur="1" fill="hold">
                                          <p:stCondLst>
                                            <p:cond delay="0"/>
                                          </p:stCondLst>
                                        </p:cTn>
                                        <p:tgtEl>
                                          <p:spTgt spid="9263"/>
                                        </p:tgtEl>
                                        <p:attrNameLst>
                                          <p:attrName>style.visibility</p:attrName>
                                        </p:attrNameLst>
                                      </p:cBhvr>
                                      <p:to>
                                        <p:strVal val="visible"/>
                                      </p:to>
                                    </p:set>
                                    <p:animEffect transition="in" filter="slide(fromLeft)">
                                      <p:cBhvr>
                                        <p:cTn id="85" dur="500"/>
                                        <p:tgtEl>
                                          <p:spTgt spid="9263"/>
                                        </p:tgtEl>
                                      </p:cBhvr>
                                    </p:animEffect>
                                  </p:childTnLst>
                                </p:cTn>
                              </p:par>
                            </p:childTnLst>
                          </p:cTn>
                        </p:par>
                        <p:par>
                          <p:cTn id="86" fill="hold" nodeType="afterGroup">
                            <p:stCondLst>
                              <p:cond delay="24500"/>
                            </p:stCondLst>
                            <p:childTnLst>
                              <p:par>
                                <p:cTn id="87" presetID="12" presetClass="entr" presetSubtype="1" fill="hold" nodeType="afterEffect">
                                  <p:stCondLst>
                                    <p:cond delay="1000"/>
                                  </p:stCondLst>
                                  <p:childTnLst>
                                    <p:set>
                                      <p:cBhvr>
                                        <p:cTn id="88" dur="1" fill="hold">
                                          <p:stCondLst>
                                            <p:cond delay="0"/>
                                          </p:stCondLst>
                                        </p:cTn>
                                        <p:tgtEl>
                                          <p:spTgt spid="2"/>
                                        </p:tgtEl>
                                        <p:attrNameLst>
                                          <p:attrName>style.visibility</p:attrName>
                                        </p:attrNameLst>
                                      </p:cBhvr>
                                      <p:to>
                                        <p:strVal val="visible"/>
                                      </p:to>
                                    </p:set>
                                    <p:animEffect transition="in" filter="slide(fromTop)">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3" grpId="0" animBg="1"/>
      <p:bldP spid="9261" grpId="0" autoUpdateAnimBg="0"/>
      <p:bldP spid="9262" grpId="0" autoUpdateAnimBg="0"/>
      <p:bldP spid="926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Freeform 3">
            <a:extLst>
              <a:ext uri="{FF2B5EF4-FFF2-40B4-BE49-F238E27FC236}">
                <a16:creationId xmlns:a16="http://schemas.microsoft.com/office/drawing/2014/main" id="{275BED5F-9400-6198-C335-25D003F18D35}"/>
              </a:ext>
            </a:extLst>
          </p:cNvPr>
          <p:cNvSpPr>
            <a:spLocks/>
          </p:cNvSpPr>
          <p:nvPr/>
        </p:nvSpPr>
        <p:spPr bwMode="auto">
          <a:xfrm>
            <a:off x="2359025" y="1130300"/>
            <a:ext cx="4421188" cy="3055938"/>
          </a:xfrm>
          <a:custGeom>
            <a:avLst/>
            <a:gdLst/>
            <a:ahLst/>
            <a:cxnLst>
              <a:cxn ang="0">
                <a:pos x="1318" y="18"/>
              </a:cxn>
              <a:cxn ang="0">
                <a:pos x="1234" y="108"/>
              </a:cxn>
              <a:cxn ang="0">
                <a:pos x="1176" y="208"/>
              </a:cxn>
              <a:cxn ang="0">
                <a:pos x="1114" y="334"/>
              </a:cxn>
              <a:cxn ang="0">
                <a:pos x="1068" y="438"/>
              </a:cxn>
              <a:cxn ang="0">
                <a:pos x="1030" y="542"/>
              </a:cxn>
              <a:cxn ang="0">
                <a:pos x="988" y="652"/>
              </a:cxn>
              <a:cxn ang="0">
                <a:pos x="957" y="756"/>
              </a:cxn>
              <a:cxn ang="0">
                <a:pos x="930" y="861"/>
              </a:cxn>
              <a:cxn ang="0">
                <a:pos x="901" y="975"/>
              </a:cxn>
              <a:cxn ang="0">
                <a:pos x="867" y="1075"/>
              </a:cxn>
              <a:cxn ang="0">
                <a:pos x="826" y="1184"/>
              </a:cxn>
              <a:cxn ang="0">
                <a:pos x="782" y="1288"/>
              </a:cxn>
              <a:cxn ang="0">
                <a:pos x="730" y="1397"/>
              </a:cxn>
              <a:cxn ang="0">
                <a:pos x="664" y="1508"/>
              </a:cxn>
              <a:cxn ang="0">
                <a:pos x="587" y="1597"/>
              </a:cxn>
              <a:cxn ang="0">
                <a:pos x="487" y="1679"/>
              </a:cxn>
              <a:cxn ang="0">
                <a:pos x="388" y="1743"/>
              </a:cxn>
              <a:cxn ang="0">
                <a:pos x="295" y="1787"/>
              </a:cxn>
              <a:cxn ang="0">
                <a:pos x="193" y="1826"/>
              </a:cxn>
              <a:cxn ang="0">
                <a:pos x="79" y="1865"/>
              </a:cxn>
              <a:cxn ang="0">
                <a:pos x="6" y="1883"/>
              </a:cxn>
              <a:cxn ang="0">
                <a:pos x="2785" y="1924"/>
              </a:cxn>
              <a:cxn ang="0">
                <a:pos x="2717" y="1876"/>
              </a:cxn>
              <a:cxn ang="0">
                <a:pos x="2622" y="1845"/>
              </a:cxn>
              <a:cxn ang="0">
                <a:pos x="2507" y="1807"/>
              </a:cxn>
              <a:cxn ang="0">
                <a:pos x="2396" y="1755"/>
              </a:cxn>
              <a:cxn ang="0">
                <a:pos x="2273" y="1694"/>
              </a:cxn>
              <a:cxn ang="0">
                <a:pos x="2220" y="1655"/>
              </a:cxn>
              <a:cxn ang="0">
                <a:pos x="2156" y="1589"/>
              </a:cxn>
              <a:cxn ang="0">
                <a:pos x="2082" y="1503"/>
              </a:cxn>
              <a:cxn ang="0">
                <a:pos x="2015" y="1399"/>
              </a:cxn>
              <a:cxn ang="0">
                <a:pos x="1967" y="1297"/>
              </a:cxn>
              <a:cxn ang="0">
                <a:pos x="1922" y="1195"/>
              </a:cxn>
              <a:cxn ang="0">
                <a:pos x="1888" y="1102"/>
              </a:cxn>
              <a:cxn ang="0">
                <a:pos x="1856" y="1009"/>
              </a:cxn>
              <a:cxn ang="0">
                <a:pos x="1825" y="892"/>
              </a:cxn>
              <a:cxn ang="0">
                <a:pos x="1798" y="782"/>
              </a:cxn>
              <a:cxn ang="0">
                <a:pos x="1754" y="655"/>
              </a:cxn>
              <a:cxn ang="0">
                <a:pos x="1712" y="524"/>
              </a:cxn>
              <a:cxn ang="0">
                <a:pos x="1667" y="413"/>
              </a:cxn>
              <a:cxn ang="0">
                <a:pos x="1625" y="319"/>
              </a:cxn>
              <a:cxn ang="0">
                <a:pos x="1586" y="233"/>
              </a:cxn>
              <a:cxn ang="0">
                <a:pos x="1544" y="158"/>
              </a:cxn>
              <a:cxn ang="0">
                <a:pos x="1567" y="197"/>
              </a:cxn>
              <a:cxn ang="0">
                <a:pos x="1540" y="151"/>
              </a:cxn>
              <a:cxn ang="0">
                <a:pos x="1476" y="56"/>
              </a:cxn>
              <a:cxn ang="0">
                <a:pos x="1413" y="8"/>
              </a:cxn>
            </a:cxnLst>
            <a:rect l="0" t="0" r="r" b="b"/>
            <a:pathLst>
              <a:path w="2785" h="1925">
                <a:moveTo>
                  <a:pt x="1390" y="0"/>
                </a:moveTo>
                <a:lnTo>
                  <a:pt x="1350" y="0"/>
                </a:lnTo>
                <a:lnTo>
                  <a:pt x="1318" y="18"/>
                </a:lnTo>
                <a:lnTo>
                  <a:pt x="1289" y="40"/>
                </a:lnTo>
                <a:lnTo>
                  <a:pt x="1261" y="70"/>
                </a:lnTo>
                <a:lnTo>
                  <a:pt x="1234" y="108"/>
                </a:lnTo>
                <a:lnTo>
                  <a:pt x="1211" y="144"/>
                </a:lnTo>
                <a:lnTo>
                  <a:pt x="1193" y="173"/>
                </a:lnTo>
                <a:lnTo>
                  <a:pt x="1176" y="208"/>
                </a:lnTo>
                <a:lnTo>
                  <a:pt x="1152" y="256"/>
                </a:lnTo>
                <a:lnTo>
                  <a:pt x="1132" y="296"/>
                </a:lnTo>
                <a:lnTo>
                  <a:pt x="1114" y="334"/>
                </a:lnTo>
                <a:lnTo>
                  <a:pt x="1094" y="378"/>
                </a:lnTo>
                <a:lnTo>
                  <a:pt x="1082" y="410"/>
                </a:lnTo>
                <a:lnTo>
                  <a:pt x="1068" y="438"/>
                </a:lnTo>
                <a:lnTo>
                  <a:pt x="1052" y="482"/>
                </a:lnTo>
                <a:lnTo>
                  <a:pt x="1040" y="514"/>
                </a:lnTo>
                <a:lnTo>
                  <a:pt x="1030" y="542"/>
                </a:lnTo>
                <a:lnTo>
                  <a:pt x="1019" y="572"/>
                </a:lnTo>
                <a:lnTo>
                  <a:pt x="1008" y="606"/>
                </a:lnTo>
                <a:lnTo>
                  <a:pt x="988" y="652"/>
                </a:lnTo>
                <a:lnTo>
                  <a:pt x="979" y="688"/>
                </a:lnTo>
                <a:lnTo>
                  <a:pt x="965" y="726"/>
                </a:lnTo>
                <a:lnTo>
                  <a:pt x="957" y="756"/>
                </a:lnTo>
                <a:lnTo>
                  <a:pt x="949" y="786"/>
                </a:lnTo>
                <a:lnTo>
                  <a:pt x="940" y="829"/>
                </a:lnTo>
                <a:lnTo>
                  <a:pt x="930" y="861"/>
                </a:lnTo>
                <a:lnTo>
                  <a:pt x="919" y="901"/>
                </a:lnTo>
                <a:lnTo>
                  <a:pt x="908" y="942"/>
                </a:lnTo>
                <a:lnTo>
                  <a:pt x="901" y="975"/>
                </a:lnTo>
                <a:lnTo>
                  <a:pt x="890" y="1003"/>
                </a:lnTo>
                <a:lnTo>
                  <a:pt x="881" y="1037"/>
                </a:lnTo>
                <a:lnTo>
                  <a:pt x="867" y="1075"/>
                </a:lnTo>
                <a:lnTo>
                  <a:pt x="852" y="1123"/>
                </a:lnTo>
                <a:lnTo>
                  <a:pt x="839" y="1148"/>
                </a:lnTo>
                <a:lnTo>
                  <a:pt x="826" y="1184"/>
                </a:lnTo>
                <a:lnTo>
                  <a:pt x="817" y="1211"/>
                </a:lnTo>
                <a:lnTo>
                  <a:pt x="800" y="1247"/>
                </a:lnTo>
                <a:lnTo>
                  <a:pt x="782" y="1288"/>
                </a:lnTo>
                <a:lnTo>
                  <a:pt x="766" y="1325"/>
                </a:lnTo>
                <a:lnTo>
                  <a:pt x="746" y="1360"/>
                </a:lnTo>
                <a:lnTo>
                  <a:pt x="730" y="1397"/>
                </a:lnTo>
                <a:lnTo>
                  <a:pt x="710" y="1433"/>
                </a:lnTo>
                <a:lnTo>
                  <a:pt x="686" y="1472"/>
                </a:lnTo>
                <a:lnTo>
                  <a:pt x="664" y="1508"/>
                </a:lnTo>
                <a:lnTo>
                  <a:pt x="635" y="1543"/>
                </a:lnTo>
                <a:lnTo>
                  <a:pt x="613" y="1571"/>
                </a:lnTo>
                <a:lnTo>
                  <a:pt x="587" y="1597"/>
                </a:lnTo>
                <a:lnTo>
                  <a:pt x="559" y="1628"/>
                </a:lnTo>
                <a:lnTo>
                  <a:pt x="535" y="1648"/>
                </a:lnTo>
                <a:lnTo>
                  <a:pt x="487" y="1679"/>
                </a:lnTo>
                <a:lnTo>
                  <a:pt x="451" y="1706"/>
                </a:lnTo>
                <a:lnTo>
                  <a:pt x="416" y="1723"/>
                </a:lnTo>
                <a:lnTo>
                  <a:pt x="388" y="1743"/>
                </a:lnTo>
                <a:lnTo>
                  <a:pt x="357" y="1759"/>
                </a:lnTo>
                <a:lnTo>
                  <a:pt x="327" y="1772"/>
                </a:lnTo>
                <a:lnTo>
                  <a:pt x="295" y="1787"/>
                </a:lnTo>
                <a:lnTo>
                  <a:pt x="263" y="1799"/>
                </a:lnTo>
                <a:lnTo>
                  <a:pt x="231" y="1808"/>
                </a:lnTo>
                <a:lnTo>
                  <a:pt x="193" y="1826"/>
                </a:lnTo>
                <a:lnTo>
                  <a:pt x="158" y="1838"/>
                </a:lnTo>
                <a:lnTo>
                  <a:pt x="117" y="1853"/>
                </a:lnTo>
                <a:lnTo>
                  <a:pt x="79" y="1865"/>
                </a:lnTo>
                <a:lnTo>
                  <a:pt x="44" y="1874"/>
                </a:lnTo>
                <a:lnTo>
                  <a:pt x="29" y="1877"/>
                </a:lnTo>
                <a:lnTo>
                  <a:pt x="6" y="1883"/>
                </a:lnTo>
                <a:lnTo>
                  <a:pt x="3" y="1907"/>
                </a:lnTo>
                <a:lnTo>
                  <a:pt x="0" y="1925"/>
                </a:lnTo>
                <a:lnTo>
                  <a:pt x="2785" y="1924"/>
                </a:lnTo>
                <a:lnTo>
                  <a:pt x="2782" y="1895"/>
                </a:lnTo>
                <a:lnTo>
                  <a:pt x="2750" y="1888"/>
                </a:lnTo>
                <a:lnTo>
                  <a:pt x="2717" y="1876"/>
                </a:lnTo>
                <a:lnTo>
                  <a:pt x="2684" y="1865"/>
                </a:lnTo>
                <a:lnTo>
                  <a:pt x="2653" y="1856"/>
                </a:lnTo>
                <a:lnTo>
                  <a:pt x="2622" y="1845"/>
                </a:lnTo>
                <a:lnTo>
                  <a:pt x="2594" y="1837"/>
                </a:lnTo>
                <a:lnTo>
                  <a:pt x="2558" y="1825"/>
                </a:lnTo>
                <a:lnTo>
                  <a:pt x="2507" y="1807"/>
                </a:lnTo>
                <a:lnTo>
                  <a:pt x="2468" y="1789"/>
                </a:lnTo>
                <a:lnTo>
                  <a:pt x="2432" y="1775"/>
                </a:lnTo>
                <a:lnTo>
                  <a:pt x="2396" y="1755"/>
                </a:lnTo>
                <a:lnTo>
                  <a:pt x="2357" y="1741"/>
                </a:lnTo>
                <a:lnTo>
                  <a:pt x="2312" y="1717"/>
                </a:lnTo>
                <a:lnTo>
                  <a:pt x="2273" y="1694"/>
                </a:lnTo>
                <a:lnTo>
                  <a:pt x="2255" y="1682"/>
                </a:lnTo>
                <a:lnTo>
                  <a:pt x="2240" y="1671"/>
                </a:lnTo>
                <a:lnTo>
                  <a:pt x="2220" y="1655"/>
                </a:lnTo>
                <a:lnTo>
                  <a:pt x="2206" y="1643"/>
                </a:lnTo>
                <a:lnTo>
                  <a:pt x="2171" y="1613"/>
                </a:lnTo>
                <a:lnTo>
                  <a:pt x="2156" y="1589"/>
                </a:lnTo>
                <a:lnTo>
                  <a:pt x="2129" y="1563"/>
                </a:lnTo>
                <a:lnTo>
                  <a:pt x="2105" y="1531"/>
                </a:lnTo>
                <a:lnTo>
                  <a:pt x="2082" y="1503"/>
                </a:lnTo>
                <a:lnTo>
                  <a:pt x="2057" y="1461"/>
                </a:lnTo>
                <a:lnTo>
                  <a:pt x="2035" y="1429"/>
                </a:lnTo>
                <a:lnTo>
                  <a:pt x="2015" y="1399"/>
                </a:lnTo>
                <a:lnTo>
                  <a:pt x="1999" y="1363"/>
                </a:lnTo>
                <a:lnTo>
                  <a:pt x="1979" y="1328"/>
                </a:lnTo>
                <a:lnTo>
                  <a:pt x="1967" y="1297"/>
                </a:lnTo>
                <a:lnTo>
                  <a:pt x="1954" y="1267"/>
                </a:lnTo>
                <a:lnTo>
                  <a:pt x="1939" y="1235"/>
                </a:lnTo>
                <a:lnTo>
                  <a:pt x="1922" y="1195"/>
                </a:lnTo>
                <a:lnTo>
                  <a:pt x="1909" y="1160"/>
                </a:lnTo>
                <a:lnTo>
                  <a:pt x="1900" y="1135"/>
                </a:lnTo>
                <a:lnTo>
                  <a:pt x="1888" y="1102"/>
                </a:lnTo>
                <a:lnTo>
                  <a:pt x="1879" y="1073"/>
                </a:lnTo>
                <a:lnTo>
                  <a:pt x="1867" y="1043"/>
                </a:lnTo>
                <a:lnTo>
                  <a:pt x="1856" y="1009"/>
                </a:lnTo>
                <a:lnTo>
                  <a:pt x="1847" y="970"/>
                </a:lnTo>
                <a:lnTo>
                  <a:pt x="1835" y="932"/>
                </a:lnTo>
                <a:lnTo>
                  <a:pt x="1825" y="892"/>
                </a:lnTo>
                <a:lnTo>
                  <a:pt x="1813" y="850"/>
                </a:lnTo>
                <a:lnTo>
                  <a:pt x="1802" y="812"/>
                </a:lnTo>
                <a:lnTo>
                  <a:pt x="1798" y="782"/>
                </a:lnTo>
                <a:lnTo>
                  <a:pt x="1784" y="745"/>
                </a:lnTo>
                <a:lnTo>
                  <a:pt x="1771" y="706"/>
                </a:lnTo>
                <a:lnTo>
                  <a:pt x="1754" y="655"/>
                </a:lnTo>
                <a:lnTo>
                  <a:pt x="1736" y="598"/>
                </a:lnTo>
                <a:lnTo>
                  <a:pt x="1726" y="560"/>
                </a:lnTo>
                <a:lnTo>
                  <a:pt x="1712" y="524"/>
                </a:lnTo>
                <a:lnTo>
                  <a:pt x="1702" y="494"/>
                </a:lnTo>
                <a:lnTo>
                  <a:pt x="1682" y="451"/>
                </a:lnTo>
                <a:lnTo>
                  <a:pt x="1667" y="413"/>
                </a:lnTo>
                <a:lnTo>
                  <a:pt x="1640" y="349"/>
                </a:lnTo>
                <a:lnTo>
                  <a:pt x="1655" y="386"/>
                </a:lnTo>
                <a:lnTo>
                  <a:pt x="1625" y="319"/>
                </a:lnTo>
                <a:lnTo>
                  <a:pt x="1618" y="298"/>
                </a:lnTo>
                <a:lnTo>
                  <a:pt x="1603" y="268"/>
                </a:lnTo>
                <a:lnTo>
                  <a:pt x="1586" y="233"/>
                </a:lnTo>
                <a:lnTo>
                  <a:pt x="1562" y="188"/>
                </a:lnTo>
                <a:lnTo>
                  <a:pt x="1556" y="178"/>
                </a:lnTo>
                <a:lnTo>
                  <a:pt x="1544" y="158"/>
                </a:lnTo>
                <a:lnTo>
                  <a:pt x="1526" y="128"/>
                </a:lnTo>
                <a:lnTo>
                  <a:pt x="1535" y="145"/>
                </a:lnTo>
                <a:lnTo>
                  <a:pt x="1567" y="197"/>
                </a:lnTo>
                <a:lnTo>
                  <a:pt x="1576" y="215"/>
                </a:lnTo>
                <a:lnTo>
                  <a:pt x="1550" y="169"/>
                </a:lnTo>
                <a:lnTo>
                  <a:pt x="1540" y="151"/>
                </a:lnTo>
                <a:lnTo>
                  <a:pt x="1507" y="107"/>
                </a:lnTo>
                <a:lnTo>
                  <a:pt x="1490" y="82"/>
                </a:lnTo>
                <a:lnTo>
                  <a:pt x="1476" y="56"/>
                </a:lnTo>
                <a:lnTo>
                  <a:pt x="1456" y="36"/>
                </a:lnTo>
                <a:lnTo>
                  <a:pt x="1434" y="22"/>
                </a:lnTo>
                <a:lnTo>
                  <a:pt x="1413" y="8"/>
                </a:lnTo>
                <a:lnTo>
                  <a:pt x="1390" y="0"/>
                </a:lnTo>
              </a:path>
            </a:pathLst>
          </a:custGeom>
          <a:solidFill>
            <a:schemeClr val="bg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388" name="Freeform 4">
            <a:extLst>
              <a:ext uri="{FF2B5EF4-FFF2-40B4-BE49-F238E27FC236}">
                <a16:creationId xmlns:a16="http://schemas.microsoft.com/office/drawing/2014/main" id="{75B7B544-2E38-CDED-FB1D-8A9B26FE6505}"/>
              </a:ext>
            </a:extLst>
          </p:cNvPr>
          <p:cNvSpPr>
            <a:spLocks noChangeArrowheads="1"/>
          </p:cNvSpPr>
          <p:nvPr/>
        </p:nvSpPr>
        <p:spPr bwMode="auto">
          <a:xfrm>
            <a:off x="4560888" y="4110038"/>
            <a:ext cx="1587" cy="190500"/>
          </a:xfrm>
          <a:custGeom>
            <a:avLst/>
            <a:gdLst/>
            <a:ahLst/>
            <a:cxnLst>
              <a:cxn ang="0">
                <a:pos x="0" y="0"/>
              </a:cxn>
              <a:cxn ang="0">
                <a:pos x="0" y="120"/>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389" name="Rectangle 5">
            <a:extLst>
              <a:ext uri="{FF2B5EF4-FFF2-40B4-BE49-F238E27FC236}">
                <a16:creationId xmlns:a16="http://schemas.microsoft.com/office/drawing/2014/main" id="{D99957B2-24FE-A697-5276-0A56A3733257}"/>
              </a:ext>
            </a:extLst>
          </p:cNvPr>
          <p:cNvSpPr>
            <a:spLocks noChangeArrowheads="1"/>
          </p:cNvSpPr>
          <p:nvPr/>
        </p:nvSpPr>
        <p:spPr bwMode="auto">
          <a:xfrm>
            <a:off x="4376738" y="4143375"/>
            <a:ext cx="357187"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p>
        </p:txBody>
      </p:sp>
      <p:sp>
        <p:nvSpPr>
          <p:cNvPr id="144390" name="Rectangle 6">
            <a:extLst>
              <a:ext uri="{FF2B5EF4-FFF2-40B4-BE49-F238E27FC236}">
                <a16:creationId xmlns:a16="http://schemas.microsoft.com/office/drawing/2014/main" id="{D8DC2C98-5031-1893-0A97-117123F483DB}"/>
              </a:ext>
            </a:extLst>
          </p:cNvPr>
          <p:cNvSpPr>
            <a:spLocks noChangeArrowheads="1"/>
          </p:cNvSpPr>
          <p:nvPr/>
        </p:nvSpPr>
        <p:spPr bwMode="auto">
          <a:xfrm>
            <a:off x="2286000" y="2971800"/>
            <a:ext cx="7096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r>
              <a:rPr lang="en-US" sz="2400">
                <a:latin typeface="Book Antiqua" pitchFamily="18" charset="0"/>
                <a:cs typeface="+mn-cs"/>
              </a:rPr>
              <a:t>/2</a:t>
            </a:r>
          </a:p>
        </p:txBody>
      </p:sp>
      <p:sp>
        <p:nvSpPr>
          <p:cNvPr id="144391" name="Rectangle 7">
            <a:extLst>
              <a:ext uri="{FF2B5EF4-FFF2-40B4-BE49-F238E27FC236}">
                <a16:creationId xmlns:a16="http://schemas.microsoft.com/office/drawing/2014/main" id="{348DB6FE-6ECC-4936-66C2-F8D0E52681D9}"/>
              </a:ext>
            </a:extLst>
          </p:cNvPr>
          <p:cNvSpPr>
            <a:spLocks noChangeArrowheads="1"/>
          </p:cNvSpPr>
          <p:nvPr/>
        </p:nvSpPr>
        <p:spPr bwMode="auto">
          <a:xfrm>
            <a:off x="6072188" y="2971800"/>
            <a:ext cx="709612"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Symbol" pitchFamily="18" charset="2"/>
                <a:cs typeface="+mn-cs"/>
              </a:rPr>
              <a:t></a:t>
            </a:r>
            <a:r>
              <a:rPr lang="en-US" sz="2400">
                <a:latin typeface="Book Antiqua" pitchFamily="18" charset="0"/>
                <a:cs typeface="+mn-cs"/>
              </a:rPr>
              <a:t>/2</a:t>
            </a:r>
          </a:p>
        </p:txBody>
      </p:sp>
      <p:grpSp>
        <p:nvGrpSpPr>
          <p:cNvPr id="10247" name="Group 8">
            <a:extLst>
              <a:ext uri="{FF2B5EF4-FFF2-40B4-BE49-F238E27FC236}">
                <a16:creationId xmlns:a16="http://schemas.microsoft.com/office/drawing/2014/main" id="{53A67E14-6B94-77D1-0D03-E1728BBA8F9B}"/>
              </a:ext>
            </a:extLst>
          </p:cNvPr>
          <p:cNvGrpSpPr>
            <a:grpSpLocks/>
          </p:cNvGrpSpPr>
          <p:nvPr/>
        </p:nvGrpSpPr>
        <p:grpSpPr bwMode="auto">
          <a:xfrm>
            <a:off x="3743325" y="2786063"/>
            <a:ext cx="1606550" cy="819150"/>
            <a:chOff x="2409" y="2379"/>
            <a:chExt cx="1012" cy="516"/>
          </a:xfrm>
        </p:grpSpPr>
        <p:sp>
          <p:nvSpPr>
            <p:cNvPr id="144393" name="Rectangle 9">
              <a:extLst>
                <a:ext uri="{FF2B5EF4-FFF2-40B4-BE49-F238E27FC236}">
                  <a16:creationId xmlns:a16="http://schemas.microsoft.com/office/drawing/2014/main" id="{C3FE891D-28FF-66AE-2834-7C2ECA8562BA}"/>
                </a:ext>
              </a:extLst>
            </p:cNvPr>
            <p:cNvSpPr>
              <a:spLocks noChangeArrowheads="1"/>
            </p:cNvSpPr>
            <p:nvPr/>
          </p:nvSpPr>
          <p:spPr bwMode="auto">
            <a:xfrm>
              <a:off x="2409" y="2379"/>
              <a:ext cx="1012" cy="51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1 - </a:t>
              </a:r>
              <a:r>
                <a:rPr lang="en-US" sz="2400" i="1">
                  <a:latin typeface="Symbol" pitchFamily="18" charset="2"/>
                  <a:cs typeface="+mn-cs"/>
                </a:rPr>
                <a:t></a:t>
              </a:r>
              <a:r>
                <a:rPr lang="en-US" sz="2400">
                  <a:latin typeface="Book Antiqua" pitchFamily="18" charset="0"/>
                  <a:cs typeface="+mn-cs"/>
                </a:rPr>
                <a:t>  of all</a:t>
              </a:r>
            </a:p>
            <a:p>
              <a:pPr>
                <a:defRPr/>
              </a:pPr>
              <a:r>
                <a:rPr lang="en-US" sz="2400">
                  <a:latin typeface="Book Antiqua" pitchFamily="18" charset="0"/>
                  <a:cs typeface="+mn-cs"/>
                </a:rPr>
                <a:t>     values</a:t>
              </a:r>
            </a:p>
          </p:txBody>
        </p:sp>
        <p:graphicFrame>
          <p:nvGraphicFramePr>
            <p:cNvPr id="10290" name="Object 10">
              <a:hlinkClick r:id="" action="ppaction://ole?verb=0"/>
              <a:extLst>
                <a:ext uri="{FF2B5EF4-FFF2-40B4-BE49-F238E27FC236}">
                  <a16:creationId xmlns:a16="http://schemas.microsoft.com/office/drawing/2014/main" id="{F7B583A7-3271-5BB6-5297-35E5BC808317}"/>
                </a:ext>
              </a:extLst>
            </p:cNvPr>
            <p:cNvGraphicFramePr>
              <a:graphicFrameLocks/>
            </p:cNvGraphicFramePr>
            <p:nvPr/>
          </p:nvGraphicFramePr>
          <p:xfrm>
            <a:off x="2526" y="2704"/>
            <a:ext cx="136" cy="123"/>
          </p:xfrm>
          <a:graphic>
            <a:graphicData uri="http://schemas.openxmlformats.org/presentationml/2006/ole">
              <mc:AlternateContent xmlns:mc="http://schemas.openxmlformats.org/markup-compatibility/2006">
                <mc:Choice xmlns:v="urn:schemas-microsoft-com:vml" Requires="v">
                  <p:oleObj name="Equation" r:id="rId3" imgW="142900" imgH="133380" progId="Equation.DSMT4">
                    <p:embed/>
                  </p:oleObj>
                </mc:Choice>
                <mc:Fallback>
                  <p:oleObj name="Equation" r:id="rId3" imgW="142900" imgH="133380" progId="Equation.DSMT4">
                    <p:embed/>
                    <p:pic>
                      <p:nvPicPr>
                        <p:cNvPr id="10290" name="Object 10">
                          <a:hlinkClick r:id="" action="ppaction://ole?verb=0"/>
                          <a:extLst>
                            <a:ext uri="{FF2B5EF4-FFF2-40B4-BE49-F238E27FC236}">
                              <a16:creationId xmlns:a16="http://schemas.microsoft.com/office/drawing/2014/main" id="{F7B583A7-3271-5BB6-5297-35E5BC80831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 y="2704"/>
                          <a:ext cx="136" cy="123"/>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144395" name="Freeform 11">
            <a:extLst>
              <a:ext uri="{FF2B5EF4-FFF2-40B4-BE49-F238E27FC236}">
                <a16:creationId xmlns:a16="http://schemas.microsoft.com/office/drawing/2014/main" id="{F9AD39BA-E8AD-216A-D0D6-F127DA8F6BB4}"/>
              </a:ext>
            </a:extLst>
          </p:cNvPr>
          <p:cNvSpPr>
            <a:spLocks/>
          </p:cNvSpPr>
          <p:nvPr/>
        </p:nvSpPr>
        <p:spPr bwMode="auto">
          <a:xfrm>
            <a:off x="2293938" y="3890963"/>
            <a:ext cx="677862" cy="293687"/>
          </a:xfrm>
          <a:custGeom>
            <a:avLst/>
            <a:gdLst/>
            <a:ahLst/>
            <a:cxnLst>
              <a:cxn ang="0">
                <a:pos x="426" y="24"/>
              </a:cxn>
              <a:cxn ang="0">
                <a:pos x="427" y="12"/>
              </a:cxn>
              <a:cxn ang="0">
                <a:pos x="426" y="41"/>
              </a:cxn>
              <a:cxn ang="0">
                <a:pos x="424" y="66"/>
              </a:cxn>
              <a:cxn ang="0">
                <a:pos x="424" y="87"/>
              </a:cxn>
              <a:cxn ang="0">
                <a:pos x="426" y="114"/>
              </a:cxn>
              <a:cxn ang="0">
                <a:pos x="426" y="137"/>
              </a:cxn>
              <a:cxn ang="0">
                <a:pos x="426" y="161"/>
              </a:cxn>
              <a:cxn ang="0">
                <a:pos x="426" y="183"/>
              </a:cxn>
              <a:cxn ang="0">
                <a:pos x="0" y="185"/>
              </a:cxn>
              <a:cxn ang="0">
                <a:pos x="0" y="177"/>
              </a:cxn>
              <a:cxn ang="0">
                <a:pos x="0" y="171"/>
              </a:cxn>
              <a:cxn ang="0">
                <a:pos x="1" y="162"/>
              </a:cxn>
              <a:cxn ang="0">
                <a:pos x="19" y="153"/>
              </a:cxn>
              <a:cxn ang="0">
                <a:pos x="51" y="143"/>
              </a:cxn>
              <a:cxn ang="0">
                <a:pos x="70" y="138"/>
              </a:cxn>
              <a:cxn ang="0">
                <a:pos x="94" y="129"/>
              </a:cxn>
              <a:cxn ang="0">
                <a:pos x="118" y="123"/>
              </a:cxn>
              <a:cxn ang="0">
                <a:pos x="144" y="114"/>
              </a:cxn>
              <a:cxn ang="0">
                <a:pos x="167" y="106"/>
              </a:cxn>
              <a:cxn ang="0">
                <a:pos x="191" y="98"/>
              </a:cxn>
              <a:cxn ang="0">
                <a:pos x="217" y="90"/>
              </a:cxn>
              <a:cxn ang="0">
                <a:pos x="241" y="81"/>
              </a:cxn>
              <a:cxn ang="0">
                <a:pos x="263" y="74"/>
              </a:cxn>
              <a:cxn ang="0">
                <a:pos x="283" y="63"/>
              </a:cxn>
              <a:cxn ang="0">
                <a:pos x="311" y="50"/>
              </a:cxn>
              <a:cxn ang="0">
                <a:pos x="335" y="42"/>
              </a:cxn>
              <a:cxn ang="0">
                <a:pos x="360" y="30"/>
              </a:cxn>
              <a:cxn ang="0">
                <a:pos x="382" y="18"/>
              </a:cxn>
              <a:cxn ang="0">
                <a:pos x="409" y="6"/>
              </a:cxn>
              <a:cxn ang="0">
                <a:pos x="427" y="0"/>
              </a:cxn>
              <a:cxn ang="0">
                <a:pos x="427" y="0"/>
              </a:cxn>
            </a:cxnLst>
            <a:rect l="0" t="0" r="r" b="b"/>
            <a:pathLst>
              <a:path w="427" h="185">
                <a:moveTo>
                  <a:pt x="426" y="24"/>
                </a:moveTo>
                <a:lnTo>
                  <a:pt x="427" y="12"/>
                </a:lnTo>
                <a:lnTo>
                  <a:pt x="426" y="41"/>
                </a:lnTo>
                <a:lnTo>
                  <a:pt x="424" y="66"/>
                </a:lnTo>
                <a:lnTo>
                  <a:pt x="424" y="87"/>
                </a:lnTo>
                <a:lnTo>
                  <a:pt x="426" y="114"/>
                </a:lnTo>
                <a:lnTo>
                  <a:pt x="426" y="137"/>
                </a:lnTo>
                <a:lnTo>
                  <a:pt x="426" y="161"/>
                </a:lnTo>
                <a:lnTo>
                  <a:pt x="426" y="183"/>
                </a:lnTo>
                <a:lnTo>
                  <a:pt x="0" y="185"/>
                </a:lnTo>
                <a:lnTo>
                  <a:pt x="0" y="177"/>
                </a:lnTo>
                <a:lnTo>
                  <a:pt x="0" y="171"/>
                </a:lnTo>
                <a:lnTo>
                  <a:pt x="1" y="162"/>
                </a:lnTo>
                <a:lnTo>
                  <a:pt x="19" y="153"/>
                </a:lnTo>
                <a:lnTo>
                  <a:pt x="51" y="143"/>
                </a:lnTo>
                <a:lnTo>
                  <a:pt x="70" y="138"/>
                </a:lnTo>
                <a:lnTo>
                  <a:pt x="94" y="129"/>
                </a:lnTo>
                <a:lnTo>
                  <a:pt x="118" y="123"/>
                </a:lnTo>
                <a:lnTo>
                  <a:pt x="144" y="114"/>
                </a:lnTo>
                <a:lnTo>
                  <a:pt x="167" y="106"/>
                </a:lnTo>
                <a:lnTo>
                  <a:pt x="191" y="98"/>
                </a:lnTo>
                <a:lnTo>
                  <a:pt x="217" y="90"/>
                </a:lnTo>
                <a:lnTo>
                  <a:pt x="241" y="81"/>
                </a:lnTo>
                <a:lnTo>
                  <a:pt x="263" y="74"/>
                </a:lnTo>
                <a:lnTo>
                  <a:pt x="283" y="63"/>
                </a:lnTo>
                <a:lnTo>
                  <a:pt x="311" y="50"/>
                </a:lnTo>
                <a:lnTo>
                  <a:pt x="335" y="42"/>
                </a:lnTo>
                <a:lnTo>
                  <a:pt x="360" y="30"/>
                </a:lnTo>
                <a:lnTo>
                  <a:pt x="382" y="18"/>
                </a:lnTo>
                <a:lnTo>
                  <a:pt x="409" y="6"/>
                </a:lnTo>
                <a:lnTo>
                  <a:pt x="427" y="0"/>
                </a:lnTo>
                <a:lnTo>
                  <a:pt x="427"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396" name="Freeform 12">
            <a:extLst>
              <a:ext uri="{FF2B5EF4-FFF2-40B4-BE49-F238E27FC236}">
                <a16:creationId xmlns:a16="http://schemas.microsoft.com/office/drawing/2014/main" id="{92AC709C-6E61-9112-9140-6C2B65A8919A}"/>
              </a:ext>
            </a:extLst>
          </p:cNvPr>
          <p:cNvSpPr>
            <a:spLocks/>
          </p:cNvSpPr>
          <p:nvPr/>
        </p:nvSpPr>
        <p:spPr bwMode="auto">
          <a:xfrm>
            <a:off x="6162675" y="3922713"/>
            <a:ext cx="628650" cy="263525"/>
          </a:xfrm>
          <a:custGeom>
            <a:avLst/>
            <a:gdLst/>
            <a:ahLst/>
            <a:cxnLst>
              <a:cxn ang="0">
                <a:pos x="0" y="0"/>
              </a:cxn>
              <a:cxn ang="0">
                <a:pos x="3" y="2"/>
              </a:cxn>
              <a:cxn ang="0">
                <a:pos x="2" y="24"/>
              </a:cxn>
              <a:cxn ang="0">
                <a:pos x="2" y="52"/>
              </a:cxn>
              <a:cxn ang="0">
                <a:pos x="1" y="77"/>
              </a:cxn>
              <a:cxn ang="0">
                <a:pos x="1" y="99"/>
              </a:cxn>
              <a:cxn ang="0">
                <a:pos x="1" y="122"/>
              </a:cxn>
              <a:cxn ang="0">
                <a:pos x="1" y="144"/>
              </a:cxn>
              <a:cxn ang="0">
                <a:pos x="2" y="166"/>
              </a:cxn>
              <a:cxn ang="0">
                <a:pos x="396" y="166"/>
              </a:cxn>
              <a:cxn ang="0">
                <a:pos x="395" y="157"/>
              </a:cxn>
              <a:cxn ang="0">
                <a:pos x="395" y="147"/>
              </a:cxn>
              <a:cxn ang="0">
                <a:pos x="395" y="141"/>
              </a:cxn>
              <a:cxn ang="0">
                <a:pos x="388" y="136"/>
              </a:cxn>
              <a:cxn ang="0">
                <a:pos x="372" y="130"/>
              </a:cxn>
              <a:cxn ang="0">
                <a:pos x="350" y="124"/>
              </a:cxn>
              <a:cxn ang="0">
                <a:pos x="328" y="118"/>
              </a:cxn>
              <a:cxn ang="0">
                <a:pos x="308" y="112"/>
              </a:cxn>
              <a:cxn ang="0">
                <a:pos x="280" y="104"/>
              </a:cxn>
              <a:cxn ang="0">
                <a:pos x="258" y="96"/>
              </a:cxn>
              <a:cxn ang="0">
                <a:pos x="234" y="88"/>
              </a:cxn>
              <a:cxn ang="0">
                <a:pos x="208" y="80"/>
              </a:cxn>
              <a:cxn ang="0">
                <a:pos x="178" y="68"/>
              </a:cxn>
              <a:cxn ang="0">
                <a:pos x="148" y="58"/>
              </a:cxn>
              <a:cxn ang="0">
                <a:pos x="128" y="50"/>
              </a:cxn>
              <a:cxn ang="0">
                <a:pos x="111" y="43"/>
              </a:cxn>
              <a:cxn ang="0">
                <a:pos x="90" y="34"/>
              </a:cxn>
              <a:cxn ang="0">
                <a:pos x="64" y="24"/>
              </a:cxn>
              <a:cxn ang="0">
                <a:pos x="36" y="14"/>
              </a:cxn>
              <a:cxn ang="0">
                <a:pos x="15" y="4"/>
              </a:cxn>
              <a:cxn ang="0">
                <a:pos x="3" y="0"/>
              </a:cxn>
              <a:cxn ang="0">
                <a:pos x="3" y="0"/>
              </a:cxn>
            </a:cxnLst>
            <a:rect l="0" t="0" r="r" b="b"/>
            <a:pathLst>
              <a:path w="396" h="166">
                <a:moveTo>
                  <a:pt x="0" y="0"/>
                </a:moveTo>
                <a:lnTo>
                  <a:pt x="3" y="2"/>
                </a:lnTo>
                <a:lnTo>
                  <a:pt x="2" y="24"/>
                </a:lnTo>
                <a:lnTo>
                  <a:pt x="2" y="52"/>
                </a:lnTo>
                <a:lnTo>
                  <a:pt x="1" y="77"/>
                </a:lnTo>
                <a:lnTo>
                  <a:pt x="1" y="99"/>
                </a:lnTo>
                <a:lnTo>
                  <a:pt x="1" y="122"/>
                </a:lnTo>
                <a:lnTo>
                  <a:pt x="1" y="144"/>
                </a:lnTo>
                <a:lnTo>
                  <a:pt x="2" y="166"/>
                </a:lnTo>
                <a:lnTo>
                  <a:pt x="396" y="166"/>
                </a:lnTo>
                <a:lnTo>
                  <a:pt x="395" y="157"/>
                </a:lnTo>
                <a:lnTo>
                  <a:pt x="395" y="147"/>
                </a:lnTo>
                <a:lnTo>
                  <a:pt x="395" y="141"/>
                </a:lnTo>
                <a:lnTo>
                  <a:pt x="388" y="136"/>
                </a:lnTo>
                <a:lnTo>
                  <a:pt x="372" y="130"/>
                </a:lnTo>
                <a:lnTo>
                  <a:pt x="350" y="124"/>
                </a:lnTo>
                <a:lnTo>
                  <a:pt x="328" y="118"/>
                </a:lnTo>
                <a:lnTo>
                  <a:pt x="308" y="112"/>
                </a:lnTo>
                <a:lnTo>
                  <a:pt x="280" y="104"/>
                </a:lnTo>
                <a:lnTo>
                  <a:pt x="258" y="96"/>
                </a:lnTo>
                <a:lnTo>
                  <a:pt x="234" y="88"/>
                </a:lnTo>
                <a:lnTo>
                  <a:pt x="208" y="80"/>
                </a:lnTo>
                <a:lnTo>
                  <a:pt x="178" y="68"/>
                </a:lnTo>
                <a:lnTo>
                  <a:pt x="148" y="58"/>
                </a:lnTo>
                <a:lnTo>
                  <a:pt x="128" y="50"/>
                </a:lnTo>
                <a:lnTo>
                  <a:pt x="111" y="43"/>
                </a:lnTo>
                <a:lnTo>
                  <a:pt x="90" y="34"/>
                </a:lnTo>
                <a:lnTo>
                  <a:pt x="64" y="24"/>
                </a:lnTo>
                <a:lnTo>
                  <a:pt x="36" y="14"/>
                </a:lnTo>
                <a:lnTo>
                  <a:pt x="15" y="4"/>
                </a:lnTo>
                <a:lnTo>
                  <a:pt x="3" y="0"/>
                </a:lnTo>
                <a:lnTo>
                  <a:pt x="3"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397" name="Line 13">
            <a:extLst>
              <a:ext uri="{FF2B5EF4-FFF2-40B4-BE49-F238E27FC236}">
                <a16:creationId xmlns:a16="http://schemas.microsoft.com/office/drawing/2014/main" id="{E8E51C2B-0250-62BB-FC09-1DBA36021A3F}"/>
              </a:ext>
            </a:extLst>
          </p:cNvPr>
          <p:cNvSpPr>
            <a:spLocks noChangeShapeType="1"/>
          </p:cNvSpPr>
          <p:nvPr/>
        </p:nvSpPr>
        <p:spPr bwMode="auto">
          <a:xfrm>
            <a:off x="2667000" y="3498850"/>
            <a:ext cx="0" cy="458788"/>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398" name="Line 14">
            <a:extLst>
              <a:ext uri="{FF2B5EF4-FFF2-40B4-BE49-F238E27FC236}">
                <a16:creationId xmlns:a16="http://schemas.microsoft.com/office/drawing/2014/main" id="{2D257CBF-6A6B-D280-8CF1-94E870D50B80}"/>
              </a:ext>
            </a:extLst>
          </p:cNvPr>
          <p:cNvSpPr>
            <a:spLocks noChangeShapeType="1"/>
          </p:cNvSpPr>
          <p:nvPr/>
        </p:nvSpPr>
        <p:spPr bwMode="auto">
          <a:xfrm>
            <a:off x="6464300" y="3516313"/>
            <a:ext cx="0" cy="48895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10252" name="Group 62">
            <a:extLst>
              <a:ext uri="{FF2B5EF4-FFF2-40B4-BE49-F238E27FC236}">
                <a16:creationId xmlns:a16="http://schemas.microsoft.com/office/drawing/2014/main" id="{62BB7417-CBFF-F2E3-34AC-9B7B21F9A740}"/>
              </a:ext>
            </a:extLst>
          </p:cNvPr>
          <p:cNvGrpSpPr>
            <a:grpSpLocks/>
          </p:cNvGrpSpPr>
          <p:nvPr/>
        </p:nvGrpSpPr>
        <p:grpSpPr bwMode="auto">
          <a:xfrm>
            <a:off x="5202238" y="1511300"/>
            <a:ext cx="2008187" cy="1184275"/>
            <a:chOff x="3277" y="952"/>
            <a:chExt cx="1265" cy="746"/>
          </a:xfrm>
        </p:grpSpPr>
        <p:sp>
          <p:nvSpPr>
            <p:cNvPr id="144400" name="Rectangle 16">
              <a:extLst>
                <a:ext uri="{FF2B5EF4-FFF2-40B4-BE49-F238E27FC236}">
                  <a16:creationId xmlns:a16="http://schemas.microsoft.com/office/drawing/2014/main" id="{8F84E6EC-5D2A-991B-B5E6-BD13198AA367}"/>
                </a:ext>
              </a:extLst>
            </p:cNvPr>
            <p:cNvSpPr>
              <a:spLocks noChangeArrowheads="1"/>
            </p:cNvSpPr>
            <p:nvPr/>
          </p:nvSpPr>
          <p:spPr bwMode="auto">
            <a:xfrm>
              <a:off x="3277" y="952"/>
              <a:ext cx="1265" cy="74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Sampling</a:t>
              </a:r>
            </a:p>
            <a:p>
              <a:pPr>
                <a:defRPr/>
              </a:pPr>
              <a:r>
                <a:rPr lang="en-US" sz="2400">
                  <a:latin typeface="Book Antiqua" pitchFamily="18" charset="0"/>
                  <a:cs typeface="+mn-cs"/>
                </a:rPr>
                <a:t>   distribution</a:t>
              </a:r>
            </a:p>
            <a:p>
              <a:pPr>
                <a:defRPr/>
              </a:pPr>
              <a:r>
                <a:rPr lang="en-US" sz="2400">
                  <a:latin typeface="Book Antiqua" pitchFamily="18" charset="0"/>
                  <a:cs typeface="+mn-cs"/>
                </a:rPr>
                <a:t>      of </a:t>
              </a:r>
            </a:p>
          </p:txBody>
        </p:sp>
        <p:graphicFrame>
          <p:nvGraphicFramePr>
            <p:cNvPr id="10288" name="Object 17">
              <a:hlinkClick r:id="" action="ppaction://ole?verb=0"/>
              <a:extLst>
                <a:ext uri="{FF2B5EF4-FFF2-40B4-BE49-F238E27FC236}">
                  <a16:creationId xmlns:a16="http://schemas.microsoft.com/office/drawing/2014/main" id="{D2AFDBAC-3CA8-6075-850B-CC798A099F60}"/>
                </a:ext>
              </a:extLst>
            </p:cNvPr>
            <p:cNvGraphicFramePr>
              <a:graphicFrameLocks/>
            </p:cNvGraphicFramePr>
            <p:nvPr/>
          </p:nvGraphicFramePr>
          <p:xfrm>
            <a:off x="3854" y="1504"/>
            <a:ext cx="135" cy="127"/>
          </p:xfrm>
          <a:graphic>
            <a:graphicData uri="http://schemas.openxmlformats.org/presentationml/2006/ole">
              <mc:AlternateContent xmlns:mc="http://schemas.openxmlformats.org/markup-compatibility/2006">
                <mc:Choice xmlns:v="urn:schemas-microsoft-com:vml" Requires="v">
                  <p:oleObj name="Equation" r:id="rId5" imgW="142900" imgH="133380" progId="Equation.2">
                    <p:embed/>
                  </p:oleObj>
                </mc:Choice>
                <mc:Fallback>
                  <p:oleObj name="Equation" r:id="rId5" imgW="142900" imgH="133380" progId="Equation.2">
                    <p:embed/>
                    <p:pic>
                      <p:nvPicPr>
                        <p:cNvPr id="10288" name="Object 17">
                          <a:hlinkClick r:id="" action="ppaction://ole?verb=0"/>
                          <a:extLst>
                            <a:ext uri="{FF2B5EF4-FFF2-40B4-BE49-F238E27FC236}">
                              <a16:creationId xmlns:a16="http://schemas.microsoft.com/office/drawing/2014/main" id="{D2AFDBAC-3CA8-6075-850B-CC798A099F6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 y="1504"/>
                          <a:ext cx="135" cy="12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144402" name="Line 18">
            <a:extLst>
              <a:ext uri="{FF2B5EF4-FFF2-40B4-BE49-F238E27FC236}">
                <a16:creationId xmlns:a16="http://schemas.microsoft.com/office/drawing/2014/main" id="{7F8D4A5B-AE35-C6E5-F641-32CCF678D85F}"/>
              </a:ext>
            </a:extLst>
          </p:cNvPr>
          <p:cNvSpPr>
            <a:spLocks noChangeShapeType="1"/>
          </p:cNvSpPr>
          <p:nvPr/>
        </p:nvSpPr>
        <p:spPr bwMode="auto">
          <a:xfrm>
            <a:off x="2968625" y="3716338"/>
            <a:ext cx="0" cy="23733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03" name="Line 19">
            <a:extLst>
              <a:ext uri="{FF2B5EF4-FFF2-40B4-BE49-F238E27FC236}">
                <a16:creationId xmlns:a16="http://schemas.microsoft.com/office/drawing/2014/main" id="{DA5D2146-CA29-DF02-9DD4-D99196FEEE10}"/>
              </a:ext>
            </a:extLst>
          </p:cNvPr>
          <p:cNvSpPr>
            <a:spLocks noChangeShapeType="1"/>
          </p:cNvSpPr>
          <p:nvPr/>
        </p:nvSpPr>
        <p:spPr bwMode="auto">
          <a:xfrm>
            <a:off x="6164263" y="3716338"/>
            <a:ext cx="0" cy="23733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aphicFrame>
        <p:nvGraphicFramePr>
          <p:cNvPr id="10255" name="Object 20">
            <a:hlinkClick r:id="" action="ppaction://ole?verb=0"/>
            <a:extLst>
              <a:ext uri="{FF2B5EF4-FFF2-40B4-BE49-F238E27FC236}">
                <a16:creationId xmlns:a16="http://schemas.microsoft.com/office/drawing/2014/main" id="{24806292-85A5-AFB3-D319-3A6BE121DA56}"/>
              </a:ext>
            </a:extLst>
          </p:cNvPr>
          <p:cNvGraphicFramePr>
            <a:graphicFrameLocks/>
          </p:cNvGraphicFramePr>
          <p:nvPr/>
        </p:nvGraphicFramePr>
        <p:xfrm>
          <a:off x="7129463" y="4073525"/>
          <a:ext cx="230187" cy="198438"/>
        </p:xfrm>
        <a:graphic>
          <a:graphicData uri="http://schemas.openxmlformats.org/presentationml/2006/ole">
            <mc:AlternateContent xmlns:mc="http://schemas.openxmlformats.org/markup-compatibility/2006">
              <mc:Choice xmlns:v="urn:schemas-microsoft-com:vml" Requires="v">
                <p:oleObj name="Equation" r:id="rId7" imgW="142900" imgH="133380" progId="Equation.DSMT4">
                  <p:embed/>
                </p:oleObj>
              </mc:Choice>
              <mc:Fallback>
                <p:oleObj name="Equation" r:id="rId7" imgW="142900" imgH="133380" progId="Equation.DSMT4">
                  <p:embed/>
                  <p:pic>
                    <p:nvPicPr>
                      <p:cNvPr id="10255" name="Object 20">
                        <a:hlinkClick r:id="" action="ppaction://ole?verb=0"/>
                        <a:extLst>
                          <a:ext uri="{FF2B5EF4-FFF2-40B4-BE49-F238E27FC236}">
                            <a16:creationId xmlns:a16="http://schemas.microsoft.com/office/drawing/2014/main" id="{24806292-85A5-AFB3-D319-3A6BE121DA5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9463" y="4073525"/>
                        <a:ext cx="230187" cy="1984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44405" name="Line 21">
            <a:extLst>
              <a:ext uri="{FF2B5EF4-FFF2-40B4-BE49-F238E27FC236}">
                <a16:creationId xmlns:a16="http://schemas.microsoft.com/office/drawing/2014/main" id="{3548B563-6A9B-AA85-B33F-06D0C08C17A4}"/>
              </a:ext>
            </a:extLst>
          </p:cNvPr>
          <p:cNvSpPr>
            <a:spLocks noChangeShapeType="1"/>
          </p:cNvSpPr>
          <p:nvPr/>
        </p:nvSpPr>
        <p:spPr bwMode="auto">
          <a:xfrm>
            <a:off x="2078038" y="4184650"/>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10257" name="Group 22">
            <a:extLst>
              <a:ext uri="{FF2B5EF4-FFF2-40B4-BE49-F238E27FC236}">
                <a16:creationId xmlns:a16="http://schemas.microsoft.com/office/drawing/2014/main" id="{61B03543-4447-DE9D-2711-E4557B765AEB}"/>
              </a:ext>
            </a:extLst>
          </p:cNvPr>
          <p:cNvGrpSpPr>
            <a:grpSpLocks/>
          </p:cNvGrpSpPr>
          <p:nvPr/>
        </p:nvGrpSpPr>
        <p:grpSpPr bwMode="auto">
          <a:xfrm>
            <a:off x="2192338" y="1055688"/>
            <a:ext cx="4683125" cy="2959100"/>
            <a:chOff x="1078" y="789"/>
            <a:chExt cx="2947" cy="1852"/>
          </a:xfrm>
        </p:grpSpPr>
        <p:sp>
          <p:nvSpPr>
            <p:cNvPr id="144407" name="Arc 23">
              <a:extLst>
                <a:ext uri="{FF2B5EF4-FFF2-40B4-BE49-F238E27FC236}">
                  <a16:creationId xmlns:a16="http://schemas.microsoft.com/office/drawing/2014/main" id="{A9D2A143-10FB-2838-E6B3-2C427572F93C}"/>
                </a:ext>
              </a:extLst>
            </p:cNvPr>
            <p:cNvSpPr>
              <a:spLocks/>
            </p:cNvSpPr>
            <p:nvPr/>
          </p:nvSpPr>
          <p:spPr bwMode="auto">
            <a:xfrm rot="6300000">
              <a:off x="1829" y="1162"/>
              <a:ext cx="960" cy="21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08" name="Arc 24">
              <a:extLst>
                <a:ext uri="{FF2B5EF4-FFF2-40B4-BE49-F238E27FC236}">
                  <a16:creationId xmlns:a16="http://schemas.microsoft.com/office/drawing/2014/main" id="{A1805AF8-00B2-8BF9-B1B8-2C38BCB586FD}"/>
                </a:ext>
              </a:extLst>
            </p:cNvPr>
            <p:cNvSpPr>
              <a:spLocks/>
            </p:cNvSpPr>
            <p:nvPr/>
          </p:nvSpPr>
          <p:spPr bwMode="auto">
            <a:xfrm rot="17057622">
              <a:off x="1474" y="191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09" name="Arc 25">
              <a:extLst>
                <a:ext uri="{FF2B5EF4-FFF2-40B4-BE49-F238E27FC236}">
                  <a16:creationId xmlns:a16="http://schemas.microsoft.com/office/drawing/2014/main" id="{19F04F61-E64E-1456-DA8D-50ECDCD0E4DF}"/>
                </a:ext>
              </a:extLst>
            </p:cNvPr>
            <p:cNvSpPr>
              <a:spLocks/>
            </p:cNvSpPr>
            <p:nvPr/>
          </p:nvSpPr>
          <p:spPr bwMode="auto">
            <a:xfrm rot="20700000">
              <a:off x="1078" y="2475"/>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10" name="Arc 26">
              <a:extLst>
                <a:ext uri="{FF2B5EF4-FFF2-40B4-BE49-F238E27FC236}">
                  <a16:creationId xmlns:a16="http://schemas.microsoft.com/office/drawing/2014/main" id="{9FF92B86-BFD3-4DD5-2962-060F5AF1B7E7}"/>
                </a:ext>
              </a:extLst>
            </p:cNvPr>
            <p:cNvSpPr>
              <a:spLocks/>
            </p:cNvSpPr>
            <p:nvPr/>
          </p:nvSpPr>
          <p:spPr bwMode="auto">
            <a:xfrm rot="15300000" flipH="1">
              <a:off x="2293" y="1162"/>
              <a:ext cx="960" cy="21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11" name="Arc 27">
              <a:extLst>
                <a:ext uri="{FF2B5EF4-FFF2-40B4-BE49-F238E27FC236}">
                  <a16:creationId xmlns:a16="http://schemas.microsoft.com/office/drawing/2014/main" id="{682C1FB7-4902-1A53-EFD0-F92CC4CFA8D4}"/>
                </a:ext>
              </a:extLst>
            </p:cNvPr>
            <p:cNvSpPr>
              <a:spLocks/>
            </p:cNvSpPr>
            <p:nvPr/>
          </p:nvSpPr>
          <p:spPr bwMode="auto">
            <a:xfrm rot="4542378" flipH="1">
              <a:off x="2841" y="191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12" name="Arc 28">
              <a:extLst>
                <a:ext uri="{FF2B5EF4-FFF2-40B4-BE49-F238E27FC236}">
                  <a16:creationId xmlns:a16="http://schemas.microsoft.com/office/drawing/2014/main" id="{7492B13E-554C-9E0A-5EDA-51E0B456FDC9}"/>
                </a:ext>
              </a:extLst>
            </p:cNvPr>
            <p:cNvSpPr>
              <a:spLocks/>
            </p:cNvSpPr>
            <p:nvPr/>
          </p:nvSpPr>
          <p:spPr bwMode="auto">
            <a:xfrm rot="900000" flipH="1">
              <a:off x="3328" y="2477"/>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10258" name="Group 31">
            <a:extLst>
              <a:ext uri="{FF2B5EF4-FFF2-40B4-BE49-F238E27FC236}">
                <a16:creationId xmlns:a16="http://schemas.microsoft.com/office/drawing/2014/main" id="{08BE99E7-6972-A89F-D1EC-9A0855AA5FFC}"/>
              </a:ext>
            </a:extLst>
          </p:cNvPr>
          <p:cNvGrpSpPr>
            <a:grpSpLocks/>
          </p:cNvGrpSpPr>
          <p:nvPr/>
        </p:nvGrpSpPr>
        <p:grpSpPr bwMode="auto">
          <a:xfrm>
            <a:off x="4581525" y="4570413"/>
            <a:ext cx="1571625" cy="363537"/>
            <a:chOff x="2895" y="3503"/>
            <a:chExt cx="1005" cy="229"/>
          </a:xfrm>
        </p:grpSpPr>
        <p:graphicFrame>
          <p:nvGraphicFramePr>
            <p:cNvPr id="10278" name="Object 32">
              <a:hlinkClick r:id="" action="ppaction://ole?verb=0"/>
              <a:extLst>
                <a:ext uri="{FF2B5EF4-FFF2-40B4-BE49-F238E27FC236}">
                  <a16:creationId xmlns:a16="http://schemas.microsoft.com/office/drawing/2014/main" id="{B7F7CD20-660D-9330-020F-4150F497C2ED}"/>
                </a:ext>
              </a:extLst>
            </p:cNvPr>
            <p:cNvGraphicFramePr>
              <a:graphicFrameLocks/>
            </p:cNvGraphicFramePr>
            <p:nvPr/>
          </p:nvGraphicFramePr>
          <p:xfrm>
            <a:off x="3154" y="3503"/>
            <a:ext cx="533" cy="229"/>
          </p:xfrm>
          <a:graphic>
            <a:graphicData uri="http://schemas.openxmlformats.org/presentationml/2006/ole">
              <mc:AlternateContent xmlns:mc="http://schemas.openxmlformats.org/markup-compatibility/2006">
                <mc:Choice xmlns:v="urn:schemas-microsoft-com:vml" Requires="v">
                  <p:oleObj name="Equation" r:id="rId9" imgW="742866" imgH="295380" progId="Equation">
                    <p:embed/>
                  </p:oleObj>
                </mc:Choice>
                <mc:Fallback>
                  <p:oleObj name="Equation" r:id="rId9" imgW="742866" imgH="295380" progId="Equation">
                    <p:embed/>
                    <p:pic>
                      <p:nvPicPr>
                        <p:cNvPr id="10278" name="Object 32">
                          <a:hlinkClick r:id="" action="ppaction://ole?verb=0"/>
                          <a:extLst>
                            <a:ext uri="{FF2B5EF4-FFF2-40B4-BE49-F238E27FC236}">
                              <a16:creationId xmlns:a16="http://schemas.microsoft.com/office/drawing/2014/main" id="{B7F7CD20-660D-9330-020F-4150F497C2ED}"/>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4" y="3503"/>
                          <a:ext cx="533" cy="22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44417" name="Line 33">
              <a:extLst>
                <a:ext uri="{FF2B5EF4-FFF2-40B4-BE49-F238E27FC236}">
                  <a16:creationId xmlns:a16="http://schemas.microsoft.com/office/drawing/2014/main" id="{AD764694-9F39-186A-95F1-DAB2AFE5FFB2}"/>
                </a:ext>
              </a:extLst>
            </p:cNvPr>
            <p:cNvSpPr>
              <a:spLocks noChangeShapeType="1"/>
            </p:cNvSpPr>
            <p:nvPr/>
          </p:nvSpPr>
          <p:spPr bwMode="auto">
            <a:xfrm>
              <a:off x="3717" y="3612"/>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18" name="Line 34">
              <a:extLst>
                <a:ext uri="{FF2B5EF4-FFF2-40B4-BE49-F238E27FC236}">
                  <a16:creationId xmlns:a16="http://schemas.microsoft.com/office/drawing/2014/main" id="{00A136FE-1987-07FB-8722-B003AFC657CB}"/>
                </a:ext>
              </a:extLst>
            </p:cNvPr>
            <p:cNvSpPr>
              <a:spLocks noChangeShapeType="1"/>
            </p:cNvSpPr>
            <p:nvPr/>
          </p:nvSpPr>
          <p:spPr bwMode="auto">
            <a:xfrm flipH="1">
              <a:off x="2895" y="3609"/>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10259" name="Group 35">
            <a:extLst>
              <a:ext uri="{FF2B5EF4-FFF2-40B4-BE49-F238E27FC236}">
                <a16:creationId xmlns:a16="http://schemas.microsoft.com/office/drawing/2014/main" id="{9DAA52A7-F8A2-1DBC-B6A5-7CB8CE803968}"/>
              </a:ext>
            </a:extLst>
          </p:cNvPr>
          <p:cNvGrpSpPr>
            <a:grpSpLocks/>
          </p:cNvGrpSpPr>
          <p:nvPr/>
        </p:nvGrpSpPr>
        <p:grpSpPr bwMode="auto">
          <a:xfrm>
            <a:off x="2967038" y="4565650"/>
            <a:ext cx="1576387" cy="363538"/>
            <a:chOff x="1893" y="3500"/>
            <a:chExt cx="1005" cy="229"/>
          </a:xfrm>
        </p:grpSpPr>
        <p:graphicFrame>
          <p:nvGraphicFramePr>
            <p:cNvPr id="10275" name="Object 36">
              <a:hlinkClick r:id="" action="ppaction://ole?verb=0"/>
              <a:extLst>
                <a:ext uri="{FF2B5EF4-FFF2-40B4-BE49-F238E27FC236}">
                  <a16:creationId xmlns:a16="http://schemas.microsoft.com/office/drawing/2014/main" id="{99126D62-3D40-21B7-8FBF-49E6CD867788}"/>
                </a:ext>
              </a:extLst>
            </p:cNvPr>
            <p:cNvGraphicFramePr>
              <a:graphicFrameLocks/>
            </p:cNvGraphicFramePr>
            <p:nvPr/>
          </p:nvGraphicFramePr>
          <p:xfrm>
            <a:off x="2152" y="3500"/>
            <a:ext cx="533" cy="229"/>
          </p:xfrm>
          <a:graphic>
            <a:graphicData uri="http://schemas.openxmlformats.org/presentationml/2006/ole">
              <mc:AlternateContent xmlns:mc="http://schemas.openxmlformats.org/markup-compatibility/2006">
                <mc:Choice xmlns:v="urn:schemas-microsoft-com:vml" Requires="v">
                  <p:oleObj name="Equation" r:id="rId9" imgW="742866" imgH="295380" progId="Equation">
                    <p:embed/>
                  </p:oleObj>
                </mc:Choice>
                <mc:Fallback>
                  <p:oleObj name="Equation" r:id="rId9" imgW="742866" imgH="295380" progId="Equation">
                    <p:embed/>
                    <p:pic>
                      <p:nvPicPr>
                        <p:cNvPr id="10275" name="Object 36">
                          <a:hlinkClick r:id="" action="ppaction://ole?verb=0"/>
                          <a:extLst>
                            <a:ext uri="{FF2B5EF4-FFF2-40B4-BE49-F238E27FC236}">
                              <a16:creationId xmlns:a16="http://schemas.microsoft.com/office/drawing/2014/main" id="{99126D62-3D40-21B7-8FBF-49E6CD867788}"/>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3500"/>
                          <a:ext cx="533" cy="22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44421" name="Line 37">
              <a:extLst>
                <a:ext uri="{FF2B5EF4-FFF2-40B4-BE49-F238E27FC236}">
                  <a16:creationId xmlns:a16="http://schemas.microsoft.com/office/drawing/2014/main" id="{CC7EBED5-76FC-F8C5-560A-3EC6BAC1FDF8}"/>
                </a:ext>
              </a:extLst>
            </p:cNvPr>
            <p:cNvSpPr>
              <a:spLocks noChangeShapeType="1"/>
            </p:cNvSpPr>
            <p:nvPr/>
          </p:nvSpPr>
          <p:spPr bwMode="auto">
            <a:xfrm>
              <a:off x="2715" y="3609"/>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22" name="Line 38">
              <a:extLst>
                <a:ext uri="{FF2B5EF4-FFF2-40B4-BE49-F238E27FC236}">
                  <a16:creationId xmlns:a16="http://schemas.microsoft.com/office/drawing/2014/main" id="{B7F9B036-6BB6-A87C-3AD2-602C20AB001B}"/>
                </a:ext>
              </a:extLst>
            </p:cNvPr>
            <p:cNvSpPr>
              <a:spLocks noChangeShapeType="1"/>
            </p:cNvSpPr>
            <p:nvPr/>
          </p:nvSpPr>
          <p:spPr bwMode="auto">
            <a:xfrm flipH="1">
              <a:off x="1893" y="3606"/>
              <a:ext cx="183" cy="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44424" name="Rectangle 40">
            <a:extLst>
              <a:ext uri="{FF2B5EF4-FFF2-40B4-BE49-F238E27FC236}">
                <a16:creationId xmlns:a16="http://schemas.microsoft.com/office/drawing/2014/main" id="{447AEDE4-CB8B-02C9-6A24-A77579E307EF}"/>
              </a:ext>
            </a:extLst>
          </p:cNvPr>
          <p:cNvSpPr>
            <a:spLocks noChangeArrowheads="1"/>
          </p:cNvSpPr>
          <p:nvPr/>
        </p:nvSpPr>
        <p:spPr bwMode="auto">
          <a:xfrm>
            <a:off x="3644900" y="4995863"/>
            <a:ext cx="3357563" cy="317500"/>
          </a:xfrm>
          <a:prstGeom prst="rect">
            <a:avLst/>
          </a:prstGeom>
          <a:noFill/>
          <a:ln w="12700">
            <a:noFill/>
            <a:miter lim="800000"/>
            <a:headEnd/>
            <a:tailEnd/>
          </a:ln>
          <a:effectLst/>
        </p:spPr>
        <p:txBody>
          <a:bodyPr wrap="none" lIns="73025" tIns="36512" rIns="73025" bIns="36512">
            <a:spAutoFit/>
          </a:bodyPr>
          <a:lstStyle/>
          <a:p>
            <a:pPr defTabSz="585788">
              <a:defRPr/>
            </a:pPr>
            <a:r>
              <a:rPr lang="en-US" sz="1600" b="1" dirty="0">
                <a:solidFill>
                  <a:srgbClr val="0000FF"/>
                </a:solidFill>
                <a:effectLst>
                  <a:outerShdw blurRad="38100" dist="38100" dir="2700000" algn="tl">
                    <a:srgbClr val="000000"/>
                  </a:outerShdw>
                </a:effectLst>
                <a:latin typeface="Arial Narrow" pitchFamily="34" charset="0"/>
                <a:cs typeface="+mn-cs"/>
              </a:rPr>
              <a:t>[-------------------------       -------------------------]</a:t>
            </a:r>
          </a:p>
        </p:txBody>
      </p:sp>
      <p:sp>
        <p:nvSpPr>
          <p:cNvPr id="144426" name="Rectangle 42">
            <a:extLst>
              <a:ext uri="{FF2B5EF4-FFF2-40B4-BE49-F238E27FC236}">
                <a16:creationId xmlns:a16="http://schemas.microsoft.com/office/drawing/2014/main" id="{05BF5201-640B-DA87-A5AC-0E9D8D69D119}"/>
              </a:ext>
            </a:extLst>
          </p:cNvPr>
          <p:cNvSpPr>
            <a:spLocks noChangeArrowheads="1"/>
          </p:cNvSpPr>
          <p:nvPr/>
        </p:nvSpPr>
        <p:spPr bwMode="auto">
          <a:xfrm>
            <a:off x="974725" y="5694363"/>
            <a:ext cx="3357563" cy="317500"/>
          </a:xfrm>
          <a:prstGeom prst="rect">
            <a:avLst/>
          </a:prstGeom>
          <a:noFill/>
          <a:ln w="12700">
            <a:noFill/>
            <a:miter lim="800000"/>
            <a:headEnd/>
            <a:tailEnd/>
          </a:ln>
          <a:effectLst/>
        </p:spPr>
        <p:txBody>
          <a:bodyPr wrap="none" lIns="73025" tIns="36512" rIns="73025" bIns="36512">
            <a:spAutoFit/>
          </a:bodyPr>
          <a:lstStyle/>
          <a:p>
            <a:pPr defTabSz="585788">
              <a:defRPr/>
            </a:pPr>
            <a:r>
              <a:rPr lang="en-US" sz="1600" b="1" dirty="0">
                <a:solidFill>
                  <a:schemeClr val="accent1">
                    <a:lumMod val="75000"/>
                  </a:schemeClr>
                </a:solidFill>
                <a:effectLst>
                  <a:outerShdw blurRad="38100" dist="38100" dir="2700000" algn="tl">
                    <a:srgbClr val="000000"/>
                  </a:outerShdw>
                </a:effectLst>
                <a:latin typeface="Arial Narrow" pitchFamily="34" charset="0"/>
                <a:cs typeface="+mn-cs"/>
              </a:rPr>
              <a:t>[-------------------------       -------------------------]</a:t>
            </a:r>
          </a:p>
        </p:txBody>
      </p:sp>
      <p:graphicFrame>
        <p:nvGraphicFramePr>
          <p:cNvPr id="144427" name="Object 43">
            <a:hlinkClick r:id="" action="ppaction://ole?verb=0"/>
            <a:extLst>
              <a:ext uri="{FF2B5EF4-FFF2-40B4-BE49-F238E27FC236}">
                <a16:creationId xmlns:a16="http://schemas.microsoft.com/office/drawing/2014/main" id="{67D4F961-6378-CF63-F676-46165115D606}"/>
              </a:ext>
            </a:extLst>
          </p:cNvPr>
          <p:cNvGraphicFramePr>
            <a:graphicFrameLocks/>
          </p:cNvGraphicFramePr>
          <p:nvPr/>
        </p:nvGraphicFramePr>
        <p:xfrm>
          <a:off x="5153025" y="4949825"/>
          <a:ext cx="406400" cy="420688"/>
        </p:xfrm>
        <a:graphic>
          <a:graphicData uri="http://schemas.openxmlformats.org/presentationml/2006/ole">
            <mc:AlternateContent xmlns:mc="http://schemas.openxmlformats.org/markup-compatibility/2006">
              <mc:Choice xmlns:v="urn:schemas-microsoft-com:vml" Requires="v">
                <p:oleObj name="Equation" r:id="rId12" imgW="95357" imgH="133380" progId="Equation.DSMT4">
                  <p:embed/>
                </p:oleObj>
              </mc:Choice>
              <mc:Fallback>
                <p:oleObj name="Equation" r:id="rId12" imgW="95357" imgH="133380" progId="Equation.DSMT4">
                  <p:embed/>
                  <p:pic>
                    <p:nvPicPr>
                      <p:cNvPr id="144427" name="Object 43">
                        <a:hlinkClick r:id="" action="ppaction://ole?verb=0"/>
                        <a:extLst>
                          <a:ext uri="{FF2B5EF4-FFF2-40B4-BE49-F238E27FC236}">
                            <a16:creationId xmlns:a16="http://schemas.microsoft.com/office/drawing/2014/main" id="{67D4F961-6378-CF63-F676-46165115D606}"/>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3025" y="4949825"/>
                        <a:ext cx="406400" cy="4206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Lst>
                    </p:spPr>
                  </p:pic>
                </p:oleObj>
              </mc:Fallback>
            </mc:AlternateContent>
          </a:graphicData>
        </a:graphic>
      </p:graphicFrame>
      <p:grpSp>
        <p:nvGrpSpPr>
          <p:cNvPr id="9" name="Group 56">
            <a:extLst>
              <a:ext uri="{FF2B5EF4-FFF2-40B4-BE49-F238E27FC236}">
                <a16:creationId xmlns:a16="http://schemas.microsoft.com/office/drawing/2014/main" id="{0060E909-4704-DF1D-D6BF-DAF553FCEBEA}"/>
              </a:ext>
            </a:extLst>
          </p:cNvPr>
          <p:cNvGrpSpPr>
            <a:grpSpLocks/>
          </p:cNvGrpSpPr>
          <p:nvPr/>
        </p:nvGrpSpPr>
        <p:grpSpPr bwMode="auto">
          <a:xfrm>
            <a:off x="4559300" y="1143000"/>
            <a:ext cx="6350" cy="2901950"/>
            <a:chOff x="2872" y="780"/>
            <a:chExt cx="4" cy="1828"/>
          </a:xfrm>
        </p:grpSpPr>
        <p:sp>
          <p:nvSpPr>
            <p:cNvPr id="144430" name="Line 46">
              <a:extLst>
                <a:ext uri="{FF2B5EF4-FFF2-40B4-BE49-F238E27FC236}">
                  <a16:creationId xmlns:a16="http://schemas.microsoft.com/office/drawing/2014/main" id="{C94C4010-CB51-F9AC-C588-9CA15172EA63}"/>
                </a:ext>
              </a:extLst>
            </p:cNvPr>
            <p:cNvSpPr>
              <a:spLocks noChangeShapeType="1"/>
            </p:cNvSpPr>
            <p:nvPr/>
          </p:nvSpPr>
          <p:spPr bwMode="auto">
            <a:xfrm flipV="1">
              <a:off x="2872" y="2320"/>
              <a:ext cx="0" cy="288"/>
            </a:xfrm>
            <a:prstGeom prst="line">
              <a:avLst/>
            </a:prstGeom>
            <a:noFill/>
            <a:ln w="12700">
              <a:solidFill>
                <a:schemeClr val="tx1"/>
              </a:solidFill>
              <a:prstDash val="dash"/>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31" name="Line 47">
              <a:extLst>
                <a:ext uri="{FF2B5EF4-FFF2-40B4-BE49-F238E27FC236}">
                  <a16:creationId xmlns:a16="http://schemas.microsoft.com/office/drawing/2014/main" id="{5A7848EA-AECD-70F5-C3D2-2B9CFE76D5BC}"/>
                </a:ext>
              </a:extLst>
            </p:cNvPr>
            <p:cNvSpPr>
              <a:spLocks noChangeShapeType="1"/>
            </p:cNvSpPr>
            <p:nvPr/>
          </p:nvSpPr>
          <p:spPr bwMode="auto">
            <a:xfrm flipH="1" flipV="1">
              <a:off x="2876" y="780"/>
              <a:ext cx="0" cy="1044"/>
            </a:xfrm>
            <a:prstGeom prst="line">
              <a:avLst/>
            </a:prstGeom>
            <a:noFill/>
            <a:ln w="12700">
              <a:solidFill>
                <a:schemeClr val="tx1"/>
              </a:solidFill>
              <a:prstDash val="dash"/>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44432" name="Line 48">
            <a:extLst>
              <a:ext uri="{FF2B5EF4-FFF2-40B4-BE49-F238E27FC236}">
                <a16:creationId xmlns:a16="http://schemas.microsoft.com/office/drawing/2014/main" id="{A8744C95-90A7-2F48-FC52-B2EFCE292529}"/>
              </a:ext>
            </a:extLst>
          </p:cNvPr>
          <p:cNvSpPr>
            <a:spLocks noChangeShapeType="1"/>
          </p:cNvSpPr>
          <p:nvPr/>
        </p:nvSpPr>
        <p:spPr bwMode="auto">
          <a:xfrm>
            <a:off x="4559300" y="4660900"/>
            <a:ext cx="0" cy="1441450"/>
          </a:xfrm>
          <a:prstGeom prst="line">
            <a:avLst/>
          </a:prstGeom>
          <a:noFill/>
          <a:ln w="12700">
            <a:solidFill>
              <a:schemeClr val="tx1"/>
            </a:solidFill>
            <a:prstDash val="dash"/>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33" name="AutoShape 49">
            <a:extLst>
              <a:ext uri="{FF2B5EF4-FFF2-40B4-BE49-F238E27FC236}">
                <a16:creationId xmlns:a16="http://schemas.microsoft.com/office/drawing/2014/main" id="{FD5B7E58-7B83-9407-72C3-410F5B929408}"/>
              </a:ext>
            </a:extLst>
          </p:cNvPr>
          <p:cNvSpPr>
            <a:spLocks noChangeArrowheads="1"/>
          </p:cNvSpPr>
          <p:nvPr/>
        </p:nvSpPr>
        <p:spPr bwMode="auto">
          <a:xfrm>
            <a:off x="514350" y="3638550"/>
            <a:ext cx="1504950" cy="1219200"/>
          </a:xfrm>
          <a:prstGeom prst="wedgeRoundRectCallout">
            <a:avLst>
              <a:gd name="adj1" fmla="val -13713"/>
              <a:gd name="adj2" fmla="val 117838"/>
              <a:gd name="adj3" fmla="val 16667"/>
            </a:avLst>
          </a:prstGeom>
          <a:solidFill>
            <a:schemeClr val="accent1">
              <a:lumMod val="20000"/>
              <a:lumOff val="80000"/>
            </a:schemeClr>
          </a:solidFill>
          <a:ln w="12700">
            <a:solidFill>
              <a:schemeClr val="tx1"/>
            </a:solidFill>
            <a:miter lim="800000"/>
            <a:headEnd/>
            <a:tailEnd/>
          </a:ln>
          <a:effectLst/>
        </p:spPr>
        <p:txBody>
          <a:bodyPr/>
          <a:lstStyle/>
          <a:p>
            <a:pPr algn="ctr">
              <a:defRPr/>
            </a:pPr>
            <a:r>
              <a:rPr lang="en-US">
                <a:effectLst>
                  <a:outerShdw blurRad="38100" dist="38100" dir="2700000" algn="tl">
                    <a:srgbClr val="000000"/>
                  </a:outerShdw>
                </a:effectLst>
                <a:latin typeface="Book Antiqua" pitchFamily="18" charset="0"/>
                <a:cs typeface="+mn-cs"/>
              </a:rPr>
              <a:t>interval</a:t>
            </a:r>
          </a:p>
          <a:p>
            <a:pPr algn="ctr">
              <a:defRPr/>
            </a:pPr>
            <a:r>
              <a:rPr lang="en-US">
                <a:effectLst>
                  <a:outerShdw blurRad="38100" dist="38100" dir="2700000" algn="tl">
                    <a:srgbClr val="000000"/>
                  </a:outerShdw>
                </a:effectLst>
                <a:latin typeface="Book Antiqua" pitchFamily="18" charset="0"/>
                <a:cs typeface="+mn-cs"/>
              </a:rPr>
              <a:t>does not</a:t>
            </a:r>
          </a:p>
          <a:p>
            <a:pPr algn="ctr">
              <a:defRPr/>
            </a:pPr>
            <a:r>
              <a:rPr lang="en-US">
                <a:effectLst>
                  <a:outerShdw blurRad="38100" dist="38100" dir="2700000" algn="tl">
                    <a:srgbClr val="000000"/>
                  </a:outerShdw>
                </a:effectLst>
                <a:latin typeface="Book Antiqua" pitchFamily="18" charset="0"/>
                <a:cs typeface="+mn-cs"/>
              </a:rPr>
              <a:t>include </a:t>
            </a:r>
            <a:r>
              <a:rPr lang="en-US" i="1">
                <a:effectLst>
                  <a:outerShdw blurRad="38100" dist="38100" dir="2700000" algn="tl">
                    <a:srgbClr val="000000"/>
                  </a:outerShdw>
                </a:effectLst>
                <a:latin typeface="Symbol" pitchFamily="18" charset="2"/>
                <a:cs typeface="+mn-cs"/>
              </a:rPr>
              <a:t>m</a:t>
            </a:r>
          </a:p>
        </p:txBody>
      </p:sp>
      <p:sp>
        <p:nvSpPr>
          <p:cNvPr id="144437" name="Line 53">
            <a:extLst>
              <a:ext uri="{FF2B5EF4-FFF2-40B4-BE49-F238E27FC236}">
                <a16:creationId xmlns:a16="http://schemas.microsoft.com/office/drawing/2014/main" id="{47563DC2-EE76-A9BE-E0B4-788A29707439}"/>
              </a:ext>
            </a:extLst>
          </p:cNvPr>
          <p:cNvSpPr>
            <a:spLocks noChangeShapeType="1"/>
          </p:cNvSpPr>
          <p:nvPr/>
        </p:nvSpPr>
        <p:spPr bwMode="auto">
          <a:xfrm>
            <a:off x="2968625" y="3678238"/>
            <a:ext cx="0" cy="1174750"/>
          </a:xfrm>
          <a:prstGeom prst="line">
            <a:avLst/>
          </a:prstGeom>
          <a:no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38" name="Line 54">
            <a:extLst>
              <a:ext uri="{FF2B5EF4-FFF2-40B4-BE49-F238E27FC236}">
                <a16:creationId xmlns:a16="http://schemas.microsoft.com/office/drawing/2014/main" id="{8223F1F3-4D31-7DEA-77F1-04BCED332E8A}"/>
              </a:ext>
            </a:extLst>
          </p:cNvPr>
          <p:cNvSpPr>
            <a:spLocks noChangeShapeType="1"/>
          </p:cNvSpPr>
          <p:nvPr/>
        </p:nvSpPr>
        <p:spPr bwMode="auto">
          <a:xfrm>
            <a:off x="6164263" y="3678238"/>
            <a:ext cx="0" cy="11747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39" name="Freeform 55">
            <a:extLst>
              <a:ext uri="{FF2B5EF4-FFF2-40B4-BE49-F238E27FC236}">
                <a16:creationId xmlns:a16="http://schemas.microsoft.com/office/drawing/2014/main" id="{42E1534F-6867-C7D1-A673-A8289299DD4C}"/>
              </a:ext>
            </a:extLst>
          </p:cNvPr>
          <p:cNvSpPr>
            <a:spLocks noChangeArrowheads="1"/>
          </p:cNvSpPr>
          <p:nvPr/>
        </p:nvSpPr>
        <p:spPr bwMode="auto">
          <a:xfrm>
            <a:off x="4557713" y="4643438"/>
            <a:ext cx="1587" cy="190500"/>
          </a:xfrm>
          <a:custGeom>
            <a:avLst/>
            <a:gdLst/>
            <a:ahLst/>
            <a:cxnLst>
              <a:cxn ang="0">
                <a:pos x="0" y="0"/>
              </a:cxn>
              <a:cxn ang="0">
                <a:pos x="0" y="120"/>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4445" name="Rectangle 61">
            <a:extLst>
              <a:ext uri="{FF2B5EF4-FFF2-40B4-BE49-F238E27FC236}">
                <a16:creationId xmlns:a16="http://schemas.microsoft.com/office/drawing/2014/main" id="{16E87890-B67D-D2E6-8896-443A7A9FBE06}"/>
              </a:ext>
            </a:extLst>
          </p:cNvPr>
          <p:cNvSpPr>
            <a:spLocks noChangeArrowheads="1"/>
          </p:cNvSpPr>
          <p:nvPr/>
        </p:nvSpPr>
        <p:spPr bwMode="auto">
          <a:xfrm>
            <a:off x="685800" y="16033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kern="0" dirty="0">
                <a:latin typeface="+mj-lt"/>
                <a:ea typeface="+mj-ea"/>
                <a:cs typeface="+mj-cs"/>
              </a:rPr>
              <a:t>Interval Estimate of a Population Mean:</a:t>
            </a:r>
            <a:br>
              <a:rPr lang="en-US" sz="2800" b="1" kern="0" dirty="0">
                <a:latin typeface="+mj-lt"/>
                <a:ea typeface="+mj-ea"/>
                <a:cs typeface="+mj-cs"/>
              </a:rPr>
            </a:br>
            <a:r>
              <a:rPr lang="en-US" sz="2800" b="1" i="1" dirty="0">
                <a:latin typeface="Symbol" pitchFamily="18" charset="2"/>
                <a:cs typeface="Arial" charset="0"/>
              </a:rPr>
              <a:t>  </a:t>
            </a:r>
            <a:r>
              <a:rPr lang="en-US" sz="2800" b="1" kern="0" dirty="0">
                <a:latin typeface="+mj-lt"/>
                <a:ea typeface="+mj-ea"/>
                <a:cs typeface="+mj-cs"/>
              </a:rPr>
              <a:t>  Known</a:t>
            </a:r>
          </a:p>
        </p:txBody>
      </p:sp>
      <p:graphicFrame>
        <p:nvGraphicFramePr>
          <p:cNvPr id="2" name="Object 4">
            <a:hlinkClick r:id="" action="ppaction://ole?verb=0"/>
            <a:extLst>
              <a:ext uri="{FF2B5EF4-FFF2-40B4-BE49-F238E27FC236}">
                <a16:creationId xmlns:a16="http://schemas.microsoft.com/office/drawing/2014/main" id="{F13791E5-6C2B-448F-E7A2-1DDC040EDA13}"/>
              </a:ext>
            </a:extLst>
          </p:cNvPr>
          <p:cNvGraphicFramePr>
            <a:graphicFrameLocks/>
          </p:cNvGraphicFramePr>
          <p:nvPr/>
        </p:nvGraphicFramePr>
        <p:xfrm>
          <a:off x="5675313" y="5297488"/>
          <a:ext cx="522287" cy="392112"/>
        </p:xfrm>
        <a:graphic>
          <a:graphicData uri="http://schemas.openxmlformats.org/presentationml/2006/ole">
            <mc:AlternateContent xmlns:mc="http://schemas.openxmlformats.org/markup-compatibility/2006">
              <mc:Choice xmlns:v="urn:schemas-microsoft-com:vml" Requires="v">
                <p:oleObj name="Equation" r:id="rId14" imgW="95357" imgH="133380" progId="Equation.DSMT4">
                  <p:embed/>
                </p:oleObj>
              </mc:Choice>
              <mc:Fallback>
                <p:oleObj name="Equation" r:id="rId14" imgW="95357" imgH="133380" progId="Equation.DSMT4">
                  <p:embed/>
                  <p:pic>
                    <p:nvPicPr>
                      <p:cNvPr id="2" name="Object 4">
                        <a:hlinkClick r:id="" action="ppaction://ole?verb=0"/>
                        <a:extLst>
                          <a:ext uri="{FF2B5EF4-FFF2-40B4-BE49-F238E27FC236}">
                            <a16:creationId xmlns:a16="http://schemas.microsoft.com/office/drawing/2014/main" id="{F13791E5-6C2B-448F-E7A2-1DDC040EDA13}"/>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5313" y="5297488"/>
                        <a:ext cx="522287" cy="3921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Lst>
                    </p:spPr>
                  </p:pic>
                </p:oleObj>
              </mc:Fallback>
            </mc:AlternateContent>
          </a:graphicData>
        </a:graphic>
      </p:graphicFrame>
      <p:graphicFrame>
        <p:nvGraphicFramePr>
          <p:cNvPr id="3" name="Object 5">
            <a:hlinkClick r:id="" action="ppaction://ole?verb=0"/>
            <a:extLst>
              <a:ext uri="{FF2B5EF4-FFF2-40B4-BE49-F238E27FC236}">
                <a16:creationId xmlns:a16="http://schemas.microsoft.com/office/drawing/2014/main" id="{115223E3-0993-DBB5-B357-1E97F7EB8C09}"/>
              </a:ext>
            </a:extLst>
          </p:cNvPr>
          <p:cNvGraphicFramePr>
            <a:graphicFrameLocks/>
          </p:cNvGraphicFramePr>
          <p:nvPr/>
        </p:nvGraphicFramePr>
        <p:xfrm>
          <a:off x="2460625" y="5697538"/>
          <a:ext cx="406400" cy="325437"/>
        </p:xfrm>
        <a:graphic>
          <a:graphicData uri="http://schemas.openxmlformats.org/presentationml/2006/ole">
            <mc:AlternateContent xmlns:mc="http://schemas.openxmlformats.org/markup-compatibility/2006">
              <mc:Choice xmlns:v="urn:schemas-microsoft-com:vml" Requires="v">
                <p:oleObj name="Equation" r:id="rId14" imgW="95357" imgH="133380" progId="Equation.DSMT4">
                  <p:embed/>
                </p:oleObj>
              </mc:Choice>
              <mc:Fallback>
                <p:oleObj name="Equation" r:id="rId14" imgW="95357" imgH="133380" progId="Equation.DSMT4">
                  <p:embed/>
                  <p:pic>
                    <p:nvPicPr>
                      <p:cNvPr id="3" name="Object 5">
                        <a:hlinkClick r:id="" action="ppaction://ole?verb=0"/>
                        <a:extLst>
                          <a:ext uri="{FF2B5EF4-FFF2-40B4-BE49-F238E27FC236}">
                            <a16:creationId xmlns:a16="http://schemas.microsoft.com/office/drawing/2014/main" id="{115223E3-0993-DBB5-B357-1E97F7EB8C09}"/>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0625" y="5697538"/>
                        <a:ext cx="406400" cy="32543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Lst>
                    </p:spPr>
                  </p:pic>
                </p:oleObj>
              </mc:Fallback>
            </mc:AlternateContent>
          </a:graphicData>
        </a:graphic>
      </p:graphicFrame>
      <p:pic>
        <p:nvPicPr>
          <p:cNvPr id="10272" name="Content Placeholder 4">
            <a:extLst>
              <a:ext uri="{FF2B5EF4-FFF2-40B4-BE49-F238E27FC236}">
                <a16:creationId xmlns:a16="http://schemas.microsoft.com/office/drawing/2014/main" id="{208D785A-CA1B-F353-7B01-1612EBDE950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838" y="1162050"/>
            <a:ext cx="83851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23675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nodeType="afterGroup">
                            <p:stCondLst>
                              <p:cond delay="500"/>
                            </p:stCondLst>
                            <p:childTnLst>
                              <p:par>
                                <p:cTn id="9" presetID="12" presetClass="entr" presetSubtype="1" fill="hold" nodeType="afterEffect">
                                  <p:stCondLst>
                                    <p:cond delay="1000"/>
                                  </p:stCondLst>
                                  <p:childTnLst>
                                    <p:set>
                                      <p:cBhvr>
                                        <p:cTn id="10" dur="1" fill="hold">
                                          <p:stCondLst>
                                            <p:cond delay="0"/>
                                          </p:stCondLst>
                                        </p:cTn>
                                        <p:tgtEl>
                                          <p:spTgt spid="144432"/>
                                        </p:tgtEl>
                                        <p:attrNameLst>
                                          <p:attrName>style.visibility</p:attrName>
                                        </p:attrNameLst>
                                      </p:cBhvr>
                                      <p:to>
                                        <p:strVal val="visible"/>
                                      </p:to>
                                    </p:set>
                                    <p:animEffect transition="in" filter="slide(fromTop)">
                                      <p:cBhvr>
                                        <p:cTn id="11" dur="500"/>
                                        <p:tgtEl>
                                          <p:spTgt spid="144432"/>
                                        </p:tgtEl>
                                      </p:cBhvr>
                                    </p:animEffect>
                                  </p:childTnLst>
                                </p:cTn>
                              </p:par>
                            </p:childTnLst>
                          </p:cTn>
                        </p:par>
                        <p:par>
                          <p:cTn id="12" fill="hold" nodeType="afterGroup">
                            <p:stCondLst>
                              <p:cond delay="2000"/>
                            </p:stCondLst>
                            <p:childTnLst>
                              <p:par>
                                <p:cTn id="13" presetID="12" presetClass="entr" presetSubtype="1" fill="hold" nodeType="afterEffect">
                                  <p:stCondLst>
                                    <p:cond delay="1000"/>
                                  </p:stCondLst>
                                  <p:childTnLst>
                                    <p:set>
                                      <p:cBhvr>
                                        <p:cTn id="14" dur="1" fill="hold">
                                          <p:stCondLst>
                                            <p:cond delay="0"/>
                                          </p:stCondLst>
                                        </p:cTn>
                                        <p:tgtEl>
                                          <p:spTgt spid="144402"/>
                                        </p:tgtEl>
                                        <p:attrNameLst>
                                          <p:attrName>style.visibility</p:attrName>
                                        </p:attrNameLst>
                                      </p:cBhvr>
                                      <p:to>
                                        <p:strVal val="visible"/>
                                      </p:to>
                                    </p:set>
                                    <p:animEffect transition="in" filter="slide(fromTop)">
                                      <p:cBhvr>
                                        <p:cTn id="15" dur="500"/>
                                        <p:tgtEl>
                                          <p:spTgt spid="144402"/>
                                        </p:tgtEl>
                                      </p:cBhvr>
                                    </p:animEffect>
                                  </p:childTnLst>
                                </p:cTn>
                              </p:par>
                            </p:childTnLst>
                          </p:cTn>
                        </p:par>
                        <p:par>
                          <p:cTn id="16" fill="hold" nodeType="afterGroup">
                            <p:stCondLst>
                              <p:cond delay="3500"/>
                            </p:stCondLst>
                            <p:childTnLst>
                              <p:par>
                                <p:cTn id="17" presetID="12" presetClass="entr" presetSubtype="1" fill="hold" nodeType="afterEffect">
                                  <p:stCondLst>
                                    <p:cond delay="1000"/>
                                  </p:stCondLst>
                                  <p:childTnLst>
                                    <p:set>
                                      <p:cBhvr>
                                        <p:cTn id="18" dur="1" fill="hold">
                                          <p:stCondLst>
                                            <p:cond delay="0"/>
                                          </p:stCondLst>
                                        </p:cTn>
                                        <p:tgtEl>
                                          <p:spTgt spid="144403"/>
                                        </p:tgtEl>
                                        <p:attrNameLst>
                                          <p:attrName>style.visibility</p:attrName>
                                        </p:attrNameLst>
                                      </p:cBhvr>
                                      <p:to>
                                        <p:strVal val="visible"/>
                                      </p:to>
                                    </p:set>
                                    <p:animEffect transition="in" filter="slide(fromTop)">
                                      <p:cBhvr>
                                        <p:cTn id="19" dur="500"/>
                                        <p:tgtEl>
                                          <p:spTgt spid="1444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nodeType="clickEffect">
                                  <p:stCondLst>
                                    <p:cond delay="0"/>
                                  </p:stCondLst>
                                  <p:childTnLst>
                                    <p:set>
                                      <p:cBhvr>
                                        <p:cTn id="23" dur="1" fill="hold">
                                          <p:stCondLst>
                                            <p:cond delay="0"/>
                                          </p:stCondLst>
                                        </p:cTn>
                                        <p:tgtEl>
                                          <p:spTgt spid="144427"/>
                                        </p:tgtEl>
                                        <p:attrNameLst>
                                          <p:attrName>style.visibility</p:attrName>
                                        </p:attrNameLst>
                                      </p:cBhvr>
                                      <p:to>
                                        <p:strVal val="visible"/>
                                      </p:to>
                                    </p:set>
                                    <p:animEffect transition="in" filter="slide(fromTop)">
                                      <p:cBhvr>
                                        <p:cTn id="24" dur="500"/>
                                        <p:tgtEl>
                                          <p:spTgt spid="144427"/>
                                        </p:tgtEl>
                                      </p:cBhvr>
                                    </p:animEffect>
                                  </p:childTnLst>
                                </p:cTn>
                              </p:par>
                            </p:childTnLst>
                          </p:cTn>
                        </p:par>
                        <p:par>
                          <p:cTn id="25" fill="hold" nodeType="afterGroup">
                            <p:stCondLst>
                              <p:cond delay="500"/>
                            </p:stCondLst>
                            <p:childTnLst>
                              <p:par>
                                <p:cTn id="26" presetID="16" presetClass="entr" presetSubtype="37" fill="hold" grpId="0" nodeType="afterEffect">
                                  <p:stCondLst>
                                    <p:cond delay="1000"/>
                                  </p:stCondLst>
                                  <p:childTnLst>
                                    <p:set>
                                      <p:cBhvr>
                                        <p:cTn id="27" dur="1" fill="hold">
                                          <p:stCondLst>
                                            <p:cond delay="0"/>
                                          </p:stCondLst>
                                        </p:cTn>
                                        <p:tgtEl>
                                          <p:spTgt spid="144424"/>
                                        </p:tgtEl>
                                        <p:attrNameLst>
                                          <p:attrName>style.visibility</p:attrName>
                                        </p:attrNameLst>
                                      </p:cBhvr>
                                      <p:to>
                                        <p:strVal val="visible"/>
                                      </p:to>
                                    </p:set>
                                    <p:animEffect transition="in" filter="barn(outVertical)">
                                      <p:cBhvr>
                                        <p:cTn id="28" dur="500"/>
                                        <p:tgtEl>
                                          <p:spTgt spid="144424"/>
                                        </p:tgtEl>
                                      </p:cBhvr>
                                    </p:animEffect>
                                  </p:childTnLst>
                                </p:cTn>
                              </p:par>
                            </p:childTnLst>
                          </p:cTn>
                        </p:par>
                        <p:par>
                          <p:cTn id="29" fill="hold" nodeType="afterGroup">
                            <p:stCondLst>
                              <p:cond delay="2000"/>
                            </p:stCondLst>
                            <p:childTnLst>
                              <p:par>
                                <p:cTn id="30" presetID="16" presetClass="entr" presetSubtype="37" fill="hold" grpId="0" nodeType="afterEffect">
                                  <p:stCondLst>
                                    <p:cond delay="1000"/>
                                  </p:stCondLst>
                                  <p:childTnLst>
                                    <p:set>
                                      <p:cBhvr>
                                        <p:cTn id="31" dur="1" fill="hold">
                                          <p:stCondLst>
                                            <p:cond delay="0"/>
                                          </p:stCondLst>
                                        </p:cTn>
                                        <p:tgtEl>
                                          <p:spTgt spid="144426"/>
                                        </p:tgtEl>
                                        <p:attrNameLst>
                                          <p:attrName>style.visibility</p:attrName>
                                        </p:attrNameLst>
                                      </p:cBhvr>
                                      <p:to>
                                        <p:strVal val="visible"/>
                                      </p:to>
                                    </p:set>
                                    <p:animEffect transition="in" filter="barn(outVertical)">
                                      <p:cBhvr>
                                        <p:cTn id="32" dur="500"/>
                                        <p:tgtEl>
                                          <p:spTgt spid="144426"/>
                                        </p:tgtEl>
                                      </p:cBhvr>
                                    </p:animEffect>
                                  </p:childTnLst>
                                </p:cTn>
                              </p:par>
                            </p:childTnLst>
                          </p:cTn>
                        </p:par>
                        <p:par>
                          <p:cTn id="33" fill="hold" nodeType="afterGroup">
                            <p:stCondLst>
                              <p:cond delay="3500"/>
                            </p:stCondLst>
                            <p:childTnLst>
                              <p:par>
                                <p:cTn id="34" presetID="23" presetClass="entr" presetSubtype="16" fill="hold" grpId="0" nodeType="afterEffect">
                                  <p:stCondLst>
                                    <p:cond delay="2000"/>
                                  </p:stCondLst>
                                  <p:childTnLst>
                                    <p:set>
                                      <p:cBhvr>
                                        <p:cTn id="35" dur="1" fill="hold">
                                          <p:stCondLst>
                                            <p:cond delay="0"/>
                                          </p:stCondLst>
                                        </p:cTn>
                                        <p:tgtEl>
                                          <p:spTgt spid="144433"/>
                                        </p:tgtEl>
                                        <p:attrNameLst>
                                          <p:attrName>style.visibility</p:attrName>
                                        </p:attrNameLst>
                                      </p:cBhvr>
                                      <p:to>
                                        <p:strVal val="visible"/>
                                      </p:to>
                                    </p:set>
                                    <p:anim calcmode="lin" valueType="num">
                                      <p:cBhvr>
                                        <p:cTn id="36" dur="500" fill="hold"/>
                                        <p:tgtEl>
                                          <p:spTgt spid="144433"/>
                                        </p:tgtEl>
                                        <p:attrNameLst>
                                          <p:attrName>ppt_w</p:attrName>
                                        </p:attrNameLst>
                                      </p:cBhvr>
                                      <p:tavLst>
                                        <p:tav tm="0">
                                          <p:val>
                                            <p:fltVal val="0"/>
                                          </p:val>
                                        </p:tav>
                                        <p:tav tm="100000">
                                          <p:val>
                                            <p:strVal val="#ppt_w"/>
                                          </p:val>
                                        </p:tav>
                                      </p:tavLst>
                                    </p:anim>
                                    <p:anim calcmode="lin" valueType="num">
                                      <p:cBhvr>
                                        <p:cTn id="37" dur="500" fill="hold"/>
                                        <p:tgtEl>
                                          <p:spTgt spid="144433"/>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lide(fromTop)">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slide(fromTop)">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24" grpId="0" autoUpdateAnimBg="0"/>
      <p:bldP spid="144426" grpId="0" autoUpdateAnimBg="0"/>
      <p:bldP spid="14443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D45828A-706D-981D-3431-6DB32AC44708}"/>
              </a:ext>
            </a:extLst>
          </p:cNvPr>
          <p:cNvSpPr>
            <a:spLocks noGrp="1" noChangeArrowheads="1"/>
          </p:cNvSpPr>
          <p:nvPr>
            <p:ph type="body" idx="1"/>
          </p:nvPr>
        </p:nvSpPr>
        <p:spPr>
          <a:xfrm>
            <a:off x="427038" y="985838"/>
            <a:ext cx="7905750" cy="615950"/>
          </a:xfrm>
        </p:spPr>
        <p:txBody>
          <a:bodyPr/>
          <a:lstStyle/>
          <a:p>
            <a:pPr>
              <a:buFont typeface="Monotype Sorts" pitchFamily="2" charset="2"/>
              <a:buChar char="n"/>
              <a:defRPr/>
            </a:pPr>
            <a:r>
              <a:rPr lang="en-US" b="1" dirty="0"/>
              <a:t>Interval Estimate of</a:t>
            </a:r>
            <a:r>
              <a:rPr lang="en-US" b="1" i="1" dirty="0">
                <a:latin typeface="Symbol" pitchFamily="18" charset="2"/>
              </a:rPr>
              <a:t> m</a:t>
            </a:r>
            <a:endParaRPr lang="en-US" b="1" dirty="0"/>
          </a:p>
        </p:txBody>
      </p:sp>
      <p:sp>
        <p:nvSpPr>
          <p:cNvPr id="12295" name="Rectangle 7">
            <a:extLst>
              <a:ext uri="{FF2B5EF4-FFF2-40B4-BE49-F238E27FC236}">
                <a16:creationId xmlns:a16="http://schemas.microsoft.com/office/drawing/2014/main" id="{ADD2CEBC-4058-E1F1-9631-989386028A31}"/>
              </a:ext>
            </a:extLst>
          </p:cNvPr>
          <p:cNvSpPr>
            <a:spLocks noChangeArrowheads="1"/>
          </p:cNvSpPr>
          <p:nvPr/>
        </p:nvSpPr>
        <p:spPr bwMode="auto">
          <a:xfrm>
            <a:off x="2917825" y="1639888"/>
            <a:ext cx="3541713" cy="142240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2292" name="Rectangle 2">
            <a:extLst>
              <a:ext uri="{FF2B5EF4-FFF2-40B4-BE49-F238E27FC236}">
                <a16:creationId xmlns:a16="http://schemas.microsoft.com/office/drawing/2014/main" id="{CAD8A365-09B5-0E5F-EA70-AD00580B8A77}"/>
              </a:ext>
            </a:extLst>
          </p:cNvPr>
          <p:cNvSpPr>
            <a:spLocks noGrp="1" noChangeArrowheads="1"/>
          </p:cNvSpPr>
          <p:nvPr>
            <p:ph type="title"/>
          </p:nvPr>
        </p:nvSpPr>
        <p:spPr>
          <a:xfrm>
            <a:off x="685800" y="160338"/>
            <a:ext cx="7772400" cy="814387"/>
          </a:xfrm>
        </p:spPr>
        <p:txBody>
          <a:bodyPr/>
          <a:lstStyle/>
          <a:p>
            <a:r>
              <a:rPr lang="en-US" altLang="en-US"/>
              <a:t>Interval Estimate of a Population Mean:</a:t>
            </a:r>
            <a:br>
              <a:rPr lang="en-US" altLang="en-US"/>
            </a:br>
            <a:r>
              <a:rPr lang="en-US" altLang="en-US" i="1">
                <a:latin typeface="Symbol" panose="05050102010706020507" pitchFamily="18" charset="2"/>
              </a:rPr>
              <a:t>   </a:t>
            </a:r>
            <a:r>
              <a:rPr lang="en-US" altLang="en-US"/>
              <a:t>Known</a:t>
            </a:r>
          </a:p>
        </p:txBody>
      </p:sp>
      <p:graphicFrame>
        <p:nvGraphicFramePr>
          <p:cNvPr id="3" name="Object 4">
            <a:hlinkClick r:id="" action="ppaction://ole?verb=0"/>
            <a:extLst>
              <a:ext uri="{FF2B5EF4-FFF2-40B4-BE49-F238E27FC236}">
                <a16:creationId xmlns:a16="http://schemas.microsoft.com/office/drawing/2014/main" id="{97B610A6-5EB9-8EC0-6CFD-EB00AFAA0385}"/>
              </a:ext>
            </a:extLst>
          </p:cNvPr>
          <p:cNvGraphicFramePr>
            <a:graphicFrameLocks/>
          </p:cNvGraphicFramePr>
          <p:nvPr/>
        </p:nvGraphicFramePr>
        <p:xfrm>
          <a:off x="3294063" y="1716088"/>
          <a:ext cx="2786062" cy="1244600"/>
        </p:xfrm>
        <a:graphic>
          <a:graphicData uri="http://schemas.openxmlformats.org/presentationml/2006/ole">
            <mc:AlternateContent xmlns:mc="http://schemas.openxmlformats.org/markup-compatibility/2006">
              <mc:Choice xmlns:v="urn:schemas-microsoft-com:vml" Requires="v">
                <p:oleObj name="Equation" r:id="rId3" imgW="1314467" imgH="657180" progId="Equation">
                  <p:embed/>
                </p:oleObj>
              </mc:Choice>
              <mc:Fallback>
                <p:oleObj name="Equation" r:id="rId3" imgW="1314467" imgH="657180" progId="Equation">
                  <p:embed/>
                  <p:pic>
                    <p:nvPicPr>
                      <p:cNvPr id="3" name="Object 4">
                        <a:hlinkClick r:id="" action="ppaction://ole?verb=0"/>
                        <a:extLst>
                          <a:ext uri="{FF2B5EF4-FFF2-40B4-BE49-F238E27FC236}">
                            <a16:creationId xmlns:a16="http://schemas.microsoft.com/office/drawing/2014/main" id="{97B610A6-5EB9-8EC0-6CFD-EB00AFAA038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1716088"/>
                        <a:ext cx="2786062" cy="12446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1">
            <a:extLst>
              <a:ext uri="{FF2B5EF4-FFF2-40B4-BE49-F238E27FC236}">
                <a16:creationId xmlns:a16="http://schemas.microsoft.com/office/drawing/2014/main" id="{EC0ED829-9B3B-50B2-7EA6-5A9558E2DFB6}"/>
              </a:ext>
            </a:extLst>
          </p:cNvPr>
          <p:cNvGrpSpPr>
            <a:grpSpLocks/>
          </p:cNvGrpSpPr>
          <p:nvPr/>
        </p:nvGrpSpPr>
        <p:grpSpPr bwMode="auto">
          <a:xfrm>
            <a:off x="463550" y="2854325"/>
            <a:ext cx="8189913" cy="3676650"/>
            <a:chOff x="265" y="1716"/>
            <a:chExt cx="5159" cy="2316"/>
          </a:xfrm>
        </p:grpSpPr>
        <p:sp>
          <p:nvSpPr>
            <p:cNvPr id="12296" name="Rectangle 8">
              <a:extLst>
                <a:ext uri="{FF2B5EF4-FFF2-40B4-BE49-F238E27FC236}">
                  <a16:creationId xmlns:a16="http://schemas.microsoft.com/office/drawing/2014/main" id="{85BBC496-F88C-4B7F-7E64-3B142C356F22}"/>
                </a:ext>
              </a:extLst>
            </p:cNvPr>
            <p:cNvSpPr>
              <a:spLocks noChangeArrowheads="1"/>
            </p:cNvSpPr>
            <p:nvPr/>
          </p:nvSpPr>
          <p:spPr bwMode="auto">
            <a:xfrm>
              <a:off x="265" y="1716"/>
              <a:ext cx="5159" cy="2316"/>
            </a:xfrm>
            <a:prstGeom prst="rect">
              <a:avLst/>
            </a:prstGeom>
            <a:noFill/>
            <a:ln w="12700">
              <a:noFill/>
              <a:miter lim="800000"/>
              <a:headEnd/>
              <a:tailEnd/>
            </a:ln>
            <a:effectLst/>
          </p:spPr>
          <p:txBody>
            <a:bodyPr wrap="none" anchor="ctr"/>
            <a:lstStyle/>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where:           is the sample mean</a:t>
              </a:r>
            </a:p>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1 -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is the confidence coefficient</a:t>
              </a:r>
            </a:p>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z</a:t>
              </a:r>
              <a:r>
                <a:rPr lang="en-US" sz="2400" i="1" baseline="-25000" dirty="0">
                  <a:effectLst>
                    <a:outerShdw blurRad="38100" dist="38100" dir="2700000" algn="tl">
                      <a:srgbClr val="000000"/>
                    </a:outerShdw>
                  </a:effectLst>
                  <a:latin typeface="Symbol" pitchFamily="18" charset="2"/>
                  <a:cs typeface="+mn-cs"/>
                </a:rPr>
                <a:t></a:t>
              </a:r>
              <a:r>
                <a:rPr lang="en-US" sz="2400" i="1" baseline="-25000" dirty="0">
                  <a:effectLst>
                    <a:outerShdw blurRad="38100" dist="38100" dir="2700000" algn="tl">
                      <a:srgbClr val="000000"/>
                    </a:outerShdw>
                  </a:effectLst>
                  <a:latin typeface="Book Antiqua" pitchFamily="18" charset="0"/>
                  <a:cs typeface="+mn-cs"/>
                </a:rPr>
                <a:t>/2     </a:t>
              </a:r>
              <a:r>
                <a:rPr lang="en-US" sz="2400" dirty="0">
                  <a:effectLst>
                    <a:outerShdw blurRad="38100" dist="38100" dir="2700000" algn="tl">
                      <a:srgbClr val="000000"/>
                    </a:outerShdw>
                  </a:effectLst>
                  <a:latin typeface="Book Antiqua" pitchFamily="18" charset="0"/>
                  <a:cs typeface="+mn-cs"/>
                </a:rPr>
                <a:t>is the </a:t>
              </a:r>
              <a:r>
                <a:rPr lang="en-US" sz="2400" i="1" dirty="0">
                  <a:effectLst>
                    <a:outerShdw blurRad="38100" dist="38100" dir="2700000" algn="tl">
                      <a:srgbClr val="000000"/>
                    </a:outerShdw>
                  </a:effectLst>
                  <a:latin typeface="Book Antiqua" pitchFamily="18" charset="0"/>
                  <a:cs typeface="+mn-cs"/>
                </a:rPr>
                <a:t>z</a:t>
              </a:r>
              <a:r>
                <a:rPr lang="en-US" sz="2400" dirty="0">
                  <a:effectLst>
                    <a:outerShdw blurRad="38100" dist="38100" dir="2700000" algn="tl">
                      <a:srgbClr val="000000"/>
                    </a:outerShdw>
                  </a:effectLst>
                  <a:latin typeface="Book Antiqua" pitchFamily="18" charset="0"/>
                  <a:cs typeface="+mn-cs"/>
                </a:rPr>
                <a:t> value providing an area of</a:t>
              </a:r>
            </a:p>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/2 in the upper tail of the standard </a:t>
              </a:r>
            </a:p>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normal probability distribution</a:t>
              </a:r>
            </a:p>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Symbol" pitchFamily="18" charset="2"/>
                  <a:cs typeface="+mn-cs"/>
                </a:rPr>
                <a:t>s</a:t>
              </a:r>
              <a:r>
                <a:rPr lang="en-US" sz="2400" dirty="0">
                  <a:effectLst>
                    <a:outerShdw blurRad="38100" dist="38100" dir="2700000" algn="tl">
                      <a:srgbClr val="000000"/>
                    </a:outerShdw>
                  </a:effectLst>
                  <a:latin typeface="Book Antiqua" pitchFamily="18" charset="0"/>
                  <a:cs typeface="+mn-cs"/>
                </a:rPr>
                <a:t>    is the population standard deviation</a:t>
              </a:r>
            </a:p>
            <a:p>
              <a:pPr>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n</a:t>
              </a:r>
              <a:r>
                <a:rPr lang="en-US" sz="2400" dirty="0">
                  <a:effectLst>
                    <a:outerShdw blurRad="38100" dist="38100" dir="2700000" algn="tl">
                      <a:srgbClr val="000000"/>
                    </a:outerShdw>
                  </a:effectLst>
                  <a:latin typeface="Book Antiqua" pitchFamily="18" charset="0"/>
                  <a:cs typeface="+mn-cs"/>
                </a:rPr>
                <a:t>    is the sample size</a:t>
              </a:r>
            </a:p>
          </p:txBody>
        </p:sp>
        <p:graphicFrame>
          <p:nvGraphicFramePr>
            <p:cNvPr id="4" name="Object 6">
              <a:extLst>
                <a:ext uri="{FF2B5EF4-FFF2-40B4-BE49-F238E27FC236}">
                  <a16:creationId xmlns:a16="http://schemas.microsoft.com/office/drawing/2014/main" id="{CC0B8325-BF95-2B8E-DBEE-5EF6611D8652}"/>
                </a:ext>
              </a:extLst>
            </p:cNvPr>
            <p:cNvGraphicFramePr>
              <a:graphicFrameLocks noChangeAspect="1"/>
            </p:cNvGraphicFramePr>
            <p:nvPr/>
          </p:nvGraphicFramePr>
          <p:xfrm>
            <a:off x="1064" y="2035"/>
            <a:ext cx="196" cy="232"/>
          </p:xfrm>
          <a:graphic>
            <a:graphicData uri="http://schemas.openxmlformats.org/presentationml/2006/ole">
              <mc:AlternateContent xmlns:mc="http://schemas.openxmlformats.org/markup-compatibility/2006">
                <mc:Choice xmlns:v="urn:schemas-microsoft-com:vml" Requires="v">
                  <p:oleObj name="Equation" r:id="rId5" imgW="85632" imgH="114210" progId="Equation.3">
                    <p:embed/>
                  </p:oleObj>
                </mc:Choice>
                <mc:Fallback>
                  <p:oleObj name="Equation" r:id="rId5" imgW="85632" imgH="114210" progId="Equation.3">
                    <p:embed/>
                    <p:pic>
                      <p:nvPicPr>
                        <p:cNvPr id="4" name="Object 6">
                          <a:extLst>
                            <a:ext uri="{FF2B5EF4-FFF2-40B4-BE49-F238E27FC236}">
                              <a16:creationId xmlns:a16="http://schemas.microsoft.com/office/drawing/2014/main" id="{CC0B8325-BF95-2B8E-DBEE-5EF6611D8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 y="2035"/>
                          <a:ext cx="196" cy="23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779498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ssolve">
                                      <p:cBhvr>
                                        <p:cTn id="7" dur="500"/>
                                        <p:tgtEl>
                                          <p:spTgt spid="12295"/>
                                        </p:tgtEl>
                                      </p:cBhvr>
                                    </p:animEffect>
                                  </p:childTnLst>
                                </p:cTn>
                              </p:par>
                            </p:childTnLst>
                          </p:cTn>
                        </p:par>
                        <p:par>
                          <p:cTn id="8" fill="hold" nodeType="afterGroup">
                            <p:stCondLst>
                              <p:cond delay="500"/>
                            </p:stCondLst>
                            <p:childTnLst>
                              <p:par>
                                <p:cTn id="9" presetID="23" presetClass="entr" presetSubtype="272"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2/3*#ppt_w"/>
                                          </p:val>
                                        </p:tav>
                                        <p:tav tm="100000">
                                          <p:val>
                                            <p:strVal val="#ppt_w"/>
                                          </p:val>
                                        </p:tav>
                                      </p:tavLst>
                                    </p:anim>
                                    <p:anim calcmode="lin" valueType="num">
                                      <p:cBhvr>
                                        <p:cTn id="12" dur="500" fill="hold"/>
                                        <p:tgtEl>
                                          <p:spTgt spid="3"/>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3" presetClass="entr" presetSubtype="10"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74B3B0-3714-1E7C-38EB-19AC7B3ABE40}"/>
              </a:ext>
            </a:extLst>
          </p:cNvPr>
          <p:cNvSpPr/>
          <p:nvPr/>
        </p:nvSpPr>
        <p:spPr bwMode="auto">
          <a:xfrm>
            <a:off x="1155700" y="2159000"/>
            <a:ext cx="7429500" cy="2286000"/>
          </a:xfrm>
          <a:prstGeom prst="rect">
            <a:avLst/>
          </a:prstGeom>
          <a:solidFill>
            <a:schemeClr val="bg2">
              <a:lumMod val="20000"/>
              <a:lumOff val="80000"/>
            </a:schemeClr>
          </a:solidFill>
          <a:ln w="12700" cap="flat" cmpd="sng" algn="ctr">
            <a:solidFill>
              <a:schemeClr val="tx1"/>
            </a:solidFill>
            <a:prstDash val="solid"/>
            <a:round/>
            <a:headEnd type="none" w="med" len="med"/>
            <a:tailEnd type="none" w="med" len="med"/>
          </a:ln>
          <a:effectLst/>
        </p:spPr>
        <p:txBody>
          <a:bodyPr/>
          <a:lstStyle/>
          <a:p>
            <a:pPr marL="457200" indent="-457200"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2531" name="Rectangle 2">
            <a:extLst>
              <a:ext uri="{FF2B5EF4-FFF2-40B4-BE49-F238E27FC236}">
                <a16:creationId xmlns:a16="http://schemas.microsoft.com/office/drawing/2014/main" id="{9446D2EF-D204-81DF-CCD9-D5C3EE156531}"/>
              </a:ext>
            </a:extLst>
          </p:cNvPr>
          <p:cNvSpPr>
            <a:spLocks noGrp="1" noChangeArrowheads="1"/>
          </p:cNvSpPr>
          <p:nvPr>
            <p:ph type="title"/>
          </p:nvPr>
        </p:nvSpPr>
        <p:spPr>
          <a:xfrm>
            <a:off x="685800" y="160338"/>
            <a:ext cx="7772400" cy="814387"/>
          </a:xfrm>
        </p:spPr>
        <p:txBody>
          <a:bodyPr/>
          <a:lstStyle/>
          <a:p>
            <a:pPr>
              <a:defRPr/>
            </a:pPr>
            <a:r>
              <a:rPr lang="en-US" dirty="0"/>
              <a:t>Interval Estimate of a Population Mean:</a:t>
            </a:r>
            <a:br>
              <a:rPr lang="en-US" dirty="0"/>
            </a:br>
            <a:r>
              <a:rPr lang="en-US" i="1" kern="1200" dirty="0">
                <a:solidFill>
                  <a:srgbClr val="3C0023"/>
                </a:solidFill>
                <a:latin typeface="Symbol" pitchFamily="18" charset="2"/>
                <a:ea typeface="+mn-ea"/>
                <a:cs typeface="Arial" charset="0"/>
              </a:rPr>
              <a:t>  </a:t>
            </a:r>
            <a:r>
              <a:rPr lang="en-US" dirty="0"/>
              <a:t>  Known</a:t>
            </a:r>
          </a:p>
        </p:txBody>
      </p:sp>
      <p:sp>
        <p:nvSpPr>
          <p:cNvPr id="5" name="Rectangle 31">
            <a:extLst>
              <a:ext uri="{FF2B5EF4-FFF2-40B4-BE49-F238E27FC236}">
                <a16:creationId xmlns:a16="http://schemas.microsoft.com/office/drawing/2014/main" id="{4FF7C33C-6650-8C9B-FEFC-A76D53C7D471}"/>
              </a:ext>
            </a:extLst>
          </p:cNvPr>
          <p:cNvSpPr>
            <a:spLocks noChangeArrowheads="1"/>
          </p:cNvSpPr>
          <p:nvPr/>
        </p:nvSpPr>
        <p:spPr bwMode="auto">
          <a:xfrm>
            <a:off x="714375" y="1117600"/>
            <a:ext cx="6689725" cy="93980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Values of </a:t>
            </a:r>
            <a:r>
              <a:rPr lang="en-US" sz="2400" i="1" dirty="0" err="1">
                <a:effectLst>
                  <a:outerShdw blurRad="38100" dist="38100" dir="2700000" algn="tl">
                    <a:srgbClr val="000000"/>
                  </a:outerShdw>
                </a:effectLst>
                <a:latin typeface="Book Antiqua" pitchFamily="18" charset="0"/>
                <a:cs typeface="+mn-cs"/>
              </a:rPr>
              <a:t>z</a:t>
            </a:r>
            <a:r>
              <a:rPr lang="en-US" sz="2400" i="1" baseline="-25000" dirty="0" err="1">
                <a:effectLst>
                  <a:outerShdw blurRad="38100" dist="38100" dir="2700000" algn="tl">
                    <a:srgbClr val="000000"/>
                  </a:outerShdw>
                </a:effectLst>
                <a:latin typeface="Symbol" pitchFamily="18" charset="2"/>
                <a:cs typeface="+mn-cs"/>
              </a:rPr>
              <a:t>a</a:t>
            </a:r>
            <a:r>
              <a:rPr lang="en-US" sz="2400" baseline="-25000" dirty="0">
                <a:effectLst>
                  <a:outerShdw blurRad="38100" dist="38100" dir="2700000" algn="tl">
                    <a:srgbClr val="000000"/>
                  </a:outerShdw>
                </a:effectLst>
                <a:latin typeface="Book Antiqua" pitchFamily="18" charset="0"/>
                <a:cs typeface="+mn-cs"/>
              </a:rPr>
              <a:t>/2</a:t>
            </a:r>
            <a:r>
              <a:rPr lang="en-US" sz="2400" dirty="0">
                <a:effectLst>
                  <a:outerShdw blurRad="38100" dist="38100" dir="2700000" algn="tl">
                    <a:srgbClr val="000000"/>
                  </a:outerShdw>
                </a:effectLst>
                <a:latin typeface="Book Antiqua" pitchFamily="18" charset="0"/>
                <a:cs typeface="+mn-cs"/>
              </a:rPr>
              <a:t> for the Most Commonly Used Confidence Levels</a:t>
            </a:r>
          </a:p>
        </p:txBody>
      </p:sp>
      <p:sp>
        <p:nvSpPr>
          <p:cNvPr id="6" name="TextBox 5">
            <a:extLst>
              <a:ext uri="{FF2B5EF4-FFF2-40B4-BE49-F238E27FC236}">
                <a16:creationId xmlns:a16="http://schemas.microsoft.com/office/drawing/2014/main" id="{A037C275-8193-2448-069A-EA510469946B}"/>
              </a:ext>
            </a:extLst>
          </p:cNvPr>
          <p:cNvSpPr txBox="1"/>
          <p:nvPr/>
        </p:nvSpPr>
        <p:spPr>
          <a:xfrm>
            <a:off x="1333500" y="3175000"/>
            <a:ext cx="72771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       90%        .10        .05                 .9500               1.645</a:t>
            </a: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7" name="TextBox 6">
            <a:extLst>
              <a:ext uri="{FF2B5EF4-FFF2-40B4-BE49-F238E27FC236}">
                <a16:creationId xmlns:a16="http://schemas.microsoft.com/office/drawing/2014/main" id="{2E163C10-E85B-9E65-3543-5925C1433BE0}"/>
              </a:ext>
            </a:extLst>
          </p:cNvPr>
          <p:cNvSpPr txBox="1"/>
          <p:nvPr/>
        </p:nvSpPr>
        <p:spPr>
          <a:xfrm>
            <a:off x="1282700" y="2247900"/>
            <a:ext cx="76835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Confidence                                     Table</a:t>
            </a:r>
          </a:p>
          <a:p>
            <a:pPr>
              <a:defRPr/>
            </a:pPr>
            <a:r>
              <a:rPr lang="en-US" sz="2400" dirty="0">
                <a:effectLst>
                  <a:outerShdw blurRad="38100" dist="38100" dir="2700000" algn="tl">
                    <a:srgbClr val="000000">
                      <a:alpha val="43137"/>
                    </a:srgbClr>
                  </a:outerShdw>
                </a:effectLst>
                <a:latin typeface="+mn-lt"/>
                <a:cs typeface="+mn-cs"/>
              </a:rPr>
              <a:t>      Level         </a:t>
            </a:r>
            <a:r>
              <a:rPr lang="en-US" sz="2400" i="1" dirty="0">
                <a:effectLst>
                  <a:outerShdw blurRad="38100" dist="38100" dir="2700000" algn="tl">
                    <a:srgbClr val="000000">
                      <a:alpha val="43137"/>
                    </a:srgbClr>
                  </a:outerShdw>
                </a:effectLst>
                <a:latin typeface="Symbol" pitchFamily="18" charset="2"/>
                <a:cs typeface="+mn-cs"/>
              </a:rPr>
              <a:t>a</a:t>
            </a:r>
            <a:r>
              <a:rPr lang="en-US" sz="2400" dirty="0">
                <a:effectLst>
                  <a:outerShdw blurRad="38100" dist="38100" dir="2700000" algn="tl">
                    <a:srgbClr val="000000">
                      <a:alpha val="43137"/>
                    </a:srgbClr>
                  </a:outerShdw>
                </a:effectLst>
                <a:latin typeface="+mn-lt"/>
                <a:cs typeface="+mn-cs"/>
              </a:rPr>
              <a:t>         </a:t>
            </a:r>
            <a:r>
              <a:rPr lang="en-US" sz="2400" i="1" dirty="0" err="1">
                <a:effectLst>
                  <a:outerShdw blurRad="38100" dist="38100" dir="2700000" algn="tl">
                    <a:srgbClr val="000000">
                      <a:alpha val="43137"/>
                    </a:srgbClr>
                  </a:outerShdw>
                </a:effectLst>
                <a:latin typeface="Symbol" pitchFamily="18" charset="2"/>
                <a:cs typeface="+mn-cs"/>
              </a:rPr>
              <a:t>a</a:t>
            </a:r>
            <a:r>
              <a:rPr lang="en-US" sz="2400" dirty="0">
                <a:effectLst>
                  <a:outerShdw blurRad="38100" dist="38100" dir="2700000" algn="tl">
                    <a:srgbClr val="000000">
                      <a:alpha val="43137"/>
                    </a:srgbClr>
                  </a:outerShdw>
                </a:effectLst>
                <a:latin typeface="+mn-lt"/>
                <a:cs typeface="+mn-cs"/>
              </a:rPr>
              <a:t>/2       Look-up Area        </a:t>
            </a:r>
            <a:r>
              <a:rPr lang="en-US" sz="2400" dirty="0" err="1">
                <a:effectLst>
                  <a:outerShdw blurRad="38100" dist="38100" dir="2700000" algn="tl">
                    <a:srgbClr val="000000">
                      <a:alpha val="43137"/>
                    </a:srgbClr>
                  </a:outerShdw>
                </a:effectLst>
                <a:latin typeface="+mn-lt"/>
                <a:cs typeface="+mn-cs"/>
              </a:rPr>
              <a:t>z</a:t>
            </a:r>
            <a:r>
              <a:rPr lang="en-US" sz="2400" i="1" baseline="-25000" dirty="0" err="1">
                <a:effectLst>
                  <a:outerShdw blurRad="38100" dist="38100" dir="2700000" algn="tl">
                    <a:srgbClr val="000000">
                      <a:alpha val="43137"/>
                    </a:srgbClr>
                  </a:outerShdw>
                </a:effectLst>
                <a:latin typeface="Symbol" pitchFamily="18" charset="2"/>
                <a:cs typeface="+mn-cs"/>
              </a:rPr>
              <a:t>a</a:t>
            </a:r>
            <a:r>
              <a:rPr lang="en-US" sz="2400" baseline="-25000" dirty="0">
                <a:effectLst>
                  <a:outerShdw blurRad="38100" dist="38100" dir="2700000" algn="tl">
                    <a:srgbClr val="000000">
                      <a:alpha val="43137"/>
                    </a:srgbClr>
                  </a:outerShdw>
                </a:effectLst>
                <a:latin typeface="+mn-lt"/>
                <a:cs typeface="+mn-cs"/>
              </a:rPr>
              <a:t>/2</a:t>
            </a:r>
            <a:r>
              <a:rPr lang="en-US" sz="2400" dirty="0">
                <a:effectLst>
                  <a:outerShdw blurRad="38100" dist="38100" dir="2700000" algn="tl">
                    <a:srgbClr val="000000">
                      <a:alpha val="43137"/>
                    </a:srgbClr>
                  </a:outerShdw>
                </a:effectLst>
                <a:latin typeface="+mn-lt"/>
                <a:cs typeface="+mn-cs"/>
              </a:rPr>
              <a:t> </a:t>
            </a:r>
            <a:endParaRPr lang="en-US" dirty="0">
              <a:effectLst>
                <a:outerShdw blurRad="38100" dist="38100" dir="2700000" algn="tl">
                  <a:srgbClr val="000000">
                    <a:alpha val="43137"/>
                  </a:srgbClr>
                </a:outerShdw>
              </a:effectLst>
              <a:latin typeface="MS Reference Serif" pitchFamily="18" charset="0"/>
              <a:cs typeface="+mn-cs"/>
            </a:endParaRPr>
          </a:p>
        </p:txBody>
      </p:sp>
      <p:cxnSp>
        <p:nvCxnSpPr>
          <p:cNvPr id="10" name="Straight Connector 9">
            <a:extLst>
              <a:ext uri="{FF2B5EF4-FFF2-40B4-BE49-F238E27FC236}">
                <a16:creationId xmlns:a16="http://schemas.microsoft.com/office/drawing/2014/main" id="{7D059EAA-1E80-38D7-404B-F21DCDBD114C}"/>
              </a:ext>
            </a:extLst>
          </p:cNvPr>
          <p:cNvCxnSpPr>
            <a:cxnSpLocks noChangeShapeType="1"/>
          </p:cNvCxnSpPr>
          <p:nvPr/>
        </p:nvCxnSpPr>
        <p:spPr bwMode="auto">
          <a:xfrm>
            <a:off x="1447800" y="3111500"/>
            <a:ext cx="68580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2994CEB5-B636-4C26-A8FE-6DE44809FC13}"/>
              </a:ext>
            </a:extLst>
          </p:cNvPr>
          <p:cNvSpPr txBox="1"/>
          <p:nvPr/>
        </p:nvSpPr>
        <p:spPr>
          <a:xfrm>
            <a:off x="1333500" y="3543300"/>
            <a:ext cx="72771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       95%        .05        .025               .9750               1.960</a:t>
            </a: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12" name="TextBox 11">
            <a:extLst>
              <a:ext uri="{FF2B5EF4-FFF2-40B4-BE49-F238E27FC236}">
                <a16:creationId xmlns:a16="http://schemas.microsoft.com/office/drawing/2014/main" id="{106D703C-8FCF-BD8F-DA43-FF6DC1EA4A83}"/>
              </a:ext>
            </a:extLst>
          </p:cNvPr>
          <p:cNvSpPr txBox="1"/>
          <p:nvPr/>
        </p:nvSpPr>
        <p:spPr>
          <a:xfrm>
            <a:off x="1333500" y="3911600"/>
            <a:ext cx="72771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       99%        .01        .005               .9950               2.576</a:t>
            </a:r>
            <a:endParaRPr lang="en-US" dirty="0">
              <a:effectLst>
                <a:outerShdw blurRad="38100" dist="38100" dir="2700000" algn="tl">
                  <a:srgbClr val="000000">
                    <a:alpha val="43137"/>
                  </a:srgbClr>
                </a:outerShdw>
              </a:effectLst>
              <a:latin typeface="MS Reference Serif" pitchFamily="18" charset="0"/>
              <a:cs typeface="+mn-cs"/>
            </a:endParaRPr>
          </a:p>
        </p:txBody>
      </p:sp>
    </p:spTree>
    <p:extLst>
      <p:ext uri="{BB962C8B-B14F-4D97-AF65-F5344CB8AC3E}">
        <p14:creationId xmlns:p14="http://schemas.microsoft.com/office/powerpoint/2010/main" val="267415766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par>
                                <p:cTn id="8" presetID="3" presetClass="entr" presetSubtype="1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par>
                          <p:cTn id="11" fill="hold" nodeType="afterGroup">
                            <p:stCondLst>
                              <p:cond delay="1000"/>
                            </p:stCondLst>
                            <p:childTnLst>
                              <p:par>
                                <p:cTn id="12" presetID="16" presetClass="entr" presetSubtype="26" fill="hold"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barn(inHorizontal)">
                                      <p:cBhvr>
                                        <p:cTn id="14" dur="500"/>
                                        <p:tgtEl>
                                          <p:spTgt spid="10"/>
                                        </p:tgtEl>
                                      </p:cBhvr>
                                    </p:animEffect>
                                  </p:childTnLst>
                                </p:cTn>
                              </p:par>
                            </p:childTnLst>
                          </p:cTn>
                        </p:par>
                        <p:par>
                          <p:cTn id="15" fill="hold" nodeType="afterGroup">
                            <p:stCondLst>
                              <p:cond delay="3500"/>
                            </p:stCondLst>
                            <p:childTnLst>
                              <p:par>
                                <p:cTn id="16" presetID="3" presetClass="entr" presetSubtype="10"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par>
                          <p:cTn id="19" fill="hold" nodeType="afterGroup">
                            <p:stCondLst>
                              <p:cond delay="5000"/>
                            </p:stCondLst>
                            <p:childTnLst>
                              <p:par>
                                <p:cTn id="20" presetID="3" presetClass="entr" presetSubtype="10" fill="hold" grpId="0" nodeType="after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par>
                          <p:cTn id="23" fill="hold" nodeType="afterGroup">
                            <p:stCondLst>
                              <p:cond delay="7000"/>
                            </p:stCondLst>
                            <p:childTnLst>
                              <p:par>
                                <p:cTn id="24" presetID="3" presetClass="entr" presetSubtype="10" fill="hold" grpId="0" nodeType="after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5E64CD-FBE5-FBD4-1676-8A2E127834C4}"/>
              </a:ext>
            </a:extLst>
          </p:cNvPr>
          <p:cNvSpPr>
            <a:spLocks noChangeArrowheads="1"/>
          </p:cNvSpPr>
          <p:nvPr/>
        </p:nvSpPr>
        <p:spPr bwMode="auto">
          <a:xfrm>
            <a:off x="685800" y="271463"/>
            <a:ext cx="7772400" cy="604837"/>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mj-lt"/>
                <a:ea typeface="+mj-ea"/>
                <a:cs typeface="+mj-cs"/>
              </a:rPr>
              <a:t>Meaning of Confidence</a:t>
            </a:r>
          </a:p>
        </p:txBody>
      </p:sp>
      <p:grpSp>
        <p:nvGrpSpPr>
          <p:cNvPr id="2" name="Group 10">
            <a:extLst>
              <a:ext uri="{FF2B5EF4-FFF2-40B4-BE49-F238E27FC236}">
                <a16:creationId xmlns:a16="http://schemas.microsoft.com/office/drawing/2014/main" id="{F3C37809-9D24-2F27-7F87-8FD2E9DAB576}"/>
              </a:ext>
            </a:extLst>
          </p:cNvPr>
          <p:cNvGrpSpPr/>
          <p:nvPr/>
        </p:nvGrpSpPr>
        <p:grpSpPr>
          <a:xfrm>
            <a:off x="838200" y="1219200"/>
            <a:ext cx="7505700" cy="2057400"/>
            <a:chOff x="838200" y="1219200"/>
            <a:chExt cx="7505700" cy="2057400"/>
          </a:xfrm>
          <a:gradFill flip="none" rotWithShape="1">
            <a:gsLst>
              <a:gs pos="0">
                <a:srgbClr val="5A882C">
                  <a:shade val="30000"/>
                  <a:satMod val="115000"/>
                </a:srgbClr>
              </a:gs>
              <a:gs pos="50000">
                <a:srgbClr val="5A882C">
                  <a:shade val="67500"/>
                  <a:satMod val="115000"/>
                </a:srgbClr>
              </a:gs>
              <a:gs pos="100000">
                <a:srgbClr val="5A882C">
                  <a:shade val="100000"/>
                  <a:satMod val="115000"/>
                </a:srgbClr>
              </a:gs>
            </a:gsLst>
            <a:lin ang="16200000" scaled="1"/>
            <a:tileRect/>
          </a:gradFill>
        </p:grpSpPr>
        <p:sp>
          <p:nvSpPr>
            <p:cNvPr id="7" name="Rectangle 4">
              <a:extLst>
                <a:ext uri="{FF2B5EF4-FFF2-40B4-BE49-F238E27FC236}">
                  <a16:creationId xmlns:a16="http://schemas.microsoft.com/office/drawing/2014/main" id="{BC48FC47-AE16-E794-BCDD-EECAC71E4BD1}"/>
                </a:ext>
              </a:extLst>
            </p:cNvPr>
            <p:cNvSpPr>
              <a:spLocks noChangeArrowheads="1"/>
            </p:cNvSpPr>
            <p:nvPr/>
          </p:nvSpPr>
          <p:spPr bwMode="auto">
            <a:xfrm>
              <a:off x="838200" y="1219200"/>
              <a:ext cx="7505700" cy="205740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p>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Because 90% of all the intervals constructed using</a:t>
              </a:r>
            </a:p>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will contain the population mean,</a:t>
              </a:r>
            </a:p>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we say we are 90% confident that the interval      </a:t>
              </a:r>
            </a:p>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includes the population mean </a:t>
              </a:r>
              <a:r>
                <a:rPr lang="en-US" sz="2400" i="1" dirty="0">
                  <a:effectLst>
                    <a:outerShdw blurRad="38100" dist="38100" dir="2700000" algn="tl">
                      <a:srgbClr val="000000"/>
                    </a:outerShdw>
                  </a:effectLst>
                  <a:latin typeface="Symbol" pitchFamily="18" charset="2"/>
                  <a:cs typeface="+mn-cs"/>
                </a:rPr>
                <a:t>m</a:t>
              </a:r>
              <a:r>
                <a:rPr lang="en-US" sz="2400" dirty="0">
                  <a:effectLst>
                    <a:outerShdw blurRad="38100" dist="38100" dir="2700000" algn="tl">
                      <a:srgbClr val="000000"/>
                    </a:outerShdw>
                  </a:effectLst>
                  <a:latin typeface="Book Antiqua" pitchFamily="18" charset="0"/>
                  <a:cs typeface="+mn-cs"/>
                </a:rPr>
                <a:t>.  </a:t>
              </a:r>
            </a:p>
            <a:p>
              <a:pPr>
                <a:defRPr/>
              </a:pPr>
              <a:endParaRPr lang="en-US" sz="2400" dirty="0">
                <a:effectLst>
                  <a:outerShdw blurRad="38100" dist="38100" dir="2700000" algn="tl">
                    <a:srgbClr val="000000"/>
                  </a:outerShdw>
                </a:effectLst>
                <a:latin typeface="Book Antiqua" pitchFamily="18" charset="0"/>
                <a:cs typeface="+mn-cs"/>
              </a:endParaRPr>
            </a:p>
          </p:txBody>
        </p:sp>
      </p:grpSp>
      <p:sp>
        <p:nvSpPr>
          <p:cNvPr id="9" name="Rectangle 4">
            <a:extLst>
              <a:ext uri="{FF2B5EF4-FFF2-40B4-BE49-F238E27FC236}">
                <a16:creationId xmlns:a16="http://schemas.microsoft.com/office/drawing/2014/main" id="{DBBAF80E-47A7-08DF-32AB-AE782644D270}"/>
              </a:ext>
            </a:extLst>
          </p:cNvPr>
          <p:cNvSpPr>
            <a:spLocks noChangeArrowheads="1"/>
          </p:cNvSpPr>
          <p:nvPr/>
        </p:nvSpPr>
        <p:spPr bwMode="auto">
          <a:xfrm>
            <a:off x="809625" y="3235325"/>
            <a:ext cx="7505700" cy="111760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We say that this interval has been established at the</a:t>
            </a:r>
          </a:p>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90% </a:t>
            </a:r>
            <a:r>
              <a:rPr lang="en-US" sz="2400" u="sng" dirty="0">
                <a:effectLst>
                  <a:outerShdw blurRad="38100" dist="38100" dir="2700000" algn="tl">
                    <a:srgbClr val="000000"/>
                  </a:outerShdw>
                </a:effectLst>
                <a:latin typeface="Book Antiqua" pitchFamily="18" charset="0"/>
                <a:cs typeface="+mn-cs"/>
              </a:rPr>
              <a:t>confidence level</a:t>
            </a:r>
            <a:r>
              <a:rPr lang="en-US" sz="2400" dirty="0">
                <a:effectLst>
                  <a:outerShdw blurRad="38100" dist="38100" dir="2700000" algn="tl">
                    <a:srgbClr val="000000"/>
                  </a:outerShdw>
                </a:effectLst>
                <a:latin typeface="Book Antiqua" pitchFamily="18" charset="0"/>
                <a:cs typeface="+mn-cs"/>
              </a:rPr>
              <a:t>.</a:t>
            </a:r>
          </a:p>
        </p:txBody>
      </p:sp>
      <p:sp>
        <p:nvSpPr>
          <p:cNvPr id="10" name="Rectangle 4">
            <a:extLst>
              <a:ext uri="{FF2B5EF4-FFF2-40B4-BE49-F238E27FC236}">
                <a16:creationId xmlns:a16="http://schemas.microsoft.com/office/drawing/2014/main" id="{E9D4010D-CA94-58BA-F849-7A535ACC78FA}"/>
              </a:ext>
            </a:extLst>
          </p:cNvPr>
          <p:cNvSpPr>
            <a:spLocks noChangeArrowheads="1"/>
          </p:cNvSpPr>
          <p:nvPr/>
        </p:nvSpPr>
        <p:spPr bwMode="auto">
          <a:xfrm>
            <a:off x="333375" y="4597400"/>
            <a:ext cx="8432800" cy="1117600"/>
          </a:xfrm>
          <a:prstGeom prst="rect">
            <a:avLst/>
          </a:prstGeom>
          <a:solidFill>
            <a:schemeClr val="accent3">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The value .90 is referred to as the </a:t>
            </a:r>
            <a:r>
              <a:rPr lang="en-US" sz="2400" u="sng" dirty="0">
                <a:effectLst>
                  <a:outerShdw blurRad="38100" dist="38100" dir="2700000" algn="tl">
                    <a:srgbClr val="000000"/>
                  </a:outerShdw>
                </a:effectLst>
                <a:latin typeface="Book Antiqua" pitchFamily="18" charset="0"/>
                <a:cs typeface="+mn-cs"/>
              </a:rPr>
              <a:t>confidence</a:t>
            </a: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coefficient</a:t>
            </a:r>
            <a:r>
              <a:rPr lang="en-US" sz="2400" dirty="0">
                <a:effectLst>
                  <a:outerShdw blurRad="38100" dist="38100" dir="2700000" algn="tl">
                    <a:srgbClr val="000000"/>
                  </a:outerShdw>
                </a:effectLst>
                <a:latin typeface="Book Antiqua" pitchFamily="18" charset="0"/>
                <a:cs typeface="+mn-cs"/>
              </a:rPr>
              <a:t>.</a:t>
            </a:r>
            <a:endParaRPr lang="en-US" sz="2400" u="sng" dirty="0">
              <a:effectLst>
                <a:outerShdw blurRad="38100" dist="38100" dir="2700000" algn="tl">
                  <a:srgbClr val="000000"/>
                </a:outerShdw>
              </a:effectLst>
              <a:latin typeface="Book Antiqua" pitchFamily="18" charset="0"/>
              <a:cs typeface="+mn-cs"/>
            </a:endParaRPr>
          </a:p>
        </p:txBody>
      </p:sp>
    </p:spTree>
    <p:extLst>
      <p:ext uri="{BB962C8B-B14F-4D97-AF65-F5344CB8AC3E}">
        <p14:creationId xmlns:p14="http://schemas.microsoft.com/office/powerpoint/2010/main" val="334339947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2/3*#ppt_w"/>
                                          </p:val>
                                        </p:tav>
                                        <p:tav tm="100000">
                                          <p:val>
                                            <p:strVal val="#ppt_w"/>
                                          </p:val>
                                        </p:tav>
                                      </p:tavLst>
                                    </p:anim>
                                    <p:anim calcmode="lin" valueType="num">
                                      <p:cBhvr>
                                        <p:cTn id="14"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2/3*#ppt_w"/>
                                          </p:val>
                                        </p:tav>
                                        <p:tav tm="100000">
                                          <p:val>
                                            <p:strVal val="#ppt_w"/>
                                          </p:val>
                                        </p:tav>
                                      </p:tavLst>
                                    </p:anim>
                                    <p:anim calcmode="lin" valueType="num">
                                      <p:cBhvr>
                                        <p:cTn id="20"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44494" y="284960"/>
            <a:ext cx="8888321" cy="969496"/>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Estimating the Population Mean </a:t>
            </a:r>
          </a:p>
          <a:p>
            <a:pPr algn="ctr"/>
            <a:r>
              <a:rPr lang="en-US" sz="2100" spc="75" dirty="0">
                <a:solidFill>
                  <a:schemeClr val="bg1"/>
                </a:solidFill>
                <a:latin typeface="Times New Roman" panose="02020603050405020304" pitchFamily="18" charset="0"/>
                <a:cs typeface="Times New Roman" panose="02020603050405020304" pitchFamily="18" charset="0"/>
              </a:rPr>
              <a:t>when the </a:t>
            </a:r>
            <a:r>
              <a:rPr lang="en-US" sz="2100" b="1" spc="75" dirty="0">
                <a:solidFill>
                  <a:schemeClr val="bg1"/>
                </a:solidFill>
                <a:latin typeface="Times New Roman" panose="02020603050405020304" pitchFamily="18" charset="0"/>
                <a:cs typeface="Times New Roman" panose="02020603050405020304" pitchFamily="18" charset="0"/>
              </a:rPr>
              <a:t>Population Standard Deviation is Known</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322731" y="1254456"/>
                <a:ext cx="8339088"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50"/>
                  </a:spcBef>
                </a:pPr>
                <a:r>
                  <a:rPr lang="en-CA" sz="2000" dirty="0"/>
                  <a:t>We have shown in Section 9.1 that: </a:t>
                </a:r>
              </a:p>
              <a:p>
                <a:pPr marL="0" indent="0">
                  <a:lnSpc>
                    <a:spcPct val="100000"/>
                  </a:lnSpc>
                  <a:spcBef>
                    <a:spcPts val="45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r>
                            <a:rPr lang="en-US" sz="2000" i="1">
                              <a:latin typeface="Cambria Math" panose="02040503050406030204" pitchFamily="18" charset="0"/>
                            </a:rPr>
                            <m:t>&lt;</m:t>
                          </m:r>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CA"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𝜇</m:t>
                              </m:r>
                            </m:num>
                            <m:den>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den>
                          </m:f>
                          <m:r>
                            <a:rPr lang="en-US" sz="2000" i="1">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e>
                      </m:d>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𝛼</m:t>
                      </m:r>
                    </m:oMath>
                  </m:oMathPara>
                </a14:m>
                <a:endParaRPr lang="en-CA" sz="2000" dirty="0">
                  <a:ea typeface="Cambria Math" panose="02040503050406030204" pitchFamily="18" charset="0"/>
                </a:endParaRPr>
              </a:p>
              <a:p>
                <a:pPr marL="0" indent="0">
                  <a:lnSpc>
                    <a:spcPct val="100000"/>
                  </a:lnSpc>
                  <a:spcBef>
                    <a:spcPts val="450"/>
                  </a:spcBef>
                  <a:buNone/>
                </a:pPr>
                <a:endParaRPr lang="en-US" sz="2000" dirty="0"/>
              </a:p>
              <a:p>
                <a:pPr>
                  <a:lnSpc>
                    <a:spcPct val="100000"/>
                  </a:lnSpc>
                  <a:spcBef>
                    <a:spcPts val="450"/>
                  </a:spcBef>
                  <a:spcAft>
                    <a:spcPts val="450"/>
                  </a:spcAft>
                </a:pPr>
                <a:r>
                  <a:rPr lang="en-US" sz="2000" dirty="0"/>
                  <a:t>We showed that we can build the following probability statement associated with the sampling distribution of the mean:</a:t>
                </a:r>
              </a:p>
              <a:p>
                <a:pPr marL="514350" indent="0">
                  <a:lnSpc>
                    <a:spcPct val="100000"/>
                  </a:lnSpc>
                  <a:spcBef>
                    <a:spcPts val="450"/>
                  </a:spcBef>
                  <a:buNone/>
                </a:pPr>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US" sz="2000" i="1">
                            <a:latin typeface="Cambria Math" panose="02040503050406030204" pitchFamily="18" charset="0"/>
                          </a:rPr>
                          <m:t>&lt;</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e>
                    </m:d>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𝛼</m:t>
                    </m:r>
                  </m:oMath>
                </a14:m>
                <a:endParaRPr lang="en-US" sz="2000" dirty="0"/>
              </a:p>
              <a:p>
                <a:pPr marL="0" indent="0">
                  <a:lnSpc>
                    <a:spcPct val="100000"/>
                  </a:lnSpc>
                  <a:spcBef>
                    <a:spcPts val="450"/>
                  </a:spcBef>
                  <a:buNone/>
                </a:pPr>
                <a:endParaRPr lang="en-US" sz="2000" dirty="0"/>
              </a:p>
              <a:p>
                <a:pPr>
                  <a:lnSpc>
                    <a:spcPct val="100000"/>
                  </a:lnSpc>
                  <a:spcBef>
                    <a:spcPts val="450"/>
                  </a:spcBef>
                </a:pPr>
                <a:r>
                  <a:rPr lang="en-US" sz="2000" dirty="0"/>
                  <a:t>We can also using similar algebra manipulation to derive: </a:t>
                </a:r>
              </a:p>
              <a:p>
                <a:pPr marL="0" indent="0">
                  <a:lnSpc>
                    <a:spcPct val="100000"/>
                  </a:lnSpc>
                  <a:spcBef>
                    <a:spcPts val="450"/>
                  </a:spcBef>
                  <a:buNone/>
                </a:pPr>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i="1">
                            <a:latin typeface="Cambria Math" panose="02040503050406030204" pitchFamily="18" charset="0"/>
                          </a:rPr>
                          <m:t>&lt;</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e>
                    </m:d>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𝛼</m:t>
                    </m:r>
                  </m:oMath>
                </a14:m>
                <a:endParaRPr lang="en-US" sz="2000" dirty="0"/>
              </a:p>
              <a:p>
                <a:pPr marL="0" indent="0">
                  <a:lnSpc>
                    <a:spcPct val="100000"/>
                  </a:lnSpc>
                  <a:spcBef>
                    <a:spcPts val="450"/>
                  </a:spcBef>
                  <a:buNone/>
                </a:pPr>
                <a:endParaRPr lang="en-US" sz="2000" dirty="0"/>
              </a:p>
              <a:p>
                <a:pPr>
                  <a:lnSpc>
                    <a:spcPct val="100000"/>
                  </a:lnSpc>
                  <a:spcBef>
                    <a:spcPts val="450"/>
                  </a:spcBef>
                </a:pPr>
                <a:r>
                  <a:rPr lang="en-US" sz="2000" dirty="0"/>
                  <a:t>The equation says that, with repeated sampling from this population, the proportion of values of </a:t>
                </a:r>
                <a14:m>
                  <m:oMath xmlns:m="http://schemas.openxmlformats.org/officeDocument/2006/math">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𝑋</m:t>
                        </m:r>
                      </m:e>
                    </m:acc>
                  </m:oMath>
                </a14:m>
                <a:r>
                  <a:rPr lang="en-US" sz="2000" dirty="0"/>
                  <a:t> for which the interval includes the population mean </a:t>
                </a:r>
                <a:r>
                  <a:rPr lang="el-GR" sz="2000" i="1" dirty="0"/>
                  <a:t>μ</a:t>
                </a:r>
                <a:r>
                  <a:rPr lang="en-US" sz="2000" dirty="0"/>
                  <a:t> is equal to 1 − </a:t>
                </a:r>
                <a:r>
                  <a:rPr lang="el-GR" sz="2000" i="1" dirty="0"/>
                  <a:t>α</a:t>
                </a:r>
                <a:r>
                  <a:rPr lang="en-US" sz="2000" dirty="0"/>
                  <a:t>.</a:t>
                </a:r>
              </a:p>
              <a:p>
                <a:pPr>
                  <a:lnSpc>
                    <a:spcPct val="100000"/>
                  </a:lnSpc>
                  <a:spcBef>
                    <a:spcPts val="450"/>
                  </a:spcBef>
                </a:pPr>
                <a:endParaRPr lang="en-US" sz="1500" dirty="0"/>
              </a:p>
              <a:p>
                <a:pPr marL="0" indent="0">
                  <a:lnSpc>
                    <a:spcPct val="100000"/>
                  </a:lnSpc>
                  <a:spcBef>
                    <a:spcPts val="450"/>
                  </a:spcBef>
                  <a:buNone/>
                </a:pPr>
                <a:endParaRPr lang="en-US" sz="1500" dirty="0"/>
              </a:p>
              <a:p>
                <a:pPr marL="0" indent="0">
                  <a:lnSpc>
                    <a:spcPct val="100000"/>
                  </a:lnSpc>
                  <a:spcBef>
                    <a:spcPts val="450"/>
                  </a:spcBef>
                  <a:buNone/>
                </a:pPr>
                <a:endParaRPr lang="en-US" sz="1500" dirty="0"/>
              </a:p>
              <a:p>
                <a:pPr>
                  <a:lnSpc>
                    <a:spcPct val="100000"/>
                  </a:lnSpc>
                  <a:spcBef>
                    <a:spcPts val="450"/>
                  </a:spcBef>
                  <a:spcAft>
                    <a:spcPts val="450"/>
                  </a:spcAft>
                </a:pPr>
                <a:endParaRPr lang="en-US" sz="1500" dirty="0"/>
              </a:p>
              <a:p>
                <a:pPr>
                  <a:lnSpc>
                    <a:spcPct val="100000"/>
                  </a:lnSpc>
                  <a:spcBef>
                    <a:spcPts val="450"/>
                  </a:spcBef>
                  <a:spcAft>
                    <a:spcPts val="450"/>
                  </a:spcAft>
                </a:pPr>
                <a:endParaRPr lang="en-US" sz="150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mc:Choice>
        <mc:Fallback xmlns="">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322731" y="1254456"/>
                <a:ext cx="8339088" cy="3366477"/>
              </a:xfrm>
              <a:prstGeom prst="rect">
                <a:avLst/>
              </a:prstGeom>
              <a:blipFill>
                <a:blip r:embed="rId3"/>
                <a:stretch>
                  <a:fillRect l="-658" t="-906" b="-54710"/>
                </a:stretch>
              </a:blipFill>
            </p:spPr>
            <p:txBody>
              <a:bodyPr/>
              <a:lstStyle/>
              <a:p>
                <a:r>
                  <a:rPr lang="en-US">
                    <a:noFill/>
                  </a:rPr>
                  <a:t> </a:t>
                </a:r>
              </a:p>
            </p:txBody>
          </p:sp>
        </mc:Fallback>
      </mc:AlternateContent>
    </p:spTree>
    <p:extLst>
      <p:ext uri="{BB962C8B-B14F-4D97-AF65-F5344CB8AC3E}">
        <p14:creationId xmlns:p14="http://schemas.microsoft.com/office/powerpoint/2010/main" val="422384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F2A4DD0-1658-C749-A9E6-2C3A2A216B2F}"/>
                  </a:ext>
                </a:extLst>
              </p:cNvPr>
              <p:cNvSpPr txBox="1"/>
              <p:nvPr/>
            </p:nvSpPr>
            <p:spPr>
              <a:xfrm>
                <a:off x="267665" y="1031062"/>
                <a:ext cx="8608669" cy="5560625"/>
              </a:xfrm>
              <a:prstGeom prst="rect">
                <a:avLst/>
              </a:prstGeom>
              <a:noFill/>
            </p:spPr>
            <p:txBody>
              <a:bodyPr wrap="square" lIns="67500" rtlCol="0">
                <a:spAutoFit/>
              </a:bodyPr>
              <a:lstStyle/>
              <a:p>
                <a:pPr marL="685800">
                  <a:spcBef>
                    <a:spcPts val="450"/>
                  </a:spcBef>
                </a:pP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f>
                          <m:fPr>
                            <m:type m:val="lin"/>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𝛼</m:t>
                            </m:r>
                          </m:num>
                          <m:den>
                            <m:r>
                              <a:rPr lang="en-US" sz="2800" i="1">
                                <a:latin typeface="Cambria Math" panose="02040503050406030204" pitchFamily="18" charset="0"/>
                                <a:ea typeface="Cambria Math" panose="02040503050406030204" pitchFamily="18" charset="0"/>
                              </a:rPr>
                              <m:t>2</m:t>
                            </m:r>
                          </m:den>
                        </m:f>
                      </m:sub>
                    </m:sSub>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𝜎</m:t>
                        </m:r>
                      </m:num>
                      <m:den>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den>
                    </m:f>
                  </m:oMath>
                </a14:m>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f>
                          <m:fPr>
                            <m:type m:val="lin"/>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𝛼</m:t>
                            </m:r>
                          </m:num>
                          <m:den>
                            <m:r>
                              <a:rPr lang="en-US" sz="2800" i="1">
                                <a:latin typeface="Cambria Math" panose="02040503050406030204" pitchFamily="18" charset="0"/>
                                <a:ea typeface="Cambria Math" panose="02040503050406030204" pitchFamily="18" charset="0"/>
                              </a:rPr>
                              <m:t>2</m:t>
                            </m:r>
                          </m:den>
                        </m:f>
                      </m:sub>
                    </m:sSub>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𝜎</m:t>
                        </m:r>
                      </m:num>
                      <m:den>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den>
                    </m:f>
                  </m:oMath>
                </a14:m>
                <a:endParaRPr lang="en-US" sz="2800" dirty="0"/>
              </a:p>
              <a:p>
                <a:pPr marL="685800">
                  <a:spcBef>
                    <a:spcPts val="450"/>
                  </a:spcBef>
                </a:pPr>
                <a:endParaRPr lang="en-US" dirty="0"/>
              </a:p>
              <a:p>
                <a:pPr marL="214313" indent="-214313">
                  <a:spcBef>
                    <a:spcPts val="1350"/>
                  </a:spcBef>
                  <a:spcAft>
                    <a:spcPts val="450"/>
                  </a:spcAft>
                  <a:buFont typeface="Arial" panose="020B0604020202020204" pitchFamily="34" charset="0"/>
                  <a:buChar char="•"/>
                </a:pPr>
                <a:r>
                  <a:rPr lang="en-US" dirty="0"/>
                  <a:t>The probability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𝛼</m:t>
                    </m:r>
                  </m:oMath>
                </a14:m>
                <a:r>
                  <a:rPr lang="en-US" dirty="0"/>
                  <a:t> is called the </a:t>
                </a:r>
                <a:r>
                  <a:rPr lang="en-US" b="1" dirty="0"/>
                  <a:t>confidence level</a:t>
                </a:r>
                <a:r>
                  <a:rPr lang="en-US" dirty="0"/>
                  <a:t>.</a:t>
                </a:r>
              </a:p>
              <a:p>
                <a:pPr marL="257175" indent="-257175">
                  <a:spcBef>
                    <a:spcPts val="450"/>
                  </a:spcBef>
                  <a:buFont typeface="Wingdings" pitchFamily="2" charset="2"/>
                  <a:buChar char="Ø"/>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r>
                  <a:rPr lang="en-US" dirty="0"/>
                  <a:t> is called the </a:t>
                </a:r>
                <a:r>
                  <a:rPr lang="en-US" b="1" dirty="0"/>
                  <a:t>lower confidence limit (LCL)</a:t>
                </a:r>
                <a:r>
                  <a:rPr lang="en-US" dirty="0"/>
                  <a:t>.</a:t>
                </a:r>
              </a:p>
              <a:p>
                <a:pPr marL="342900" indent="-342900">
                  <a:spcBef>
                    <a:spcPts val="450"/>
                  </a:spcBef>
                  <a:buFont typeface="Wingdings" pitchFamily="2" charset="2"/>
                  <a:buChar char="Ø"/>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2</m:t>
                            </m:r>
                          </m:den>
                        </m:f>
                      </m:sub>
                    </m:sSub>
                    <m:f>
                      <m:fPr>
                        <m:ctrlPr>
                          <a:rPr lang="en-US" i="1">
                            <a:latin typeface="Cambria Math" panose="02040503050406030204" pitchFamily="18" charset="0"/>
                          </a:rPr>
                        </m:ctrlPr>
                      </m:fPr>
                      <m:num>
                        <m:r>
                          <a:rPr lang="en-US" i="1">
                            <a:latin typeface="Cambria Math" panose="02040503050406030204" pitchFamily="18" charset="0"/>
                          </a:rPr>
                          <m:t>𝜎</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den>
                    </m:f>
                  </m:oMath>
                </a14:m>
                <a:r>
                  <a:rPr lang="en-US" i="1" dirty="0">
                    <a:latin typeface="Cambria Math" panose="02040503050406030204" pitchFamily="18" charset="0"/>
                  </a:rPr>
                  <a:t> </a:t>
                </a:r>
                <a:r>
                  <a:rPr lang="en-US" dirty="0"/>
                  <a:t>is called the </a:t>
                </a:r>
                <a:r>
                  <a:rPr lang="en-US" b="1" dirty="0"/>
                  <a:t>upper confidence limit (UCL)</a:t>
                </a:r>
                <a:r>
                  <a:rPr lang="en-US" dirty="0"/>
                  <a:t>.</a:t>
                </a:r>
              </a:p>
              <a:p>
                <a:pPr>
                  <a:spcBef>
                    <a:spcPts val="450"/>
                  </a:spcBef>
                </a:pPr>
                <a:endParaRPr lang="en-US" dirty="0"/>
              </a:p>
              <a:p>
                <a:pPr marL="214313" indent="-214313">
                  <a:spcBef>
                    <a:spcPts val="450"/>
                  </a:spcBef>
                  <a:spcAft>
                    <a:spcPts val="900"/>
                  </a:spcAft>
                  <a:buFont typeface="Arial" panose="020B0604020202020204" pitchFamily="34" charset="0"/>
                  <a:buChar char="•"/>
                </a:pPr>
                <a:r>
                  <a:rPr lang="en-US" dirty="0"/>
                  <a:t>We often represent the </a:t>
                </a:r>
                <a:r>
                  <a:rPr lang="en-US" b="1" dirty="0"/>
                  <a:t>confidence interval estimator of </a:t>
                </a:r>
                <a:r>
                  <a:rPr lang="el-GR" b="1" i="1" dirty="0"/>
                  <a:t>μ</a:t>
                </a:r>
                <a:r>
                  <a:rPr lang="en-US" b="1" dirty="0"/>
                  <a:t> </a:t>
                </a:r>
                <a:r>
                  <a:rPr lang="en-US" dirty="0"/>
                  <a:t>as:</a:t>
                </a:r>
              </a:p>
              <a:p>
                <a:pPr marL="685800">
                  <a:spcBef>
                    <a:spcPts val="450"/>
                  </a:spcBef>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r>
                  <a:rPr lang="en-US" dirty="0"/>
                  <a:t>      where the minus sign defines LCL, and the plus sign defines UCL.</a:t>
                </a:r>
              </a:p>
              <a:p>
                <a:pPr marL="900113" indent="-214313">
                  <a:spcBef>
                    <a:spcPts val="450"/>
                  </a:spcBef>
                  <a:buFont typeface="Wingdings" pitchFamily="2" charset="2"/>
                  <a:buChar char="à"/>
                </a:pPr>
                <a:endParaRPr lang="en-US" sz="2000" dirty="0"/>
              </a:p>
              <a:p>
                <a:pPr>
                  <a:spcBef>
                    <a:spcPts val="450"/>
                  </a:spcBef>
                </a:pPr>
                <a:endParaRPr lang="en-US" sz="1500" dirty="0"/>
              </a:p>
              <a:p>
                <a:pPr>
                  <a:spcBef>
                    <a:spcPts val="450"/>
                  </a:spcBef>
                </a:pPr>
                <a:endParaRPr lang="en-US" sz="1500" dirty="0"/>
              </a:p>
            </p:txBody>
          </p:sp>
        </mc:Choice>
        <mc:Fallback>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267665" y="1031062"/>
                <a:ext cx="8608669" cy="5560625"/>
              </a:xfrm>
              <a:prstGeom prst="rect">
                <a:avLst/>
              </a:prstGeom>
              <a:blipFill>
                <a:blip r:embed="rId3"/>
                <a:stretch>
                  <a:fillRect l="-1133" t="-32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348757" y="266313"/>
            <a:ext cx="9307562" cy="461665"/>
          </a:xfrm>
          <a:prstGeom prst="rect">
            <a:avLst/>
          </a:prstGeom>
          <a:noFill/>
        </p:spPr>
        <p:txBody>
          <a:bodyPr wrap="square" rtlCol="0">
            <a:spAutoFit/>
          </a:bodyPr>
          <a:lstStyle/>
          <a:p>
            <a:pPr algn="ctr"/>
            <a:r>
              <a:rPr lang="en-US" sz="2100" spc="75" dirty="0">
                <a:solidFill>
                  <a:schemeClr val="bg1"/>
                </a:solidFill>
                <a:latin typeface="Times New Roman" panose="02020603050405020304" pitchFamily="18" charset="0"/>
                <a:cs typeface="Times New Roman" panose="02020603050405020304" pitchFamily="18" charset="0"/>
              </a:rPr>
              <a:t>10-2a </a:t>
            </a:r>
            <a:r>
              <a:rPr lang="en-US" sz="2400" b="1" spc="75" dirty="0">
                <a:latin typeface="Rockwell" panose="02060603020205020403" pitchFamily="18" charset="0"/>
                <a:cs typeface="Times New Roman" panose="02020603050405020304" pitchFamily="18" charset="0"/>
              </a:rPr>
              <a:t>Confidence Interval Estimator of </a:t>
            </a:r>
            <a:r>
              <a:rPr lang="el-GR" sz="2400" b="1" spc="75" dirty="0">
                <a:cs typeface="Times New Roman" panose="02020603050405020304" pitchFamily="18" charset="0"/>
              </a:rPr>
              <a:t>μ </a:t>
            </a:r>
            <a:r>
              <a:rPr lang="en-US" sz="2400" b="1" spc="75" dirty="0">
                <a:latin typeface="Rockwell" panose="02060603020205020403" pitchFamily="18" charset="0"/>
                <a:cs typeface="Times New Roman" panose="02020603050405020304" pitchFamily="18" charset="0"/>
              </a:rPr>
              <a:t>when </a:t>
            </a:r>
            <a:r>
              <a:rPr lang="el-GR" sz="2400" b="1" spc="75" dirty="0">
                <a:cs typeface="Times New Roman" panose="02020603050405020304" pitchFamily="18" charset="0"/>
              </a:rPr>
              <a:t>σ </a:t>
            </a:r>
            <a:r>
              <a:rPr lang="en-US" sz="2400" b="1" spc="75" dirty="0">
                <a:latin typeface="Rockwell" panose="02060603020205020403" pitchFamily="18" charset="0"/>
                <a:cs typeface="Times New Roman" panose="02020603050405020304" pitchFamily="18" charset="0"/>
              </a:rPr>
              <a:t>Is Known</a:t>
            </a:r>
          </a:p>
        </p:txBody>
      </p:sp>
    </p:spTree>
    <p:extLst>
      <p:ext uri="{BB962C8B-B14F-4D97-AF65-F5344CB8AC3E}">
        <p14:creationId xmlns:p14="http://schemas.microsoft.com/office/powerpoint/2010/main" val="422134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F2A4DD0-1658-C749-A9E6-2C3A2A216B2F}"/>
                  </a:ext>
                </a:extLst>
              </p:cNvPr>
              <p:cNvSpPr txBox="1"/>
              <p:nvPr/>
            </p:nvSpPr>
            <p:spPr>
              <a:xfrm>
                <a:off x="314721" y="1013836"/>
                <a:ext cx="8689348" cy="5844164"/>
              </a:xfrm>
              <a:prstGeom prst="rect">
                <a:avLst/>
              </a:prstGeom>
              <a:noFill/>
            </p:spPr>
            <p:txBody>
              <a:bodyPr wrap="square" lIns="67500" rtlCol="0">
                <a:spAutoFit/>
              </a:bodyPr>
              <a:lstStyle/>
              <a:p>
                <a:pPr marL="685800">
                  <a:spcBef>
                    <a:spcPts val="450"/>
                  </a:spcBef>
                </a:pP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𝑧</m:t>
                        </m:r>
                      </m:e>
                      <m:sub>
                        <m:f>
                          <m:fPr>
                            <m:type m:val="lin"/>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𝛼</m:t>
                            </m:r>
                          </m:num>
                          <m:den>
                            <m:r>
                              <a:rPr lang="en-US" sz="2100" i="1">
                                <a:latin typeface="Cambria Math" panose="02040503050406030204" pitchFamily="18" charset="0"/>
                                <a:ea typeface="Cambria Math" panose="02040503050406030204" pitchFamily="18" charset="0"/>
                              </a:rPr>
                              <m:t>2</m:t>
                            </m:r>
                          </m:den>
                        </m:f>
                      </m:sub>
                    </m:sSub>
                    <m:r>
                      <a:rPr lang="en-CA" sz="2100" i="1">
                        <a:latin typeface="Cambria Math" panose="02040503050406030204" pitchFamily="18" charset="0"/>
                        <a:ea typeface="Cambria Math" panose="02040503050406030204" pitchFamily="18" charset="0"/>
                      </a:rPr>
                      <m:t> </m:t>
                    </m:r>
                    <m:rad>
                      <m:radPr>
                        <m:degHide m:val="on"/>
                        <m:ctrlPr>
                          <a:rPr lang="en-CA" sz="2100" i="1">
                            <a:latin typeface="Cambria Math" panose="02040503050406030204" pitchFamily="18" charset="0"/>
                            <a:ea typeface="Cambria Math" panose="02040503050406030204" pitchFamily="18" charset="0"/>
                          </a:rPr>
                        </m:ctrlPr>
                      </m:radPr>
                      <m:deg/>
                      <m:e>
                        <m:f>
                          <m:fPr>
                            <m:ctrlPr>
                              <a:rPr lang="en-CA" sz="2100" i="1">
                                <a:latin typeface="Cambria Math" panose="02040503050406030204" pitchFamily="18" charset="0"/>
                                <a:ea typeface="Cambria Math" panose="02040503050406030204" pitchFamily="18" charset="0"/>
                              </a:rPr>
                            </m:ctrlPr>
                          </m:fPr>
                          <m:num>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(1 −</m:t>
                            </m:r>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m:t>
                            </m:r>
                          </m:num>
                          <m:den>
                            <m:r>
                              <a:rPr lang="en-CA" sz="2100" i="1">
                                <a:latin typeface="Cambria Math" panose="02040503050406030204" pitchFamily="18" charset="0"/>
                                <a:ea typeface="Cambria Math" panose="02040503050406030204" pitchFamily="18" charset="0"/>
                              </a:rPr>
                              <m:t>𝑛</m:t>
                            </m:r>
                          </m:den>
                        </m:f>
                      </m:e>
                    </m:rad>
                  </m:oMath>
                </a14:m>
                <a:r>
                  <a:rPr lang="en-US" sz="2100" dirty="0"/>
                  <a:t>, </a:t>
                </a:r>
                <a14:m>
                  <m:oMath xmlns:m="http://schemas.openxmlformats.org/officeDocument/2006/math">
                    <m:r>
                      <a:rPr lang="en-CA" sz="2100">
                        <a:latin typeface="Cambria Math" panose="02040503050406030204" pitchFamily="18" charset="0"/>
                      </a:rPr>
                      <m:t> </m:t>
                    </m:r>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oMath>
                </a14:m>
                <a:r>
                  <a:rPr lang="en-US" sz="2100" dirty="0"/>
                  <a:t> </a:t>
                </a:r>
                <a14:m>
                  <m:oMath xmlns:m="http://schemas.openxmlformats.org/officeDocument/2006/math">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𝑧</m:t>
                        </m:r>
                      </m:e>
                      <m:sub>
                        <m:f>
                          <m:fPr>
                            <m:type m:val="lin"/>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𝛼</m:t>
                            </m:r>
                          </m:num>
                          <m:den>
                            <m:r>
                              <a:rPr lang="en-US" sz="2100" i="1">
                                <a:latin typeface="Cambria Math" panose="02040503050406030204" pitchFamily="18" charset="0"/>
                                <a:ea typeface="Cambria Math" panose="02040503050406030204" pitchFamily="18" charset="0"/>
                              </a:rPr>
                              <m:t>2</m:t>
                            </m:r>
                          </m:den>
                        </m:f>
                      </m:sub>
                    </m:sSub>
                    <m:rad>
                      <m:radPr>
                        <m:degHide m:val="on"/>
                        <m:ctrlPr>
                          <a:rPr lang="en-CA" sz="2100" i="1">
                            <a:latin typeface="Cambria Math" panose="02040503050406030204" pitchFamily="18" charset="0"/>
                            <a:ea typeface="Cambria Math" panose="02040503050406030204" pitchFamily="18" charset="0"/>
                          </a:rPr>
                        </m:ctrlPr>
                      </m:radPr>
                      <m:deg/>
                      <m:e>
                        <m:f>
                          <m:fPr>
                            <m:ctrlPr>
                              <a:rPr lang="en-CA" sz="2100" i="1">
                                <a:latin typeface="Cambria Math" panose="02040503050406030204" pitchFamily="18" charset="0"/>
                                <a:ea typeface="Cambria Math" panose="02040503050406030204" pitchFamily="18" charset="0"/>
                              </a:rPr>
                            </m:ctrlPr>
                          </m:fPr>
                          <m:num>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(1 −</m:t>
                            </m:r>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m:t>
                            </m:r>
                          </m:num>
                          <m:den>
                            <m:r>
                              <a:rPr lang="en-CA" sz="2100" i="1">
                                <a:latin typeface="Cambria Math" panose="02040503050406030204" pitchFamily="18" charset="0"/>
                                <a:ea typeface="Cambria Math" panose="02040503050406030204" pitchFamily="18" charset="0"/>
                              </a:rPr>
                              <m:t>𝑛</m:t>
                            </m:r>
                          </m:den>
                        </m:f>
                      </m:e>
                    </m:rad>
                  </m:oMath>
                </a14:m>
                <a:endParaRPr lang="en-US" sz="2100" dirty="0"/>
              </a:p>
              <a:p>
                <a:pPr>
                  <a:spcBef>
                    <a:spcPts val="450"/>
                  </a:spcBef>
                </a:pPr>
                <a:r>
                  <a:rPr lang="en-US" sz="2100" i="1" dirty="0"/>
                  <a:t>(derived from the sampling distribution of a proportion)</a:t>
                </a:r>
              </a:p>
              <a:p>
                <a:pPr>
                  <a:spcBef>
                    <a:spcPts val="450"/>
                  </a:spcBef>
                </a:pPr>
                <a:endParaRPr lang="en-US" sz="2100" dirty="0"/>
              </a:p>
              <a:p>
                <a:pPr marL="214313" indent="-214313">
                  <a:spcBef>
                    <a:spcPts val="450"/>
                  </a:spcBef>
                  <a:buFont typeface="Arial" panose="020B0604020202020204" pitchFamily="34" charset="0"/>
                  <a:buChar char="•"/>
                </a:pPr>
                <a:r>
                  <a:rPr lang="en-US" sz="2100" dirty="0"/>
                  <a:t>Again:</a:t>
                </a:r>
              </a:p>
              <a:p>
                <a:pPr marL="257175" indent="-257175">
                  <a:spcBef>
                    <a:spcPts val="450"/>
                  </a:spcBef>
                  <a:buFont typeface="Wingdings" pitchFamily="2" charset="2"/>
                  <a:buChar char="Ø"/>
                </a:pPr>
                <a:r>
                  <a:rPr lang="en-US" sz="2100" dirty="0"/>
                  <a:t>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𝑧</m:t>
                        </m:r>
                      </m:e>
                      <m:sub>
                        <m:f>
                          <m:fPr>
                            <m:type m:val="lin"/>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𝛼</m:t>
                            </m:r>
                          </m:num>
                          <m:den>
                            <m:r>
                              <a:rPr lang="en-US" sz="2100" i="1">
                                <a:latin typeface="Cambria Math" panose="02040503050406030204" pitchFamily="18" charset="0"/>
                                <a:ea typeface="Cambria Math" panose="02040503050406030204" pitchFamily="18" charset="0"/>
                              </a:rPr>
                              <m:t>2</m:t>
                            </m:r>
                          </m:den>
                        </m:f>
                      </m:sub>
                    </m:sSub>
                    <m:r>
                      <a:rPr lang="en-CA" sz="2100" i="1">
                        <a:latin typeface="Cambria Math" panose="02040503050406030204" pitchFamily="18" charset="0"/>
                        <a:ea typeface="Cambria Math" panose="02040503050406030204" pitchFamily="18" charset="0"/>
                      </a:rPr>
                      <m:t> </m:t>
                    </m:r>
                    <m:rad>
                      <m:radPr>
                        <m:degHide m:val="on"/>
                        <m:ctrlPr>
                          <a:rPr lang="en-CA" sz="2100" i="1">
                            <a:latin typeface="Cambria Math" panose="02040503050406030204" pitchFamily="18" charset="0"/>
                            <a:ea typeface="Cambria Math" panose="02040503050406030204" pitchFamily="18" charset="0"/>
                          </a:rPr>
                        </m:ctrlPr>
                      </m:radPr>
                      <m:deg/>
                      <m:e>
                        <m:f>
                          <m:fPr>
                            <m:ctrlPr>
                              <a:rPr lang="en-CA" sz="2100" i="1">
                                <a:latin typeface="Cambria Math" panose="02040503050406030204" pitchFamily="18" charset="0"/>
                                <a:ea typeface="Cambria Math" panose="02040503050406030204" pitchFamily="18" charset="0"/>
                              </a:rPr>
                            </m:ctrlPr>
                          </m:fPr>
                          <m:num>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(1 −</m:t>
                            </m:r>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m:t>
                            </m:r>
                          </m:num>
                          <m:den>
                            <m:r>
                              <a:rPr lang="en-CA" sz="2100" i="1">
                                <a:latin typeface="Cambria Math" panose="02040503050406030204" pitchFamily="18" charset="0"/>
                                <a:ea typeface="Cambria Math" panose="02040503050406030204" pitchFamily="18" charset="0"/>
                              </a:rPr>
                              <m:t>𝑛</m:t>
                            </m:r>
                          </m:den>
                        </m:f>
                      </m:e>
                    </m:rad>
                    <m:r>
                      <a:rPr lang="en-CA" sz="2100" i="1">
                        <a:latin typeface="Cambria Math" panose="02040503050406030204" pitchFamily="18" charset="0"/>
                        <a:ea typeface="Cambria Math" panose="02040503050406030204" pitchFamily="18" charset="0"/>
                      </a:rPr>
                      <m:t> </m:t>
                    </m:r>
                  </m:oMath>
                </a14:m>
                <a:r>
                  <a:rPr lang="en-US" sz="2100" dirty="0"/>
                  <a:t> is called the </a:t>
                </a:r>
                <a:r>
                  <a:rPr lang="en-US" sz="2100" b="1" dirty="0"/>
                  <a:t>lower confidence limit (LCL)</a:t>
                </a:r>
                <a:r>
                  <a:rPr lang="en-US" sz="2100" dirty="0"/>
                  <a:t>.</a:t>
                </a:r>
              </a:p>
              <a:p>
                <a:pPr marL="342900" indent="-342900">
                  <a:spcBef>
                    <a:spcPts val="450"/>
                  </a:spcBef>
                  <a:buFont typeface="Wingdings" pitchFamily="2" charset="2"/>
                  <a:buChar char="Ø"/>
                </a:pPr>
                <a:r>
                  <a:rPr lang="en-US" sz="2100" dirty="0"/>
                  <a:t>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m:t>
                    </m:r>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𝑧</m:t>
                        </m:r>
                      </m:e>
                      <m:sub>
                        <m:f>
                          <m:fPr>
                            <m:type m:val="lin"/>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𝛼</m:t>
                            </m:r>
                          </m:num>
                          <m:den>
                            <m:r>
                              <a:rPr lang="en-US" sz="2100" i="1">
                                <a:latin typeface="Cambria Math" panose="02040503050406030204" pitchFamily="18" charset="0"/>
                                <a:ea typeface="Cambria Math" panose="02040503050406030204" pitchFamily="18" charset="0"/>
                              </a:rPr>
                              <m:t>2</m:t>
                            </m:r>
                          </m:den>
                        </m:f>
                      </m:sub>
                    </m:sSub>
                    <m:rad>
                      <m:radPr>
                        <m:degHide m:val="on"/>
                        <m:ctrlPr>
                          <a:rPr lang="en-CA" sz="2100" i="1">
                            <a:latin typeface="Cambria Math" panose="02040503050406030204" pitchFamily="18" charset="0"/>
                            <a:ea typeface="Cambria Math" panose="02040503050406030204" pitchFamily="18" charset="0"/>
                          </a:rPr>
                        </m:ctrlPr>
                      </m:radPr>
                      <m:deg/>
                      <m:e>
                        <m:f>
                          <m:fPr>
                            <m:ctrlPr>
                              <a:rPr lang="en-CA" sz="2100" i="1">
                                <a:latin typeface="Cambria Math" panose="02040503050406030204" pitchFamily="18" charset="0"/>
                                <a:ea typeface="Cambria Math" panose="02040503050406030204" pitchFamily="18" charset="0"/>
                              </a:rPr>
                            </m:ctrlPr>
                          </m:fPr>
                          <m:num>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(1 −</m:t>
                            </m:r>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m:t>
                            </m:r>
                          </m:num>
                          <m:den>
                            <m:r>
                              <a:rPr lang="en-CA" sz="2100" i="1">
                                <a:latin typeface="Cambria Math" panose="02040503050406030204" pitchFamily="18" charset="0"/>
                                <a:ea typeface="Cambria Math" panose="02040503050406030204" pitchFamily="18" charset="0"/>
                              </a:rPr>
                              <m:t>𝑛</m:t>
                            </m:r>
                          </m:den>
                        </m:f>
                      </m:e>
                    </m:rad>
                  </m:oMath>
                </a14:m>
                <a:r>
                  <a:rPr lang="en-US" sz="2100" dirty="0"/>
                  <a:t>   is called the </a:t>
                </a:r>
                <a:r>
                  <a:rPr lang="en-US" sz="2100" b="1" dirty="0"/>
                  <a:t>upper confidence limit (UCL)</a:t>
                </a:r>
                <a:r>
                  <a:rPr lang="en-US" sz="2100" dirty="0"/>
                  <a:t>.</a:t>
                </a:r>
              </a:p>
              <a:p>
                <a:pPr marL="214313" indent="-214313">
                  <a:spcBef>
                    <a:spcPts val="450"/>
                  </a:spcBef>
                  <a:spcAft>
                    <a:spcPts val="900"/>
                  </a:spcAft>
                  <a:buFont typeface="Arial" panose="020B0604020202020204" pitchFamily="34" charset="0"/>
                  <a:buChar char="•"/>
                </a:pPr>
                <a:r>
                  <a:rPr lang="en-US" sz="2100" b="1" dirty="0"/>
                  <a:t>Confidence</a:t>
                </a:r>
                <a:r>
                  <a:rPr lang="en-US" sz="2100" dirty="0"/>
                  <a:t> </a:t>
                </a:r>
                <a:r>
                  <a:rPr lang="en-US" sz="2100" b="1" dirty="0"/>
                  <a:t>interval estimator of </a:t>
                </a:r>
                <a:r>
                  <a:rPr lang="en-CA" sz="2100" b="1" i="1" dirty="0"/>
                  <a:t>p</a:t>
                </a:r>
                <a:r>
                  <a:rPr lang="en-US" sz="2100" b="1" dirty="0"/>
                  <a:t> as: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m:t>
                    </m:r>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𝑧</m:t>
                        </m:r>
                      </m:e>
                      <m:sub>
                        <m:f>
                          <m:fPr>
                            <m:type m:val="lin"/>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𝛼</m:t>
                            </m:r>
                          </m:num>
                          <m:den>
                            <m:r>
                              <a:rPr lang="en-US" sz="2100" i="1">
                                <a:latin typeface="Cambria Math" panose="02040503050406030204" pitchFamily="18" charset="0"/>
                                <a:ea typeface="Cambria Math" panose="02040503050406030204" pitchFamily="18" charset="0"/>
                              </a:rPr>
                              <m:t>2</m:t>
                            </m:r>
                          </m:den>
                        </m:f>
                      </m:sub>
                    </m:sSub>
                    <m:rad>
                      <m:radPr>
                        <m:degHide m:val="on"/>
                        <m:ctrlPr>
                          <a:rPr lang="en-CA" sz="2100" i="1">
                            <a:latin typeface="Cambria Math" panose="02040503050406030204" pitchFamily="18" charset="0"/>
                            <a:ea typeface="Cambria Math" panose="02040503050406030204" pitchFamily="18" charset="0"/>
                          </a:rPr>
                        </m:ctrlPr>
                      </m:radPr>
                      <m:deg/>
                      <m:e>
                        <m:f>
                          <m:fPr>
                            <m:ctrlPr>
                              <a:rPr lang="en-CA" sz="2100" i="1">
                                <a:latin typeface="Cambria Math" panose="02040503050406030204" pitchFamily="18" charset="0"/>
                                <a:ea typeface="Cambria Math" panose="02040503050406030204" pitchFamily="18" charset="0"/>
                              </a:rPr>
                            </m:ctrlPr>
                          </m:fPr>
                          <m:num>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 (1 −</m:t>
                            </m:r>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r>
                              <a:rPr lang="en-CA" sz="2100" i="1">
                                <a:latin typeface="Cambria Math" panose="02040503050406030204" pitchFamily="18" charset="0"/>
                              </a:rPr>
                              <m:t>)</m:t>
                            </m:r>
                          </m:num>
                          <m:den>
                            <m:r>
                              <a:rPr lang="en-CA" sz="2100" i="1">
                                <a:latin typeface="Cambria Math" panose="02040503050406030204" pitchFamily="18" charset="0"/>
                                <a:ea typeface="Cambria Math" panose="02040503050406030204" pitchFamily="18" charset="0"/>
                              </a:rPr>
                              <m:t>𝑛</m:t>
                            </m:r>
                          </m:den>
                        </m:f>
                      </m:e>
                    </m:rad>
                  </m:oMath>
                </a14:m>
                <a:endParaRPr lang="en-US" sz="2100" dirty="0"/>
              </a:p>
              <a:p>
                <a:pPr marL="900113" indent="-214313">
                  <a:spcBef>
                    <a:spcPts val="450"/>
                  </a:spcBef>
                  <a:buFont typeface="Wingdings" pitchFamily="2" charset="2"/>
                  <a:buChar char="à"/>
                </a:pPr>
                <a:r>
                  <a:rPr lang="en-US" sz="2100" dirty="0"/>
                  <a:t>where the minus sign defines LCL, and the plus sign defines UCL.</a:t>
                </a:r>
              </a:p>
              <a:p>
                <a:pPr>
                  <a:spcBef>
                    <a:spcPts val="450"/>
                  </a:spcBef>
                </a:pPr>
                <a:endParaRPr lang="en-US" sz="1500" dirty="0"/>
              </a:p>
            </p:txBody>
          </p:sp>
        </mc:Choice>
        <mc:Fallback>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314721" y="1013836"/>
                <a:ext cx="8689348" cy="5844164"/>
              </a:xfrm>
              <a:prstGeom prst="rect">
                <a:avLst/>
              </a:prstGeom>
              <a:blipFill>
                <a:blip r:embed="rId3"/>
                <a:stretch>
                  <a:fillRect l="-112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 y="298549"/>
            <a:ext cx="8888321" cy="461665"/>
          </a:xfrm>
          <a:prstGeom prst="rect">
            <a:avLst/>
          </a:prstGeom>
          <a:noFill/>
        </p:spPr>
        <p:txBody>
          <a:bodyPr wrap="square" rtlCol="0">
            <a:spAutoFit/>
          </a:bodyPr>
          <a:lstStyle/>
          <a:p>
            <a:pPr algn="ctr"/>
            <a:r>
              <a:rPr lang="en-US" sz="2400" b="1" spc="75" dirty="0">
                <a:latin typeface="Rockwell" panose="02060603020205020403" pitchFamily="18" charset="0"/>
                <a:cs typeface="Times New Roman" panose="02020603050405020304" pitchFamily="18" charset="0"/>
              </a:rPr>
              <a:t>Confidence Interval Estimator of </a:t>
            </a:r>
            <a:r>
              <a:rPr lang="en-CA" sz="2400" b="1" spc="75" dirty="0">
                <a:latin typeface="Rockwell" panose="02060603020205020403" pitchFamily="18" charset="0"/>
                <a:cs typeface="Times New Roman" panose="02020603050405020304" pitchFamily="18" charset="0"/>
              </a:rPr>
              <a:t>p</a:t>
            </a:r>
            <a:r>
              <a:rPr lang="el-GR" sz="2400" b="1" spc="75" dirty="0">
                <a:cs typeface="Times New Roman" panose="02020603050405020304" pitchFamily="18" charset="0"/>
              </a:rPr>
              <a:t> </a:t>
            </a:r>
            <a:r>
              <a:rPr lang="en-US" sz="2400" b="1" spc="75" dirty="0">
                <a:latin typeface="Rockwell" panose="02060603020205020403" pitchFamily="18" charset="0"/>
                <a:cs typeface="Times New Roman" panose="02020603050405020304" pitchFamily="18" charset="0"/>
              </a:rPr>
              <a:t>when </a:t>
            </a:r>
            <a:r>
              <a:rPr lang="el-GR" sz="2400" b="1" spc="75" dirty="0">
                <a:cs typeface="Times New Roman" panose="02020603050405020304" pitchFamily="18" charset="0"/>
              </a:rPr>
              <a:t>σ </a:t>
            </a:r>
            <a:r>
              <a:rPr lang="en-US" sz="2400" b="1" spc="75" dirty="0">
                <a:latin typeface="Rockwell" panose="02060603020205020403" pitchFamily="18" charset="0"/>
                <a:cs typeface="Times New Roman" panose="02020603050405020304" pitchFamily="18" charset="0"/>
              </a:rPr>
              <a:t>Is Known</a:t>
            </a:r>
          </a:p>
        </p:txBody>
      </p:sp>
    </p:spTree>
    <p:extLst>
      <p:ext uri="{BB962C8B-B14F-4D97-AF65-F5344CB8AC3E}">
        <p14:creationId xmlns:p14="http://schemas.microsoft.com/office/powerpoint/2010/main" val="334647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27839" y="225675"/>
            <a:ext cx="8888321"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Introduction</a:t>
            </a:r>
          </a:p>
        </p:txBody>
      </p:sp>
      <p:sp>
        <p:nvSpPr>
          <p:cNvPr id="4" name="Rectangle 3">
            <a:extLst>
              <a:ext uri="{FF2B5EF4-FFF2-40B4-BE49-F238E27FC236}">
                <a16:creationId xmlns:a16="http://schemas.microsoft.com/office/drawing/2014/main" id="{B34A0581-EE64-46F5-86AC-DDD9584CEAE8}"/>
              </a:ext>
            </a:extLst>
          </p:cNvPr>
          <p:cNvSpPr/>
          <p:nvPr/>
        </p:nvSpPr>
        <p:spPr>
          <a:xfrm>
            <a:off x="308639" y="989273"/>
            <a:ext cx="8526720" cy="5262979"/>
          </a:xfrm>
          <a:prstGeom prst="rect">
            <a:avLst/>
          </a:prstGeom>
        </p:spPr>
        <p:txBody>
          <a:bodyPr wrap="square">
            <a:spAutoFit/>
          </a:bodyPr>
          <a:lstStyle/>
          <a:p>
            <a:pPr marL="214313" indent="-214313">
              <a:buFont typeface="Arial" panose="020B0604020202020204" pitchFamily="34" charset="0"/>
              <a:buChar char="•"/>
            </a:pPr>
            <a:r>
              <a:rPr lang="en-US" sz="2400" dirty="0"/>
              <a:t>There are two general procedures for making inferences about populations: estimation and hypothesis testing.</a:t>
            </a:r>
          </a:p>
          <a:p>
            <a:pPr>
              <a:lnSpc>
                <a:spcPct val="100000"/>
              </a:lnSpc>
            </a:pPr>
            <a:endParaRPr lang="en-US" sz="2400" dirty="0"/>
          </a:p>
          <a:p>
            <a:pPr marL="214313" indent="-214313">
              <a:buFont typeface="Arial" panose="020B0604020202020204" pitchFamily="34" charset="0"/>
              <a:buChar char="•"/>
            </a:pPr>
            <a:r>
              <a:rPr lang="en-US" sz="2400" dirty="0"/>
              <a:t>The objective of estimation is to determine the approximate value of a population parameter based on a sample statistic.</a:t>
            </a:r>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r>
              <a:rPr lang="en-US" sz="2400" dirty="0"/>
              <a:t>In this chapter, we introduce the concepts and foundations of estimation and demonstrate them with simple examples. </a:t>
            </a:r>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r>
              <a:rPr lang="en-US" sz="2400" dirty="0"/>
              <a:t>In Chapter 11, we describe the fundamentals of hypothesis testing.</a:t>
            </a:r>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r>
              <a:rPr lang="en-US" sz="2400" dirty="0"/>
              <a:t>Most of what we do in the remainder of this course applies the concepts of estimation and hypothesis testing.</a:t>
            </a:r>
          </a:p>
        </p:txBody>
      </p:sp>
    </p:spTree>
    <p:extLst>
      <p:ext uri="{BB962C8B-B14F-4D97-AF65-F5344CB8AC3E}">
        <p14:creationId xmlns:p14="http://schemas.microsoft.com/office/powerpoint/2010/main" val="88786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F2A4DD0-1658-C749-A9E6-2C3A2A216B2F}"/>
                  </a:ext>
                </a:extLst>
              </p:cNvPr>
              <p:cNvSpPr txBox="1"/>
              <p:nvPr/>
            </p:nvSpPr>
            <p:spPr>
              <a:xfrm>
                <a:off x="382295" y="1132812"/>
                <a:ext cx="8680353" cy="5873083"/>
              </a:xfrm>
              <a:prstGeom prst="rect">
                <a:avLst/>
              </a:prstGeom>
              <a:noFill/>
            </p:spPr>
            <p:txBody>
              <a:bodyPr wrap="square" lIns="67500" rtlCol="0">
                <a:spAutoFit/>
              </a:bodyPr>
              <a:lstStyle/>
              <a:p>
                <a:pPr marL="257175" indent="-257175">
                  <a:spcBef>
                    <a:spcPts val="450"/>
                  </a:spcBef>
                  <a:buFont typeface="Arial" panose="020B0604020202020204" pitchFamily="34" charset="0"/>
                  <a:buChar char="•"/>
                </a:pPr>
                <a:r>
                  <a:rPr lang="en-US" dirty="0"/>
                  <a:t>To lower inventory cost, Doll’s operations manager wants to estimate the mean computer demand during lead time at a 95% confidence level.</a:t>
                </a:r>
              </a:p>
              <a:p>
                <a:pPr marL="257175" indent="-257175">
                  <a:spcBef>
                    <a:spcPts val="450"/>
                  </a:spcBef>
                  <a:buFont typeface="Arial" panose="020B0604020202020204" pitchFamily="34" charset="0"/>
                  <a:buChar char="•"/>
                </a:pPr>
                <a:endParaRPr lang="en-US" dirty="0"/>
              </a:p>
              <a:p>
                <a:pPr marL="257175" indent="-257175">
                  <a:spcBef>
                    <a:spcPts val="450"/>
                  </a:spcBef>
                  <a:buFont typeface="Arial" panose="020B0604020202020204" pitchFamily="34" charset="0"/>
                  <a:buChar char="•"/>
                </a:pPr>
                <a:r>
                  <a:rPr lang="en-US" dirty="0"/>
                  <a:t>A sample of 25 lead times is collected and demand during each period recorded. Assume that the manager knows that the standard deviation of demand is 75 computers.</a:t>
                </a:r>
              </a:p>
              <a:p>
                <a:pPr>
                  <a:spcBef>
                    <a:spcPts val="900"/>
                  </a:spcBef>
                </a:pPr>
                <a:r>
                  <a:rPr lang="en-US" b="1" dirty="0"/>
                  <a:t>Identify:</a:t>
                </a:r>
              </a:p>
              <a:p>
                <a:pPr>
                  <a:spcBef>
                    <a:spcPts val="900"/>
                  </a:spcBef>
                </a:pPr>
                <a:endParaRPr lang="en-US" b="1" dirty="0"/>
              </a:p>
              <a:p>
                <a:pPr>
                  <a:spcBef>
                    <a:spcPts val="0"/>
                  </a:spcBef>
                  <a:spcAft>
                    <a:spcPts val="450"/>
                  </a:spcAft>
                </a:pPr>
                <a:r>
                  <a:rPr lang="en-US" dirty="0"/>
                  <a:t>The manager should build a confidence interval estimator of </a:t>
                </a:r>
                <a:r>
                  <a:rPr lang="en-US" i="1" dirty="0"/>
                  <a:t>μ</a:t>
                </a:r>
                <a:r>
                  <a:rPr lang="en-US" dirty="0"/>
                  <a:t> when </a:t>
                </a:r>
                <a:r>
                  <a:rPr lang="en-US" b="1" i="1" dirty="0"/>
                  <a:t>σ</a:t>
                </a:r>
                <a:r>
                  <a:rPr lang="en-US" b="1" dirty="0"/>
                  <a:t> is known</a:t>
                </a:r>
                <a:r>
                  <a:rPr lang="en-US" dirty="0"/>
                  <a:t>:</a:t>
                </a:r>
              </a:p>
              <a:p>
                <a:pPr>
                  <a:spcBef>
                    <a:spcPts val="450"/>
                  </a:spcBef>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m:oMathPara>
                </a14:m>
                <a:endParaRPr lang="en-US" dirty="0"/>
              </a:p>
              <a:p>
                <a:pPr>
                  <a:spcBef>
                    <a:spcPts val="450"/>
                  </a:spcBef>
                </a:pPr>
                <a:r>
                  <a:rPr lang="en-US" dirty="0"/>
                  <a:t>We have: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=25</m:t>
                    </m:r>
                    <m:r>
                      <a:rPr lang="en-US">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=75</m:t>
                    </m:r>
                  </m:oMath>
                </a14:m>
                <a:r>
                  <a:rPr lang="en-US" dirty="0"/>
                  <a:t>.</a:t>
                </a:r>
              </a:p>
              <a:p>
                <a:pPr>
                  <a:spcBef>
                    <a:spcPts val="450"/>
                  </a:spcBef>
                </a:pPr>
                <a:endParaRPr lang="en-US" sz="1500" dirty="0"/>
              </a:p>
              <a:p>
                <a:pPr>
                  <a:spcBef>
                    <a:spcPts val="450"/>
                  </a:spcBef>
                </a:pPr>
                <a:endParaRPr lang="en-US" sz="1500" dirty="0"/>
              </a:p>
            </p:txBody>
          </p:sp>
        </mc:Choice>
        <mc:Fallback>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382295" y="1132812"/>
                <a:ext cx="8680353" cy="5873083"/>
              </a:xfrm>
              <a:prstGeom prst="rect">
                <a:avLst/>
              </a:prstGeom>
              <a:blipFill>
                <a:blip r:embed="rId3"/>
                <a:stretch>
                  <a:fillRect l="-1194" t="-72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3856" y="323788"/>
            <a:ext cx="8888321" cy="584775"/>
          </a:xfrm>
          <a:prstGeom prst="rect">
            <a:avLst/>
          </a:prstGeom>
          <a:noFill/>
        </p:spPr>
        <p:txBody>
          <a:bodyPr wrap="square" rtlCol="0">
            <a:spAutoFit/>
          </a:bodyPr>
          <a:lstStyle/>
          <a:p>
            <a:pPr algn="ctr"/>
            <a:r>
              <a:rPr lang="en-US" sz="3200" b="1" spc="75" dirty="0">
                <a:latin typeface="Rockwell" panose="02060603020205020403" pitchFamily="18" charset="0"/>
                <a:cs typeface="Times New Roman" panose="02020603050405020304" pitchFamily="18" charset="0"/>
              </a:rPr>
              <a:t>Doll Computer Company</a:t>
            </a:r>
          </a:p>
        </p:txBody>
      </p:sp>
    </p:spTree>
    <p:extLst>
      <p:ext uri="{BB962C8B-B14F-4D97-AF65-F5344CB8AC3E}">
        <p14:creationId xmlns:p14="http://schemas.microsoft.com/office/powerpoint/2010/main" val="153090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F2A4DD0-1658-C749-A9E6-2C3A2A216B2F}"/>
                  </a:ext>
                </a:extLst>
              </p:cNvPr>
              <p:cNvSpPr txBox="1"/>
              <p:nvPr/>
            </p:nvSpPr>
            <p:spPr>
              <a:xfrm>
                <a:off x="613394" y="1170096"/>
                <a:ext cx="8530606" cy="5749459"/>
              </a:xfrm>
              <a:prstGeom prst="rect">
                <a:avLst/>
              </a:prstGeom>
              <a:noFill/>
            </p:spPr>
            <p:txBody>
              <a:bodyPr wrap="square" lIns="67500" rtlCol="0">
                <a:spAutoFit/>
              </a:bodyPr>
              <a:lstStyle/>
              <a:p>
                <a:pPr>
                  <a:spcBef>
                    <a:spcPts val="450"/>
                  </a:spcBef>
                  <a:spcAft>
                    <a:spcPts val="450"/>
                  </a:spcAft>
                </a:pPr>
                <a:r>
                  <a:rPr lang="en-US" sz="2000" b="1" dirty="0"/>
                  <a:t>Compute</a:t>
                </a:r>
              </a:p>
              <a:p>
                <a:pPr marL="345281">
                  <a:spcBef>
                    <a:spcPts val="0"/>
                  </a:spcBef>
                </a:pP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m:t>
                    </m:r>
                    <m:f>
                      <m:fPr>
                        <m:type m:val="lin"/>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e>
                        </m:nary>
                      </m:num>
                      <m:den>
                        <m:r>
                          <a:rPr lang="en-US" sz="2000" i="1">
                            <a:latin typeface="Cambria Math" panose="02040503050406030204" pitchFamily="18" charset="0"/>
                          </a:rPr>
                          <m:t>𝑛</m:t>
                        </m:r>
                      </m:den>
                    </m:f>
                    <m:r>
                      <a:rPr lang="en-US" sz="2000" i="1">
                        <a:latin typeface="Cambria Math" panose="02040503050406030204" pitchFamily="18" charset="0"/>
                      </a:rPr>
                      <m:t>=</m:t>
                    </m:r>
                    <m:nary>
                      <m:naryPr>
                        <m:chr m:val="∑"/>
                        <m:subHide m:val="on"/>
                        <m:supHide m:val="on"/>
                        <m:ctrlPr>
                          <a:rPr lang="en-US" sz="2000" i="1">
                            <a:latin typeface="Cambria Math" panose="02040503050406030204" pitchFamily="18" charset="0"/>
                          </a:rPr>
                        </m:ctrlPr>
                      </m:naryPr>
                      <m:sub/>
                      <m:sup/>
                      <m:e>
                        <m:f>
                          <m:fPr>
                            <m:type m:val="lin"/>
                            <m:ctrlPr>
                              <a:rPr lang="en-US" sz="2000" i="1">
                                <a:latin typeface="Cambria Math" panose="02040503050406030204" pitchFamily="18" charset="0"/>
                              </a:rPr>
                            </m:ctrlPr>
                          </m:fPr>
                          <m:num>
                            <m:r>
                              <a:rPr lang="en-US" sz="2000" i="1">
                                <a:latin typeface="Cambria Math" panose="02040503050406030204" pitchFamily="18" charset="0"/>
                              </a:rPr>
                              <m:t>9,254</m:t>
                            </m:r>
                          </m:num>
                          <m:den>
                            <m:r>
                              <a:rPr lang="en-US" sz="2000" i="1">
                                <a:latin typeface="Cambria Math" panose="02040503050406030204" pitchFamily="18" charset="0"/>
                              </a:rPr>
                              <m:t>25</m:t>
                            </m:r>
                          </m:den>
                        </m:f>
                        <m:r>
                          <a:rPr lang="en-US" sz="2000" i="1">
                            <a:latin typeface="Cambria Math" panose="02040503050406030204" pitchFamily="18" charset="0"/>
                          </a:rPr>
                          <m:t>=370.16</m:t>
                        </m:r>
                      </m:e>
                    </m:nary>
                  </m:oMath>
                </a14:m>
                <a:r>
                  <a:rPr lang="en-US" sz="2000" dirty="0"/>
                  <a:t>              </a:t>
                </a:r>
                <a:r>
                  <a:rPr lang="en-US" sz="2400" b="1" dirty="0">
                    <a:latin typeface="+mj-lt"/>
                    <a:hlinkClick r:id="rId3" action="ppaction://hlinkfile"/>
                  </a:rPr>
                  <a:t>Xm10-01.xlsx</a:t>
                </a:r>
                <a:endParaRPr lang="en-US" sz="2400" b="1" dirty="0">
                  <a:latin typeface="+mj-lt"/>
                </a:endParaRPr>
              </a:p>
              <a:p>
                <a:pPr marL="345281">
                  <a:spcBef>
                    <a:spcPts val="0"/>
                  </a:spcBef>
                </a:pP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=.95</m:t>
                    </m:r>
                  </m:oMath>
                </a14:m>
                <a:r>
                  <a:rPr lang="en-US" sz="2000" dirty="0"/>
                  <a:t> </a:t>
                </a:r>
                <a:r>
                  <a:rPr lang="en-US" sz="2000" dirty="0">
                    <a:latin typeface="Cambria Math" panose="02040503050406030204" pitchFamily="18" charset="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=.05</m:t>
                    </m:r>
                  </m:oMath>
                </a14:m>
                <a:r>
                  <a:rPr lang="en-US" sz="2000" dirty="0"/>
                  <a:t> </a:t>
                </a:r>
                <a:r>
                  <a:rPr lang="en-US" sz="2000" dirty="0">
                    <a:latin typeface="Cambria Math" panose="02040503050406030204" pitchFamily="18" charset="0"/>
                    <a:ea typeface="Cambria Math" panose="02040503050406030204" pitchFamily="18" charset="0"/>
                  </a:rPr>
                  <a:t>⇒ </a:t>
                </a:r>
                <a14:m>
                  <m:oMath xmlns:m="http://schemas.openxmlformats.org/officeDocument/2006/math">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=.025</m:t>
                    </m:r>
                  </m:oMath>
                </a14:m>
                <a:endParaRPr lang="en-US" sz="2000" dirty="0"/>
              </a:p>
              <a:p>
                <a:pPr>
                  <a:spcBef>
                    <a:spcPts val="900"/>
                  </a:spcBef>
                </a:pPr>
                <a:r>
                  <a:rPr lang="en-US" sz="2000" dirty="0"/>
                  <a:t>From Normal Probabilities Table: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.025</m:t>
                        </m:r>
                      </m:sub>
                    </m:sSub>
                    <m:r>
                      <a:rPr lang="en-US" sz="2000" i="1">
                        <a:latin typeface="Cambria Math" panose="02040503050406030204" pitchFamily="18" charset="0"/>
                      </a:rPr>
                      <m:t>=1.96</m:t>
                    </m:r>
                  </m:oMath>
                </a14:m>
                <a:endParaRPr lang="en-US" sz="2000" dirty="0"/>
              </a:p>
              <a:p>
                <a:pPr>
                  <a:spcBef>
                    <a:spcPts val="900"/>
                  </a:spcBef>
                </a:pPr>
                <a:endParaRPr lang="en-US" sz="2000" dirty="0"/>
              </a:p>
              <a:p>
                <a:pPr>
                  <a:spcBef>
                    <a:spcPts val="450"/>
                  </a:spcBef>
                  <a:spcAft>
                    <a:spcPts val="450"/>
                  </a:spcAft>
                </a:pPr>
                <a:r>
                  <a:rPr lang="en-US" sz="2000" dirty="0"/>
                  <a:t>Thus, the confidence interval estimator is: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i="1">
                        <a:latin typeface="Cambria Math" panose="02040503050406030204" pitchFamily="18" charset="0"/>
                        <a:ea typeface="Cambria Math" panose="02040503050406030204" pitchFamily="18" charset="0"/>
                      </a:rPr>
                      <m:t>=370.16±1.96</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25</m:t>
                            </m:r>
                          </m:e>
                        </m:rad>
                      </m:den>
                    </m:f>
                    <m:r>
                      <a:rPr lang="en-US" sz="2000" i="1">
                        <a:latin typeface="Cambria Math" panose="02040503050406030204" pitchFamily="18" charset="0"/>
                        <a:ea typeface="Cambria Math" panose="02040503050406030204" pitchFamily="18" charset="0"/>
                      </a:rPr>
                      <m:t>=370.16±29.40</m:t>
                    </m:r>
                  </m:oMath>
                </a14:m>
                <a:endParaRPr lang="en-US" sz="2000" dirty="0"/>
              </a:p>
              <a:p>
                <a:pPr marL="345281">
                  <a:spcBef>
                    <a:spcPts val="450"/>
                  </a:spcBef>
                </a:pPr>
                <a:r>
                  <a:rPr lang="en-US" sz="2000" dirty="0"/>
                  <a:t>LCL = 340.76, UCL = 399.56</a:t>
                </a:r>
              </a:p>
              <a:p>
                <a:pPr>
                  <a:spcBef>
                    <a:spcPts val="900"/>
                  </a:spcBef>
                </a:pPr>
                <a:r>
                  <a:rPr lang="en-US" sz="2000" b="1" dirty="0"/>
                  <a:t>Interpret</a:t>
                </a:r>
              </a:p>
              <a:p>
                <a:pPr>
                  <a:spcBef>
                    <a:spcPts val="0"/>
                  </a:spcBef>
                </a:pPr>
                <a:r>
                  <a:rPr lang="en-US" sz="2000" dirty="0"/>
                  <a:t>The estimate of (340.76, 399.56) computers can be used as an input in developing an inventory policy.</a:t>
                </a:r>
              </a:p>
              <a:p>
                <a:pPr>
                  <a:spcBef>
                    <a:spcPts val="0"/>
                  </a:spcBef>
                </a:pPr>
                <a:endParaRPr lang="en-US" sz="2000" dirty="0"/>
              </a:p>
              <a:p>
                <a:pPr>
                  <a:spcBef>
                    <a:spcPts val="450"/>
                  </a:spcBef>
                </a:pPr>
                <a:r>
                  <a:rPr lang="en-US" sz="2000" dirty="0"/>
                  <a:t>Keep in mind, in Excel if you use Data Analysis the standard error is for a sample, not population. </a:t>
                </a:r>
              </a:p>
              <a:p>
                <a:pPr>
                  <a:spcBef>
                    <a:spcPts val="450"/>
                  </a:spcBef>
                </a:pPr>
                <a:endParaRPr lang="en-US" sz="1650" dirty="0"/>
              </a:p>
            </p:txBody>
          </p:sp>
        </mc:Choice>
        <mc:Fallback>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613394" y="1170096"/>
                <a:ext cx="8530606" cy="5749459"/>
              </a:xfrm>
              <a:prstGeom prst="rect">
                <a:avLst/>
              </a:prstGeom>
              <a:blipFill>
                <a:blip r:embed="rId4"/>
                <a:stretch>
                  <a:fillRect l="-1072" t="-137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0" y="410400"/>
            <a:ext cx="8888321" cy="584775"/>
          </a:xfrm>
          <a:prstGeom prst="rect">
            <a:avLst/>
          </a:prstGeom>
          <a:noFill/>
        </p:spPr>
        <p:txBody>
          <a:bodyPr wrap="square" rtlCol="0">
            <a:spAutoFit/>
          </a:bodyPr>
          <a:lstStyle>
            <a:defPPr>
              <a:defRPr lang="en-US"/>
            </a:defPPr>
            <a:lvl1pPr algn="ctr">
              <a:defRPr sz="4000">
                <a:solidFill>
                  <a:schemeClr val="bg1"/>
                </a:solidFill>
              </a:defRPr>
            </a:lvl1pPr>
          </a:lstStyle>
          <a:p>
            <a:r>
              <a:rPr lang="en-US" sz="3200" b="1" spc="75" dirty="0">
                <a:solidFill>
                  <a:schemeClr val="tx1"/>
                </a:solidFill>
                <a:latin typeface="Rockwell" panose="02060603020205020403" pitchFamily="18" charset="0"/>
                <a:cs typeface="Times New Roman" panose="02020603050405020304" pitchFamily="18" charset="0"/>
              </a:rPr>
              <a:t>Doll Computer Company</a:t>
            </a:r>
          </a:p>
        </p:txBody>
      </p:sp>
    </p:spTree>
    <p:extLst>
      <p:ext uri="{BB962C8B-B14F-4D97-AF65-F5344CB8AC3E}">
        <p14:creationId xmlns:p14="http://schemas.microsoft.com/office/powerpoint/2010/main" val="216631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527974" y="1368284"/>
            <a:ext cx="8616025" cy="5304016"/>
          </a:xfrm>
          <a:prstGeom prst="rect">
            <a:avLst/>
          </a:prstGeom>
          <a:noFill/>
        </p:spPr>
        <p:txBody>
          <a:bodyPr wrap="square" lIns="67500" rtlCol="0">
            <a:spAutoFit/>
          </a:bodyPr>
          <a:lstStyle/>
          <a:p>
            <a:pPr>
              <a:lnSpc>
                <a:spcPct val="100000"/>
              </a:lnSpc>
            </a:pPr>
            <a:r>
              <a:rPr lang="en-US" b="1" dirty="0"/>
              <a:t>Incorrect interpretation</a:t>
            </a:r>
          </a:p>
          <a:p>
            <a:pPr>
              <a:spcBef>
                <a:spcPts val="450"/>
              </a:spcBef>
            </a:pPr>
            <a:r>
              <a:rPr lang="en-US" dirty="0"/>
              <a:t>“There is a </a:t>
            </a:r>
            <a:r>
              <a:rPr lang="en-US" i="1" dirty="0"/>
              <a:t>(1 − </a:t>
            </a:r>
            <a:r>
              <a:rPr lang="el-GR" i="1" dirty="0"/>
              <a:t>α</a:t>
            </a:r>
            <a:r>
              <a:rPr lang="en-US" i="1" dirty="0"/>
              <a:t>)% </a:t>
            </a:r>
            <a:r>
              <a:rPr lang="en-US" dirty="0"/>
              <a:t>probability that the population parameter lies between LCL and UCL.”</a:t>
            </a:r>
          </a:p>
          <a:p>
            <a:pPr>
              <a:lnSpc>
                <a:spcPct val="100000"/>
              </a:lnSpc>
            </a:pPr>
            <a:r>
              <a:rPr lang="en-US" dirty="0"/>
              <a:t>This interpretation is </a:t>
            </a:r>
            <a:r>
              <a:rPr lang="en-US" i="1" dirty="0"/>
              <a:t>wrong</a:t>
            </a:r>
            <a:r>
              <a:rPr lang="en-US" dirty="0"/>
              <a:t> because it implies that we can make probability statements about a population parameter, which is not a variable but a fixed and unknown quantity. </a:t>
            </a:r>
          </a:p>
          <a:p>
            <a:pPr>
              <a:lnSpc>
                <a:spcPct val="100000"/>
              </a:lnSpc>
            </a:pPr>
            <a:endParaRPr lang="en-US" dirty="0"/>
          </a:p>
          <a:p>
            <a:pPr>
              <a:spcBef>
                <a:spcPts val="1350"/>
              </a:spcBef>
            </a:pPr>
            <a:r>
              <a:rPr lang="en-US" b="1" dirty="0"/>
              <a:t>Correct interpretation</a:t>
            </a:r>
          </a:p>
          <a:p>
            <a:pPr>
              <a:spcBef>
                <a:spcPts val="450"/>
              </a:spcBef>
            </a:pPr>
            <a:r>
              <a:rPr lang="en-US" dirty="0"/>
              <a:t>"If we repeatedly draw samples of the same size from a population, </a:t>
            </a:r>
            <a:r>
              <a:rPr lang="en-US" i="1" dirty="0"/>
              <a:t>(1 − </a:t>
            </a:r>
            <a:r>
              <a:rPr lang="el-GR" i="1" dirty="0"/>
              <a:t>α</a:t>
            </a:r>
            <a:r>
              <a:rPr lang="en-US" i="1" dirty="0"/>
              <a:t>)%</a:t>
            </a:r>
            <a:r>
              <a:rPr lang="en-US" dirty="0"/>
              <a:t> of the interval estimates will include the unknown population parameter and </a:t>
            </a:r>
            <a:r>
              <a:rPr lang="el-GR" i="1" dirty="0"/>
              <a:t>α</a:t>
            </a:r>
            <a:r>
              <a:rPr lang="en-US" i="1" dirty="0"/>
              <a:t>%</a:t>
            </a:r>
            <a:r>
              <a:rPr lang="en-US" dirty="0"/>
              <a:t> will not.“</a:t>
            </a:r>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27839" y="524254"/>
            <a:ext cx="8888321" cy="507831"/>
          </a:xfrm>
          <a:prstGeom prst="rect">
            <a:avLst/>
          </a:prstGeom>
          <a:noFill/>
        </p:spPr>
        <p:txBody>
          <a:bodyPr wrap="square" rtlCol="0">
            <a:spAutoFit/>
          </a:bodyPr>
          <a:lstStyle/>
          <a:p>
            <a:pPr algn="ctr"/>
            <a:r>
              <a:rPr lang="en-US" sz="2700" b="1" spc="75" dirty="0">
                <a:latin typeface="Rockwell" panose="02060603020205020403" pitchFamily="18" charset="0"/>
                <a:cs typeface="Times New Roman" panose="02020603050405020304" pitchFamily="18" charset="0"/>
              </a:rPr>
              <a:t>Interpreting the Confidence Interval Estimate</a:t>
            </a:r>
          </a:p>
        </p:txBody>
      </p:sp>
    </p:spTree>
    <p:extLst>
      <p:ext uri="{BB962C8B-B14F-4D97-AF65-F5344CB8AC3E}">
        <p14:creationId xmlns:p14="http://schemas.microsoft.com/office/powerpoint/2010/main" val="123160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06D0-10E2-4B48-917C-ED706CFD78A9}"/>
              </a:ext>
            </a:extLst>
          </p:cNvPr>
          <p:cNvSpPr>
            <a:spLocks noGrp="1"/>
          </p:cNvSpPr>
          <p:nvPr>
            <p:ph type="title"/>
          </p:nvPr>
        </p:nvSpPr>
        <p:spPr>
          <a:xfrm>
            <a:off x="557681" y="237583"/>
            <a:ext cx="7772400" cy="814387"/>
          </a:xfrm>
        </p:spPr>
        <p:txBody>
          <a:bodyPr/>
          <a:lstStyle/>
          <a:p>
            <a:r>
              <a:rPr lang="en-US" sz="2400" kern="1200" spc="75" dirty="0">
                <a:latin typeface="Rockwell" panose="02060603020205020403" pitchFamily="18" charset="0"/>
                <a:ea typeface="+mn-ea"/>
                <a:cs typeface="Times New Roman" panose="02020603050405020304" pitchFamily="18" charset="0"/>
              </a:rPr>
              <a:t>Stata Output and Instructions</a:t>
            </a:r>
          </a:p>
        </p:txBody>
      </p:sp>
      <p:sp>
        <p:nvSpPr>
          <p:cNvPr id="3" name="Text Placeholder 2">
            <a:extLst>
              <a:ext uri="{FF2B5EF4-FFF2-40B4-BE49-F238E27FC236}">
                <a16:creationId xmlns:a16="http://schemas.microsoft.com/office/drawing/2014/main" id="{12F51F18-67E2-4296-ACC8-383AE44940B6}"/>
              </a:ext>
            </a:extLst>
          </p:cNvPr>
          <p:cNvSpPr>
            <a:spLocks noGrp="1"/>
          </p:cNvSpPr>
          <p:nvPr>
            <p:ph type="body" sz="quarter" idx="15"/>
          </p:nvPr>
        </p:nvSpPr>
        <p:spPr>
          <a:xfrm>
            <a:off x="282176" y="1051970"/>
            <a:ext cx="8323409" cy="300458"/>
          </a:xfrm>
        </p:spPr>
        <p:txBody>
          <a:bodyPr/>
          <a:lstStyle/>
          <a:p>
            <a:r>
              <a:rPr lang="en-US" dirty="0">
                <a:effectLst/>
              </a:rPr>
              <a:t>Example – Estimating a Population Mean: Standard Deviation Known</a:t>
            </a:r>
          </a:p>
        </p:txBody>
      </p:sp>
      <p:sp>
        <p:nvSpPr>
          <p:cNvPr id="5" name="Text Placeholder 4">
            <a:extLst>
              <a:ext uri="{FF2B5EF4-FFF2-40B4-BE49-F238E27FC236}">
                <a16:creationId xmlns:a16="http://schemas.microsoft.com/office/drawing/2014/main" id="{EB4BDA78-55AA-4DE3-BF65-4F54D65BB909}"/>
              </a:ext>
            </a:extLst>
          </p:cNvPr>
          <p:cNvSpPr>
            <a:spLocks noGrp="1"/>
          </p:cNvSpPr>
          <p:nvPr>
            <p:ph type="body" sz="quarter" idx="11"/>
          </p:nvPr>
        </p:nvSpPr>
        <p:spPr>
          <a:xfrm>
            <a:off x="296228" y="1548083"/>
            <a:ext cx="8033853" cy="1527773"/>
          </a:xfrm>
        </p:spPr>
        <p:txBody>
          <a:bodyPr/>
          <a:lstStyle/>
          <a:p>
            <a:pPr marL="257175" indent="-257175">
              <a:spcBef>
                <a:spcPts val="450"/>
              </a:spcBef>
              <a:buFont typeface="+mj-lt"/>
              <a:buAutoNum type="arabicPeriod"/>
            </a:pPr>
            <a:r>
              <a:rPr lang="en-US" sz="1600" dirty="0">
                <a:effectLst/>
              </a:rPr>
              <a:t>Import the data into one column. Check </a:t>
            </a:r>
            <a:r>
              <a:rPr lang="en-US" sz="1600" b="1" dirty="0">
                <a:effectLst/>
              </a:rPr>
              <a:t>Import first row as variable names</a:t>
            </a:r>
            <a:r>
              <a:rPr lang="en-US" sz="1600" dirty="0">
                <a:effectLst/>
              </a:rPr>
              <a:t>.</a:t>
            </a:r>
          </a:p>
          <a:p>
            <a:pPr marL="257175" indent="-257175">
              <a:spcBef>
                <a:spcPts val="450"/>
              </a:spcBef>
              <a:buFont typeface="+mj-lt"/>
              <a:buAutoNum type="arabicPeriod"/>
            </a:pPr>
            <a:r>
              <a:rPr lang="en-US" sz="1600" dirty="0">
                <a:effectLst/>
              </a:rPr>
              <a:t>Click </a:t>
            </a:r>
            <a:r>
              <a:rPr lang="en-US" sz="1600" b="1" dirty="0">
                <a:effectLst/>
              </a:rPr>
              <a:t>Statistics</a:t>
            </a:r>
            <a:r>
              <a:rPr lang="en-US" sz="1600" dirty="0">
                <a:effectLst/>
              </a:rPr>
              <a:t>, </a:t>
            </a:r>
            <a:r>
              <a:rPr lang="en-US" sz="1600" b="1" dirty="0">
                <a:effectLst/>
              </a:rPr>
              <a:t>Summaries, tables and tests</a:t>
            </a:r>
            <a:r>
              <a:rPr lang="en-US" sz="1600" dirty="0">
                <a:effectLst/>
              </a:rPr>
              <a:t>, </a:t>
            </a:r>
            <a:r>
              <a:rPr lang="en-US" sz="1600" b="1" dirty="0">
                <a:effectLst/>
              </a:rPr>
              <a:t>Classical tests of hypotheses</a:t>
            </a:r>
            <a:r>
              <a:rPr lang="en-US" sz="1600" dirty="0">
                <a:effectLst/>
              </a:rPr>
              <a:t>, and </a:t>
            </a:r>
            <a:r>
              <a:rPr lang="en-US" sz="1600" b="1" dirty="0">
                <a:effectLst/>
              </a:rPr>
              <a:t>z-test (mean comparison test known variance)</a:t>
            </a:r>
            <a:r>
              <a:rPr lang="en-US" sz="1600" dirty="0">
                <a:effectLst/>
              </a:rPr>
              <a:t>.</a:t>
            </a:r>
          </a:p>
          <a:p>
            <a:pPr marL="257175" indent="-257175">
              <a:spcBef>
                <a:spcPts val="450"/>
              </a:spcBef>
              <a:buFont typeface="+mj-lt"/>
              <a:buAutoNum type="arabicPeriod"/>
            </a:pPr>
            <a:r>
              <a:rPr lang="en-US" sz="1600" dirty="0">
                <a:effectLst/>
              </a:rPr>
              <a:t>Select </a:t>
            </a:r>
            <a:r>
              <a:rPr lang="en-US" sz="1600" b="1" dirty="0">
                <a:effectLst/>
              </a:rPr>
              <a:t>One-sample</a:t>
            </a:r>
            <a:r>
              <a:rPr lang="en-US" sz="1600" dirty="0">
                <a:effectLst/>
              </a:rPr>
              <a:t>, select </a:t>
            </a:r>
            <a:r>
              <a:rPr lang="en-US" sz="1600" b="1" dirty="0">
                <a:effectLst/>
              </a:rPr>
              <a:t>Demand</a:t>
            </a:r>
            <a:r>
              <a:rPr lang="en-US" sz="1600" dirty="0">
                <a:effectLst/>
              </a:rPr>
              <a:t> in the </a:t>
            </a:r>
            <a:r>
              <a:rPr lang="en-US" sz="1600" b="1" dirty="0">
                <a:effectLst/>
              </a:rPr>
              <a:t>Variable name:</a:t>
            </a:r>
            <a:r>
              <a:rPr lang="en-US" sz="1600" dirty="0">
                <a:effectLst/>
              </a:rPr>
              <a:t> box and type any number in </a:t>
            </a:r>
            <a:r>
              <a:rPr lang="en-US" sz="1600" b="1" dirty="0">
                <a:effectLst/>
              </a:rPr>
              <a:t>the</a:t>
            </a:r>
            <a:r>
              <a:rPr lang="en-US" sz="1600" dirty="0">
                <a:effectLst/>
              </a:rPr>
              <a:t> </a:t>
            </a:r>
            <a:r>
              <a:rPr lang="en-US" sz="1600" b="1" dirty="0">
                <a:effectLst/>
              </a:rPr>
              <a:t>Hypothesized mean: </a:t>
            </a:r>
            <a:r>
              <a:rPr lang="en-US" sz="1600" dirty="0">
                <a:effectLst/>
              </a:rPr>
              <a:t>box. Type 95 for the </a:t>
            </a:r>
            <a:r>
              <a:rPr lang="en-US" sz="1600" b="1" dirty="0">
                <a:effectLst/>
              </a:rPr>
              <a:t>Confidence level</a:t>
            </a:r>
            <a:r>
              <a:rPr lang="en-US" sz="1600" dirty="0">
                <a:effectLst/>
              </a:rPr>
              <a:t>, and 75 for the </a:t>
            </a:r>
            <a:r>
              <a:rPr lang="en-US" sz="1600" b="1" dirty="0">
                <a:effectLst/>
              </a:rPr>
              <a:t>Standard deviation</a:t>
            </a:r>
            <a:r>
              <a:rPr lang="en-US" sz="1600" dirty="0">
                <a:effectLst/>
              </a:rPr>
              <a:t>.</a:t>
            </a:r>
          </a:p>
        </p:txBody>
      </p:sp>
      <p:pic>
        <p:nvPicPr>
          <p:cNvPr id="8" name="Picture Placeholder 7" descr="A screenshot shows the following: One-sample z test: A table below has one row and six columns which are as follows: Variable, Obs, Mean, Standard Error, Standard Deviation, [95 percent conf. interval]. The data from this table are as follows: Row 1: Variable, Demand; Obs, 25; Mean, 370.16; Standard Error, 15; Standard Deviation, 75; [95 percent conf. Interval], 340.7605 to 399.5595. The text below reads as follows: mean = mean (Demand); Ho: mean = 0. z = 24.6773; Ha: mean lesser than 0; Pr (Z &lt; z) = 1.0000; Ha: mean exclamation mark = 0; Pr (modulus of Z &gt; modulus of z) = 0.0000; Ha: mean &gt; 0; Pr (Z &gt; z) = 0.0000. &#10;">
            <a:extLst>
              <a:ext uri="{FF2B5EF4-FFF2-40B4-BE49-F238E27FC236}">
                <a16:creationId xmlns:a16="http://schemas.microsoft.com/office/drawing/2014/main" id="{82B4D333-FC7B-46CA-8C15-0860D4F003FC}"/>
              </a:ext>
            </a:extLst>
          </p:cNvPr>
          <p:cNvPicPr>
            <a:picLocks noGrp="1" noChangeAspect="1"/>
          </p:cNvPicPr>
          <p:nvPr>
            <p:ph type="pic" sz="quarter" idx="10"/>
          </p:nvPr>
        </p:nvPicPr>
        <p:blipFill rotWithShape="1">
          <a:blip r:embed="rId2"/>
          <a:srcRect l="49" r="49"/>
          <a:stretch/>
        </p:blipFill>
        <p:spPr>
          <a:xfrm>
            <a:off x="1008582" y="3429000"/>
            <a:ext cx="6609144" cy="2636134"/>
          </a:xfrm>
        </p:spPr>
      </p:pic>
      <p:sp>
        <p:nvSpPr>
          <p:cNvPr id="6" name="TextBox 5">
            <a:extLst>
              <a:ext uri="{FF2B5EF4-FFF2-40B4-BE49-F238E27FC236}">
                <a16:creationId xmlns:a16="http://schemas.microsoft.com/office/drawing/2014/main" id="{536A54CC-105C-E3E3-292C-D1DAF5CFFFDD}"/>
              </a:ext>
            </a:extLst>
          </p:cNvPr>
          <p:cNvSpPr txBox="1"/>
          <p:nvPr/>
        </p:nvSpPr>
        <p:spPr>
          <a:xfrm>
            <a:off x="4959752" y="3075856"/>
            <a:ext cx="4572000" cy="523220"/>
          </a:xfrm>
          <a:prstGeom prst="rect">
            <a:avLst/>
          </a:prstGeom>
          <a:noFill/>
        </p:spPr>
        <p:txBody>
          <a:bodyPr wrap="square">
            <a:spAutoFit/>
          </a:bodyPr>
          <a:lstStyle/>
          <a:p>
            <a:r>
              <a:rPr lang="en-US" sz="2800" b="1" dirty="0">
                <a:latin typeface="+mj-lt"/>
                <a:hlinkClick r:id="rId3" action="ppaction://hlinkfile"/>
              </a:rPr>
              <a:t>Xm10-01.xlsx</a:t>
            </a:r>
            <a:endParaRPr lang="en-US" sz="2800" dirty="0"/>
          </a:p>
        </p:txBody>
      </p:sp>
    </p:spTree>
    <p:extLst>
      <p:ext uri="{BB962C8B-B14F-4D97-AF65-F5344CB8AC3E}">
        <p14:creationId xmlns:p14="http://schemas.microsoft.com/office/powerpoint/2010/main" val="105710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354373" y="1264251"/>
                <a:ext cx="8789627" cy="5824287"/>
              </a:xfrm>
              <a:prstGeom prst="rect">
                <a:avLst/>
              </a:prstGeom>
              <a:noFill/>
            </p:spPr>
            <p:txBody>
              <a:bodyPr wrap="square" lIns="67500" rtlCol="0">
                <a:spAutoFit/>
              </a:bodyPr>
              <a:lstStyle/>
              <a:p>
                <a:pPr>
                  <a:lnSpc>
                    <a:spcPct val="100000"/>
                  </a:lnSpc>
                </a:pPr>
                <a:r>
                  <a:rPr lang="en-US" sz="2000" dirty="0">
                    <a:latin typeface="Arial" panose="020B0604020202020204" pitchFamily="34" charset="0"/>
                  </a:rPr>
                  <a:t>Interval estimation is as useful as it is efficient, and a narrower interval provides more information than a wider one.</a:t>
                </a:r>
              </a:p>
              <a:p>
                <a:pPr>
                  <a:lnSpc>
                    <a:spcPct val="100000"/>
                  </a:lnSpc>
                </a:pPr>
                <a:endParaRPr lang="en-US" sz="2000" dirty="0">
                  <a:latin typeface="Arial" panose="020B0604020202020204" pitchFamily="34" charset="0"/>
                </a:endParaRPr>
              </a:p>
              <a:p>
                <a:pPr>
                  <a:spcAft>
                    <a:spcPts val="900"/>
                  </a:spcAft>
                </a:pPr>
                <a:r>
                  <a:rPr lang="en-US" sz="2000" dirty="0">
                    <a:latin typeface="Arial" panose="020B0604020202020204" pitchFamily="34" charset="0"/>
                  </a:rPr>
                  <a:t>The width of the interval estimate is a function of the population standard deviation </a:t>
                </a:r>
                <a:r>
                  <a:rPr lang="el-GR" sz="2000" i="1" dirty="0">
                    <a:latin typeface="Arial" panose="020B0604020202020204" pitchFamily="34" charset="0"/>
                  </a:rPr>
                  <a:t>σ</a:t>
                </a:r>
                <a:r>
                  <a:rPr lang="en-US" sz="2000" dirty="0">
                    <a:latin typeface="Arial" panose="020B0604020202020204" pitchFamily="34" charset="0"/>
                  </a:rPr>
                  <a:t>, the confidence level </a:t>
                </a:r>
                <a:r>
                  <a:rPr lang="en-US" sz="2000" i="1" dirty="0">
                    <a:latin typeface="Arial" panose="020B0604020202020204" pitchFamily="34" charset="0"/>
                  </a:rPr>
                  <a:t>(1 − </a:t>
                </a:r>
                <a:r>
                  <a:rPr lang="el-GR" sz="2000" i="1" dirty="0">
                    <a:latin typeface="Arial" panose="020B0604020202020204" pitchFamily="34" charset="0"/>
                  </a:rPr>
                  <a:t>α</a:t>
                </a:r>
                <a:r>
                  <a:rPr lang="en-US" sz="2000" i="1" dirty="0">
                    <a:latin typeface="Arial" panose="020B0604020202020204" pitchFamily="34" charset="0"/>
                  </a:rPr>
                  <a:t>)%</a:t>
                </a:r>
                <a:r>
                  <a:rPr lang="en-US" sz="2000" dirty="0">
                    <a:latin typeface="Arial" panose="020B0604020202020204" pitchFamily="34" charset="0"/>
                  </a:rPr>
                  <a:t>, and the sample size </a:t>
                </a:r>
                <a:r>
                  <a:rPr lang="en-US" sz="2000" i="1" dirty="0">
                    <a:latin typeface="Arial" panose="020B0604020202020204" pitchFamily="34" charset="0"/>
                  </a:rPr>
                  <a:t>n</a:t>
                </a:r>
                <a:r>
                  <a:rPr lang="en-US" sz="2000" dirty="0">
                    <a:latin typeface="Arial" panose="020B0604020202020204" pitchFamily="34" charset="0"/>
                  </a:rPr>
                  <a:t>.</a:t>
                </a:r>
              </a:p>
              <a:p>
                <a:pPr marL="685800"/>
                <a14:m>
                  <m:oMathPara xmlns:m="http://schemas.openxmlformats.org/officeDocument/2006/math">
                    <m:oMathParaPr>
                      <m:jc m:val="left"/>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oMath>
                  </m:oMathPara>
                </a14:m>
                <a:endParaRPr lang="en-US" sz="2000" dirty="0"/>
              </a:p>
              <a:p>
                <a:pPr>
                  <a:spcBef>
                    <a:spcPts val="900"/>
                  </a:spcBef>
                  <a:spcAft>
                    <a:spcPts val="450"/>
                  </a:spcAft>
                </a:pPr>
                <a:r>
                  <a:rPr lang="en-US" sz="2000" dirty="0">
                    <a:latin typeface="Arial" panose="020B0604020202020204" pitchFamily="34" charset="0"/>
                  </a:rPr>
                  <a:t>How can we reduce the interval’s width?</a:t>
                </a:r>
              </a:p>
              <a:p>
                <a:pPr marL="516731" indent="-258366">
                  <a:spcBef>
                    <a:spcPts val="450"/>
                  </a:spcBef>
                  <a:buFont typeface="Arial" panose="020B0604020202020204" pitchFamily="34" charset="0"/>
                  <a:buChar char="•"/>
                </a:pPr>
                <a:r>
                  <a:rPr lang="en-US" sz="2000" dirty="0">
                    <a:latin typeface="Arial" panose="020B0604020202020204" pitchFamily="34" charset="0"/>
                  </a:rPr>
                  <a:t>The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Arial" panose="020B0604020202020204" pitchFamily="34" charset="0"/>
                  </a:rPr>
                  <a:t> only affects the point estimate, not the width.</a:t>
                </a:r>
              </a:p>
              <a:p>
                <a:pPr marL="516731" indent="-258366">
                  <a:spcBef>
                    <a:spcPts val="450"/>
                  </a:spcBef>
                  <a:buFont typeface="Arial" panose="020B0604020202020204" pitchFamily="34" charset="0"/>
                  <a:buChar char="•"/>
                </a:pPr>
                <a:r>
                  <a:rPr lang="el-GR" sz="2000" i="1" dirty="0">
                    <a:latin typeface="Arial" panose="020B0604020202020204" pitchFamily="34" charset="0"/>
                  </a:rPr>
                  <a:t>σ</a:t>
                </a:r>
                <a:r>
                  <a:rPr lang="en-US" sz="2000" i="1" dirty="0">
                    <a:latin typeface="Arial" panose="020B0604020202020204" pitchFamily="34" charset="0"/>
                  </a:rPr>
                  <a:t> </a:t>
                </a:r>
                <a:r>
                  <a:rPr lang="en-US" sz="2000" dirty="0">
                    <a:latin typeface="Arial" panose="020B0604020202020204" pitchFamily="34" charset="0"/>
                  </a:rPr>
                  <a:t>is a parameter of the population, and we have no control over it.</a:t>
                </a:r>
              </a:p>
              <a:p>
                <a:pPr marL="516731" indent="-258366">
                  <a:spcBef>
                    <a:spcPts val="450"/>
                  </a:spcBef>
                  <a:buFont typeface="Arial" panose="020B0604020202020204" pitchFamily="34" charset="0"/>
                  <a:buChar char="•"/>
                </a:pPr>
                <a:r>
                  <a:rPr lang="en-US" sz="2000" dirty="0">
                    <a:latin typeface="Arial" panose="020B0604020202020204" pitchFamily="34" charset="0"/>
                  </a:rPr>
                  <a:t>We could decrease </a:t>
                </a:r>
                <a:r>
                  <a:rPr lang="en-US" sz="2000" i="1" dirty="0">
                    <a:latin typeface="Arial" panose="020B0604020202020204" pitchFamily="34" charset="0"/>
                  </a:rPr>
                  <a:t>1 − </a:t>
                </a:r>
                <a:r>
                  <a:rPr lang="el-GR" sz="2000" i="1" dirty="0">
                    <a:latin typeface="Arial" panose="020B0604020202020204" pitchFamily="34" charset="0"/>
                  </a:rPr>
                  <a:t>α</a:t>
                </a:r>
                <a:r>
                  <a:rPr lang="en-US" sz="2000" dirty="0">
                    <a:latin typeface="Arial" panose="020B0604020202020204" pitchFamily="34" charset="0"/>
                  </a:rPr>
                  <a:t>, and therefore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oMath>
                </a14:m>
                <a:r>
                  <a:rPr lang="en-US" sz="2000" dirty="0">
                    <a:latin typeface="Arial" panose="020B0604020202020204" pitchFamily="34" charset="0"/>
                  </a:rPr>
                  <a:t>, but then we would have less confidence on the inference.</a:t>
                </a:r>
              </a:p>
              <a:p>
                <a:pPr marL="516731" indent="-258366">
                  <a:spcBef>
                    <a:spcPts val="450"/>
                  </a:spcBef>
                  <a:buFont typeface="Arial" panose="020B0604020202020204" pitchFamily="34" charset="0"/>
                  <a:buChar char="•"/>
                </a:pPr>
                <a:r>
                  <a:rPr lang="en-US" sz="2000" dirty="0">
                    <a:latin typeface="Arial" panose="020B0604020202020204" pitchFamily="34" charset="0"/>
                  </a:rPr>
                  <a:t>We can always increase the sample size </a:t>
                </a:r>
                <a:r>
                  <a:rPr lang="en-US" sz="2000" i="1" dirty="0">
                    <a:latin typeface="Arial" panose="020B0604020202020204" pitchFamily="34" charset="0"/>
                  </a:rPr>
                  <a:t>n</a:t>
                </a:r>
                <a:r>
                  <a:rPr lang="en-US" sz="2000" dirty="0">
                    <a:latin typeface="Arial" panose="020B0604020202020204" pitchFamily="34" charset="0"/>
                  </a:rPr>
                  <a:t>, but there may be practical limitations to it</a:t>
                </a:r>
                <a:endParaRPr lang="en-US" sz="2000" dirty="0"/>
              </a:p>
              <a:p>
                <a:pPr>
                  <a:spcBef>
                    <a:spcPts val="450"/>
                  </a:spcBef>
                </a:pPr>
                <a:endParaRPr lang="en-US" sz="1500" dirty="0"/>
              </a:p>
              <a:p>
                <a:pPr>
                  <a:spcBef>
                    <a:spcPts val="450"/>
                  </a:spcBef>
                </a:pPr>
                <a:endParaRPr lang="en-US" sz="1500" dirty="0"/>
              </a:p>
              <a:p>
                <a:pPr>
                  <a:spcBef>
                    <a:spcPts val="450"/>
                  </a:spcBef>
                </a:pPr>
                <a:endParaRPr lang="en-US" sz="15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354373" y="1264251"/>
                <a:ext cx="8789627" cy="5824287"/>
              </a:xfrm>
              <a:prstGeom prst="rect">
                <a:avLst/>
              </a:prstGeom>
              <a:blipFill>
                <a:blip r:embed="rId3"/>
                <a:stretch>
                  <a:fillRect l="-971" t="-418"/>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35928" y="345037"/>
            <a:ext cx="8888321" cy="523220"/>
          </a:xfrm>
          <a:prstGeom prst="rect">
            <a:avLst/>
          </a:prstGeom>
          <a:noFill/>
        </p:spPr>
        <p:txBody>
          <a:bodyPr wrap="square" rtlCol="0">
            <a:spAutoFit/>
          </a:bodyPr>
          <a:lstStyle/>
          <a:p>
            <a:pPr algn="ctr"/>
            <a:r>
              <a:rPr lang="en-US" sz="2800" dirty="0">
                <a:solidFill>
                  <a:schemeClr val="bg1"/>
                </a:solidFill>
              </a:rPr>
              <a:t>10-2c </a:t>
            </a:r>
            <a:r>
              <a:rPr lang="en-US" sz="2800" b="1" spc="75" dirty="0">
                <a:latin typeface="Rockwell" panose="02060603020205020403" pitchFamily="18" charset="0"/>
                <a:cs typeface="Times New Roman" panose="02020603050405020304" pitchFamily="18" charset="0"/>
              </a:rPr>
              <a:t>Information and the Width of the Interval</a:t>
            </a:r>
          </a:p>
        </p:txBody>
      </p:sp>
    </p:spTree>
    <p:extLst>
      <p:ext uri="{BB962C8B-B14F-4D97-AF65-F5344CB8AC3E}">
        <p14:creationId xmlns:p14="http://schemas.microsoft.com/office/powerpoint/2010/main" val="140537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539575" y="1295304"/>
                <a:ext cx="8779047" cy="6983387"/>
              </a:xfrm>
              <a:prstGeom prst="rect">
                <a:avLst/>
              </a:prstGeom>
              <a:noFill/>
            </p:spPr>
            <p:txBody>
              <a:bodyPr wrap="square" lIns="67500" rtlCol="0">
                <a:spAutoFit/>
              </a:bodyPr>
              <a:lstStyle/>
              <a:p>
                <a:pPr>
                  <a:lnSpc>
                    <a:spcPct val="100000"/>
                  </a:lnSpc>
                </a:pPr>
                <a:r>
                  <a:rPr lang="en-US" sz="2000" b="1" dirty="0"/>
                  <a:t>In the Doll Example:</a:t>
                </a:r>
              </a:p>
              <a:p>
                <a:pPr>
                  <a:lnSpc>
                    <a:spcPct val="100000"/>
                  </a:lnSpc>
                </a:pPr>
                <a:endParaRPr lang="en-US" sz="2000" b="1" dirty="0"/>
              </a:p>
              <a:p>
                <a:pPr>
                  <a:lnSpc>
                    <a:spcPct val="100000"/>
                  </a:lnSpc>
                </a:pPr>
                <a:r>
                  <a:rPr lang="en-US" sz="2000" b="1" dirty="0"/>
                  <a:t>Changing the confidence level </a:t>
                </a:r>
              </a:p>
              <a:p>
                <a:pPr marL="257175" indent="-257175">
                  <a:spcBef>
                    <a:spcPts val="450"/>
                  </a:spcBef>
                  <a:spcAft>
                    <a:spcPts val="450"/>
                  </a:spcAft>
                  <a:buFont typeface="Arial" panose="020B0604020202020204" pitchFamily="34" charset="0"/>
                  <a:buChar char="•"/>
                </a:pPr>
                <a:r>
                  <a:rPr lang="en-US" sz="2000" dirty="0"/>
                  <a:t>To 90%, the interval estimate would have been:</a:t>
                </a:r>
              </a:p>
              <a:p>
                <a:pPr>
                  <a:spcBef>
                    <a:spcPts val="450"/>
                  </a:spcBef>
                </a:pP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i="1">
                        <a:latin typeface="Cambria Math" panose="02040503050406030204" pitchFamily="18" charset="0"/>
                        <a:ea typeface="Cambria Math" panose="02040503050406030204" pitchFamily="18" charset="0"/>
                      </a:rPr>
                      <m:t>=370.16±</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0.05</m:t>
                        </m:r>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25</m:t>
                            </m:r>
                          </m:e>
                        </m:rad>
                      </m:den>
                    </m:f>
                    <m:r>
                      <a:rPr lang="en-US" sz="2000" i="1">
                        <a:latin typeface="Cambria Math" panose="02040503050406030204" pitchFamily="18" charset="0"/>
                        <a:ea typeface="Cambria Math" panose="02040503050406030204" pitchFamily="18" charset="0"/>
                      </a:rPr>
                      <m:t>=370.16±1.645</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25</m:t>
                            </m:r>
                          </m:e>
                        </m:rad>
                      </m:den>
                    </m:f>
                    <m:r>
                      <a:rPr lang="en-US" sz="2000" i="1">
                        <a:latin typeface="Cambria Math" panose="02040503050406030204" pitchFamily="18" charset="0"/>
                        <a:ea typeface="Cambria Math" panose="02040503050406030204" pitchFamily="18" charset="0"/>
                      </a:rPr>
                      <m:t>= 370.16±24</m:t>
                    </m:r>
                    <m:r>
                      <a:rPr lang="en-US" sz="2000">
                        <a:latin typeface="Cambria Math" panose="02040503050406030204" pitchFamily="18" charset="0"/>
                        <a:ea typeface="Cambria Math" panose="02040503050406030204" pitchFamily="18" charset="0"/>
                      </a:rPr>
                      <m:t>.68</m:t>
                    </m:r>
                  </m:oMath>
                </a14:m>
                <a:r>
                  <a:rPr lang="en-US" sz="2000" dirty="0"/>
                  <a:t> </a:t>
                </a:r>
              </a:p>
              <a:p>
                <a:pPr marL="257175" indent="-257175">
                  <a:spcBef>
                    <a:spcPts val="450"/>
                  </a:spcBef>
                  <a:spcAft>
                    <a:spcPts val="450"/>
                  </a:spcAft>
                  <a:buFont typeface="Arial" panose="020B0604020202020204" pitchFamily="34" charset="0"/>
                  <a:buChar char="•"/>
                </a:pPr>
                <a:r>
                  <a:rPr lang="en-US" sz="2000" dirty="0"/>
                  <a:t>To 99%, the interval estimate would have been:</a:t>
                </a:r>
              </a:p>
              <a:p>
                <a:pPr>
                  <a:spcBef>
                    <a:spcPts val="450"/>
                  </a:spcBef>
                </a:pP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i="1">
                        <a:latin typeface="Cambria Math" panose="02040503050406030204" pitchFamily="18" charset="0"/>
                        <a:ea typeface="Cambria Math" panose="02040503050406030204" pitchFamily="18" charset="0"/>
                      </a:rPr>
                      <m:t>=370.16±</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0.005</m:t>
                        </m:r>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25</m:t>
                            </m:r>
                          </m:e>
                        </m:rad>
                      </m:den>
                    </m:f>
                    <m:r>
                      <a:rPr lang="en-US" sz="2000" i="1">
                        <a:latin typeface="Cambria Math" panose="02040503050406030204" pitchFamily="18" charset="0"/>
                        <a:ea typeface="Cambria Math" panose="02040503050406030204" pitchFamily="18" charset="0"/>
                      </a:rPr>
                      <m:t>=370.16±2.575</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25</m:t>
                            </m:r>
                          </m:e>
                        </m:rad>
                      </m:den>
                    </m:f>
                    <m:r>
                      <a:rPr lang="en-US" sz="2000" i="1">
                        <a:latin typeface="Cambria Math" panose="02040503050406030204" pitchFamily="18" charset="0"/>
                        <a:ea typeface="Cambria Math" panose="02040503050406030204" pitchFamily="18" charset="0"/>
                      </a:rPr>
                      <m:t>= 370.16±38.63</m:t>
                    </m:r>
                  </m:oMath>
                </a14:m>
                <a:r>
                  <a:rPr lang="en-US" sz="2000" dirty="0">
                    <a:ea typeface="Cambria Math" panose="02040503050406030204" pitchFamily="18" charset="0"/>
                  </a:rPr>
                  <a:t> </a:t>
                </a:r>
              </a:p>
              <a:p>
                <a:pPr marL="257175" indent="-257175">
                  <a:spcBef>
                    <a:spcPts val="450"/>
                  </a:spcBef>
                  <a:buFont typeface="Wingdings" panose="05000000000000000000" pitchFamily="2" charset="2"/>
                  <a:buChar char="à"/>
                </a:pPr>
                <a:r>
                  <a:rPr lang="en-US" sz="2000" dirty="0">
                    <a:ea typeface="Cambria Math" panose="02040503050406030204" pitchFamily="18" charset="0"/>
                    <a:sym typeface="Wingdings" panose="05000000000000000000" pitchFamily="2" charset="2"/>
                  </a:rPr>
                  <a:t>Confidence level of 95% is considered “standard”</a:t>
                </a:r>
              </a:p>
              <a:p>
                <a:pPr marL="257175" indent="-257175">
                  <a:spcBef>
                    <a:spcPts val="450"/>
                  </a:spcBef>
                  <a:buFont typeface="Wingdings" panose="05000000000000000000" pitchFamily="2" charset="2"/>
                  <a:buChar char="à"/>
                </a:pPr>
                <a:endParaRPr lang="en-US" sz="2000" dirty="0">
                  <a:ea typeface="Cambria Math" panose="02040503050406030204" pitchFamily="18" charset="0"/>
                  <a:sym typeface="Wingdings" panose="05000000000000000000" pitchFamily="2" charset="2"/>
                </a:endParaRPr>
              </a:p>
              <a:p>
                <a:pPr>
                  <a:lnSpc>
                    <a:spcPct val="100000"/>
                  </a:lnSpc>
                </a:pPr>
                <a:r>
                  <a:rPr lang="en-US" sz="2000" dirty="0">
                    <a:ea typeface="Cambria Math" panose="02040503050406030204" pitchFamily="18" charset="0"/>
                  </a:rPr>
                  <a:t> </a:t>
                </a:r>
                <a:r>
                  <a:rPr lang="en-US" sz="2000" b="1" dirty="0"/>
                  <a:t>Changing the sample size</a:t>
                </a:r>
              </a:p>
              <a:p>
                <a:pPr marL="257175" indent="-257175">
                  <a:spcBef>
                    <a:spcPts val="450"/>
                  </a:spcBef>
                  <a:spcAft>
                    <a:spcPts val="450"/>
                  </a:spcAft>
                  <a:buFont typeface="Arial" panose="020B0604020202020204" pitchFamily="34" charset="0"/>
                  <a:buChar char="•"/>
                </a:pPr>
                <a:r>
                  <a:rPr lang="en-US" sz="2000" dirty="0"/>
                  <a:t>To 100, the interval estimate would have been:</a:t>
                </a:r>
              </a:p>
              <a:p>
                <a:pPr>
                  <a:spcBef>
                    <a:spcPts val="450"/>
                  </a:spcBef>
                </a:pP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i="1">
                        <a:latin typeface="Cambria Math" panose="02040503050406030204" pitchFamily="18" charset="0"/>
                        <a:ea typeface="Cambria Math" panose="02040503050406030204" pitchFamily="18" charset="0"/>
                      </a:rPr>
                      <m:t>=370.16±</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0.025</m:t>
                        </m:r>
                      </m:sub>
                    </m:sSub>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100</m:t>
                            </m:r>
                          </m:e>
                        </m:rad>
                      </m:den>
                    </m:f>
                    <m:r>
                      <a:rPr lang="en-US" sz="2000" i="1">
                        <a:latin typeface="Cambria Math" panose="02040503050406030204" pitchFamily="18" charset="0"/>
                        <a:ea typeface="Cambria Math" panose="02040503050406030204" pitchFamily="18" charset="0"/>
                      </a:rPr>
                      <m:t>=370.16±1.96</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75</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100</m:t>
                            </m:r>
                          </m:e>
                        </m:rad>
                      </m:den>
                    </m:f>
                    <m:r>
                      <a:rPr lang="en-US" sz="2000" i="1">
                        <a:latin typeface="Cambria Math" panose="02040503050406030204" pitchFamily="18" charset="0"/>
                        <a:ea typeface="Cambria Math" panose="02040503050406030204" pitchFamily="18" charset="0"/>
                      </a:rPr>
                      <m:t>= 370.16±14.70</m:t>
                    </m:r>
                  </m:oMath>
                </a14:m>
                <a:r>
                  <a:rPr lang="en-US" sz="2000" dirty="0"/>
                  <a:t> </a:t>
                </a:r>
              </a:p>
              <a:p>
                <a:pPr>
                  <a:spcBef>
                    <a:spcPts val="450"/>
                  </a:spcBef>
                </a:pPr>
                <a:endParaRPr lang="en-US" sz="1500" dirty="0">
                  <a:ea typeface="Cambria Math" panose="02040503050406030204" pitchFamily="18" charset="0"/>
                </a:endParaRPr>
              </a:p>
              <a:p>
                <a:pPr>
                  <a:spcBef>
                    <a:spcPts val="450"/>
                  </a:spcBef>
                </a:pPr>
                <a:endParaRPr lang="en-US" sz="1500" dirty="0"/>
              </a:p>
              <a:p>
                <a:pPr>
                  <a:lnSpc>
                    <a:spcPct val="100000"/>
                  </a:lnSpc>
                </a:pPr>
                <a:endParaRPr lang="en-US" sz="1500" b="1" dirty="0"/>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539575" y="1295304"/>
                <a:ext cx="8779047" cy="6983387"/>
              </a:xfrm>
              <a:prstGeom prst="rect">
                <a:avLst/>
              </a:prstGeom>
              <a:blipFill>
                <a:blip r:embed="rId3"/>
                <a:stretch>
                  <a:fillRect l="-1042" t="-436"/>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47477" y="234888"/>
            <a:ext cx="8888321" cy="523220"/>
          </a:xfrm>
          <a:prstGeom prst="rect">
            <a:avLst/>
          </a:prstGeom>
          <a:noFill/>
        </p:spPr>
        <p:txBody>
          <a:bodyPr wrap="square" rtlCol="0">
            <a:spAutoFit/>
          </a:bodyPr>
          <a:lstStyle/>
          <a:p>
            <a:pPr algn="ctr"/>
            <a:r>
              <a:rPr lang="en-US" sz="2700" dirty="0">
                <a:solidFill>
                  <a:schemeClr val="bg1"/>
                </a:solidFill>
              </a:rPr>
              <a:t>10-2c </a:t>
            </a:r>
            <a:r>
              <a:rPr lang="en-US" sz="2800" b="1" spc="75" dirty="0">
                <a:latin typeface="Rockwell" panose="02060603020205020403" pitchFamily="18" charset="0"/>
                <a:cs typeface="Times New Roman" panose="02020603050405020304" pitchFamily="18" charset="0"/>
              </a:rPr>
              <a:t>Information and the Width of the Interval</a:t>
            </a:r>
          </a:p>
        </p:txBody>
      </p:sp>
    </p:spTree>
    <p:extLst>
      <p:ext uri="{BB962C8B-B14F-4D97-AF65-F5344CB8AC3E}">
        <p14:creationId xmlns:p14="http://schemas.microsoft.com/office/powerpoint/2010/main" val="3301929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5AE4-FBD8-3C09-4465-3BA487741917}"/>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D7E2C48D-1A32-FC4E-1032-140812E4CC11}"/>
              </a:ext>
            </a:extLst>
          </p:cNvPr>
          <p:cNvSpPr>
            <a:spLocks noGrp="1" noChangeArrowheads="1"/>
          </p:cNvSpPr>
          <p:nvPr>
            <p:ph type="title"/>
          </p:nvPr>
        </p:nvSpPr>
        <p:spPr>
          <a:xfrm>
            <a:off x="687388" y="141288"/>
            <a:ext cx="7772400" cy="814387"/>
          </a:xfrm>
        </p:spPr>
        <p:txBody>
          <a:bodyPr/>
          <a:lstStyle/>
          <a:p>
            <a:r>
              <a:rPr lang="en-US" altLang="en-US" sz="3200">
                <a:cs typeface="Arial" panose="020B0604020202020204" pitchFamily="34" charset="0"/>
              </a:rPr>
              <a:t>Interval Estimate of a Population Mean:  </a:t>
            </a:r>
            <a:r>
              <a:rPr lang="en-US" altLang="en-US" sz="3200" i="1">
                <a:latin typeface="Symbol" panose="05050102010706020507" pitchFamily="18" charset="2"/>
                <a:cs typeface="Arial" panose="020B0604020202020204" pitchFamily="34" charset="0"/>
              </a:rPr>
              <a:t></a:t>
            </a:r>
            <a:r>
              <a:rPr lang="en-US" altLang="en-US" sz="3200">
                <a:cs typeface="Arial" panose="020B0604020202020204" pitchFamily="34" charset="0"/>
              </a:rPr>
              <a:t>  Known</a:t>
            </a:r>
            <a:endParaRPr lang="en-IN" altLang="en-US" sz="3200"/>
          </a:p>
        </p:txBody>
      </p:sp>
      <p:sp>
        <p:nvSpPr>
          <p:cNvPr id="3" name="Content Placeholder 2">
            <a:extLst>
              <a:ext uri="{FF2B5EF4-FFF2-40B4-BE49-F238E27FC236}">
                <a16:creationId xmlns:a16="http://schemas.microsoft.com/office/drawing/2014/main" id="{EF2185E7-E8B1-CD82-A62D-8B91F614F2A2}"/>
              </a:ext>
            </a:extLst>
          </p:cNvPr>
          <p:cNvSpPr>
            <a:spLocks noGrp="1" noRot="1" noChangeAspect="1" noMove="1" noResize="1" noEditPoints="1" noAdjustHandles="1" noChangeArrowheads="1" noChangeShapeType="1" noTextEdit="1"/>
          </p:cNvSpPr>
          <p:nvPr>
            <p:ph idx="1"/>
          </p:nvPr>
        </p:nvSpPr>
        <p:spPr>
          <a:xfrm>
            <a:off x="534988" y="1464128"/>
            <a:ext cx="8077200" cy="4643438"/>
          </a:xfrm>
          <a:blipFill>
            <a:blip r:embed="rId2"/>
            <a:stretch>
              <a:fillRect l="-1283" t="-1969" r="-1509"/>
            </a:stretch>
          </a:blipFill>
        </p:spPr>
        <p:txBody>
          <a:bodyPr/>
          <a:lstStyle/>
          <a:p>
            <a:pPr>
              <a:defRPr/>
            </a:pPr>
            <a:r>
              <a:rPr lang="en-US">
                <a:noFill/>
              </a:rPr>
              <a:t> </a:t>
            </a:r>
          </a:p>
        </p:txBody>
      </p:sp>
    </p:spTree>
    <p:extLst>
      <p:ext uri="{BB962C8B-B14F-4D97-AF65-F5344CB8AC3E}">
        <p14:creationId xmlns:p14="http://schemas.microsoft.com/office/powerpoint/2010/main" val="830911819"/>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1454E-3DF6-B44A-03C9-2CCE13121B15}"/>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9FB29E57-2E94-B5E7-44B2-4A3B389162BC}"/>
              </a:ext>
            </a:extLst>
          </p:cNvPr>
          <p:cNvSpPr>
            <a:spLocks noGrp="1" noChangeArrowheads="1"/>
          </p:cNvSpPr>
          <p:nvPr>
            <p:ph type="title"/>
          </p:nvPr>
        </p:nvSpPr>
        <p:spPr>
          <a:xfrm>
            <a:off x="687388" y="141288"/>
            <a:ext cx="7772400" cy="814387"/>
          </a:xfrm>
        </p:spPr>
        <p:txBody>
          <a:bodyPr/>
          <a:lstStyle/>
          <a:p>
            <a:r>
              <a:rPr lang="en-US" altLang="en-US">
                <a:cs typeface="Arial" panose="020B0604020202020204" pitchFamily="34" charset="0"/>
              </a:rPr>
              <a:t>Interval Estimate of a Population Mean:  </a:t>
            </a:r>
            <a:r>
              <a:rPr lang="en-US" altLang="en-US" i="1">
                <a:latin typeface="Symbol" panose="05050102010706020507" pitchFamily="18" charset="2"/>
                <a:cs typeface="Arial" panose="020B0604020202020204" pitchFamily="34" charset="0"/>
              </a:rPr>
              <a:t></a:t>
            </a:r>
            <a:r>
              <a:rPr lang="en-US" altLang="en-US">
                <a:cs typeface="Arial" panose="020B0604020202020204" pitchFamily="34" charset="0"/>
              </a:rPr>
              <a:t>  Known</a:t>
            </a:r>
            <a:endParaRPr lang="en-IN" altLang="en-US"/>
          </a:p>
        </p:txBody>
      </p:sp>
      <p:sp>
        <p:nvSpPr>
          <p:cNvPr id="3" name="Content Placeholder 2">
            <a:extLst>
              <a:ext uri="{FF2B5EF4-FFF2-40B4-BE49-F238E27FC236}">
                <a16:creationId xmlns:a16="http://schemas.microsoft.com/office/drawing/2014/main" id="{D018F1D7-8B65-5A38-2ED2-10DC8F5F428C}"/>
              </a:ext>
            </a:extLst>
          </p:cNvPr>
          <p:cNvSpPr>
            <a:spLocks noGrp="1" noRot="1" noChangeAspect="1" noMove="1" noResize="1" noEditPoints="1" noAdjustHandles="1" noChangeArrowheads="1" noChangeShapeType="1" noTextEdit="1"/>
          </p:cNvSpPr>
          <p:nvPr>
            <p:ph idx="1"/>
          </p:nvPr>
        </p:nvSpPr>
        <p:spPr>
          <a:xfrm>
            <a:off x="228600" y="1104899"/>
            <a:ext cx="8763000" cy="5491844"/>
          </a:xfrm>
          <a:blipFill>
            <a:blip r:embed="rId2"/>
            <a:stretch>
              <a:fillRect l="-974" t="-1998" r="-835"/>
            </a:stretch>
          </a:blipFill>
        </p:spPr>
        <p:txBody>
          <a:bodyPr/>
          <a:lstStyle/>
          <a:p>
            <a:pPr>
              <a:defRPr/>
            </a:pPr>
            <a:r>
              <a:rPr lang="en-US">
                <a:noFill/>
              </a:rPr>
              <a:t> </a:t>
            </a:r>
          </a:p>
        </p:txBody>
      </p:sp>
    </p:spTree>
    <p:extLst>
      <p:ext uri="{BB962C8B-B14F-4D97-AF65-F5344CB8AC3E}">
        <p14:creationId xmlns:p14="http://schemas.microsoft.com/office/powerpoint/2010/main" val="1439917759"/>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CB3C-EDDA-82B9-E743-402A4BD3A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457DE-2DDB-1885-88D1-5F099F737B4C}"/>
              </a:ext>
            </a:extLst>
          </p:cNvPr>
          <p:cNvSpPr>
            <a:spLocks noGrp="1"/>
          </p:cNvSpPr>
          <p:nvPr>
            <p:ph type="title"/>
          </p:nvPr>
        </p:nvSpPr>
        <p:spPr>
          <a:xfrm>
            <a:off x="687388" y="141288"/>
            <a:ext cx="7772400" cy="814387"/>
          </a:xfrm>
        </p:spPr>
        <p:txBody>
          <a:bodyPr>
            <a:normAutofit fontScale="90000"/>
          </a:bodyPr>
          <a:lstStyle/>
          <a:p>
            <a:pPr>
              <a:defRPr/>
            </a:pPr>
            <a:r>
              <a:rPr lang="en-US" dirty="0">
                <a:cs typeface="Arial" panose="020B0604020202020204" pitchFamily="34" charset="0"/>
              </a:rPr>
              <a:t>Interval Estimate of a Population Mean:  </a:t>
            </a:r>
            <a:r>
              <a:rPr lang="en-US" i="1" dirty="0">
                <a:latin typeface="Symbol" panose="05050102010706020507" pitchFamily="18" charset="2"/>
                <a:cs typeface="Arial" panose="020B0604020202020204" pitchFamily="34" charset="0"/>
              </a:rPr>
              <a:t></a:t>
            </a:r>
            <a:r>
              <a:rPr lang="en-US" dirty="0">
                <a:cs typeface="Arial" panose="020B0604020202020204" pitchFamily="34" charset="0"/>
              </a:rPr>
              <a:t>  Known</a:t>
            </a:r>
            <a:endParaRPr lang="en-IN" dirty="0"/>
          </a:p>
        </p:txBody>
      </p:sp>
      <p:sp>
        <p:nvSpPr>
          <p:cNvPr id="3" name="Content Placeholder 2">
            <a:extLst>
              <a:ext uri="{FF2B5EF4-FFF2-40B4-BE49-F238E27FC236}">
                <a16:creationId xmlns:a16="http://schemas.microsoft.com/office/drawing/2014/main" id="{2EB0C7E6-C25F-24F2-EE21-7A638FF44BDD}"/>
              </a:ext>
            </a:extLst>
          </p:cNvPr>
          <p:cNvSpPr>
            <a:spLocks noGrp="1"/>
          </p:cNvSpPr>
          <p:nvPr>
            <p:ph idx="1"/>
          </p:nvPr>
        </p:nvSpPr>
        <p:spPr>
          <a:xfrm>
            <a:off x="687388" y="1104900"/>
            <a:ext cx="7772400" cy="5383213"/>
          </a:xfrm>
        </p:spPr>
        <p:txBody>
          <a:bodyPr>
            <a:normAutofit/>
          </a:bodyPr>
          <a:lstStyle/>
          <a:p>
            <a:pPr marL="0" indent="0">
              <a:buFont typeface="Arial" panose="020B0604020202020204" pitchFamily="34" charset="0"/>
              <a:buNone/>
              <a:defRPr/>
            </a:pPr>
            <a:r>
              <a:rPr lang="en-IN" sz="2105" b="1" u="sng" dirty="0"/>
              <a:t>Example</a:t>
            </a:r>
            <a:r>
              <a:rPr lang="en-IN" sz="2105" b="1" dirty="0"/>
              <a:t>: Lloyds Department store</a:t>
            </a:r>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US" sz="2105" dirty="0">
              <a:solidFill>
                <a:srgbClr val="000000"/>
              </a:solidFill>
              <a:cs typeface="Arial" panose="020B0604020202020204" pitchFamily="34" charset="0"/>
            </a:endParaRPr>
          </a:p>
          <a:p>
            <a:pPr marL="0" indent="0">
              <a:buFont typeface="Arial" panose="020B0604020202020204" pitchFamily="34" charset="0"/>
              <a:buNone/>
              <a:defRPr/>
            </a:pPr>
            <a:endParaRPr lang="en-US" sz="2105" dirty="0">
              <a:solidFill>
                <a:srgbClr val="000000"/>
              </a:solidFill>
              <a:cs typeface="Arial" panose="020B0604020202020204" pitchFamily="34" charset="0"/>
            </a:endParaRPr>
          </a:p>
          <a:p>
            <a:pPr marL="0" indent="0">
              <a:buFont typeface="Arial" panose="020B0604020202020204" pitchFamily="34" charset="0"/>
              <a:buNone/>
              <a:defRPr/>
            </a:pPr>
            <a:r>
              <a:rPr lang="en-US" sz="2105" dirty="0">
                <a:solidFill>
                  <a:srgbClr val="000000"/>
                </a:solidFill>
                <a:cs typeface="Arial" panose="020B0604020202020204" pitchFamily="34" charset="0"/>
              </a:rPr>
              <a:t>In order to have a higher degree of confidence, the margin of error and thus the width of the confidence interval must be larger.</a:t>
            </a:r>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marL="0" indent="0">
              <a:buFont typeface="Arial" panose="020B0604020202020204" pitchFamily="34" charset="0"/>
              <a:buNone/>
              <a:defRPr/>
            </a:pPr>
            <a:endParaRPr lang="en-IN" sz="2105" b="1" dirty="0"/>
          </a:p>
          <a:p>
            <a:pPr>
              <a:defRPr/>
            </a:pPr>
            <a:endParaRPr lang="en-IN" sz="2105" dirty="0"/>
          </a:p>
        </p:txBody>
      </p:sp>
      <p:graphicFrame>
        <p:nvGraphicFramePr>
          <p:cNvPr id="5" name="Table 4">
            <a:extLst>
              <a:ext uri="{FF2B5EF4-FFF2-40B4-BE49-F238E27FC236}">
                <a16:creationId xmlns:a16="http://schemas.microsoft.com/office/drawing/2014/main" id="{9701C79A-375F-13BE-0180-5A50E3C21D59}"/>
              </a:ext>
            </a:extLst>
          </p:cNvPr>
          <p:cNvGraphicFramePr>
            <a:graphicFrameLocks noGrp="1"/>
          </p:cNvGraphicFramePr>
          <p:nvPr/>
        </p:nvGraphicFramePr>
        <p:xfrm>
          <a:off x="773113" y="1998663"/>
          <a:ext cx="7826376" cy="2584452"/>
        </p:xfrm>
        <a:graphic>
          <a:graphicData uri="http://schemas.openxmlformats.org/drawingml/2006/table">
            <a:tbl>
              <a:tblPr firstRow="1" bandRow="1">
                <a:tableStyleId>{073A0DAA-6AF3-43AB-8588-CEC1D06C72B9}</a:tableStyleId>
              </a:tblPr>
              <a:tblGrid>
                <a:gridCol w="2608792">
                  <a:extLst>
                    <a:ext uri="{9D8B030D-6E8A-4147-A177-3AD203B41FA5}">
                      <a16:colId xmlns:a16="http://schemas.microsoft.com/office/drawing/2014/main" val="20000"/>
                    </a:ext>
                  </a:extLst>
                </a:gridCol>
                <a:gridCol w="2608792">
                  <a:extLst>
                    <a:ext uri="{9D8B030D-6E8A-4147-A177-3AD203B41FA5}">
                      <a16:colId xmlns:a16="http://schemas.microsoft.com/office/drawing/2014/main" val="20001"/>
                    </a:ext>
                  </a:extLst>
                </a:gridCol>
                <a:gridCol w="2608792">
                  <a:extLst>
                    <a:ext uri="{9D8B030D-6E8A-4147-A177-3AD203B41FA5}">
                      <a16:colId xmlns:a16="http://schemas.microsoft.com/office/drawing/2014/main" val="20002"/>
                    </a:ext>
                  </a:extLst>
                </a:gridCol>
              </a:tblGrid>
              <a:tr h="646113">
                <a:tc>
                  <a:txBody>
                    <a:bodyPr/>
                    <a:lstStyle/>
                    <a:p>
                      <a:pPr algn="ctr"/>
                      <a:r>
                        <a:rPr lang="en-IN" sz="2000" b="1" dirty="0"/>
                        <a:t>Confidence level</a:t>
                      </a:r>
                    </a:p>
                  </a:txBody>
                  <a:tcPr marL="68752" marR="68752" marT="34385" marB="34385"/>
                </a:tc>
                <a:tc>
                  <a:txBody>
                    <a:bodyPr/>
                    <a:lstStyle/>
                    <a:p>
                      <a:pPr algn="ctr"/>
                      <a:r>
                        <a:rPr lang="en-IN" sz="2000" b="1" dirty="0"/>
                        <a:t>Margin of Error</a:t>
                      </a:r>
                    </a:p>
                  </a:txBody>
                  <a:tcPr marL="68752" marR="68752" marT="34385" marB="34385"/>
                </a:tc>
                <a:tc>
                  <a:txBody>
                    <a:bodyPr/>
                    <a:lstStyle/>
                    <a:p>
                      <a:pPr algn="ctr"/>
                      <a:r>
                        <a:rPr lang="en-IN" sz="2000" b="1" dirty="0"/>
                        <a:t>Interval estimate</a:t>
                      </a:r>
                    </a:p>
                  </a:txBody>
                  <a:tcPr marL="68752" marR="68752" marT="34385" marB="34385"/>
                </a:tc>
                <a:extLst>
                  <a:ext uri="{0D108BD9-81ED-4DB2-BD59-A6C34878D82A}">
                    <a16:rowId xmlns:a16="http://schemas.microsoft.com/office/drawing/2014/main" val="10000"/>
                  </a:ext>
                </a:extLst>
              </a:tr>
              <a:tr h="646113">
                <a:tc>
                  <a:txBody>
                    <a:bodyPr/>
                    <a:lstStyle/>
                    <a:p>
                      <a:pPr algn="ctr"/>
                      <a:r>
                        <a:rPr lang="en-IN" sz="2000" b="1" dirty="0"/>
                        <a:t>90%</a:t>
                      </a:r>
                    </a:p>
                  </a:txBody>
                  <a:tcPr marL="68752" marR="68752" marT="34385" marB="34385"/>
                </a:tc>
                <a:tc>
                  <a:txBody>
                    <a:bodyPr/>
                    <a:lstStyle/>
                    <a:p>
                      <a:pPr algn="ctr"/>
                      <a:r>
                        <a:rPr lang="en-IN" sz="2000" b="1" dirty="0"/>
                        <a:t>3.29</a:t>
                      </a:r>
                    </a:p>
                  </a:txBody>
                  <a:tcPr marL="68752" marR="68752" marT="34385" marB="34385"/>
                </a:tc>
                <a:tc>
                  <a:txBody>
                    <a:bodyPr/>
                    <a:lstStyle/>
                    <a:p>
                      <a:pPr algn="ctr"/>
                      <a:r>
                        <a:rPr lang="en-IN" sz="2000" b="1" dirty="0"/>
                        <a:t>78.71 – 85.29</a:t>
                      </a:r>
                    </a:p>
                  </a:txBody>
                  <a:tcPr marL="68752" marR="68752" marT="34385" marB="34385"/>
                </a:tc>
                <a:extLst>
                  <a:ext uri="{0D108BD9-81ED-4DB2-BD59-A6C34878D82A}">
                    <a16:rowId xmlns:a16="http://schemas.microsoft.com/office/drawing/2014/main" val="10001"/>
                  </a:ext>
                </a:extLst>
              </a:tr>
              <a:tr h="646113">
                <a:tc>
                  <a:txBody>
                    <a:bodyPr/>
                    <a:lstStyle/>
                    <a:p>
                      <a:pPr algn="ctr"/>
                      <a:r>
                        <a:rPr lang="en-IN" sz="2000" b="1" dirty="0"/>
                        <a:t>95%</a:t>
                      </a:r>
                    </a:p>
                  </a:txBody>
                  <a:tcPr marL="68752" marR="68752" marT="34385" marB="34385"/>
                </a:tc>
                <a:tc>
                  <a:txBody>
                    <a:bodyPr/>
                    <a:lstStyle/>
                    <a:p>
                      <a:pPr algn="ctr"/>
                      <a:r>
                        <a:rPr lang="en-IN" sz="2000" b="1" dirty="0"/>
                        <a:t>3.92</a:t>
                      </a:r>
                    </a:p>
                  </a:txBody>
                  <a:tcPr marL="68752" marR="68752" marT="34385" marB="3438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t>78.08 – 85.92</a:t>
                      </a:r>
                    </a:p>
                  </a:txBody>
                  <a:tcPr marL="68752" marR="68752" marT="34385" marB="34385"/>
                </a:tc>
                <a:extLst>
                  <a:ext uri="{0D108BD9-81ED-4DB2-BD59-A6C34878D82A}">
                    <a16:rowId xmlns:a16="http://schemas.microsoft.com/office/drawing/2014/main" val="10002"/>
                  </a:ext>
                </a:extLst>
              </a:tr>
              <a:tr h="646113">
                <a:tc>
                  <a:txBody>
                    <a:bodyPr/>
                    <a:lstStyle/>
                    <a:p>
                      <a:pPr algn="ctr"/>
                      <a:r>
                        <a:rPr lang="en-IN" sz="2000" b="1" dirty="0"/>
                        <a:t>99%</a:t>
                      </a:r>
                    </a:p>
                  </a:txBody>
                  <a:tcPr marL="68752" marR="68752" marT="34385" marB="34385"/>
                </a:tc>
                <a:tc>
                  <a:txBody>
                    <a:bodyPr/>
                    <a:lstStyle/>
                    <a:p>
                      <a:pPr algn="ctr"/>
                      <a:r>
                        <a:rPr lang="en-IN" sz="2000" b="1" dirty="0"/>
                        <a:t>5.15</a:t>
                      </a:r>
                    </a:p>
                  </a:txBody>
                  <a:tcPr marL="68752" marR="68752" marT="34385" marB="34385"/>
                </a:tc>
                <a:tc>
                  <a:txBody>
                    <a:bodyPr/>
                    <a:lstStyle/>
                    <a:p>
                      <a:pPr algn="ctr"/>
                      <a:r>
                        <a:rPr lang="en-IN" sz="2000" b="1" dirty="0"/>
                        <a:t>76.85 – 87.15</a:t>
                      </a:r>
                    </a:p>
                  </a:txBody>
                  <a:tcPr marL="68752" marR="68752" marT="34385" marB="3438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4567690"/>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D56E-934F-3618-C8A1-68AA94E7E0D4}"/>
            </a:ext>
          </a:extLst>
        </p:cNvPr>
        <p:cNvGrpSpPr/>
        <p:nvPr/>
      </p:nvGrpSpPr>
      <p:grpSpPr>
        <a:xfrm>
          <a:off x="0" y="0"/>
          <a:ext cx="0" cy="0"/>
          <a:chOff x="0" y="0"/>
          <a:chExt cx="0" cy="0"/>
        </a:xfrm>
      </p:grpSpPr>
      <p:sp>
        <p:nvSpPr>
          <p:cNvPr id="66726" name="Rectangle 166">
            <a:extLst>
              <a:ext uri="{FF2B5EF4-FFF2-40B4-BE49-F238E27FC236}">
                <a16:creationId xmlns:a16="http://schemas.microsoft.com/office/drawing/2014/main" id="{ED0CAEC0-22AC-3A51-A408-CAEC163FA997}"/>
              </a:ext>
            </a:extLst>
          </p:cNvPr>
          <p:cNvSpPr>
            <a:spLocks noChangeArrowheads="1"/>
          </p:cNvSpPr>
          <p:nvPr/>
        </p:nvSpPr>
        <p:spPr bwMode="auto">
          <a:xfrm>
            <a:off x="685800" y="160338"/>
            <a:ext cx="7772400" cy="817562"/>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mj-lt"/>
                <a:ea typeface="+mj-ea"/>
                <a:cs typeface="+mj-cs"/>
              </a:rPr>
              <a:t>Interval Estimate of a Population Mean:</a:t>
            </a:r>
            <a:br>
              <a:rPr lang="en-US" sz="2800" b="1" dirty="0">
                <a:effectLst>
                  <a:outerShdw blurRad="38100" dist="38100" dir="2700000" algn="tl">
                    <a:srgbClr val="000000"/>
                  </a:outerShdw>
                </a:effectLst>
                <a:latin typeface="+mj-lt"/>
                <a:ea typeface="+mj-ea"/>
                <a:cs typeface="+mj-cs"/>
              </a:rPr>
            </a:br>
            <a:r>
              <a:rPr lang="en-US" sz="2800" b="1" i="1" dirty="0">
                <a:latin typeface="Symbol" pitchFamily="18" charset="2"/>
                <a:cs typeface="Arial" charset="0"/>
              </a:rPr>
              <a:t>  </a:t>
            </a:r>
            <a:r>
              <a:rPr lang="en-US" sz="2800" b="1" dirty="0">
                <a:effectLst>
                  <a:outerShdw blurRad="38100" dist="38100" dir="2700000" algn="tl">
                    <a:srgbClr val="000000"/>
                  </a:outerShdw>
                </a:effectLst>
                <a:latin typeface="+mj-lt"/>
                <a:ea typeface="+mj-ea"/>
                <a:cs typeface="+mj-cs"/>
              </a:rPr>
              <a:t>  </a:t>
            </a:r>
            <a:r>
              <a:rPr lang="en-US" sz="2800" b="1" dirty="0">
                <a:latin typeface="+mj-lt"/>
                <a:ea typeface="+mj-ea"/>
                <a:cs typeface="+mj-cs"/>
              </a:rPr>
              <a:t>Known (another example) </a:t>
            </a:r>
          </a:p>
        </p:txBody>
      </p:sp>
      <p:sp>
        <p:nvSpPr>
          <p:cNvPr id="66727" name="Rectangle 167">
            <a:extLst>
              <a:ext uri="{FF2B5EF4-FFF2-40B4-BE49-F238E27FC236}">
                <a16:creationId xmlns:a16="http://schemas.microsoft.com/office/drawing/2014/main" id="{10A1EC20-72B7-0E55-1C41-B2F7A4F4CDBA}"/>
              </a:ext>
            </a:extLst>
          </p:cNvPr>
          <p:cNvSpPr>
            <a:spLocks noChangeArrowheads="1"/>
          </p:cNvSpPr>
          <p:nvPr/>
        </p:nvSpPr>
        <p:spPr bwMode="auto">
          <a:xfrm>
            <a:off x="703263" y="1114425"/>
            <a:ext cx="6038850" cy="50165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1"/>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Example:  Discount Sounds</a:t>
            </a:r>
          </a:p>
        </p:txBody>
      </p:sp>
      <p:sp>
        <p:nvSpPr>
          <p:cNvPr id="66728" name="Rectangle 168">
            <a:extLst>
              <a:ext uri="{FF2B5EF4-FFF2-40B4-BE49-F238E27FC236}">
                <a16:creationId xmlns:a16="http://schemas.microsoft.com/office/drawing/2014/main" id="{57B82D7D-EB78-C89F-17C6-F9EEB300AB04}"/>
              </a:ext>
            </a:extLst>
          </p:cNvPr>
          <p:cNvSpPr>
            <a:spLocks noChangeArrowheads="1"/>
          </p:cNvSpPr>
          <p:nvPr/>
        </p:nvSpPr>
        <p:spPr bwMode="auto">
          <a:xfrm>
            <a:off x="1077913" y="1620838"/>
            <a:ext cx="7556500" cy="1917700"/>
          </a:xfrm>
          <a:prstGeom prst="rect">
            <a:avLst/>
          </a:prstGeom>
          <a:noFill/>
          <a:ln w="12700">
            <a:noFill/>
            <a:miter lim="800000"/>
            <a:headEnd/>
            <a:tailEnd/>
          </a:ln>
          <a:effectLst/>
        </p:spPr>
        <p:txBody>
          <a:bodyPr lIns="90488" tIns="44450" rIns="90488" bIns="44450"/>
          <a:lstStyle/>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Discount Sounds has 260 retail outlets throughout</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the United States.  The firm is evaluating a potential</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location for a new outlet, based in part, on the mean</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annual income of the individuals in the marketing</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area of the new location.</a:t>
            </a:r>
          </a:p>
        </p:txBody>
      </p:sp>
      <p:sp>
        <p:nvSpPr>
          <p:cNvPr id="66729" name="Rectangle 169">
            <a:extLst>
              <a:ext uri="{FF2B5EF4-FFF2-40B4-BE49-F238E27FC236}">
                <a16:creationId xmlns:a16="http://schemas.microsoft.com/office/drawing/2014/main" id="{E3731811-1714-DAAF-82D2-7964929B2153}"/>
              </a:ext>
            </a:extLst>
          </p:cNvPr>
          <p:cNvSpPr>
            <a:spLocks noChangeArrowheads="1"/>
          </p:cNvSpPr>
          <p:nvPr/>
        </p:nvSpPr>
        <p:spPr bwMode="auto">
          <a:xfrm>
            <a:off x="1065213" y="3519488"/>
            <a:ext cx="7442200" cy="2476500"/>
          </a:xfrm>
          <a:prstGeom prst="rect">
            <a:avLst/>
          </a:prstGeom>
          <a:noFill/>
          <a:ln w="12700">
            <a:noFill/>
            <a:miter lim="800000"/>
            <a:headEnd/>
            <a:tailEnd/>
          </a:ln>
          <a:effectLst/>
        </p:spPr>
        <p:txBody>
          <a:bodyPr lIns="90488" tIns="44450" rIns="90488" bIns="44450"/>
          <a:lstStyle/>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 sample of size </a:t>
            </a:r>
            <a:r>
              <a:rPr lang="en-US" sz="2400" i="1" dirty="0">
                <a:effectLst>
                  <a:outerShdw blurRad="38100" dist="38100" dir="2700000" algn="tl">
                    <a:srgbClr val="000000"/>
                  </a:outerShdw>
                </a:effectLst>
                <a:latin typeface="Book Antiqua" pitchFamily="18" charset="0"/>
                <a:cs typeface="+mn-cs"/>
              </a:rPr>
              <a:t>n</a:t>
            </a:r>
            <a:r>
              <a:rPr lang="en-US" sz="2400" dirty="0">
                <a:effectLst>
                  <a:outerShdw blurRad="38100" dist="38100" dir="2700000" algn="tl">
                    <a:srgbClr val="000000"/>
                  </a:outerShdw>
                </a:effectLst>
                <a:latin typeface="Book Antiqua" pitchFamily="18" charset="0"/>
                <a:cs typeface="+mn-cs"/>
              </a:rPr>
              <a:t> = 36 was taken; the sample </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mean income is $41,100.  The population is not</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believed to be highly skewed.  The population </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standard deviation is estimated to be $4,500, and the</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confidence coefficient to be used in the interval </a:t>
            </a:r>
          </a:p>
          <a:p>
            <a:pPr marL="342900" indent="-342900">
              <a:lnSpc>
                <a:spcPct val="8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estimate is .95.</a:t>
            </a:r>
          </a:p>
        </p:txBody>
      </p:sp>
    </p:spTree>
    <p:extLst>
      <p:ext uri="{BB962C8B-B14F-4D97-AF65-F5344CB8AC3E}">
        <p14:creationId xmlns:p14="http://schemas.microsoft.com/office/powerpoint/2010/main" val="279607241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728"/>
                                        </p:tgtEl>
                                        <p:attrNameLst>
                                          <p:attrName>style.visibility</p:attrName>
                                        </p:attrNameLst>
                                      </p:cBhvr>
                                      <p:to>
                                        <p:strVal val="visible"/>
                                      </p:to>
                                    </p:set>
                                    <p:animEffect transition="in" filter="blinds(horizontal)">
                                      <p:cBhvr>
                                        <p:cTn id="7" dur="500"/>
                                        <p:tgtEl>
                                          <p:spTgt spid="66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729"/>
                                        </p:tgtEl>
                                        <p:attrNameLst>
                                          <p:attrName>style.visibility</p:attrName>
                                        </p:attrNameLst>
                                      </p:cBhvr>
                                      <p:to>
                                        <p:strVal val="visible"/>
                                      </p:to>
                                    </p:set>
                                    <p:animEffect transition="in" filter="blinds(horizontal)">
                                      <p:cBhvr>
                                        <p:cTn id="12" dur="500"/>
                                        <p:tgtEl>
                                          <p:spTgt spid="66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28" grpId="0" autoUpdateAnimBg="0"/>
      <p:bldP spid="6672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83931" y="360226"/>
            <a:ext cx="8888321"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Point Estimator</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450645" y="1292491"/>
                <a:ext cx="8242709"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None/>
                </a:pPr>
                <a:r>
                  <a:rPr lang="en-US" sz="2200" dirty="0"/>
                  <a:t>A point estimator draws inferences about a population by estimating the value of an unknown parameter using a single value or point.</a:t>
                </a:r>
              </a:p>
              <a:p>
                <a:pPr marL="0" indent="0">
                  <a:spcBef>
                    <a:spcPts val="450"/>
                  </a:spcBef>
                  <a:buNone/>
                </a:pPr>
                <a:endParaRPr lang="en-US" sz="2200" dirty="0"/>
              </a:p>
              <a:p>
                <a:pPr marL="0" indent="0">
                  <a:spcBef>
                    <a:spcPts val="450"/>
                  </a:spcBef>
                  <a:buNone/>
                </a:pPr>
                <a:r>
                  <a:rPr lang="en-US" sz="2200" dirty="0"/>
                  <a:t>Drawbacks:</a:t>
                </a:r>
              </a:p>
              <a:p>
                <a:pPr>
                  <a:spcBef>
                    <a:spcPts val="450"/>
                  </a:spcBef>
                </a:pPr>
                <a:r>
                  <a:rPr lang="en-US" sz="2200" dirty="0"/>
                  <a:t>Because the probability that a continuous random variable will equal a value is 0, it is virtually certain the estimate will be wrong (e.g., probability that </a:t>
                </a:r>
                <a14:m>
                  <m:oMath xmlns:m="http://schemas.openxmlformats.org/officeDocument/2006/math">
                    <m:acc>
                      <m:accPr>
                        <m:chr m:val="̅"/>
                        <m:ctrlPr>
                          <a:rPr lang="en-US" sz="2200" i="1">
                            <a:latin typeface="Cambria Math" panose="02040503050406030204" pitchFamily="18" charset="0"/>
                          </a:rPr>
                        </m:ctrlPr>
                      </m:accPr>
                      <m:e>
                        <m:r>
                          <a:rPr lang="en-CA" sz="2200" i="1">
                            <a:latin typeface="Cambria Math" panose="02040503050406030204" pitchFamily="18" charset="0"/>
                          </a:rPr>
                          <m:t>𝑥</m:t>
                        </m:r>
                      </m:e>
                    </m:acc>
                  </m:oMath>
                </a14:m>
                <a:r>
                  <a:rPr lang="en-US" sz="2200" dirty="0"/>
                  <a:t> will exactly equal </a:t>
                </a:r>
                <a14:m>
                  <m:oMath xmlns:m="http://schemas.openxmlformats.org/officeDocument/2006/math">
                    <m:r>
                      <m:rPr>
                        <m:sty m:val="p"/>
                      </m:rPr>
                      <a:rPr lang="el-GR" sz="2200" i="1">
                        <a:latin typeface="Cambria Math" panose="02040503050406030204" pitchFamily="18" charset="0"/>
                        <a:ea typeface="Cambria Math" panose="02040503050406030204" pitchFamily="18" charset="0"/>
                      </a:rPr>
                      <m:t>μ</m:t>
                    </m:r>
                  </m:oMath>
                </a14:m>
                <a:r>
                  <a:rPr lang="en-US" sz="2200" dirty="0"/>
                  <a:t> is 0)</a:t>
                </a:r>
              </a:p>
              <a:p>
                <a:pPr>
                  <a:spcBef>
                    <a:spcPts val="450"/>
                  </a:spcBef>
                </a:pPr>
                <a:r>
                  <a:rPr lang="en-US" sz="2200" dirty="0"/>
                  <a:t>A point estimator does not reveal how close the estimate is to the unknown population parameter.</a:t>
                </a:r>
              </a:p>
              <a:p>
                <a:pPr>
                  <a:spcBef>
                    <a:spcPts val="450"/>
                  </a:spcBef>
                </a:pPr>
                <a:r>
                  <a:rPr lang="en-US" sz="2200" dirty="0"/>
                  <a:t>A point estimator does not have the capacity to reflect the effects of larger sample sizes (i.e., the fact that large samples tend to produce more accurate results since it contains more information). </a:t>
                </a:r>
              </a:p>
              <a:p>
                <a:pPr marL="0" indent="0">
                  <a:spcBef>
                    <a:spcPts val="450"/>
                  </a:spcBef>
                  <a:buNone/>
                </a:pPr>
                <a:endParaRPr lang="en-US" sz="1350" dirty="0"/>
              </a:p>
            </p:txBody>
          </p:sp>
        </mc:Choice>
        <mc:Fallback xmlns="">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450645" y="1292491"/>
                <a:ext cx="8242709" cy="3366477"/>
              </a:xfrm>
              <a:prstGeom prst="rect">
                <a:avLst/>
              </a:prstGeom>
              <a:blipFill>
                <a:blip r:embed="rId3"/>
                <a:stretch>
                  <a:fillRect l="-962" t="-2174" r="-962" b="-41667"/>
                </a:stretch>
              </a:blipFill>
            </p:spPr>
            <p:txBody>
              <a:bodyPr/>
              <a:lstStyle/>
              <a:p>
                <a:r>
                  <a:rPr lang="en-US">
                    <a:noFill/>
                  </a:rPr>
                  <a:t> </a:t>
                </a:r>
              </a:p>
            </p:txBody>
          </p:sp>
        </mc:Fallback>
      </mc:AlternateContent>
    </p:spTree>
    <p:extLst>
      <p:ext uri="{BB962C8B-B14F-4D97-AF65-F5344CB8AC3E}">
        <p14:creationId xmlns:p14="http://schemas.microsoft.com/office/powerpoint/2010/main" val="413851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58CBB-7848-F7E2-E00D-F73303709A4C}"/>
            </a:ext>
          </a:extLst>
        </p:cNvPr>
        <p:cNvGrpSpPr/>
        <p:nvPr/>
      </p:nvGrpSpPr>
      <p:grpSpPr>
        <a:xfrm>
          <a:off x="0" y="0"/>
          <a:ext cx="0" cy="0"/>
          <a:chOff x="0" y="0"/>
          <a:chExt cx="0" cy="0"/>
        </a:xfrm>
      </p:grpSpPr>
      <p:sp>
        <p:nvSpPr>
          <p:cNvPr id="67758" name="Rectangle 174">
            <a:extLst>
              <a:ext uri="{FF2B5EF4-FFF2-40B4-BE49-F238E27FC236}">
                <a16:creationId xmlns:a16="http://schemas.microsoft.com/office/drawing/2014/main" id="{1932D07E-73F7-7E7A-73AB-2E88291C0ABD}"/>
              </a:ext>
            </a:extLst>
          </p:cNvPr>
          <p:cNvSpPr>
            <a:spLocks noChangeArrowheads="1"/>
          </p:cNvSpPr>
          <p:nvPr/>
        </p:nvSpPr>
        <p:spPr bwMode="auto">
          <a:xfrm>
            <a:off x="1095375" y="4851400"/>
            <a:ext cx="6858000" cy="106680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182">
            <a:extLst>
              <a:ext uri="{FF2B5EF4-FFF2-40B4-BE49-F238E27FC236}">
                <a16:creationId xmlns:a16="http://schemas.microsoft.com/office/drawing/2014/main" id="{FB775FE4-B38D-19DB-CFC5-E517FE10C318}"/>
              </a:ext>
            </a:extLst>
          </p:cNvPr>
          <p:cNvGrpSpPr>
            <a:grpSpLocks/>
          </p:cNvGrpSpPr>
          <p:nvPr/>
        </p:nvGrpSpPr>
        <p:grpSpPr bwMode="auto">
          <a:xfrm>
            <a:off x="1073150" y="1568450"/>
            <a:ext cx="7334250" cy="1162050"/>
            <a:chOff x="636" y="588"/>
            <a:chExt cx="4620" cy="732"/>
          </a:xfrm>
        </p:grpSpPr>
        <p:sp>
          <p:nvSpPr>
            <p:cNvPr id="67748" name="Rectangle 164">
              <a:extLst>
                <a:ext uri="{FF2B5EF4-FFF2-40B4-BE49-F238E27FC236}">
                  <a16:creationId xmlns:a16="http://schemas.microsoft.com/office/drawing/2014/main" id="{F081ADF7-8623-B214-DD89-D1ADCD8881FD}"/>
                </a:ext>
              </a:extLst>
            </p:cNvPr>
            <p:cNvSpPr>
              <a:spLocks noChangeArrowheads="1"/>
            </p:cNvSpPr>
            <p:nvPr/>
          </p:nvSpPr>
          <p:spPr bwMode="auto">
            <a:xfrm>
              <a:off x="636" y="588"/>
              <a:ext cx="4620" cy="732"/>
            </a:xfrm>
            <a:prstGeom prst="rect">
              <a:avLst/>
            </a:prstGeom>
            <a:noFill/>
            <a:ln w="12700">
              <a:noFill/>
              <a:miter lim="800000"/>
              <a:headEnd/>
              <a:tailEnd/>
            </a:ln>
            <a:effectLst/>
          </p:spPr>
          <p:txBody>
            <a:bodyPr wrap="none" anchor="ctr"/>
            <a:lstStyle/>
            <a:p>
              <a:pPr>
                <a:spcBef>
                  <a:spcPct val="20000"/>
                </a:spcBef>
                <a:buClr>
                  <a:srgbClr val="FFFF00"/>
                </a:buClr>
                <a:buSzPct val="80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95% of the sample means that can be observed</a:t>
              </a:r>
            </a:p>
            <a:p>
              <a:pPr>
                <a:spcBef>
                  <a:spcPct val="20000"/>
                </a:spcBef>
                <a:buClr>
                  <a:srgbClr val="FFFF00"/>
                </a:buClr>
                <a:buSzPct val="80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are within </a:t>
              </a:r>
              <a:r>
                <a:rPr lang="en-US" sz="2400" u="sng">
                  <a:effectLst>
                    <a:outerShdw blurRad="38100" dist="38100" dir="2700000" algn="tl">
                      <a:srgbClr val="000000"/>
                    </a:outerShdw>
                  </a:effectLst>
                  <a:latin typeface="Book Antiqua" pitchFamily="18" charset="0"/>
                  <a:cs typeface="+mn-cs"/>
                </a:rPr>
                <a:t>+</a:t>
              </a:r>
              <a:r>
                <a:rPr lang="en-US" sz="2400">
                  <a:effectLst>
                    <a:outerShdw blurRad="38100" dist="38100" dir="2700000" algn="tl">
                      <a:srgbClr val="000000"/>
                    </a:outerShdw>
                  </a:effectLst>
                  <a:latin typeface="Book Antiqua" pitchFamily="18" charset="0"/>
                  <a:cs typeface="+mn-cs"/>
                </a:rPr>
                <a:t> 1.96      of the population mean </a:t>
              </a:r>
              <a:r>
                <a:rPr lang="en-US" sz="2400" i="1">
                  <a:effectLst>
                    <a:outerShdw blurRad="38100" dist="38100" dir="2700000" algn="tl">
                      <a:srgbClr val="000000"/>
                    </a:outerShdw>
                  </a:effectLst>
                  <a:latin typeface="Symbol" pitchFamily="18" charset="2"/>
                  <a:cs typeface="+mn-cs"/>
                </a:rPr>
                <a:t></a:t>
              </a:r>
              <a:r>
                <a:rPr lang="en-US" sz="2400">
                  <a:effectLst>
                    <a:outerShdw blurRad="38100" dist="38100" dir="2700000" algn="tl">
                      <a:srgbClr val="000000"/>
                    </a:outerShdw>
                  </a:effectLst>
                  <a:latin typeface="Book Antiqua" pitchFamily="18" charset="0"/>
                  <a:cs typeface="+mn-cs"/>
                </a:rPr>
                <a:t>. </a:t>
              </a:r>
              <a:endParaRPr lang="en-US">
                <a:effectLst>
                  <a:outerShdw blurRad="38100" dist="38100" dir="2700000" algn="tl">
                    <a:srgbClr val="000000"/>
                  </a:outerShdw>
                </a:effectLst>
                <a:latin typeface="Book Antiqua" pitchFamily="18" charset="0"/>
                <a:cs typeface="+mn-cs"/>
              </a:endParaRPr>
            </a:p>
          </p:txBody>
        </p:sp>
        <p:graphicFrame>
          <p:nvGraphicFramePr>
            <p:cNvPr id="21515" name="Object 3">
              <a:hlinkClick r:id="" action="ppaction://ole?verb=0"/>
              <a:extLst>
                <a:ext uri="{FF2B5EF4-FFF2-40B4-BE49-F238E27FC236}">
                  <a16:creationId xmlns:a16="http://schemas.microsoft.com/office/drawing/2014/main" id="{6980598F-6A6A-831F-91B6-110DC5EB04A4}"/>
                </a:ext>
              </a:extLst>
            </p:cNvPr>
            <p:cNvGraphicFramePr>
              <a:graphicFrameLocks/>
            </p:cNvGraphicFramePr>
            <p:nvPr/>
          </p:nvGraphicFramePr>
          <p:xfrm>
            <a:off x="2127" y="986"/>
            <a:ext cx="209" cy="241"/>
          </p:xfrm>
          <a:graphic>
            <a:graphicData uri="http://schemas.openxmlformats.org/presentationml/2006/ole">
              <mc:AlternateContent xmlns:mc="http://schemas.openxmlformats.org/markup-compatibility/2006">
                <mc:Choice xmlns:v="urn:schemas-microsoft-com:vml" Requires="v">
                  <p:oleObj name="Equation" r:id="rId3" imgW="285801" imgH="285660" progId="Equation">
                    <p:embed/>
                  </p:oleObj>
                </mc:Choice>
                <mc:Fallback>
                  <p:oleObj name="Equation" r:id="rId3" imgW="285801" imgH="285660" progId="Equation">
                    <p:embed/>
                    <p:pic>
                      <p:nvPicPr>
                        <p:cNvPr id="21515" name="Object 3">
                          <a:hlinkClick r:id="" action="ppaction://ole?verb=0"/>
                          <a:extLst>
                            <a:ext uri="{FF2B5EF4-FFF2-40B4-BE49-F238E27FC236}">
                              <a16:creationId xmlns:a16="http://schemas.microsoft.com/office/drawing/2014/main" id="{302C1AFB-4AFF-C2AF-309B-7A2A7F96718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 y="986"/>
                          <a:ext cx="209" cy="24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67749" name="Rectangle 165">
            <a:extLst>
              <a:ext uri="{FF2B5EF4-FFF2-40B4-BE49-F238E27FC236}">
                <a16:creationId xmlns:a16="http://schemas.microsoft.com/office/drawing/2014/main" id="{A91F2254-C315-FFBD-F6EC-42F5983C57AE}"/>
              </a:ext>
            </a:extLst>
          </p:cNvPr>
          <p:cNvSpPr>
            <a:spLocks noChangeArrowheads="1"/>
          </p:cNvSpPr>
          <p:nvPr/>
        </p:nvSpPr>
        <p:spPr bwMode="auto">
          <a:xfrm>
            <a:off x="1092200" y="2692400"/>
            <a:ext cx="4667250" cy="571500"/>
          </a:xfrm>
          <a:prstGeom prst="rect">
            <a:avLst/>
          </a:prstGeom>
          <a:noFill/>
          <a:ln w="12700">
            <a:noFill/>
            <a:miter lim="800000"/>
            <a:headEnd/>
            <a:tailEnd/>
          </a:ln>
          <a:effectLst/>
        </p:spPr>
        <p:txBody>
          <a:bodyPr wrap="none" anchor="ctr"/>
          <a:lstStyle/>
          <a:p>
            <a:pPr>
              <a:spcBef>
                <a:spcPct val="20000"/>
              </a:spcBef>
              <a:buClr>
                <a:srgbClr val="FFFF00"/>
              </a:buClr>
              <a:buSzPct val="80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The margin of error is: </a:t>
            </a:r>
            <a:endParaRPr lang="en-US">
              <a:effectLst>
                <a:outerShdw blurRad="38100" dist="38100" dir="2700000" algn="tl">
                  <a:srgbClr val="000000"/>
                </a:outerShdw>
              </a:effectLst>
              <a:latin typeface="Book Antiqua" pitchFamily="18" charset="0"/>
              <a:cs typeface="+mn-cs"/>
            </a:endParaRPr>
          </a:p>
        </p:txBody>
      </p:sp>
      <p:graphicFrame>
        <p:nvGraphicFramePr>
          <p:cNvPr id="67588" name="Object 4">
            <a:hlinkClick r:id="" action="ppaction://ole?verb=0"/>
            <a:extLst>
              <a:ext uri="{FF2B5EF4-FFF2-40B4-BE49-F238E27FC236}">
                <a16:creationId xmlns:a16="http://schemas.microsoft.com/office/drawing/2014/main" id="{3CF56266-6E4C-2E57-D366-2AE66ADEF29B}"/>
              </a:ext>
            </a:extLst>
          </p:cNvPr>
          <p:cNvGraphicFramePr>
            <a:graphicFrameLocks/>
          </p:cNvGraphicFramePr>
          <p:nvPr/>
        </p:nvGraphicFramePr>
        <p:xfrm>
          <a:off x="1651000" y="3338513"/>
          <a:ext cx="4749800" cy="1393825"/>
        </p:xfrm>
        <a:graphic>
          <a:graphicData uri="http://schemas.openxmlformats.org/presentationml/2006/ole">
            <mc:AlternateContent xmlns:mc="http://schemas.openxmlformats.org/markup-compatibility/2006">
              <mc:Choice xmlns:v="urn:schemas-microsoft-com:vml" Requires="v">
                <p:oleObj name="Equation" r:id="rId5" imgW="4810257" imgH="885870" progId="Equation.DSMT4">
                  <p:embed/>
                </p:oleObj>
              </mc:Choice>
              <mc:Fallback>
                <p:oleObj name="Equation" r:id="rId5" imgW="4810257" imgH="885870" progId="Equation.DSMT4">
                  <p:embed/>
                  <p:pic>
                    <p:nvPicPr>
                      <p:cNvPr id="67588" name="Object 4">
                        <a:hlinkClick r:id="" action="ppaction://ole?verb=0"/>
                        <a:extLst>
                          <a:ext uri="{FF2B5EF4-FFF2-40B4-BE49-F238E27FC236}">
                            <a16:creationId xmlns:a16="http://schemas.microsoft.com/office/drawing/2014/main" id="{CC4C7DCC-5ABA-B341-D2E8-7E06FACDF46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0" y="3338513"/>
                        <a:ext cx="4749800" cy="13938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7747" name="Rectangle 163">
            <a:extLst>
              <a:ext uri="{FF2B5EF4-FFF2-40B4-BE49-F238E27FC236}">
                <a16:creationId xmlns:a16="http://schemas.microsoft.com/office/drawing/2014/main" id="{FF23DB5E-E795-6D84-FDA3-0F0E176E02CC}"/>
              </a:ext>
            </a:extLst>
          </p:cNvPr>
          <p:cNvSpPr>
            <a:spLocks noChangeArrowheads="1"/>
          </p:cNvSpPr>
          <p:nvPr/>
        </p:nvSpPr>
        <p:spPr bwMode="auto">
          <a:xfrm>
            <a:off x="1244600" y="4859338"/>
            <a:ext cx="6686550" cy="971550"/>
          </a:xfrm>
          <a:prstGeom prst="rect">
            <a:avLst/>
          </a:prstGeom>
          <a:noFill/>
          <a:ln w="12700">
            <a:noFill/>
            <a:miter lim="800000"/>
            <a:headEnd/>
            <a:tailEnd/>
          </a:ln>
          <a:effectLst/>
        </p:spPr>
        <p:txBody>
          <a:bodyPr wrap="none" anchor="ctr"/>
          <a:lstStyle/>
          <a:p>
            <a:pPr>
              <a:lnSpc>
                <a:spcPct val="110000"/>
              </a:lnSpc>
              <a:defRPr/>
            </a:pPr>
            <a:r>
              <a:rPr lang="en-US" sz="2400" dirty="0">
                <a:effectLst>
                  <a:outerShdw blurRad="38100" dist="38100" dir="2700000" algn="tl">
                    <a:srgbClr val="000000"/>
                  </a:outerShdw>
                </a:effectLst>
                <a:latin typeface="Book Antiqua" pitchFamily="18" charset="0"/>
                <a:cs typeface="+mn-cs"/>
              </a:rPr>
              <a:t>      Thus, at 95% confidence, the margin of error</a:t>
            </a:r>
          </a:p>
          <a:p>
            <a:pPr>
              <a:lnSpc>
                <a:spcPct val="110000"/>
              </a:lnSpc>
              <a:defRPr/>
            </a:pPr>
            <a:r>
              <a:rPr lang="en-US" sz="2400" dirty="0">
                <a:effectLst>
                  <a:outerShdw blurRad="38100" dist="38100" dir="2700000" algn="tl">
                    <a:srgbClr val="000000"/>
                  </a:outerShdw>
                </a:effectLst>
                <a:latin typeface="Book Antiqua" pitchFamily="18" charset="0"/>
                <a:cs typeface="+mn-cs"/>
              </a:rPr>
              <a:t> is $1,470. </a:t>
            </a:r>
          </a:p>
          <a:p>
            <a:pPr>
              <a:lnSpc>
                <a:spcPct val="110000"/>
              </a:lnSpc>
              <a:defRPr/>
            </a:pPr>
            <a:endParaRPr lang="en-US" sz="600" dirty="0">
              <a:effectLst>
                <a:outerShdw blurRad="38100" dist="38100" dir="2700000" algn="tl">
                  <a:srgbClr val="000000"/>
                </a:outerShdw>
              </a:effectLst>
              <a:latin typeface="Book Antiqua" pitchFamily="18" charset="0"/>
              <a:cs typeface="+mn-cs"/>
            </a:endParaRPr>
          </a:p>
        </p:txBody>
      </p:sp>
      <p:sp>
        <p:nvSpPr>
          <p:cNvPr id="67767" name="Rectangle 183">
            <a:extLst>
              <a:ext uri="{FF2B5EF4-FFF2-40B4-BE49-F238E27FC236}">
                <a16:creationId xmlns:a16="http://schemas.microsoft.com/office/drawing/2014/main" id="{46834EEF-210E-7542-024F-D6314B20F1B8}"/>
              </a:ext>
            </a:extLst>
          </p:cNvPr>
          <p:cNvSpPr>
            <a:spLocks noChangeArrowheads="1"/>
          </p:cNvSpPr>
          <p:nvPr/>
        </p:nvSpPr>
        <p:spPr bwMode="auto">
          <a:xfrm>
            <a:off x="685800" y="160338"/>
            <a:ext cx="7772400" cy="817562"/>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mj-lt"/>
                <a:ea typeface="+mj-ea"/>
                <a:cs typeface="+mj-cs"/>
              </a:rPr>
              <a:t>Interval Estimate of a Population Mean:</a:t>
            </a:r>
            <a:br>
              <a:rPr lang="en-US" sz="2800" b="1" dirty="0">
                <a:effectLst>
                  <a:outerShdw blurRad="38100" dist="38100" dir="2700000" algn="tl">
                    <a:srgbClr val="000000"/>
                  </a:outerShdw>
                </a:effectLst>
                <a:latin typeface="+mj-lt"/>
                <a:ea typeface="+mj-ea"/>
                <a:cs typeface="+mj-cs"/>
              </a:rPr>
            </a:br>
            <a:r>
              <a:rPr lang="en-US" sz="2800" b="1" i="1" dirty="0">
                <a:latin typeface="Symbol" pitchFamily="18" charset="2"/>
                <a:cs typeface="Arial" charset="0"/>
              </a:rPr>
              <a:t>  </a:t>
            </a:r>
            <a:r>
              <a:rPr lang="en-US" sz="2800" b="1" dirty="0">
                <a:effectLst>
                  <a:outerShdw blurRad="38100" dist="38100" dir="2700000" algn="tl">
                    <a:srgbClr val="000000"/>
                  </a:outerShdw>
                </a:effectLst>
                <a:latin typeface="+mj-lt"/>
                <a:ea typeface="+mj-ea"/>
                <a:cs typeface="+mj-cs"/>
              </a:rPr>
              <a:t>  </a:t>
            </a:r>
            <a:r>
              <a:rPr lang="en-US" sz="2800" b="1" dirty="0">
                <a:latin typeface="+mj-lt"/>
                <a:ea typeface="+mj-ea"/>
                <a:cs typeface="+mj-cs"/>
              </a:rPr>
              <a:t>Known</a:t>
            </a:r>
          </a:p>
        </p:txBody>
      </p:sp>
      <p:sp>
        <p:nvSpPr>
          <p:cNvPr id="14" name="Rectangle 167">
            <a:extLst>
              <a:ext uri="{FF2B5EF4-FFF2-40B4-BE49-F238E27FC236}">
                <a16:creationId xmlns:a16="http://schemas.microsoft.com/office/drawing/2014/main" id="{4B859980-5F50-69C3-3A89-6A65EB5609FC}"/>
              </a:ext>
            </a:extLst>
          </p:cNvPr>
          <p:cNvSpPr>
            <a:spLocks noChangeArrowheads="1"/>
          </p:cNvSpPr>
          <p:nvPr/>
        </p:nvSpPr>
        <p:spPr bwMode="auto">
          <a:xfrm>
            <a:off x="703263" y="1114425"/>
            <a:ext cx="6038850" cy="50165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1"/>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Example:  Discount Sounds</a:t>
            </a:r>
          </a:p>
        </p:txBody>
      </p:sp>
      <p:sp>
        <p:nvSpPr>
          <p:cNvPr id="13" name="Oval 170">
            <a:extLst>
              <a:ext uri="{FF2B5EF4-FFF2-40B4-BE49-F238E27FC236}">
                <a16:creationId xmlns:a16="http://schemas.microsoft.com/office/drawing/2014/main" id="{6B92CE31-8D2A-DBC9-CE37-6AD409F229A9}"/>
              </a:ext>
            </a:extLst>
          </p:cNvPr>
          <p:cNvSpPr>
            <a:spLocks noChangeArrowheads="1"/>
          </p:cNvSpPr>
          <p:nvPr/>
        </p:nvSpPr>
        <p:spPr bwMode="auto">
          <a:xfrm>
            <a:off x="5340350" y="3598863"/>
            <a:ext cx="1277938" cy="755650"/>
          </a:xfrm>
          <a:prstGeom prst="ellipse">
            <a:avLst/>
          </a:prstGeom>
          <a:noFill/>
          <a:ln w="19050">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Tree>
    <p:extLst>
      <p:ext uri="{BB962C8B-B14F-4D97-AF65-F5344CB8AC3E}">
        <p14:creationId xmlns:p14="http://schemas.microsoft.com/office/powerpoint/2010/main" val="27046572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7749"/>
                                        </p:tgtEl>
                                        <p:attrNameLst>
                                          <p:attrName>style.visibility</p:attrName>
                                        </p:attrNameLst>
                                      </p:cBhvr>
                                      <p:to>
                                        <p:strVal val="visible"/>
                                      </p:to>
                                    </p:set>
                                    <p:animEffect transition="in" filter="slide(fromTop)">
                                      <p:cBhvr>
                                        <p:cTn id="12" dur="500"/>
                                        <p:tgtEl>
                                          <p:spTgt spid="67749"/>
                                        </p:tgtEl>
                                      </p:cBhvr>
                                    </p:animEffect>
                                  </p:childTnLst>
                                </p:cTn>
                              </p:par>
                            </p:childTnLst>
                          </p:cTn>
                        </p:par>
                        <p:par>
                          <p:cTn id="13" fill="hold" nodeType="afterGroup">
                            <p:stCondLst>
                              <p:cond delay="500"/>
                            </p:stCondLst>
                            <p:childTnLst>
                              <p:par>
                                <p:cTn id="14" presetID="12" presetClass="entr" presetSubtype="1" fill="hold" nodeType="afterEffect">
                                  <p:stCondLst>
                                    <p:cond delay="2000"/>
                                  </p:stCondLst>
                                  <p:childTnLst>
                                    <p:set>
                                      <p:cBhvr>
                                        <p:cTn id="15" dur="1" fill="hold">
                                          <p:stCondLst>
                                            <p:cond delay="0"/>
                                          </p:stCondLst>
                                        </p:cTn>
                                        <p:tgtEl>
                                          <p:spTgt spid="67588"/>
                                        </p:tgtEl>
                                        <p:attrNameLst>
                                          <p:attrName>style.visibility</p:attrName>
                                        </p:attrNameLst>
                                      </p:cBhvr>
                                      <p:to>
                                        <p:strVal val="visible"/>
                                      </p:to>
                                    </p:set>
                                    <p:animEffect transition="in" filter="slide(fromTop)">
                                      <p:cBhvr>
                                        <p:cTn id="16" dur="500"/>
                                        <p:tgtEl>
                                          <p:spTgt spid="675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7758"/>
                                        </p:tgtEl>
                                        <p:attrNameLst>
                                          <p:attrName>style.visibility</p:attrName>
                                        </p:attrNameLst>
                                      </p:cBhvr>
                                      <p:to>
                                        <p:strVal val="visible"/>
                                      </p:to>
                                    </p:set>
                                    <p:animEffect transition="in" filter="dissolve">
                                      <p:cBhvr>
                                        <p:cTn id="21" dur="500"/>
                                        <p:tgtEl>
                                          <p:spTgt spid="67758"/>
                                        </p:tgtEl>
                                      </p:cBhvr>
                                    </p:animEffect>
                                  </p:childTnLst>
                                </p:cTn>
                              </p:par>
                            </p:childTnLst>
                          </p:cTn>
                        </p:par>
                        <p:par>
                          <p:cTn id="22" fill="hold" nodeType="afterGroup">
                            <p:stCondLst>
                              <p:cond delay="500"/>
                            </p:stCondLst>
                            <p:childTnLst>
                              <p:par>
                                <p:cTn id="23" presetID="12" presetClass="entr" presetSubtype="1" fill="hold" grpId="0" nodeType="afterEffect">
                                  <p:stCondLst>
                                    <p:cond delay="1000"/>
                                  </p:stCondLst>
                                  <p:childTnLst>
                                    <p:set>
                                      <p:cBhvr>
                                        <p:cTn id="24" dur="1" fill="hold">
                                          <p:stCondLst>
                                            <p:cond delay="0"/>
                                          </p:stCondLst>
                                        </p:cTn>
                                        <p:tgtEl>
                                          <p:spTgt spid="67747"/>
                                        </p:tgtEl>
                                        <p:attrNameLst>
                                          <p:attrName>style.visibility</p:attrName>
                                        </p:attrNameLst>
                                      </p:cBhvr>
                                      <p:to>
                                        <p:strVal val="visible"/>
                                      </p:to>
                                    </p:set>
                                    <p:animEffect transition="in" filter="slide(fromTop)">
                                      <p:cBhvr>
                                        <p:cTn id="25" dur="500"/>
                                        <p:tgtEl>
                                          <p:spTgt spid="67747"/>
                                        </p:tgtEl>
                                      </p:cBhvr>
                                    </p:animEffect>
                                  </p:childTnLst>
                                </p:cTn>
                              </p:par>
                            </p:childTnLst>
                          </p:cTn>
                        </p:par>
                        <p:par>
                          <p:cTn id="26" fill="hold" nodeType="afterGroup">
                            <p:stCondLst>
                              <p:cond delay="2000"/>
                            </p:stCondLst>
                            <p:childTnLst>
                              <p:par>
                                <p:cTn id="27" presetID="16" presetClass="entr" presetSubtype="21" fill="hold" grpId="0" nodeType="afterEffect">
                                  <p:stCondLst>
                                    <p:cond delay="200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58" grpId="0" animBg="1"/>
      <p:bldP spid="67749" grpId="0" autoUpdateAnimBg="0"/>
      <p:bldP spid="67747" grpId="0" autoUpdateAnimBg="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D612E-335F-5092-D11D-E1FA04FD0DB4}"/>
            </a:ext>
          </a:extLst>
        </p:cNvPr>
        <p:cNvGrpSpPr/>
        <p:nvPr/>
      </p:nvGrpSpPr>
      <p:grpSpPr>
        <a:xfrm>
          <a:off x="0" y="0"/>
          <a:ext cx="0" cy="0"/>
          <a:chOff x="0" y="0"/>
          <a:chExt cx="0" cy="0"/>
        </a:xfrm>
      </p:grpSpPr>
      <p:sp>
        <p:nvSpPr>
          <p:cNvPr id="63494" name="Rectangle 6">
            <a:extLst>
              <a:ext uri="{FF2B5EF4-FFF2-40B4-BE49-F238E27FC236}">
                <a16:creationId xmlns:a16="http://schemas.microsoft.com/office/drawing/2014/main" id="{CCBA20AD-FDBA-FAE7-29D4-D8CD3C206D20}"/>
              </a:ext>
            </a:extLst>
          </p:cNvPr>
          <p:cNvSpPr>
            <a:spLocks noChangeArrowheads="1"/>
          </p:cNvSpPr>
          <p:nvPr/>
        </p:nvSpPr>
        <p:spPr bwMode="auto">
          <a:xfrm>
            <a:off x="2409825" y="2171700"/>
            <a:ext cx="4324350" cy="2066925"/>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63491" name="Rectangle 3">
            <a:extLst>
              <a:ext uri="{FF2B5EF4-FFF2-40B4-BE49-F238E27FC236}">
                <a16:creationId xmlns:a16="http://schemas.microsoft.com/office/drawing/2014/main" id="{6FF70D1A-88F6-3EB9-63ED-AF324C1712D4}"/>
              </a:ext>
            </a:extLst>
          </p:cNvPr>
          <p:cNvSpPr>
            <a:spLocks noGrp="1" noChangeArrowheads="1"/>
          </p:cNvSpPr>
          <p:nvPr>
            <p:ph type="body" idx="1"/>
          </p:nvPr>
        </p:nvSpPr>
        <p:spPr>
          <a:xfrm>
            <a:off x="1173163" y="1527175"/>
            <a:ext cx="5503862" cy="585788"/>
          </a:xfrm>
        </p:spPr>
        <p:txBody>
          <a:bodyPr/>
          <a:lstStyle/>
          <a:p>
            <a:pPr>
              <a:buFont typeface="Monotype Sorts" pitchFamily="2" charset="2"/>
              <a:buNone/>
              <a:defRPr/>
            </a:pPr>
            <a:r>
              <a:rPr lang="en-US" b="1" dirty="0"/>
              <a:t>Interval estimate of </a:t>
            </a:r>
            <a:r>
              <a:rPr lang="en-US" b="1" i="1" dirty="0">
                <a:latin typeface="Symbol" pitchFamily="18" charset="2"/>
              </a:rPr>
              <a:t></a:t>
            </a:r>
            <a:r>
              <a:rPr lang="en-US" b="1" dirty="0"/>
              <a:t>  is:</a:t>
            </a:r>
          </a:p>
        </p:txBody>
      </p:sp>
      <p:sp>
        <p:nvSpPr>
          <p:cNvPr id="63490" name="Rectangle 2">
            <a:extLst>
              <a:ext uri="{FF2B5EF4-FFF2-40B4-BE49-F238E27FC236}">
                <a16:creationId xmlns:a16="http://schemas.microsoft.com/office/drawing/2014/main" id="{B9F12388-EDCE-9A3E-E6D3-2BBF82E25464}"/>
              </a:ext>
            </a:extLst>
          </p:cNvPr>
          <p:cNvSpPr>
            <a:spLocks noGrp="1" noChangeArrowheads="1"/>
          </p:cNvSpPr>
          <p:nvPr>
            <p:ph type="title"/>
          </p:nvPr>
        </p:nvSpPr>
        <p:spPr>
          <a:xfrm>
            <a:off x="685800" y="160338"/>
            <a:ext cx="7772400" cy="817562"/>
          </a:xfrm>
        </p:spPr>
        <p:txBody>
          <a:bodyPr/>
          <a:lstStyle/>
          <a:p>
            <a:pPr>
              <a:defRPr/>
            </a:pPr>
            <a:r>
              <a:rPr lang="en-US" kern="1200" dirty="0"/>
              <a:t>Interval Estimate of a Population Mean:</a:t>
            </a:r>
            <a:br>
              <a:rPr lang="en-US" kern="1200" dirty="0"/>
            </a:br>
            <a:r>
              <a:rPr lang="en-US" i="1" dirty="0">
                <a:latin typeface="Symbol" pitchFamily="18" charset="2"/>
              </a:rPr>
              <a:t>   </a:t>
            </a:r>
            <a:r>
              <a:rPr lang="en-US" kern="1200" dirty="0"/>
              <a:t>Known</a:t>
            </a:r>
          </a:p>
        </p:txBody>
      </p:sp>
      <p:sp>
        <p:nvSpPr>
          <p:cNvPr id="63655" name="Rectangle 167">
            <a:extLst>
              <a:ext uri="{FF2B5EF4-FFF2-40B4-BE49-F238E27FC236}">
                <a16:creationId xmlns:a16="http://schemas.microsoft.com/office/drawing/2014/main" id="{4CB70844-2203-4290-139C-9A24CF3F819E}"/>
              </a:ext>
            </a:extLst>
          </p:cNvPr>
          <p:cNvSpPr>
            <a:spLocks noChangeArrowheads="1"/>
          </p:cNvSpPr>
          <p:nvPr/>
        </p:nvSpPr>
        <p:spPr bwMode="auto">
          <a:xfrm>
            <a:off x="979488" y="4506913"/>
            <a:ext cx="7200900" cy="10858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We are </a:t>
            </a:r>
            <a:r>
              <a:rPr lang="en-US" sz="2400" u="sng" dirty="0">
                <a:effectLst>
                  <a:outerShdw blurRad="38100" dist="38100" dir="2700000" algn="tl">
                    <a:srgbClr val="000000"/>
                  </a:outerShdw>
                </a:effectLst>
                <a:latin typeface="Book Antiqua" pitchFamily="18" charset="0"/>
                <a:cs typeface="+mn-cs"/>
              </a:rPr>
              <a:t>95% confident</a:t>
            </a:r>
            <a:r>
              <a:rPr lang="en-US" sz="2400" dirty="0">
                <a:effectLst>
                  <a:outerShdw blurRad="38100" dist="38100" dir="2700000" algn="tl">
                    <a:srgbClr val="000000"/>
                  </a:outerShdw>
                </a:effectLst>
                <a:latin typeface="Book Antiqua" pitchFamily="18" charset="0"/>
                <a:cs typeface="+mn-cs"/>
              </a:rPr>
              <a:t> that the interval contains the</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population mean.</a:t>
            </a:r>
          </a:p>
        </p:txBody>
      </p:sp>
      <p:sp>
        <p:nvSpPr>
          <p:cNvPr id="63656" name="Rectangle 168">
            <a:extLst>
              <a:ext uri="{FF2B5EF4-FFF2-40B4-BE49-F238E27FC236}">
                <a16:creationId xmlns:a16="http://schemas.microsoft.com/office/drawing/2014/main" id="{F606D657-81E2-9172-6C02-3E082922397D}"/>
              </a:ext>
            </a:extLst>
          </p:cNvPr>
          <p:cNvSpPr>
            <a:spLocks noChangeArrowheads="1"/>
          </p:cNvSpPr>
          <p:nvPr/>
        </p:nvSpPr>
        <p:spPr bwMode="auto">
          <a:xfrm>
            <a:off x="2540000" y="2266950"/>
            <a:ext cx="4092575" cy="1695450"/>
          </a:xfrm>
          <a:prstGeom prst="rect">
            <a:avLst/>
          </a:prstGeom>
          <a:noFill/>
          <a:ln w="12700">
            <a:noFill/>
            <a:miter lim="800000"/>
            <a:headEnd/>
            <a:tailEnd/>
          </a:ln>
          <a:effectLst/>
        </p:spPr>
        <p:txBody>
          <a:bodyPr wrap="none" anchor="ctr"/>
          <a:lstStyle/>
          <a:p>
            <a:pPr algn="ctr">
              <a:lnSpc>
                <a:spcPct val="90000"/>
              </a:lnSpc>
              <a:spcBef>
                <a:spcPct val="20000"/>
              </a:spcBef>
              <a:buClr>
                <a:srgbClr val="66FFFF"/>
              </a:buClr>
              <a:buSzPct val="75000"/>
              <a:buFont typeface="Monotype Sorts" pitchFamily="2" charset="2"/>
              <a:buNone/>
              <a:defRPr/>
            </a:pPr>
            <a:r>
              <a:rPr lang="en-US" sz="2800" dirty="0">
                <a:latin typeface="Book Antiqua" pitchFamily="18" charset="0"/>
                <a:cs typeface="+mn-cs"/>
              </a:rPr>
              <a:t>$41,100  </a:t>
            </a:r>
            <a:r>
              <a:rPr lang="en-US" sz="2800" u="sng" dirty="0">
                <a:latin typeface="Book Antiqua" pitchFamily="18" charset="0"/>
                <a:cs typeface="+mn-cs"/>
              </a:rPr>
              <a:t>+</a:t>
            </a:r>
            <a:r>
              <a:rPr lang="en-US" sz="2800" dirty="0">
                <a:latin typeface="Book Antiqua" pitchFamily="18" charset="0"/>
                <a:cs typeface="+mn-cs"/>
              </a:rPr>
              <a:t>  $1,470</a:t>
            </a:r>
          </a:p>
          <a:p>
            <a:pPr algn="ctr">
              <a:lnSpc>
                <a:spcPct val="90000"/>
              </a:lnSpc>
              <a:spcBef>
                <a:spcPct val="20000"/>
              </a:spcBef>
              <a:buClr>
                <a:srgbClr val="66FFFF"/>
              </a:buClr>
              <a:buSzPct val="75000"/>
              <a:buFont typeface="Monotype Sorts" pitchFamily="2" charset="2"/>
              <a:buNone/>
              <a:defRPr/>
            </a:pPr>
            <a:r>
              <a:rPr lang="en-US" sz="2800" dirty="0">
                <a:latin typeface="Book Antiqua" pitchFamily="18" charset="0"/>
                <a:cs typeface="+mn-cs"/>
              </a:rPr>
              <a:t>or</a:t>
            </a:r>
          </a:p>
          <a:p>
            <a:pPr algn="ctr">
              <a:lnSpc>
                <a:spcPct val="90000"/>
              </a:lnSpc>
              <a:spcBef>
                <a:spcPct val="20000"/>
              </a:spcBef>
              <a:buClr>
                <a:srgbClr val="66FFFF"/>
              </a:buClr>
              <a:buSzPct val="75000"/>
              <a:buFont typeface="Monotype Sorts" pitchFamily="2" charset="2"/>
              <a:buNone/>
              <a:defRPr/>
            </a:pPr>
            <a:r>
              <a:rPr lang="en-US" sz="2800" dirty="0">
                <a:latin typeface="Book Antiqua" pitchFamily="18" charset="0"/>
                <a:cs typeface="+mn-cs"/>
              </a:rPr>
              <a:t>$39,630  to  $42,570</a:t>
            </a:r>
          </a:p>
        </p:txBody>
      </p:sp>
      <p:sp>
        <p:nvSpPr>
          <p:cNvPr id="9" name="Rectangle 167">
            <a:extLst>
              <a:ext uri="{FF2B5EF4-FFF2-40B4-BE49-F238E27FC236}">
                <a16:creationId xmlns:a16="http://schemas.microsoft.com/office/drawing/2014/main" id="{AF0A8323-FEF3-CB6A-E616-38624DCF2BF4}"/>
              </a:ext>
            </a:extLst>
          </p:cNvPr>
          <p:cNvSpPr>
            <a:spLocks noChangeArrowheads="1"/>
          </p:cNvSpPr>
          <p:nvPr/>
        </p:nvSpPr>
        <p:spPr bwMode="auto">
          <a:xfrm>
            <a:off x="703263" y="1114425"/>
            <a:ext cx="6038850" cy="501650"/>
          </a:xfrm>
          <a:prstGeom prst="rect">
            <a:avLst/>
          </a:prstGeom>
          <a:noFill/>
          <a:ln w="12700">
            <a:noFill/>
            <a:miter lim="800000"/>
            <a:headEnd/>
            <a:tailEnd/>
          </a:ln>
          <a:effectLst/>
        </p:spPr>
        <p:txBody>
          <a:bodyPr lIns="90488" tIns="44450" rIns="90488" bIns="44450"/>
          <a:lstStyle/>
          <a:p>
            <a:pPr marL="342900" indent="-342900">
              <a:spcBef>
                <a:spcPct val="20000"/>
              </a:spcBef>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Example:  Discount Sounds</a:t>
            </a:r>
          </a:p>
        </p:txBody>
      </p:sp>
    </p:spTree>
    <p:extLst>
      <p:ext uri="{BB962C8B-B14F-4D97-AF65-F5344CB8AC3E}">
        <p14:creationId xmlns:p14="http://schemas.microsoft.com/office/powerpoint/2010/main" val="12287708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dissolve">
                                      <p:cBhvr>
                                        <p:cTn id="7" dur="500"/>
                                        <p:tgtEl>
                                          <p:spTgt spid="63494"/>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63656"/>
                                        </p:tgtEl>
                                        <p:attrNameLst>
                                          <p:attrName>style.visibility</p:attrName>
                                        </p:attrNameLst>
                                      </p:cBhvr>
                                      <p:to>
                                        <p:strVal val="visible"/>
                                      </p:to>
                                    </p:set>
                                    <p:anim calcmode="lin" valueType="num">
                                      <p:cBhvr>
                                        <p:cTn id="11" dur="500" fill="hold"/>
                                        <p:tgtEl>
                                          <p:spTgt spid="63656"/>
                                        </p:tgtEl>
                                        <p:attrNameLst>
                                          <p:attrName>ppt_w</p:attrName>
                                        </p:attrNameLst>
                                      </p:cBhvr>
                                      <p:tavLst>
                                        <p:tav tm="0">
                                          <p:val>
                                            <p:strVal val="2/3*#ppt_w"/>
                                          </p:val>
                                        </p:tav>
                                        <p:tav tm="100000">
                                          <p:val>
                                            <p:strVal val="#ppt_w"/>
                                          </p:val>
                                        </p:tav>
                                      </p:tavLst>
                                    </p:anim>
                                    <p:anim calcmode="lin" valueType="num">
                                      <p:cBhvr>
                                        <p:cTn id="12" dur="500" fill="hold"/>
                                        <p:tgtEl>
                                          <p:spTgt spid="63656"/>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3655"/>
                                        </p:tgtEl>
                                        <p:attrNameLst>
                                          <p:attrName>style.visibility</p:attrName>
                                        </p:attrNameLst>
                                      </p:cBhvr>
                                      <p:to>
                                        <p:strVal val="visible"/>
                                      </p:to>
                                    </p:set>
                                    <p:animEffect transition="in" filter="slide(fromTop)">
                                      <p:cBhvr>
                                        <p:cTn id="17" dur="500"/>
                                        <p:tgtEl>
                                          <p:spTgt spid="6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655" grpId="0" autoUpdateAnimBg="0"/>
      <p:bldP spid="6365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9CD41D5-B182-518A-8143-8B30CB715B99}"/>
              </a:ext>
            </a:extLst>
          </p:cNvPr>
          <p:cNvSpPr>
            <a:spLocks noGrp="1" noChangeArrowheads="1"/>
          </p:cNvSpPr>
          <p:nvPr>
            <p:ph type="title"/>
          </p:nvPr>
        </p:nvSpPr>
        <p:spPr>
          <a:xfrm>
            <a:off x="685800" y="160338"/>
            <a:ext cx="7772400" cy="817562"/>
          </a:xfrm>
        </p:spPr>
        <p:txBody>
          <a:bodyPr/>
          <a:lstStyle/>
          <a:p>
            <a:pPr>
              <a:defRPr/>
            </a:pPr>
            <a:r>
              <a:rPr lang="en-US" dirty="0">
                <a:latin typeface="+mn-lt"/>
              </a:rPr>
              <a:t>Interval Estimate of a Population Mean:</a:t>
            </a:r>
            <a:br>
              <a:rPr lang="en-US" dirty="0">
                <a:latin typeface="+mn-lt"/>
              </a:rPr>
            </a:br>
            <a:r>
              <a:rPr lang="en-US" i="1" dirty="0">
                <a:latin typeface="Symbol" pitchFamily="18" charset="2"/>
              </a:rPr>
              <a:t>   </a:t>
            </a:r>
            <a:r>
              <a:rPr lang="en-US" dirty="0">
                <a:latin typeface="+mn-lt"/>
              </a:rPr>
              <a:t>Known</a:t>
            </a:r>
            <a:endParaRPr lang="en-US" i="1" dirty="0">
              <a:latin typeface="+mn-lt"/>
            </a:endParaRPr>
          </a:p>
        </p:txBody>
      </p:sp>
      <p:sp>
        <p:nvSpPr>
          <p:cNvPr id="4" name="Rectangle 3">
            <a:extLst>
              <a:ext uri="{FF2B5EF4-FFF2-40B4-BE49-F238E27FC236}">
                <a16:creationId xmlns:a16="http://schemas.microsoft.com/office/drawing/2014/main" id="{0B61FC96-8216-2C35-2303-94F360B37718}"/>
              </a:ext>
            </a:extLst>
          </p:cNvPr>
          <p:cNvSpPr/>
          <p:nvPr/>
        </p:nvSpPr>
        <p:spPr bwMode="auto">
          <a:xfrm>
            <a:off x="1346200" y="1714500"/>
            <a:ext cx="7207250" cy="2286000"/>
          </a:xfrm>
          <a:prstGeom prst="rect">
            <a:avLst/>
          </a:prstGeom>
          <a:solidFill>
            <a:schemeClr val="bg2">
              <a:lumMod val="20000"/>
              <a:lumOff val="80000"/>
            </a:schemeClr>
          </a:solidFill>
          <a:ln w="12700" cap="flat" cmpd="sng" algn="ctr">
            <a:solidFill>
              <a:schemeClr val="tx1"/>
            </a:solidFill>
            <a:prstDash val="solid"/>
            <a:round/>
            <a:headEnd type="none" w="med" len="med"/>
            <a:tailEnd type="none" w="med" len="med"/>
          </a:ln>
          <a:effectLst/>
        </p:spPr>
        <p:txBody>
          <a:bodyPr/>
          <a:lstStyle/>
          <a:p>
            <a:pPr marL="457200" indent="-457200" algn="ctr">
              <a:defRPr/>
            </a:pPr>
            <a:endParaRPr lang="en-US">
              <a:effectLst>
                <a:outerShdw blurRad="38100" dist="38100" dir="2700000" algn="tl">
                  <a:srgbClr val="000000">
                    <a:alpha val="43137"/>
                  </a:srgbClr>
                </a:outerShdw>
              </a:effectLst>
              <a:latin typeface="+mn-lt"/>
              <a:cs typeface="+mn-cs"/>
            </a:endParaRPr>
          </a:p>
        </p:txBody>
      </p:sp>
      <p:sp>
        <p:nvSpPr>
          <p:cNvPr id="5" name="TextBox 4">
            <a:extLst>
              <a:ext uri="{FF2B5EF4-FFF2-40B4-BE49-F238E27FC236}">
                <a16:creationId xmlns:a16="http://schemas.microsoft.com/office/drawing/2014/main" id="{0DFD3217-8880-BDCF-79C5-AEF92C628DE7}"/>
              </a:ext>
            </a:extLst>
          </p:cNvPr>
          <p:cNvSpPr txBox="1"/>
          <p:nvPr/>
        </p:nvSpPr>
        <p:spPr>
          <a:xfrm>
            <a:off x="1346200" y="2608263"/>
            <a:ext cx="7112000" cy="461962"/>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         90%                1234                $39,866 to $42,334         </a:t>
            </a:r>
            <a:endParaRPr lang="en-US" dirty="0">
              <a:effectLst>
                <a:outerShdw blurRad="38100" dist="38100" dir="2700000" algn="tl">
                  <a:srgbClr val="000000">
                    <a:alpha val="43137"/>
                  </a:srgbClr>
                </a:outerShdw>
              </a:effectLst>
              <a:latin typeface="+mn-lt"/>
              <a:cs typeface="+mn-cs"/>
            </a:endParaRPr>
          </a:p>
        </p:txBody>
      </p:sp>
      <p:sp>
        <p:nvSpPr>
          <p:cNvPr id="6" name="TextBox 5">
            <a:extLst>
              <a:ext uri="{FF2B5EF4-FFF2-40B4-BE49-F238E27FC236}">
                <a16:creationId xmlns:a16="http://schemas.microsoft.com/office/drawing/2014/main" id="{4FE6C9E0-ABEF-5159-C1EF-2B5E710BA994}"/>
              </a:ext>
            </a:extLst>
          </p:cNvPr>
          <p:cNvSpPr txBox="1"/>
          <p:nvPr/>
        </p:nvSpPr>
        <p:spPr>
          <a:xfrm>
            <a:off x="1473200" y="1778000"/>
            <a:ext cx="76835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Confidence        Margin</a:t>
            </a:r>
          </a:p>
          <a:p>
            <a:pPr>
              <a:defRPr/>
            </a:pPr>
            <a:r>
              <a:rPr lang="en-US" sz="2400" dirty="0">
                <a:effectLst>
                  <a:outerShdw blurRad="38100" dist="38100" dir="2700000" algn="tl">
                    <a:srgbClr val="000000">
                      <a:alpha val="43137"/>
                    </a:srgbClr>
                  </a:outerShdw>
                </a:effectLst>
                <a:latin typeface="+mn-lt"/>
                <a:cs typeface="+mn-cs"/>
              </a:rPr>
              <a:t>      Level            of Error          Interval Estimate</a:t>
            </a:r>
            <a:endParaRPr lang="en-US" dirty="0">
              <a:effectLst>
                <a:outerShdw blurRad="38100" dist="38100" dir="2700000" algn="tl">
                  <a:srgbClr val="000000">
                    <a:alpha val="43137"/>
                  </a:srgbClr>
                </a:outerShdw>
              </a:effectLst>
              <a:latin typeface="+mn-lt"/>
              <a:cs typeface="+mn-cs"/>
            </a:endParaRPr>
          </a:p>
        </p:txBody>
      </p:sp>
      <p:cxnSp>
        <p:nvCxnSpPr>
          <p:cNvPr id="7" name="Straight Connector 6">
            <a:extLst>
              <a:ext uri="{FF2B5EF4-FFF2-40B4-BE49-F238E27FC236}">
                <a16:creationId xmlns:a16="http://schemas.microsoft.com/office/drawing/2014/main" id="{6800445E-4898-D8C3-927F-5198C987F19D}"/>
              </a:ext>
            </a:extLst>
          </p:cNvPr>
          <p:cNvCxnSpPr>
            <a:cxnSpLocks noChangeShapeType="1"/>
          </p:cNvCxnSpPr>
          <p:nvPr/>
        </p:nvCxnSpPr>
        <p:spPr bwMode="auto">
          <a:xfrm>
            <a:off x="1871663" y="2551113"/>
            <a:ext cx="6184900" cy="127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90A86DD0-AD51-B17E-0D86-0137F56FF954}"/>
              </a:ext>
            </a:extLst>
          </p:cNvPr>
          <p:cNvSpPr txBox="1"/>
          <p:nvPr/>
        </p:nvSpPr>
        <p:spPr>
          <a:xfrm>
            <a:off x="2001838" y="3041650"/>
            <a:ext cx="7154862" cy="831850"/>
          </a:xfrm>
          <a:prstGeom prst="rect">
            <a:avLst/>
          </a:prstGeom>
          <a:noFill/>
        </p:spPr>
        <p:txBody>
          <a:bodyPr>
            <a:spAutoFit/>
          </a:bodyPr>
          <a:lstStyle/>
          <a:p>
            <a:pPr>
              <a:lnSpc>
                <a:spcPct val="90000"/>
              </a:lnSpc>
              <a:spcBef>
                <a:spcPct val="20000"/>
              </a:spcBef>
              <a:buClr>
                <a:srgbClr val="66FFFF"/>
              </a:buClr>
              <a:buSzPct val="75000"/>
              <a:defRPr/>
            </a:pPr>
            <a:r>
              <a:rPr lang="en-US" sz="2400" dirty="0">
                <a:effectLst>
                  <a:outerShdw blurRad="38100" dist="38100" dir="2700000" algn="tl">
                    <a:srgbClr val="000000">
                      <a:alpha val="43137"/>
                    </a:srgbClr>
                  </a:outerShdw>
                </a:effectLst>
                <a:latin typeface="+mn-lt"/>
                <a:cs typeface="+mn-cs"/>
              </a:rPr>
              <a:t>95%                1470                </a:t>
            </a:r>
            <a:r>
              <a:rPr lang="en-US" sz="2400" dirty="0">
                <a:effectLst>
                  <a:outerShdw blurRad="38100" dist="38100" dir="2700000" algn="tl">
                    <a:srgbClr val="000000">
                      <a:alpha val="43137"/>
                    </a:srgbClr>
                  </a:outerShdw>
                </a:effectLst>
                <a:latin typeface="+mn-lt"/>
                <a:cs typeface="Arial" charset="0"/>
              </a:rPr>
              <a:t>$39,630 to $42,570</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alpha val="43137"/>
                    </a:srgbClr>
                  </a:outerShdw>
                </a:effectLst>
                <a:latin typeface="+mn-lt"/>
                <a:cs typeface="+mn-cs"/>
              </a:rPr>
              <a:t>           </a:t>
            </a:r>
            <a:endParaRPr lang="en-US" dirty="0">
              <a:effectLst>
                <a:outerShdw blurRad="38100" dist="38100" dir="2700000" algn="tl">
                  <a:srgbClr val="000000">
                    <a:alpha val="43137"/>
                  </a:srgbClr>
                </a:outerShdw>
              </a:effectLst>
              <a:latin typeface="+mn-lt"/>
              <a:cs typeface="+mn-cs"/>
            </a:endParaRPr>
          </a:p>
        </p:txBody>
      </p:sp>
      <p:sp>
        <p:nvSpPr>
          <p:cNvPr id="9" name="TextBox 8">
            <a:extLst>
              <a:ext uri="{FF2B5EF4-FFF2-40B4-BE49-F238E27FC236}">
                <a16:creationId xmlns:a16="http://schemas.microsoft.com/office/drawing/2014/main" id="{430C44F1-C588-C313-7E0B-6AFE13478D30}"/>
              </a:ext>
            </a:extLst>
          </p:cNvPr>
          <p:cNvSpPr txBox="1"/>
          <p:nvPr/>
        </p:nvSpPr>
        <p:spPr>
          <a:xfrm>
            <a:off x="1524000" y="3467100"/>
            <a:ext cx="72771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latin typeface="+mn-lt"/>
                <a:cs typeface="+mn-cs"/>
              </a:rPr>
              <a:t>      99%                 1932               $39,168  to $43,032              </a:t>
            </a:r>
            <a:endParaRPr lang="en-US" dirty="0">
              <a:effectLst>
                <a:outerShdw blurRad="38100" dist="38100" dir="2700000" algn="tl">
                  <a:srgbClr val="000000">
                    <a:alpha val="43137"/>
                  </a:srgbClr>
                </a:outerShdw>
              </a:effectLst>
              <a:latin typeface="+mn-lt"/>
              <a:cs typeface="+mn-cs"/>
            </a:endParaRPr>
          </a:p>
        </p:txBody>
      </p:sp>
      <p:sp>
        <p:nvSpPr>
          <p:cNvPr id="11" name="Rectangle 167">
            <a:extLst>
              <a:ext uri="{FF2B5EF4-FFF2-40B4-BE49-F238E27FC236}">
                <a16:creationId xmlns:a16="http://schemas.microsoft.com/office/drawing/2014/main" id="{C485D4D3-F152-5237-8536-6B7CD01F753E}"/>
              </a:ext>
            </a:extLst>
          </p:cNvPr>
          <p:cNvSpPr>
            <a:spLocks noChangeArrowheads="1"/>
          </p:cNvSpPr>
          <p:nvPr/>
        </p:nvSpPr>
        <p:spPr bwMode="auto">
          <a:xfrm>
            <a:off x="703263" y="1114425"/>
            <a:ext cx="6038850" cy="50165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1"/>
              </a:buClr>
              <a:buSzPct val="75000"/>
              <a:buFont typeface="Monotype Sorts" pitchFamily="2" charset="2"/>
              <a:buChar char="n"/>
              <a:defRPr/>
            </a:pPr>
            <a:r>
              <a:rPr lang="en-US" sz="2400" dirty="0">
                <a:effectLst>
                  <a:outerShdw blurRad="38100" dist="38100" dir="2700000" algn="tl">
                    <a:srgbClr val="000000"/>
                  </a:outerShdw>
                </a:effectLst>
                <a:latin typeface="+mn-lt"/>
                <a:cs typeface="+mn-cs"/>
              </a:rPr>
              <a:t>Example:  Discount Sounds</a:t>
            </a:r>
          </a:p>
        </p:txBody>
      </p:sp>
      <p:sp>
        <p:nvSpPr>
          <p:cNvPr id="12" name="Rectangle 167">
            <a:extLst>
              <a:ext uri="{FF2B5EF4-FFF2-40B4-BE49-F238E27FC236}">
                <a16:creationId xmlns:a16="http://schemas.microsoft.com/office/drawing/2014/main" id="{6B76F9FF-29E0-9203-166C-A8C045AE3604}"/>
              </a:ext>
            </a:extLst>
          </p:cNvPr>
          <p:cNvSpPr>
            <a:spLocks noChangeArrowheads="1"/>
          </p:cNvSpPr>
          <p:nvPr/>
        </p:nvSpPr>
        <p:spPr bwMode="auto">
          <a:xfrm>
            <a:off x="1198563" y="4481513"/>
            <a:ext cx="6610350" cy="1085850"/>
          </a:xfrm>
          <a:prstGeom prst="rect">
            <a:avLst/>
          </a:prstGeom>
          <a:noFill/>
          <a:ln w="12700">
            <a:noFill/>
            <a:miter lim="800000"/>
            <a:headEnd/>
            <a:tailEnd/>
          </a:ln>
          <a:effectLst/>
        </p:spPr>
        <p:txBody>
          <a:bodyPr wrap="none" anchor="ctr"/>
          <a:lstStyle/>
          <a:p>
            <a:pPr algn="just">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n-lt"/>
                <a:cs typeface="+mn-cs"/>
              </a:rPr>
              <a:t>In order to have a higher degree of confidence,</a:t>
            </a:r>
          </a:p>
          <a:p>
            <a:pPr algn="just">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n-lt"/>
                <a:cs typeface="+mn-cs"/>
              </a:rPr>
              <a:t>the margin of error and thus the width of the</a:t>
            </a:r>
          </a:p>
          <a:p>
            <a:pPr algn="just">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mn-lt"/>
                <a:cs typeface="+mn-cs"/>
              </a:rPr>
              <a:t>confidence interval must be larger.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nodeType="afterGroup">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nodeType="afterGroup">
                            <p:stCondLst>
                              <p:cond delay="1500"/>
                            </p:stCondLst>
                            <p:childTnLst>
                              <p:par>
                                <p:cTn id="13" presetID="16" presetClass="entr" presetSubtype="26"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par>
                          <p:cTn id="16" fill="hold" nodeType="afterGroup">
                            <p:stCondLst>
                              <p:cond delay="4000"/>
                            </p:stCondLst>
                            <p:childTnLst>
                              <p:par>
                                <p:cTn id="17" presetID="3" presetClass="entr" presetSubtype="1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par>
                          <p:cTn id="20" fill="hold" nodeType="afterGroup">
                            <p:stCondLst>
                              <p:cond delay="5500"/>
                            </p:stCondLst>
                            <p:childTnLst>
                              <p:par>
                                <p:cTn id="21" presetID="3" presetClass="entr" presetSubtype="10" fill="hold" grpId="0" nodeType="afterEffect">
                                  <p:stCondLst>
                                    <p:cond delay="150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par>
                          <p:cTn id="24" fill="hold" nodeType="afterGroup">
                            <p:stCondLst>
                              <p:cond delay="7500"/>
                            </p:stCondLst>
                            <p:childTnLst>
                              <p:par>
                                <p:cTn id="25" presetID="3" presetClass="entr" presetSubtype="1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utoUpdateAnimBg="0"/>
      <p:bldP spid="6" grpId="0" autoUpdateAnimBg="0"/>
      <p:bldP spid="8" grpId="0" autoUpdateAnimBg="0"/>
      <p:bldP spid="9" grpId="0" autoUpdateAnimBg="0"/>
      <p:bldP spid="1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F2A4DD0-1658-C749-A9E6-2C3A2A216B2F}"/>
                  </a:ext>
                </a:extLst>
              </p:cNvPr>
              <p:cNvSpPr txBox="1"/>
              <p:nvPr/>
            </p:nvSpPr>
            <p:spPr>
              <a:xfrm>
                <a:off x="388515" y="1141048"/>
                <a:ext cx="8622647" cy="7139968"/>
              </a:xfrm>
              <a:prstGeom prst="rect">
                <a:avLst/>
              </a:prstGeom>
              <a:noFill/>
            </p:spPr>
            <p:txBody>
              <a:bodyPr wrap="square" lIns="67500" rtlCol="0">
                <a:spAutoFit/>
              </a:bodyPr>
              <a:lstStyle/>
              <a:p>
                <a:pPr>
                  <a:lnSpc>
                    <a:spcPct val="100000"/>
                  </a:lnSpc>
                </a:pPr>
                <a:r>
                  <a:rPr lang="en-US" dirty="0"/>
                  <a:t>We define the </a:t>
                </a:r>
                <a:r>
                  <a:rPr lang="en-US" b="1" dirty="0"/>
                  <a:t>error of estimation </a:t>
                </a:r>
                <a:r>
                  <a:rPr lang="en-US" dirty="0"/>
                  <a:t>as the difference between an estimator and the parameter. In this chapter, the error of estimation is expressed as the difference between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latin typeface="Arial" panose="020B0604020202020204" pitchFamily="34" charset="0"/>
                  </a:rPr>
                  <a:t> </a:t>
                </a:r>
                <a:r>
                  <a:rPr lang="en-US" dirty="0"/>
                  <a:t>and </a:t>
                </a:r>
                <a:r>
                  <a:rPr lang="el-GR" i="1" dirty="0"/>
                  <a:t>μ</a:t>
                </a:r>
                <a:r>
                  <a:rPr lang="en-US" i="1" dirty="0"/>
                  <a:t> (or </a:t>
                </a:r>
                <a14:m>
                  <m:oMath xmlns:m="http://schemas.openxmlformats.org/officeDocument/2006/math">
                    <m:acc>
                      <m:accPr>
                        <m:chr m:val="̂"/>
                        <m:ctrlPr>
                          <a:rPr lang="en-US" i="1">
                            <a:latin typeface="Cambria Math" panose="02040503050406030204" pitchFamily="18" charset="0"/>
                          </a:rPr>
                        </m:ctrlPr>
                      </m:accPr>
                      <m:e>
                        <m:r>
                          <a:rPr lang="en-CA" i="1">
                            <a:latin typeface="Cambria Math" panose="02040503050406030204" pitchFamily="18" charset="0"/>
                          </a:rPr>
                          <m:t>𝑝</m:t>
                        </m:r>
                      </m:e>
                    </m:acc>
                  </m:oMath>
                </a14:m>
                <a:r>
                  <a:rPr lang="en-US" i="1" dirty="0"/>
                  <a:t> and </a:t>
                </a:r>
                <a14:m>
                  <m:oMath xmlns:m="http://schemas.openxmlformats.org/officeDocument/2006/math">
                    <m:r>
                      <a:rPr lang="en-US" i="1">
                        <a:latin typeface="Cambria Math" panose="02040503050406030204" pitchFamily="18" charset="0"/>
                      </a:rPr>
                      <m:t>𝑝</m:t>
                    </m:r>
                  </m:oMath>
                </a14:m>
                <a:r>
                  <a:rPr lang="en-US" i="1" dirty="0"/>
                  <a:t>) </a:t>
                </a:r>
                <a:r>
                  <a:rPr lang="en-US" dirty="0"/>
                  <a:t>:</a:t>
                </a:r>
              </a:p>
              <a:p>
                <a:pPr>
                  <a:lnSpc>
                    <a:spcPct val="100000"/>
                  </a:lnSpc>
                </a:pPr>
                <a:endParaRPr lang="en-US" dirty="0"/>
              </a:p>
              <a:p>
                <a:pPr>
                  <a:spcAft>
                    <a:spcPts val="900"/>
                  </a:spcAft>
                </a:pPr>
                <a:r>
                  <a:rPr lang="en-US" dirty="0"/>
                  <a:t>With a simple algebraic manipulation, we express the confidence interval as:</a:t>
                </a:r>
              </a:p>
              <a:p>
                <a:pPr marL="685800" indent="-685800"/>
                <a14:m>
                  <m:oMathPara xmlns:m="http://schemas.openxmlformats.org/officeDocument/2006/math">
                    <m:oMathParaPr>
                      <m:jc m:val="left"/>
                    </m:oMathParaPr>
                    <m:oMath xmlns:m="http://schemas.openxmlformats.org/officeDocument/2006/math">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m:oMathPara>
                </a14:m>
                <a:endParaRPr lang="en-US" dirty="0"/>
              </a:p>
              <a:p>
                <a:pPr>
                  <a:spcAft>
                    <a:spcPts val="900"/>
                  </a:spcAft>
                </a:pPr>
                <a:endParaRPr lang="en-US" dirty="0"/>
              </a:p>
              <a:p>
                <a:pPr>
                  <a:spcAft>
                    <a:spcPts val="900"/>
                  </a:spcAft>
                </a:pPr>
                <a:r>
                  <a:rPr lang="en-US" dirty="0"/>
                  <a:t>We interpret this to mean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a14:m>
                <a:r>
                  <a:rPr lang="en-US" dirty="0"/>
                  <a:t> is the maximum error of estimation we are willing to tolerate. We label it </a:t>
                </a:r>
                <a:r>
                  <a:rPr lang="en-US" i="1" dirty="0"/>
                  <a:t>B</a:t>
                </a:r>
                <a:r>
                  <a:rPr lang="en-US" dirty="0"/>
                  <a:t>, the </a:t>
                </a:r>
                <a:r>
                  <a:rPr lang="en-US" b="1" dirty="0"/>
                  <a:t>bound error of estimation</a:t>
                </a:r>
                <a:r>
                  <a:rPr lang="en-US" dirty="0"/>
                  <a:t>, that is: </a:t>
                </a:r>
              </a:p>
              <a:p>
                <a:pPr marL="685800"/>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oMath>
                  </m:oMathPara>
                </a14:m>
                <a:endParaRPr lang="en-US" dirty="0"/>
              </a:p>
              <a:p>
                <a:pPr>
                  <a:spcBef>
                    <a:spcPts val="450"/>
                  </a:spcBef>
                </a:pPr>
                <a:endParaRPr lang="en-US" sz="1500" dirty="0">
                  <a:ea typeface="Cambria Math" panose="02040503050406030204" pitchFamily="18" charset="0"/>
                </a:endParaRPr>
              </a:p>
              <a:p>
                <a:pPr>
                  <a:spcBef>
                    <a:spcPts val="450"/>
                  </a:spcBef>
                </a:pPr>
                <a:endParaRPr lang="en-US" sz="1500" dirty="0"/>
              </a:p>
              <a:p>
                <a:pPr>
                  <a:lnSpc>
                    <a:spcPct val="100000"/>
                  </a:lnSpc>
                </a:pPr>
                <a:endParaRPr lang="en-US" sz="1500" b="1" dirty="0"/>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mc:Choice>
        <mc:Fallback>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388515" y="1141048"/>
                <a:ext cx="8622647" cy="7139968"/>
              </a:xfrm>
              <a:prstGeom prst="rect">
                <a:avLst/>
              </a:prstGeom>
              <a:blipFill>
                <a:blip r:embed="rId3"/>
                <a:stretch>
                  <a:fillRect l="-1202" t="-598" r="-99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55679" y="258037"/>
            <a:ext cx="8888321"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Error of Estimation</a:t>
            </a:r>
          </a:p>
        </p:txBody>
      </p:sp>
    </p:spTree>
    <p:extLst>
      <p:ext uri="{BB962C8B-B14F-4D97-AF65-F5344CB8AC3E}">
        <p14:creationId xmlns:p14="http://schemas.microsoft.com/office/powerpoint/2010/main" val="2194133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349348" y="1249894"/>
                <a:ext cx="8286488" cy="7182031"/>
              </a:xfrm>
              <a:prstGeom prst="rect">
                <a:avLst/>
              </a:prstGeom>
              <a:noFill/>
            </p:spPr>
            <p:txBody>
              <a:bodyPr wrap="square" lIns="67500" rtlCol="0">
                <a:spAutoFit/>
              </a:bodyPr>
              <a:lstStyle/>
              <a:p>
                <a:pPr>
                  <a:spcAft>
                    <a:spcPts val="450"/>
                  </a:spcAft>
                </a:pPr>
                <a:r>
                  <a:rPr lang="en-US" sz="2000" dirty="0"/>
                  <a:t>If the population standard deviation </a:t>
                </a:r>
                <a:r>
                  <a:rPr lang="el-GR" sz="2000" i="1" dirty="0">
                    <a:latin typeface="Arial" panose="020B0604020202020204" pitchFamily="34" charset="0"/>
                  </a:rPr>
                  <a:t>σ</a:t>
                </a:r>
                <a:r>
                  <a:rPr lang="en-US" sz="2000" dirty="0"/>
                  <a:t>, the confidence level </a:t>
                </a:r>
                <a:r>
                  <a:rPr lang="en-US" sz="2000" i="1" dirty="0">
                    <a:latin typeface="Arial" panose="020B0604020202020204" pitchFamily="34" charset="0"/>
                  </a:rPr>
                  <a:t>(1 − </a:t>
                </a:r>
                <a:r>
                  <a:rPr lang="el-GR" sz="2000" i="1" dirty="0">
                    <a:latin typeface="Arial" panose="020B0604020202020204" pitchFamily="34" charset="0"/>
                  </a:rPr>
                  <a:t>α</a:t>
                </a:r>
                <a:r>
                  <a:rPr lang="en-US" sz="2000" i="1" dirty="0">
                    <a:latin typeface="Arial" panose="020B0604020202020204" pitchFamily="34" charset="0"/>
                  </a:rPr>
                  <a:t>)%</a:t>
                </a:r>
                <a:r>
                  <a:rPr lang="en-US" sz="2000" dirty="0"/>
                  <a:t>, and the bound on the error of estimation </a:t>
                </a:r>
                <a:r>
                  <a:rPr lang="en-US" sz="2000" i="1" dirty="0"/>
                  <a:t>B</a:t>
                </a:r>
                <a:r>
                  <a:rPr lang="en-US" sz="2000" dirty="0"/>
                  <a:t> are known, we can solve for </a:t>
                </a:r>
                <a:r>
                  <a:rPr lang="en-US" sz="2000" i="1" dirty="0"/>
                  <a:t>n</a:t>
                </a:r>
                <a:r>
                  <a:rPr lang="en-US" sz="2000" dirty="0"/>
                  <a:t> and produce the required </a:t>
                </a:r>
                <a:r>
                  <a:rPr lang="en-US" sz="2000" b="1" dirty="0"/>
                  <a:t>sample size to estimate a mean</a:t>
                </a:r>
                <a:r>
                  <a:rPr lang="en-US" sz="2000" dirty="0"/>
                  <a:t>:</a:t>
                </a:r>
              </a:p>
              <a:p>
                <a:pPr marL="685800">
                  <a:spcBef>
                    <a:spcPts val="450"/>
                  </a:spcBef>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𝐵</m:t>
                                  </m:r>
                                </m:den>
                              </m:f>
                            </m:e>
                          </m:d>
                        </m:e>
                        <m:sup>
                          <m:r>
                            <a:rPr lang="en-US" sz="2000" i="1">
                              <a:latin typeface="Cambria Math" panose="02040503050406030204" pitchFamily="18" charset="0"/>
                            </a:rPr>
                            <m:t>2</m:t>
                          </m:r>
                        </m:sup>
                      </m:sSup>
                    </m:oMath>
                  </m:oMathPara>
                </a14:m>
                <a:endParaRPr lang="en-US" sz="2000" dirty="0"/>
              </a:p>
              <a:p>
                <a:pPr>
                  <a:spcBef>
                    <a:spcPts val="1800"/>
                  </a:spcBef>
                </a:pPr>
                <a:r>
                  <a:rPr lang="en-US" sz="2000" dirty="0"/>
                  <a:t>Consider that, in Example 10.1, before collecting the data, the manager needs to estimate the mean demand during lead time within 16 units. Remember also that </a:t>
                </a:r>
                <a:r>
                  <a:rPr lang="en-US" sz="2000" i="1" dirty="0">
                    <a:latin typeface="Arial" panose="020B0604020202020204" pitchFamily="34" charset="0"/>
                  </a:rPr>
                  <a:t>1 − </a:t>
                </a:r>
                <a:r>
                  <a:rPr lang="el-GR" sz="2000" i="1" dirty="0">
                    <a:latin typeface="Arial" panose="020B0604020202020204" pitchFamily="34" charset="0"/>
                  </a:rPr>
                  <a:t>α</a:t>
                </a:r>
                <a:r>
                  <a:rPr lang="en-US" sz="2000" i="1" dirty="0">
                    <a:latin typeface="Arial" panose="020B0604020202020204" pitchFamily="34" charset="0"/>
                  </a:rPr>
                  <a:t> = .95, and </a:t>
                </a:r>
                <a:r>
                  <a:rPr lang="el-GR" sz="2000" i="1" dirty="0">
                    <a:latin typeface="Arial" panose="020B0604020202020204" pitchFamily="34" charset="0"/>
                  </a:rPr>
                  <a:t>σ </a:t>
                </a:r>
                <a:r>
                  <a:rPr lang="en-US" sz="2000" i="1" dirty="0">
                    <a:latin typeface="Arial" panose="020B0604020202020204" pitchFamily="34" charset="0"/>
                  </a:rPr>
                  <a:t>= 75</a:t>
                </a:r>
                <a:r>
                  <a:rPr lang="en-US" sz="2000" dirty="0">
                    <a:latin typeface="Arial" panose="020B0604020202020204" pitchFamily="34" charset="0"/>
                  </a:rPr>
                  <a:t>.</a:t>
                </a:r>
              </a:p>
              <a:p>
                <a:pPr>
                  <a:spcBef>
                    <a:spcPts val="450"/>
                  </a:spcBef>
                </a:pPr>
                <a:r>
                  <a:rPr lang="en-US" sz="2000" dirty="0">
                    <a:latin typeface="Arial" panose="020B0604020202020204" pitchFamily="34" charset="0"/>
                  </a:rPr>
                  <a:t>Thus:</a:t>
                </a:r>
              </a:p>
              <a:p>
                <a:pPr marL="6858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𝐵</m:t>
                                  </m:r>
                                </m:den>
                              </m:f>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rPr>
                                    <m:t>1.96</m:t>
                                  </m:r>
                                  <m:r>
                                    <a:rPr lang="en-US" sz="2000" i="1">
                                      <a:latin typeface="Cambria Math" panose="02040503050406030204" pitchFamily="18" charset="0"/>
                                      <a:ea typeface="Cambria Math" panose="02040503050406030204" pitchFamily="18" charset="0"/>
                                    </a:rPr>
                                    <m:t>∙75</m:t>
                                  </m:r>
                                </m:num>
                                <m:den>
                                  <m:r>
                                    <a:rPr lang="en-US" sz="2000" i="1">
                                      <a:latin typeface="Cambria Math" panose="02040503050406030204" pitchFamily="18" charset="0"/>
                                      <a:ea typeface="Cambria Math" panose="02040503050406030204" pitchFamily="18" charset="0"/>
                                    </a:rPr>
                                    <m:t>16</m:t>
                                  </m:r>
                                </m:den>
                              </m:f>
                            </m:e>
                          </m:d>
                        </m:e>
                        <m:sup>
                          <m:r>
                            <a:rPr lang="en-US" sz="2000" i="1">
                              <a:latin typeface="Cambria Math" panose="02040503050406030204" pitchFamily="18" charset="0"/>
                            </a:rPr>
                            <m:t>2</m:t>
                          </m:r>
                        </m:sup>
                      </m:sSup>
                      <m:r>
                        <a:rPr lang="en-US" sz="2000" i="1">
                          <a:latin typeface="Cambria Math" panose="02040503050406030204" pitchFamily="18" charset="0"/>
                        </a:rPr>
                        <m:t>=84.41</m:t>
                      </m:r>
                    </m:oMath>
                  </m:oMathPara>
                </a14:m>
                <a:endParaRPr lang="en-US" sz="2000" dirty="0">
                  <a:latin typeface="Arial" panose="020B0604020202020204" pitchFamily="34" charset="0"/>
                </a:endParaRPr>
              </a:p>
              <a:p>
                <a:pPr>
                  <a:spcBef>
                    <a:spcPts val="450"/>
                  </a:spcBef>
                </a:pPr>
                <a:r>
                  <a:rPr lang="en-US" sz="2000" dirty="0">
                    <a:latin typeface="Arial" panose="020B0604020202020204" pitchFamily="34" charset="0"/>
                  </a:rPr>
                  <a:t>Because the sample size must be an integer and we want the bound on the error of estimation to be no more than 16, any non-integer value must be rounded up. Thus, we round</a:t>
                </a:r>
                <a:r>
                  <a:rPr lang="en-US" sz="2000" i="1" dirty="0">
                    <a:latin typeface="Arial" panose="020B0604020202020204" pitchFamily="34" charset="0"/>
                  </a:rPr>
                  <a:t> n</a:t>
                </a:r>
                <a:r>
                  <a:rPr lang="en-US" sz="2000" dirty="0">
                    <a:latin typeface="Arial" panose="020B0604020202020204" pitchFamily="34" charset="0"/>
                  </a:rPr>
                  <a:t> to 85.</a:t>
                </a:r>
              </a:p>
              <a:p>
                <a:pPr marL="685800"/>
                <a:endParaRPr lang="en-US" sz="1500" dirty="0"/>
              </a:p>
              <a:p>
                <a:pPr>
                  <a:spcBef>
                    <a:spcPts val="450"/>
                  </a:spcBef>
                </a:pPr>
                <a:endParaRPr lang="en-US" sz="1500" dirty="0">
                  <a:ea typeface="Cambria Math" panose="02040503050406030204" pitchFamily="18" charset="0"/>
                </a:endParaRPr>
              </a:p>
              <a:p>
                <a:pPr>
                  <a:spcBef>
                    <a:spcPts val="450"/>
                  </a:spcBef>
                </a:pPr>
                <a:endParaRPr lang="en-US" sz="1500" dirty="0"/>
              </a:p>
              <a:p>
                <a:pPr>
                  <a:lnSpc>
                    <a:spcPct val="100000"/>
                  </a:lnSpc>
                </a:pPr>
                <a:endParaRPr lang="en-US" sz="1500" b="1" dirty="0"/>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349348" y="1249894"/>
                <a:ext cx="8286488" cy="7182031"/>
              </a:xfrm>
              <a:prstGeom prst="rect">
                <a:avLst/>
              </a:prstGeom>
              <a:blipFill>
                <a:blip r:embed="rId3"/>
                <a:stretch>
                  <a:fillRect l="-1029" t="-424" r="-51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52485" y="350635"/>
            <a:ext cx="8888321" cy="584775"/>
          </a:xfrm>
          <a:prstGeom prst="rect">
            <a:avLst/>
          </a:prstGeom>
          <a:noFill/>
        </p:spPr>
        <p:txBody>
          <a:bodyPr wrap="square" rtlCol="0">
            <a:spAutoFit/>
          </a:bodyPr>
          <a:lstStyle/>
          <a:p>
            <a:pPr algn="ctr"/>
            <a:r>
              <a:rPr lang="en-US" sz="2700" dirty="0">
                <a:solidFill>
                  <a:schemeClr val="bg1"/>
                </a:solidFill>
              </a:rPr>
              <a:t>10-3b </a:t>
            </a:r>
            <a:r>
              <a:rPr lang="en-US" sz="3200" b="1" spc="75" dirty="0">
                <a:latin typeface="Rockwell" panose="02060603020205020403" pitchFamily="18" charset="0"/>
                <a:cs typeface="Times New Roman" panose="02020603050405020304" pitchFamily="18" charset="0"/>
              </a:rPr>
              <a:t>Determining the Sample Size</a:t>
            </a:r>
          </a:p>
        </p:txBody>
      </p:sp>
    </p:spTree>
    <p:extLst>
      <p:ext uri="{BB962C8B-B14F-4D97-AF65-F5344CB8AC3E}">
        <p14:creationId xmlns:p14="http://schemas.microsoft.com/office/powerpoint/2010/main" val="837967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428756" y="1279944"/>
                <a:ext cx="8286488" cy="7182031"/>
              </a:xfrm>
              <a:prstGeom prst="rect">
                <a:avLst/>
              </a:prstGeom>
              <a:noFill/>
            </p:spPr>
            <p:txBody>
              <a:bodyPr wrap="square" lIns="67500" rtlCol="0">
                <a:spAutoFit/>
              </a:bodyPr>
              <a:lstStyle/>
              <a:p>
                <a:pPr>
                  <a:spcAft>
                    <a:spcPts val="450"/>
                  </a:spcAft>
                </a:pPr>
                <a:r>
                  <a:rPr lang="en-US" sz="2000" dirty="0"/>
                  <a:t>If the population standard deviation </a:t>
                </a:r>
                <a:r>
                  <a:rPr lang="el-GR" sz="2000" i="1" dirty="0">
                    <a:latin typeface="Arial" panose="020B0604020202020204" pitchFamily="34" charset="0"/>
                  </a:rPr>
                  <a:t>σ</a:t>
                </a:r>
                <a:r>
                  <a:rPr lang="en-US" sz="2000" dirty="0"/>
                  <a:t>, the confidence level </a:t>
                </a:r>
                <a:r>
                  <a:rPr lang="en-US" sz="2000" i="1" dirty="0">
                    <a:latin typeface="Arial" panose="020B0604020202020204" pitchFamily="34" charset="0"/>
                  </a:rPr>
                  <a:t>(1 − </a:t>
                </a:r>
                <a:r>
                  <a:rPr lang="el-GR" sz="2000" i="1" dirty="0">
                    <a:latin typeface="Arial" panose="020B0604020202020204" pitchFamily="34" charset="0"/>
                  </a:rPr>
                  <a:t>α</a:t>
                </a:r>
                <a:r>
                  <a:rPr lang="en-US" sz="2000" i="1" dirty="0">
                    <a:latin typeface="Arial" panose="020B0604020202020204" pitchFamily="34" charset="0"/>
                  </a:rPr>
                  <a:t>)%</a:t>
                </a:r>
                <a:r>
                  <a:rPr lang="en-US" sz="2000" dirty="0"/>
                  <a:t>, and the bound on the error of estimation </a:t>
                </a:r>
                <a:r>
                  <a:rPr lang="en-US" sz="2000" i="1" dirty="0"/>
                  <a:t>B</a:t>
                </a:r>
                <a:r>
                  <a:rPr lang="en-US" sz="2000" dirty="0"/>
                  <a:t> are known, we can solve for </a:t>
                </a:r>
                <a:r>
                  <a:rPr lang="en-US" sz="2000" i="1" dirty="0"/>
                  <a:t>n</a:t>
                </a:r>
                <a:r>
                  <a:rPr lang="en-US" sz="2000" dirty="0"/>
                  <a:t> and produce the required </a:t>
                </a:r>
                <a:r>
                  <a:rPr lang="en-US" sz="2000" b="1" dirty="0"/>
                  <a:t>sample size to estimate a mean</a:t>
                </a:r>
                <a:r>
                  <a:rPr lang="en-US" sz="2000" dirty="0"/>
                  <a:t>:</a:t>
                </a:r>
              </a:p>
              <a:p>
                <a:pPr marL="685800">
                  <a:spcBef>
                    <a:spcPts val="450"/>
                  </a:spcBef>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𝐵</m:t>
                                  </m:r>
                                </m:den>
                              </m:f>
                            </m:e>
                          </m:d>
                        </m:e>
                        <m:sup>
                          <m:r>
                            <a:rPr lang="en-US" sz="2000" i="1">
                              <a:latin typeface="Cambria Math" panose="02040503050406030204" pitchFamily="18" charset="0"/>
                            </a:rPr>
                            <m:t>2</m:t>
                          </m:r>
                        </m:sup>
                      </m:sSup>
                    </m:oMath>
                  </m:oMathPara>
                </a14:m>
                <a:endParaRPr lang="en-US" sz="2000" dirty="0"/>
              </a:p>
              <a:p>
                <a:pPr>
                  <a:spcBef>
                    <a:spcPts val="1800"/>
                  </a:spcBef>
                </a:pPr>
                <a:r>
                  <a:rPr lang="en-US" sz="2000" dirty="0"/>
                  <a:t>Consider that, in Example 10.1, before collecting the data, the manager needs to estimate the mean demand during lead time within 16 units. Remember also that </a:t>
                </a:r>
                <a:r>
                  <a:rPr lang="en-US" sz="2000" i="1" dirty="0">
                    <a:latin typeface="Arial" panose="020B0604020202020204" pitchFamily="34" charset="0"/>
                  </a:rPr>
                  <a:t>1 − </a:t>
                </a:r>
                <a:r>
                  <a:rPr lang="el-GR" sz="2000" i="1" dirty="0">
                    <a:latin typeface="Arial" panose="020B0604020202020204" pitchFamily="34" charset="0"/>
                  </a:rPr>
                  <a:t>α</a:t>
                </a:r>
                <a:r>
                  <a:rPr lang="en-US" sz="2000" i="1" dirty="0">
                    <a:latin typeface="Arial" panose="020B0604020202020204" pitchFamily="34" charset="0"/>
                  </a:rPr>
                  <a:t> = .95, and </a:t>
                </a:r>
                <a:r>
                  <a:rPr lang="el-GR" sz="2000" i="1" dirty="0">
                    <a:latin typeface="Arial" panose="020B0604020202020204" pitchFamily="34" charset="0"/>
                  </a:rPr>
                  <a:t>σ </a:t>
                </a:r>
                <a:r>
                  <a:rPr lang="en-US" sz="2000" i="1" dirty="0">
                    <a:latin typeface="Arial" panose="020B0604020202020204" pitchFamily="34" charset="0"/>
                  </a:rPr>
                  <a:t>= 75</a:t>
                </a:r>
                <a:r>
                  <a:rPr lang="en-US" sz="2000" dirty="0">
                    <a:latin typeface="Arial" panose="020B0604020202020204" pitchFamily="34" charset="0"/>
                  </a:rPr>
                  <a:t>.</a:t>
                </a:r>
              </a:p>
              <a:p>
                <a:pPr>
                  <a:spcBef>
                    <a:spcPts val="450"/>
                  </a:spcBef>
                </a:pPr>
                <a:r>
                  <a:rPr lang="en-US" sz="2000" dirty="0">
                    <a:latin typeface="Arial" panose="020B0604020202020204" pitchFamily="34" charset="0"/>
                  </a:rPr>
                  <a:t>Thus:</a:t>
                </a:r>
              </a:p>
              <a:p>
                <a:pPr marL="6858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f>
                                        <m:fPr>
                                          <m:type m:val="lin"/>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ea typeface="Cambria Math" panose="02040503050406030204" pitchFamily="18" charset="0"/>
                                            </a:rPr>
                                            <m:t>2</m:t>
                                          </m:r>
                                        </m:den>
                                      </m:f>
                                    </m:sub>
                                  </m:sSub>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𝐵</m:t>
                                  </m:r>
                                </m:den>
                              </m:f>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rPr>
                                    <m:t>1.96</m:t>
                                  </m:r>
                                  <m:r>
                                    <a:rPr lang="en-US" sz="2000" i="1">
                                      <a:latin typeface="Cambria Math" panose="02040503050406030204" pitchFamily="18" charset="0"/>
                                      <a:ea typeface="Cambria Math" panose="02040503050406030204" pitchFamily="18" charset="0"/>
                                    </a:rPr>
                                    <m:t>∙75</m:t>
                                  </m:r>
                                </m:num>
                                <m:den>
                                  <m:r>
                                    <a:rPr lang="en-US" sz="2000" i="1">
                                      <a:latin typeface="Cambria Math" panose="02040503050406030204" pitchFamily="18" charset="0"/>
                                      <a:ea typeface="Cambria Math" panose="02040503050406030204" pitchFamily="18" charset="0"/>
                                    </a:rPr>
                                    <m:t>16</m:t>
                                  </m:r>
                                </m:den>
                              </m:f>
                            </m:e>
                          </m:d>
                        </m:e>
                        <m:sup>
                          <m:r>
                            <a:rPr lang="en-US" sz="2000" i="1">
                              <a:latin typeface="Cambria Math" panose="02040503050406030204" pitchFamily="18" charset="0"/>
                            </a:rPr>
                            <m:t>2</m:t>
                          </m:r>
                        </m:sup>
                      </m:sSup>
                      <m:r>
                        <a:rPr lang="en-US" sz="2000" i="1">
                          <a:latin typeface="Cambria Math" panose="02040503050406030204" pitchFamily="18" charset="0"/>
                        </a:rPr>
                        <m:t>=84.41</m:t>
                      </m:r>
                    </m:oMath>
                  </m:oMathPara>
                </a14:m>
                <a:endParaRPr lang="en-US" sz="2000" dirty="0">
                  <a:latin typeface="Arial" panose="020B0604020202020204" pitchFamily="34" charset="0"/>
                </a:endParaRPr>
              </a:p>
              <a:p>
                <a:pPr>
                  <a:spcBef>
                    <a:spcPts val="450"/>
                  </a:spcBef>
                </a:pPr>
                <a:r>
                  <a:rPr lang="en-US" sz="2000" dirty="0">
                    <a:latin typeface="Arial" panose="020B0604020202020204" pitchFamily="34" charset="0"/>
                  </a:rPr>
                  <a:t>Because the sample size must be an integer and we want the bound on the error of estimation to be no more than 16, any non-integer value must be rounded up. Thus, we round</a:t>
                </a:r>
                <a:r>
                  <a:rPr lang="en-US" sz="2000" i="1" dirty="0">
                    <a:latin typeface="Arial" panose="020B0604020202020204" pitchFamily="34" charset="0"/>
                  </a:rPr>
                  <a:t> n</a:t>
                </a:r>
                <a:r>
                  <a:rPr lang="en-US" sz="2000" dirty="0">
                    <a:latin typeface="Arial" panose="020B0604020202020204" pitchFamily="34" charset="0"/>
                  </a:rPr>
                  <a:t> to 85.</a:t>
                </a:r>
              </a:p>
              <a:p>
                <a:pPr marL="685800"/>
                <a:endParaRPr lang="en-US" sz="1500" dirty="0"/>
              </a:p>
              <a:p>
                <a:pPr>
                  <a:spcBef>
                    <a:spcPts val="450"/>
                  </a:spcBef>
                </a:pPr>
                <a:endParaRPr lang="en-US" sz="1500" dirty="0">
                  <a:ea typeface="Cambria Math" panose="02040503050406030204" pitchFamily="18" charset="0"/>
                </a:endParaRPr>
              </a:p>
              <a:p>
                <a:pPr>
                  <a:spcBef>
                    <a:spcPts val="450"/>
                  </a:spcBef>
                </a:pPr>
                <a:endParaRPr lang="en-US" sz="1500" dirty="0"/>
              </a:p>
              <a:p>
                <a:pPr>
                  <a:lnSpc>
                    <a:spcPct val="100000"/>
                  </a:lnSpc>
                </a:pPr>
                <a:endParaRPr lang="en-US" sz="1500" b="1" dirty="0"/>
              </a:p>
              <a:p>
                <a:pPr>
                  <a:spcBef>
                    <a:spcPts val="450"/>
                  </a:spcBef>
                </a:pPr>
                <a:endParaRPr lang="en-US" sz="1500" dirty="0"/>
              </a:p>
              <a:p>
                <a:pPr>
                  <a:spcBef>
                    <a:spcPts val="450"/>
                  </a:spcBef>
                </a:pPr>
                <a:endParaRPr lang="en-US" sz="1500" dirty="0"/>
              </a:p>
              <a:p>
                <a:pPr>
                  <a:spcBef>
                    <a:spcPts val="450"/>
                  </a:spcBef>
                </a:pPr>
                <a:endParaRPr lang="en-US" sz="1500" dirty="0"/>
              </a:p>
              <a:p>
                <a:pPr>
                  <a:spcBef>
                    <a:spcPts val="450"/>
                  </a:spcBef>
                </a:pPr>
                <a:endParaRPr lang="en-US" sz="15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428756" y="1279944"/>
                <a:ext cx="8286488" cy="7182031"/>
              </a:xfrm>
              <a:prstGeom prst="rect">
                <a:avLst/>
              </a:prstGeom>
              <a:blipFill>
                <a:blip r:embed="rId3"/>
                <a:stretch>
                  <a:fillRect l="-1029" t="-509" r="-51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0" y="373784"/>
            <a:ext cx="8888321" cy="584775"/>
          </a:xfrm>
          <a:prstGeom prst="rect">
            <a:avLst/>
          </a:prstGeom>
          <a:noFill/>
        </p:spPr>
        <p:txBody>
          <a:bodyPr wrap="square" rtlCol="0">
            <a:spAutoFit/>
          </a:bodyPr>
          <a:lstStyle/>
          <a:p>
            <a:pPr algn="ctr"/>
            <a:r>
              <a:rPr lang="en-US" sz="3200" b="1" spc="75" dirty="0">
                <a:latin typeface="Rockwell" panose="02060603020205020403" pitchFamily="18" charset="0"/>
                <a:cs typeface="Times New Roman" panose="02020603050405020304" pitchFamily="18" charset="0"/>
              </a:rPr>
              <a:t>Determining the Sample Size</a:t>
            </a:r>
          </a:p>
        </p:txBody>
      </p:sp>
    </p:spTree>
    <p:extLst>
      <p:ext uri="{BB962C8B-B14F-4D97-AF65-F5344CB8AC3E}">
        <p14:creationId xmlns:p14="http://schemas.microsoft.com/office/powerpoint/2010/main" val="98208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19B128-BDEE-B314-FAEE-210BB170BC52}"/>
              </a:ext>
            </a:extLst>
          </p:cNvPr>
          <p:cNvSpPr>
            <a:spLocks noChangeArrowheads="1"/>
          </p:cNvSpPr>
          <p:nvPr/>
        </p:nvSpPr>
        <p:spPr bwMode="auto">
          <a:xfrm>
            <a:off x="685800" y="160338"/>
            <a:ext cx="7772400" cy="814387"/>
          </a:xfrm>
          <a:prstGeom prst="rect">
            <a:avLst/>
          </a:prstGeom>
          <a:noFill/>
          <a:ln w="12700">
            <a:noFill/>
            <a:miter lim="800000"/>
            <a:headEnd/>
            <a:tailEnd/>
          </a:ln>
          <a:effectLst/>
        </p:spPr>
        <p:txBody>
          <a:bodyPr lIns="90488" tIns="44450" rIns="90488" bIns="44450" anchor="ctr"/>
          <a:lstStyle/>
          <a:p>
            <a:pPr algn="ctr">
              <a:defRPr/>
            </a:pPr>
            <a:r>
              <a:rPr lang="en-US" sz="2800" b="1" dirty="0">
                <a:latin typeface="Book Antiqua" pitchFamily="18" charset="0"/>
                <a:cs typeface="+mn-cs"/>
              </a:rPr>
              <a:t>Interval Estimate of a Population Mean:</a:t>
            </a:r>
            <a:br>
              <a:rPr lang="en-US" sz="2800" b="1" dirty="0">
                <a:latin typeface="Book Antiqua" pitchFamily="18" charset="0"/>
                <a:cs typeface="+mn-cs"/>
              </a:rPr>
            </a:br>
            <a:r>
              <a:rPr lang="en-US" sz="2800" b="1" i="1" dirty="0">
                <a:latin typeface="Symbol" pitchFamily="18" charset="2"/>
                <a:cs typeface="+mn-cs"/>
              </a:rPr>
              <a:t>s</a:t>
            </a:r>
            <a:r>
              <a:rPr lang="en-US" sz="2800" b="1" dirty="0">
                <a:latin typeface="Book Antiqua" pitchFamily="18" charset="0"/>
                <a:cs typeface="+mn-cs"/>
              </a:rPr>
              <a:t>  Known</a:t>
            </a:r>
          </a:p>
        </p:txBody>
      </p:sp>
      <p:sp>
        <p:nvSpPr>
          <p:cNvPr id="3" name="Rectangle 3">
            <a:extLst>
              <a:ext uri="{FF2B5EF4-FFF2-40B4-BE49-F238E27FC236}">
                <a16:creationId xmlns:a16="http://schemas.microsoft.com/office/drawing/2014/main" id="{B542FBE6-8039-382A-F1E6-8554980010B3}"/>
              </a:ext>
            </a:extLst>
          </p:cNvPr>
          <p:cNvSpPr>
            <a:spLocks noChangeArrowheads="1"/>
          </p:cNvSpPr>
          <p:nvPr/>
        </p:nvSpPr>
        <p:spPr bwMode="auto">
          <a:xfrm>
            <a:off x="427038" y="911225"/>
            <a:ext cx="7905750" cy="615950"/>
          </a:xfrm>
          <a:prstGeom prst="rect">
            <a:avLst/>
          </a:prstGeom>
          <a:noFill/>
          <a:ln w="12700">
            <a:noFill/>
            <a:miter lim="800000"/>
            <a:headEnd/>
            <a:tailEnd/>
          </a:ln>
          <a:effectLst/>
        </p:spPr>
        <p:txBody>
          <a:bodyPr lIns="90488" tIns="44450" rIns="90488" bIns="44450"/>
          <a:lstStyle/>
          <a:p>
            <a:pPr marL="342900" indent="-342900">
              <a:spcBef>
                <a:spcPct val="20000"/>
              </a:spcBef>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Adequate Sample Size</a:t>
            </a:r>
          </a:p>
        </p:txBody>
      </p:sp>
      <p:sp>
        <p:nvSpPr>
          <p:cNvPr id="4" name="Rectangle 4">
            <a:extLst>
              <a:ext uri="{FF2B5EF4-FFF2-40B4-BE49-F238E27FC236}">
                <a16:creationId xmlns:a16="http://schemas.microsoft.com/office/drawing/2014/main" id="{E271F6E6-2A04-5353-6B7E-D7D9A366F82A}"/>
              </a:ext>
            </a:extLst>
          </p:cNvPr>
          <p:cNvSpPr>
            <a:spLocks noChangeArrowheads="1"/>
          </p:cNvSpPr>
          <p:nvPr/>
        </p:nvSpPr>
        <p:spPr bwMode="auto">
          <a:xfrm>
            <a:off x="833438" y="1365250"/>
            <a:ext cx="7429500" cy="99060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In most applications, a sample size of </a:t>
            </a:r>
            <a:r>
              <a:rPr lang="en-US" sz="2400" i="1" dirty="0">
                <a:effectLst>
                  <a:outerShdw blurRad="38100" dist="38100" dir="2700000" algn="tl">
                    <a:srgbClr val="000000"/>
                  </a:outerShdw>
                </a:effectLst>
                <a:latin typeface="Book Antiqua" pitchFamily="18" charset="0"/>
                <a:cs typeface="+mn-cs"/>
              </a:rPr>
              <a:t>n</a:t>
            </a:r>
            <a:r>
              <a:rPr lang="en-US" sz="2400" dirty="0">
                <a:effectLst>
                  <a:outerShdw blurRad="38100" dist="38100" dir="2700000" algn="tl">
                    <a:srgbClr val="000000"/>
                  </a:outerShdw>
                </a:effectLst>
                <a:latin typeface="Book Antiqua" pitchFamily="18" charset="0"/>
                <a:cs typeface="+mn-cs"/>
              </a:rPr>
              <a:t> = 30 is</a:t>
            </a:r>
          </a:p>
          <a:p>
            <a:pPr>
              <a:defRPr/>
            </a:pPr>
            <a:r>
              <a:rPr lang="en-US" sz="2400" dirty="0">
                <a:effectLst>
                  <a:outerShdw blurRad="38100" dist="38100" dir="2700000" algn="tl">
                    <a:srgbClr val="000000"/>
                  </a:outerShdw>
                </a:effectLst>
                <a:latin typeface="Book Antiqua" pitchFamily="18" charset="0"/>
                <a:cs typeface="+mn-cs"/>
              </a:rPr>
              <a:t> adequate.</a:t>
            </a:r>
          </a:p>
        </p:txBody>
      </p:sp>
      <p:sp>
        <p:nvSpPr>
          <p:cNvPr id="7" name="Rectangle 7">
            <a:extLst>
              <a:ext uri="{FF2B5EF4-FFF2-40B4-BE49-F238E27FC236}">
                <a16:creationId xmlns:a16="http://schemas.microsoft.com/office/drawing/2014/main" id="{E9C822CB-467A-4100-6F20-F66F0A6BF17E}"/>
              </a:ext>
            </a:extLst>
          </p:cNvPr>
          <p:cNvSpPr>
            <a:spLocks noChangeArrowheads="1"/>
          </p:cNvSpPr>
          <p:nvPr/>
        </p:nvSpPr>
        <p:spPr bwMode="auto">
          <a:xfrm>
            <a:off x="892175" y="2339975"/>
            <a:ext cx="7429500" cy="137160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If the population distribution is highly skewed or</a:t>
            </a:r>
          </a:p>
          <a:p>
            <a:pPr>
              <a:defRPr/>
            </a:pPr>
            <a:r>
              <a:rPr lang="en-US" sz="2400">
                <a:effectLst>
                  <a:outerShdw blurRad="38100" dist="38100" dir="2700000" algn="tl">
                    <a:srgbClr val="000000"/>
                  </a:outerShdw>
                </a:effectLst>
                <a:latin typeface="Book Antiqua" pitchFamily="18" charset="0"/>
                <a:cs typeface="+mn-cs"/>
              </a:rPr>
              <a:t> contains outliers, a sample size of 50 or more is</a:t>
            </a:r>
          </a:p>
          <a:p>
            <a:pPr>
              <a:defRPr/>
            </a:pPr>
            <a:r>
              <a:rPr lang="en-US" sz="2400">
                <a:effectLst>
                  <a:outerShdw blurRad="38100" dist="38100" dir="2700000" algn="tl">
                    <a:srgbClr val="000000"/>
                  </a:outerShdw>
                </a:effectLst>
                <a:latin typeface="Book Antiqua" pitchFamily="18" charset="0"/>
                <a:cs typeface="+mn-cs"/>
              </a:rPr>
              <a:t> recommended.</a:t>
            </a:r>
          </a:p>
        </p:txBody>
      </p:sp>
      <p:sp>
        <p:nvSpPr>
          <p:cNvPr id="6" name="Rectangle 7">
            <a:extLst>
              <a:ext uri="{FF2B5EF4-FFF2-40B4-BE49-F238E27FC236}">
                <a16:creationId xmlns:a16="http://schemas.microsoft.com/office/drawing/2014/main" id="{F57C1005-D70F-5690-B8E7-9BA530CE871C}"/>
              </a:ext>
            </a:extLst>
          </p:cNvPr>
          <p:cNvSpPr>
            <a:spLocks noChangeArrowheads="1"/>
          </p:cNvSpPr>
          <p:nvPr/>
        </p:nvSpPr>
        <p:spPr bwMode="auto">
          <a:xfrm>
            <a:off x="847725" y="3673475"/>
            <a:ext cx="7429500" cy="1189038"/>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If the population is not normally distributed but is</a:t>
            </a:r>
          </a:p>
          <a:p>
            <a:pPr>
              <a:defRPr/>
            </a:pPr>
            <a:r>
              <a:rPr lang="en-US" sz="2400" dirty="0">
                <a:effectLst>
                  <a:outerShdw blurRad="38100" dist="38100" dir="2700000" algn="tl">
                    <a:srgbClr val="000000"/>
                  </a:outerShdw>
                </a:effectLst>
                <a:latin typeface="Book Antiqua" pitchFamily="18" charset="0"/>
                <a:cs typeface="+mn-cs"/>
              </a:rPr>
              <a:t> roughly symmetric, a sample size as small as 15 </a:t>
            </a:r>
          </a:p>
          <a:p>
            <a:pPr>
              <a:defRPr/>
            </a:pPr>
            <a:r>
              <a:rPr lang="en-US" sz="2400" dirty="0">
                <a:effectLst>
                  <a:outerShdw blurRad="38100" dist="38100" dir="2700000" algn="tl">
                    <a:srgbClr val="000000"/>
                  </a:outerShdw>
                </a:effectLst>
                <a:latin typeface="Book Antiqua" pitchFamily="18" charset="0"/>
                <a:cs typeface="+mn-cs"/>
              </a:rPr>
              <a:t> will suffice.</a:t>
            </a:r>
          </a:p>
        </p:txBody>
      </p:sp>
      <p:sp>
        <p:nvSpPr>
          <p:cNvPr id="8" name="Rectangle 4">
            <a:extLst>
              <a:ext uri="{FF2B5EF4-FFF2-40B4-BE49-F238E27FC236}">
                <a16:creationId xmlns:a16="http://schemas.microsoft.com/office/drawing/2014/main" id="{0C9D8715-7585-0B0D-4437-F8E9E3F902E5}"/>
              </a:ext>
            </a:extLst>
          </p:cNvPr>
          <p:cNvSpPr>
            <a:spLocks noChangeArrowheads="1"/>
          </p:cNvSpPr>
          <p:nvPr/>
        </p:nvSpPr>
        <p:spPr bwMode="auto">
          <a:xfrm>
            <a:off x="833438" y="4953000"/>
            <a:ext cx="7429500" cy="1295400"/>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If the population is believed to be at least</a:t>
            </a:r>
          </a:p>
          <a:p>
            <a:pPr>
              <a:defRPr/>
            </a:pPr>
            <a:r>
              <a:rPr lang="en-US" sz="2400" dirty="0">
                <a:effectLst>
                  <a:outerShdw blurRad="38100" dist="38100" dir="2700000" algn="tl">
                    <a:srgbClr val="000000"/>
                  </a:outerShdw>
                </a:effectLst>
                <a:latin typeface="Book Antiqua" pitchFamily="18" charset="0"/>
                <a:cs typeface="+mn-cs"/>
              </a:rPr>
              <a:t> approximately normal, a sample size of less than 15</a:t>
            </a:r>
          </a:p>
          <a:p>
            <a:pPr>
              <a:defRPr/>
            </a:pPr>
            <a:r>
              <a:rPr lang="en-US" sz="2400" dirty="0">
                <a:effectLst>
                  <a:outerShdw blurRad="38100" dist="38100" dir="2700000" algn="tl">
                    <a:srgbClr val="000000"/>
                  </a:outerShdw>
                </a:effectLst>
                <a:latin typeface="Book Antiqua" pitchFamily="18" charset="0"/>
                <a:cs typeface="+mn-cs"/>
              </a:rPr>
              <a:t> can be used.</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2/3*#ppt_w"/>
                                          </p:val>
                                        </p:tav>
                                        <p:tav tm="100000">
                                          <p:val>
                                            <p:strVal val="#ppt_w"/>
                                          </p:val>
                                        </p:tav>
                                      </p:tavLst>
                                    </p:anim>
                                    <p:anim calcmode="lin" valueType="num">
                                      <p:cBhvr>
                                        <p:cTn id="14"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2/3*#ppt_w"/>
                                          </p:val>
                                        </p:tav>
                                        <p:tav tm="100000">
                                          <p:val>
                                            <p:strVal val="#ppt_w"/>
                                          </p:val>
                                        </p:tav>
                                      </p:tavLst>
                                    </p:anim>
                                    <p:anim calcmode="lin" valueType="num">
                                      <p:cBhvr>
                                        <p:cTn id="26"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nimBg="1" autoUpdateAnimBg="0"/>
      <p:bldP spid="6" grpId="0" animBg="1" autoUpdateAnimBg="0"/>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30122" y="288808"/>
            <a:ext cx="8888321"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Interval Estimator</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560253" y="1254457"/>
            <a:ext cx="8339089"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r>
              <a:rPr lang="en-US" sz="2000" dirty="0"/>
              <a:t>An </a:t>
            </a:r>
            <a:r>
              <a:rPr lang="en-US" sz="2000" b="1" dirty="0"/>
              <a:t>interval estimator </a:t>
            </a:r>
            <a:r>
              <a:rPr lang="en-US" sz="2000" dirty="0"/>
              <a:t>draws inferences about a population by estimating the value of an unknown parameter using a range of values.</a:t>
            </a:r>
          </a:p>
          <a:p>
            <a:pPr marL="0" indent="0">
              <a:lnSpc>
                <a:spcPct val="100000"/>
              </a:lnSpc>
              <a:spcBef>
                <a:spcPts val="450"/>
              </a:spcBef>
              <a:buNone/>
            </a:pPr>
            <a:endParaRPr lang="en-US" sz="2000" dirty="0"/>
          </a:p>
          <a:p>
            <a:pPr marL="0" indent="0">
              <a:spcBef>
                <a:spcPts val="450"/>
              </a:spcBef>
              <a:buNone/>
            </a:pPr>
            <a:r>
              <a:rPr lang="en-US" sz="2000" dirty="0"/>
              <a:t>Examples:</a:t>
            </a:r>
          </a:p>
          <a:p>
            <a:pPr>
              <a:spcBef>
                <a:spcPts val="450"/>
              </a:spcBef>
              <a:buFontTx/>
              <a:buChar char="-"/>
            </a:pPr>
            <a:r>
              <a:rPr lang="en-US" sz="2000" dirty="0"/>
              <a:t>Television network executives want to know the proportion of television viewers who are tuned in to their networks</a:t>
            </a:r>
          </a:p>
          <a:p>
            <a:pPr>
              <a:spcBef>
                <a:spcPts val="450"/>
              </a:spcBef>
              <a:buFontTx/>
              <a:buChar char="-"/>
            </a:pPr>
            <a:r>
              <a:rPr lang="en-US" sz="2000" dirty="0"/>
              <a:t>An economist wants to know the mean income of university graduates </a:t>
            </a:r>
          </a:p>
          <a:p>
            <a:pPr>
              <a:spcBef>
                <a:spcPts val="450"/>
              </a:spcBef>
              <a:buFontTx/>
              <a:buChar char="-"/>
            </a:pPr>
            <a:r>
              <a:rPr lang="en-US" sz="2000" dirty="0"/>
              <a:t>A medical researcher who wishes to estimate the recovery rate of of heart attack victims treated with a new drug </a:t>
            </a:r>
          </a:p>
          <a:p>
            <a:pPr>
              <a:spcBef>
                <a:spcPts val="450"/>
              </a:spcBef>
              <a:buFontTx/>
              <a:buChar char="-"/>
            </a:pPr>
            <a:endParaRPr lang="en-US" sz="2000" dirty="0"/>
          </a:p>
          <a:p>
            <a:pPr>
              <a:spcBef>
                <a:spcPts val="450"/>
              </a:spcBef>
              <a:buFont typeface="Wingdings" pitchFamily="2" charset="2"/>
              <a:buChar char="à"/>
            </a:pPr>
            <a:r>
              <a:rPr lang="en-US" sz="2000" dirty="0">
                <a:sym typeface="Wingdings" pitchFamily="2" charset="2"/>
              </a:rPr>
              <a:t> Rely on random sample to estimate population parameters (mean, proportion, etc..)</a:t>
            </a:r>
          </a:p>
          <a:p>
            <a:pPr marL="0" indent="0">
              <a:spcBef>
                <a:spcPts val="450"/>
              </a:spcBef>
              <a:buNone/>
            </a:pPr>
            <a:endParaRPr lang="en-US" sz="2000" b="1" dirty="0">
              <a:sym typeface="Wingdings" pitchFamily="2" charset="2"/>
            </a:endParaRPr>
          </a:p>
          <a:p>
            <a:pPr marL="0" indent="0">
              <a:spcBef>
                <a:spcPts val="450"/>
              </a:spcBef>
              <a:buNone/>
            </a:pPr>
            <a:r>
              <a:rPr lang="en-US" sz="2000" b="1" dirty="0">
                <a:sym typeface="Wingdings" pitchFamily="2" charset="2"/>
              </a:rPr>
              <a:t>What statistics can be used as an estimator?</a:t>
            </a:r>
            <a:endParaRPr lang="en-US" sz="2000" b="1" dirty="0"/>
          </a:p>
          <a:p>
            <a:pPr marL="0" indent="0">
              <a:spcBef>
                <a:spcPts val="450"/>
              </a:spcBef>
              <a:buNone/>
            </a:pPr>
            <a:endParaRPr lang="en-US" sz="1350" dirty="0"/>
          </a:p>
        </p:txBody>
      </p:sp>
    </p:spTree>
    <p:extLst>
      <p:ext uri="{BB962C8B-B14F-4D97-AF65-F5344CB8AC3E}">
        <p14:creationId xmlns:p14="http://schemas.microsoft.com/office/powerpoint/2010/main" val="297917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7BE61333-22F0-175B-5E5B-150DCBE3129B}"/>
              </a:ext>
            </a:extLst>
          </p:cNvPr>
          <p:cNvSpPr>
            <a:spLocks noChangeArrowheads="1"/>
          </p:cNvSpPr>
          <p:nvPr/>
        </p:nvSpPr>
        <p:spPr bwMode="auto">
          <a:xfrm>
            <a:off x="952500" y="1558925"/>
            <a:ext cx="7505700" cy="99060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A point estimator cannot be expected to provide the</a:t>
            </a:r>
          </a:p>
          <a:p>
            <a:pPr>
              <a:defRPr/>
            </a:pPr>
            <a:r>
              <a:rPr lang="en-US" sz="2400">
                <a:effectLst>
                  <a:outerShdw blurRad="38100" dist="38100" dir="2700000" algn="tl">
                    <a:srgbClr val="000000"/>
                  </a:outerShdw>
                </a:effectLst>
                <a:latin typeface="Book Antiqua" pitchFamily="18" charset="0"/>
                <a:cs typeface="+mn-cs"/>
              </a:rPr>
              <a:t> exact value of the population parameter.</a:t>
            </a:r>
          </a:p>
        </p:txBody>
      </p:sp>
      <p:sp>
        <p:nvSpPr>
          <p:cNvPr id="161796" name="Rectangle 4">
            <a:extLst>
              <a:ext uri="{FF2B5EF4-FFF2-40B4-BE49-F238E27FC236}">
                <a16:creationId xmlns:a16="http://schemas.microsoft.com/office/drawing/2014/main" id="{539065AC-5D15-EAFE-4198-236B124F08B3}"/>
              </a:ext>
            </a:extLst>
          </p:cNvPr>
          <p:cNvSpPr>
            <a:spLocks noChangeArrowheads="1"/>
          </p:cNvSpPr>
          <p:nvPr/>
        </p:nvSpPr>
        <p:spPr bwMode="auto">
          <a:xfrm>
            <a:off x="909638" y="2649538"/>
            <a:ext cx="7505700" cy="18478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An </a:t>
            </a:r>
            <a:r>
              <a:rPr lang="en-US" sz="2400" u="sng">
                <a:effectLst>
                  <a:outerShdw blurRad="38100" dist="38100" dir="2700000" algn="tl">
                    <a:srgbClr val="000000"/>
                  </a:outerShdw>
                </a:effectLst>
                <a:latin typeface="Book Antiqua" pitchFamily="18" charset="0"/>
                <a:cs typeface="+mn-cs"/>
              </a:rPr>
              <a:t>interval estimate</a:t>
            </a:r>
            <a:r>
              <a:rPr lang="en-US" sz="2400">
                <a:effectLst>
                  <a:outerShdw blurRad="38100" dist="38100" dir="2700000" algn="tl">
                    <a:srgbClr val="000000"/>
                  </a:outerShdw>
                </a:effectLst>
                <a:latin typeface="Book Antiqua" pitchFamily="18" charset="0"/>
                <a:cs typeface="+mn-cs"/>
              </a:rPr>
              <a:t> can be computed by adding and</a:t>
            </a:r>
          </a:p>
          <a:p>
            <a:pPr>
              <a:defRPr/>
            </a:pPr>
            <a:r>
              <a:rPr lang="en-US" sz="2400">
                <a:effectLst>
                  <a:outerShdw blurRad="38100" dist="38100" dir="2700000" algn="tl">
                    <a:srgbClr val="000000"/>
                  </a:outerShdw>
                </a:effectLst>
                <a:latin typeface="Book Antiqua" pitchFamily="18" charset="0"/>
                <a:cs typeface="+mn-cs"/>
              </a:rPr>
              <a:t> subtracting a </a:t>
            </a:r>
            <a:r>
              <a:rPr lang="en-US" sz="2400" u="sng">
                <a:effectLst>
                  <a:outerShdw blurRad="38100" dist="38100" dir="2700000" algn="tl">
                    <a:srgbClr val="000000"/>
                  </a:outerShdw>
                </a:effectLst>
                <a:latin typeface="Book Antiqua" pitchFamily="18" charset="0"/>
                <a:cs typeface="+mn-cs"/>
              </a:rPr>
              <a:t>margin of error</a:t>
            </a:r>
            <a:r>
              <a:rPr lang="en-US" sz="2400">
                <a:effectLst>
                  <a:outerShdw blurRad="38100" dist="38100" dir="2700000" algn="tl">
                    <a:srgbClr val="000000"/>
                  </a:outerShdw>
                </a:effectLst>
                <a:latin typeface="Book Antiqua" pitchFamily="18" charset="0"/>
                <a:cs typeface="+mn-cs"/>
              </a:rPr>
              <a:t> to the point estimate.</a:t>
            </a:r>
          </a:p>
          <a:p>
            <a:pPr>
              <a:defRPr/>
            </a:pPr>
            <a:endParaRPr lang="en-US" sz="1600">
              <a:effectLst>
                <a:outerShdw blurRad="38100" dist="38100" dir="2700000" algn="tl">
                  <a:srgbClr val="000000"/>
                </a:outerShdw>
              </a:effectLst>
              <a:latin typeface="Book Antiqua" pitchFamily="18" charset="0"/>
              <a:cs typeface="+mn-cs"/>
            </a:endParaRPr>
          </a:p>
          <a:p>
            <a:pPr>
              <a:defRPr/>
            </a:pPr>
            <a:r>
              <a:rPr lang="en-US" sz="2400">
                <a:effectLst>
                  <a:outerShdw blurRad="38100" dist="38100" dir="2700000" algn="tl">
                    <a:srgbClr val="000000"/>
                  </a:outerShdw>
                </a:effectLst>
                <a:latin typeface="Book Antiqua" pitchFamily="18" charset="0"/>
                <a:cs typeface="+mn-cs"/>
              </a:rPr>
              <a:t>              </a:t>
            </a:r>
          </a:p>
          <a:p>
            <a:pPr>
              <a:defRPr/>
            </a:pPr>
            <a:endParaRPr lang="en-US" sz="2400">
              <a:effectLst>
                <a:outerShdw blurRad="38100" dist="38100" dir="2700000" algn="tl">
                  <a:srgbClr val="000000"/>
                </a:outerShdw>
              </a:effectLst>
              <a:latin typeface="Book Antiqua" pitchFamily="18" charset="0"/>
              <a:cs typeface="+mn-cs"/>
            </a:endParaRPr>
          </a:p>
        </p:txBody>
      </p:sp>
      <p:sp>
        <p:nvSpPr>
          <p:cNvPr id="161798" name="Rectangle 6">
            <a:extLst>
              <a:ext uri="{FF2B5EF4-FFF2-40B4-BE49-F238E27FC236}">
                <a16:creationId xmlns:a16="http://schemas.microsoft.com/office/drawing/2014/main" id="{E9F791E9-21D7-3826-D5A7-6DA55F6D90B8}"/>
              </a:ext>
            </a:extLst>
          </p:cNvPr>
          <p:cNvSpPr>
            <a:spLocks noChangeArrowheads="1"/>
          </p:cNvSpPr>
          <p:nvPr/>
        </p:nvSpPr>
        <p:spPr bwMode="auto">
          <a:xfrm>
            <a:off x="1900238" y="3781425"/>
            <a:ext cx="5410200" cy="666750"/>
          </a:xfrm>
          <a:prstGeom prst="rect">
            <a:avLst/>
          </a:prstGeom>
          <a:solidFill>
            <a:schemeClr val="bg1"/>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61799" name="Text Box 7">
            <a:extLst>
              <a:ext uri="{FF2B5EF4-FFF2-40B4-BE49-F238E27FC236}">
                <a16:creationId xmlns:a16="http://schemas.microsoft.com/office/drawing/2014/main" id="{2C2DABEC-D921-461F-112B-05B24E698FCC}"/>
              </a:ext>
            </a:extLst>
          </p:cNvPr>
          <p:cNvSpPr txBox="1">
            <a:spLocks noChangeArrowheads="1"/>
          </p:cNvSpPr>
          <p:nvPr/>
        </p:nvSpPr>
        <p:spPr bwMode="auto">
          <a:xfrm>
            <a:off x="2146300" y="3949700"/>
            <a:ext cx="5122863" cy="457200"/>
          </a:xfrm>
          <a:prstGeom prst="rect">
            <a:avLst/>
          </a:prstGeom>
          <a:noFill/>
          <a:ln w="12700">
            <a:noFill/>
            <a:miter lim="800000"/>
            <a:headEnd/>
            <a:tailEnd/>
          </a:ln>
          <a:effectLst/>
        </p:spPr>
        <p:txBody>
          <a:bodyPr wrap="none">
            <a:spAutoFit/>
          </a:bodyPr>
          <a:lstStyle/>
          <a:p>
            <a:pPr algn="ctr">
              <a:defRPr/>
            </a:pPr>
            <a:r>
              <a:rPr lang="en-US" sz="2400" dirty="0">
                <a:effectLst>
                  <a:outerShdw blurRad="38100" dist="38100" dir="2700000" algn="tl">
                    <a:srgbClr val="000000"/>
                  </a:outerShdw>
                </a:effectLst>
                <a:latin typeface="Book Antiqua" pitchFamily="18" charset="0"/>
                <a:cs typeface="+mn-cs"/>
              </a:rPr>
              <a:t>Point Estimate  +/</a:t>
            </a:r>
            <a:r>
              <a:rPr lang="en-US" sz="2400"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Margin of Error</a:t>
            </a:r>
          </a:p>
        </p:txBody>
      </p:sp>
      <p:sp>
        <p:nvSpPr>
          <p:cNvPr id="161800" name="Rectangle 8">
            <a:extLst>
              <a:ext uri="{FF2B5EF4-FFF2-40B4-BE49-F238E27FC236}">
                <a16:creationId xmlns:a16="http://schemas.microsoft.com/office/drawing/2014/main" id="{8BDF940A-A347-53DE-7A8E-F01CA1AB09DD}"/>
              </a:ext>
            </a:extLst>
          </p:cNvPr>
          <p:cNvSpPr>
            <a:spLocks noChangeArrowheads="1"/>
          </p:cNvSpPr>
          <p:nvPr/>
        </p:nvSpPr>
        <p:spPr bwMode="auto">
          <a:xfrm>
            <a:off x="966788" y="4727575"/>
            <a:ext cx="7524750" cy="14097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purpose of an interval estimate is to provide</a:t>
            </a:r>
          </a:p>
          <a:p>
            <a:pPr>
              <a:defRPr/>
            </a:pPr>
            <a:r>
              <a:rPr lang="en-US" sz="2400" dirty="0">
                <a:effectLst>
                  <a:outerShdw blurRad="38100" dist="38100" dir="2700000" algn="tl">
                    <a:srgbClr val="000000"/>
                  </a:outerShdw>
                </a:effectLst>
                <a:latin typeface="Book Antiqua" pitchFamily="18" charset="0"/>
                <a:cs typeface="+mn-cs"/>
              </a:rPr>
              <a:t> information about how close the point estimate is to</a:t>
            </a:r>
          </a:p>
          <a:p>
            <a:pPr>
              <a:defRPr/>
            </a:pPr>
            <a:r>
              <a:rPr lang="en-US" sz="2400" dirty="0">
                <a:effectLst>
                  <a:outerShdw blurRad="38100" dist="38100" dir="2700000" algn="tl">
                    <a:srgbClr val="000000"/>
                  </a:outerShdw>
                </a:effectLst>
                <a:latin typeface="Book Antiqua" pitchFamily="18" charset="0"/>
                <a:cs typeface="+mn-cs"/>
              </a:rPr>
              <a:t> the value of the parameter.</a:t>
            </a:r>
          </a:p>
        </p:txBody>
      </p:sp>
      <p:sp>
        <p:nvSpPr>
          <p:cNvPr id="161803" name="Rectangle 11">
            <a:extLst>
              <a:ext uri="{FF2B5EF4-FFF2-40B4-BE49-F238E27FC236}">
                <a16:creationId xmlns:a16="http://schemas.microsoft.com/office/drawing/2014/main" id="{0DEBF2BA-D2E5-6FED-B325-056CA27A1782}"/>
              </a:ext>
            </a:extLst>
          </p:cNvPr>
          <p:cNvSpPr>
            <a:spLocks noChangeArrowheads="1"/>
          </p:cNvSpPr>
          <p:nvPr/>
        </p:nvSpPr>
        <p:spPr bwMode="auto">
          <a:xfrm>
            <a:off x="642938" y="386557"/>
            <a:ext cx="7772400" cy="647700"/>
          </a:xfrm>
          <a:prstGeom prst="rect">
            <a:avLst/>
          </a:prstGeom>
          <a:noFill/>
          <a:ln w="12700">
            <a:noFill/>
            <a:miter lim="800000"/>
            <a:headEnd/>
            <a:tailEnd/>
          </a:ln>
          <a:effectLst/>
        </p:spPr>
        <p:txBody>
          <a:bodyPr lIns="90488" tIns="44450" rIns="90488" bIns="44450" anchor="ctr"/>
          <a:lstStyle/>
          <a:p>
            <a:pPr algn="ctr">
              <a:defRPr/>
            </a:pPr>
            <a:r>
              <a:rPr lang="en-US" sz="2800" dirty="0">
                <a:effectLst>
                  <a:outerShdw blurRad="38100" dist="38100" dir="2700000" algn="tl">
                    <a:srgbClr val="000000"/>
                  </a:outerShdw>
                </a:effectLst>
                <a:latin typeface="Book Antiqua" pitchFamily="18" charset="0"/>
                <a:cs typeface="+mn-cs"/>
              </a:rPr>
              <a:t>Margin of Error and the Interval Estimate</a:t>
            </a:r>
          </a:p>
        </p:txBody>
      </p:sp>
      <p:sp>
        <p:nvSpPr>
          <p:cNvPr id="8" name="Rectangle 16">
            <a:extLst>
              <a:ext uri="{FF2B5EF4-FFF2-40B4-BE49-F238E27FC236}">
                <a16:creationId xmlns:a16="http://schemas.microsoft.com/office/drawing/2014/main" id="{DE77DAC2-C03B-CEF4-A2CD-A480F7D07497}"/>
              </a:ext>
            </a:extLst>
          </p:cNvPr>
          <p:cNvSpPr txBox="1">
            <a:spLocks noChangeArrowheads="1"/>
          </p:cNvSpPr>
          <p:nvPr/>
        </p:nvSpPr>
        <p:spPr>
          <a:xfrm>
            <a:off x="685800" y="336550"/>
            <a:ext cx="7772400" cy="647700"/>
          </a:xfrm>
          <a:prstGeom prst="rect">
            <a:avLst/>
          </a:prstGeom>
        </p:spPr>
        <p:txBody>
          <a:bodyPr/>
          <a:lstStyle/>
          <a:p>
            <a:pPr algn="ctr">
              <a:defRPr/>
            </a:pPr>
            <a:endParaRPr lang="en-US" sz="2800" b="1" kern="0" dirty="0">
              <a:latin typeface="+mj-lt"/>
              <a:ea typeface="+mj-ea"/>
              <a:cs typeface="+mj-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p:cTn id="7" dur="500" fill="hold"/>
                                        <p:tgtEl>
                                          <p:spTgt spid="161794"/>
                                        </p:tgtEl>
                                        <p:attrNameLst>
                                          <p:attrName>ppt_w</p:attrName>
                                        </p:attrNameLst>
                                      </p:cBhvr>
                                      <p:tavLst>
                                        <p:tav tm="0">
                                          <p:val>
                                            <p:strVal val="2/3*#ppt_w"/>
                                          </p:val>
                                        </p:tav>
                                        <p:tav tm="100000">
                                          <p:val>
                                            <p:strVal val="#ppt_w"/>
                                          </p:val>
                                        </p:tav>
                                      </p:tavLst>
                                    </p:anim>
                                    <p:anim calcmode="lin" valueType="num">
                                      <p:cBhvr>
                                        <p:cTn id="8" dur="500" fill="hold"/>
                                        <p:tgtEl>
                                          <p:spTgt spid="16179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p:cTn id="13" dur="500" fill="hold"/>
                                        <p:tgtEl>
                                          <p:spTgt spid="161796"/>
                                        </p:tgtEl>
                                        <p:attrNameLst>
                                          <p:attrName>ppt_w</p:attrName>
                                        </p:attrNameLst>
                                      </p:cBhvr>
                                      <p:tavLst>
                                        <p:tav tm="0">
                                          <p:val>
                                            <p:strVal val="2/3*#ppt_w"/>
                                          </p:val>
                                        </p:tav>
                                        <p:tav tm="100000">
                                          <p:val>
                                            <p:strVal val="#ppt_w"/>
                                          </p:val>
                                        </p:tav>
                                      </p:tavLst>
                                    </p:anim>
                                    <p:anim calcmode="lin" valueType="num">
                                      <p:cBhvr>
                                        <p:cTn id="14" dur="500" fill="hold"/>
                                        <p:tgtEl>
                                          <p:spTgt spid="161796"/>
                                        </p:tgtEl>
                                        <p:attrNameLst>
                                          <p:attrName>ppt_h</p:attrName>
                                        </p:attrNameLst>
                                      </p:cBhvr>
                                      <p:tavLst>
                                        <p:tav tm="0">
                                          <p:val>
                                            <p:strVal val="2/3*#ppt_h"/>
                                          </p:val>
                                        </p:tav>
                                        <p:tav tm="100000">
                                          <p:val>
                                            <p:strVal val="#ppt_h"/>
                                          </p:val>
                                        </p:tav>
                                      </p:tavLst>
                                    </p:anim>
                                  </p:childTnLst>
                                </p:cTn>
                              </p:par>
                            </p:childTnLst>
                          </p:cTn>
                        </p:par>
                        <p:par>
                          <p:cTn id="15" fill="hold" nodeType="afterGroup">
                            <p:stCondLst>
                              <p:cond delay="500"/>
                            </p:stCondLst>
                            <p:childTnLst>
                              <p:par>
                                <p:cTn id="16" presetID="9" presetClass="entr" presetSubtype="0" fill="hold" grpId="0" nodeType="afterEffect">
                                  <p:stCondLst>
                                    <p:cond delay="2000"/>
                                  </p:stCondLst>
                                  <p:childTnLst>
                                    <p:set>
                                      <p:cBhvr>
                                        <p:cTn id="17" dur="1" fill="hold">
                                          <p:stCondLst>
                                            <p:cond delay="0"/>
                                          </p:stCondLst>
                                        </p:cTn>
                                        <p:tgtEl>
                                          <p:spTgt spid="161798"/>
                                        </p:tgtEl>
                                        <p:attrNameLst>
                                          <p:attrName>style.visibility</p:attrName>
                                        </p:attrNameLst>
                                      </p:cBhvr>
                                      <p:to>
                                        <p:strVal val="visible"/>
                                      </p:to>
                                    </p:set>
                                    <p:animEffect transition="in" filter="dissolve">
                                      <p:cBhvr>
                                        <p:cTn id="18" dur="500"/>
                                        <p:tgtEl>
                                          <p:spTgt spid="161798"/>
                                        </p:tgtEl>
                                      </p:cBhvr>
                                    </p:animEffect>
                                  </p:childTnLst>
                                </p:cTn>
                              </p:par>
                            </p:childTnLst>
                          </p:cTn>
                        </p:par>
                        <p:par>
                          <p:cTn id="19" fill="hold" nodeType="afterGroup">
                            <p:stCondLst>
                              <p:cond delay="3000"/>
                            </p:stCondLst>
                            <p:childTnLst>
                              <p:par>
                                <p:cTn id="20" presetID="23" presetClass="entr" presetSubtype="272" fill="hold" grpId="0" nodeType="afterEffect">
                                  <p:stCondLst>
                                    <p:cond delay="1000"/>
                                  </p:stCondLst>
                                  <p:childTnLst>
                                    <p:set>
                                      <p:cBhvr>
                                        <p:cTn id="21" dur="1" fill="hold">
                                          <p:stCondLst>
                                            <p:cond delay="0"/>
                                          </p:stCondLst>
                                        </p:cTn>
                                        <p:tgtEl>
                                          <p:spTgt spid="161799"/>
                                        </p:tgtEl>
                                        <p:attrNameLst>
                                          <p:attrName>style.visibility</p:attrName>
                                        </p:attrNameLst>
                                      </p:cBhvr>
                                      <p:to>
                                        <p:strVal val="visible"/>
                                      </p:to>
                                    </p:set>
                                    <p:anim calcmode="lin" valueType="num">
                                      <p:cBhvr>
                                        <p:cTn id="22" dur="500" fill="hold"/>
                                        <p:tgtEl>
                                          <p:spTgt spid="161799"/>
                                        </p:tgtEl>
                                        <p:attrNameLst>
                                          <p:attrName>ppt_w</p:attrName>
                                        </p:attrNameLst>
                                      </p:cBhvr>
                                      <p:tavLst>
                                        <p:tav tm="0">
                                          <p:val>
                                            <p:strVal val="2/3*#ppt_w"/>
                                          </p:val>
                                        </p:tav>
                                        <p:tav tm="100000">
                                          <p:val>
                                            <p:strVal val="#ppt_w"/>
                                          </p:val>
                                        </p:tav>
                                      </p:tavLst>
                                    </p:anim>
                                    <p:anim calcmode="lin" valueType="num">
                                      <p:cBhvr>
                                        <p:cTn id="23" dur="500" fill="hold"/>
                                        <p:tgtEl>
                                          <p:spTgt spid="161799"/>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161800"/>
                                        </p:tgtEl>
                                        <p:attrNameLst>
                                          <p:attrName>style.visibility</p:attrName>
                                        </p:attrNameLst>
                                      </p:cBhvr>
                                      <p:to>
                                        <p:strVal val="visible"/>
                                      </p:to>
                                    </p:set>
                                    <p:anim calcmode="lin" valueType="num">
                                      <p:cBhvr>
                                        <p:cTn id="28" dur="500" fill="hold"/>
                                        <p:tgtEl>
                                          <p:spTgt spid="161800"/>
                                        </p:tgtEl>
                                        <p:attrNameLst>
                                          <p:attrName>ppt_w</p:attrName>
                                        </p:attrNameLst>
                                      </p:cBhvr>
                                      <p:tavLst>
                                        <p:tav tm="0">
                                          <p:val>
                                            <p:strVal val="2/3*#ppt_w"/>
                                          </p:val>
                                        </p:tav>
                                        <p:tav tm="100000">
                                          <p:val>
                                            <p:strVal val="#ppt_w"/>
                                          </p:val>
                                        </p:tav>
                                      </p:tavLst>
                                    </p:anim>
                                    <p:anim calcmode="lin" valueType="num">
                                      <p:cBhvr>
                                        <p:cTn id="29" dur="500" fill="hold"/>
                                        <p:tgtEl>
                                          <p:spTgt spid="16180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autoUpdateAnimBg="0"/>
      <p:bldP spid="161796" grpId="0" animBg="1" autoUpdateAnimBg="0"/>
      <p:bldP spid="161798" grpId="0" animBg="1"/>
      <p:bldP spid="161799" grpId="0" autoUpdateAnimBg="0"/>
      <p:bldP spid="16180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54550" y="456565"/>
            <a:ext cx="8888321"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Property 1: Unbiased</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mc:Choice xmlns:a14="http://schemas.microsoft.com/office/drawing/2010/main"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271828" y="1254457"/>
                <a:ext cx="8872172"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9816" indent="-257175">
                  <a:lnSpc>
                    <a:spcPct val="100000"/>
                  </a:lnSpc>
                  <a:spcBef>
                    <a:spcPts val="450"/>
                  </a:spcBef>
                  <a:buClr>
                    <a:srgbClr val="004A78"/>
                  </a:buClr>
                  <a:defRPr/>
                </a:pPr>
                <a:r>
                  <a:rPr lang="en-US" sz="2200" dirty="0">
                    <a:solidFill>
                      <a:srgbClr val="000000"/>
                    </a:solidFill>
                    <a:cs typeface="Calibri" panose="020F0502020204030204" pitchFamily="34" charset="0"/>
                  </a:rPr>
                  <a:t>An interval estimator is an </a:t>
                </a:r>
                <a:r>
                  <a:rPr lang="en-US" sz="2200" b="1" dirty="0">
                    <a:solidFill>
                      <a:srgbClr val="000000"/>
                    </a:solidFill>
                    <a:cs typeface="Calibri" panose="020F0502020204030204" pitchFamily="34" charset="0"/>
                  </a:rPr>
                  <a:t>unbiased estimator </a:t>
                </a:r>
                <a:r>
                  <a:rPr lang="en-US" sz="2200" dirty="0">
                    <a:solidFill>
                      <a:srgbClr val="000000"/>
                    </a:solidFill>
                    <a:cs typeface="Calibri" panose="020F0502020204030204" pitchFamily="34" charset="0"/>
                  </a:rPr>
                  <a:t>because its expected value equals the unknown population parameter.</a:t>
                </a:r>
              </a:p>
              <a:p>
                <a:pPr marL="429816" indent="-257175">
                  <a:lnSpc>
                    <a:spcPct val="100000"/>
                  </a:lnSpc>
                  <a:spcBef>
                    <a:spcPts val="450"/>
                  </a:spcBef>
                  <a:buClr>
                    <a:srgbClr val="004A78"/>
                  </a:buClr>
                  <a:defRPr/>
                </a:pPr>
                <a:endParaRPr lang="en-US" sz="2200" dirty="0">
                  <a:solidFill>
                    <a:srgbClr val="000000"/>
                  </a:solidFill>
                  <a:cs typeface="Calibri" panose="020F0502020204030204" pitchFamily="34" charset="0"/>
                </a:endParaRPr>
              </a:p>
              <a:p>
                <a:pPr marL="429816" indent="-257175">
                  <a:lnSpc>
                    <a:spcPct val="100000"/>
                  </a:lnSpc>
                  <a:spcBef>
                    <a:spcPts val="450"/>
                  </a:spcBef>
                  <a:buClr>
                    <a:srgbClr val="004A78"/>
                  </a:buClr>
                  <a:defRPr/>
                </a:pPr>
                <a:r>
                  <a:rPr lang="en-US" sz="2200" dirty="0">
                    <a:solidFill>
                      <a:srgbClr val="000000"/>
                    </a:solidFill>
                    <a:cs typeface="Calibri" panose="020F0502020204030204" pitchFamily="34" charset="0"/>
                  </a:rPr>
                  <a:t>This means that if you were to take an infinite number of samples and calculate the value of the estimator in each sample, the average value of the estimators would equal the parameter. </a:t>
                </a:r>
              </a:p>
              <a:p>
                <a:pPr marL="429816" indent="-257175">
                  <a:lnSpc>
                    <a:spcPct val="100000"/>
                  </a:lnSpc>
                  <a:spcBef>
                    <a:spcPts val="450"/>
                  </a:spcBef>
                  <a:buClr>
                    <a:srgbClr val="004A78"/>
                  </a:buClr>
                  <a:defRPr/>
                </a:pPr>
                <a:endParaRPr lang="en-US" sz="2200" dirty="0">
                  <a:solidFill>
                    <a:srgbClr val="000000"/>
                  </a:solidFill>
                  <a:cs typeface="Calibri" panose="020F0502020204030204" pitchFamily="34" charset="0"/>
                </a:endParaRPr>
              </a:p>
              <a:p>
                <a:pPr marL="429816" indent="-257175">
                  <a:lnSpc>
                    <a:spcPct val="100000"/>
                  </a:lnSpc>
                  <a:spcBef>
                    <a:spcPts val="450"/>
                  </a:spcBef>
                  <a:buClr>
                    <a:srgbClr val="004A78"/>
                  </a:buClr>
                  <a:defRPr/>
                </a:pPr>
                <a:r>
                  <a:rPr lang="en-US" sz="2200" dirty="0">
                    <a:solidFill>
                      <a:srgbClr val="000000"/>
                    </a:solidFill>
                    <a:cs typeface="Calibri" panose="020F0502020204030204" pitchFamily="34" charset="0"/>
                  </a:rPr>
                  <a:t>Sample mean is an unbiased estimator since </a:t>
                </a:r>
                <a14:m>
                  <m:oMath xmlns:m="http://schemas.openxmlformats.org/officeDocument/2006/math">
                    <m:r>
                      <a:rPr lang="en-CA" sz="2200" i="1">
                        <a:solidFill>
                          <a:srgbClr val="000000"/>
                        </a:solidFill>
                        <a:latin typeface="Cambria Math" panose="02040503050406030204" pitchFamily="18" charset="0"/>
                        <a:cs typeface="Calibri" panose="020F0502020204030204" pitchFamily="34" charset="0"/>
                      </a:rPr>
                      <m:t>𝐸</m:t>
                    </m:r>
                    <m:d>
                      <m:dPr>
                        <m:ctrlPr>
                          <a:rPr lang="en-CA" sz="2200" i="1">
                            <a:solidFill>
                              <a:srgbClr val="000000"/>
                            </a:solidFill>
                            <a:latin typeface="Cambria Math" panose="02040503050406030204" pitchFamily="18" charset="0"/>
                            <a:cs typeface="Calibri" panose="020F0502020204030204" pitchFamily="34" charset="0"/>
                          </a:rPr>
                        </m:ctrlPr>
                      </m:dPr>
                      <m:e>
                        <m:acc>
                          <m:accPr>
                            <m:chr m:val="̅"/>
                            <m:ctrlPr>
                              <a:rPr lang="en-US" sz="2200" i="1">
                                <a:latin typeface="Cambria Math" panose="02040503050406030204" pitchFamily="18" charset="0"/>
                              </a:rPr>
                            </m:ctrlPr>
                          </m:accPr>
                          <m:e>
                            <m:r>
                              <a:rPr lang="en-CA" sz="2200" i="1">
                                <a:latin typeface="Cambria Math" panose="02040503050406030204" pitchFamily="18" charset="0"/>
                              </a:rPr>
                              <m:t>𝑥</m:t>
                            </m:r>
                          </m:e>
                        </m:acc>
                      </m:e>
                    </m:d>
                    <m:r>
                      <a:rPr lang="en-CA" sz="2200">
                        <a:latin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μ</m:t>
                    </m:r>
                  </m:oMath>
                </a14:m>
                <a:r>
                  <a:rPr lang="en-US" sz="2200" dirty="0">
                    <a:solidFill>
                      <a:srgbClr val="000000"/>
                    </a:solidFill>
                    <a:cs typeface="Calibri" panose="020F0502020204030204" pitchFamily="34" charset="0"/>
                  </a:rPr>
                  <a:t> </a:t>
                </a:r>
                <a:r>
                  <a:rPr lang="en-US" sz="2200" i="1" dirty="0">
                    <a:solidFill>
                      <a:srgbClr val="000000"/>
                    </a:solidFill>
                    <a:cs typeface="Calibri" panose="020F0502020204030204" pitchFamily="34" charset="0"/>
                  </a:rPr>
                  <a:t>(Section 9.1)</a:t>
                </a:r>
              </a:p>
              <a:p>
                <a:pPr marL="429816" indent="-257175">
                  <a:lnSpc>
                    <a:spcPct val="100000"/>
                  </a:lnSpc>
                  <a:spcBef>
                    <a:spcPts val="450"/>
                  </a:spcBef>
                  <a:buClr>
                    <a:srgbClr val="004A78"/>
                  </a:buClr>
                  <a:defRPr/>
                </a:pPr>
                <a:endParaRPr lang="en-US" sz="2200" dirty="0">
                  <a:solidFill>
                    <a:srgbClr val="000000"/>
                  </a:solidFill>
                  <a:cs typeface="Calibri" panose="020F0502020204030204" pitchFamily="34" charset="0"/>
                </a:endParaRPr>
              </a:p>
              <a:p>
                <a:pPr marL="429816" indent="-257175">
                  <a:lnSpc>
                    <a:spcPct val="100000"/>
                  </a:lnSpc>
                  <a:spcBef>
                    <a:spcPts val="450"/>
                  </a:spcBef>
                  <a:buClr>
                    <a:srgbClr val="004A78"/>
                  </a:buClr>
                  <a:defRPr/>
                </a:pPr>
                <a:r>
                  <a:rPr lang="en-US" sz="2200" dirty="0">
                    <a:solidFill>
                      <a:srgbClr val="000000"/>
                    </a:solidFill>
                    <a:cs typeface="Calibri" panose="020F0502020204030204" pitchFamily="34" charset="0"/>
                  </a:rPr>
                  <a:t>Sample proportion is also an unbiased estimator since </a:t>
                </a:r>
                <a14:m>
                  <m:oMath xmlns:m="http://schemas.openxmlformats.org/officeDocument/2006/math">
                    <m:r>
                      <a:rPr lang="en-CA" sz="2200" i="1">
                        <a:solidFill>
                          <a:srgbClr val="000000"/>
                        </a:solidFill>
                        <a:latin typeface="Cambria Math" panose="02040503050406030204" pitchFamily="18" charset="0"/>
                        <a:cs typeface="Calibri" panose="020F0502020204030204" pitchFamily="34" charset="0"/>
                      </a:rPr>
                      <m:t>𝐸</m:t>
                    </m:r>
                    <m:r>
                      <a:rPr lang="en-CA" sz="2200">
                        <a:solidFill>
                          <a:srgbClr val="000000"/>
                        </a:solidFill>
                        <a:latin typeface="Cambria Math" panose="02040503050406030204" pitchFamily="18" charset="0"/>
                        <a:cs typeface="Calibri" panose="020F0502020204030204" pitchFamily="34" charset="0"/>
                      </a:rPr>
                      <m:t>(</m:t>
                    </m:r>
                    <m:acc>
                      <m:accPr>
                        <m:chr m:val="̂"/>
                        <m:ctrlPr>
                          <a:rPr lang="en-CA" sz="2200" i="1">
                            <a:solidFill>
                              <a:srgbClr val="000000"/>
                            </a:solidFill>
                            <a:latin typeface="Cambria Math" panose="02040503050406030204" pitchFamily="18" charset="0"/>
                            <a:cs typeface="Calibri" panose="020F0502020204030204" pitchFamily="34" charset="0"/>
                          </a:rPr>
                        </m:ctrlPr>
                      </m:accPr>
                      <m:e>
                        <m:r>
                          <a:rPr lang="en-CA" sz="2200" i="1">
                            <a:solidFill>
                              <a:srgbClr val="000000"/>
                            </a:solidFill>
                            <a:latin typeface="Cambria Math" panose="02040503050406030204" pitchFamily="18" charset="0"/>
                            <a:cs typeface="Calibri" panose="020F0502020204030204" pitchFamily="34" charset="0"/>
                          </a:rPr>
                          <m:t>𝑝</m:t>
                        </m:r>
                      </m:e>
                    </m:acc>
                    <m:r>
                      <a:rPr lang="en-CA" sz="2200" i="1">
                        <a:solidFill>
                          <a:srgbClr val="000000"/>
                        </a:solidFill>
                        <a:latin typeface="Cambria Math" panose="02040503050406030204" pitchFamily="18" charset="0"/>
                        <a:cs typeface="Calibri" panose="020F0502020204030204" pitchFamily="34" charset="0"/>
                      </a:rPr>
                      <m:t>)</m:t>
                    </m:r>
                    <m:r>
                      <a:rPr lang="en-CA" sz="2200">
                        <a:latin typeface="Cambria Math" panose="02040503050406030204" pitchFamily="18" charset="0"/>
                      </a:rPr>
                      <m:t>=</m:t>
                    </m:r>
                    <m:r>
                      <a:rPr lang="en-CA" sz="2200" i="1">
                        <a:latin typeface="Cambria Math" panose="02040503050406030204" pitchFamily="18" charset="0"/>
                      </a:rPr>
                      <m:t>𝑝</m:t>
                    </m:r>
                  </m:oMath>
                </a14:m>
                <a:r>
                  <a:rPr lang="en-US" sz="2200" dirty="0">
                    <a:solidFill>
                      <a:srgbClr val="000000"/>
                    </a:solidFill>
                    <a:cs typeface="Calibri" panose="020F0502020204030204" pitchFamily="34" charset="0"/>
                  </a:rPr>
                  <a:t> </a:t>
                </a:r>
              </a:p>
              <a:p>
                <a:pPr marL="0" indent="0">
                  <a:spcBef>
                    <a:spcPts val="450"/>
                  </a:spcBef>
                  <a:buNone/>
                </a:pPr>
                <a:endParaRPr lang="en-US" sz="1350" dirty="0"/>
              </a:p>
            </p:txBody>
          </p:sp>
        </mc:Choice>
        <mc:Fallback>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271828" y="1254457"/>
                <a:ext cx="8872172" cy="3366477"/>
              </a:xfrm>
              <a:prstGeom prst="rect">
                <a:avLst/>
              </a:prstGeom>
              <a:blipFill>
                <a:blip r:embed="rId3"/>
                <a:stretch>
                  <a:fillRect t="-1268" b="-17391"/>
                </a:stretch>
              </a:blipFill>
            </p:spPr>
            <p:txBody>
              <a:bodyPr/>
              <a:lstStyle/>
              <a:p>
                <a:r>
                  <a:rPr lang="en-US">
                    <a:noFill/>
                  </a:rPr>
                  <a:t> </a:t>
                </a:r>
              </a:p>
            </p:txBody>
          </p:sp>
        </mc:Fallback>
      </mc:AlternateContent>
    </p:spTree>
    <p:extLst>
      <p:ext uri="{BB962C8B-B14F-4D97-AF65-F5344CB8AC3E}">
        <p14:creationId xmlns:p14="http://schemas.microsoft.com/office/powerpoint/2010/main" val="282644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83704" y="272369"/>
            <a:ext cx="8888321"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Property 2: Consistency</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251406" y="1047184"/>
                <a:ext cx="8552915"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r>
                  <a:rPr lang="en-US" sz="2100" dirty="0"/>
                  <a:t>How close is the estimator to the parameter?</a:t>
                </a:r>
              </a:p>
              <a:p>
                <a:pPr>
                  <a:spcBef>
                    <a:spcPts val="450"/>
                  </a:spcBef>
                </a:pPr>
                <a:endParaRPr lang="en-US" sz="2100" dirty="0"/>
              </a:p>
              <a:p>
                <a:pPr>
                  <a:spcBef>
                    <a:spcPts val="450"/>
                  </a:spcBef>
                </a:pPr>
                <a:r>
                  <a:rPr lang="en-US" sz="2100" dirty="0"/>
                  <a:t>An unbiased estimator is </a:t>
                </a:r>
                <a:r>
                  <a:rPr lang="en-US" sz="2100" b="1" dirty="0"/>
                  <a:t>consistent </a:t>
                </a:r>
                <a:r>
                  <a:rPr lang="en-US" sz="2100" dirty="0"/>
                  <a:t>because the difference between the estimator and the parameter grows smaller as the sample size grows larger.</a:t>
                </a:r>
              </a:p>
              <a:p>
                <a:pPr>
                  <a:spcBef>
                    <a:spcPts val="450"/>
                  </a:spcBef>
                </a:pPr>
                <a:endParaRPr lang="en-US" sz="2100" dirty="0"/>
              </a:p>
              <a:p>
                <a:pPr>
                  <a:spcBef>
                    <a:spcPts val="450"/>
                  </a:spcBef>
                </a:pPr>
                <a:r>
                  <a:rPr lang="en-US" sz="2100" dirty="0"/>
                  <a:t>More precisely, we want the probability that the estimate (</a:t>
                </a:r>
                <a14:m>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𝜃</m:t>
                        </m:r>
                      </m:e>
                    </m:acc>
                  </m:oMath>
                </a14:m>
                <a:r>
                  <a:rPr lang="en-US" sz="2100" dirty="0"/>
                  <a:t>) falls within a small interval around the true value (</a:t>
                </a:r>
                <a14:m>
                  <m:oMath xmlns:m="http://schemas.openxmlformats.org/officeDocument/2006/math">
                    <m:r>
                      <a:rPr lang="en-US" sz="2100" i="1">
                        <a:latin typeface="Cambria Math" panose="02040503050406030204" pitchFamily="18" charset="0"/>
                        <a:ea typeface="Cambria Math" panose="02040503050406030204" pitchFamily="18" charset="0"/>
                      </a:rPr>
                      <m:t>𝜃</m:t>
                    </m:r>
                  </m:oMath>
                </a14:m>
                <a:r>
                  <a:rPr lang="en-US" sz="2100" dirty="0"/>
                  <a:t>) to get increasingly closer to 1 as n grows. We write this as:  </a:t>
                </a:r>
                <a14:m>
                  <m:oMath xmlns:m="http://schemas.openxmlformats.org/officeDocument/2006/math">
                    <m:r>
                      <a:rPr lang="en-CA" sz="2100" i="1">
                        <a:latin typeface="Cambria Math" panose="02040503050406030204" pitchFamily="18" charset="0"/>
                      </a:rPr>
                      <m:t>𝑝𝑙𝑖𝑚</m:t>
                    </m:r>
                    <m:d>
                      <m:dPr>
                        <m:ctrlPr>
                          <a:rPr lang="en-CA" sz="2100" i="1">
                            <a:latin typeface="Cambria Math" panose="02040503050406030204" pitchFamily="18" charset="0"/>
                          </a:rPr>
                        </m:ctrlPr>
                      </m:dPr>
                      <m:e>
                        <m:acc>
                          <m:accPr>
                            <m:chr m:val="̂"/>
                            <m:ctrlPr>
                              <a:rPr lang="en-US" sz="2100" i="1">
                                <a:latin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𝜃</m:t>
                            </m:r>
                          </m:e>
                        </m:acc>
                      </m:e>
                    </m:d>
                    <m:r>
                      <a:rPr lang="en-CA"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𝜃</m:t>
                    </m:r>
                  </m:oMath>
                </a14:m>
                <a:endParaRPr lang="en-US" sz="2100" dirty="0"/>
              </a:p>
              <a:p>
                <a:pPr>
                  <a:spcBef>
                    <a:spcPts val="450"/>
                  </a:spcBef>
                </a:pPr>
                <a:endParaRPr lang="en-US" sz="2100" dirty="0"/>
              </a:p>
              <a:p>
                <a:pPr>
                  <a:spcBef>
                    <a:spcPts val="450"/>
                  </a:spcBef>
                </a:pPr>
                <a:r>
                  <a:rPr lang="en-US" sz="2100" dirty="0"/>
                  <a:t>The measure used to gauge closeness is variance (or standard deviation)</a:t>
                </a:r>
              </a:p>
              <a:p>
                <a:pPr>
                  <a:spcBef>
                    <a:spcPts val="450"/>
                  </a:spcBef>
                </a:pPr>
                <a:endParaRPr lang="en-US" sz="2100" dirty="0"/>
              </a:p>
              <a:p>
                <a:pPr>
                  <a:spcBef>
                    <a:spcPts val="450"/>
                  </a:spcBef>
                </a:pPr>
                <a:r>
                  <a:rPr lang="en-US" sz="2100" dirty="0"/>
                  <a:t>This characteristic is consistent with the sampling distribution of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𝑋</m:t>
                        </m:r>
                      </m:e>
                    </m:acc>
                  </m:oMath>
                </a14:m>
                <a:r>
                  <a:rPr lang="en-US" sz="2100" dirty="0"/>
                  <a:t> and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oMath>
                </a14:m>
                <a:r>
                  <a:rPr lang="en-US" sz="2100" dirty="0"/>
                  <a:t>: </a:t>
                </a:r>
              </a:p>
              <a:p>
                <a:pPr lvl="1">
                  <a:spcBef>
                    <a:spcPts val="450"/>
                  </a:spcBef>
                  <a:buFont typeface="Wingdings" pitchFamily="2" charset="2"/>
                  <a:buChar char="Ø"/>
                </a:pPr>
                <a:r>
                  <a:rPr lang="en-US" sz="2100" dirty="0"/>
                  <a:t>Variance of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𝑋</m:t>
                        </m:r>
                      </m:e>
                    </m:acc>
                  </m:oMath>
                </a14:m>
                <a:r>
                  <a:rPr lang="en-US" sz="2100" dirty="0"/>
                  <a:t> is </a:t>
                </a:r>
                <a14:m>
                  <m:oMath xmlns:m="http://schemas.openxmlformats.org/officeDocument/2006/math">
                    <m:f>
                      <m:fPr>
                        <m:type m:val="skw"/>
                        <m:ctrlPr>
                          <a:rPr lang="en-US" sz="2100" i="1">
                            <a:latin typeface="Cambria Math" panose="02040503050406030204" pitchFamily="18" charset="0"/>
                          </a:rPr>
                        </m:ctrlPr>
                      </m:fPr>
                      <m:num>
                        <m:sSup>
                          <m:sSupPr>
                            <m:ctrlPr>
                              <a:rPr lang="en-US" sz="2100" i="1">
                                <a:latin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𝜎</m:t>
                            </m:r>
                          </m:e>
                          <m:sup>
                            <m:r>
                              <a:rPr lang="en-CA" sz="2100" i="1">
                                <a:latin typeface="Cambria Math" panose="02040503050406030204" pitchFamily="18" charset="0"/>
                              </a:rPr>
                              <m:t>2</m:t>
                            </m:r>
                          </m:sup>
                        </m:sSup>
                      </m:num>
                      <m:den>
                        <m:r>
                          <a:rPr lang="en-CA" sz="2100" i="1">
                            <a:latin typeface="Cambria Math" panose="02040503050406030204" pitchFamily="18" charset="0"/>
                          </a:rPr>
                          <m:t>𝑛</m:t>
                        </m:r>
                      </m:den>
                    </m:f>
                  </m:oMath>
                </a14:m>
                <a:r>
                  <a:rPr lang="en-US" sz="2100" dirty="0"/>
                  <a:t> and variance of </a:t>
                </a:r>
                <a14:m>
                  <m:oMath xmlns:m="http://schemas.openxmlformats.org/officeDocument/2006/math">
                    <m:acc>
                      <m:accPr>
                        <m:chr m:val="̂"/>
                        <m:ctrlPr>
                          <a:rPr lang="en-US" sz="2100" i="1">
                            <a:latin typeface="Cambria Math" panose="02040503050406030204" pitchFamily="18" charset="0"/>
                          </a:rPr>
                        </m:ctrlPr>
                      </m:accPr>
                      <m:e>
                        <m:r>
                          <a:rPr lang="en-CA" sz="2100" i="1">
                            <a:latin typeface="Cambria Math" panose="02040503050406030204" pitchFamily="18" charset="0"/>
                          </a:rPr>
                          <m:t>𝑝</m:t>
                        </m:r>
                      </m:e>
                    </m:acc>
                  </m:oMath>
                </a14:m>
                <a:r>
                  <a:rPr lang="en-US" sz="2100" dirty="0"/>
                  <a:t> is </a:t>
                </a:r>
                <a14:m>
                  <m:oMath xmlns:m="http://schemas.openxmlformats.org/officeDocument/2006/math">
                    <m:f>
                      <m:fPr>
                        <m:type m:val="skw"/>
                        <m:ctrlPr>
                          <a:rPr lang="en-US" sz="2100" i="1">
                            <a:latin typeface="Cambria Math" panose="02040503050406030204" pitchFamily="18" charset="0"/>
                          </a:rPr>
                        </m:ctrlPr>
                      </m:fPr>
                      <m:num>
                        <m:r>
                          <a:rPr lang="en-CA" sz="2100" i="1">
                            <a:latin typeface="Cambria Math" panose="02040503050406030204" pitchFamily="18" charset="0"/>
                          </a:rPr>
                          <m:t>𝑝</m:t>
                        </m:r>
                        <m:r>
                          <a:rPr lang="en-CA" sz="2100" i="1">
                            <a:latin typeface="Cambria Math" panose="02040503050406030204" pitchFamily="18" charset="0"/>
                          </a:rPr>
                          <m:t>(1−</m:t>
                        </m:r>
                        <m:r>
                          <a:rPr lang="en-CA" sz="2100" i="1">
                            <a:latin typeface="Cambria Math" panose="02040503050406030204" pitchFamily="18" charset="0"/>
                          </a:rPr>
                          <m:t>𝑝</m:t>
                        </m:r>
                        <m:r>
                          <a:rPr lang="en-CA" sz="2100" i="1">
                            <a:latin typeface="Cambria Math" panose="02040503050406030204" pitchFamily="18" charset="0"/>
                          </a:rPr>
                          <m:t>)</m:t>
                        </m:r>
                      </m:num>
                      <m:den>
                        <m:r>
                          <a:rPr lang="en-CA" sz="2100" i="1">
                            <a:latin typeface="Cambria Math" panose="02040503050406030204" pitchFamily="18" charset="0"/>
                          </a:rPr>
                          <m:t>𝑛</m:t>
                        </m:r>
                      </m:den>
                    </m:f>
                  </m:oMath>
                </a14:m>
                <a:endParaRPr lang="en-US" sz="2100" dirty="0"/>
              </a:p>
              <a:p>
                <a:pPr lvl="1">
                  <a:spcBef>
                    <a:spcPts val="450"/>
                  </a:spcBef>
                  <a:buFont typeface="Wingdings" pitchFamily="2" charset="2"/>
                  <a:buChar char="Ø"/>
                </a:pPr>
                <a:r>
                  <a:rPr lang="en-US" sz="2100" dirty="0"/>
                  <a:t>Both decrease when the value of n goes up</a:t>
                </a:r>
              </a:p>
              <a:p>
                <a:pPr>
                  <a:spcBef>
                    <a:spcPts val="450"/>
                  </a:spcBef>
                </a:pPr>
                <a:endParaRPr lang="en-US" sz="1350" dirty="0"/>
              </a:p>
              <a:p>
                <a:pPr>
                  <a:spcBef>
                    <a:spcPts val="450"/>
                  </a:spcBef>
                </a:pPr>
                <a:endParaRPr lang="en-US" sz="1350" dirty="0"/>
              </a:p>
              <a:p>
                <a:pPr>
                  <a:spcBef>
                    <a:spcPts val="450"/>
                  </a:spcBef>
                </a:pPr>
                <a:endParaRPr lang="en-US" sz="135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mc:Choice>
        <mc:Fallback xmlns="">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251406" y="1047184"/>
                <a:ext cx="8552915" cy="3366477"/>
              </a:xfrm>
              <a:prstGeom prst="rect">
                <a:avLst/>
              </a:prstGeom>
              <a:blipFill>
                <a:blip r:embed="rId3"/>
                <a:stretch>
                  <a:fillRect l="-713" t="-2174" r="-71" b="-81159"/>
                </a:stretch>
              </a:blipFill>
            </p:spPr>
            <p:txBody>
              <a:bodyPr/>
              <a:lstStyle/>
              <a:p>
                <a:r>
                  <a:rPr lang="en-US">
                    <a:noFill/>
                  </a:rPr>
                  <a:t> </a:t>
                </a:r>
              </a:p>
            </p:txBody>
          </p:sp>
        </mc:Fallback>
      </mc:AlternateContent>
    </p:spTree>
    <p:extLst>
      <p:ext uri="{BB962C8B-B14F-4D97-AF65-F5344CB8AC3E}">
        <p14:creationId xmlns:p14="http://schemas.microsoft.com/office/powerpoint/2010/main" val="402519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83704" y="259656"/>
            <a:ext cx="8888321" cy="507831"/>
          </a:xfrm>
          <a:prstGeom prst="rect">
            <a:avLst/>
          </a:prstGeom>
          <a:noFill/>
        </p:spPr>
        <p:txBody>
          <a:bodyPr wrap="square" rtlCol="0">
            <a:spAutoFit/>
          </a:bodyPr>
          <a:lstStyle/>
          <a:p>
            <a:pPr algn="ctr"/>
            <a:r>
              <a:rPr lang="en-US" sz="2700" b="1" spc="75" dirty="0">
                <a:latin typeface="Rockwell" panose="02060603020205020403" pitchFamily="18" charset="0"/>
                <a:cs typeface="Times New Roman" panose="02020603050405020304" pitchFamily="18" charset="0"/>
              </a:rPr>
              <a:t>Distribution of the Sample Mean as n Increases</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740605" y="2199032"/>
            <a:ext cx="7662791"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US" sz="135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p:pic>
        <p:nvPicPr>
          <p:cNvPr id="3" name="Picture 2">
            <a:extLst>
              <a:ext uri="{FF2B5EF4-FFF2-40B4-BE49-F238E27FC236}">
                <a16:creationId xmlns:a16="http://schemas.microsoft.com/office/drawing/2014/main" id="{B05D07BB-D471-C555-CB75-DD19DBD1E66B}"/>
              </a:ext>
            </a:extLst>
          </p:cNvPr>
          <p:cNvPicPr>
            <a:picLocks noChangeAspect="1"/>
          </p:cNvPicPr>
          <p:nvPr/>
        </p:nvPicPr>
        <p:blipFill>
          <a:blip r:embed="rId3"/>
          <a:stretch>
            <a:fillRect/>
          </a:stretch>
        </p:blipFill>
        <p:spPr>
          <a:xfrm>
            <a:off x="419110" y="919048"/>
            <a:ext cx="7984285" cy="5458603"/>
          </a:xfrm>
          <a:prstGeom prst="rect">
            <a:avLst/>
          </a:prstGeom>
        </p:spPr>
      </p:pic>
    </p:spTree>
    <p:extLst>
      <p:ext uri="{BB962C8B-B14F-4D97-AF65-F5344CB8AC3E}">
        <p14:creationId xmlns:p14="http://schemas.microsoft.com/office/powerpoint/2010/main" val="73828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419110" y="3882270"/>
            <a:ext cx="8552915" cy="738664"/>
          </a:xfrm>
          <a:prstGeom prst="rect">
            <a:avLst/>
          </a:prstGeom>
          <a:noFill/>
        </p:spPr>
        <p:txBody>
          <a:bodyPr wrap="square" lIns="67500" rtlCol="0">
            <a:spAutoFit/>
          </a:bodyPr>
          <a:lstStyle/>
          <a:p>
            <a:endParaRPr lang="en-US" sz="2100" dirty="0"/>
          </a:p>
          <a:p>
            <a:endParaRPr lang="en-US" sz="21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85403" y="360226"/>
            <a:ext cx="8642054" cy="646331"/>
          </a:xfrm>
          <a:prstGeom prst="rect">
            <a:avLst/>
          </a:prstGeom>
          <a:noFill/>
        </p:spPr>
        <p:txBody>
          <a:bodyPr wrap="square" rtlCol="0">
            <a:spAutoFit/>
          </a:bodyPr>
          <a:lstStyle/>
          <a:p>
            <a:pPr algn="ctr"/>
            <a:r>
              <a:rPr lang="en-US" sz="3600" b="1" spc="75" dirty="0">
                <a:latin typeface="Rockwell" panose="02060603020205020403" pitchFamily="18" charset="0"/>
                <a:cs typeface="Times New Roman" panose="02020603050405020304" pitchFamily="18" charset="0"/>
              </a:rPr>
              <a:t>Property 3: Relative efficiency</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482181" y="2047471"/>
            <a:ext cx="3932023" cy="39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295542" y="1434014"/>
                <a:ext cx="8552915" cy="336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r>
                  <a:rPr lang="en-US" sz="2000" dirty="0"/>
                  <a:t>An unbiased estimator also has </a:t>
                </a:r>
                <a:r>
                  <a:rPr lang="en-US" sz="2000" b="1" dirty="0"/>
                  <a:t>relative efficiency </a:t>
                </a:r>
                <a:r>
                  <a:rPr lang="en-US" sz="2000" dirty="0"/>
                  <a:t>when it has a variance smaller than other unbiased estimators.</a:t>
                </a:r>
              </a:p>
              <a:p>
                <a:pPr>
                  <a:spcBef>
                    <a:spcPts val="450"/>
                  </a:spcBef>
                </a:pPr>
                <a:endParaRPr lang="en-US" sz="2000" dirty="0"/>
              </a:p>
              <a:p>
                <a:pPr>
                  <a:spcBef>
                    <a:spcPts val="450"/>
                  </a:spcBef>
                </a:pPr>
                <a:r>
                  <a:rPr lang="en-US" sz="2000" dirty="0"/>
                  <a:t>Suppose that we have two estimators,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dirty="0"/>
                  <a:t> and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dirty="0"/>
                  <a:t>, and for some given sample size n we have:</a:t>
                </a:r>
              </a:p>
              <a:p>
                <a:pPr marL="0" indent="0">
                  <a:spcBef>
                    <a:spcPts val="450"/>
                  </a:spcBef>
                  <a:buNone/>
                </a:pPr>
                <a:r>
                  <a:rPr lang="en-US" sz="2000" dirty="0"/>
                  <a:t>		</a:t>
                </a:r>
                <a14:m>
                  <m:oMath xmlns:m="http://schemas.openxmlformats.org/officeDocument/2006/math">
                    <m:r>
                      <a:rPr lang="en-CA" sz="2000" i="1">
                        <a:latin typeface="Cambria Math" panose="02040503050406030204" pitchFamily="18" charset="0"/>
                      </a:rPr>
                      <m:t>𝐸</m:t>
                    </m:r>
                    <m:d>
                      <m:dPr>
                        <m:ctrlPr>
                          <a:rPr lang="en-CA"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r>
                      <a:rPr lang="en-CA" sz="2000" i="1">
                        <a:latin typeface="Cambria Math" panose="02040503050406030204" pitchFamily="18" charset="0"/>
                        <a:ea typeface="Cambria Math" panose="02040503050406030204" pitchFamily="18" charset="0"/>
                      </a:rPr>
                      <m:t>=</m:t>
                    </m:r>
                    <m:r>
                      <a:rPr lang="en-CA" sz="2000" i="1">
                        <a:latin typeface="Cambria Math" panose="02040503050406030204" pitchFamily="18" charset="0"/>
                        <a:ea typeface="Cambria Math" panose="02040503050406030204" pitchFamily="18" charset="0"/>
                      </a:rPr>
                      <m:t>𝐸</m:t>
                    </m:r>
                    <m:d>
                      <m:dPr>
                        <m:ctrlPr>
                          <a:rPr lang="en-CA" sz="2000" i="1">
                            <a:latin typeface="Cambria Math" panose="02040503050406030204" pitchFamily="18" charset="0"/>
                            <a:ea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r>
                      <a:rPr lang="en-CA" sz="2000" i="1">
                        <a:latin typeface="Cambria Math" panose="02040503050406030204" pitchFamily="18" charset="0"/>
                        <a:ea typeface="Cambria Math" panose="02040503050406030204" pitchFamily="18" charset="0"/>
                      </a:rPr>
                      <m:t>= </m:t>
                    </m:r>
                    <m:r>
                      <a:rPr lang="en-CA" sz="2000" i="1">
                        <a:latin typeface="Cambria Math" panose="02040503050406030204" pitchFamily="18" charset="0"/>
                        <a:ea typeface="Cambria Math" panose="02040503050406030204" pitchFamily="18" charset="0"/>
                      </a:rPr>
                      <m:t>𝜃</m:t>
                    </m:r>
                  </m:oMath>
                </a14:m>
                <a:r>
                  <a:rPr lang="en-US" sz="2000" dirty="0"/>
                  <a:t> </a:t>
                </a:r>
              </a:p>
              <a:p>
                <a:pPr marL="0" indent="0">
                  <a:spcBef>
                    <a:spcPts val="450"/>
                  </a:spcBef>
                  <a:buNone/>
                </a:pPr>
                <a:r>
                  <a:rPr lang="en-US" sz="2000" dirty="0"/>
                  <a:t>	but 	</a:t>
                </a:r>
                <a14:m>
                  <m:oMath xmlns:m="http://schemas.openxmlformats.org/officeDocument/2006/math">
                    <m:r>
                      <a:rPr lang="en-CA" sz="2000" i="1">
                        <a:latin typeface="Cambria Math" panose="02040503050406030204" pitchFamily="18" charset="0"/>
                      </a:rPr>
                      <m:t>𝑉𝑎𝑟</m:t>
                    </m:r>
                    <m:r>
                      <a:rPr lang="en-CA" sz="2000" i="1">
                        <a:latin typeface="Cambria Math" panose="02040503050406030204" pitchFamily="18" charset="0"/>
                      </a:rPr>
                      <m:t> </m:t>
                    </m:r>
                    <m:d>
                      <m:dPr>
                        <m:ctrlPr>
                          <a:rPr lang="en-CA"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r>
                      <a:rPr lang="en-CA" sz="2000" i="1">
                        <a:latin typeface="Cambria Math" panose="02040503050406030204" pitchFamily="18" charset="0"/>
                      </a:rPr>
                      <m:t>&lt;</m:t>
                    </m:r>
                    <m:r>
                      <a:rPr lang="en-CA" sz="2000" i="1">
                        <a:latin typeface="Cambria Math" panose="02040503050406030204" pitchFamily="18" charset="0"/>
                      </a:rPr>
                      <m:t>𝑉𝑎𝑟</m:t>
                    </m:r>
                    <m:r>
                      <a:rPr lang="en-CA" sz="2000" i="1">
                        <a:latin typeface="Cambria Math" panose="02040503050406030204" pitchFamily="18" charset="0"/>
                      </a:rPr>
                      <m:t> </m:t>
                    </m:r>
                    <m:d>
                      <m:dPr>
                        <m:ctrlPr>
                          <a:rPr lang="en-CA"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e>
                    </m:d>
                  </m:oMath>
                </a14:m>
                <a:endParaRPr lang="en-US" sz="2000" dirty="0"/>
              </a:p>
              <a:p>
                <a:pPr marL="0" indent="0">
                  <a:spcBef>
                    <a:spcPts val="450"/>
                  </a:spcBef>
                  <a:buNone/>
                </a:pPr>
                <a:endParaRPr lang="en-US" sz="2000" dirty="0"/>
              </a:p>
              <a:p>
                <a:pPr>
                  <a:spcBef>
                    <a:spcPts val="450"/>
                  </a:spcBef>
                </a:pPr>
                <a:r>
                  <a:rPr lang="en-US" sz="2000" dirty="0"/>
                  <a:t>We then prefer to use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dirty="0"/>
                  <a:t> as it has lower variance than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dirty="0"/>
                  <a:t>, meaning that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𝜃</m:t>
                        </m:r>
                      </m:e>
                    </m:acc>
                  </m:oMath>
                </a14:m>
                <a:r>
                  <a:rPr lang="en-US" sz="2000" dirty="0"/>
                  <a:t> is more </a:t>
                </a:r>
                <a:r>
                  <a:rPr lang="en-US" sz="2000" b="1" dirty="0"/>
                  <a:t>efficient </a:t>
                </a:r>
                <a:r>
                  <a:rPr lang="en-US" sz="2000" dirty="0"/>
                  <a:t>in using the information provided by the observations in the sample </a:t>
                </a:r>
              </a:p>
              <a:p>
                <a:pPr>
                  <a:spcBef>
                    <a:spcPts val="450"/>
                  </a:spcBef>
                </a:pPr>
                <a:endParaRPr lang="en-US" sz="2000" dirty="0"/>
              </a:p>
              <a:p>
                <a:pPr>
                  <a:spcBef>
                    <a:spcPts val="450"/>
                  </a:spcBef>
                </a:pPr>
                <a:r>
                  <a:rPr lang="en-US" sz="2000" dirty="0"/>
                  <a:t>For instance, sample median is also an unbiased estimator but the its variance is greater than that of the sample mean </a:t>
                </a:r>
                <a:r>
                  <a:rPr lang="en-US" sz="2000" dirty="0">
                    <a:sym typeface="Wingdings" pitchFamily="2" charset="2"/>
                  </a:rPr>
                  <a:t> sample mean more efficient when estimating the population mean</a:t>
                </a:r>
                <a:endParaRPr lang="en-US" sz="2000" dirty="0"/>
              </a:p>
              <a:p>
                <a:pPr>
                  <a:spcBef>
                    <a:spcPts val="450"/>
                  </a:spcBef>
                </a:pPr>
                <a:endParaRPr lang="en-US" sz="1350" dirty="0"/>
              </a:p>
              <a:p>
                <a:pPr marL="0" indent="0">
                  <a:spcBef>
                    <a:spcPts val="450"/>
                  </a:spcBef>
                  <a:buNone/>
                </a:pPr>
                <a:endParaRPr lang="en-US" sz="1350" dirty="0"/>
              </a:p>
              <a:p>
                <a:pPr>
                  <a:spcBef>
                    <a:spcPts val="450"/>
                  </a:spcBef>
                </a:pPr>
                <a:endParaRPr lang="en-US" sz="1350" dirty="0"/>
              </a:p>
              <a:p>
                <a:pPr>
                  <a:spcBef>
                    <a:spcPts val="450"/>
                  </a:spcBef>
                </a:pPr>
                <a:endParaRPr lang="en-US" sz="1350" dirty="0"/>
              </a:p>
            </p:txBody>
          </p:sp>
        </mc:Choice>
        <mc:Fallback xmlns="">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295542" y="1434014"/>
                <a:ext cx="8552915" cy="3366477"/>
              </a:xfrm>
              <a:prstGeom prst="rect">
                <a:avLst/>
              </a:prstGeom>
              <a:blipFill>
                <a:blip r:embed="rId3"/>
                <a:stretch>
                  <a:fillRect l="-641" t="-1812" r="-71" b="-46377"/>
                </a:stretch>
              </a:blipFill>
            </p:spPr>
            <p:txBody>
              <a:bodyPr/>
              <a:lstStyle/>
              <a:p>
                <a:r>
                  <a:rPr lang="en-US">
                    <a:noFill/>
                  </a:rPr>
                  <a:t> </a:t>
                </a:r>
              </a:p>
            </p:txBody>
          </p:sp>
        </mc:Fallback>
      </mc:AlternateContent>
    </p:spTree>
    <p:extLst>
      <p:ext uri="{BB962C8B-B14F-4D97-AF65-F5344CB8AC3E}">
        <p14:creationId xmlns:p14="http://schemas.microsoft.com/office/powerpoint/2010/main" val="1723157686"/>
      </p:ext>
    </p:extLst>
  </p:cSld>
  <p:clrMapOvr>
    <a:masterClrMapping/>
  </p:clrMapOvr>
</p:sld>
</file>

<file path=ppt/theme/theme1.xml><?xml version="1.0" encoding="utf-8"?>
<a:theme xmlns:a="http://schemas.openxmlformats.org/drawingml/2006/main" name="SBE9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SBE9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lnDef>
  </a:objectDefaults>
  <a:extraClrSchemeLst>
    <a:extraClrScheme>
      <a:clrScheme name="SBE9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E9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E9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E9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E9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E9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E9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C:\Slides\SBE9ppt\SBE9ch01.PPT</Template>
  <TotalTime>5157</TotalTime>
  <Pages>26</Pages>
  <Words>3051</Words>
  <Application>Microsoft Office PowerPoint</Application>
  <PresentationFormat>On-screen Show (4:3)</PresentationFormat>
  <Paragraphs>397</Paragraphs>
  <Slides>36</Slides>
  <Notes>28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52" baseType="lpstr">
      <vt:lpstr>Arial Narrow</vt:lpstr>
      <vt:lpstr>Monotype Sorts</vt:lpstr>
      <vt:lpstr>arial</vt:lpstr>
      <vt:lpstr>Wingdings</vt:lpstr>
      <vt:lpstr>Book Antiqua</vt:lpstr>
      <vt:lpstr>Symbol</vt:lpstr>
      <vt:lpstr>Summer Font</vt:lpstr>
      <vt:lpstr>Calibri</vt:lpstr>
      <vt:lpstr>Times New Roman</vt:lpstr>
      <vt:lpstr>Cambria Math</vt:lpstr>
      <vt:lpstr>MS Reference Serif</vt:lpstr>
      <vt:lpstr>Helvetica</vt:lpstr>
      <vt:lpstr>arial</vt:lpstr>
      <vt:lpstr>Rockwell</vt:lpstr>
      <vt:lpstr>SBE9ch01</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Interval Estimate of a Population Mean:    Known</vt:lpstr>
      <vt:lpstr>Interval Estimate of a Population Mean:     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Stata Output and Instructions</vt:lpstr>
      <vt:lpstr>PowerPoint Presentation</vt:lpstr>
      <vt:lpstr>PowerPoint Presentation</vt:lpstr>
      <vt:lpstr>Interval Estimate of a Population Mean:    Known</vt:lpstr>
      <vt:lpstr>Interval Estimate of a Population Mean:    Known</vt:lpstr>
      <vt:lpstr>Interval Estimate of a Population Mean:    Known</vt:lpstr>
      <vt:lpstr>PowerPoint Presentation</vt:lpstr>
      <vt:lpstr>PowerPoint Presentation</vt:lpstr>
      <vt:lpstr>Interval Estimate of a Population Mean:    Known</vt:lpstr>
      <vt:lpstr>Interval Estimate of a Population Mean:    Known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Introduction to Estimation</dc:title>
  <dc:creator>John S. Loucks IV</dc:creator>
  <cp:lastModifiedBy>Dennis Charles McCornac</cp:lastModifiedBy>
  <cp:revision>279</cp:revision>
  <cp:lastPrinted>2012-11-05T19:00:29Z</cp:lastPrinted>
  <dcterms:created xsi:type="dcterms:W3CDTF">1996-08-26T14:52:34Z</dcterms:created>
  <dcterms:modified xsi:type="dcterms:W3CDTF">2025-06-12T02:55:29Z</dcterms:modified>
</cp:coreProperties>
</file>