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83" r:id="rId2"/>
  </p:sldMasterIdLst>
  <p:notesMasterIdLst>
    <p:notesMasterId r:id="rId59"/>
  </p:notesMasterIdLst>
  <p:handoutMasterIdLst>
    <p:handoutMasterId r:id="rId60"/>
  </p:handoutMasterIdLst>
  <p:sldIdLst>
    <p:sldId id="312" r:id="rId3"/>
    <p:sldId id="266" r:id="rId4"/>
    <p:sldId id="269" r:id="rId5"/>
    <p:sldId id="491" r:id="rId6"/>
    <p:sldId id="492" r:id="rId7"/>
    <p:sldId id="602" r:id="rId8"/>
    <p:sldId id="317" r:id="rId9"/>
    <p:sldId id="271" r:id="rId10"/>
    <p:sldId id="313" r:id="rId11"/>
    <p:sldId id="272" r:id="rId12"/>
    <p:sldId id="274" r:id="rId13"/>
    <p:sldId id="591" r:id="rId14"/>
    <p:sldId id="275" r:id="rId15"/>
    <p:sldId id="270" r:id="rId16"/>
    <p:sldId id="277" r:id="rId17"/>
    <p:sldId id="315" r:id="rId18"/>
    <p:sldId id="326" r:id="rId19"/>
    <p:sldId id="278" r:id="rId20"/>
    <p:sldId id="282" r:id="rId21"/>
    <p:sldId id="586" r:id="rId22"/>
    <p:sldId id="284" r:id="rId23"/>
    <p:sldId id="285" r:id="rId24"/>
    <p:sldId id="286" r:id="rId25"/>
    <p:sldId id="287" r:id="rId26"/>
    <p:sldId id="288" r:id="rId27"/>
    <p:sldId id="566" r:id="rId28"/>
    <p:sldId id="295" r:id="rId29"/>
    <p:sldId id="588" r:id="rId30"/>
    <p:sldId id="359" r:id="rId31"/>
    <p:sldId id="401" r:id="rId32"/>
    <p:sldId id="402" r:id="rId33"/>
    <p:sldId id="589" r:id="rId34"/>
    <p:sldId id="292" r:id="rId35"/>
    <p:sldId id="529" r:id="rId36"/>
    <p:sldId id="531" r:id="rId37"/>
    <p:sldId id="384" r:id="rId38"/>
    <p:sldId id="386" r:id="rId39"/>
    <p:sldId id="296" r:id="rId40"/>
    <p:sldId id="298" r:id="rId41"/>
    <p:sldId id="603" r:id="rId42"/>
    <p:sldId id="604" r:id="rId43"/>
    <p:sldId id="605" r:id="rId44"/>
    <p:sldId id="595" r:id="rId45"/>
    <p:sldId id="606" r:id="rId46"/>
    <p:sldId id="316" r:id="rId47"/>
    <p:sldId id="304" r:id="rId48"/>
    <p:sldId id="306" r:id="rId49"/>
    <p:sldId id="290" r:id="rId50"/>
    <p:sldId id="310" r:id="rId51"/>
    <p:sldId id="530" r:id="rId52"/>
    <p:sldId id="592" r:id="rId53"/>
    <p:sldId id="260" r:id="rId54"/>
    <p:sldId id="599" r:id="rId55"/>
    <p:sldId id="264" r:id="rId56"/>
    <p:sldId id="294" r:id="rId57"/>
    <p:sldId id="601" r:id="rId58"/>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CCFF"/>
    <a:srgbClr val="000000"/>
    <a:srgbClr val="DA1B2C"/>
    <a:srgbClr val="4E4E4E"/>
    <a:srgbClr val="EDE5EF"/>
    <a:srgbClr val="E3EDF1"/>
    <a:srgbClr val="FFEACD"/>
    <a:srgbClr val="F8DCDD"/>
    <a:srgbClr val="F6D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84" autoAdjust="0"/>
    <p:restoredTop sz="93314" autoAdjust="0"/>
  </p:normalViewPr>
  <p:slideViewPr>
    <p:cSldViewPr snapToGrid="0">
      <p:cViewPr varScale="1">
        <p:scale>
          <a:sx n="61" d="100"/>
          <a:sy n="61" d="100"/>
        </p:scale>
        <p:origin x="1152" y="6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5442"/>
    </p:cViewPr>
  </p:sorterViewPr>
  <p:notesViewPr>
    <p:cSldViewPr snapToGrid="0">
      <p:cViewPr varScale="1">
        <p:scale>
          <a:sx n="44" d="100"/>
          <a:sy n="44" d="100"/>
        </p:scale>
        <p:origin x="1992"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49824" y="95534"/>
            <a:ext cx="4558352" cy="458787"/>
          </a:xfrm>
          <a:prstGeom prst="rect">
            <a:avLst/>
          </a:prstGeom>
        </p:spPr>
        <p:txBody>
          <a:bodyPr vert="horz" lIns="91440" tIns="45720" rIns="91440" bIns="45720" rtlCol="0"/>
          <a:lstStyle>
            <a:lvl1pPr algn="l">
              <a:defRPr sz="1200"/>
            </a:lvl1pPr>
          </a:lstStyle>
          <a:p>
            <a:pPr algn="ctr"/>
            <a:r>
              <a:rPr lang="en-US" sz="1800" b="1" dirty="0">
                <a:solidFill>
                  <a:schemeClr val="tx1"/>
                </a:solidFill>
                <a:latin typeface="Arial" panose="020B0604020202020204" pitchFamily="34" charset="0"/>
                <a:cs typeface="Arial" panose="020B0604020202020204" pitchFamily="34" charset="0"/>
              </a:rPr>
              <a:t>CHAPTER 9 LECTURE - LONG-RUN ECONOMIC GROWTH</a:t>
            </a:r>
          </a:p>
          <a:p>
            <a:endParaRPr lang="en-US" dirty="0"/>
          </a:p>
        </p:txBody>
      </p:sp>
      <p:sp>
        <p:nvSpPr>
          <p:cNvPr id="6" name="TextBox 5">
            <a:extLst>
              <a:ext uri="{FF2B5EF4-FFF2-40B4-BE49-F238E27FC236}">
                <a16:creationId xmlns:a16="http://schemas.microsoft.com/office/drawing/2014/main" id="{B750C120-CC6C-4CDD-A3D2-81BF8BF4CDCE}"/>
              </a:ext>
            </a:extLst>
          </p:cNvPr>
          <p:cNvSpPr txBox="1"/>
          <p:nvPr/>
        </p:nvSpPr>
        <p:spPr>
          <a:xfrm>
            <a:off x="3210831" y="8611737"/>
            <a:ext cx="436338" cy="338554"/>
          </a:xfrm>
          <a:prstGeom prst="rect">
            <a:avLst/>
          </a:prstGeom>
          <a:noFill/>
        </p:spPr>
        <p:txBody>
          <a:bodyPr wrap="none" rtlCol="0">
            <a:spAutoFit/>
          </a:bodyPr>
          <a:lstStyle/>
          <a:p>
            <a:fld id="{D08C2248-60C9-4EC7-B443-ED32E5662675}" type="slidenum">
              <a:rPr lang="en-US" sz="1600" b="1" smtClean="0"/>
              <a:t>‹#›</a:t>
            </a:fld>
            <a:endParaRPr lang="en-US" sz="1600"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144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4776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A51AFD0-ED57-421D-BEB6-7C08DCBC2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6BCA55-A6E0-479A-981E-E4F3293D0A1F}" type="slidenum">
              <a:rPr lang="en-US" altLang="en-US" sz="1300" smtClean="0"/>
              <a:pPr>
                <a:spcBef>
                  <a:spcPct val="0"/>
                </a:spcBef>
              </a:pPr>
              <a:t>50</a:t>
            </a:fld>
            <a:endParaRPr lang="en-US" altLang="en-US" sz="1300"/>
          </a:p>
        </p:txBody>
      </p:sp>
      <p:sp>
        <p:nvSpPr>
          <p:cNvPr id="90115" name="Rectangle 2">
            <a:extLst>
              <a:ext uri="{FF2B5EF4-FFF2-40B4-BE49-F238E27FC236}">
                <a16:creationId xmlns:a16="http://schemas.microsoft.com/office/drawing/2014/main" id="{6675C6D3-1BDF-4952-B83F-E72683512A6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1293F020-1771-4ECA-BF32-79717DDD72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3684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6019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0574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2216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327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FEB9599-C8CF-420C-841A-475044D08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B7325E-81CC-423C-8098-C6064BCA83A5}" type="slidenum">
              <a:rPr lang="en-US" altLang="en-US" sz="1300" smtClean="0"/>
              <a:pPr>
                <a:spcBef>
                  <a:spcPct val="0"/>
                </a:spcBef>
              </a:pPr>
              <a:t>35</a:t>
            </a:fld>
            <a:endParaRPr lang="en-US" altLang="en-US" sz="1300"/>
          </a:p>
        </p:txBody>
      </p:sp>
      <p:sp>
        <p:nvSpPr>
          <p:cNvPr id="82947" name="Rectangle 2">
            <a:extLst>
              <a:ext uri="{FF2B5EF4-FFF2-40B4-BE49-F238E27FC236}">
                <a16:creationId xmlns:a16="http://schemas.microsoft.com/office/drawing/2014/main" id="{E44E28A0-A402-4ED2-B0D7-2F4FD143345D}"/>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5520B4C-66EB-45F1-8860-2C4FA73EE4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Tree>
    <p:extLst>
      <p:ext uri="{BB962C8B-B14F-4D97-AF65-F5344CB8AC3E}">
        <p14:creationId xmlns:p14="http://schemas.microsoft.com/office/powerpoint/2010/main" val="125161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E6BD70E-DCDF-4280-8B06-746D7EDF2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9CA00F-464D-4A42-ACF9-0F86FAC59CF5}" type="slidenum">
              <a:rPr lang="en-US" altLang="en-US" sz="1300" smtClean="0"/>
              <a:pPr>
                <a:spcBef>
                  <a:spcPct val="0"/>
                </a:spcBef>
              </a:pPr>
              <a:t>36</a:t>
            </a:fld>
            <a:endParaRPr lang="en-US" altLang="en-US" sz="1300"/>
          </a:p>
        </p:txBody>
      </p:sp>
      <p:sp>
        <p:nvSpPr>
          <p:cNvPr id="84995" name="Rectangle 2">
            <a:extLst>
              <a:ext uri="{FF2B5EF4-FFF2-40B4-BE49-F238E27FC236}">
                <a16:creationId xmlns:a16="http://schemas.microsoft.com/office/drawing/2014/main" id="{CEFF0DB1-7442-4D17-9C8A-BC1302D7BBD2}"/>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8B5A9B6-F29F-421E-8A42-5872301B93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100"/>
          </a:p>
        </p:txBody>
      </p:sp>
    </p:spTree>
    <p:extLst>
      <p:ext uri="{BB962C8B-B14F-4D97-AF65-F5344CB8AC3E}">
        <p14:creationId xmlns:p14="http://schemas.microsoft.com/office/powerpoint/2010/main" val="421401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5DAD50D-A156-4BB0-A9A2-F60C83747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10B81F-4652-4A61-A1BE-3E9414A1E962}" type="slidenum">
              <a:rPr lang="en-US" altLang="en-US" sz="1300" smtClean="0"/>
              <a:pPr>
                <a:spcBef>
                  <a:spcPct val="0"/>
                </a:spcBef>
              </a:pPr>
              <a:t>37</a:t>
            </a:fld>
            <a:endParaRPr lang="en-US" altLang="en-US" sz="1300"/>
          </a:p>
        </p:txBody>
      </p:sp>
      <p:sp>
        <p:nvSpPr>
          <p:cNvPr id="87043" name="Rectangle 2">
            <a:extLst>
              <a:ext uri="{FF2B5EF4-FFF2-40B4-BE49-F238E27FC236}">
                <a16:creationId xmlns:a16="http://schemas.microsoft.com/office/drawing/2014/main" id="{0D845603-152B-4602-8B2A-532288222CC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891C7B25-3989-415F-895E-4F63291436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500"/>
          </a:p>
        </p:txBody>
      </p:sp>
    </p:spTree>
    <p:extLst>
      <p:ext uri="{BB962C8B-B14F-4D97-AF65-F5344CB8AC3E}">
        <p14:creationId xmlns:p14="http://schemas.microsoft.com/office/powerpoint/2010/main" val="115487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w_pictures">
    <p:spTree>
      <p:nvGrpSpPr>
        <p:cNvPr id="1" name="Shape 15"/>
        <p:cNvGrpSpPr/>
        <p:nvPr/>
      </p:nvGrpSpPr>
      <p:grpSpPr>
        <a:xfrm>
          <a:off x="0" y="0"/>
          <a:ext cx="0" cy="0"/>
          <a:chOff x="0" y="0"/>
          <a:chExt cx="0" cy="0"/>
        </a:xfrm>
      </p:grpSpPr>
      <p:sp>
        <p:nvSpPr>
          <p:cNvPr id="16" name="Textbox 1"/>
          <p:cNvSpPr txBox="1">
            <a:spLocks noGrp="1"/>
          </p:cNvSpPr>
          <p:nvPr>
            <p:ph type="subTitle" idx="1"/>
          </p:nvPr>
        </p:nvSpPr>
        <p:spPr>
          <a:xfrm>
            <a:off x="370580" y="50292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cxnSp>
        <p:nvCxnSpPr>
          <p:cNvPr id="18" name="Textbox 2"/>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19" name="TextBox 3"/>
          <p:cNvSpPr txBox="1">
            <a:spLocks noGrp="1"/>
          </p:cNvSpPr>
          <p:nvPr>
            <p:ph type="body" idx="2"/>
          </p:nvPr>
        </p:nvSpPr>
        <p:spPr>
          <a:xfrm>
            <a:off x="364260" y="3588682"/>
            <a:ext cx="9313139" cy="1036320"/>
          </a:xfrm>
          <a:prstGeom prst="rect">
            <a:avLst/>
          </a:prstGeom>
          <a:noFill/>
          <a:ln>
            <a:noFill/>
          </a:ln>
        </p:spPr>
        <p:txBody>
          <a:bodyPr lIns="91425" tIns="91425" rIns="91425" bIns="91425" anchor="t" anchorCtr="0"/>
          <a:lstStyle>
            <a:lvl1pPr marL="0" marR="0" lvl="0" indent="0" algn="l" rtl="0">
              <a:spcBef>
                <a:spcPts val="1360"/>
              </a:spcBef>
              <a:buClr>
                <a:schemeClr val="lt1"/>
              </a:buClr>
              <a:buFont typeface="Arial"/>
              <a:buNone/>
              <a:defRPr sz="6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
        <p:nvSpPr>
          <p:cNvPr id="5" name="TextBox 4">
            <a:extLst>
              <a:ext uri="{FF2B5EF4-FFF2-40B4-BE49-F238E27FC236}">
                <a16:creationId xmlns:a16="http://schemas.microsoft.com/office/drawing/2014/main" id="{BD398CBC-4988-4420-9284-6E74EB7E5CD3}"/>
              </a:ext>
            </a:extLst>
          </p:cNvPr>
          <p:cNvSpPr txBox="1"/>
          <p:nvPr userDrawn="1"/>
        </p:nvSpPr>
        <p:spPr>
          <a:xfrm>
            <a:off x="9572263" y="7430947"/>
            <a:ext cx="436338" cy="338554"/>
          </a:xfrm>
          <a:prstGeom prst="rect">
            <a:avLst/>
          </a:prstGeom>
          <a:noFill/>
        </p:spPr>
        <p:txBody>
          <a:bodyPr wrap="none" rtlCol="0">
            <a:spAutoFit/>
          </a:bodyPr>
          <a:lstStyle/>
          <a:p>
            <a:fld id="{332B532C-3EE1-4C82-B1FF-62840D5E90A7}" type="slidenum">
              <a:rPr lang="en-US" sz="1600" b="1" smtClean="0"/>
              <a:t>‹#›</a:t>
            </a:fld>
            <a:endParaRPr lang="en-US" sz="16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en-US"/>
              <a:t>Click to edit Master subtitle style</a:t>
            </a:r>
          </a:p>
        </p:txBody>
      </p:sp>
      <p:sp>
        <p:nvSpPr>
          <p:cNvPr id="4" name="TextBox 3">
            <a:extLst>
              <a:ext uri="{FF2B5EF4-FFF2-40B4-BE49-F238E27FC236}">
                <a16:creationId xmlns:a16="http://schemas.microsoft.com/office/drawing/2014/main" id="{D7C48C9C-AF84-4D7C-8161-8589D8608EA9}"/>
              </a:ext>
            </a:extLst>
          </p:cNvPr>
          <p:cNvSpPr txBox="1"/>
          <p:nvPr userDrawn="1"/>
        </p:nvSpPr>
        <p:spPr>
          <a:xfrm>
            <a:off x="9423981" y="7291867"/>
            <a:ext cx="43633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332B532C-3EE1-4C82-B1FF-62840D5E90A7}" type="slidenum">
              <a:rPr kumimoji="0" lang="en-US" sz="16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146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949960"/>
            <a:ext cx="8549640" cy="10363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004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en-US"/>
              <a:t>Click to edit Master text styles</a:t>
            </a:r>
          </a:p>
        </p:txBody>
      </p:sp>
      <p:sp>
        <p:nvSpPr>
          <p:cNvPr id="4" name="TextBox 3">
            <a:extLst>
              <a:ext uri="{FF2B5EF4-FFF2-40B4-BE49-F238E27FC236}">
                <a16:creationId xmlns:a16="http://schemas.microsoft.com/office/drawing/2014/main" id="{6E690BA7-EE2F-4F8C-B545-F449829B3880}"/>
              </a:ext>
            </a:extLst>
          </p:cNvPr>
          <p:cNvSpPr txBox="1"/>
          <p:nvPr userDrawn="1"/>
        </p:nvSpPr>
        <p:spPr>
          <a:xfrm>
            <a:off x="9423981" y="7291867"/>
            <a:ext cx="436338" cy="338554"/>
          </a:xfrm>
          <a:prstGeom prst="rect">
            <a:avLst/>
          </a:prstGeom>
          <a:noFill/>
        </p:spPr>
        <p:txBody>
          <a:bodyPr wrap="none" rtlCol="0">
            <a:spAutoFit/>
          </a:bodyPr>
          <a:lstStyle/>
          <a:p>
            <a:fld id="{332B532C-3EE1-4C82-B1FF-62840D5E90A7}" type="slidenum">
              <a:rPr lang="en-US" sz="1600" b="1" smtClean="0"/>
              <a:t>‹#›</a:t>
            </a:fld>
            <a:endParaRPr lang="en-US" sz="1600" b="1" dirty="0"/>
          </a:p>
        </p:txBody>
      </p:sp>
    </p:spTree>
    <p:extLst>
      <p:ext uri="{BB962C8B-B14F-4D97-AF65-F5344CB8AC3E}">
        <p14:creationId xmlns:p14="http://schemas.microsoft.com/office/powerpoint/2010/main" val="78173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2245360"/>
            <a:ext cx="4191000" cy="46634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2245360"/>
            <a:ext cx="4191000" cy="46634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EB6DAB03-D0BD-4CCE-A181-A7F732BAA827}"/>
              </a:ext>
            </a:extLst>
          </p:cNvPr>
          <p:cNvSpPr txBox="1"/>
          <p:nvPr userDrawn="1"/>
        </p:nvSpPr>
        <p:spPr>
          <a:xfrm>
            <a:off x="9423981" y="7291867"/>
            <a:ext cx="43633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332B532C-3EE1-4C82-B1FF-62840D5E90A7}" type="slidenum">
              <a:rPr kumimoji="0" lang="en-US" sz="16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636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43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A727D4C3-AA68-4EAA-9375-3B01E3889C9F}"/>
              </a:ext>
            </a:extLst>
          </p:cNvPr>
          <p:cNvSpPr txBox="1"/>
          <p:nvPr userDrawn="1"/>
        </p:nvSpPr>
        <p:spPr>
          <a:xfrm>
            <a:off x="9423981" y="7291867"/>
            <a:ext cx="43633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332B532C-3EE1-4C82-B1FF-62840D5E90A7}" type="slidenum">
              <a:rPr kumimoji="0" lang="en-US" sz="16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8517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45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val="371274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val="163315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1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2" name="Title 1"/>
          <p:cNvSpPr>
            <a:spLocks noGrp="1"/>
          </p:cNvSpPr>
          <p:nvPr>
            <p:ph type="title"/>
          </p:nvPr>
        </p:nvSpPr>
        <p:spPr>
          <a:xfrm>
            <a:off x="23515" y="762493"/>
            <a:ext cx="9996324" cy="1056666"/>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5658416"/>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14400" indent="-449263">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379538" indent="-465138">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1"/>
          </p:nvPr>
        </p:nvSpPr>
        <p:spPr>
          <a:xfrm>
            <a:off x="819150" y="5486400"/>
            <a:ext cx="76184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90880"/>
            <a:ext cx="213741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690880"/>
            <a:ext cx="624459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99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4" name="Title 1"/>
          <p:cNvSpPr>
            <a:spLocks noGrp="1"/>
          </p:cNvSpPr>
          <p:nvPr>
            <p:ph type="title"/>
          </p:nvPr>
        </p:nvSpPr>
        <p:spPr>
          <a:xfrm>
            <a:off x="0" y="737299"/>
            <a:ext cx="9996324" cy="987115"/>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6" name="Table Placeholder 5"/>
          <p:cNvSpPr>
            <a:spLocks noGrp="1"/>
          </p:cNvSpPr>
          <p:nvPr>
            <p:ph type="tbl" sz="quarter" idx="13"/>
          </p:nvPr>
        </p:nvSpPr>
        <p:spPr>
          <a:xfrm>
            <a:off x="3738563" y="5373688"/>
            <a:ext cx="2309812" cy="1844675"/>
          </a:xfrm>
        </p:spPr>
        <p:txBody>
          <a:bodyPr/>
          <a:lstStyle/>
          <a:p>
            <a:endParaRPr lang="en-US" dirty="0"/>
          </a:p>
        </p:txBody>
      </p:sp>
      <p:sp>
        <p:nvSpPr>
          <p:cNvPr id="11" name="Content Placeholder 10"/>
          <p:cNvSpPr>
            <a:spLocks noGrp="1"/>
          </p:cNvSpPr>
          <p:nvPr>
            <p:ph sz="quarter" idx="14"/>
          </p:nvPr>
        </p:nvSpPr>
        <p:spPr>
          <a:xfrm>
            <a:off x="257175" y="5405438"/>
            <a:ext cx="3240088" cy="18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50946" y="3833778"/>
            <a:ext cx="9326452" cy="1036320"/>
          </a:xfrm>
          <a:prstGeom prst="rect">
            <a:avLst/>
          </a:prstGeom>
          <a:noFill/>
          <a:ln>
            <a:noFill/>
          </a:ln>
        </p:spPr>
        <p:txBody>
          <a:bodyPr lIns="91425" tIns="91425" rIns="91425" bIns="91425" anchor="t" anchorCtr="0"/>
          <a:lstStyle>
            <a:lvl1pPr marL="0" marR="0" lvl="0" indent="0" algn="l" rtl="0">
              <a:spcBef>
                <a:spcPts val="1760"/>
              </a:spcBef>
              <a:buClr>
                <a:schemeClr val="lt1"/>
              </a:buClr>
              <a:buFont typeface="Arial"/>
              <a:buNone/>
              <a:defRPr sz="8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dk1"/>
              </a:buClr>
              <a:buFont typeface="Arial"/>
              <a:buNone/>
              <a:defRPr sz="3100" b="0" i="0" u="none" strike="noStrike" cap="none">
                <a:solidFill>
                  <a:schemeClr val="dk1"/>
                </a:solidFill>
                <a:latin typeface="Helvetica Neue"/>
                <a:ea typeface="Helvetica Neue"/>
                <a:cs typeface="Helvetica Neue"/>
                <a:sym typeface="Helvetica Neue"/>
              </a:defRPr>
            </a:lvl2pPr>
            <a:lvl3pPr marL="1018825" marR="0" lvl="2" indent="-2825" algn="l" rtl="0">
              <a:spcBef>
                <a:spcPts val="540"/>
              </a:spcBef>
              <a:buClr>
                <a:schemeClr val="dk1"/>
              </a:buClr>
              <a:buFont typeface="Arial"/>
              <a:buNone/>
              <a:defRPr sz="2700" b="0" i="0" u="none" strike="noStrike" cap="none">
                <a:solidFill>
                  <a:schemeClr val="dk1"/>
                </a:solidFill>
                <a:latin typeface="Helvetica Neue"/>
                <a:ea typeface="Helvetica Neue"/>
                <a:cs typeface="Helvetica Neue"/>
                <a:sym typeface="Helvetica Neue"/>
              </a:defRPr>
            </a:lvl3pPr>
            <a:lvl4pPr marL="1528237" marR="0" lvl="3" indent="-4237"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4pPr>
            <a:lvl5pPr marL="2037649" marR="0" lvl="4" indent="-5649"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5pPr>
            <a:lvl6pPr marL="2801767" marR="0" lvl="5" indent="-122066"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6pPr>
            <a:lvl7pPr marL="3311180" marR="0" lvl="6" indent="-123480"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7pPr>
            <a:lvl8pPr marL="3820592" marR="0" lvl="7" indent="-124891"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8pPr>
            <a:lvl9pPr marL="4330004" marR="0" lvl="8" indent="-126303"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515889" y="5299825"/>
            <a:ext cx="3604823"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416727" y="5383655"/>
            <a:ext cx="9260672"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3" marR="0" lvl="2" indent="-2823" algn="ctr"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547061" marR="0" lvl="5" indent="-7061"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6pPr>
            <a:lvl7pPr marL="3056473" marR="0" lvl="6" indent="-8472"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7pPr>
            <a:lvl8pPr marL="3565885" marR="0" lvl="7" indent="-9885"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8pPr>
            <a:lvl9pPr marL="4075298" marR="0" lvl="8" indent="-11298"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745177" y="5111856"/>
            <a:ext cx="6895900" cy="1295400"/>
          </a:xfrm>
        </p:spPr>
        <p:txBody>
          <a:bodyPr/>
          <a:lstStyle/>
          <a:p>
            <a:r>
              <a:rPr lang="en-US" dirty="0"/>
              <a:t>Click to edit Master title style</a:t>
            </a:r>
          </a:p>
        </p:txBody>
      </p:sp>
      <p:sp>
        <p:nvSpPr>
          <p:cNvPr id="4" name="Content Placeholder 3"/>
          <p:cNvSpPr>
            <a:spLocks noGrp="1"/>
          </p:cNvSpPr>
          <p:nvPr>
            <p:ph sz="quarter" idx="10"/>
          </p:nvPr>
        </p:nvSpPr>
        <p:spPr>
          <a:xfrm>
            <a:off x="7954963" y="1006475"/>
            <a:ext cx="1204912" cy="1355725"/>
          </a:xfrm>
        </p:spPr>
        <p:txBody>
          <a:bodyPr/>
          <a:lstStyle/>
          <a:p>
            <a:pPr lvl="0"/>
            <a:endParaRPr lang="en-US" dirty="0"/>
          </a:p>
        </p:txBody>
      </p:sp>
      <p:sp>
        <p:nvSpPr>
          <p:cNvPr id="6" name="Picture Placeholder 5"/>
          <p:cNvSpPr>
            <a:spLocks noGrp="1"/>
          </p:cNvSpPr>
          <p:nvPr>
            <p:ph type="pic" sz="quarter" idx="11"/>
          </p:nvPr>
        </p:nvSpPr>
        <p:spPr>
          <a:xfrm>
            <a:off x="152400" y="1920875"/>
            <a:ext cx="3794125" cy="5135563"/>
          </a:xfrm>
        </p:spPr>
        <p:txBody>
          <a:bodyPr/>
          <a:lstStyle/>
          <a:p>
            <a:endParaRPr lang="en-US" dirty="0"/>
          </a:p>
        </p:txBody>
      </p:sp>
    </p:spTree>
    <p:extLst>
      <p:ext uri="{BB962C8B-B14F-4D97-AF65-F5344CB8AC3E}">
        <p14:creationId xmlns:p14="http://schemas.microsoft.com/office/powerpoint/2010/main" val="149356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85208"/>
      </p:ext>
    </p:extLst>
  </p:cSld>
  <p:clrMapOvr>
    <a:masterClrMapping/>
  </p:clrMapOvr>
  <p:transition spd="med">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277307-AF05-40C8-BEDA-661DD1808E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B281894-BE66-4EE5-970D-D983FC0EF8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AE2EF59-7A43-4440-B9B5-4C7BCB4F9CCF}"/>
              </a:ext>
            </a:extLst>
          </p:cNvPr>
          <p:cNvSpPr>
            <a:spLocks noGrp="1" noChangeArrowheads="1"/>
          </p:cNvSpPr>
          <p:nvPr>
            <p:ph type="sldNum" sz="quarter" idx="12"/>
          </p:nvPr>
        </p:nvSpPr>
        <p:spPr>
          <a:ln/>
        </p:spPr>
        <p:txBody>
          <a:bodyPr/>
          <a:lstStyle>
            <a:lvl1pPr>
              <a:defRPr/>
            </a:lvl1pPr>
          </a:lstStyle>
          <a:p>
            <a:pPr>
              <a:defRPr/>
            </a:pPr>
            <a:fld id="{1F1F0095-B3A6-4C2B-B6A4-61E88C561746}" type="slidenum">
              <a:rPr lang="en-US" altLang="en-US"/>
              <a:pPr>
                <a:defRPr/>
              </a:pPr>
              <a:t>‹#›</a:t>
            </a:fld>
            <a:endParaRPr lang="en-US" altLang="en-US"/>
          </a:p>
        </p:txBody>
      </p:sp>
    </p:spTree>
    <p:extLst>
      <p:ext uri="{BB962C8B-B14F-4D97-AF65-F5344CB8AC3E}">
        <p14:creationId xmlns:p14="http://schemas.microsoft.com/office/powerpoint/2010/main" val="258525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2920" y="314855"/>
            <a:ext cx="9052560" cy="1291802"/>
          </a:xfrm>
        </p:spPr>
        <p:txBody>
          <a:bodyPr/>
          <a:lstStyle/>
          <a:p>
            <a:r>
              <a:rPr lang="en-US"/>
              <a:t>Click to edit Master title style</a:t>
            </a:r>
          </a:p>
        </p:txBody>
      </p:sp>
      <p:sp>
        <p:nvSpPr>
          <p:cNvPr id="3" name="Table Placeholder 2"/>
          <p:cNvSpPr>
            <a:spLocks noGrp="1"/>
          </p:cNvSpPr>
          <p:nvPr>
            <p:ph type="tbl" idx="1"/>
          </p:nvPr>
        </p:nvSpPr>
        <p:spPr>
          <a:xfrm>
            <a:off x="502920" y="1813560"/>
            <a:ext cx="9052560" cy="5134822"/>
          </a:xfrm>
        </p:spPr>
        <p:txBody>
          <a:bodyPr/>
          <a:lstStyle/>
          <a:p>
            <a:pPr lvl="0"/>
            <a:endParaRPr lang="en-US" noProof="0"/>
          </a:p>
        </p:txBody>
      </p:sp>
      <p:sp>
        <p:nvSpPr>
          <p:cNvPr id="4" name="Rectangle 4">
            <a:extLst>
              <a:ext uri="{FF2B5EF4-FFF2-40B4-BE49-F238E27FC236}">
                <a16:creationId xmlns:a16="http://schemas.microsoft.com/office/drawing/2014/main" id="{E9FF5E56-F6AE-4FB6-8314-12A19F15D4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52A6FF-3604-41E0-AC21-362F4D9104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BC8197-7274-464A-8E57-B197E4A24F1D}"/>
              </a:ext>
            </a:extLst>
          </p:cNvPr>
          <p:cNvSpPr>
            <a:spLocks noGrp="1" noChangeArrowheads="1"/>
          </p:cNvSpPr>
          <p:nvPr>
            <p:ph type="sldNum" sz="quarter" idx="12"/>
          </p:nvPr>
        </p:nvSpPr>
        <p:spPr>
          <a:ln/>
        </p:spPr>
        <p:txBody>
          <a:bodyPr/>
          <a:lstStyle>
            <a:lvl1pPr>
              <a:defRPr/>
            </a:lvl1pPr>
          </a:lstStyle>
          <a:p>
            <a:pPr>
              <a:defRPr/>
            </a:pPr>
            <a:fld id="{6510C8BD-BC95-43A4-8B6A-7200433698DE}" type="slidenum">
              <a:rPr lang="en-US" altLang="en-US"/>
              <a:pPr>
                <a:defRPr/>
              </a:pPr>
              <a:t>‹#›</a:t>
            </a:fld>
            <a:endParaRPr lang="en-US" altLang="en-US"/>
          </a:p>
        </p:txBody>
      </p:sp>
    </p:spTree>
    <p:extLst>
      <p:ext uri="{BB962C8B-B14F-4D97-AF65-F5344CB8AC3E}">
        <p14:creationId xmlns:p14="http://schemas.microsoft.com/office/powerpoint/2010/main" val="407133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0" y="379608"/>
            <a:ext cx="10058400" cy="815797"/>
          </a:xfrm>
        </p:spPr>
        <p:txBody>
          <a:bodyPr>
            <a:normAutofit/>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6" name="Content Placeholder 5"/>
          <p:cNvSpPr>
            <a:spLocks noGrp="1"/>
          </p:cNvSpPr>
          <p:nvPr>
            <p:ph sz="quarter" idx="10"/>
          </p:nvPr>
        </p:nvSpPr>
        <p:spPr>
          <a:xfrm>
            <a:off x="117582" y="1933292"/>
            <a:ext cx="9804186" cy="2339072"/>
          </a:xfrm>
        </p:spPr>
        <p:txBody>
          <a:bodyPr>
            <a:normAutofit/>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1276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Figure+Caption">
    <p:spTree>
      <p:nvGrpSpPr>
        <p:cNvPr id="1" name="Shape 81"/>
        <p:cNvGrpSpPr/>
        <p:nvPr/>
      </p:nvGrpSpPr>
      <p:grpSpPr>
        <a:xfrm>
          <a:off x="0" y="0"/>
          <a:ext cx="0" cy="0"/>
          <a:chOff x="0" y="0"/>
          <a:chExt cx="0" cy="0"/>
        </a:xfrm>
      </p:grpSpPr>
      <p:sp>
        <p:nvSpPr>
          <p:cNvPr id="4" name="Title 1"/>
          <p:cNvSpPr>
            <a:spLocks noGrp="1"/>
          </p:cNvSpPr>
          <p:nvPr>
            <p:ph type="title"/>
          </p:nvPr>
        </p:nvSpPr>
        <p:spPr>
          <a:xfrm>
            <a:off x="4928" y="384212"/>
            <a:ext cx="10053472" cy="987115"/>
          </a:xfrm>
        </p:spPr>
        <p:txBody>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1"/>
          </p:nvPr>
        </p:nvSpPr>
        <p:spPr>
          <a:xfrm>
            <a:off x="190500" y="5200650"/>
            <a:ext cx="3162300" cy="2114550"/>
          </a:xfrm>
        </p:spPr>
        <p:txBody>
          <a:bodyPr/>
          <a:lstStyle/>
          <a:p>
            <a:r>
              <a:rPr lang="en-US"/>
              <a:t>Click icon to add picture</a:t>
            </a:r>
            <a:endParaRPr lang="en-US" dirty="0"/>
          </a:p>
        </p:txBody>
      </p:sp>
      <p:sp>
        <p:nvSpPr>
          <p:cNvPr id="7" name="Picture Placeholder 6"/>
          <p:cNvSpPr>
            <a:spLocks noGrp="1"/>
          </p:cNvSpPr>
          <p:nvPr>
            <p:ph type="pic" sz="quarter" idx="12"/>
          </p:nvPr>
        </p:nvSpPr>
        <p:spPr>
          <a:xfrm>
            <a:off x="6229350" y="5429250"/>
            <a:ext cx="2330990" cy="1885950"/>
          </a:xfrm>
        </p:spPr>
        <p:txBody>
          <a:bodyPr/>
          <a:lstStyle/>
          <a:p>
            <a:r>
              <a:rPr lang="en-US"/>
              <a:t>Click icon to add picture</a:t>
            </a:r>
            <a:endParaRPr lang="en-US" dirty="0"/>
          </a:p>
        </p:txBody>
      </p:sp>
      <p:sp>
        <p:nvSpPr>
          <p:cNvPr id="6" name="Content Placeholder 5">
            <a:extLst>
              <a:ext uri="{FF2B5EF4-FFF2-40B4-BE49-F238E27FC236}">
                <a16:creationId xmlns:a16="http://schemas.microsoft.com/office/drawing/2014/main" id="{AD9B98AF-07CA-5C2F-9976-2D67E7AA438C}"/>
              </a:ext>
            </a:extLst>
          </p:cNvPr>
          <p:cNvSpPr>
            <a:spLocks noGrp="1"/>
          </p:cNvSpPr>
          <p:nvPr>
            <p:ph sz="quarter" idx="13"/>
          </p:nvPr>
        </p:nvSpPr>
        <p:spPr>
          <a:xfrm>
            <a:off x="3560763" y="5200650"/>
            <a:ext cx="2139950" cy="211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F7BE1C71-9B4C-23E9-42AB-BFD32C1CB88E}"/>
              </a:ext>
            </a:extLst>
          </p:cNvPr>
          <p:cNvSpPr>
            <a:spLocks noGrp="1"/>
          </p:cNvSpPr>
          <p:nvPr>
            <p:ph sz="quarter" idx="14"/>
          </p:nvPr>
        </p:nvSpPr>
        <p:spPr>
          <a:xfrm>
            <a:off x="8764588" y="54086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015294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bg1"/>
            </a:gs>
            <a:gs pos="95000">
              <a:schemeClr val="bg1"/>
            </a:gs>
            <a:gs pos="100000">
              <a:srgbClr val="00FFFF"/>
            </a:gs>
            <a:gs pos="99000">
              <a:srgbClr val="00FFFF"/>
            </a:gs>
          </a:gsLst>
          <a:path path="shape">
            <a:fillToRect l="50000" t="50000" r="50000" b="50000"/>
          </a:path>
          <a:tileRect/>
        </a:gradFill>
        <a:effectLst/>
      </p:bgPr>
    </p:bg>
    <p:spTree>
      <p:nvGrpSpPr>
        <p:cNvPr id="1" name="Shape 9"/>
        <p:cNvGrpSpPr/>
        <p:nvPr/>
      </p:nvGrpSpPr>
      <p:grpSpPr>
        <a:xfrm>
          <a:off x="0" y="0"/>
          <a:ext cx="0" cy="0"/>
          <a:chOff x="0" y="0"/>
          <a:chExt cx="0" cy="0"/>
        </a:xfrm>
      </p:grpSpPr>
      <p:sp>
        <p:nvSpPr>
          <p:cNvPr id="15" name="Textbox 10"/>
          <p:cNvSpPr txBox="1">
            <a:spLocks noGrp="1"/>
          </p:cNvSpPr>
          <p:nvPr>
            <p:ph type="title"/>
          </p:nvPr>
        </p:nvSpPr>
        <p:spPr>
          <a:xfrm>
            <a:off x="2659577" y="311256"/>
            <a:ext cx="6895900" cy="1295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Textbox 11"/>
          <p:cNvSpPr txBox="1">
            <a:spLocks noGrp="1"/>
          </p:cNvSpPr>
          <p:nvPr>
            <p:ph type="body" idx="1"/>
          </p:nvPr>
        </p:nvSpPr>
        <p:spPr>
          <a:xfrm>
            <a:off x="502920" y="1813559"/>
            <a:ext cx="9052559" cy="5129425"/>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0"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
        <p:nvSpPr>
          <p:cNvPr id="5" name="TextBox 4">
            <a:extLst>
              <a:ext uri="{FF2B5EF4-FFF2-40B4-BE49-F238E27FC236}">
                <a16:creationId xmlns:a16="http://schemas.microsoft.com/office/drawing/2014/main" id="{E70B5962-6BEB-471B-8A25-2B72512735D2}"/>
              </a:ext>
            </a:extLst>
          </p:cNvPr>
          <p:cNvSpPr txBox="1"/>
          <p:nvPr userDrawn="1"/>
        </p:nvSpPr>
        <p:spPr>
          <a:xfrm>
            <a:off x="9423981" y="7291867"/>
            <a:ext cx="436338" cy="338554"/>
          </a:xfrm>
          <a:prstGeom prst="rect">
            <a:avLst/>
          </a:prstGeom>
          <a:noFill/>
        </p:spPr>
        <p:txBody>
          <a:bodyPr wrap="none" rtlCol="0">
            <a:spAutoFit/>
          </a:bodyPr>
          <a:lstStyle/>
          <a:p>
            <a:fld id="{332B532C-3EE1-4C82-B1FF-62840D5E90A7}" type="slidenum">
              <a:rPr lang="en-US" sz="1600" b="1" smtClean="0"/>
              <a:t>‹#›</a:t>
            </a:fld>
            <a:endParaRPr lang="en-US" sz="1600" b="1" dirty="0"/>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74" r:id="rId3"/>
    <p:sldLayoutId id="2147483675" r:id="rId4"/>
    <p:sldLayoutId id="2147483676" r:id="rId5"/>
    <p:sldLayoutId id="2147483680" r:id="rId6"/>
    <p:sldLayoutId id="2147483681" r:id="rId7"/>
    <p:sldLayoutId id="2147483696" r:id="rId8"/>
    <p:sldLayoutId id="214748369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97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3428BBF2-2919-42B1-884E-77A6D3F0DE55}"/>
              </a:ext>
            </a:extLst>
          </p:cNvPr>
          <p:cNvSpPr>
            <a:spLocks noChangeArrowheads="1"/>
          </p:cNvSpPr>
          <p:nvPr/>
        </p:nvSpPr>
        <p:spPr bwMode="auto">
          <a:xfrm>
            <a:off x="6985" y="7094984"/>
            <a:ext cx="5022215" cy="50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3520"/>
          </a:p>
        </p:txBody>
      </p:sp>
      <p:sp>
        <p:nvSpPr>
          <p:cNvPr id="1027" name="Rectangle 12">
            <a:extLst>
              <a:ext uri="{FF2B5EF4-FFF2-40B4-BE49-F238E27FC236}">
                <a16:creationId xmlns:a16="http://schemas.microsoft.com/office/drawing/2014/main" id="{179657F7-5FBC-4890-9EA2-D5174CD28386}"/>
              </a:ext>
            </a:extLst>
          </p:cNvPr>
          <p:cNvSpPr>
            <a:spLocks noGrp="1" noChangeArrowheads="1"/>
          </p:cNvSpPr>
          <p:nvPr>
            <p:ph type="title"/>
          </p:nvPr>
        </p:nvSpPr>
        <p:spPr bwMode="auto">
          <a:xfrm>
            <a:off x="754380" y="690880"/>
            <a:ext cx="85496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37" name="Rectangle 13">
            <a:extLst>
              <a:ext uri="{FF2B5EF4-FFF2-40B4-BE49-F238E27FC236}">
                <a16:creationId xmlns:a16="http://schemas.microsoft.com/office/drawing/2014/main" id="{0E51ECAC-68D3-49F4-A8E8-229C0B289E36}"/>
              </a:ext>
            </a:extLst>
          </p:cNvPr>
          <p:cNvSpPr>
            <a:spLocks noGrp="1" noChangeArrowheads="1"/>
          </p:cNvSpPr>
          <p:nvPr>
            <p:ph type="body" idx="1"/>
          </p:nvPr>
        </p:nvSpPr>
        <p:spPr bwMode="auto">
          <a:xfrm>
            <a:off x="754380" y="2245360"/>
            <a:ext cx="8549640" cy="466344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B1D8B0DF-653D-4560-BA03-2458B711CD3C}"/>
              </a:ext>
            </a:extLst>
          </p:cNvPr>
          <p:cNvSpPr txBox="1"/>
          <p:nvPr userDrawn="1"/>
        </p:nvSpPr>
        <p:spPr>
          <a:xfrm>
            <a:off x="9423981" y="7291867"/>
            <a:ext cx="43633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332B532C-3EE1-4C82-B1FF-62840D5E90A7}" type="slidenum">
              <a:rPr kumimoji="0" lang="en-US" sz="16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02013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840">
          <a:solidFill>
            <a:schemeClr val="tx2"/>
          </a:solidFill>
          <a:latin typeface="+mj-lt"/>
          <a:ea typeface="+mj-ea"/>
          <a:cs typeface="+mj-cs"/>
        </a:defRPr>
      </a:lvl1pPr>
      <a:lvl2pPr algn="ctr" rtl="0" eaLnBrk="0" fontAlgn="base" hangingPunct="0">
        <a:spcBef>
          <a:spcPct val="0"/>
        </a:spcBef>
        <a:spcAft>
          <a:spcPct val="0"/>
        </a:spcAft>
        <a:defRPr sz="4840">
          <a:solidFill>
            <a:schemeClr val="tx2"/>
          </a:solidFill>
          <a:latin typeface="Times New Roman" pitchFamily="18" charset="0"/>
        </a:defRPr>
      </a:lvl2pPr>
      <a:lvl3pPr algn="ctr" rtl="0" eaLnBrk="0" fontAlgn="base" hangingPunct="0">
        <a:spcBef>
          <a:spcPct val="0"/>
        </a:spcBef>
        <a:spcAft>
          <a:spcPct val="0"/>
        </a:spcAft>
        <a:defRPr sz="4840">
          <a:solidFill>
            <a:schemeClr val="tx2"/>
          </a:solidFill>
          <a:latin typeface="Times New Roman" pitchFamily="18" charset="0"/>
        </a:defRPr>
      </a:lvl3pPr>
      <a:lvl4pPr algn="ctr" rtl="0" eaLnBrk="0" fontAlgn="base" hangingPunct="0">
        <a:spcBef>
          <a:spcPct val="0"/>
        </a:spcBef>
        <a:spcAft>
          <a:spcPct val="0"/>
        </a:spcAft>
        <a:defRPr sz="4840">
          <a:solidFill>
            <a:schemeClr val="tx2"/>
          </a:solidFill>
          <a:latin typeface="Times New Roman" pitchFamily="18" charset="0"/>
        </a:defRPr>
      </a:lvl4pPr>
      <a:lvl5pPr algn="ctr" rtl="0" eaLnBrk="0" fontAlgn="base" hangingPunct="0">
        <a:spcBef>
          <a:spcPct val="0"/>
        </a:spcBef>
        <a:spcAft>
          <a:spcPct val="0"/>
        </a:spcAft>
        <a:defRPr sz="4840">
          <a:solidFill>
            <a:schemeClr val="tx2"/>
          </a:solidFill>
          <a:latin typeface="Times New Roman" pitchFamily="18" charset="0"/>
        </a:defRPr>
      </a:lvl5pPr>
      <a:lvl6pPr marL="502920" algn="ctr" rtl="0" eaLnBrk="0" fontAlgn="base" hangingPunct="0">
        <a:spcBef>
          <a:spcPct val="0"/>
        </a:spcBef>
        <a:spcAft>
          <a:spcPct val="0"/>
        </a:spcAft>
        <a:defRPr sz="4840">
          <a:solidFill>
            <a:schemeClr val="tx2"/>
          </a:solidFill>
          <a:latin typeface="Times New Roman" pitchFamily="18" charset="0"/>
        </a:defRPr>
      </a:lvl6pPr>
      <a:lvl7pPr marL="1005840" algn="ctr" rtl="0" eaLnBrk="0" fontAlgn="base" hangingPunct="0">
        <a:spcBef>
          <a:spcPct val="0"/>
        </a:spcBef>
        <a:spcAft>
          <a:spcPct val="0"/>
        </a:spcAft>
        <a:defRPr sz="4840">
          <a:solidFill>
            <a:schemeClr val="tx2"/>
          </a:solidFill>
          <a:latin typeface="Times New Roman" pitchFamily="18" charset="0"/>
        </a:defRPr>
      </a:lvl7pPr>
      <a:lvl8pPr marL="1508760" algn="ctr" rtl="0" eaLnBrk="0" fontAlgn="base" hangingPunct="0">
        <a:spcBef>
          <a:spcPct val="0"/>
        </a:spcBef>
        <a:spcAft>
          <a:spcPct val="0"/>
        </a:spcAft>
        <a:defRPr sz="4840">
          <a:solidFill>
            <a:schemeClr val="tx2"/>
          </a:solidFill>
          <a:latin typeface="Times New Roman" pitchFamily="18" charset="0"/>
        </a:defRPr>
      </a:lvl8pPr>
      <a:lvl9pPr marL="2011680" algn="ctr" rtl="0" eaLnBrk="0" fontAlgn="base" hangingPunct="0">
        <a:spcBef>
          <a:spcPct val="0"/>
        </a:spcBef>
        <a:spcAft>
          <a:spcPct val="0"/>
        </a:spcAft>
        <a:defRPr sz="4840">
          <a:solidFill>
            <a:schemeClr val="tx2"/>
          </a:solidFill>
          <a:latin typeface="Times New Roman" pitchFamily="18" charset="0"/>
        </a:defRPr>
      </a:lvl9pPr>
    </p:titleStyle>
    <p:bodyStyle>
      <a:lvl1pPr marL="377190" indent="-377190" algn="just" rtl="0" eaLnBrk="0" fontAlgn="base" hangingPunct="0">
        <a:spcBef>
          <a:spcPct val="20000"/>
        </a:spcBef>
        <a:spcAft>
          <a:spcPct val="0"/>
        </a:spcAft>
        <a:buClr>
          <a:schemeClr val="tx1"/>
        </a:buClr>
        <a:buSzPct val="75000"/>
        <a:buFont typeface="Wingdings" panose="05000000000000000000" pitchFamily="2" charset="2"/>
        <a:buChar char="Ø"/>
        <a:defRPr sz="3520">
          <a:solidFill>
            <a:schemeClr val="tx1"/>
          </a:solidFill>
          <a:effectLst>
            <a:outerShdw blurRad="38100" dist="38100" dir="2700000" algn="tl">
              <a:srgbClr val="FFFFFF"/>
            </a:outerShdw>
          </a:effectLst>
          <a:latin typeface="+mn-lt"/>
          <a:ea typeface="+mn-ea"/>
          <a:cs typeface="+mn-cs"/>
        </a:defRPr>
      </a:lvl1pPr>
      <a:lvl2pPr marL="817245" indent="-314325" algn="just" rtl="0" eaLnBrk="0" fontAlgn="base" hangingPunct="0">
        <a:spcBef>
          <a:spcPct val="20000"/>
        </a:spcBef>
        <a:spcAft>
          <a:spcPct val="0"/>
        </a:spcAft>
        <a:buClr>
          <a:schemeClr val="tx1"/>
        </a:buClr>
        <a:buSzPct val="100000"/>
        <a:buFont typeface="Wingdings" panose="05000000000000000000" pitchFamily="2" charset="2"/>
        <a:buChar char="Ø"/>
        <a:defRPr sz="3080">
          <a:solidFill>
            <a:schemeClr val="tx1"/>
          </a:solidFill>
          <a:effectLst>
            <a:outerShdw blurRad="38100" dist="38100" dir="2700000" algn="tl">
              <a:srgbClr val="FFFFFF"/>
            </a:outerShdw>
          </a:effectLst>
          <a:latin typeface="+mn-lt"/>
        </a:defRPr>
      </a:lvl2pPr>
      <a:lvl3pPr marL="1257300" indent="-251460" algn="just" rtl="0" eaLnBrk="0" fontAlgn="base" hangingPunct="0">
        <a:spcBef>
          <a:spcPct val="20000"/>
        </a:spcBef>
        <a:spcAft>
          <a:spcPct val="0"/>
        </a:spcAft>
        <a:buClr>
          <a:schemeClr val="tx1"/>
        </a:buClr>
        <a:buSzPct val="65000"/>
        <a:buFont typeface="Wingdings" panose="05000000000000000000" pitchFamily="2" charset="2"/>
        <a:buChar char="Ø"/>
        <a:defRPr sz="2640">
          <a:solidFill>
            <a:schemeClr val="tx1"/>
          </a:solidFill>
          <a:effectLst>
            <a:outerShdw blurRad="38100" dist="38100" dir="2700000" algn="tl">
              <a:srgbClr val="FFFFFF"/>
            </a:outerShdw>
          </a:effectLst>
          <a:latin typeface="+mn-lt"/>
        </a:defRPr>
      </a:lvl3pPr>
      <a:lvl4pPr marL="1760220" indent="-251460" algn="just" rtl="0" eaLnBrk="0" fontAlgn="base" hangingPunct="0">
        <a:spcBef>
          <a:spcPct val="20000"/>
        </a:spcBef>
        <a:spcAft>
          <a:spcPct val="0"/>
        </a:spcAft>
        <a:buClr>
          <a:schemeClr val="tx1"/>
        </a:buClr>
        <a:buSzPct val="100000"/>
        <a:buFont typeface="Wingdings" panose="05000000000000000000" pitchFamily="2" charset="2"/>
        <a:buChar char="Ø"/>
        <a:defRPr sz="2200">
          <a:solidFill>
            <a:schemeClr val="tx1"/>
          </a:solidFill>
          <a:effectLst>
            <a:outerShdw blurRad="38100" dist="38100" dir="2700000" algn="tl">
              <a:srgbClr val="FFFFFF"/>
            </a:outerShdw>
          </a:effectLst>
          <a:latin typeface="+mn-lt"/>
        </a:defRPr>
      </a:lvl4pPr>
      <a:lvl5pPr marL="2263140" indent="-251460" algn="just" rtl="0" eaLnBrk="0" fontAlgn="base" hangingPunct="0">
        <a:spcBef>
          <a:spcPct val="20000"/>
        </a:spcBef>
        <a:spcAft>
          <a:spcPct val="0"/>
        </a:spcAft>
        <a:buClr>
          <a:schemeClr val="tx1"/>
        </a:buClr>
        <a:buSzPct val="100000"/>
        <a:buFont typeface="Wingdings" panose="05000000000000000000" pitchFamily="2" charset="2"/>
        <a:buChar char="Ø"/>
        <a:defRPr sz="2200">
          <a:solidFill>
            <a:schemeClr val="tx1"/>
          </a:solidFill>
          <a:effectLst>
            <a:outerShdw blurRad="38100" dist="38100" dir="2700000" algn="tl">
              <a:srgbClr val="FFFFFF"/>
            </a:outerShdw>
          </a:effectLst>
          <a:latin typeface="+mn-lt"/>
        </a:defRPr>
      </a:lvl5pPr>
      <a:lvl6pPr marL="2766060" indent="-251460" algn="l"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FFFFFF"/>
            </a:outerShdw>
          </a:effectLst>
          <a:latin typeface="+mn-lt"/>
        </a:defRPr>
      </a:lvl6pPr>
      <a:lvl7pPr marL="3268980" indent="-251460" algn="l"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FFFFFF"/>
            </a:outerShdw>
          </a:effectLst>
          <a:latin typeface="+mn-lt"/>
        </a:defRPr>
      </a:lvl7pPr>
      <a:lvl8pPr marL="3771900" indent="-251460" algn="l"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FFFFFF"/>
            </a:outerShdw>
          </a:effectLst>
          <a:latin typeface="+mn-lt"/>
        </a:defRPr>
      </a:lvl8pPr>
      <a:lvl9pPr marL="4274820" indent="-251460" algn="l"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FFFFFF"/>
            </a:outerShdw>
          </a:effectLst>
          <a:latin typeface="+mn-lt"/>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5.x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hyperlink" Target="http://www.moneychimp.com/features/rule72.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mf.org/external/datamapper/NGDP_RPCH@WEO/OEMDC/ADVEC/WEOWORLD"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 Id="rId9"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9.bin"/><Relationship Id="rId1" Type="http://schemas.openxmlformats.org/officeDocument/2006/relationships/slideLayout" Target="../slideLayouts/slideLayout6.x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hyperlink" Target="https://ourworldindata.org/income-inequality"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orldpopulationreview.com/country-rankings/gini-coefficient-by-country"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9" name="Sub Title 1"/>
          <p:cNvSpPr>
            <a:spLocks noGrp="1"/>
          </p:cNvSpPr>
          <p:nvPr>
            <p:ph sz="quarter" idx="10"/>
          </p:nvPr>
        </p:nvSpPr>
        <p:spPr>
          <a:xfrm>
            <a:off x="795401" y="-259492"/>
            <a:ext cx="8052035" cy="2987703"/>
          </a:xfrm>
        </p:spPr>
        <p:txBody>
          <a:bodyPr anchor="ctr"/>
          <a:lstStyle/>
          <a:p>
            <a:pPr algn="ctr"/>
            <a:r>
              <a:rPr lang="en-US" b="1" dirty="0">
                <a:solidFill>
                  <a:srgbClr val="FF0000"/>
                </a:solidFill>
                <a:latin typeface="Arial" panose="020B0604020202020204" pitchFamily="34" charset="0"/>
                <a:cs typeface="Arial" panose="020B0604020202020204" pitchFamily="34" charset="0"/>
              </a:rPr>
              <a:t>CHAPTER 9 LECTURE - LONG-RUN ECONOMIC GROWTH</a:t>
            </a:r>
          </a:p>
        </p:txBody>
      </p:sp>
      <p:pic>
        <p:nvPicPr>
          <p:cNvPr id="7" name="Picture 6">
            <a:extLst>
              <a:ext uri="{FF2B5EF4-FFF2-40B4-BE49-F238E27FC236}">
                <a16:creationId xmlns:a16="http://schemas.microsoft.com/office/drawing/2014/main" id="{5326C160-DE01-4B00-8B3E-9C77292A4CD2}"/>
              </a:ext>
            </a:extLst>
          </p:cNvPr>
          <p:cNvPicPr>
            <a:picLocks noChangeAspect="1"/>
          </p:cNvPicPr>
          <p:nvPr/>
        </p:nvPicPr>
        <p:blipFill>
          <a:blip r:embed="rId3"/>
          <a:stretch>
            <a:fillRect/>
          </a:stretch>
        </p:blipFill>
        <p:spPr>
          <a:xfrm>
            <a:off x="259492" y="1882345"/>
            <a:ext cx="9539415" cy="5667633"/>
          </a:xfrm>
          <a:prstGeom prst="rect">
            <a:avLst/>
          </a:prstGeom>
        </p:spPr>
      </p:pic>
    </p:spTree>
    <p:extLst>
      <p:ext uri="{BB962C8B-B14F-4D97-AF65-F5344CB8AC3E}">
        <p14:creationId xmlns:p14="http://schemas.microsoft.com/office/powerpoint/2010/main" val="296383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01633"/>
            <a:ext cx="9996324" cy="987115"/>
          </a:xfrm>
        </p:spPr>
        <p:txBody>
          <a:bodyPr/>
          <a:lstStyle/>
          <a:p>
            <a:r>
              <a:rPr lang="en-US" sz="3200" b="1" dirty="0"/>
              <a:t>REAL GDP PER CAPITA</a:t>
            </a:r>
          </a:p>
        </p:txBody>
      </p:sp>
      <p:sp>
        <p:nvSpPr>
          <p:cNvPr id="4" name="Content Placeholder 3"/>
          <p:cNvSpPr>
            <a:spLocks noGrp="1"/>
          </p:cNvSpPr>
          <p:nvPr>
            <p:ph sz="quarter" idx="10"/>
          </p:nvPr>
        </p:nvSpPr>
        <p:spPr>
          <a:xfrm>
            <a:off x="127107" y="1188748"/>
            <a:ext cx="9804186" cy="1925366"/>
          </a:xfrm>
        </p:spPr>
        <p:txBody>
          <a:bodyPr/>
          <a:lstStyle/>
          <a:p>
            <a:pPr>
              <a:spcAft>
                <a:spcPts val="3600"/>
              </a:spcAft>
            </a:pPr>
            <a:r>
              <a:rPr lang="en-US" dirty="0"/>
              <a:t>The U.S. economy produces almost eight times as much per person as in 1900.</a:t>
            </a:r>
          </a:p>
          <a:p>
            <a:pPr marL="0" indent="0" algn="ctr">
              <a:buNone/>
            </a:pPr>
            <a:r>
              <a:rPr lang="en-US" sz="2400" b="1" dirty="0">
                <a:solidFill>
                  <a:srgbClr val="000000"/>
                </a:solidFill>
              </a:rPr>
              <a:t>Table 1   U.S. Real GDP per Capita</a:t>
            </a:r>
            <a:endParaRPr lang="en-US"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53162859"/>
              </p:ext>
            </p:extLst>
          </p:nvPr>
        </p:nvGraphicFramePr>
        <p:xfrm>
          <a:off x="867103" y="3380835"/>
          <a:ext cx="8245367" cy="3729416"/>
        </p:xfrm>
        <a:graphic>
          <a:graphicData uri="http://schemas.openxmlformats.org/drawingml/2006/table">
            <a:tbl>
              <a:tblPr firstRow="1" firstCol="1" bandRow="1">
                <a:tableStyleId>{5940675A-B579-460E-94D1-54222C63F5DA}</a:tableStyleId>
              </a:tblPr>
              <a:tblGrid>
                <a:gridCol w="1944793">
                  <a:extLst>
                    <a:ext uri="{9D8B030D-6E8A-4147-A177-3AD203B41FA5}">
                      <a16:colId xmlns:a16="http://schemas.microsoft.com/office/drawing/2014/main" val="762355119"/>
                    </a:ext>
                  </a:extLst>
                </a:gridCol>
                <a:gridCol w="3280414">
                  <a:extLst>
                    <a:ext uri="{9D8B030D-6E8A-4147-A177-3AD203B41FA5}">
                      <a16:colId xmlns:a16="http://schemas.microsoft.com/office/drawing/2014/main" val="2878988359"/>
                    </a:ext>
                  </a:extLst>
                </a:gridCol>
                <a:gridCol w="3020160">
                  <a:extLst>
                    <a:ext uri="{9D8B030D-6E8A-4147-A177-3AD203B41FA5}">
                      <a16:colId xmlns:a16="http://schemas.microsoft.com/office/drawing/2014/main" val="3988484486"/>
                    </a:ext>
                  </a:extLst>
                </a:gridCol>
              </a:tblGrid>
              <a:tr h="765210">
                <a:tc>
                  <a:txBody>
                    <a:bodyPr/>
                    <a:lstStyle/>
                    <a:p>
                      <a:pPr marL="0" marR="0" algn="ctr">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 Year</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Percentage of</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1900 real GDP</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per capita</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Percentage of</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2018 real GDP</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per capita</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82217193"/>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1900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74823992"/>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1920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126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18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67899015"/>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1940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149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22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08827173"/>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1960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225</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33</a:t>
                      </a:r>
                    </a:p>
                  </a:txBody>
                  <a:tcPr/>
                </a:tc>
                <a:extLst>
                  <a:ext uri="{0D108BD9-81ED-4DB2-BD59-A6C34878D82A}">
                    <a16:rowId xmlns:a16="http://schemas.microsoft.com/office/drawing/2014/main" val="1645126811"/>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1980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368</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54</a:t>
                      </a:r>
                    </a:p>
                  </a:txBody>
                  <a:tcPr/>
                </a:tc>
                <a:extLst>
                  <a:ext uri="{0D108BD9-81ED-4DB2-BD59-A6C34878D82A}">
                    <a16:rowId xmlns:a16="http://schemas.microsoft.com/office/drawing/2014/main" val="3008289952"/>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571</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83</a:t>
                      </a:r>
                    </a:p>
                  </a:txBody>
                  <a:tcPr/>
                </a:tc>
                <a:extLst>
                  <a:ext uri="{0D108BD9-81ED-4DB2-BD59-A6C34878D82A}">
                    <a16:rowId xmlns:a16="http://schemas.microsoft.com/office/drawing/2014/main" val="2824223286"/>
                  </a:ext>
                </a:extLst>
              </a:tr>
              <a:tr h="423458">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2018</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688</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100</a:t>
                      </a:r>
                    </a:p>
                  </a:txBody>
                  <a:tcPr/>
                </a:tc>
                <a:extLst>
                  <a:ext uri="{0D108BD9-81ED-4DB2-BD59-A6C34878D82A}">
                    <a16:rowId xmlns:a16="http://schemas.microsoft.com/office/drawing/2014/main" val="1117047673"/>
                  </a:ext>
                </a:extLst>
              </a:tr>
            </a:tbl>
          </a:graphicData>
        </a:graphic>
      </p:graphicFrame>
    </p:spTree>
    <p:extLst>
      <p:ext uri="{BB962C8B-B14F-4D97-AF65-F5344CB8AC3E}">
        <p14:creationId xmlns:p14="http://schemas.microsoft.com/office/powerpoint/2010/main" val="245141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91"/>
            <a:ext cx="9996324" cy="987115"/>
          </a:xfrm>
        </p:spPr>
        <p:txBody>
          <a:bodyPr/>
          <a:lstStyle/>
          <a:p>
            <a:r>
              <a:rPr lang="en-US" sz="3200" b="1" dirty="0"/>
              <a:t>INCOMES AROUND THE WORLD, 2021</a:t>
            </a:r>
          </a:p>
        </p:txBody>
      </p:sp>
      <p:sp>
        <p:nvSpPr>
          <p:cNvPr id="4" name="Content Placeholder 3"/>
          <p:cNvSpPr>
            <a:spLocks noGrp="1"/>
          </p:cNvSpPr>
          <p:nvPr>
            <p:ph sz="quarter" idx="10"/>
          </p:nvPr>
        </p:nvSpPr>
        <p:spPr>
          <a:xfrm>
            <a:off x="127107" y="873458"/>
            <a:ext cx="9804186" cy="2144514"/>
          </a:xfrm>
        </p:spPr>
        <p:txBody>
          <a:bodyPr/>
          <a:lstStyle/>
          <a:p>
            <a:pPr marL="354013" indent="-354013"/>
            <a:r>
              <a:rPr lang="en-US" sz="2600" dirty="0"/>
              <a:t>The United States has grown quickly, while some nations have stalled.</a:t>
            </a:r>
          </a:p>
          <a:p>
            <a:pPr marL="354013" indent="-354013"/>
            <a:r>
              <a:rPr lang="en-US" sz="2600" dirty="0"/>
              <a:t>A quarter of the world’s population lives in countries where the standard of living is lower than it was in the United States in 1900.</a:t>
            </a:r>
          </a:p>
        </p:txBody>
      </p:sp>
      <p:pic>
        <p:nvPicPr>
          <p:cNvPr id="5" name="Picture 4" descr="A map shows the income ranges for the different countries of the world.&#10;The map shows a key of five income ranges as follows:&#10;• Less than 1,085 dollars&#10;• 1,085 to 4,255 dollars&#10;• 4,255 to 13,205 dollars&#10;• 13,205 to 25,000 dollars&#10;• Greater than or equal to 25,000 dollars.&#10;The countries of the world are highlighted according to the different ranges of income as follows:&#10;• Income less than 1,085 dollars:&#10;◦ Africa:&#10;▪ Guinea&#10;▪ Sierra Leone&#10;▪ Liberia&#10;▪ Cote D’Ivoire&#10;▪ Mali&#10;▪ Niger&#10;▪ Chad&#10;▪ Sudan&#10;▪ Central African Republic&#10;▪ Democratic Republic of the Congo&#10;▪ Zimbabwe&#10;▪ Mozambique&#10;▪ Somalia&#10;▪ Madagascar&#10;◦ Middle East:&#10;▪ Syria&#10;▪ Afghanistan&#10;&#10;• Income 1,085 to 4,255 dollars:&#10;◦ Africa&#10;▪ Mauritania&#10;▪ Algeria&#10;▪ Egypt&#10;▪ Nigeria&#10;▪ Cameroon&#10;▪ Republic of Congo&#10;▪ Angola&#10;▪ Zambia&#10;▪ Tanzania&#10;▪ Kenya&#10;◦ Europe&#10;▪ Ukraine&#10;◦ Middle East&#10;▪ Iran&#10;▪ Uzbekistan&#10;▪ Pakistan&#10;◦ Asia&#10;▪ India&#10;▪ Vietnam&#10;▪ Mongolia&#10;▪ Burma&#10;▪ Laos&#10;▪ Indonesia&#10;▪ Papua New Guinea&#10;◦ South America&#10;▪ Bolivia&#10;&#10;• Income 4,255 to 13,205 dollars&#10;◦ North America&#10;▪ Mexico&#10;◦ South America&#10;▪ Brazil&#10;▪ Colombia&#10;▪ Ecuador&#10;▪ Peru&#10;▪ Paraguay&#10;▪ Argentina&#10;▪ Uruguay&#10;◦ Africa&#10;▪ Libya&#10;▪ Namibia&#10;▪ Botswana&#10;▪ South Africa&#10;▪ Gabon&#10;◦ Middle East:&#10;▪ Iraq&#10;▪ Turkey&#10;◦ Asia&#10;▪ Russia&#10;▪ China&#10;▪ Kazakhstan&#10;▪ Thailand&#10;▪ Malaysia&#10;◦ Europe&#10;▪ Bulgaria&#10;▪ Serbia&#10;▪ Bosnia&#10;▪ Croatia&#10;▪ Albania&#10;&#10;• Income 13,205 to 25,000 dollars&#10;◦ Middle East&#10;▪ Saudi Arabia&#10;▪ Oman&#10;◦ Europe&#10;▪ Romania&#10;▪ Hungary&#10;▪ Czech Republic&#10;▪ Poland&#10;▪ Lithuania&#10;▪ Latvia&#10;▪ Estonia&#10;◦ South America&#10;▪ Chile&#10;&#10;• Income greater than 25,000 dollars&#10;◦ Most of western Europe&#10;◦ Australia&#10;◦ Asia&#10;▪ Japan&#10;◦ North America&#10;▪ United States&#10;▪ Canada&#10;&#10;Several countries are not shaded.">
            <a:extLst>
              <a:ext uri="{FF2B5EF4-FFF2-40B4-BE49-F238E27FC236}">
                <a16:creationId xmlns:a16="http://schemas.microsoft.com/office/drawing/2014/main" id="{B8CD8AA0-BAA5-1982-CC24-E24D9C9F9459}"/>
              </a:ext>
            </a:extLst>
          </p:cNvPr>
          <p:cNvPicPr>
            <a:picLocks noChangeAspect="1"/>
          </p:cNvPicPr>
          <p:nvPr/>
        </p:nvPicPr>
        <p:blipFill>
          <a:blip r:embed="rId2"/>
          <a:stretch>
            <a:fillRect/>
          </a:stretch>
        </p:blipFill>
        <p:spPr>
          <a:xfrm>
            <a:off x="1023033" y="3071259"/>
            <a:ext cx="8012333" cy="3991033"/>
          </a:xfrm>
          <a:prstGeom prst="rect">
            <a:avLst/>
          </a:prstGeom>
        </p:spPr>
      </p:pic>
    </p:spTree>
    <p:extLst>
      <p:ext uri="{BB962C8B-B14F-4D97-AF65-F5344CB8AC3E}">
        <p14:creationId xmlns:p14="http://schemas.microsoft.com/office/powerpoint/2010/main" val="333420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F7187A-2DE2-4EF2-9D13-8CBA833EB2E1}"/>
              </a:ext>
            </a:extLst>
          </p:cNvPr>
          <p:cNvSpPr txBox="1">
            <a:spLocks noChangeArrowheads="1"/>
          </p:cNvSpPr>
          <p:nvPr/>
        </p:nvSpPr>
        <p:spPr bwMode="auto">
          <a:xfrm>
            <a:off x="502920" y="1287780"/>
            <a:ext cx="9052560" cy="595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pitchFamily="-1" charset="-128"/>
              </a:defRPr>
            </a:lvl2pPr>
            <a:lvl3pPr marL="11430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a:solidFill>
                  <a:schemeClr val="tx1"/>
                </a:solidFill>
                <a:latin typeface="+mn-lt"/>
                <a:ea typeface="ヒラギノ角ゴ Pro W3" pitchFamily="-1" charset="-128"/>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a:lstStyle>
          <a:p>
            <a:pPr eaLnBrk="1" hangingPunct="1">
              <a:lnSpc>
                <a:spcPct val="80000"/>
              </a:lnSpc>
              <a:defRPr/>
            </a:pPr>
            <a:r>
              <a:rPr lang="en-US" altLang="en-US" sz="1980" dirty="0">
                <a:cs typeface="Times New Roman" pitchFamily="18" charset="0"/>
              </a:rPr>
              <a:t>The growth rate between two years, such as 2014 and 2013, is given by the formula:</a:t>
            </a:r>
          </a:p>
          <a:p>
            <a:pPr eaLnBrk="1" hangingPunct="1">
              <a:lnSpc>
                <a:spcPct val="80000"/>
              </a:lnSpc>
              <a:defRPr/>
            </a:pPr>
            <a:endParaRPr lang="en-US" altLang="en-US" sz="1980" dirty="0">
              <a:cs typeface="Times New Roman" pitchFamily="18" charset="0"/>
            </a:endParaRPr>
          </a:p>
          <a:p>
            <a:pPr eaLnBrk="1" hangingPunct="1">
              <a:lnSpc>
                <a:spcPct val="80000"/>
              </a:lnSpc>
              <a:defRPr/>
            </a:pPr>
            <a:endParaRPr lang="en-US" altLang="en-US" sz="1980" dirty="0">
              <a:cs typeface="Times New Roman" pitchFamily="18" charset="0"/>
            </a:endParaRPr>
          </a:p>
          <a:p>
            <a:pPr eaLnBrk="1" hangingPunct="1">
              <a:lnSpc>
                <a:spcPct val="80000"/>
              </a:lnSpc>
              <a:defRPr/>
            </a:pPr>
            <a:endParaRPr lang="en-US" altLang="en-US" sz="1980" dirty="0">
              <a:cs typeface="Times New Roman" pitchFamily="18" charset="0"/>
            </a:endParaRPr>
          </a:p>
          <a:p>
            <a:pPr eaLnBrk="1" hangingPunct="1">
              <a:lnSpc>
                <a:spcPct val="80000"/>
              </a:lnSpc>
              <a:defRPr/>
            </a:pPr>
            <a:endParaRPr lang="en-US" altLang="en-US" sz="1980" dirty="0">
              <a:cs typeface="Times New Roman" pitchFamily="18" charset="0"/>
            </a:endParaRPr>
          </a:p>
          <a:p>
            <a:pPr eaLnBrk="1" hangingPunct="1">
              <a:lnSpc>
                <a:spcPct val="80000"/>
              </a:lnSpc>
              <a:buFontTx/>
              <a:buNone/>
              <a:defRPr/>
            </a:pPr>
            <a:r>
              <a:rPr lang="en-US" altLang="en-US" sz="1980" dirty="0">
                <a:cs typeface="Times New Roman" pitchFamily="18" charset="0"/>
              </a:rPr>
              <a:t> where </a:t>
            </a:r>
            <a:r>
              <a:rPr lang="en-US" altLang="en-US" sz="1980" i="1" dirty="0">
                <a:cs typeface="Times New Roman" pitchFamily="18" charset="0"/>
              </a:rPr>
              <a:t>GDP</a:t>
            </a:r>
            <a:r>
              <a:rPr lang="en-US" altLang="en-US" sz="1980" i="1" baseline="-30000" dirty="0">
                <a:cs typeface="Times New Roman" pitchFamily="18" charset="0"/>
              </a:rPr>
              <a:t>2014</a:t>
            </a:r>
            <a:r>
              <a:rPr lang="en-US" altLang="en-US" sz="1980" dirty="0">
                <a:cs typeface="Times New Roman" pitchFamily="18" charset="0"/>
              </a:rPr>
              <a:t>  is the GDP in 2014 and </a:t>
            </a:r>
            <a:r>
              <a:rPr lang="en-US" altLang="en-US" sz="1980" i="1" dirty="0">
                <a:cs typeface="Times New Roman" pitchFamily="18" charset="0"/>
              </a:rPr>
              <a:t>GDP</a:t>
            </a:r>
            <a:r>
              <a:rPr lang="en-US" altLang="en-US" sz="1980" i="1" baseline="-30000" dirty="0">
                <a:cs typeface="Times New Roman" pitchFamily="18" charset="0"/>
              </a:rPr>
              <a:t>2013</a:t>
            </a:r>
            <a:r>
              <a:rPr lang="en-US" altLang="en-US" sz="1980" dirty="0">
                <a:cs typeface="Times New Roman" pitchFamily="18" charset="0"/>
              </a:rPr>
              <a:t>  is the GDP in 2013</a:t>
            </a:r>
          </a:p>
          <a:p>
            <a:pPr eaLnBrk="1" hangingPunct="1">
              <a:lnSpc>
                <a:spcPct val="80000"/>
              </a:lnSpc>
              <a:buFontTx/>
              <a:buNone/>
              <a:defRPr/>
            </a:pPr>
            <a:endParaRPr lang="en-US" altLang="en-US" sz="1980" dirty="0">
              <a:cs typeface="Times New Roman" pitchFamily="18" charset="0"/>
            </a:endParaRPr>
          </a:p>
          <a:p>
            <a:pPr eaLnBrk="1" hangingPunct="1">
              <a:lnSpc>
                <a:spcPct val="80000"/>
              </a:lnSpc>
              <a:defRPr/>
            </a:pPr>
            <a:r>
              <a:rPr lang="en-US" altLang="en-US" sz="1980" dirty="0">
                <a:cs typeface="Times New Roman" pitchFamily="18" charset="0"/>
              </a:rPr>
              <a:t>If you know the growth rate and, for example, if the rate of growth between 2013 and 2014 is 1.3%, then to find the GDP in 2014, multiply the GDP in 2013 by 1.013.</a:t>
            </a:r>
          </a:p>
          <a:p>
            <a:pPr eaLnBrk="1" hangingPunct="1">
              <a:lnSpc>
                <a:spcPct val="80000"/>
              </a:lnSpc>
              <a:defRPr/>
            </a:pPr>
            <a:endParaRPr lang="en-US" altLang="en-US" sz="1980" dirty="0">
              <a:cs typeface="Times New Roman" pitchFamily="18" charset="0"/>
            </a:endParaRPr>
          </a:p>
          <a:p>
            <a:pPr eaLnBrk="1" hangingPunct="1">
              <a:lnSpc>
                <a:spcPct val="80000"/>
              </a:lnSpc>
              <a:defRPr/>
            </a:pPr>
            <a:r>
              <a:rPr lang="en-US" altLang="en-US" sz="1980" dirty="0">
                <a:cs typeface="Times New Roman" pitchFamily="18" charset="0"/>
              </a:rPr>
              <a:t>In order to figure out the GDP over a longer period of time, say between 2009 and 2014 (a period of 5 years):</a:t>
            </a:r>
          </a:p>
          <a:p>
            <a:pPr eaLnBrk="1" hangingPunct="1">
              <a:lnSpc>
                <a:spcPct val="80000"/>
              </a:lnSpc>
              <a:defRPr/>
            </a:pPr>
            <a:endParaRPr lang="en-US" altLang="en-US" sz="1980" dirty="0">
              <a:cs typeface="Times New Roman" pitchFamily="18" charset="0"/>
            </a:endParaRPr>
          </a:p>
          <a:p>
            <a:pPr eaLnBrk="1" hangingPunct="1">
              <a:lnSpc>
                <a:spcPct val="80000"/>
              </a:lnSpc>
              <a:defRPr/>
            </a:pPr>
            <a:endParaRPr lang="en-US" altLang="en-US" sz="1980" dirty="0">
              <a:cs typeface="Times New Roman" pitchFamily="18" charset="0"/>
            </a:endParaRPr>
          </a:p>
          <a:p>
            <a:pPr eaLnBrk="1" hangingPunct="1">
              <a:lnSpc>
                <a:spcPct val="80000"/>
              </a:lnSpc>
              <a:defRPr/>
            </a:pPr>
            <a:endParaRPr lang="en-US" altLang="en-US" sz="1980" dirty="0">
              <a:cs typeface="Times New Roman" pitchFamily="18" charset="0"/>
            </a:endParaRPr>
          </a:p>
          <a:p>
            <a:pPr eaLnBrk="1" hangingPunct="1">
              <a:lnSpc>
                <a:spcPct val="80000"/>
              </a:lnSpc>
              <a:defRPr/>
            </a:pPr>
            <a:r>
              <a:rPr lang="en-US" altLang="en-US" sz="1980" dirty="0">
                <a:cs typeface="Times New Roman" pitchFamily="18" charset="0"/>
              </a:rPr>
              <a:t>notice that the growth rate is the average annualized rate (exactly 1.3% growth probably doesn’t occur every year; it is the average annual growth rate or more exactly, the rate that would generate the end year result if one growth rate had obtained for the entire time) </a:t>
            </a:r>
          </a:p>
          <a:p>
            <a:pPr eaLnBrk="1" hangingPunct="1">
              <a:lnSpc>
                <a:spcPct val="80000"/>
              </a:lnSpc>
              <a:defRPr/>
            </a:pPr>
            <a:endParaRPr lang="en-US" altLang="en-US" sz="1540" b="1" dirty="0">
              <a:cs typeface="Times New Roman" pitchFamily="18" charset="0"/>
            </a:endParaRPr>
          </a:p>
        </p:txBody>
      </p:sp>
      <p:graphicFrame>
        <p:nvGraphicFramePr>
          <p:cNvPr id="15363" name="Object 4">
            <a:extLst>
              <a:ext uri="{FF2B5EF4-FFF2-40B4-BE49-F238E27FC236}">
                <a16:creationId xmlns:a16="http://schemas.microsoft.com/office/drawing/2014/main" id="{740206C1-5D55-41C8-97D0-CC10F965B04C}"/>
              </a:ext>
            </a:extLst>
          </p:cNvPr>
          <p:cNvGraphicFramePr>
            <a:graphicFrameLocks noChangeAspect="1"/>
          </p:cNvGraphicFramePr>
          <p:nvPr>
            <p:extLst>
              <p:ext uri="{D42A27DB-BD31-4B8C-83A1-F6EECF244321}">
                <p14:modId xmlns:p14="http://schemas.microsoft.com/office/powerpoint/2010/main" val="2284569040"/>
              </p:ext>
            </p:extLst>
          </p:nvPr>
        </p:nvGraphicFramePr>
        <p:xfrm>
          <a:off x="2111217" y="1851371"/>
          <a:ext cx="5029200" cy="1005840"/>
        </p:xfrm>
        <a:graphic>
          <a:graphicData uri="http://schemas.openxmlformats.org/presentationml/2006/ole">
            <mc:AlternateContent xmlns:mc="http://schemas.openxmlformats.org/markup-compatibility/2006">
              <mc:Choice xmlns:v="urn:schemas-microsoft-com:vml" Requires="v">
                <p:oleObj name="Equation" r:id="rId2" imgW="1993900" imgH="431800" progId="Equation.DSMT4">
                  <p:embed/>
                </p:oleObj>
              </mc:Choice>
              <mc:Fallback>
                <p:oleObj name="Equation" r:id="rId2" imgW="1993900" imgH="431800" progId="Equation.DSMT4">
                  <p:embed/>
                  <p:pic>
                    <p:nvPicPr>
                      <p:cNvPr id="15363" name="Object 4">
                        <a:extLst>
                          <a:ext uri="{FF2B5EF4-FFF2-40B4-BE49-F238E27FC236}">
                            <a16:creationId xmlns:a16="http://schemas.microsoft.com/office/drawing/2014/main" id="{740206C1-5D55-41C8-97D0-CC10F965B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217" y="1851371"/>
                        <a:ext cx="50292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4" name="Object 5">
            <a:extLst>
              <a:ext uri="{FF2B5EF4-FFF2-40B4-BE49-F238E27FC236}">
                <a16:creationId xmlns:a16="http://schemas.microsoft.com/office/drawing/2014/main" id="{04B4B22E-5EDB-40A3-AB7F-5D2D9817F441}"/>
              </a:ext>
            </a:extLst>
          </p:cNvPr>
          <p:cNvGraphicFramePr>
            <a:graphicFrameLocks noChangeAspect="1"/>
          </p:cNvGraphicFramePr>
          <p:nvPr/>
        </p:nvGraphicFramePr>
        <p:xfrm>
          <a:off x="2849880" y="5227320"/>
          <a:ext cx="4660742" cy="586740"/>
        </p:xfrm>
        <a:graphic>
          <a:graphicData uri="http://schemas.openxmlformats.org/presentationml/2006/ole">
            <mc:AlternateContent xmlns:mc="http://schemas.openxmlformats.org/markup-compatibility/2006">
              <mc:Choice xmlns:v="urn:schemas-microsoft-com:vml" Requires="v">
                <p:oleObj name="Equation" r:id="rId4" imgW="1739900" imgH="241300" progId="Equation.DSMT4">
                  <p:embed/>
                </p:oleObj>
              </mc:Choice>
              <mc:Fallback>
                <p:oleObj name="Equation" r:id="rId4" imgW="1739900" imgH="241300" progId="Equation.DSMT4">
                  <p:embed/>
                  <p:pic>
                    <p:nvPicPr>
                      <p:cNvPr id="15364" name="Object 5">
                        <a:extLst>
                          <a:ext uri="{FF2B5EF4-FFF2-40B4-BE49-F238E27FC236}">
                            <a16:creationId xmlns:a16="http://schemas.microsoft.com/office/drawing/2014/main" id="{04B4B22E-5EDB-40A3-AB7F-5D2D9817F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880" y="5227320"/>
                        <a:ext cx="4660742" cy="586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2">
            <a:extLst>
              <a:ext uri="{FF2B5EF4-FFF2-40B4-BE49-F238E27FC236}">
                <a16:creationId xmlns:a16="http://schemas.microsoft.com/office/drawing/2014/main" id="{0102F634-CDFF-46E2-9741-179426311106}"/>
              </a:ext>
            </a:extLst>
          </p:cNvPr>
          <p:cNvSpPr>
            <a:spLocks noGrp="1" noChangeArrowheads="1"/>
          </p:cNvSpPr>
          <p:nvPr>
            <p:ph type="title"/>
          </p:nvPr>
        </p:nvSpPr>
        <p:spPr>
          <a:xfrm>
            <a:off x="656590" y="114300"/>
            <a:ext cx="9066530" cy="927422"/>
          </a:xfrm>
        </p:spPr>
        <p:txBody>
          <a:bodyPr/>
          <a:lstStyle/>
          <a:p>
            <a:pPr algn="ctr" eaLnBrk="1" hangingPunct="1"/>
            <a:r>
              <a:rPr lang="en-US" altLang="en-US" sz="3200" b="0" dirty="0">
                <a:solidFill>
                  <a:srgbClr val="DA1B2C"/>
                </a:solidFill>
                <a:latin typeface="Arial" pitchFamily="34" charset="0"/>
                <a:cs typeface="Arial" pitchFamily="34" charset="0"/>
              </a:rPr>
              <a:t>The Growth Rate – What it Means</a:t>
            </a:r>
          </a:p>
        </p:txBody>
      </p:sp>
    </p:spTree>
  </p:cSld>
  <p:clrMapOvr>
    <a:masterClrMapping/>
  </p:clrMapOvr>
  <p:transition spd="med">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514299"/>
            <a:ext cx="9996324" cy="1056666"/>
          </a:xfrm>
        </p:spPr>
        <p:txBody>
          <a:bodyPr/>
          <a:lstStyle/>
          <a:p>
            <a:r>
              <a:rPr lang="en-US" dirty="0"/>
              <a:t>THE RULE OF 70 or 72: THE MAGIC OF COMPOUNDING</a:t>
            </a:r>
          </a:p>
        </p:txBody>
      </p:sp>
      <p:sp>
        <p:nvSpPr>
          <p:cNvPr id="3" name="Content Placeholder 2"/>
          <p:cNvSpPr>
            <a:spLocks noGrp="1"/>
          </p:cNvSpPr>
          <p:nvPr>
            <p:ph sz="quarter" idx="10"/>
          </p:nvPr>
        </p:nvSpPr>
        <p:spPr>
          <a:xfrm>
            <a:off x="213651" y="1585049"/>
            <a:ext cx="9804186" cy="1705258"/>
          </a:xfrm>
        </p:spPr>
        <p:txBody>
          <a:bodyPr/>
          <a:lstStyle/>
          <a:p>
            <a:pPr>
              <a:spcAft>
                <a:spcPts val="600"/>
              </a:spcAft>
            </a:pPr>
            <a:r>
              <a:rPr lang="en-US" dirty="0"/>
              <a:t>Even small differences in growth rates get magnified over time.</a:t>
            </a:r>
          </a:p>
          <a:p>
            <a:pPr>
              <a:spcAft>
                <a:spcPts val="600"/>
              </a:spcAft>
            </a:pPr>
            <a:r>
              <a:rPr lang="en-US" b="1" dirty="0"/>
              <a:t>The rule of 70: </a:t>
            </a:r>
          </a:p>
        </p:txBody>
      </p:sp>
      <p:graphicFrame>
        <p:nvGraphicFramePr>
          <p:cNvPr id="4" name="Object 3"/>
          <p:cNvGraphicFramePr>
            <a:graphicFrameLocks noChangeAspect="1"/>
          </p:cNvGraphicFramePr>
          <p:nvPr>
            <p:extLst>
              <p:ext uri="{D42A27DB-BD31-4B8C-83A1-F6EECF244321}">
                <p14:modId xmlns:p14="http://schemas.microsoft.com/office/powerpoint/2010/main" val="2418750587"/>
              </p:ext>
            </p:extLst>
          </p:nvPr>
        </p:nvGraphicFramePr>
        <p:xfrm>
          <a:off x="741589" y="3341556"/>
          <a:ext cx="8556171" cy="1140538"/>
        </p:xfrm>
        <a:graphic>
          <a:graphicData uri="http://schemas.openxmlformats.org/presentationml/2006/ole">
            <mc:AlternateContent xmlns:mc="http://schemas.openxmlformats.org/markup-compatibility/2006">
              <mc:Choice xmlns:v="urn:schemas-microsoft-com:vml" Requires="v">
                <p:oleObj name="Equation" r:id="rId2" imgW="3085920" imgH="419040" progId="Equation.3">
                  <p:embed/>
                </p:oleObj>
              </mc:Choice>
              <mc:Fallback>
                <p:oleObj name="Equation" r:id="rId2" imgW="3085920" imgH="419040" progId="Equation.3">
                  <p:embed/>
                  <p:pic>
                    <p:nvPicPr>
                      <p:cNvPr id="0" name=""/>
                      <p:cNvPicPr/>
                      <p:nvPr/>
                    </p:nvPicPr>
                    <p:blipFill>
                      <a:blip r:embed="rId3"/>
                      <a:stretch>
                        <a:fillRect/>
                      </a:stretch>
                    </p:blipFill>
                    <p:spPr>
                      <a:xfrm>
                        <a:off x="741589" y="3341556"/>
                        <a:ext cx="8556171" cy="1140538"/>
                      </a:xfrm>
                      <a:prstGeom prst="rect">
                        <a:avLst/>
                      </a:prstGeom>
                    </p:spPr>
                  </p:pic>
                </p:oleObj>
              </mc:Fallback>
            </mc:AlternateContent>
          </a:graphicData>
        </a:graphic>
      </p:graphicFrame>
      <p:sp>
        <p:nvSpPr>
          <p:cNvPr id="8" name="Content Placeholder 7"/>
          <p:cNvSpPr>
            <a:spLocks noGrp="1"/>
          </p:cNvSpPr>
          <p:nvPr>
            <p:ph sz="quarter" idx="11"/>
          </p:nvPr>
        </p:nvSpPr>
        <p:spPr>
          <a:xfrm>
            <a:off x="158425" y="4482094"/>
            <a:ext cx="9722498" cy="2539475"/>
          </a:xfrm>
        </p:spPr>
        <p:txBody>
          <a:bodyPr/>
          <a:lstStyle/>
          <a:p>
            <a:pPr marL="466725" lvl="1" indent="-466725">
              <a:spcBef>
                <a:spcPts val="624"/>
              </a:spcBef>
              <a:spcAft>
                <a:spcPts val="600"/>
              </a:spcAft>
              <a:buClr>
                <a:srgbClr val="4E4E4E"/>
              </a:buClr>
              <a:buFont typeface="Arial" panose="020B0604020202020204" pitchFamily="34" charset="0"/>
              <a:buChar char="•"/>
            </a:pPr>
            <a:r>
              <a:rPr lang="en-US" sz="2600" dirty="0">
                <a:solidFill>
                  <a:schemeClr val="tx1"/>
                </a:solidFill>
                <a:latin typeface="Arial" panose="020B0604020202020204" pitchFamily="34" charset="0"/>
                <a:ea typeface="Century Gothic" charset="0"/>
                <a:cs typeface="Arial" panose="020B0604020202020204" pitchFamily="34" charset="0"/>
              </a:rPr>
              <a:t>Example:  If real GDP per capita is growing at an annual growth rate of 3.5%, it will double in:</a:t>
            </a:r>
          </a:p>
          <a:p>
            <a:pPr marL="466725" lvl="1" indent="-466725">
              <a:spcBef>
                <a:spcPts val="624"/>
              </a:spcBef>
              <a:spcAft>
                <a:spcPts val="600"/>
              </a:spcAft>
              <a:buClr>
                <a:srgbClr val="4E4E4E"/>
              </a:buClr>
              <a:buFont typeface="Arial" panose="020B0604020202020204" pitchFamily="34" charset="0"/>
              <a:buChar char="•"/>
            </a:pPr>
            <a:r>
              <a:rPr lang="en-US" sz="2600" dirty="0">
                <a:solidFill>
                  <a:schemeClr val="tx1"/>
                </a:solidFill>
                <a:latin typeface="Arial" panose="020B0604020202020204" pitchFamily="34" charset="0"/>
                <a:ea typeface="Century Gothic" charset="0"/>
                <a:cs typeface="Arial" panose="020B0604020202020204" pitchFamily="34" charset="0"/>
              </a:rPr>
              <a:t>70/3.5 = 20 years</a:t>
            </a:r>
          </a:p>
          <a:p>
            <a:pPr marL="466725" lvl="1" indent="-466725">
              <a:spcBef>
                <a:spcPts val="624"/>
              </a:spcBef>
              <a:spcAft>
                <a:spcPts val="600"/>
              </a:spcAft>
              <a:buClr>
                <a:srgbClr val="4E4E4E"/>
              </a:buClr>
              <a:buFont typeface="Arial" panose="020B0604020202020204" pitchFamily="34" charset="0"/>
              <a:buChar char="•"/>
            </a:pPr>
            <a:r>
              <a:rPr lang="en-US" sz="2600" dirty="0">
                <a:solidFill>
                  <a:schemeClr val="tx1"/>
                </a:solidFill>
                <a:latin typeface="Arial" panose="020B0604020202020204" pitchFamily="34" charset="0"/>
                <a:ea typeface="Century Gothic" charset="0"/>
                <a:cs typeface="Arial" panose="020B0604020202020204" pitchFamily="34" charset="0"/>
              </a:rPr>
              <a:t>The moral?  Small improvements in growth add up fast  (the power of compounding).</a:t>
            </a:r>
          </a:p>
        </p:txBody>
      </p:sp>
      <p:sp>
        <p:nvSpPr>
          <p:cNvPr id="5" name="Rectangle 4">
            <a:extLst>
              <a:ext uri="{FF2B5EF4-FFF2-40B4-BE49-F238E27FC236}">
                <a16:creationId xmlns:a16="http://schemas.microsoft.com/office/drawing/2014/main" id="{13F2A41E-919F-4E69-BE8D-D48122EDC392}"/>
              </a:ext>
            </a:extLst>
          </p:cNvPr>
          <p:cNvSpPr/>
          <p:nvPr/>
        </p:nvSpPr>
        <p:spPr>
          <a:xfrm>
            <a:off x="2108959" y="7104212"/>
            <a:ext cx="4636206" cy="584775"/>
          </a:xfrm>
          <a:prstGeom prst="rect">
            <a:avLst/>
          </a:prstGeom>
        </p:spPr>
        <p:txBody>
          <a:bodyPr wrap="none">
            <a:spAutoFit/>
          </a:bodyPr>
          <a:lstStyle/>
          <a:p>
            <a:r>
              <a:rPr lang="en-US" sz="1600" dirty="0">
                <a:hlinkClick r:id="rId4"/>
              </a:rPr>
              <a:t>http://www.moneychimp.com/features/rule72.htm</a:t>
            </a:r>
            <a:endParaRPr lang="en-US" sz="1600" dirty="0"/>
          </a:p>
          <a:p>
            <a:endParaRPr lang="en-US" sz="1600" dirty="0"/>
          </a:p>
        </p:txBody>
      </p:sp>
    </p:spTree>
    <p:extLst>
      <p:ext uri="{BB962C8B-B14F-4D97-AF65-F5344CB8AC3E}">
        <p14:creationId xmlns:p14="http://schemas.microsoft.com/office/powerpoint/2010/main" val="288975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036"/>
            <a:ext cx="9996324" cy="1053401"/>
          </a:xfrm>
        </p:spPr>
        <p:txBody>
          <a:bodyPr/>
          <a:lstStyle/>
          <a:p>
            <a:r>
              <a:rPr lang="en-US" sz="3200" dirty="0"/>
              <a:t>REAL GDP GROWTH - COMPARING ECONOMIES</a:t>
            </a:r>
          </a:p>
        </p:txBody>
      </p:sp>
      <p:sp>
        <p:nvSpPr>
          <p:cNvPr id="8" name="TextBox 7">
            <a:extLst>
              <a:ext uri="{FF2B5EF4-FFF2-40B4-BE49-F238E27FC236}">
                <a16:creationId xmlns:a16="http://schemas.microsoft.com/office/drawing/2014/main" id="{CCCCE8EF-CADF-4C97-BA32-1E12ABAA674B}"/>
              </a:ext>
            </a:extLst>
          </p:cNvPr>
          <p:cNvSpPr txBox="1"/>
          <p:nvPr/>
        </p:nvSpPr>
        <p:spPr>
          <a:xfrm>
            <a:off x="858795" y="7129849"/>
            <a:ext cx="8977184" cy="523220"/>
          </a:xfrm>
          <a:prstGeom prst="rect">
            <a:avLst/>
          </a:prstGeom>
          <a:noFill/>
        </p:spPr>
        <p:txBody>
          <a:bodyPr wrap="square">
            <a:spAutoFit/>
          </a:bodyPr>
          <a:lstStyle/>
          <a:p>
            <a:r>
              <a:rPr lang="en-US" dirty="0">
                <a:hlinkClick r:id="rId2"/>
              </a:rPr>
              <a:t>https://www.imf.org/external/datamapper/NGDP_RPCH@WEO/OEMDC/ADVEC/WEOWORLD</a:t>
            </a:r>
            <a:endParaRPr lang="en-US" dirty="0"/>
          </a:p>
          <a:p>
            <a:endParaRPr lang="en-US" dirty="0"/>
          </a:p>
        </p:txBody>
      </p:sp>
      <p:pic>
        <p:nvPicPr>
          <p:cNvPr id="3" name="Picture 2">
            <a:extLst>
              <a:ext uri="{FF2B5EF4-FFF2-40B4-BE49-F238E27FC236}">
                <a16:creationId xmlns:a16="http://schemas.microsoft.com/office/drawing/2014/main" id="{4FE7876A-B0EC-88AE-5A9C-7FEA71AB298E}"/>
              </a:ext>
            </a:extLst>
          </p:cNvPr>
          <p:cNvPicPr>
            <a:picLocks noChangeAspect="1"/>
          </p:cNvPicPr>
          <p:nvPr/>
        </p:nvPicPr>
        <p:blipFill>
          <a:blip r:embed="rId3"/>
          <a:stretch>
            <a:fillRect/>
          </a:stretch>
        </p:blipFill>
        <p:spPr>
          <a:xfrm>
            <a:off x="407773" y="1006207"/>
            <a:ext cx="8853616" cy="5759985"/>
          </a:xfrm>
          <a:prstGeom prst="rect">
            <a:avLst/>
          </a:prstGeom>
        </p:spPr>
      </p:pic>
    </p:spTree>
    <p:extLst>
      <p:ext uri="{BB962C8B-B14F-4D97-AF65-F5344CB8AC3E}">
        <p14:creationId xmlns:p14="http://schemas.microsoft.com/office/powerpoint/2010/main" val="89546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349320"/>
            <a:ext cx="9996324" cy="1056666"/>
          </a:xfrm>
        </p:spPr>
        <p:txBody>
          <a:bodyPr/>
          <a:lstStyle/>
          <a:p>
            <a:r>
              <a:rPr lang="en-US" sz="3200" b="1" dirty="0"/>
              <a:t>LEARN BY DOING: PRACTICE QUESTION 2</a:t>
            </a:r>
          </a:p>
        </p:txBody>
      </p:sp>
      <p:sp>
        <p:nvSpPr>
          <p:cNvPr id="3" name="Content Placeholder 2"/>
          <p:cNvSpPr>
            <a:spLocks noGrp="1"/>
          </p:cNvSpPr>
          <p:nvPr>
            <p:ph sz="quarter" idx="10"/>
          </p:nvPr>
        </p:nvSpPr>
        <p:spPr>
          <a:xfrm>
            <a:off x="117582" y="1405986"/>
            <a:ext cx="9804186" cy="5658416"/>
          </a:xfrm>
        </p:spPr>
        <p:txBody>
          <a:bodyPr/>
          <a:lstStyle/>
          <a:p>
            <a:pPr marL="354013" indent="-354013">
              <a:spcBef>
                <a:spcPts val="0"/>
              </a:spcBef>
              <a:spcAft>
                <a:spcPts val="1200"/>
              </a:spcAft>
            </a:pPr>
            <a:r>
              <a:rPr lang="en-US" dirty="0"/>
              <a:t>Let's figure out how long it will take for the average Indian to be as wealthy as the average Western European is today. </a:t>
            </a:r>
            <a:r>
              <a:rPr lang="en-US" i="1" dirty="0"/>
              <a:t>Note that all numbers are adjusted for inflation</a:t>
            </a:r>
            <a:r>
              <a:rPr lang="en-US" dirty="0"/>
              <a:t>.</a:t>
            </a:r>
          </a:p>
          <a:p>
            <a:pPr marL="354013" indent="-354013">
              <a:spcBef>
                <a:spcPts val="0"/>
              </a:spcBef>
              <a:spcAft>
                <a:spcPts val="1200"/>
              </a:spcAft>
            </a:pPr>
            <a:r>
              <a:rPr lang="en-US" dirty="0"/>
              <a:t>India's GDP per capita is $3,000, and let’s assume real output per person grows at 5% per year. Using the rule of 70, how many years will it take for India to reach Italy's current level of GDP per capita, about $24,000 per year?</a:t>
            </a:r>
          </a:p>
          <a:p>
            <a:pPr marL="811213" lvl="1" indent="-457200">
              <a:spcBef>
                <a:spcPts val="0"/>
              </a:spcBef>
              <a:spcAft>
                <a:spcPts val="1200"/>
              </a:spcAft>
              <a:buFont typeface="+mj-lt"/>
              <a:buAutoNum type="alphaLcParenR"/>
            </a:pPr>
            <a:r>
              <a:rPr lang="en-US" dirty="0"/>
              <a:t>42 years</a:t>
            </a:r>
          </a:p>
          <a:p>
            <a:pPr marL="811213" lvl="1" indent="-457200">
              <a:spcBef>
                <a:spcPts val="0"/>
              </a:spcBef>
              <a:spcAft>
                <a:spcPts val="1200"/>
              </a:spcAft>
              <a:buFont typeface="+mj-lt"/>
              <a:buAutoNum type="alphaLcParenR"/>
            </a:pPr>
            <a:r>
              <a:rPr lang="en-US" dirty="0"/>
              <a:t>14 years</a:t>
            </a:r>
          </a:p>
          <a:p>
            <a:pPr marL="811213" lvl="1" indent="-457200">
              <a:spcBef>
                <a:spcPts val="0"/>
              </a:spcBef>
              <a:spcAft>
                <a:spcPts val="1200"/>
              </a:spcAft>
              <a:buFont typeface="+mj-lt"/>
              <a:buAutoNum type="alphaLcParenR"/>
            </a:pPr>
            <a:r>
              <a:rPr lang="en-US" dirty="0"/>
              <a:t>28 years</a:t>
            </a:r>
          </a:p>
          <a:p>
            <a:pPr marL="811213" lvl="1" indent="-457200">
              <a:spcBef>
                <a:spcPts val="0"/>
              </a:spcBef>
              <a:spcAft>
                <a:spcPts val="1200"/>
              </a:spcAft>
              <a:buFont typeface="+mj-lt"/>
              <a:buAutoNum type="alphaLcParenR"/>
            </a:pPr>
            <a:r>
              <a:rPr lang="en-US" dirty="0"/>
              <a:t>12 years</a:t>
            </a:r>
          </a:p>
        </p:txBody>
      </p:sp>
    </p:spTree>
    <p:extLst>
      <p:ext uri="{BB962C8B-B14F-4D97-AF65-F5344CB8AC3E}">
        <p14:creationId xmlns:p14="http://schemas.microsoft.com/office/powerpoint/2010/main" val="119783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423826"/>
            <a:ext cx="9996324" cy="1056666"/>
          </a:xfrm>
        </p:spPr>
        <p:txBody>
          <a:bodyPr/>
          <a:lstStyle/>
          <a:p>
            <a:r>
              <a:rPr lang="en-US" sz="3200" b="1" dirty="0"/>
              <a:t>LEARN BY DOING: PRACTICE QUESTION 2</a:t>
            </a:r>
            <a:br>
              <a:rPr lang="en-US" sz="3200" b="1" dirty="0"/>
            </a:br>
            <a:r>
              <a:rPr lang="en-US" sz="3200" b="1" dirty="0"/>
              <a:t>(Answer)</a:t>
            </a:r>
          </a:p>
        </p:txBody>
      </p:sp>
      <p:sp>
        <p:nvSpPr>
          <p:cNvPr id="3" name="Content Placeholder 2"/>
          <p:cNvSpPr>
            <a:spLocks noGrp="1"/>
          </p:cNvSpPr>
          <p:nvPr>
            <p:ph sz="quarter" idx="10"/>
          </p:nvPr>
        </p:nvSpPr>
        <p:spPr>
          <a:xfrm>
            <a:off x="117582" y="1696225"/>
            <a:ext cx="9804186" cy="5658416"/>
          </a:xfrm>
        </p:spPr>
        <p:txBody>
          <a:bodyPr/>
          <a:lstStyle/>
          <a:p>
            <a:pPr marL="354013" indent="-354013">
              <a:spcBef>
                <a:spcPts val="0"/>
              </a:spcBef>
              <a:spcAft>
                <a:spcPts val="1200"/>
              </a:spcAft>
            </a:pPr>
            <a:r>
              <a:rPr lang="en-US" dirty="0"/>
              <a:t>Let's figure out how long it will take for the average Indian to be as wealthy as the average Western European is today. </a:t>
            </a:r>
            <a:r>
              <a:rPr lang="en-US" i="1" dirty="0"/>
              <a:t>Note that all numbers are adjusted for inflation</a:t>
            </a:r>
            <a:r>
              <a:rPr lang="en-US" dirty="0"/>
              <a:t>. </a:t>
            </a:r>
          </a:p>
          <a:p>
            <a:pPr marL="354013" indent="-354013">
              <a:spcBef>
                <a:spcPts val="0"/>
              </a:spcBef>
              <a:spcAft>
                <a:spcPts val="1200"/>
              </a:spcAft>
            </a:pPr>
            <a:r>
              <a:rPr lang="en-US" dirty="0"/>
              <a:t>India's GDP per capita is $3,000, and let’s assume real output per person grows at 5% per year. Using the rule of 70, how many years will it take for India to reach Italy's current level of GDP per capita, about $24,000 per year?</a:t>
            </a:r>
          </a:p>
          <a:p>
            <a:pPr marL="811213" lvl="1" indent="-457200">
              <a:spcBef>
                <a:spcPts val="0"/>
              </a:spcBef>
              <a:spcAft>
                <a:spcPts val="1200"/>
              </a:spcAft>
              <a:buFont typeface="+mj-lt"/>
              <a:buAutoNum type="alphaLcParenR"/>
            </a:pPr>
            <a:r>
              <a:rPr lang="en-US" b="1" dirty="0"/>
              <a:t>42 years (correct answer)</a:t>
            </a:r>
          </a:p>
          <a:p>
            <a:pPr marL="811213" lvl="1" indent="-457200">
              <a:spcBef>
                <a:spcPts val="0"/>
              </a:spcBef>
              <a:spcAft>
                <a:spcPts val="1200"/>
              </a:spcAft>
              <a:buFont typeface="+mj-lt"/>
              <a:buAutoNum type="alphaLcParenR"/>
            </a:pPr>
            <a:r>
              <a:rPr lang="en-US" dirty="0"/>
              <a:t>14 years</a:t>
            </a:r>
          </a:p>
          <a:p>
            <a:pPr marL="811213" lvl="1" indent="-457200">
              <a:spcBef>
                <a:spcPts val="0"/>
              </a:spcBef>
              <a:spcAft>
                <a:spcPts val="1200"/>
              </a:spcAft>
              <a:buFont typeface="+mj-lt"/>
              <a:buAutoNum type="alphaLcParenR"/>
            </a:pPr>
            <a:r>
              <a:rPr lang="en-US" dirty="0"/>
              <a:t>28 years</a:t>
            </a:r>
          </a:p>
          <a:p>
            <a:pPr marL="811213" lvl="1" indent="-457200">
              <a:spcBef>
                <a:spcPts val="0"/>
              </a:spcBef>
              <a:spcAft>
                <a:spcPts val="1200"/>
              </a:spcAft>
              <a:buFont typeface="+mj-lt"/>
              <a:buAutoNum type="alphaLcParenR"/>
            </a:pPr>
            <a:r>
              <a:rPr lang="en-US" dirty="0"/>
              <a:t>12 years</a:t>
            </a:r>
          </a:p>
        </p:txBody>
      </p:sp>
    </p:spTree>
    <p:extLst>
      <p:ext uri="{BB962C8B-B14F-4D97-AF65-F5344CB8AC3E}">
        <p14:creationId xmlns:p14="http://schemas.microsoft.com/office/powerpoint/2010/main" val="238885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608"/>
            <a:ext cx="10058400" cy="1067055"/>
          </a:xfrm>
        </p:spPr>
        <p:txBody>
          <a:bodyPr>
            <a:noAutofit/>
          </a:bodyPr>
          <a:lstStyle/>
          <a:p>
            <a:r>
              <a:rPr lang="en-US" sz="3200" b="1" dirty="0"/>
              <a:t>COMPARING RECENT GROWTH RATES</a:t>
            </a:r>
          </a:p>
        </p:txBody>
      </p:sp>
      <p:pic>
        <p:nvPicPr>
          <p:cNvPr id="4" name="Content Placeholder 6" descr="A vertical bar graph shows the average annual rate of growth of real G D P per capita for eight countries from 19 80 to 2021.&#10;The horizontal axis shows eight countries. The vertical axis is labeled Average annual rate of growth of real G D P per capita (19 80 to 2021) and ranges from negative 2 to 8 percent in increments of 2 percent. Vertical bars extend from each country on the horizontal axis. The data presented on the graph read as follows:&#10;• China: 7.6 percent&#10;• Ireland: 3.9 percent&#10;• India: 3.8 percent&#10;• Bangladesh: 3.2 percent&#10;• United States: 1.6 percent&#10;• France: 1.1 percent&#10;• Argentina: 0.3 percent&#10;• Zimbabwe: negative 0.5 percent.">
            <a:extLst>
              <a:ext uri="{FF2B5EF4-FFF2-40B4-BE49-F238E27FC236}">
                <a16:creationId xmlns:a16="http://schemas.microsoft.com/office/drawing/2014/main" id="{D3185E74-0C19-9A9A-08A2-431606C2CCF2}"/>
              </a:ext>
            </a:extLst>
          </p:cNvPr>
          <p:cNvPicPr>
            <a:picLocks noChangeAspect="1"/>
          </p:cNvPicPr>
          <p:nvPr/>
        </p:nvPicPr>
        <p:blipFill>
          <a:blip r:embed="rId2"/>
          <a:stretch>
            <a:fillRect/>
          </a:stretch>
        </p:blipFill>
        <p:spPr>
          <a:xfrm>
            <a:off x="786664" y="1446663"/>
            <a:ext cx="8578053" cy="5474399"/>
          </a:xfrm>
          <a:prstGeom prst="rect">
            <a:avLst/>
          </a:prstGeom>
          <a:noFill/>
          <a:ln>
            <a:noFill/>
          </a:ln>
        </p:spPr>
      </p:pic>
    </p:spTree>
    <p:extLst>
      <p:ext uri="{BB962C8B-B14F-4D97-AF65-F5344CB8AC3E}">
        <p14:creationId xmlns:p14="http://schemas.microsoft.com/office/powerpoint/2010/main" val="27299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41"/>
            <a:ext cx="9996324" cy="1056666"/>
          </a:xfrm>
        </p:spPr>
        <p:txBody>
          <a:bodyPr/>
          <a:lstStyle/>
          <a:p>
            <a:r>
              <a:rPr lang="en-US" sz="3200" dirty="0"/>
              <a:t>THE SOURCES OF LONG-RUN GROWTH</a:t>
            </a:r>
          </a:p>
        </p:txBody>
      </p:sp>
      <p:sp>
        <p:nvSpPr>
          <p:cNvPr id="3" name="Content Placeholder 2"/>
          <p:cNvSpPr>
            <a:spLocks noGrp="1"/>
          </p:cNvSpPr>
          <p:nvPr>
            <p:ph sz="quarter" idx="10"/>
          </p:nvPr>
        </p:nvSpPr>
        <p:spPr>
          <a:xfrm>
            <a:off x="215502" y="1056992"/>
            <a:ext cx="9565320" cy="5658416"/>
          </a:xfrm>
        </p:spPr>
        <p:txBody>
          <a:bodyPr/>
          <a:lstStyle/>
          <a:p>
            <a:r>
              <a:rPr lang="en-US" sz="2400" b="1" dirty="0"/>
              <a:t>The crucial importance of productivity</a:t>
            </a:r>
          </a:p>
          <a:p>
            <a:r>
              <a:rPr lang="en-US" sz="2400" b="1" dirty="0"/>
              <a:t>Labor productivity </a:t>
            </a:r>
            <a:r>
              <a:rPr lang="en-US" sz="2400" dirty="0"/>
              <a:t>(often referred to simply as productivity): output per worker</a:t>
            </a:r>
          </a:p>
          <a:p>
            <a:endParaRPr lang="en-US" sz="2400" dirty="0"/>
          </a:p>
          <a:p>
            <a:r>
              <a:rPr lang="en-US" sz="2400" b="1" dirty="0"/>
              <a:t>Increase in physical capital</a:t>
            </a:r>
          </a:p>
          <a:p>
            <a:r>
              <a:rPr lang="en-US" sz="2400" b="1" dirty="0"/>
              <a:t>Physical capital</a:t>
            </a:r>
            <a:r>
              <a:rPr lang="en-US" sz="2400" dirty="0"/>
              <a:t>: human-made resources, such as buildings and machines</a:t>
            </a:r>
          </a:p>
          <a:p>
            <a:endParaRPr lang="en-US" sz="2400" dirty="0"/>
          </a:p>
          <a:p>
            <a:r>
              <a:rPr lang="en-US" sz="2400" b="1" dirty="0"/>
              <a:t>Increase in human capital</a:t>
            </a:r>
          </a:p>
          <a:p>
            <a:r>
              <a:rPr lang="en-US" sz="2400" b="1" dirty="0"/>
              <a:t>Human capital:</a:t>
            </a:r>
            <a:r>
              <a:rPr lang="en-US" sz="2400" dirty="0"/>
              <a:t> the improvement in labor created by the education and knowledge embodied in the workforce</a:t>
            </a:r>
          </a:p>
          <a:p>
            <a:r>
              <a:rPr lang="en-US" sz="2400" b="1" dirty="0"/>
              <a:t>Technological progress: </a:t>
            </a:r>
            <a:r>
              <a:rPr lang="en-US" sz="2400" dirty="0"/>
              <a:t>an advance in technology means of production in goods and services</a:t>
            </a:r>
          </a:p>
          <a:p>
            <a:endParaRPr lang="en-US" dirty="0"/>
          </a:p>
          <a:p>
            <a:endParaRPr lang="en-US" dirty="0"/>
          </a:p>
        </p:txBody>
      </p:sp>
    </p:spTree>
    <p:extLst>
      <p:ext uri="{BB962C8B-B14F-4D97-AF65-F5344CB8AC3E}">
        <p14:creationId xmlns:p14="http://schemas.microsoft.com/office/powerpoint/2010/main" val="97857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180692"/>
            <a:ext cx="9996324" cy="1056666"/>
          </a:xfrm>
        </p:spPr>
        <p:txBody>
          <a:bodyPr/>
          <a:lstStyle/>
          <a:p>
            <a:r>
              <a:rPr lang="en-US" sz="3200" dirty="0"/>
              <a:t>THE AGGREGATE PRODUCTION FUNCTION</a:t>
            </a:r>
          </a:p>
        </p:txBody>
      </p:sp>
      <p:sp>
        <p:nvSpPr>
          <p:cNvPr id="3" name="Content Placeholder 2"/>
          <p:cNvSpPr>
            <a:spLocks noGrp="1"/>
          </p:cNvSpPr>
          <p:nvPr>
            <p:ph sz="quarter" idx="10"/>
          </p:nvPr>
        </p:nvSpPr>
        <p:spPr>
          <a:xfrm>
            <a:off x="213651" y="1237358"/>
            <a:ext cx="9804186" cy="2940850"/>
          </a:xfrm>
        </p:spPr>
        <p:txBody>
          <a:bodyPr/>
          <a:lstStyle/>
          <a:p>
            <a:pPr>
              <a:spcAft>
                <a:spcPts val="600"/>
              </a:spcAft>
            </a:pPr>
            <a:r>
              <a:rPr lang="en-US" sz="2400" dirty="0"/>
              <a:t>How much does output change when we change inputs?</a:t>
            </a:r>
          </a:p>
          <a:p>
            <a:r>
              <a:rPr lang="en-US" sz="2400" b="1" dirty="0"/>
              <a:t>Aggregate production function:</a:t>
            </a:r>
            <a:r>
              <a:rPr lang="en-US" sz="2400" dirty="0"/>
              <a:t> a hypothetical function that shows how productivity (real GDP per worker) depends on the quantities of physical capital per worker and human capital per worker, as well as the state of technology</a:t>
            </a:r>
          </a:p>
          <a:p>
            <a:r>
              <a:rPr lang="en-US" sz="2400" dirty="0"/>
              <a:t>But can we be more specific?  How much does output change when we change inputs?</a:t>
            </a:r>
          </a:p>
          <a:p>
            <a:r>
              <a:rPr lang="en-US" sz="2400" dirty="0"/>
              <a:t>For instance, China and India may have a production function like this (Brookings Institution estimates):</a:t>
            </a:r>
          </a:p>
          <a:p>
            <a:r>
              <a:rPr lang="en-US" sz="2400" dirty="0"/>
              <a:t>GDP per worker = T × (physical capital per worker)0.4 × (human capital per worker)0.6</a:t>
            </a:r>
          </a:p>
          <a:p>
            <a:r>
              <a:rPr lang="en-US" sz="2400" dirty="0"/>
              <a:t>If China had more physical capital than India, that would explain its quicker growth.</a:t>
            </a:r>
          </a:p>
          <a:p>
            <a:pPr>
              <a:spcAft>
                <a:spcPts val="600"/>
              </a:spcAft>
            </a:pPr>
            <a:endParaRPr lang="en-US" dirty="0"/>
          </a:p>
        </p:txBody>
      </p:sp>
    </p:spTree>
    <p:extLst>
      <p:ext uri="{BB962C8B-B14F-4D97-AF65-F5344CB8AC3E}">
        <p14:creationId xmlns:p14="http://schemas.microsoft.com/office/powerpoint/2010/main" val="100529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bg1"/>
            </a:gs>
            <a:gs pos="98000">
              <a:schemeClr val="bg1"/>
            </a:gs>
            <a:gs pos="100000">
              <a:srgbClr val="00FFFF"/>
            </a:gs>
            <a:gs pos="99000">
              <a:srgbClr val="00FF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0692"/>
            <a:ext cx="9996324" cy="838211"/>
          </a:xfrm>
        </p:spPr>
        <p:txBody>
          <a:bodyPr/>
          <a:lstStyle/>
          <a:p>
            <a:r>
              <a:rPr lang="en-US" dirty="0"/>
              <a:t>WHAT YOU WILL LEARN IN THIS CHAPTER</a:t>
            </a:r>
          </a:p>
        </p:txBody>
      </p:sp>
      <p:sp>
        <p:nvSpPr>
          <p:cNvPr id="24" name="Content Placeholder 2"/>
          <p:cNvSpPr>
            <a:spLocks noGrp="1"/>
          </p:cNvSpPr>
          <p:nvPr>
            <p:ph sz="quarter" idx="10"/>
          </p:nvPr>
        </p:nvSpPr>
        <p:spPr>
          <a:xfrm>
            <a:off x="127107" y="1237088"/>
            <a:ext cx="9869217" cy="5719766"/>
          </a:xfrm>
        </p:spPr>
        <p:txBody>
          <a:bodyPr/>
          <a:lstStyle/>
          <a:p>
            <a:pPr marL="466725" indent="-466725">
              <a:spcAft>
                <a:spcPts val="600"/>
              </a:spcAft>
              <a:buFont typeface="Arial" charset="0"/>
              <a:buChar char="•"/>
            </a:pPr>
            <a:r>
              <a:rPr lang="en-US" sz="2400" dirty="0"/>
              <a:t>Why is long-run economic growth measured as the increase in real GDP per capita? How has real GDP per capita changed over time in different countries?</a:t>
            </a:r>
          </a:p>
          <a:p>
            <a:pPr marL="466725" indent="-466725">
              <a:spcAft>
                <a:spcPts val="600"/>
              </a:spcAft>
              <a:buFont typeface="Arial" charset="0"/>
              <a:buChar char="•"/>
            </a:pPr>
            <a:r>
              <a:rPr lang="en-US" sz="2400" dirty="0"/>
              <a:t>Why is productivity the key to long-run economic growth? How is productivity driven by physical capital, human capital, and technological progress?</a:t>
            </a:r>
          </a:p>
          <a:p>
            <a:pPr marL="466725" indent="-466725">
              <a:spcAft>
                <a:spcPts val="600"/>
              </a:spcAft>
              <a:buFont typeface="Arial" charset="0"/>
              <a:buChar char="•"/>
            </a:pPr>
            <a:r>
              <a:rPr lang="en-US" sz="2400" dirty="0"/>
              <a:t>Why do long-run growth rates differ so much among countries?</a:t>
            </a:r>
          </a:p>
          <a:p>
            <a:pPr marL="466725" indent="-466725">
              <a:spcAft>
                <a:spcPts val="600"/>
              </a:spcAft>
              <a:buFont typeface="Arial" charset="0"/>
              <a:buChar char="•"/>
            </a:pPr>
            <a:r>
              <a:rPr lang="en-US" sz="2400" dirty="0"/>
              <a:t>How does growth vary among several important regions of the world? Why does the convergence hypothesis apply to economically advanced countries?</a:t>
            </a:r>
          </a:p>
          <a:p>
            <a:pPr marL="466725" indent="-466725">
              <a:spcAft>
                <a:spcPts val="600"/>
              </a:spcAft>
              <a:buFont typeface="Arial" charset="0"/>
              <a:buChar char="•"/>
            </a:pPr>
            <a:r>
              <a:rPr lang="en-US" sz="2400" dirty="0"/>
              <a:t> How does scarcity of natural resources and environmental degradation pose a challenge to sustainable long-run economic growth?</a:t>
            </a:r>
          </a:p>
          <a:p>
            <a:pPr marL="466725" indent="-466725">
              <a:spcAft>
                <a:spcPts val="600"/>
              </a:spcAft>
              <a:buFont typeface="Arial" charset="0"/>
              <a:buChar char="•"/>
            </a:pPr>
            <a:endParaRPr lang="en-US" dirty="0"/>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7">
            <a:extLst>
              <a:ext uri="{FF2B5EF4-FFF2-40B4-BE49-F238E27FC236}">
                <a16:creationId xmlns:a16="http://schemas.microsoft.com/office/drawing/2014/main" id="{EC439590-A2FD-466F-9F1C-599B185BD5E1}"/>
              </a:ext>
            </a:extLst>
          </p:cNvPr>
          <p:cNvSpPr>
            <a:spLocks noGrp="1" noChangeArrowheads="1"/>
          </p:cNvSpPr>
          <p:nvPr>
            <p:ph type="body" idx="1"/>
          </p:nvPr>
        </p:nvSpPr>
        <p:spPr>
          <a:xfrm>
            <a:off x="423464" y="1812556"/>
            <a:ext cx="9056201" cy="5218437"/>
          </a:xfrm>
        </p:spPr>
        <p:txBody>
          <a:bodyPr/>
          <a:lstStyle/>
          <a:p>
            <a:pPr marL="457200" indent="-457200">
              <a:buClr>
                <a:schemeClr val="tx1"/>
              </a:buClr>
              <a:buFont typeface="Arial" panose="020B0604020202020204" pitchFamily="34" charset="0"/>
              <a:buChar char="•"/>
            </a:pPr>
            <a:r>
              <a:rPr lang="en-AU" altLang="en-US" sz="2800" dirty="0">
                <a:solidFill>
                  <a:schemeClr val="tx1"/>
                </a:solidFill>
                <a:latin typeface="+mn-lt"/>
              </a:rPr>
              <a:t>We emphasise </a:t>
            </a:r>
            <a:r>
              <a:rPr lang="en-AU" altLang="en-US" sz="2800" u="sng" dirty="0">
                <a:solidFill>
                  <a:schemeClr val="tx1"/>
                </a:solidFill>
                <a:latin typeface="+mn-lt"/>
              </a:rPr>
              <a:t>per capita</a:t>
            </a:r>
            <a:r>
              <a:rPr lang="en-AU" altLang="en-US" sz="2800" dirty="0">
                <a:solidFill>
                  <a:schemeClr val="tx1"/>
                </a:solidFill>
                <a:latin typeface="+mn-lt"/>
              </a:rPr>
              <a:t> output/income?</a:t>
            </a:r>
          </a:p>
          <a:p>
            <a:pPr marL="457200" indent="-457200">
              <a:buClr>
                <a:schemeClr val="tx1"/>
              </a:buClr>
              <a:buFont typeface="Arial" panose="020B0604020202020204" pitchFamily="34" charset="0"/>
              <a:buChar char="•"/>
            </a:pPr>
            <a:r>
              <a:rPr lang="en-AU" altLang="en-US" sz="2800" dirty="0">
                <a:solidFill>
                  <a:schemeClr val="tx1"/>
                </a:solidFill>
                <a:latin typeface="+mn-lt"/>
              </a:rPr>
              <a:t>If no technical progress, per capita output will grow only if:</a:t>
            </a:r>
          </a:p>
          <a:p>
            <a:pPr marL="965200" lvl="1" indent="-457200">
              <a:buClr>
                <a:schemeClr val="tx1"/>
              </a:buClr>
              <a:buSzPct val="75000"/>
              <a:buFont typeface="Arial" panose="020B0604020202020204" pitchFamily="34" charset="0"/>
              <a:buChar char="•"/>
            </a:pPr>
            <a:r>
              <a:rPr lang="en-AU" altLang="en-US" sz="2800" dirty="0">
                <a:solidFill>
                  <a:schemeClr val="tx1"/>
                </a:solidFill>
                <a:latin typeface="+mn-lt"/>
              </a:rPr>
              <a:t>Increase in </a:t>
            </a:r>
            <a:r>
              <a:rPr lang="en-AU" altLang="en-US" sz="2800" u="sng" dirty="0">
                <a:solidFill>
                  <a:schemeClr val="tx1"/>
                </a:solidFill>
                <a:latin typeface="+mn-lt"/>
              </a:rPr>
              <a:t>per capita</a:t>
            </a:r>
            <a:r>
              <a:rPr lang="en-AU" altLang="en-US" sz="2800" dirty="0">
                <a:solidFill>
                  <a:schemeClr val="tx1"/>
                </a:solidFill>
                <a:latin typeface="+mn-lt"/>
              </a:rPr>
              <a:t> availability of factors of production</a:t>
            </a:r>
          </a:p>
          <a:p>
            <a:pPr marL="457200" indent="-457200">
              <a:buClr>
                <a:schemeClr val="tx1"/>
              </a:buClr>
              <a:buFont typeface="Arial" panose="020B0604020202020204" pitchFamily="34" charset="0"/>
              <a:buChar char="•"/>
            </a:pPr>
            <a:r>
              <a:rPr lang="en-AU" altLang="en-US" sz="2800" dirty="0">
                <a:solidFill>
                  <a:schemeClr val="tx1"/>
                </a:solidFill>
                <a:latin typeface="+mn-lt"/>
              </a:rPr>
              <a:t>If capital stock per capita </a:t>
            </a:r>
            <a:r>
              <a:rPr lang="en-AU" altLang="en-US" sz="2800" dirty="0">
                <a:solidFill>
                  <a:schemeClr val="tx1"/>
                </a:solidFill>
                <a:latin typeface="+mn-lt"/>
                <a:sym typeface="Symbol" panose="05050102010706020507" pitchFamily="18" charset="2"/>
              </a:rPr>
              <a:t>, output per capita , but we have the </a:t>
            </a:r>
            <a:r>
              <a:rPr lang="en-AU" altLang="en-US" sz="2800" dirty="0">
                <a:solidFill>
                  <a:schemeClr val="tx1"/>
                </a:solidFill>
                <a:latin typeface="+mn-lt"/>
              </a:rPr>
              <a:t>‘law of diminishing returns’</a:t>
            </a:r>
          </a:p>
          <a:p>
            <a:pPr marL="457200" indent="-457200">
              <a:buClr>
                <a:schemeClr val="tx1"/>
              </a:buClr>
              <a:buFont typeface="Arial" panose="020B0604020202020204" pitchFamily="34" charset="0"/>
              <a:buChar char="•"/>
            </a:pPr>
            <a:r>
              <a:rPr lang="en-AU" altLang="en-US" sz="2800" dirty="0">
                <a:solidFill>
                  <a:schemeClr val="tx1"/>
                </a:solidFill>
                <a:latin typeface="+mn-lt"/>
              </a:rPr>
              <a:t>Thus,</a:t>
            </a:r>
            <a:r>
              <a:rPr lang="en-AU" altLang="en-US" sz="2800" dirty="0">
                <a:solidFill>
                  <a:schemeClr val="tx1"/>
                </a:solidFill>
                <a:latin typeface="+mn-lt"/>
                <a:sym typeface="Symbol" panose="05050102010706020507" pitchFamily="18" charset="2"/>
              </a:rPr>
              <a:t> as </a:t>
            </a:r>
            <a:r>
              <a:rPr lang="en-AU" altLang="en-US" sz="2800" dirty="0">
                <a:solidFill>
                  <a:schemeClr val="tx1"/>
                </a:solidFill>
                <a:latin typeface="+mn-lt"/>
              </a:rPr>
              <a:t>capital stock per capita </a:t>
            </a:r>
            <a:r>
              <a:rPr lang="en-AU" altLang="en-US" sz="2800" dirty="0">
                <a:solidFill>
                  <a:schemeClr val="tx1"/>
                </a:solidFill>
                <a:latin typeface="+mn-lt"/>
                <a:sym typeface="Symbol" panose="05050102010706020507" pitchFamily="18" charset="2"/>
              </a:rPr>
              <a:t>, </a:t>
            </a:r>
            <a:r>
              <a:rPr lang="en-AU" altLang="en-US" sz="2800" i="1" dirty="0">
                <a:solidFill>
                  <a:schemeClr val="tx1"/>
                </a:solidFill>
                <a:latin typeface="+mn-lt"/>
                <a:sym typeface="Symbol" panose="05050102010706020507" pitchFamily="18" charset="2"/>
              </a:rPr>
              <a:t>rate</a:t>
            </a:r>
            <a:r>
              <a:rPr lang="en-AU" altLang="en-US" sz="2800" dirty="0">
                <a:solidFill>
                  <a:schemeClr val="tx1"/>
                </a:solidFill>
                <a:latin typeface="+mn-lt"/>
                <a:sym typeface="Symbol" panose="05050102010706020507" pitchFamily="18" charset="2"/>
              </a:rPr>
              <a:t> of growth of per capita output falls</a:t>
            </a:r>
          </a:p>
          <a:p>
            <a:pPr marL="457200" indent="-457200">
              <a:buClr>
                <a:schemeClr val="tx1"/>
              </a:buClr>
              <a:buFont typeface="Arial" panose="020B0604020202020204" pitchFamily="34" charset="0"/>
              <a:buChar char="•"/>
            </a:pPr>
            <a:endParaRPr lang="en-AU" altLang="en-US" sz="2640" b="1" dirty="0">
              <a:solidFill>
                <a:schemeClr val="tx1"/>
              </a:solidFill>
              <a:latin typeface="Times New Roman" panose="02020603050405020304" pitchFamily="18" charset="0"/>
            </a:endParaRPr>
          </a:p>
          <a:p>
            <a:pPr lvl="1" eaLnBrk="1" hangingPunct="1">
              <a:spcBef>
                <a:spcPct val="0"/>
              </a:spcBef>
              <a:buClrTx/>
              <a:buFontTx/>
              <a:buChar char="•"/>
            </a:pPr>
            <a:endParaRPr lang="en-AU" altLang="en-US" b="1" dirty="0">
              <a:latin typeface="Times New Roman" panose="02020603050405020304" pitchFamily="18" charset="0"/>
            </a:endParaRPr>
          </a:p>
          <a:p>
            <a:pPr lvl="1" eaLnBrk="1" hangingPunct="1">
              <a:spcBef>
                <a:spcPct val="0"/>
              </a:spcBef>
              <a:buClrTx/>
              <a:buFontTx/>
              <a:buChar char="•"/>
            </a:pPr>
            <a:endParaRPr lang="en-US" altLang="en-US" b="1" dirty="0"/>
          </a:p>
        </p:txBody>
      </p:sp>
      <p:sp>
        <p:nvSpPr>
          <p:cNvPr id="11267" name="Rectangle 1028">
            <a:extLst>
              <a:ext uri="{FF2B5EF4-FFF2-40B4-BE49-F238E27FC236}">
                <a16:creationId xmlns:a16="http://schemas.microsoft.com/office/drawing/2014/main" id="{D2D22A97-FCF3-4385-B57F-2F1E58EEE9A7}"/>
              </a:ext>
            </a:extLst>
          </p:cNvPr>
          <p:cNvSpPr>
            <a:spLocks noGrp="1" noChangeArrowheads="1"/>
          </p:cNvSpPr>
          <p:nvPr>
            <p:ph type="title"/>
          </p:nvPr>
        </p:nvSpPr>
        <p:spPr>
          <a:xfrm>
            <a:off x="90005" y="403405"/>
            <a:ext cx="9723120" cy="1124585"/>
          </a:xfrm>
          <a:noFill/>
        </p:spPr>
        <p:txBody>
          <a:bodyPr/>
          <a:lstStyle/>
          <a:p>
            <a:r>
              <a:rPr lang="en-AU" altLang="en-US" sz="3200" b="0" cap="all" dirty="0">
                <a:solidFill>
                  <a:srgbClr val="DA1B2C"/>
                </a:solidFill>
                <a:latin typeface="Arial" pitchFamily="34" charset="0"/>
                <a:cs typeface="Arial" pitchFamily="34" charset="0"/>
              </a:rPr>
              <a:t>Economists Look at Growth in</a:t>
            </a:r>
            <a:br>
              <a:rPr lang="en-AU" altLang="en-US" sz="3200" b="0" cap="all" dirty="0">
                <a:solidFill>
                  <a:srgbClr val="DA1B2C"/>
                </a:solidFill>
                <a:latin typeface="Arial" pitchFamily="34" charset="0"/>
                <a:cs typeface="Arial" pitchFamily="34" charset="0"/>
              </a:rPr>
            </a:br>
            <a:r>
              <a:rPr lang="en-AU" altLang="en-US" sz="3200" b="0" cap="all" dirty="0">
                <a:solidFill>
                  <a:srgbClr val="DA1B2C"/>
                </a:solidFill>
                <a:latin typeface="Arial" pitchFamily="34" charset="0"/>
                <a:cs typeface="Arial" pitchFamily="34" charset="0"/>
              </a:rPr>
              <a:t> Per Capita Output</a:t>
            </a:r>
          </a:p>
        </p:txBody>
      </p:sp>
    </p:spTree>
  </p:cSld>
  <p:clrMapOvr>
    <a:masterClrMapping/>
  </p:clrMapOvr>
  <p:transition spd="med">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356093"/>
            <a:ext cx="9996324" cy="1056666"/>
          </a:xfrm>
        </p:spPr>
        <p:txBody>
          <a:bodyPr/>
          <a:lstStyle/>
          <a:p>
            <a:r>
              <a:rPr lang="en-US" sz="3200" dirty="0"/>
              <a:t>THE AGGREGATE PRODUCTION FUNCTION</a:t>
            </a:r>
          </a:p>
        </p:txBody>
      </p:sp>
      <p:sp>
        <p:nvSpPr>
          <p:cNvPr id="3" name="Content Placeholder 2"/>
          <p:cNvSpPr>
            <a:spLocks noGrp="1"/>
          </p:cNvSpPr>
          <p:nvPr>
            <p:ph sz="quarter" idx="10"/>
          </p:nvPr>
        </p:nvSpPr>
        <p:spPr>
          <a:xfrm>
            <a:off x="127107" y="1196692"/>
            <a:ext cx="9804186" cy="3832508"/>
          </a:xfrm>
        </p:spPr>
        <p:txBody>
          <a:bodyPr/>
          <a:lstStyle/>
          <a:p>
            <a:pPr>
              <a:spcAft>
                <a:spcPts val="600"/>
              </a:spcAft>
            </a:pPr>
            <a:r>
              <a:rPr lang="en-US" sz="2400" dirty="0"/>
              <a:t>There are some well-known patterns.</a:t>
            </a:r>
          </a:p>
          <a:p>
            <a:pPr>
              <a:spcAft>
                <a:spcPts val="600"/>
              </a:spcAft>
            </a:pPr>
            <a:r>
              <a:rPr lang="en-US" sz="2400" b="1" dirty="0"/>
              <a:t>Diminishing returns to physical capital: </a:t>
            </a:r>
            <a:r>
              <a:rPr lang="en-US" sz="2400" dirty="0"/>
              <a:t>holding the amount of human capital per worker and the state of technology fixed, each successive increase in the amount of physical capital per worker leads to a smaller increase in productivity</a:t>
            </a:r>
          </a:p>
          <a:p>
            <a:pPr>
              <a:spcAft>
                <a:spcPts val="600"/>
              </a:spcAft>
            </a:pPr>
            <a:r>
              <a:rPr lang="en-US" sz="2400" b="1" i="1" dirty="0"/>
              <a:t>A second computer improves one’s productivity, but not by as much as the first computer did.</a:t>
            </a:r>
          </a:p>
        </p:txBody>
      </p:sp>
      <p:pic>
        <p:nvPicPr>
          <p:cNvPr id="4" name="Picture 3">
            <a:extLst>
              <a:ext uri="{FF2B5EF4-FFF2-40B4-BE49-F238E27FC236}">
                <a16:creationId xmlns:a16="http://schemas.microsoft.com/office/drawing/2014/main" id="{B9A06F2C-A133-422A-AACD-FB526A37EEA8}"/>
              </a:ext>
            </a:extLst>
          </p:cNvPr>
          <p:cNvPicPr>
            <a:picLocks noChangeAspect="1"/>
          </p:cNvPicPr>
          <p:nvPr/>
        </p:nvPicPr>
        <p:blipFill>
          <a:blip r:embed="rId2"/>
          <a:stretch>
            <a:fillRect/>
          </a:stretch>
        </p:blipFill>
        <p:spPr>
          <a:xfrm>
            <a:off x="1655806" y="4293185"/>
            <a:ext cx="7472298" cy="3153227"/>
          </a:xfrm>
          <a:prstGeom prst="rect">
            <a:avLst/>
          </a:prstGeom>
        </p:spPr>
      </p:pic>
    </p:spTree>
    <p:extLst>
      <p:ext uri="{BB962C8B-B14F-4D97-AF65-F5344CB8AC3E}">
        <p14:creationId xmlns:p14="http://schemas.microsoft.com/office/powerpoint/2010/main" val="413972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3" y="195039"/>
            <a:ext cx="9996324" cy="1034351"/>
          </a:xfrm>
        </p:spPr>
        <p:txBody>
          <a:bodyPr/>
          <a:lstStyle/>
          <a:p>
            <a:r>
              <a:rPr lang="en-US" sz="3200" dirty="0"/>
              <a:t>THE AGGREGATE PRODUCTION FUNCTION ACCOUNTING FOR GROWTH</a:t>
            </a:r>
          </a:p>
        </p:txBody>
      </p:sp>
      <p:pic>
        <p:nvPicPr>
          <p:cNvPr id="8" name="Picture Placeholder 7" descr="Figure 9-4 Line graph of Real GDP per worker versus Physical capital per worker. The productivity line rises steeply from the origin and curves downward to level off at $60,000 capital and $60,000 GDP, as discussed in the caption.">
            <a:extLst>
              <a:ext uri="{FF2B5EF4-FFF2-40B4-BE49-F238E27FC236}">
                <a16:creationId xmlns:a16="http://schemas.microsoft.com/office/drawing/2014/main" id="{0D395832-6EE0-4E7C-A878-733A7428BE89}"/>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469720" y="1229391"/>
            <a:ext cx="9118960" cy="6347970"/>
          </a:xfrm>
          <a:prstGeom prst="rect">
            <a:avLst/>
          </a:prstGeom>
        </p:spPr>
      </p:pic>
    </p:spTree>
    <p:extLst>
      <p:ext uri="{BB962C8B-B14F-4D97-AF65-F5344CB8AC3E}">
        <p14:creationId xmlns:p14="http://schemas.microsoft.com/office/powerpoint/2010/main" val="96434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180692"/>
            <a:ext cx="9996324" cy="1056666"/>
          </a:xfrm>
        </p:spPr>
        <p:txBody>
          <a:bodyPr/>
          <a:lstStyle/>
          <a:p>
            <a:r>
              <a:rPr lang="en-US" sz="3200" dirty="0"/>
              <a:t>TECHNOLOGY AND PRODUCTIVITY</a:t>
            </a:r>
          </a:p>
        </p:txBody>
      </p:sp>
      <p:sp>
        <p:nvSpPr>
          <p:cNvPr id="3" name="Content Placeholder 2"/>
          <p:cNvSpPr>
            <a:spLocks noGrp="1"/>
          </p:cNvSpPr>
          <p:nvPr>
            <p:ph sz="quarter" idx="10"/>
          </p:nvPr>
        </p:nvSpPr>
        <p:spPr>
          <a:xfrm>
            <a:off x="213651" y="1381083"/>
            <a:ext cx="9729002" cy="5658416"/>
          </a:xfrm>
        </p:spPr>
        <p:txBody>
          <a:bodyPr/>
          <a:lstStyle/>
          <a:p>
            <a:pPr>
              <a:spcAft>
                <a:spcPts val="600"/>
              </a:spcAft>
            </a:pPr>
            <a:r>
              <a:rPr lang="en-US" dirty="0"/>
              <a:t>So additional amounts of physical capital are less productive when the amount of human capital per worker and the technology are held fixed. </a:t>
            </a:r>
          </a:p>
          <a:p>
            <a:pPr>
              <a:spcAft>
                <a:spcPts val="600"/>
              </a:spcAft>
            </a:pPr>
            <a:r>
              <a:rPr lang="en-US" dirty="0"/>
              <a:t>But this assumes all other things equal.</a:t>
            </a:r>
          </a:p>
          <a:p>
            <a:pPr>
              <a:spcAft>
                <a:spcPts val="600"/>
              </a:spcAft>
            </a:pPr>
            <a:r>
              <a:rPr lang="en-US" b="1" dirty="0"/>
              <a:t>Diminishing returns may disappear if we increase the amount of human capital per worker or improve the technology, or both, </a:t>
            </a:r>
            <a:r>
              <a:rPr lang="en-US" dirty="0"/>
              <a:t>as the amount of physical capital per worker is increased.</a:t>
            </a:r>
          </a:p>
        </p:txBody>
      </p:sp>
    </p:spTree>
    <p:extLst>
      <p:ext uri="{BB962C8B-B14F-4D97-AF65-F5344CB8AC3E}">
        <p14:creationId xmlns:p14="http://schemas.microsoft.com/office/powerpoint/2010/main" val="191074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60" y="1713"/>
            <a:ext cx="9996324" cy="987115"/>
          </a:xfrm>
        </p:spPr>
        <p:txBody>
          <a:bodyPr/>
          <a:lstStyle/>
          <a:p>
            <a:r>
              <a:rPr lang="en-US" sz="3200" dirty="0"/>
              <a:t>TOTAL FACTOR PRODUCTIVITY</a:t>
            </a:r>
          </a:p>
        </p:txBody>
      </p:sp>
      <p:pic>
        <p:nvPicPr>
          <p:cNvPr id="2" name="Picture 1">
            <a:extLst>
              <a:ext uri="{FF2B5EF4-FFF2-40B4-BE49-F238E27FC236}">
                <a16:creationId xmlns:a16="http://schemas.microsoft.com/office/drawing/2014/main" id="{6E47B6D0-2BCA-B545-7417-65F9D9431C21}"/>
              </a:ext>
            </a:extLst>
          </p:cNvPr>
          <p:cNvPicPr>
            <a:picLocks noChangeAspect="1"/>
          </p:cNvPicPr>
          <p:nvPr/>
        </p:nvPicPr>
        <p:blipFill>
          <a:blip r:embed="rId2"/>
          <a:stretch>
            <a:fillRect/>
          </a:stretch>
        </p:blipFill>
        <p:spPr>
          <a:xfrm>
            <a:off x="958197" y="1233685"/>
            <a:ext cx="8217333" cy="5955391"/>
          </a:xfrm>
          <a:prstGeom prst="rect">
            <a:avLst/>
          </a:prstGeom>
        </p:spPr>
      </p:pic>
    </p:spTree>
    <p:extLst>
      <p:ext uri="{BB962C8B-B14F-4D97-AF65-F5344CB8AC3E}">
        <p14:creationId xmlns:p14="http://schemas.microsoft.com/office/powerpoint/2010/main" val="108715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38700"/>
            <a:ext cx="9996324" cy="552955"/>
          </a:xfrm>
        </p:spPr>
        <p:txBody>
          <a:bodyPr/>
          <a:lstStyle/>
          <a:p>
            <a:r>
              <a:rPr lang="en-US" sz="3200" dirty="0"/>
              <a:t>GROWTH ACCOUNTING</a:t>
            </a:r>
          </a:p>
        </p:txBody>
      </p:sp>
      <p:sp>
        <p:nvSpPr>
          <p:cNvPr id="3" name="Content Placeholder 2"/>
          <p:cNvSpPr>
            <a:spLocks noGrp="1"/>
          </p:cNvSpPr>
          <p:nvPr>
            <p:ph sz="quarter" idx="10"/>
          </p:nvPr>
        </p:nvSpPr>
        <p:spPr>
          <a:xfrm>
            <a:off x="62076" y="1056992"/>
            <a:ext cx="9804186" cy="5658416"/>
          </a:xfrm>
        </p:spPr>
        <p:txBody>
          <a:bodyPr/>
          <a:lstStyle/>
          <a:p>
            <a:pPr>
              <a:spcAft>
                <a:spcPts val="1200"/>
              </a:spcAft>
            </a:pPr>
            <a:r>
              <a:rPr lang="en-US" sz="2400" dirty="0"/>
              <a:t>How do we tell what caused the growth?</a:t>
            </a:r>
          </a:p>
          <a:p>
            <a:pPr>
              <a:spcAft>
                <a:spcPts val="1200"/>
              </a:spcAft>
            </a:pPr>
            <a:r>
              <a:rPr lang="en-US" sz="2400" b="1" dirty="0"/>
              <a:t>Growth accounting: </a:t>
            </a:r>
            <a:r>
              <a:rPr lang="en-US" sz="2400" dirty="0"/>
              <a:t>estimates of the contribution of each major factor in the aggregate production function to economic growth</a:t>
            </a:r>
          </a:p>
          <a:p>
            <a:pPr>
              <a:spcAft>
                <a:spcPts val="1200"/>
              </a:spcAft>
            </a:pPr>
            <a:r>
              <a:rPr lang="en-US" sz="2400" b="1" dirty="0"/>
              <a:t>Total factor productivity: </a:t>
            </a:r>
            <a:r>
              <a:rPr lang="en-US" sz="2400" dirty="0"/>
              <a:t>the amount of output that can be produced with a given amount of factor inputs</a:t>
            </a:r>
          </a:p>
          <a:p>
            <a:pPr>
              <a:spcAft>
                <a:spcPts val="1200"/>
              </a:spcAft>
            </a:pPr>
            <a:r>
              <a:rPr lang="en-US" sz="2400" dirty="0"/>
              <a:t>(When total factor productivity increases, the economy can produce more output with the same quantity of physical capital, human capital, and labor.)</a:t>
            </a:r>
          </a:p>
          <a:p>
            <a:pPr>
              <a:spcAft>
                <a:spcPts val="1200"/>
              </a:spcAft>
            </a:pPr>
            <a:r>
              <a:rPr lang="en-US" sz="2400" dirty="0"/>
              <a:t>Increases in total factor productivity are crucial for growth.</a:t>
            </a:r>
          </a:p>
          <a:p>
            <a:pPr>
              <a:spcAft>
                <a:spcPts val="1200"/>
              </a:spcAft>
            </a:pPr>
            <a:r>
              <a:rPr lang="en-US" sz="2400" dirty="0"/>
              <a:t>And </a:t>
            </a:r>
            <a:r>
              <a:rPr lang="en-US" sz="2400" b="1" dirty="0"/>
              <a:t>increases in total factor productivity </a:t>
            </a:r>
            <a:r>
              <a:rPr lang="en-US" sz="2400" dirty="0"/>
              <a:t>likely measure the economic effects of </a:t>
            </a:r>
            <a:r>
              <a:rPr lang="en-US" sz="2400" b="1" dirty="0"/>
              <a:t>technological progress</a:t>
            </a:r>
            <a:r>
              <a:rPr lang="en-US" sz="2400" dirty="0"/>
              <a:t>.</a:t>
            </a:r>
          </a:p>
          <a:p>
            <a:pPr>
              <a:spcAft>
                <a:spcPts val="1200"/>
              </a:spcAft>
            </a:pPr>
            <a:r>
              <a:rPr lang="en-US" sz="2400" dirty="0"/>
              <a:t>So technological change is crucial to economic growth.</a:t>
            </a:r>
          </a:p>
          <a:p>
            <a:pPr>
              <a:spcAft>
                <a:spcPts val="1200"/>
              </a:spcAft>
            </a:pPr>
            <a:endParaRPr lang="en-US" dirty="0"/>
          </a:p>
        </p:txBody>
      </p:sp>
    </p:spTree>
    <p:extLst>
      <p:ext uri="{BB962C8B-B14F-4D97-AF65-F5344CB8AC3E}">
        <p14:creationId xmlns:p14="http://schemas.microsoft.com/office/powerpoint/2010/main" val="154787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1C0E80DF-1AE1-4309-89EE-F8DED542E7BB}"/>
              </a:ext>
            </a:extLst>
          </p:cNvPr>
          <p:cNvSpPr>
            <a:spLocks noGrp="1" noChangeArrowheads="1"/>
          </p:cNvSpPr>
          <p:nvPr>
            <p:ph type="title"/>
          </p:nvPr>
        </p:nvSpPr>
        <p:spPr>
          <a:xfrm>
            <a:off x="328295" y="575310"/>
            <a:ext cx="9408795" cy="895827"/>
          </a:xfrm>
        </p:spPr>
        <p:txBody>
          <a:bodyPr/>
          <a:lstStyle/>
          <a:p>
            <a:r>
              <a:rPr lang="en-US" altLang="en-US" sz="3200" b="0" cap="all" dirty="0">
                <a:solidFill>
                  <a:srgbClr val="DA1B2C"/>
                </a:solidFill>
                <a:latin typeface="Arial" pitchFamily="34" charset="0"/>
                <a:cs typeface="Arial" pitchFamily="34" charset="0"/>
              </a:rPr>
              <a:t>Total Factor Productivity</a:t>
            </a:r>
            <a:br>
              <a:rPr lang="en-US" altLang="en-US" sz="3520" dirty="0"/>
            </a:br>
            <a:endParaRPr lang="en-US" altLang="en-US" sz="3520" dirty="0"/>
          </a:p>
        </p:txBody>
      </p:sp>
      <p:sp>
        <p:nvSpPr>
          <p:cNvPr id="14339" name="Text Box 1030">
            <a:extLst>
              <a:ext uri="{FF2B5EF4-FFF2-40B4-BE49-F238E27FC236}">
                <a16:creationId xmlns:a16="http://schemas.microsoft.com/office/drawing/2014/main" id="{DF54FA91-4C00-4F1D-B729-2257D60C1562}"/>
              </a:ext>
            </a:extLst>
          </p:cNvPr>
          <p:cNvSpPr txBox="1">
            <a:spLocks noChangeArrowheads="1"/>
          </p:cNvSpPr>
          <p:nvPr/>
        </p:nvSpPr>
        <p:spPr bwMode="auto">
          <a:xfrm>
            <a:off x="328295" y="1115425"/>
            <a:ext cx="9162946" cy="608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just">
              <a:lnSpc>
                <a:spcPct val="90000"/>
              </a:lnSpc>
              <a:buClr>
                <a:srgbClr val="969696"/>
              </a:buClr>
              <a:buSzPct val="85000"/>
              <a:buFont typeface="Wingdings" panose="05000000000000000000" pitchFamily="2" charset="2"/>
              <a:buNone/>
            </a:pPr>
            <a:r>
              <a:rPr lang="en-US" altLang="en-US" dirty="0"/>
              <a:t>Total Factor Productivity (TFP) = A = Y/f(K,L)</a:t>
            </a:r>
          </a:p>
          <a:p>
            <a:pPr algn="just">
              <a:lnSpc>
                <a:spcPct val="90000"/>
              </a:lnSpc>
              <a:buClr>
                <a:srgbClr val="969696"/>
              </a:buClr>
              <a:buSzPct val="85000"/>
              <a:buFont typeface="Wingdings" panose="05000000000000000000" pitchFamily="2" charset="2"/>
              <a:buNone/>
            </a:pPr>
            <a:r>
              <a:rPr lang="en-US" altLang="en-US" dirty="0"/>
              <a:t>Basically, TFP is a ‘catch-all’ for anything that effects output other than K and L. </a:t>
            </a:r>
          </a:p>
          <a:p>
            <a:pPr marL="457200" lvl="1" indent="-457200" algn="just">
              <a:lnSpc>
                <a:spcPct val="90000"/>
              </a:lnSpc>
              <a:buSzPct val="65000"/>
              <a:buFont typeface="Wingdings" panose="05000000000000000000" pitchFamily="2" charset="2"/>
              <a:buChar char="§"/>
            </a:pPr>
            <a:r>
              <a:rPr lang="en-US" altLang="en-US" sz="2800" dirty="0"/>
              <a:t>Workweek of labor and capital </a:t>
            </a:r>
          </a:p>
          <a:p>
            <a:pPr marL="457200" lvl="1" indent="-457200" algn="just">
              <a:lnSpc>
                <a:spcPct val="90000"/>
              </a:lnSpc>
              <a:buSzPct val="65000"/>
              <a:buFont typeface="Wingdings" panose="05000000000000000000" pitchFamily="2" charset="2"/>
              <a:buChar char="§"/>
            </a:pPr>
            <a:r>
              <a:rPr lang="en-US" altLang="en-US" sz="2800" dirty="0"/>
              <a:t>Quality of labor and capital</a:t>
            </a:r>
          </a:p>
          <a:p>
            <a:pPr marL="457200" lvl="1" indent="-457200" algn="just">
              <a:lnSpc>
                <a:spcPct val="90000"/>
              </a:lnSpc>
              <a:buSzPct val="65000"/>
              <a:buFont typeface="Wingdings" panose="05000000000000000000" pitchFamily="2" charset="2"/>
              <a:buChar char="§"/>
            </a:pPr>
            <a:r>
              <a:rPr lang="en-US" altLang="en-US" sz="2800" dirty="0"/>
              <a:t>Regulation</a:t>
            </a:r>
          </a:p>
          <a:p>
            <a:pPr marL="457200" lvl="1" indent="-457200" algn="just">
              <a:lnSpc>
                <a:spcPct val="90000"/>
              </a:lnSpc>
              <a:buSzPct val="65000"/>
              <a:buFont typeface="Wingdings" panose="05000000000000000000" pitchFamily="2" charset="2"/>
              <a:buChar char="§"/>
            </a:pPr>
            <a:r>
              <a:rPr lang="en-US" altLang="en-US" sz="2800" dirty="0"/>
              <a:t>Infrastructure</a:t>
            </a:r>
          </a:p>
          <a:p>
            <a:pPr marL="457200" lvl="1" indent="-457200" algn="just">
              <a:lnSpc>
                <a:spcPct val="90000"/>
              </a:lnSpc>
              <a:buSzPct val="65000"/>
              <a:buFont typeface="Wingdings" panose="05000000000000000000" pitchFamily="2" charset="2"/>
              <a:buChar char="§"/>
            </a:pPr>
            <a:r>
              <a:rPr lang="en-US" altLang="en-US" sz="2800" dirty="0"/>
              <a:t>Competition</a:t>
            </a:r>
          </a:p>
          <a:p>
            <a:pPr marL="457200" lvl="1" indent="-457200" algn="just">
              <a:lnSpc>
                <a:spcPct val="90000"/>
              </a:lnSpc>
              <a:buSzPct val="65000"/>
              <a:buFont typeface="Wingdings" panose="05000000000000000000" pitchFamily="2" charset="2"/>
              <a:buChar char="§"/>
            </a:pPr>
            <a:r>
              <a:rPr lang="en-US" altLang="en-US" sz="2800" dirty="0"/>
              <a:t>Specialization</a:t>
            </a:r>
          </a:p>
          <a:p>
            <a:pPr marL="457200" lvl="1" indent="-457200" algn="just">
              <a:lnSpc>
                <a:spcPct val="90000"/>
              </a:lnSpc>
              <a:buSzPct val="65000"/>
              <a:buFont typeface="Wingdings" panose="05000000000000000000" pitchFamily="2" charset="2"/>
              <a:buChar char="§"/>
            </a:pPr>
            <a:r>
              <a:rPr lang="en-US" altLang="en-US" sz="2800" dirty="0"/>
              <a:t>Innovation</a:t>
            </a:r>
          </a:p>
          <a:p>
            <a:pPr marL="457200" lvl="1" indent="-457200" algn="just">
              <a:lnSpc>
                <a:spcPct val="90000"/>
              </a:lnSpc>
              <a:buSzPct val="65000"/>
              <a:buFont typeface="Wingdings" panose="05000000000000000000" pitchFamily="2" charset="2"/>
              <a:buChar char="§"/>
            </a:pPr>
            <a:r>
              <a:rPr lang="en-US" altLang="en-US" sz="2800" dirty="0"/>
              <a:t>Strategy (Entrepreneurial methods/new management techniques)</a:t>
            </a:r>
          </a:p>
        </p:txBody>
      </p:sp>
    </p:spTree>
  </p:cSld>
  <p:clrMapOvr>
    <a:masterClrMapping/>
  </p:clrMapOvr>
  <p:transition spd="med">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853"/>
            <a:ext cx="9996324" cy="987115"/>
          </a:xfrm>
        </p:spPr>
        <p:txBody>
          <a:bodyPr/>
          <a:lstStyle/>
          <a:p>
            <a:r>
              <a:rPr lang="en-US" dirty="0"/>
              <a:t>WHY GROWTH RATES DIFFER (3/4)</a:t>
            </a:r>
          </a:p>
        </p:txBody>
      </p:sp>
      <p:sp>
        <p:nvSpPr>
          <p:cNvPr id="4" name="Content Placeholder 3"/>
          <p:cNvSpPr>
            <a:spLocks noGrp="1"/>
          </p:cNvSpPr>
          <p:nvPr>
            <p:ph sz="quarter" idx="10"/>
          </p:nvPr>
        </p:nvSpPr>
        <p:spPr>
          <a:xfrm>
            <a:off x="247135" y="994802"/>
            <a:ext cx="9653120" cy="1696153"/>
          </a:xfrm>
        </p:spPr>
        <p:txBody>
          <a:bodyPr/>
          <a:lstStyle/>
          <a:p>
            <a:pPr marL="0" indent="0">
              <a:buNone/>
            </a:pPr>
            <a:r>
              <a:rPr lang="en-US" dirty="0"/>
              <a:t>Education</a:t>
            </a:r>
          </a:p>
          <a:p>
            <a:pPr marL="0" indent="0">
              <a:buNone/>
            </a:pPr>
            <a:endParaRPr lang="en-US" sz="1600" dirty="0"/>
          </a:p>
          <a:p>
            <a:r>
              <a:rPr lang="en-US" dirty="0"/>
              <a:t>China’s success at adding human capital is one key to its spectacular long-run growth.</a:t>
            </a:r>
          </a:p>
        </p:txBody>
      </p:sp>
      <p:pic>
        <p:nvPicPr>
          <p:cNvPr id="7" name="Picture 6" descr="A scatter plot shows the changes in the adult literacy rate in China and Argentina from 19 80 to 2018.&#10;The horizontal axis shows the years from 19 80 to 2010 in intervals of 10 years with an additional marking for 2018. The vertical axis is labeled Adult literacy rate (percent of population) and shows markings from 60 to 100 in increments of 10 percent. Two sets of data points representing China and Argentina are plotted on the graph.&#10;A line passing through the data points for Argentina is largely horizontal, showing a slight increase. The data points are located at the approximate coordinates:&#10;• (19 80, 94.5)&#10;• (19 90, 95)&#10;• (2000, 95.2)&#10;• (2005, 97)&#10;• (2009, 97)&#10;• (2010, 97)&#10;• (2011, 97)&#10;• (2012, 97)&#10;• (2015, 97)&#10;• (2018, 97).&#10;A line passing through the data for China’s adult literacy rate is increasing concave downward and passes through the approximate points:&#10;• (19 82, 65)&#10;• (19 90, 77)&#10;• (2000, 90)&#10;• (2010, 92)&#10;• (2017, 93)&#10;• (2018, 93).">
            <a:extLst>
              <a:ext uri="{FF2B5EF4-FFF2-40B4-BE49-F238E27FC236}">
                <a16:creationId xmlns:a16="http://schemas.microsoft.com/office/drawing/2014/main" id="{6F29D383-1CFA-43F0-2B57-E96225E003C7}"/>
              </a:ext>
            </a:extLst>
          </p:cNvPr>
          <p:cNvPicPr>
            <a:picLocks noChangeAspect="1"/>
          </p:cNvPicPr>
          <p:nvPr/>
        </p:nvPicPr>
        <p:blipFill>
          <a:blip r:embed="rId2"/>
          <a:stretch>
            <a:fillRect/>
          </a:stretch>
        </p:blipFill>
        <p:spPr>
          <a:xfrm>
            <a:off x="2427347" y="3038714"/>
            <a:ext cx="5203706" cy="4085463"/>
          </a:xfrm>
          <a:prstGeom prst="rect">
            <a:avLst/>
          </a:prstGeom>
        </p:spPr>
      </p:pic>
    </p:spTree>
    <p:extLst>
      <p:ext uri="{BB962C8B-B14F-4D97-AF65-F5344CB8AC3E}">
        <p14:creationId xmlns:p14="http://schemas.microsoft.com/office/powerpoint/2010/main" val="424306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666D-564E-410E-8855-2BCD4626CAFF}"/>
              </a:ext>
            </a:extLst>
          </p:cNvPr>
          <p:cNvSpPr>
            <a:spLocks noGrp="1"/>
          </p:cNvSpPr>
          <p:nvPr>
            <p:ph type="title"/>
          </p:nvPr>
        </p:nvSpPr>
        <p:spPr>
          <a:xfrm>
            <a:off x="62076" y="302394"/>
            <a:ext cx="9996324" cy="1056666"/>
          </a:xfrm>
        </p:spPr>
        <p:txBody>
          <a:bodyPr/>
          <a:lstStyle/>
          <a:p>
            <a:r>
              <a:rPr lang="en-US" dirty="0"/>
              <a:t>MORE FORMAL MODEL</a:t>
            </a:r>
          </a:p>
        </p:txBody>
      </p:sp>
      <p:sp>
        <p:nvSpPr>
          <p:cNvPr id="3" name="Content Placeholder 2">
            <a:extLst>
              <a:ext uri="{FF2B5EF4-FFF2-40B4-BE49-F238E27FC236}">
                <a16:creationId xmlns:a16="http://schemas.microsoft.com/office/drawing/2014/main" id="{AE1D5AC2-FEFD-4A8A-A761-B1C991234F92}"/>
              </a:ext>
            </a:extLst>
          </p:cNvPr>
          <p:cNvSpPr>
            <a:spLocks noGrp="1"/>
          </p:cNvSpPr>
          <p:nvPr>
            <p:ph sz="quarter" idx="10"/>
          </p:nvPr>
        </p:nvSpPr>
        <p:spPr>
          <a:xfrm>
            <a:off x="254214" y="1447155"/>
            <a:ext cx="9804186" cy="5658416"/>
          </a:xfrm>
        </p:spPr>
        <p:txBody>
          <a:bodyPr/>
          <a:lstStyle/>
          <a:p>
            <a:r>
              <a:rPr lang="en-AU" altLang="en-US" dirty="0"/>
              <a:t>Output or production (Y or Q is usually measured as Gross Domestic Product (GDP)</a:t>
            </a:r>
          </a:p>
          <a:p>
            <a:endParaRPr lang="en-AU" altLang="en-US" dirty="0"/>
          </a:p>
          <a:p>
            <a:r>
              <a:rPr lang="en-AU" altLang="en-US" dirty="0"/>
              <a:t>Q depends on quantities of  </a:t>
            </a:r>
            <a:r>
              <a:rPr lang="en-AU" altLang="en-US" i="1" dirty="0"/>
              <a:t>factors of production</a:t>
            </a:r>
            <a:r>
              <a:rPr lang="en-AU" altLang="en-US" dirty="0"/>
              <a:t> and </a:t>
            </a:r>
            <a:r>
              <a:rPr lang="en-AU" altLang="en-US" i="1" dirty="0"/>
              <a:t>technology  Y = f(K,L)</a:t>
            </a:r>
          </a:p>
          <a:p>
            <a:endParaRPr lang="en-AU" altLang="en-US" i="1" dirty="0"/>
          </a:p>
          <a:p>
            <a:r>
              <a:rPr lang="en-AU" altLang="en-US" dirty="0"/>
              <a:t>For economies to grow, however, factors of production must increase and/or there must be technical progress (productivity growth)</a:t>
            </a:r>
          </a:p>
          <a:p>
            <a:pPr>
              <a:buFont typeface="Wingdings" panose="05000000000000000000" pitchFamily="2" charset="2"/>
              <a:buNone/>
            </a:pPr>
            <a:r>
              <a:rPr lang="en-AU" altLang="en-US" dirty="0"/>
              <a:t>                                   Y = </a:t>
            </a:r>
            <a:r>
              <a:rPr lang="en-AU" altLang="en-US" dirty="0" err="1"/>
              <a:t>A</a:t>
            </a:r>
            <a:r>
              <a:rPr lang="en-AU" altLang="en-US" i="1" dirty="0" err="1"/>
              <a:t>f</a:t>
            </a:r>
            <a:r>
              <a:rPr lang="en-AU" altLang="en-US" dirty="0"/>
              <a:t>(K.L)</a:t>
            </a:r>
          </a:p>
          <a:p>
            <a:endParaRPr lang="en-US" dirty="0"/>
          </a:p>
        </p:txBody>
      </p:sp>
    </p:spTree>
    <p:extLst>
      <p:ext uri="{BB962C8B-B14F-4D97-AF65-F5344CB8AC3E}">
        <p14:creationId xmlns:p14="http://schemas.microsoft.com/office/powerpoint/2010/main" val="68684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3">
            <a:extLst>
              <a:ext uri="{FF2B5EF4-FFF2-40B4-BE49-F238E27FC236}">
                <a16:creationId xmlns:a16="http://schemas.microsoft.com/office/drawing/2014/main" id="{D443BBAB-7672-4EEB-9807-C3825C5B8009}"/>
              </a:ext>
            </a:extLst>
          </p:cNvPr>
          <p:cNvSpPr>
            <a:spLocks noChangeShapeType="1"/>
          </p:cNvSpPr>
          <p:nvPr/>
        </p:nvSpPr>
        <p:spPr bwMode="auto">
          <a:xfrm>
            <a:off x="251460" y="4294111"/>
            <a:ext cx="938784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540"/>
          </a:p>
        </p:txBody>
      </p:sp>
      <p:sp>
        <p:nvSpPr>
          <p:cNvPr id="11267" name="TextBox 1">
            <a:extLst>
              <a:ext uri="{FF2B5EF4-FFF2-40B4-BE49-F238E27FC236}">
                <a16:creationId xmlns:a16="http://schemas.microsoft.com/office/drawing/2014/main" id="{93BA77D2-9972-46C8-A9CD-0D2E519AB40E}"/>
              </a:ext>
            </a:extLst>
          </p:cNvPr>
          <p:cNvSpPr txBox="1">
            <a:spLocks noChangeArrowheads="1"/>
          </p:cNvSpPr>
          <p:nvPr/>
        </p:nvSpPr>
        <p:spPr bwMode="auto">
          <a:xfrm>
            <a:off x="419100" y="921327"/>
            <a:ext cx="86334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3333CC"/>
                </a:solidFill>
              </a:rPr>
              <a:t>To understand this, let’s look at the sources of economic growth….where does production come from?</a:t>
            </a:r>
          </a:p>
        </p:txBody>
      </p:sp>
      <p:graphicFrame>
        <p:nvGraphicFramePr>
          <p:cNvPr id="11268" name="Object 2">
            <a:extLst>
              <a:ext uri="{FF2B5EF4-FFF2-40B4-BE49-F238E27FC236}">
                <a16:creationId xmlns:a16="http://schemas.microsoft.com/office/drawing/2014/main" id="{7CB3F2A6-BF96-4218-ABEE-2B6D34B716A2}"/>
              </a:ext>
            </a:extLst>
          </p:cNvPr>
          <p:cNvGraphicFramePr>
            <a:graphicFrameLocks noChangeAspect="1"/>
          </p:cNvGraphicFramePr>
          <p:nvPr/>
        </p:nvGraphicFramePr>
        <p:xfrm>
          <a:off x="2972118" y="2042161"/>
          <a:ext cx="2689225" cy="626904"/>
        </p:xfrm>
        <a:graphic>
          <a:graphicData uri="http://schemas.openxmlformats.org/presentationml/2006/ole">
            <mc:AlternateContent xmlns:mc="http://schemas.openxmlformats.org/markup-compatibility/2006">
              <mc:Choice xmlns:v="urn:schemas-microsoft-com:vml" Requires="v">
                <p:oleObj name="Equation" r:id="rId2" imgW="926698" imgH="215806" progId="Equation.3">
                  <p:embed/>
                </p:oleObj>
              </mc:Choice>
              <mc:Fallback>
                <p:oleObj name="Equation" r:id="rId2" imgW="926698" imgH="215806" progId="Equation.3">
                  <p:embed/>
                  <p:pic>
                    <p:nvPicPr>
                      <p:cNvPr id="11268" name="Object 2">
                        <a:extLst>
                          <a:ext uri="{FF2B5EF4-FFF2-40B4-BE49-F238E27FC236}">
                            <a16:creationId xmlns:a16="http://schemas.microsoft.com/office/drawing/2014/main" id="{7CB3F2A6-BF96-4218-ABEE-2B6D34B71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118" y="2042161"/>
                        <a:ext cx="2689225" cy="626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7" name="Straight Arrow Connector 26">
            <a:extLst>
              <a:ext uri="{FF2B5EF4-FFF2-40B4-BE49-F238E27FC236}">
                <a16:creationId xmlns:a16="http://schemas.microsoft.com/office/drawing/2014/main" id="{08841798-7D40-4B73-BD7C-475DE7AF5EAC}"/>
              </a:ext>
            </a:extLst>
          </p:cNvPr>
          <p:cNvCxnSpPr/>
          <p:nvPr/>
        </p:nvCxnSpPr>
        <p:spPr>
          <a:xfrm flipV="1">
            <a:off x="2514600" y="2377440"/>
            <a:ext cx="502920" cy="2514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27">
            <a:extLst>
              <a:ext uri="{FF2B5EF4-FFF2-40B4-BE49-F238E27FC236}">
                <a16:creationId xmlns:a16="http://schemas.microsoft.com/office/drawing/2014/main" id="{8C181DCC-CCE8-4A78-87F3-14288DE425A5}"/>
              </a:ext>
            </a:extLst>
          </p:cNvPr>
          <p:cNvSpPr txBox="1">
            <a:spLocks noChangeArrowheads="1"/>
          </p:cNvSpPr>
          <p:nvPr/>
        </p:nvSpPr>
        <p:spPr bwMode="auto">
          <a:xfrm>
            <a:off x="1173480" y="2461261"/>
            <a:ext cx="13411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a:t>Real GDP</a:t>
            </a:r>
          </a:p>
        </p:txBody>
      </p:sp>
      <p:sp>
        <p:nvSpPr>
          <p:cNvPr id="11271" name="TextBox 28">
            <a:extLst>
              <a:ext uri="{FF2B5EF4-FFF2-40B4-BE49-F238E27FC236}">
                <a16:creationId xmlns:a16="http://schemas.microsoft.com/office/drawing/2014/main" id="{5FDC0DE5-E621-4F59-A88B-1B365CE422CA}"/>
              </a:ext>
            </a:extLst>
          </p:cNvPr>
          <p:cNvSpPr txBox="1">
            <a:spLocks noChangeArrowheads="1"/>
          </p:cNvSpPr>
          <p:nvPr/>
        </p:nvSpPr>
        <p:spPr bwMode="auto">
          <a:xfrm>
            <a:off x="3855720" y="1371600"/>
            <a:ext cx="21793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a:t>“is a function of”</a:t>
            </a:r>
          </a:p>
        </p:txBody>
      </p:sp>
      <p:sp>
        <p:nvSpPr>
          <p:cNvPr id="30" name="Right Brace 29">
            <a:extLst>
              <a:ext uri="{FF2B5EF4-FFF2-40B4-BE49-F238E27FC236}">
                <a16:creationId xmlns:a16="http://schemas.microsoft.com/office/drawing/2014/main" id="{7E85F2E4-7F9C-470C-9C18-965E36DBB9D0}"/>
              </a:ext>
            </a:extLst>
          </p:cNvPr>
          <p:cNvSpPr/>
          <p:nvPr/>
        </p:nvSpPr>
        <p:spPr>
          <a:xfrm rot="16200000">
            <a:off x="4526280" y="952500"/>
            <a:ext cx="419100" cy="19278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540"/>
          </a:p>
        </p:txBody>
      </p:sp>
      <p:cxnSp>
        <p:nvCxnSpPr>
          <p:cNvPr id="31" name="Straight Arrow Connector 30">
            <a:extLst>
              <a:ext uri="{FF2B5EF4-FFF2-40B4-BE49-F238E27FC236}">
                <a16:creationId xmlns:a16="http://schemas.microsoft.com/office/drawing/2014/main" id="{701A759B-602F-4A43-8E9D-F16E7087862D}"/>
              </a:ext>
            </a:extLst>
          </p:cNvPr>
          <p:cNvCxnSpPr/>
          <p:nvPr/>
        </p:nvCxnSpPr>
        <p:spPr>
          <a:xfrm rot="5400000" flipH="1" flipV="1">
            <a:off x="4149090" y="2670810"/>
            <a:ext cx="419100" cy="167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4" name="TextBox 31">
            <a:extLst>
              <a:ext uri="{FF2B5EF4-FFF2-40B4-BE49-F238E27FC236}">
                <a16:creationId xmlns:a16="http://schemas.microsoft.com/office/drawing/2014/main" id="{12B633E8-46F5-488A-AC23-E1019092CE3F}"/>
              </a:ext>
            </a:extLst>
          </p:cNvPr>
          <p:cNvSpPr txBox="1">
            <a:spLocks noChangeArrowheads="1"/>
          </p:cNvSpPr>
          <p:nvPr/>
        </p:nvSpPr>
        <p:spPr bwMode="auto">
          <a:xfrm>
            <a:off x="3185160" y="2964181"/>
            <a:ext cx="159258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a:t>Productivity</a:t>
            </a:r>
          </a:p>
        </p:txBody>
      </p:sp>
      <p:cxnSp>
        <p:nvCxnSpPr>
          <p:cNvPr id="33" name="Straight Arrow Connector 32">
            <a:extLst>
              <a:ext uri="{FF2B5EF4-FFF2-40B4-BE49-F238E27FC236}">
                <a16:creationId xmlns:a16="http://schemas.microsoft.com/office/drawing/2014/main" id="{2F2F2910-B43F-437A-BA25-F4F03ECEB417}"/>
              </a:ext>
            </a:extLst>
          </p:cNvPr>
          <p:cNvCxnSpPr/>
          <p:nvPr/>
        </p:nvCxnSpPr>
        <p:spPr>
          <a:xfrm rot="16200000" flipV="1">
            <a:off x="4652010" y="2754630"/>
            <a:ext cx="502920" cy="838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6" name="TextBox 33">
            <a:extLst>
              <a:ext uri="{FF2B5EF4-FFF2-40B4-BE49-F238E27FC236}">
                <a16:creationId xmlns:a16="http://schemas.microsoft.com/office/drawing/2014/main" id="{D4E553CD-C0BA-410A-B223-B85E311CFDA9}"/>
              </a:ext>
            </a:extLst>
          </p:cNvPr>
          <p:cNvSpPr txBox="1">
            <a:spLocks noChangeArrowheads="1"/>
          </p:cNvSpPr>
          <p:nvPr/>
        </p:nvSpPr>
        <p:spPr bwMode="auto">
          <a:xfrm>
            <a:off x="4693920" y="3048001"/>
            <a:ext cx="134112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a:t>Capital Stock</a:t>
            </a:r>
          </a:p>
        </p:txBody>
      </p:sp>
      <p:cxnSp>
        <p:nvCxnSpPr>
          <p:cNvPr id="35" name="Straight Arrow Connector 34">
            <a:extLst>
              <a:ext uri="{FF2B5EF4-FFF2-40B4-BE49-F238E27FC236}">
                <a16:creationId xmlns:a16="http://schemas.microsoft.com/office/drawing/2014/main" id="{C080A763-1ED9-4670-981A-D09D4539600C}"/>
              </a:ext>
            </a:extLst>
          </p:cNvPr>
          <p:cNvCxnSpPr/>
          <p:nvPr/>
        </p:nvCxnSpPr>
        <p:spPr>
          <a:xfrm rot="10800000">
            <a:off x="5448300" y="2461260"/>
            <a:ext cx="838200"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8" name="TextBox 35">
            <a:extLst>
              <a:ext uri="{FF2B5EF4-FFF2-40B4-BE49-F238E27FC236}">
                <a16:creationId xmlns:a16="http://schemas.microsoft.com/office/drawing/2014/main" id="{D7623297-9178-496D-8DA7-C5AE417F8408}"/>
              </a:ext>
            </a:extLst>
          </p:cNvPr>
          <p:cNvSpPr txBox="1">
            <a:spLocks noChangeArrowheads="1"/>
          </p:cNvSpPr>
          <p:nvPr/>
        </p:nvSpPr>
        <p:spPr bwMode="auto">
          <a:xfrm>
            <a:off x="5867400" y="2880360"/>
            <a:ext cx="184404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a:t>Labor</a:t>
            </a:r>
          </a:p>
        </p:txBody>
      </p:sp>
      <p:sp>
        <p:nvSpPr>
          <p:cNvPr id="11279" name="TextBox 38">
            <a:extLst>
              <a:ext uri="{FF2B5EF4-FFF2-40B4-BE49-F238E27FC236}">
                <a16:creationId xmlns:a16="http://schemas.microsoft.com/office/drawing/2014/main" id="{A35FFFE8-267D-4F15-A2C0-C6EC026DBA85}"/>
              </a:ext>
            </a:extLst>
          </p:cNvPr>
          <p:cNvSpPr txBox="1">
            <a:spLocks noChangeArrowheads="1"/>
          </p:cNvSpPr>
          <p:nvPr/>
        </p:nvSpPr>
        <p:spPr bwMode="auto">
          <a:xfrm>
            <a:off x="461010" y="4811486"/>
            <a:ext cx="888492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dirty="0">
                <a:solidFill>
                  <a:srgbClr val="FF0000"/>
                </a:solidFill>
              </a:rPr>
              <a:t>Real GDP </a:t>
            </a:r>
            <a:r>
              <a:rPr lang="en-US" altLang="en-US" sz="1980" dirty="0"/>
              <a:t>= Constant Dollar (Inflation adjusted) value of all goods and services produced in the United States</a:t>
            </a:r>
          </a:p>
          <a:p>
            <a:pPr eaLnBrk="1" hangingPunct="1">
              <a:spcBef>
                <a:spcPct val="0"/>
              </a:spcBef>
              <a:buClrTx/>
              <a:buSzTx/>
              <a:buFontTx/>
              <a:buNone/>
            </a:pPr>
            <a:endParaRPr lang="en-US" altLang="en-US" sz="1980" dirty="0"/>
          </a:p>
          <a:p>
            <a:pPr eaLnBrk="1" hangingPunct="1">
              <a:spcBef>
                <a:spcPct val="0"/>
              </a:spcBef>
              <a:buClrTx/>
              <a:buSzTx/>
              <a:buFontTx/>
              <a:buNone/>
            </a:pPr>
            <a:r>
              <a:rPr lang="en-US" altLang="en-US" sz="1980" dirty="0">
                <a:solidFill>
                  <a:srgbClr val="FF0000"/>
                </a:solidFill>
              </a:rPr>
              <a:t>Capital Stock </a:t>
            </a:r>
            <a:r>
              <a:rPr lang="en-US" altLang="en-US" sz="1980" dirty="0"/>
              <a:t>= Constant dollar value of private, non-residential fixed assets</a:t>
            </a:r>
          </a:p>
          <a:p>
            <a:pPr eaLnBrk="1" hangingPunct="1">
              <a:spcBef>
                <a:spcPct val="0"/>
              </a:spcBef>
              <a:buClrTx/>
              <a:buSzTx/>
              <a:buFontTx/>
              <a:buNone/>
            </a:pPr>
            <a:endParaRPr lang="en-US" altLang="en-US" sz="1980" dirty="0"/>
          </a:p>
          <a:p>
            <a:pPr eaLnBrk="1" hangingPunct="1">
              <a:spcBef>
                <a:spcPct val="0"/>
              </a:spcBef>
              <a:buClrTx/>
              <a:buSzTx/>
              <a:buFontTx/>
              <a:buNone/>
            </a:pPr>
            <a:r>
              <a:rPr lang="en-US" altLang="en-US" sz="1980" dirty="0">
                <a:solidFill>
                  <a:srgbClr val="FF0000"/>
                </a:solidFill>
              </a:rPr>
              <a:t>Labor</a:t>
            </a:r>
            <a:r>
              <a:rPr lang="en-US" altLang="en-US" sz="1980" dirty="0"/>
              <a:t> = Private Sector Employment</a:t>
            </a:r>
          </a:p>
          <a:p>
            <a:pPr eaLnBrk="1" hangingPunct="1">
              <a:spcBef>
                <a:spcPct val="0"/>
              </a:spcBef>
              <a:buClrTx/>
              <a:buSzTx/>
              <a:buFontTx/>
              <a:buNone/>
            </a:pPr>
            <a:endParaRPr lang="en-US" altLang="en-US" sz="1980" dirty="0"/>
          </a:p>
          <a:p>
            <a:pPr eaLnBrk="1" hangingPunct="1">
              <a:spcBef>
                <a:spcPct val="0"/>
              </a:spcBef>
              <a:buClrTx/>
              <a:buSzTx/>
              <a:buFontTx/>
              <a:buNone/>
            </a:pPr>
            <a:r>
              <a:rPr lang="en-US" altLang="en-US" sz="1980" dirty="0">
                <a:solidFill>
                  <a:srgbClr val="FF0000"/>
                </a:solidFill>
              </a:rPr>
              <a:t>Productivity </a:t>
            </a:r>
            <a:r>
              <a:rPr lang="en-US" altLang="en-US" sz="1980" dirty="0"/>
              <a:t>= Production unaccounted for by capital or labor</a:t>
            </a:r>
          </a:p>
        </p:txBody>
      </p:sp>
      <p:sp>
        <p:nvSpPr>
          <p:cNvPr id="16" name="Title 1">
            <a:extLst>
              <a:ext uri="{FF2B5EF4-FFF2-40B4-BE49-F238E27FC236}">
                <a16:creationId xmlns:a16="http://schemas.microsoft.com/office/drawing/2014/main" id="{2510F526-ED8A-4528-A06C-86BCB252ACE0}"/>
              </a:ext>
            </a:extLst>
          </p:cNvPr>
          <p:cNvSpPr>
            <a:spLocks noGrp="1"/>
          </p:cNvSpPr>
          <p:nvPr>
            <p:ph type="title"/>
          </p:nvPr>
        </p:nvSpPr>
        <p:spPr>
          <a:xfrm>
            <a:off x="62076" y="114298"/>
            <a:ext cx="9996324" cy="1056666"/>
          </a:xfrm>
        </p:spPr>
        <p:txBody>
          <a:bodyPr/>
          <a:lstStyle/>
          <a:p>
            <a:r>
              <a:rPr lang="en-US" sz="3600" b="0" dirty="0">
                <a:solidFill>
                  <a:srgbClr val="DA1B2C"/>
                </a:solidFill>
                <a:latin typeface="Arial" pitchFamily="34" charset="0"/>
                <a:cs typeface="Arial" pitchFamily="34" charset="0"/>
              </a:rPr>
              <a:t>MORE FORMAL MODEL</a:t>
            </a:r>
          </a:p>
        </p:txBody>
      </p:sp>
    </p:spTree>
    <p:extLst>
      <p:ext uri="{BB962C8B-B14F-4D97-AF65-F5344CB8AC3E}">
        <p14:creationId xmlns:p14="http://schemas.microsoft.com/office/powerpoint/2010/main" val="3972573838"/>
      </p:ext>
    </p:extLst>
  </p:cSld>
  <p:clrMapOvr>
    <a:masterClrMapping/>
  </p:clrMapOvr>
  <p:transition spd="med">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19288"/>
            <a:ext cx="9996324" cy="987115"/>
          </a:xfrm>
        </p:spPr>
        <p:txBody>
          <a:bodyPr/>
          <a:lstStyle/>
          <a:p>
            <a:r>
              <a:rPr lang="en-US" dirty="0"/>
              <a:t>GROWTH HAS BENEFITS AND COSTS</a:t>
            </a:r>
          </a:p>
        </p:txBody>
      </p:sp>
      <p:sp>
        <p:nvSpPr>
          <p:cNvPr id="4" name="Content Placeholder 3"/>
          <p:cNvSpPr>
            <a:spLocks noGrp="1"/>
          </p:cNvSpPr>
          <p:nvPr>
            <p:ph sz="quarter" idx="10"/>
          </p:nvPr>
        </p:nvSpPr>
        <p:spPr>
          <a:xfrm>
            <a:off x="62076" y="1306403"/>
            <a:ext cx="9804186" cy="1079721"/>
          </a:xfrm>
        </p:spPr>
        <p:txBody>
          <a:bodyPr/>
          <a:lstStyle/>
          <a:p>
            <a:r>
              <a:rPr lang="en-US" dirty="0"/>
              <a:t>China and India and Pakistan growth (and air pollution) have risen dramatically.</a:t>
            </a:r>
          </a:p>
        </p:txBody>
      </p:sp>
      <p:pic>
        <p:nvPicPr>
          <p:cNvPr id="7" name="Picture Placeholder 6" descr="A photo shows people riding bikes and driving cars in a busy road, amid an extremely smoggy day in China.">
            <a:extLst>
              <a:ext uri="{FF2B5EF4-FFF2-40B4-BE49-F238E27FC236}">
                <a16:creationId xmlns:a16="http://schemas.microsoft.com/office/drawing/2014/main" id="{43547DFB-C44E-4FB7-A5DA-B242CA3528F5}"/>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983321" y="2318918"/>
            <a:ext cx="3527719" cy="4684921"/>
          </a:xfrm>
          <a:prstGeom prst="rect">
            <a:avLst/>
          </a:prstGeom>
        </p:spPr>
      </p:pic>
      <p:pic>
        <p:nvPicPr>
          <p:cNvPr id="3" name="Picture 2">
            <a:extLst>
              <a:ext uri="{FF2B5EF4-FFF2-40B4-BE49-F238E27FC236}">
                <a16:creationId xmlns:a16="http://schemas.microsoft.com/office/drawing/2014/main" id="{B783212D-AA32-42CF-8041-7ADBABD5D9F8}"/>
              </a:ext>
            </a:extLst>
          </p:cNvPr>
          <p:cNvPicPr>
            <a:picLocks noChangeAspect="1"/>
          </p:cNvPicPr>
          <p:nvPr/>
        </p:nvPicPr>
        <p:blipFill>
          <a:blip r:embed="rId3"/>
          <a:stretch>
            <a:fillRect/>
          </a:stretch>
        </p:blipFill>
        <p:spPr>
          <a:xfrm>
            <a:off x="4602480" y="2386124"/>
            <a:ext cx="4795520" cy="4238196"/>
          </a:xfrm>
          <a:prstGeom prst="rect">
            <a:avLst/>
          </a:prstGeom>
        </p:spPr>
      </p:pic>
    </p:spTree>
    <p:extLst>
      <p:ext uri="{BB962C8B-B14F-4D97-AF65-F5344CB8AC3E}">
        <p14:creationId xmlns:p14="http://schemas.microsoft.com/office/powerpoint/2010/main" val="1021808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D547D797-EDAE-4BBF-BE32-9A3502AAF164}"/>
              </a:ext>
            </a:extLst>
          </p:cNvPr>
          <p:cNvSpPr txBox="1">
            <a:spLocks noChangeArrowheads="1"/>
          </p:cNvSpPr>
          <p:nvPr/>
        </p:nvSpPr>
        <p:spPr bwMode="auto">
          <a:xfrm>
            <a:off x="377190" y="1017847"/>
            <a:ext cx="930402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dirty="0">
                <a:sym typeface="Helvetica Neue"/>
              </a:rPr>
              <a:t>A convenient </a:t>
            </a:r>
            <a:r>
              <a:rPr lang="en-US" altLang="en-US" sz="1980" dirty="0"/>
              <a:t>functional form for growth accounting is the Cobb-Douglas production function.  It takes the form: </a:t>
            </a:r>
          </a:p>
        </p:txBody>
      </p:sp>
      <p:graphicFrame>
        <p:nvGraphicFramePr>
          <p:cNvPr id="12291" name="Object 2">
            <a:extLst>
              <a:ext uri="{FF2B5EF4-FFF2-40B4-BE49-F238E27FC236}">
                <a16:creationId xmlns:a16="http://schemas.microsoft.com/office/drawing/2014/main" id="{4DF5DD23-1A62-467D-8C84-66E704651464}"/>
              </a:ext>
            </a:extLst>
          </p:cNvPr>
          <p:cNvGraphicFramePr>
            <a:graphicFrameLocks noChangeAspect="1"/>
          </p:cNvGraphicFramePr>
          <p:nvPr/>
        </p:nvGraphicFramePr>
        <p:xfrm>
          <a:off x="974407" y="1990362"/>
          <a:ext cx="2926715" cy="757873"/>
        </p:xfrm>
        <a:graphic>
          <a:graphicData uri="http://schemas.openxmlformats.org/presentationml/2006/ole">
            <mc:AlternateContent xmlns:mc="http://schemas.openxmlformats.org/markup-compatibility/2006">
              <mc:Choice xmlns:v="urn:schemas-microsoft-com:vml" Requires="v">
                <p:oleObj name="Equation" r:id="rId2" imgW="736600" imgH="190500" progId="Equation.3">
                  <p:embed/>
                </p:oleObj>
              </mc:Choice>
              <mc:Fallback>
                <p:oleObj name="Equation" r:id="rId2" imgW="736600" imgH="190500" progId="Equation.3">
                  <p:embed/>
                  <p:pic>
                    <p:nvPicPr>
                      <p:cNvPr id="12291" name="Object 2">
                        <a:extLst>
                          <a:ext uri="{FF2B5EF4-FFF2-40B4-BE49-F238E27FC236}">
                            <a16:creationId xmlns:a16="http://schemas.microsoft.com/office/drawing/2014/main" id="{4DF5DD23-1A62-467D-8C84-66E704651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07" y="1990362"/>
                        <a:ext cx="2926715" cy="757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Box 3">
            <a:extLst>
              <a:ext uri="{FF2B5EF4-FFF2-40B4-BE49-F238E27FC236}">
                <a16:creationId xmlns:a16="http://schemas.microsoft.com/office/drawing/2014/main" id="{BA52EC9A-8018-4C49-A997-7ACD057B4D88}"/>
              </a:ext>
            </a:extLst>
          </p:cNvPr>
          <p:cNvSpPr txBox="1">
            <a:spLocks noChangeArrowheads="1"/>
          </p:cNvSpPr>
          <p:nvPr/>
        </p:nvSpPr>
        <p:spPr bwMode="auto">
          <a:xfrm>
            <a:off x="4959350" y="2190908"/>
            <a:ext cx="268224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a:t>where</a:t>
            </a:r>
          </a:p>
        </p:txBody>
      </p:sp>
      <p:graphicFrame>
        <p:nvGraphicFramePr>
          <p:cNvPr id="12293" name="Object 3">
            <a:extLst>
              <a:ext uri="{FF2B5EF4-FFF2-40B4-BE49-F238E27FC236}">
                <a16:creationId xmlns:a16="http://schemas.microsoft.com/office/drawing/2014/main" id="{8F88DA4C-4711-42FE-9968-971A882D98BD}"/>
              </a:ext>
            </a:extLst>
          </p:cNvPr>
          <p:cNvGraphicFramePr>
            <a:graphicFrameLocks noChangeAspect="1"/>
          </p:cNvGraphicFramePr>
          <p:nvPr/>
        </p:nvGraphicFramePr>
        <p:xfrm>
          <a:off x="6341522" y="1990362"/>
          <a:ext cx="2371408" cy="806768"/>
        </p:xfrm>
        <a:graphic>
          <a:graphicData uri="http://schemas.openxmlformats.org/presentationml/2006/ole">
            <mc:AlternateContent xmlns:mc="http://schemas.openxmlformats.org/markup-compatibility/2006">
              <mc:Choice xmlns:v="urn:schemas-microsoft-com:vml" Requires="v">
                <p:oleObj name="Equation" r:id="rId4" imgW="596641" imgH="203112" progId="Equation.3">
                  <p:embed/>
                </p:oleObj>
              </mc:Choice>
              <mc:Fallback>
                <p:oleObj name="Equation" r:id="rId4" imgW="596641" imgH="203112" progId="Equation.3">
                  <p:embed/>
                  <p:pic>
                    <p:nvPicPr>
                      <p:cNvPr id="12293" name="Object 3">
                        <a:extLst>
                          <a:ext uri="{FF2B5EF4-FFF2-40B4-BE49-F238E27FC236}">
                            <a16:creationId xmlns:a16="http://schemas.microsoft.com/office/drawing/2014/main" id="{8F88DA4C-4711-42FE-9968-971A882D9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522" y="1990362"/>
                        <a:ext cx="2371408" cy="806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TextBox 5">
            <a:extLst>
              <a:ext uri="{FF2B5EF4-FFF2-40B4-BE49-F238E27FC236}">
                <a16:creationId xmlns:a16="http://schemas.microsoft.com/office/drawing/2014/main" id="{1F5680FD-38A7-46E2-89DE-96D34F6B3F75}"/>
              </a:ext>
            </a:extLst>
          </p:cNvPr>
          <p:cNvSpPr txBox="1">
            <a:spLocks noChangeArrowheads="1"/>
          </p:cNvSpPr>
          <p:nvPr/>
        </p:nvSpPr>
        <p:spPr bwMode="auto">
          <a:xfrm>
            <a:off x="922020" y="2963286"/>
            <a:ext cx="804672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980" dirty="0"/>
              <a:t>With the Cobb-Douglas production function, the parameters have clear interpretations: </a:t>
            </a:r>
          </a:p>
        </p:txBody>
      </p:sp>
      <p:graphicFrame>
        <p:nvGraphicFramePr>
          <p:cNvPr id="9" name="Table 8">
            <a:extLst>
              <a:ext uri="{FF2B5EF4-FFF2-40B4-BE49-F238E27FC236}">
                <a16:creationId xmlns:a16="http://schemas.microsoft.com/office/drawing/2014/main" id="{903BCFAE-8F35-4847-8488-F844123A9DCB}"/>
              </a:ext>
            </a:extLst>
          </p:cNvPr>
          <p:cNvGraphicFramePr>
            <a:graphicFrameLocks noGrp="1"/>
          </p:cNvGraphicFramePr>
          <p:nvPr/>
        </p:nvGraphicFramePr>
        <p:xfrm>
          <a:off x="922020" y="3706049"/>
          <a:ext cx="8643086" cy="3824294"/>
        </p:xfrm>
        <a:graphic>
          <a:graphicData uri="http://schemas.openxmlformats.org/drawingml/2006/table">
            <a:tbl>
              <a:tblPr firstRow="1" bandRow="1">
                <a:tableStyleId>{21E4AEA4-8DFA-4A89-87EB-49C32662AFE0}</a:tableStyleId>
              </a:tblPr>
              <a:tblGrid>
                <a:gridCol w="4321543">
                  <a:extLst>
                    <a:ext uri="{9D8B030D-6E8A-4147-A177-3AD203B41FA5}">
                      <a16:colId xmlns:a16="http://schemas.microsoft.com/office/drawing/2014/main" val="20000"/>
                    </a:ext>
                  </a:extLst>
                </a:gridCol>
                <a:gridCol w="4321543">
                  <a:extLst>
                    <a:ext uri="{9D8B030D-6E8A-4147-A177-3AD203B41FA5}">
                      <a16:colId xmlns:a16="http://schemas.microsoft.com/office/drawing/2014/main" val="20001"/>
                    </a:ext>
                  </a:extLst>
                </a:gridCol>
              </a:tblGrid>
              <a:tr h="964477">
                <a:tc>
                  <a:txBody>
                    <a:bodyPr/>
                    <a:lstStyle/>
                    <a:p>
                      <a:endParaRPr lang="en-US" sz="2000" dirty="0"/>
                    </a:p>
                  </a:txBody>
                  <a:tcPr marL="100584" marR="100584" marT="50258" marB="50258">
                    <a:solidFill>
                      <a:schemeClr val="accent4"/>
                    </a:solidFill>
                  </a:tcPr>
                </a:tc>
                <a:tc>
                  <a:txBody>
                    <a:bodyPr/>
                    <a:lstStyle/>
                    <a:p>
                      <a:endParaRPr lang="en-US" sz="2000" dirty="0"/>
                    </a:p>
                  </a:txBody>
                  <a:tcPr marL="100584" marR="100584" marT="50258" marB="50258">
                    <a:solidFill>
                      <a:schemeClr val="accent4"/>
                    </a:solidFill>
                  </a:tcPr>
                </a:tc>
                <a:extLst>
                  <a:ext uri="{0D108BD9-81ED-4DB2-BD59-A6C34878D82A}">
                    <a16:rowId xmlns:a16="http://schemas.microsoft.com/office/drawing/2014/main" val="10000"/>
                  </a:ext>
                </a:extLst>
              </a:tr>
              <a:tr h="1540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Capital’s share of income (what % of total income in the US accrues to owners of capital)</a:t>
                      </a:r>
                    </a:p>
                  </a:txBody>
                  <a:tcPr marL="100584" marR="100584" marT="50258" marB="50258">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Labor’s share of income (what % of total income in the US accrues to owners of labor)</a:t>
                      </a:r>
                    </a:p>
                    <a:p>
                      <a:endParaRPr lang="en-US" sz="2000" dirty="0"/>
                    </a:p>
                  </a:txBody>
                  <a:tcPr marL="100584" marR="100584" marT="50258" marB="50258">
                    <a:solidFill>
                      <a:schemeClr val="accent4"/>
                    </a:solidFill>
                  </a:tcPr>
                </a:tc>
                <a:extLst>
                  <a:ext uri="{0D108BD9-81ED-4DB2-BD59-A6C34878D82A}">
                    <a16:rowId xmlns:a16="http://schemas.microsoft.com/office/drawing/2014/main" val="10001"/>
                  </a:ext>
                </a:extLst>
              </a:tr>
              <a:tr h="1212857">
                <a:tc>
                  <a:txBody>
                    <a:bodyPr/>
                    <a:lstStyle/>
                    <a:p>
                      <a:r>
                        <a:rPr lang="en-US" sz="2000" dirty="0"/>
                        <a:t>Elasticity of output with respect to capital (% increase in output resulting from a 1% increase in capital)</a:t>
                      </a:r>
                    </a:p>
                  </a:txBody>
                  <a:tcPr marL="100584" marR="100584" marT="50258" marB="50258">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Elasticity of output with respect to labor (% increase in output resulting from a 1% increase in labor)</a:t>
                      </a:r>
                    </a:p>
                  </a:txBody>
                  <a:tcPr marL="100584" marR="100584" marT="50258" marB="50258">
                    <a:solidFill>
                      <a:schemeClr val="accent4"/>
                    </a:solidFill>
                  </a:tcPr>
                </a:tc>
                <a:extLst>
                  <a:ext uri="{0D108BD9-81ED-4DB2-BD59-A6C34878D82A}">
                    <a16:rowId xmlns:a16="http://schemas.microsoft.com/office/drawing/2014/main" val="10002"/>
                  </a:ext>
                </a:extLst>
              </a:tr>
            </a:tbl>
          </a:graphicData>
        </a:graphic>
      </p:graphicFrame>
      <p:graphicFrame>
        <p:nvGraphicFramePr>
          <p:cNvPr id="12309" name="Object 6">
            <a:extLst>
              <a:ext uri="{FF2B5EF4-FFF2-40B4-BE49-F238E27FC236}">
                <a16:creationId xmlns:a16="http://schemas.microsoft.com/office/drawing/2014/main" id="{F5CC66FD-C14F-46B7-8634-3AE216365046}"/>
              </a:ext>
            </a:extLst>
          </p:cNvPr>
          <p:cNvGraphicFramePr>
            <a:graphicFrameLocks noChangeAspect="1"/>
          </p:cNvGraphicFramePr>
          <p:nvPr/>
        </p:nvGraphicFramePr>
        <p:xfrm>
          <a:off x="2823668" y="3830409"/>
          <a:ext cx="586740" cy="663575"/>
        </p:xfrm>
        <a:graphic>
          <a:graphicData uri="http://schemas.openxmlformats.org/presentationml/2006/ole">
            <mc:AlternateContent xmlns:mc="http://schemas.openxmlformats.org/markup-compatibility/2006">
              <mc:Choice xmlns:v="urn:schemas-microsoft-com:vml" Requires="v">
                <p:oleObj name="Equation" r:id="rId6" imgW="152334" imgH="139639" progId="Equation.3">
                  <p:embed/>
                </p:oleObj>
              </mc:Choice>
              <mc:Fallback>
                <p:oleObj name="Equation" r:id="rId6" imgW="152334" imgH="139639" progId="Equation.3">
                  <p:embed/>
                  <p:pic>
                    <p:nvPicPr>
                      <p:cNvPr id="12309" name="Object 6">
                        <a:extLst>
                          <a:ext uri="{FF2B5EF4-FFF2-40B4-BE49-F238E27FC236}">
                            <a16:creationId xmlns:a16="http://schemas.microsoft.com/office/drawing/2014/main" id="{F5CC66FD-C14F-46B7-8634-3AE216365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3668" y="3830409"/>
                        <a:ext cx="58674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0" name="Object 7">
            <a:extLst>
              <a:ext uri="{FF2B5EF4-FFF2-40B4-BE49-F238E27FC236}">
                <a16:creationId xmlns:a16="http://schemas.microsoft.com/office/drawing/2014/main" id="{57E19835-604D-4EBF-B1FA-E5529D2686FE}"/>
              </a:ext>
            </a:extLst>
          </p:cNvPr>
          <p:cNvGraphicFramePr>
            <a:graphicFrameLocks noChangeAspect="1"/>
          </p:cNvGraphicFramePr>
          <p:nvPr/>
        </p:nvGraphicFramePr>
        <p:xfrm>
          <a:off x="6647993" y="3706049"/>
          <a:ext cx="670560" cy="916782"/>
        </p:xfrm>
        <a:graphic>
          <a:graphicData uri="http://schemas.openxmlformats.org/presentationml/2006/ole">
            <mc:AlternateContent xmlns:mc="http://schemas.openxmlformats.org/markup-compatibility/2006">
              <mc:Choice xmlns:v="urn:schemas-microsoft-com:vml" Requires="v">
                <p:oleObj name="Equation" r:id="rId8" imgW="152268" imgH="203024" progId="Equation.3">
                  <p:embed/>
                </p:oleObj>
              </mc:Choice>
              <mc:Fallback>
                <p:oleObj name="Equation" r:id="rId8" imgW="152268" imgH="203024" progId="Equation.3">
                  <p:embed/>
                  <p:pic>
                    <p:nvPicPr>
                      <p:cNvPr id="12310" name="Object 7">
                        <a:extLst>
                          <a:ext uri="{FF2B5EF4-FFF2-40B4-BE49-F238E27FC236}">
                            <a16:creationId xmlns:a16="http://schemas.microsoft.com/office/drawing/2014/main" id="{57E19835-604D-4EBF-B1FA-E5529D2686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7993" y="3706049"/>
                        <a:ext cx="670560" cy="916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itle 1">
            <a:extLst>
              <a:ext uri="{FF2B5EF4-FFF2-40B4-BE49-F238E27FC236}">
                <a16:creationId xmlns:a16="http://schemas.microsoft.com/office/drawing/2014/main" id="{D6CED720-5B74-4769-8AB5-CE720F3EBE3E}"/>
              </a:ext>
            </a:extLst>
          </p:cNvPr>
          <p:cNvSpPr txBox="1">
            <a:spLocks/>
          </p:cNvSpPr>
          <p:nvPr/>
        </p:nvSpPr>
        <p:spPr>
          <a:xfrm>
            <a:off x="552017" y="120898"/>
            <a:ext cx="9304019" cy="1056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200" cap="all" dirty="0">
                <a:solidFill>
                  <a:srgbClr val="DA1B2C"/>
                </a:solidFill>
                <a:latin typeface="Arial" panose="020B0604020202020204" pitchFamily="34" charset="0"/>
                <a:cs typeface="Arial" pitchFamily="34" charset="0"/>
              </a:rPr>
              <a:t>Cobb-Douglas production function </a:t>
            </a:r>
          </a:p>
        </p:txBody>
      </p:sp>
    </p:spTree>
    <p:extLst>
      <p:ext uri="{BB962C8B-B14F-4D97-AF65-F5344CB8AC3E}">
        <p14:creationId xmlns:p14="http://schemas.microsoft.com/office/powerpoint/2010/main" val="175506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extLst>
              <a:ext uri="{FF2B5EF4-FFF2-40B4-BE49-F238E27FC236}">
                <a16:creationId xmlns:a16="http://schemas.microsoft.com/office/drawing/2014/main" id="{1CC020E7-8874-4565-A978-DF3075549350}"/>
              </a:ext>
            </a:extLst>
          </p:cNvPr>
          <p:cNvGraphicFramePr>
            <a:graphicFrameLocks noChangeAspect="1"/>
          </p:cNvGraphicFramePr>
          <p:nvPr/>
        </p:nvGraphicFramePr>
        <p:xfrm>
          <a:off x="3268980" y="2293620"/>
          <a:ext cx="2874328" cy="1159510"/>
        </p:xfrm>
        <a:graphic>
          <a:graphicData uri="http://schemas.openxmlformats.org/presentationml/2006/ole">
            <mc:AlternateContent xmlns:mc="http://schemas.openxmlformats.org/markup-compatibility/2006">
              <mc:Choice xmlns:v="urn:schemas-microsoft-com:vml" Requires="v">
                <p:oleObj name="Equation" r:id="rId2" imgW="723586" imgH="291973" progId="Equation.3">
                  <p:embed/>
                </p:oleObj>
              </mc:Choice>
              <mc:Fallback>
                <p:oleObj name="Equation" r:id="rId2" imgW="723586" imgH="291973" progId="Equation.3">
                  <p:embed/>
                  <p:pic>
                    <p:nvPicPr>
                      <p:cNvPr id="13314" name="Object 2">
                        <a:extLst>
                          <a:ext uri="{FF2B5EF4-FFF2-40B4-BE49-F238E27FC236}">
                            <a16:creationId xmlns:a16="http://schemas.microsoft.com/office/drawing/2014/main" id="{1CC020E7-8874-4565-A978-DF3075549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980" y="2293620"/>
                        <a:ext cx="2874328" cy="1159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5" name="TextBox 5">
            <a:extLst>
              <a:ext uri="{FF2B5EF4-FFF2-40B4-BE49-F238E27FC236}">
                <a16:creationId xmlns:a16="http://schemas.microsoft.com/office/drawing/2014/main" id="{7721D72B-5CC5-46EA-AA35-C8B54202C9AA}"/>
              </a:ext>
            </a:extLst>
          </p:cNvPr>
          <p:cNvSpPr txBox="1">
            <a:spLocks noChangeArrowheads="1"/>
          </p:cNvSpPr>
          <p:nvPr/>
        </p:nvSpPr>
        <p:spPr bwMode="auto">
          <a:xfrm>
            <a:off x="419099" y="803351"/>
            <a:ext cx="9436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t>Suppose we have the following Cobb-Douglas production function: </a:t>
            </a:r>
          </a:p>
        </p:txBody>
      </p:sp>
      <p:sp>
        <p:nvSpPr>
          <p:cNvPr id="13316" name="Oval 6">
            <a:extLst>
              <a:ext uri="{FF2B5EF4-FFF2-40B4-BE49-F238E27FC236}">
                <a16:creationId xmlns:a16="http://schemas.microsoft.com/office/drawing/2014/main" id="{E7E24A91-6511-4D58-80C2-2C8BAC7C48D8}"/>
              </a:ext>
            </a:extLst>
          </p:cNvPr>
          <p:cNvSpPr>
            <a:spLocks noChangeArrowheads="1"/>
          </p:cNvSpPr>
          <p:nvPr/>
        </p:nvSpPr>
        <p:spPr bwMode="auto">
          <a:xfrm>
            <a:off x="5699760" y="2209800"/>
            <a:ext cx="419100" cy="1089660"/>
          </a:xfrm>
          <a:prstGeom prst="ellipse">
            <a:avLst/>
          </a:prstGeom>
          <a:noFill/>
          <a:ln w="127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980"/>
          </a:p>
        </p:txBody>
      </p:sp>
      <p:cxnSp>
        <p:nvCxnSpPr>
          <p:cNvPr id="13317" name="Straight Arrow Connector 8">
            <a:extLst>
              <a:ext uri="{FF2B5EF4-FFF2-40B4-BE49-F238E27FC236}">
                <a16:creationId xmlns:a16="http://schemas.microsoft.com/office/drawing/2014/main" id="{CD10B10C-9172-4367-9893-74BB7852BD6B}"/>
              </a:ext>
            </a:extLst>
          </p:cNvPr>
          <p:cNvCxnSpPr>
            <a:cxnSpLocks noChangeShapeType="1"/>
            <a:stCxn id="13316" idx="6"/>
          </p:cNvCxnSpPr>
          <p:nvPr/>
        </p:nvCxnSpPr>
        <p:spPr bwMode="auto">
          <a:xfrm flipV="1">
            <a:off x="6118860" y="2042160"/>
            <a:ext cx="754380" cy="71247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3318" name="TextBox 9">
            <a:extLst>
              <a:ext uri="{FF2B5EF4-FFF2-40B4-BE49-F238E27FC236}">
                <a16:creationId xmlns:a16="http://schemas.microsoft.com/office/drawing/2014/main" id="{42BF303A-D7CE-487F-8C61-A174C90B8211}"/>
              </a:ext>
            </a:extLst>
          </p:cNvPr>
          <p:cNvSpPr txBox="1">
            <a:spLocks noChangeArrowheads="1"/>
          </p:cNvSpPr>
          <p:nvPr/>
        </p:nvSpPr>
        <p:spPr bwMode="auto">
          <a:xfrm>
            <a:off x="6873240" y="1455420"/>
            <a:ext cx="217932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40"/>
              <a:t>A 1% rise in employment raises GDP by 2/3%</a:t>
            </a:r>
          </a:p>
        </p:txBody>
      </p:sp>
      <p:sp>
        <p:nvSpPr>
          <p:cNvPr id="13319" name="Oval 10">
            <a:extLst>
              <a:ext uri="{FF2B5EF4-FFF2-40B4-BE49-F238E27FC236}">
                <a16:creationId xmlns:a16="http://schemas.microsoft.com/office/drawing/2014/main" id="{B3CCA306-6581-4E56-8CCA-8C0C3B37B2F0}"/>
              </a:ext>
            </a:extLst>
          </p:cNvPr>
          <p:cNvSpPr>
            <a:spLocks noChangeArrowheads="1"/>
          </p:cNvSpPr>
          <p:nvPr/>
        </p:nvSpPr>
        <p:spPr bwMode="auto">
          <a:xfrm>
            <a:off x="5113020" y="2209800"/>
            <a:ext cx="419100" cy="1089660"/>
          </a:xfrm>
          <a:prstGeom prst="ellipse">
            <a:avLst/>
          </a:prstGeom>
          <a:noFill/>
          <a:ln w="127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980"/>
          </a:p>
        </p:txBody>
      </p:sp>
      <p:cxnSp>
        <p:nvCxnSpPr>
          <p:cNvPr id="13320" name="Straight Arrow Connector 11">
            <a:extLst>
              <a:ext uri="{FF2B5EF4-FFF2-40B4-BE49-F238E27FC236}">
                <a16:creationId xmlns:a16="http://schemas.microsoft.com/office/drawing/2014/main" id="{21925A51-4769-497E-ABE6-EA835D155984}"/>
              </a:ext>
            </a:extLst>
          </p:cNvPr>
          <p:cNvCxnSpPr>
            <a:cxnSpLocks noChangeShapeType="1"/>
            <a:stCxn id="13319" idx="2"/>
          </p:cNvCxnSpPr>
          <p:nvPr/>
        </p:nvCxnSpPr>
        <p:spPr bwMode="auto">
          <a:xfrm rot="10800000">
            <a:off x="4442460" y="2209800"/>
            <a:ext cx="670560" cy="54483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3321" name="TextBox 14">
            <a:extLst>
              <a:ext uri="{FF2B5EF4-FFF2-40B4-BE49-F238E27FC236}">
                <a16:creationId xmlns:a16="http://schemas.microsoft.com/office/drawing/2014/main" id="{5F77D39D-D4D2-4EF0-A302-5FE7AE00E54C}"/>
              </a:ext>
            </a:extLst>
          </p:cNvPr>
          <p:cNvSpPr txBox="1">
            <a:spLocks noChangeArrowheads="1"/>
          </p:cNvSpPr>
          <p:nvPr/>
        </p:nvSpPr>
        <p:spPr bwMode="auto">
          <a:xfrm>
            <a:off x="2849880" y="1455421"/>
            <a:ext cx="217932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40"/>
              <a:t>A 1% rise in capital raises GDP by 1/3%</a:t>
            </a:r>
          </a:p>
        </p:txBody>
      </p:sp>
      <p:sp>
        <p:nvSpPr>
          <p:cNvPr id="13322" name="TextBox 16">
            <a:extLst>
              <a:ext uri="{FF2B5EF4-FFF2-40B4-BE49-F238E27FC236}">
                <a16:creationId xmlns:a16="http://schemas.microsoft.com/office/drawing/2014/main" id="{BF20A881-142C-4095-BC4E-70A38C847C75}"/>
              </a:ext>
            </a:extLst>
          </p:cNvPr>
          <p:cNvSpPr txBox="1">
            <a:spLocks noChangeArrowheads="1"/>
          </p:cNvSpPr>
          <p:nvPr/>
        </p:nvSpPr>
        <p:spPr bwMode="auto">
          <a:xfrm>
            <a:off x="374583" y="3667986"/>
            <a:ext cx="91363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t>We can rewrite the production function in terms of growth rates to decompose GDP growth into growth of factors: </a:t>
            </a:r>
          </a:p>
        </p:txBody>
      </p:sp>
      <p:graphicFrame>
        <p:nvGraphicFramePr>
          <p:cNvPr id="13323" name="Object 6">
            <a:extLst>
              <a:ext uri="{FF2B5EF4-FFF2-40B4-BE49-F238E27FC236}">
                <a16:creationId xmlns:a16="http://schemas.microsoft.com/office/drawing/2014/main" id="{804C8126-D163-4AAD-A65C-F434904648CF}"/>
              </a:ext>
            </a:extLst>
          </p:cNvPr>
          <p:cNvGraphicFramePr>
            <a:graphicFrameLocks noChangeAspect="1"/>
          </p:cNvGraphicFramePr>
          <p:nvPr/>
        </p:nvGraphicFramePr>
        <p:xfrm>
          <a:off x="1239253" y="4668260"/>
          <a:ext cx="7058927" cy="1217398"/>
        </p:xfrm>
        <a:graphic>
          <a:graphicData uri="http://schemas.openxmlformats.org/presentationml/2006/ole">
            <mc:AlternateContent xmlns:mc="http://schemas.openxmlformats.org/markup-compatibility/2006">
              <mc:Choice xmlns:v="urn:schemas-microsoft-com:vml" Requires="v">
                <p:oleObj name="Equation" r:id="rId4" imgW="2260600" imgH="393700" progId="Equation.3">
                  <p:embed/>
                </p:oleObj>
              </mc:Choice>
              <mc:Fallback>
                <p:oleObj name="Equation" r:id="rId4" imgW="2260600" imgH="393700" progId="Equation.3">
                  <p:embed/>
                  <p:pic>
                    <p:nvPicPr>
                      <p:cNvPr id="13323" name="Object 6">
                        <a:extLst>
                          <a:ext uri="{FF2B5EF4-FFF2-40B4-BE49-F238E27FC236}">
                            <a16:creationId xmlns:a16="http://schemas.microsoft.com/office/drawing/2014/main" id="{804C8126-D163-4AAD-A65C-F43490464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253" y="4668260"/>
                        <a:ext cx="7058927" cy="1217398"/>
                      </a:xfrm>
                      <a:prstGeom prst="rect">
                        <a:avLst/>
                      </a:prstGeom>
                      <a:noFill/>
                      <a:ln>
                        <a:noFill/>
                      </a:ln>
                      <a:effectLst/>
                    </p:spPr>
                  </p:pic>
                </p:oleObj>
              </mc:Fallback>
            </mc:AlternateContent>
          </a:graphicData>
        </a:graphic>
      </p:graphicFrame>
      <p:sp>
        <p:nvSpPr>
          <p:cNvPr id="13324" name="Right Brace 18">
            <a:extLst>
              <a:ext uri="{FF2B5EF4-FFF2-40B4-BE49-F238E27FC236}">
                <a16:creationId xmlns:a16="http://schemas.microsoft.com/office/drawing/2014/main" id="{129B6F27-2756-456E-84F9-9283894CF5D7}"/>
              </a:ext>
            </a:extLst>
          </p:cNvPr>
          <p:cNvSpPr>
            <a:spLocks/>
          </p:cNvSpPr>
          <p:nvPr/>
        </p:nvSpPr>
        <p:spPr bwMode="auto">
          <a:xfrm rot="5400000">
            <a:off x="1969770" y="5353050"/>
            <a:ext cx="251460" cy="670560"/>
          </a:xfrm>
          <a:prstGeom prst="rightBrace">
            <a:avLst>
              <a:gd name="adj1" fmla="val 8333"/>
              <a:gd name="adj2" fmla="val 50000"/>
            </a:avLst>
          </a:prstGeom>
          <a:noFill/>
          <a:ln w="127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980"/>
          </a:p>
        </p:txBody>
      </p:sp>
      <p:sp>
        <p:nvSpPr>
          <p:cNvPr id="13325" name="Right Brace 19">
            <a:extLst>
              <a:ext uri="{FF2B5EF4-FFF2-40B4-BE49-F238E27FC236}">
                <a16:creationId xmlns:a16="http://schemas.microsoft.com/office/drawing/2014/main" id="{8FF22956-2F03-4D17-8500-22142F943B25}"/>
              </a:ext>
            </a:extLst>
          </p:cNvPr>
          <p:cNvSpPr>
            <a:spLocks/>
          </p:cNvSpPr>
          <p:nvPr/>
        </p:nvSpPr>
        <p:spPr bwMode="auto">
          <a:xfrm rot="5400000">
            <a:off x="5071110" y="5436870"/>
            <a:ext cx="251460" cy="670560"/>
          </a:xfrm>
          <a:prstGeom prst="rightBrace">
            <a:avLst>
              <a:gd name="adj1" fmla="val 8333"/>
              <a:gd name="adj2" fmla="val 50000"/>
            </a:avLst>
          </a:prstGeom>
          <a:noFill/>
          <a:ln w="127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980"/>
          </a:p>
        </p:txBody>
      </p:sp>
      <p:sp>
        <p:nvSpPr>
          <p:cNvPr id="13326" name="Right Brace 20">
            <a:extLst>
              <a:ext uri="{FF2B5EF4-FFF2-40B4-BE49-F238E27FC236}">
                <a16:creationId xmlns:a16="http://schemas.microsoft.com/office/drawing/2014/main" id="{AF81997A-4DC4-4CB6-90E4-F52933935CBB}"/>
              </a:ext>
            </a:extLst>
          </p:cNvPr>
          <p:cNvSpPr>
            <a:spLocks/>
          </p:cNvSpPr>
          <p:nvPr/>
        </p:nvSpPr>
        <p:spPr bwMode="auto">
          <a:xfrm rot="5400000">
            <a:off x="6747510" y="5436870"/>
            <a:ext cx="251460" cy="670560"/>
          </a:xfrm>
          <a:prstGeom prst="rightBrace">
            <a:avLst>
              <a:gd name="adj1" fmla="val 8333"/>
              <a:gd name="adj2" fmla="val 50000"/>
            </a:avLst>
          </a:prstGeom>
          <a:noFill/>
          <a:ln w="127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980"/>
          </a:p>
        </p:txBody>
      </p:sp>
      <p:sp>
        <p:nvSpPr>
          <p:cNvPr id="13327" name="TextBox 21">
            <a:extLst>
              <a:ext uri="{FF2B5EF4-FFF2-40B4-BE49-F238E27FC236}">
                <a16:creationId xmlns:a16="http://schemas.microsoft.com/office/drawing/2014/main" id="{AF997F2C-6512-4406-9196-3CB9F8227896}"/>
              </a:ext>
            </a:extLst>
          </p:cNvPr>
          <p:cNvSpPr txBox="1">
            <a:spLocks noChangeArrowheads="1"/>
          </p:cNvSpPr>
          <p:nvPr/>
        </p:nvSpPr>
        <p:spPr bwMode="auto">
          <a:xfrm>
            <a:off x="1022684" y="5816561"/>
            <a:ext cx="18271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t>Real GDP Growth (observable)</a:t>
            </a:r>
          </a:p>
        </p:txBody>
      </p:sp>
      <p:sp>
        <p:nvSpPr>
          <p:cNvPr id="13328" name="TextBox 22">
            <a:extLst>
              <a:ext uri="{FF2B5EF4-FFF2-40B4-BE49-F238E27FC236}">
                <a16:creationId xmlns:a16="http://schemas.microsoft.com/office/drawing/2014/main" id="{823D1165-8866-4250-8C0A-5604E725E336}"/>
              </a:ext>
            </a:extLst>
          </p:cNvPr>
          <p:cNvSpPr txBox="1">
            <a:spLocks noChangeArrowheads="1"/>
          </p:cNvSpPr>
          <p:nvPr/>
        </p:nvSpPr>
        <p:spPr bwMode="auto">
          <a:xfrm>
            <a:off x="6454139" y="5981700"/>
            <a:ext cx="210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t>Employment Growth (observable</a:t>
            </a:r>
            <a:r>
              <a:rPr lang="en-US" altLang="en-US" sz="1100" dirty="0"/>
              <a:t>)</a:t>
            </a:r>
          </a:p>
        </p:txBody>
      </p:sp>
      <p:sp>
        <p:nvSpPr>
          <p:cNvPr id="13329" name="TextBox 23">
            <a:extLst>
              <a:ext uri="{FF2B5EF4-FFF2-40B4-BE49-F238E27FC236}">
                <a16:creationId xmlns:a16="http://schemas.microsoft.com/office/drawing/2014/main" id="{B5414D11-ECA2-4347-B597-07AFE638C509}"/>
              </a:ext>
            </a:extLst>
          </p:cNvPr>
          <p:cNvSpPr txBox="1">
            <a:spLocks noChangeArrowheads="1"/>
          </p:cNvSpPr>
          <p:nvPr/>
        </p:nvSpPr>
        <p:spPr bwMode="auto">
          <a:xfrm>
            <a:off x="4693919" y="5897880"/>
            <a:ext cx="176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t>Capital Growth (observable)</a:t>
            </a:r>
          </a:p>
        </p:txBody>
      </p:sp>
      <p:sp>
        <p:nvSpPr>
          <p:cNvPr id="13330" name="TextBox 24">
            <a:extLst>
              <a:ext uri="{FF2B5EF4-FFF2-40B4-BE49-F238E27FC236}">
                <a16:creationId xmlns:a16="http://schemas.microsoft.com/office/drawing/2014/main" id="{04B709E1-46F5-470C-A2AD-1B6A3EDCD51F}"/>
              </a:ext>
            </a:extLst>
          </p:cNvPr>
          <p:cNvSpPr txBox="1">
            <a:spLocks noChangeArrowheads="1"/>
          </p:cNvSpPr>
          <p:nvPr/>
        </p:nvSpPr>
        <p:spPr bwMode="auto">
          <a:xfrm>
            <a:off x="2755231" y="5897880"/>
            <a:ext cx="210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t>Productivity Growth (unobservable)</a:t>
            </a:r>
          </a:p>
        </p:txBody>
      </p:sp>
      <p:sp>
        <p:nvSpPr>
          <p:cNvPr id="13331" name="Right Brace 25">
            <a:extLst>
              <a:ext uri="{FF2B5EF4-FFF2-40B4-BE49-F238E27FC236}">
                <a16:creationId xmlns:a16="http://schemas.microsoft.com/office/drawing/2014/main" id="{DA0A36BA-6E54-4425-9189-5F0973FBC1F6}"/>
              </a:ext>
            </a:extLst>
          </p:cNvPr>
          <p:cNvSpPr>
            <a:spLocks/>
          </p:cNvSpPr>
          <p:nvPr/>
        </p:nvSpPr>
        <p:spPr bwMode="auto">
          <a:xfrm rot="5400000">
            <a:off x="3310890" y="5436870"/>
            <a:ext cx="251460" cy="670560"/>
          </a:xfrm>
          <a:prstGeom prst="rightBrace">
            <a:avLst>
              <a:gd name="adj1" fmla="val 8333"/>
              <a:gd name="adj2" fmla="val 50000"/>
            </a:avLst>
          </a:prstGeom>
          <a:noFill/>
          <a:ln w="127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980"/>
          </a:p>
        </p:txBody>
      </p:sp>
      <p:sp>
        <p:nvSpPr>
          <p:cNvPr id="21" name="Title 1">
            <a:extLst>
              <a:ext uri="{FF2B5EF4-FFF2-40B4-BE49-F238E27FC236}">
                <a16:creationId xmlns:a16="http://schemas.microsoft.com/office/drawing/2014/main" id="{12487C15-16C9-4BC3-9776-250BDD5D0C4B}"/>
              </a:ext>
            </a:extLst>
          </p:cNvPr>
          <p:cNvSpPr txBox="1">
            <a:spLocks/>
          </p:cNvSpPr>
          <p:nvPr/>
        </p:nvSpPr>
        <p:spPr>
          <a:xfrm>
            <a:off x="552017" y="120898"/>
            <a:ext cx="9304019" cy="1056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200" cap="all" dirty="0">
                <a:solidFill>
                  <a:srgbClr val="DA1B2C"/>
                </a:solidFill>
                <a:latin typeface="Arial" panose="020B0604020202020204" pitchFamily="34" charset="0"/>
                <a:cs typeface="Arial" pitchFamily="34" charset="0"/>
              </a:rPr>
              <a:t>Cobb-Douglas production function </a:t>
            </a:r>
          </a:p>
        </p:txBody>
      </p:sp>
    </p:spTree>
    <p:extLst>
      <p:ext uri="{BB962C8B-B14F-4D97-AF65-F5344CB8AC3E}">
        <p14:creationId xmlns:p14="http://schemas.microsoft.com/office/powerpoint/2010/main" val="1274337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804" name="Group 20">
            <a:extLst>
              <a:ext uri="{FF2B5EF4-FFF2-40B4-BE49-F238E27FC236}">
                <a16:creationId xmlns:a16="http://schemas.microsoft.com/office/drawing/2014/main" id="{5644B6B1-5753-423B-BFEF-2250B1464A36}"/>
              </a:ext>
            </a:extLst>
          </p:cNvPr>
          <p:cNvGraphicFramePr>
            <a:graphicFrameLocks noGrp="1"/>
          </p:cNvGraphicFramePr>
          <p:nvPr>
            <p:ph type="tbl" idx="1"/>
            <p:extLst>
              <p:ext uri="{D42A27DB-BD31-4B8C-83A1-F6EECF244321}">
                <p14:modId xmlns:p14="http://schemas.microsoft.com/office/powerpoint/2010/main" val="2636836735"/>
              </p:ext>
            </p:extLst>
          </p:nvPr>
        </p:nvGraphicFramePr>
        <p:xfrm>
          <a:off x="230600" y="2872680"/>
          <a:ext cx="9597197" cy="2027040"/>
        </p:xfrm>
        <a:graphic>
          <a:graphicData uri="http://schemas.openxmlformats.org/drawingml/2006/table">
            <a:tbl>
              <a:tblPr/>
              <a:tblGrid>
                <a:gridCol w="1607697">
                  <a:extLst>
                    <a:ext uri="{9D8B030D-6E8A-4147-A177-3AD203B41FA5}">
                      <a16:colId xmlns:a16="http://schemas.microsoft.com/office/drawing/2014/main" val="20000"/>
                    </a:ext>
                  </a:extLst>
                </a:gridCol>
                <a:gridCol w="1674122">
                  <a:extLst>
                    <a:ext uri="{9D8B030D-6E8A-4147-A177-3AD203B41FA5}">
                      <a16:colId xmlns:a16="http://schemas.microsoft.com/office/drawing/2014/main" val="20001"/>
                    </a:ext>
                  </a:extLst>
                </a:gridCol>
                <a:gridCol w="1653436">
                  <a:extLst>
                    <a:ext uri="{9D8B030D-6E8A-4147-A177-3AD203B41FA5}">
                      <a16:colId xmlns:a16="http://schemas.microsoft.com/office/drawing/2014/main" val="20002"/>
                    </a:ext>
                  </a:extLst>
                </a:gridCol>
                <a:gridCol w="1440493">
                  <a:extLst>
                    <a:ext uri="{9D8B030D-6E8A-4147-A177-3AD203B41FA5}">
                      <a16:colId xmlns:a16="http://schemas.microsoft.com/office/drawing/2014/main" val="20003"/>
                    </a:ext>
                  </a:extLst>
                </a:gridCol>
                <a:gridCol w="1540701">
                  <a:extLst>
                    <a:ext uri="{9D8B030D-6E8A-4147-A177-3AD203B41FA5}">
                      <a16:colId xmlns:a16="http://schemas.microsoft.com/office/drawing/2014/main" val="20004"/>
                    </a:ext>
                  </a:extLst>
                </a:gridCol>
                <a:gridCol w="1680748">
                  <a:extLst>
                    <a:ext uri="{9D8B030D-6E8A-4147-A177-3AD203B41FA5}">
                      <a16:colId xmlns:a16="http://schemas.microsoft.com/office/drawing/2014/main" val="20005"/>
                    </a:ext>
                  </a:extLst>
                </a:gridCol>
              </a:tblGrid>
              <a:tr h="39675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1" i="0" u="none" strike="noStrike" cap="none" normalizeH="0" baseline="0" dirty="0">
                        <a:ln>
                          <a:noFill/>
                        </a:ln>
                        <a:solidFill>
                          <a:schemeClr val="tx1"/>
                        </a:solidFill>
                        <a:effectLst/>
                        <a:latin typeface="Arial" pitchFamily="34" charset="0"/>
                      </a:endParaRPr>
                    </a:p>
                  </a:txBody>
                  <a:tcPr marL="100584" marR="100584" marT="50304" marB="503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1939 - 1948</a:t>
                      </a:r>
                    </a:p>
                  </a:txBody>
                  <a:tcPr marL="100584" marR="100584" marT="50304" marB="503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1948 - 1973</a:t>
                      </a:r>
                    </a:p>
                  </a:txBody>
                  <a:tcPr marL="100584" marR="100584" marT="50304" marB="503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1973-1990</a:t>
                      </a:r>
                    </a:p>
                  </a:txBody>
                  <a:tcPr marL="100584" marR="100584" marT="50304" marB="503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1990-2007</a:t>
                      </a:r>
                    </a:p>
                  </a:txBody>
                  <a:tcPr marL="100584" marR="100584" marT="50304" marB="503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2007-2013</a:t>
                      </a:r>
                    </a:p>
                  </a:txBody>
                  <a:tcPr marL="100584" marR="100584" marT="50304" marB="503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extLst>
                  <a:ext uri="{0D108BD9-81ED-4DB2-BD59-A6C34878D82A}">
                    <a16:rowId xmlns:a16="http://schemas.microsoft.com/office/drawing/2014/main" val="10000"/>
                  </a:ext>
                </a:extLst>
              </a:tr>
              <a:tr h="39675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Output</a:t>
                      </a:r>
                    </a:p>
                  </a:txBody>
                  <a:tcPr marL="100584" marR="100584" marT="50304" marB="503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5.79</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4.00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3.10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3.60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1.1</a:t>
                      </a:r>
                    </a:p>
                  </a:txBody>
                  <a:tcPr marL="10478" marR="10478" marT="10480" marB="0" anchor="ctr" anchorCtr="1">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extLst>
                  <a:ext uri="{0D108BD9-81ED-4DB2-BD59-A6C34878D82A}">
                    <a16:rowId xmlns:a16="http://schemas.microsoft.com/office/drawing/2014/main" val="10001"/>
                  </a:ext>
                </a:extLst>
              </a:tr>
              <a:tr h="39675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Capital</a:t>
                      </a:r>
                    </a:p>
                  </a:txBody>
                  <a:tcPr marL="100584" marR="100584" marT="50304" marB="503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3.34</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3.70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4.20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4.10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1.4</a:t>
                      </a:r>
                    </a:p>
                  </a:txBody>
                  <a:tcPr marL="10478" marR="10478" marT="10480" marB="0" anchor="ctr" anchorCtr="1">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extLst>
                  <a:ext uri="{0D108BD9-81ED-4DB2-BD59-A6C34878D82A}">
                    <a16:rowId xmlns:a16="http://schemas.microsoft.com/office/drawing/2014/main" val="10002"/>
                  </a:ext>
                </a:extLst>
              </a:tr>
              <a:tr h="39675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Labor</a:t>
                      </a:r>
                    </a:p>
                  </a:txBody>
                  <a:tcPr marL="100584" marR="100584" marT="50304" marB="503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4.46</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1.00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1.90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1.60</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000000"/>
                          </a:solidFill>
                          <a:latin typeface="Calibri"/>
                        </a:rPr>
                        <a:t>-0.1</a:t>
                      </a:r>
                    </a:p>
                  </a:txBody>
                  <a:tcPr marL="10478" marR="10478" marT="10480" marB="0" anchor="ctr" anchorCtr="1">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extLst>
                  <a:ext uri="{0D108BD9-81ED-4DB2-BD59-A6C34878D82A}">
                    <a16:rowId xmlns:a16="http://schemas.microsoft.com/office/drawing/2014/main" val="10003"/>
                  </a:ext>
                </a:extLst>
              </a:tr>
              <a:tr h="39675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rgbClr val="FF0000"/>
                          </a:solidFill>
                          <a:effectLst/>
                          <a:latin typeface="Arial" pitchFamily="34" charset="0"/>
                        </a:rPr>
                        <a:t>Productivity</a:t>
                      </a:r>
                    </a:p>
                  </a:txBody>
                  <a:tcPr marL="100584" marR="100584" marT="50304" marB="503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FF0000"/>
                          </a:solidFill>
                          <a:latin typeface="Calibri"/>
                        </a:rPr>
                        <a:t>1.71</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FF0000"/>
                          </a:solidFill>
                          <a:latin typeface="Calibri"/>
                        </a:rPr>
                        <a:t>2.1</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FF0000"/>
                          </a:solidFill>
                          <a:latin typeface="Calibri"/>
                        </a:rPr>
                        <a:t>0.5</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FF0000"/>
                          </a:solidFill>
                          <a:latin typeface="Calibri"/>
                        </a:rPr>
                        <a:t>1.2</a:t>
                      </a:r>
                    </a:p>
                  </a:txBody>
                  <a:tcPr marL="10478" marR="10478" marT="10480" marB="0" anchor="ctr" anchorCtr="1">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tc>
                  <a:txBody>
                    <a:bodyPr/>
                    <a:lstStyle/>
                    <a:p>
                      <a:pPr algn="r" fontAlgn="b"/>
                      <a:r>
                        <a:rPr lang="en-US" sz="2000" b="0" i="0" u="none" strike="noStrike" dirty="0">
                          <a:solidFill>
                            <a:srgbClr val="FF0000"/>
                          </a:solidFill>
                          <a:latin typeface="Calibri"/>
                        </a:rPr>
                        <a:t>0.7</a:t>
                      </a:r>
                    </a:p>
                  </a:txBody>
                  <a:tcPr marL="10478" marR="10478" marT="10480" marB="0" anchor="ctr" anchorCtr="1">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chemeClr val="bg1"/>
                        </a:gs>
                        <a:gs pos="50000">
                          <a:srgbClr val="99CCFF"/>
                        </a:gs>
                        <a:gs pos="100000">
                          <a:schemeClr val="bg1"/>
                        </a:gs>
                      </a:gsLst>
                      <a:lin ang="2700000" scaled="1"/>
                    </a:gradFill>
                  </a:tcPr>
                </a:tc>
                <a:extLst>
                  <a:ext uri="{0D108BD9-81ED-4DB2-BD59-A6C34878D82A}">
                    <a16:rowId xmlns:a16="http://schemas.microsoft.com/office/drawing/2014/main" val="10004"/>
                  </a:ext>
                </a:extLst>
              </a:tr>
            </a:tbl>
          </a:graphicData>
        </a:graphic>
      </p:graphicFrame>
      <p:sp>
        <p:nvSpPr>
          <p:cNvPr id="16430" name="Text Box 16">
            <a:extLst>
              <a:ext uri="{FF2B5EF4-FFF2-40B4-BE49-F238E27FC236}">
                <a16:creationId xmlns:a16="http://schemas.microsoft.com/office/drawing/2014/main" id="{91187D3C-878A-4DAD-942A-1493DE82A1DE}"/>
              </a:ext>
            </a:extLst>
          </p:cNvPr>
          <p:cNvSpPr txBox="1">
            <a:spLocks noChangeArrowheads="1"/>
          </p:cNvSpPr>
          <p:nvPr/>
        </p:nvSpPr>
        <p:spPr bwMode="auto">
          <a:xfrm>
            <a:off x="461202" y="5610143"/>
            <a:ext cx="913599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dirty="0"/>
              <a:t>A few things to notice:</a:t>
            </a:r>
            <a:r>
              <a:rPr lang="en-US" altLang="en-US" sz="2000" dirty="0">
                <a:solidFill>
                  <a:srgbClr val="0033CC"/>
                </a:solidFill>
              </a:rPr>
              <a:t> </a:t>
            </a:r>
          </a:p>
          <a:p>
            <a:pPr eaLnBrk="1" hangingPunct="1">
              <a:spcBef>
                <a:spcPct val="50000"/>
              </a:spcBef>
              <a:buClr>
                <a:srgbClr val="FF0000"/>
              </a:buClr>
              <a:buSzPct val="140000"/>
              <a:buFont typeface="Wingdings" panose="05000000000000000000" pitchFamily="2" charset="2"/>
              <a:buChar char="Ø"/>
            </a:pPr>
            <a:r>
              <a:rPr lang="en-US" altLang="en-US" sz="2000" dirty="0">
                <a:solidFill>
                  <a:srgbClr val="0033CC"/>
                </a:solidFill>
              </a:rPr>
              <a:t>Real GDP growth is declining over time. </a:t>
            </a:r>
          </a:p>
          <a:p>
            <a:pPr eaLnBrk="1" hangingPunct="1">
              <a:spcBef>
                <a:spcPct val="50000"/>
              </a:spcBef>
              <a:buClr>
                <a:srgbClr val="FF0000"/>
              </a:buClr>
              <a:buSzPct val="140000"/>
              <a:buFont typeface="Wingdings" panose="05000000000000000000" pitchFamily="2" charset="2"/>
              <a:buChar char="Ø"/>
            </a:pPr>
            <a:r>
              <a:rPr lang="en-US" altLang="en-US" sz="2000" dirty="0">
                <a:solidFill>
                  <a:srgbClr val="0033CC"/>
                </a:solidFill>
              </a:rPr>
              <a:t>Capital has been growing faster than labor</a:t>
            </a:r>
          </a:p>
          <a:p>
            <a:pPr eaLnBrk="1" hangingPunct="1">
              <a:spcBef>
                <a:spcPct val="50000"/>
              </a:spcBef>
              <a:buClr>
                <a:srgbClr val="FF0000"/>
              </a:buClr>
              <a:buSzPct val="140000"/>
              <a:buFont typeface="Wingdings" panose="05000000000000000000" pitchFamily="2" charset="2"/>
              <a:buChar char="Ø"/>
            </a:pPr>
            <a:r>
              <a:rPr lang="en-US" altLang="en-US" sz="2000" dirty="0">
                <a:solidFill>
                  <a:srgbClr val="0033CC"/>
                </a:solidFill>
              </a:rPr>
              <a:t>The contribution of productivity is </a:t>
            </a:r>
            <a:r>
              <a:rPr lang="en-US" altLang="en-US" sz="2000" b="1" dirty="0">
                <a:solidFill>
                  <a:srgbClr val="0033CC"/>
                </a:solidFill>
              </a:rPr>
              <a:t>diminishing</a:t>
            </a:r>
            <a:r>
              <a:rPr lang="en-US" altLang="en-US" sz="2000" dirty="0">
                <a:solidFill>
                  <a:srgbClr val="0033CC"/>
                </a:solidFill>
              </a:rPr>
              <a:t>!</a:t>
            </a:r>
          </a:p>
        </p:txBody>
      </p:sp>
      <p:sp>
        <p:nvSpPr>
          <p:cNvPr id="16431" name="TextBox 3">
            <a:extLst>
              <a:ext uri="{FF2B5EF4-FFF2-40B4-BE49-F238E27FC236}">
                <a16:creationId xmlns:a16="http://schemas.microsoft.com/office/drawing/2014/main" id="{9C06119E-832A-47C0-A64D-25B28B0103A7}"/>
              </a:ext>
            </a:extLst>
          </p:cNvPr>
          <p:cNvSpPr txBox="1">
            <a:spLocks noChangeArrowheads="1"/>
          </p:cNvSpPr>
          <p:nvPr/>
        </p:nvSpPr>
        <p:spPr bwMode="auto">
          <a:xfrm>
            <a:off x="502919" y="155816"/>
            <a:ext cx="9052560" cy="954107"/>
          </a:xfrm>
          <a:prstGeom prst="rect">
            <a:avLst/>
          </a:prstGeom>
          <a:solidFill>
            <a:schemeClr val="bg1"/>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Contributions to growth from capital, labor, technology vary across time period (USA)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1E3E2A-3F86-42A8-B122-04D5C5F68409}"/>
                  </a:ext>
                </a:extLst>
              </p:cNvPr>
              <p:cNvSpPr txBox="1"/>
              <p:nvPr/>
            </p:nvSpPr>
            <p:spPr>
              <a:xfrm>
                <a:off x="248259" y="1056680"/>
                <a:ext cx="10236025" cy="1323439"/>
              </a:xfrm>
              <a:prstGeom prst="rect">
                <a:avLst/>
              </a:prstGeom>
              <a:noFill/>
            </p:spPr>
            <p:txBody>
              <a:bodyPr wrap="square">
                <a:spAutoFit/>
              </a:bodyPr>
              <a:lstStyle/>
              <a:p>
                <a:pPr lvl="0">
                  <a:defRPr/>
                </a:pPr>
                <a:r>
                  <a:rPr lang="en-US" sz="2800" dirty="0">
                    <a:ea typeface="Cambria Math" panose="02040503050406030204" pitchFamily="18" charset="0"/>
                  </a:rPr>
                  <a:t>S</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olving</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for</m:t>
                    </m:r>
                    <m:r>
                      <a:rPr lang="en-US" sz="2800" b="0" i="0" smtClean="0">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m:t>
                    </m:r>
                  </m:oMath>
                </a14:m>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𝑌</m:t>
                    </m:r>
                    <m:r>
                      <a:rPr lang="en-US" sz="2800" b="0" i="1" smtClean="0">
                        <a:latin typeface="Cambria Math" panose="02040503050406030204" pitchFamily="18" charset="0"/>
                        <a:ea typeface="Cambria Math" panose="02040503050406030204" pitchFamily="18" charset="0"/>
                      </a:rPr>
                      <m:t> −</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𝐾</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𝛽</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𝐿</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oMath>
                </a14:m>
                <a:endParaRPr kumimoji="0" lang="en-US" sz="28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sym typeface="Arial"/>
                </a:endParaRPr>
              </a:p>
              <a:p>
                <a:pPr lvl="0">
                  <a:defRPr/>
                </a:pPr>
                <a14:m>
                  <m:oMathPara xmlns:m="http://schemas.openxmlformats.org/officeDocument/2006/math">
                    <m:oMathParaPr>
                      <m:jc m:val="left"/>
                    </m:oMathParaPr>
                    <m:oMath xmlns:m="http://schemas.openxmlformats.org/officeDocument/2006/math">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For</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the</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years</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1939−1946,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the</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production</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function</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was</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estimated</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to</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be</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oMath>
                  </m:oMathPara>
                </a14:m>
                <a:endParaRPr kumimoji="0" lang="en-US" sz="2400" b="0" u="none" strike="noStrike" kern="0" cap="none" spc="0" normalizeH="0" baseline="0" noProof="0" dirty="0">
                  <a:ln>
                    <a:noFill/>
                  </a:ln>
                  <a:solidFill>
                    <a:srgbClr val="000000"/>
                  </a:solidFill>
                  <a:effectLst/>
                  <a:uLnTx/>
                  <a:uFillTx/>
                  <a:sym typeface="Arial"/>
                </a:endParaRPr>
              </a:p>
              <a:p>
                <a:pPr lvl="0">
                  <a:defRPr/>
                </a:pPr>
                <a:endParaRPr kumimoji="0" lang="en-US" sz="2800" b="0" u="none" strike="noStrike" kern="0" cap="none" spc="0" normalizeH="0" baseline="0" noProof="0" dirty="0">
                  <a:ln>
                    <a:noFill/>
                  </a:ln>
                  <a:solidFill>
                    <a:srgbClr val="000000"/>
                  </a:solidFill>
                  <a:effectLst/>
                  <a:uLnTx/>
                  <a:uFillTx/>
                  <a:sym typeface="Arial"/>
                </a:endParaRPr>
              </a:p>
            </p:txBody>
          </p:sp>
        </mc:Choice>
        <mc:Fallback xmlns="">
          <p:sp>
            <p:nvSpPr>
              <p:cNvPr id="6" name="TextBox 5">
                <a:extLst>
                  <a:ext uri="{FF2B5EF4-FFF2-40B4-BE49-F238E27FC236}">
                    <a16:creationId xmlns:a16="http://schemas.microsoft.com/office/drawing/2014/main" id="{3D1E3E2A-3F86-42A8-B122-04D5C5F68409}"/>
                  </a:ext>
                </a:extLst>
              </p:cNvPr>
              <p:cNvSpPr txBox="1">
                <a:spLocks noRot="1" noChangeAspect="1" noMove="1" noResize="1" noEditPoints="1" noAdjustHandles="1" noChangeArrowheads="1" noChangeShapeType="1" noTextEdit="1"/>
              </p:cNvSpPr>
              <p:nvPr/>
            </p:nvSpPr>
            <p:spPr>
              <a:xfrm>
                <a:off x="248259" y="1056680"/>
                <a:ext cx="10236025" cy="1323439"/>
              </a:xfrm>
              <a:prstGeom prst="rect">
                <a:avLst/>
              </a:prstGeom>
              <a:blipFill>
                <a:blip r:embed="rId3"/>
                <a:stretch>
                  <a:fillRect l="-1251" t="-460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C4FD290-EDBE-47F0-9949-E6FFB03A54D4}"/>
              </a:ext>
            </a:extLst>
          </p:cNvPr>
          <p:cNvSpPr>
            <a:spLocks noChangeArrowheads="1"/>
          </p:cNvSpPr>
          <p:nvPr/>
        </p:nvSpPr>
        <p:spPr bwMode="auto">
          <a:xfrm>
            <a:off x="0" y="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B3202486-DF58-41C5-8F56-2FB2C15B7220}"/>
              </a:ext>
            </a:extLst>
          </p:cNvPr>
          <p:cNvGraphicFramePr>
            <a:graphicFrameLocks noChangeAspect="1"/>
          </p:cNvGraphicFramePr>
          <p:nvPr>
            <p:extLst>
              <p:ext uri="{D42A27DB-BD31-4B8C-83A1-F6EECF244321}">
                <p14:modId xmlns:p14="http://schemas.microsoft.com/office/powerpoint/2010/main" val="3962707113"/>
              </p:ext>
            </p:extLst>
          </p:nvPr>
        </p:nvGraphicFramePr>
        <p:xfrm>
          <a:off x="2890207" y="1718399"/>
          <a:ext cx="3309938" cy="998537"/>
        </p:xfrm>
        <a:graphic>
          <a:graphicData uri="http://schemas.openxmlformats.org/presentationml/2006/ole">
            <mc:AlternateContent xmlns:mc="http://schemas.openxmlformats.org/markup-compatibility/2006">
              <mc:Choice xmlns:v="urn:schemas-microsoft-com:vml" Requires="v">
                <p:oleObj name="Equation" r:id="rId4" imgW="825480" imgH="241200" progId="Equation.DSMT4">
                  <p:embed/>
                </p:oleObj>
              </mc:Choice>
              <mc:Fallback>
                <p:oleObj name="Equation" r:id="rId4" imgW="825480" imgH="241200" progId="Equation.DSMT4">
                  <p:embed/>
                  <p:pic>
                    <p:nvPicPr>
                      <p:cNvPr id="0" name="Object 1"/>
                      <p:cNvPicPr>
                        <a:picLocks noChangeAspect="1" noChangeArrowheads="1"/>
                      </p:cNvPicPr>
                      <p:nvPr/>
                    </p:nvPicPr>
                    <p:blipFill>
                      <a:blip r:embed="rId5"/>
                      <a:srcRect/>
                      <a:stretch>
                        <a:fillRect/>
                      </a:stretch>
                    </p:blipFill>
                    <p:spPr bwMode="auto">
                      <a:xfrm>
                        <a:off x="2890207" y="1718399"/>
                        <a:ext cx="3309938" cy="998537"/>
                      </a:xfrm>
                      <a:prstGeom prst="rect">
                        <a:avLst/>
                      </a:prstGeom>
                      <a:noFill/>
                    </p:spPr>
                  </p:pic>
                </p:oleObj>
              </mc:Fallback>
            </mc:AlternateContent>
          </a:graphicData>
        </a:graphic>
      </p:graphicFrame>
    </p:spTree>
    <p:extLst>
      <p:ext uri="{BB962C8B-B14F-4D97-AF65-F5344CB8AC3E}">
        <p14:creationId xmlns:p14="http://schemas.microsoft.com/office/powerpoint/2010/main" val="213998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76"/>
            <a:ext cx="9996324" cy="987115"/>
          </a:xfrm>
        </p:spPr>
        <p:txBody>
          <a:bodyPr/>
          <a:lstStyle/>
          <a:p>
            <a:r>
              <a:rPr lang="en-US" sz="2800" dirty="0"/>
              <a:t>THE RISE AND FALL OF THE PRODUCTIVITY PARADOX</a:t>
            </a:r>
          </a:p>
        </p:txBody>
      </p:sp>
      <p:pic>
        <p:nvPicPr>
          <p:cNvPr id="8" name="Picture Placeholder 7" descr="Figure 9-6 An image shows a vertical bar graph to plot the rise and fall of total factor productivity, from 1948 to 2015. The vertical axis of the graph is labeled as &quot;Average annual growth rate, in percent&quot; ranging from 0 to 2.5 percent, in increments of 0.5. The horizontal axis of the graph represent years from 1948 to 1973, 1974 to 1995, 1996 to 2005, and 2006 to 2015. The average annual growth rate for the given years are as follows: 1948 to 1973, 2.2 percent; 1974 to 1995, 0.6 percent; 1996 to 2005, 1.7 percent; 2006 to 2015, 0.4 percent.">
            <a:extLst>
              <a:ext uri="{FF2B5EF4-FFF2-40B4-BE49-F238E27FC236}">
                <a16:creationId xmlns:a16="http://schemas.microsoft.com/office/drawing/2014/main" id="{E091A420-1473-4D91-88FD-628412AA869E}"/>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801084" y="1204548"/>
            <a:ext cx="8757585" cy="4972968"/>
          </a:xfrm>
          <a:prstGeom prst="rect">
            <a:avLst/>
          </a:prstGeom>
        </p:spPr>
      </p:pic>
      <p:sp>
        <p:nvSpPr>
          <p:cNvPr id="4" name="Content Placeholder 3"/>
          <p:cNvSpPr>
            <a:spLocks noGrp="1"/>
          </p:cNvSpPr>
          <p:nvPr>
            <p:ph sz="quarter" idx="10"/>
          </p:nvPr>
        </p:nvSpPr>
        <p:spPr>
          <a:xfrm>
            <a:off x="192138" y="6275570"/>
            <a:ext cx="9804186" cy="1010179"/>
          </a:xfrm>
        </p:spPr>
        <p:txBody>
          <a:bodyPr/>
          <a:lstStyle/>
          <a:p>
            <a:r>
              <a:rPr lang="en-US" dirty="0"/>
              <a:t>Does it take time for innovations to show up in the productivity data?  Why?</a:t>
            </a:r>
          </a:p>
        </p:txBody>
      </p:sp>
    </p:spTree>
    <p:extLst>
      <p:ext uri="{BB962C8B-B14F-4D97-AF65-F5344CB8AC3E}">
        <p14:creationId xmlns:p14="http://schemas.microsoft.com/office/powerpoint/2010/main" val="1333454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a:extLst>
              <a:ext uri="{FF2B5EF4-FFF2-40B4-BE49-F238E27FC236}">
                <a16:creationId xmlns:a16="http://schemas.microsoft.com/office/drawing/2014/main" id="{E89E2111-42FE-45F3-B208-4F1E062EC6D6}"/>
              </a:ext>
            </a:extLst>
          </p:cNvPr>
          <p:cNvSpPr>
            <a:spLocks noGrp="1" noChangeArrowheads="1"/>
          </p:cNvSpPr>
          <p:nvPr>
            <p:ph type="title"/>
          </p:nvPr>
        </p:nvSpPr>
        <p:spPr>
          <a:xfrm>
            <a:off x="0" y="365760"/>
            <a:ext cx="9890760" cy="1257300"/>
          </a:xfrm>
        </p:spPr>
        <p:txBody>
          <a:bodyPr/>
          <a:lstStyle/>
          <a:p>
            <a:pPr algn="ctr" eaLnBrk="1" hangingPunct="1"/>
            <a:r>
              <a:rPr lang="en-US" altLang="en-US" sz="3200" b="0" cap="all" dirty="0">
                <a:solidFill>
                  <a:srgbClr val="DA1B2C"/>
                </a:solidFill>
                <a:latin typeface="Arial" pitchFamily="34" charset="0"/>
                <a:cs typeface="Arial" pitchFamily="34" charset="0"/>
              </a:rPr>
              <a:t>Distinction Between Economic Growth and Economic Development</a:t>
            </a:r>
          </a:p>
        </p:txBody>
      </p:sp>
      <p:sp>
        <p:nvSpPr>
          <p:cNvPr id="11267" name="Rectangle 3">
            <a:extLst>
              <a:ext uri="{FF2B5EF4-FFF2-40B4-BE49-F238E27FC236}">
                <a16:creationId xmlns:a16="http://schemas.microsoft.com/office/drawing/2014/main" id="{647B03CB-0AFA-4774-AF4A-706128F9BF5E}"/>
              </a:ext>
            </a:extLst>
          </p:cNvPr>
          <p:cNvSpPr>
            <a:spLocks noGrp="1" noChangeArrowheads="1"/>
          </p:cNvSpPr>
          <p:nvPr>
            <p:ph idx="1"/>
          </p:nvPr>
        </p:nvSpPr>
        <p:spPr>
          <a:xfrm>
            <a:off x="167640" y="1623060"/>
            <a:ext cx="9723120" cy="4526280"/>
          </a:xfrm>
        </p:spPr>
        <p:txBody>
          <a:bodyPr/>
          <a:lstStyle/>
          <a:p>
            <a:pPr marL="457200" indent="-457200" eaLnBrk="1" hangingPunct="1">
              <a:lnSpc>
                <a:spcPct val="80000"/>
              </a:lnSpc>
              <a:buClr>
                <a:schemeClr val="tx1"/>
              </a:buClr>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Economic Growth – takes place when there is a sustained (ongoing for at least 1-2 years) increase in a country’s output (as measured by GDP or GNP) or in the per capita output (GDP or GNP per person)</a:t>
            </a:r>
          </a:p>
          <a:p>
            <a:pPr marL="457200" indent="-457200" eaLnBrk="1" hangingPunct="1">
              <a:lnSpc>
                <a:spcPct val="80000"/>
              </a:lnSpc>
              <a:buClr>
                <a:schemeClr val="tx1"/>
              </a:buClr>
              <a:buFont typeface="Arial" panose="020B0604020202020204" pitchFamily="34" charset="0"/>
              <a:buChar char="•"/>
              <a:defRPr/>
            </a:pPr>
            <a:endParaRPr lang="en-US" altLang="en-US" sz="2400" dirty="0">
              <a:solidFill>
                <a:schemeClr val="tx1"/>
              </a:solidFill>
              <a:latin typeface="Arial" panose="020B0604020202020204" pitchFamily="34" charset="0"/>
              <a:cs typeface="Arial" panose="020B0604020202020204" pitchFamily="34" charset="0"/>
            </a:endParaRPr>
          </a:p>
          <a:p>
            <a:pPr marL="457200" indent="-457200" eaLnBrk="1" hangingPunct="1">
              <a:lnSpc>
                <a:spcPct val="80000"/>
              </a:lnSpc>
              <a:buClr>
                <a:schemeClr val="tx1"/>
              </a:buClr>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Economic Development – occurs when the standard of living of a large majority of the population rises, including both income and other dimensions like health and literacy</a:t>
            </a:r>
          </a:p>
          <a:p>
            <a:pPr marL="850900" lvl="1" indent="-342900">
              <a:buClr>
                <a:schemeClr val="tx1"/>
              </a:buClr>
              <a:buSzPct val="94000"/>
              <a:buFont typeface="Arial" panose="020B0604020202020204" pitchFamily="34" charset="0"/>
              <a:buChar char="•"/>
            </a:pPr>
            <a:r>
              <a:rPr lang="en-AU" altLang="en-US" sz="2400" dirty="0">
                <a:solidFill>
                  <a:schemeClr val="tx1"/>
                </a:solidFill>
              </a:rPr>
              <a:t>development includes improvements across several dimensions</a:t>
            </a:r>
          </a:p>
          <a:p>
            <a:pPr marL="1358900" lvl="2" indent="-342900">
              <a:buClr>
                <a:schemeClr val="tx1"/>
              </a:buClr>
              <a:buSzPct val="94000"/>
              <a:buFont typeface="Arial" panose="020B0604020202020204" pitchFamily="34" charset="0"/>
              <a:buChar char="•"/>
            </a:pPr>
            <a:r>
              <a:rPr lang="en-AU" altLang="en-US" sz="2400" dirty="0">
                <a:solidFill>
                  <a:schemeClr val="tx1"/>
                </a:solidFill>
              </a:rPr>
              <a:t>‘quality of life’: health, education, ‘human rights’ and political rights</a:t>
            </a:r>
          </a:p>
          <a:p>
            <a:pPr marL="1358900" lvl="2" indent="-342900">
              <a:buClr>
                <a:schemeClr val="tx1"/>
              </a:buClr>
              <a:buSzPct val="94000"/>
              <a:buFont typeface="Arial" panose="020B0604020202020204" pitchFamily="34" charset="0"/>
              <a:buChar char="•"/>
            </a:pPr>
            <a:r>
              <a:rPr lang="en-AU" altLang="en-US" sz="2400" dirty="0">
                <a:solidFill>
                  <a:schemeClr val="tx1"/>
                </a:solidFill>
              </a:rPr>
              <a:t>income distribution</a:t>
            </a:r>
          </a:p>
          <a:p>
            <a:pPr marL="850900" lvl="1" indent="-342900">
              <a:buClr>
                <a:schemeClr val="tx1"/>
              </a:buClr>
              <a:buSzPct val="94000"/>
              <a:buFont typeface="Arial" panose="020B0604020202020204" pitchFamily="34" charset="0"/>
              <a:buChar char="•"/>
            </a:pPr>
            <a:r>
              <a:rPr lang="en-AU" altLang="en-US" sz="2400" dirty="0">
                <a:solidFill>
                  <a:schemeClr val="tx1"/>
                </a:solidFill>
              </a:rPr>
              <a:t>Development and freedom to exercise choices:</a:t>
            </a:r>
          </a:p>
          <a:p>
            <a:pPr marL="850900" lvl="1" indent="-342900">
              <a:buClr>
                <a:schemeClr val="tx1"/>
              </a:buClr>
              <a:buSzPct val="94000"/>
              <a:buFont typeface="Arial" panose="020B0604020202020204" pitchFamily="34" charset="0"/>
              <a:buChar char="•"/>
            </a:pPr>
            <a:r>
              <a:rPr lang="en-AU" altLang="en-US" sz="2400" dirty="0">
                <a:solidFill>
                  <a:schemeClr val="tx1"/>
                </a:solidFill>
              </a:rPr>
              <a:t>Per capita income growth necessary but not sufficient</a:t>
            </a:r>
          </a:p>
          <a:p>
            <a:pPr marL="457200" indent="-457200" eaLnBrk="1" hangingPunct="1">
              <a:lnSpc>
                <a:spcPct val="80000"/>
              </a:lnSpc>
              <a:buClr>
                <a:schemeClr val="tx1"/>
              </a:buClr>
              <a:buFont typeface="Arial" panose="020B0604020202020204" pitchFamily="34" charset="0"/>
              <a:buChar char="•"/>
              <a:defRPr/>
            </a:pPr>
            <a:endParaRPr lang="en-US" altLang="en-US" sz="2800" dirty="0">
              <a:solidFill>
                <a:schemeClr val="tx1"/>
              </a:solidFill>
              <a:latin typeface="Arial" panose="020B0604020202020204" pitchFamily="34" charset="0"/>
              <a:cs typeface="Arial" panose="020B0604020202020204" pitchFamily="34" charset="0"/>
            </a:endParaRPr>
          </a:p>
          <a:p>
            <a:pPr algn="ctr">
              <a:lnSpc>
                <a:spcPct val="80000"/>
              </a:lnSpc>
              <a:spcBef>
                <a:spcPct val="0"/>
              </a:spcBef>
              <a:defRPr/>
            </a:pPr>
            <a:endParaRPr lang="en-US" altLang="en-US" dirty="0">
              <a:solidFill>
                <a:schemeClr val="accent4">
                  <a:lumMod val="95000"/>
                  <a:lumOff val="5000"/>
                </a:schemeClr>
              </a:solidFill>
              <a:latin typeface="Bookman Old Style" pitchFamily="18" charset="0"/>
            </a:endParaRPr>
          </a:p>
        </p:txBody>
      </p:sp>
    </p:spTree>
  </p:cSld>
  <p:clrMapOvr>
    <a:masterClrMapping/>
  </p:clrMapOvr>
  <p:transition spd="med">
    <p:pull dir="rd"/>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3" name="Rectangle 3">
            <a:extLst>
              <a:ext uri="{FF2B5EF4-FFF2-40B4-BE49-F238E27FC236}">
                <a16:creationId xmlns:a16="http://schemas.microsoft.com/office/drawing/2014/main" id="{AA3E7EE5-09F2-43C0-945A-40D0178B7B24}"/>
              </a:ext>
            </a:extLst>
          </p:cNvPr>
          <p:cNvSpPr>
            <a:spLocks noGrp="1" noChangeArrowheads="1"/>
          </p:cNvSpPr>
          <p:nvPr>
            <p:ph type="body" idx="1"/>
          </p:nvPr>
        </p:nvSpPr>
        <p:spPr>
          <a:xfrm>
            <a:off x="341260" y="1544834"/>
            <a:ext cx="9052560" cy="5113020"/>
          </a:xfrm>
        </p:spPr>
        <p:txBody>
          <a:bodyPr/>
          <a:lstStyle/>
          <a:p>
            <a:pPr marL="571500" indent="-571500">
              <a:buClr>
                <a:schemeClr val="tx1"/>
              </a:buClr>
              <a:buFont typeface="Arial" panose="020B0604020202020204" pitchFamily="34" charset="0"/>
              <a:buChar char="•"/>
            </a:pPr>
            <a:r>
              <a:rPr lang="en-US" altLang="en-US" sz="2800" dirty="0">
                <a:solidFill>
                  <a:schemeClr val="tx1"/>
                </a:solidFill>
              </a:rPr>
              <a:t>Policies for Achieving Faster Growth</a:t>
            </a:r>
          </a:p>
          <a:p>
            <a:pPr marL="966611" lvl="1" indent="-457200">
              <a:buClr>
                <a:schemeClr val="tx1"/>
              </a:buClr>
              <a:buFont typeface="Arial" panose="020B0604020202020204" pitchFamily="34" charset="0"/>
              <a:buChar char="•"/>
            </a:pPr>
            <a:r>
              <a:rPr lang="en-US" altLang="en-US" sz="2800" dirty="0">
                <a:solidFill>
                  <a:schemeClr val="tx1"/>
                </a:solidFill>
              </a:rPr>
              <a:t>Growth accounting tell us that to achieve faster economic growth we must either increase the growth rate of capital per hour of labor or increase the pace of technological change.</a:t>
            </a:r>
          </a:p>
          <a:p>
            <a:pPr marL="966611" lvl="1" indent="-457200">
              <a:buClr>
                <a:schemeClr val="tx1"/>
              </a:buClr>
              <a:buFont typeface="Arial" panose="020B0604020202020204" pitchFamily="34" charset="0"/>
              <a:buChar char="•"/>
            </a:pPr>
            <a:r>
              <a:rPr lang="en-US" altLang="en-US" sz="2800" dirty="0">
                <a:solidFill>
                  <a:schemeClr val="tx1"/>
                </a:solidFill>
              </a:rPr>
              <a:t>The main suggestions for achieving these objectives are</a:t>
            </a:r>
          </a:p>
          <a:p>
            <a:pPr marL="966611" lvl="1" indent="-457200">
              <a:buClr>
                <a:schemeClr val="tx1"/>
              </a:buClr>
              <a:buFont typeface="Arial" panose="020B0604020202020204" pitchFamily="34" charset="0"/>
              <a:buChar char="•"/>
            </a:pPr>
            <a:r>
              <a:rPr lang="en-US" altLang="en-US" sz="2800" b="1" dirty="0">
                <a:solidFill>
                  <a:schemeClr val="tx1"/>
                </a:solidFill>
              </a:rPr>
              <a:t>Stimulate Saving</a:t>
            </a:r>
          </a:p>
          <a:p>
            <a:pPr marL="966611" lvl="1" indent="-457200">
              <a:buClr>
                <a:schemeClr val="tx1"/>
              </a:buClr>
              <a:buFont typeface="Arial" panose="020B0604020202020204" pitchFamily="34" charset="0"/>
              <a:buChar char="•"/>
            </a:pPr>
            <a:r>
              <a:rPr lang="en-US" altLang="en-US" sz="2800" dirty="0">
                <a:solidFill>
                  <a:schemeClr val="tx1"/>
                </a:solidFill>
              </a:rPr>
              <a:t>Saving finances investment. So higher saving rates might increase physical capital growth.</a:t>
            </a:r>
          </a:p>
          <a:p>
            <a:pPr marL="966611" lvl="1" indent="-457200">
              <a:buClr>
                <a:schemeClr val="tx1"/>
              </a:buClr>
              <a:buFont typeface="Arial" panose="020B0604020202020204" pitchFamily="34" charset="0"/>
              <a:buChar char="•"/>
            </a:pPr>
            <a:r>
              <a:rPr lang="en-US" altLang="en-US" sz="2800" dirty="0">
                <a:solidFill>
                  <a:schemeClr val="tx1"/>
                </a:solidFill>
              </a:rPr>
              <a:t>Tax incentives might be provided to boost saving.</a:t>
            </a:r>
          </a:p>
        </p:txBody>
      </p:sp>
      <p:sp>
        <p:nvSpPr>
          <p:cNvPr id="81923" name="Rectangle 5">
            <a:extLst>
              <a:ext uri="{FF2B5EF4-FFF2-40B4-BE49-F238E27FC236}">
                <a16:creationId xmlns:a16="http://schemas.microsoft.com/office/drawing/2014/main" id="{C3046C58-30AF-4AA0-B8FE-3CC2F8C2C656}"/>
              </a:ext>
            </a:extLst>
          </p:cNvPr>
          <p:cNvSpPr>
            <a:spLocks noGrp="1" noChangeArrowheads="1"/>
          </p:cNvSpPr>
          <p:nvPr>
            <p:ph type="title"/>
          </p:nvPr>
        </p:nvSpPr>
        <p:spPr>
          <a:xfrm>
            <a:off x="544830" y="313482"/>
            <a:ext cx="8968740" cy="1039019"/>
          </a:xfrm>
          <a:noFill/>
        </p:spPr>
        <p:txBody>
          <a:bodyPr/>
          <a:lstStyle/>
          <a:p>
            <a:pPr eaLnBrk="1" hangingPunct="1"/>
            <a:r>
              <a:rPr lang="en-US" altLang="en-US" sz="3200" b="0" cap="all" dirty="0">
                <a:solidFill>
                  <a:srgbClr val="DA1B2C"/>
                </a:solidFill>
                <a:latin typeface="Arial" pitchFamily="34" charset="0"/>
                <a:cs typeface="Arial" pitchFamily="34" charset="0"/>
              </a:rPr>
              <a:t>Growth Theories, Evidence, and Policies</a:t>
            </a:r>
          </a:p>
        </p:txBody>
      </p:sp>
    </p:spTree>
    <p:extLst>
      <p:ext uri="{BB962C8B-B14F-4D97-AF65-F5344CB8AC3E}">
        <p14:creationId xmlns:p14="http://schemas.microsoft.com/office/powerpoint/2010/main" val="20744196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083">
                                            <p:txEl>
                                              <p:pRg st="1" end="1"/>
                                            </p:txEl>
                                          </p:spTgt>
                                        </p:tgtEl>
                                        <p:attrNameLst>
                                          <p:attrName>style.visibility</p:attrName>
                                        </p:attrNameLst>
                                      </p:cBhvr>
                                      <p:to>
                                        <p:strVal val="visible"/>
                                      </p:to>
                                    </p:set>
                                    <p:animEffect transition="in" filter="wipe(left)">
                                      <p:cBhvr>
                                        <p:cTn id="7" dur="1000"/>
                                        <p:tgtEl>
                                          <p:spTgt spid="430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083">
                                            <p:txEl>
                                              <p:pRg st="2" end="2"/>
                                            </p:txEl>
                                          </p:spTgt>
                                        </p:tgtEl>
                                        <p:attrNameLst>
                                          <p:attrName>style.visibility</p:attrName>
                                        </p:attrNameLst>
                                      </p:cBhvr>
                                      <p:to>
                                        <p:strVal val="visible"/>
                                      </p:to>
                                    </p:set>
                                    <p:animEffect transition="in" filter="wipe(left)">
                                      <p:cBhvr>
                                        <p:cTn id="12" dur="1000"/>
                                        <p:tgtEl>
                                          <p:spTgt spid="430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083">
                                            <p:txEl>
                                              <p:pRg st="3" end="3"/>
                                            </p:txEl>
                                          </p:spTgt>
                                        </p:tgtEl>
                                        <p:attrNameLst>
                                          <p:attrName>style.visibility</p:attrName>
                                        </p:attrNameLst>
                                      </p:cBhvr>
                                      <p:to>
                                        <p:strVal val="visible"/>
                                      </p:to>
                                    </p:set>
                                    <p:animEffect transition="in" filter="wipe(left)">
                                      <p:cBhvr>
                                        <p:cTn id="17" dur="1000"/>
                                        <p:tgtEl>
                                          <p:spTgt spid="430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083">
                                            <p:txEl>
                                              <p:pRg st="4" end="4"/>
                                            </p:txEl>
                                          </p:spTgt>
                                        </p:tgtEl>
                                        <p:attrNameLst>
                                          <p:attrName>style.visibility</p:attrName>
                                        </p:attrNameLst>
                                      </p:cBhvr>
                                      <p:to>
                                        <p:strVal val="visible"/>
                                      </p:to>
                                    </p:set>
                                    <p:animEffect transition="in" filter="wipe(left)">
                                      <p:cBhvr>
                                        <p:cTn id="22" dur="1000"/>
                                        <p:tgtEl>
                                          <p:spTgt spid="430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083">
                                            <p:txEl>
                                              <p:pRg st="5" end="5"/>
                                            </p:txEl>
                                          </p:spTgt>
                                        </p:tgtEl>
                                        <p:attrNameLst>
                                          <p:attrName>style.visibility</p:attrName>
                                        </p:attrNameLst>
                                      </p:cBhvr>
                                      <p:to>
                                        <p:strVal val="visible"/>
                                      </p:to>
                                    </p:set>
                                    <p:animEffect transition="in" filter="wipe(left)">
                                      <p:cBhvr>
                                        <p:cTn id="27" dur="1000"/>
                                        <p:tgtEl>
                                          <p:spTgt spid="430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7" name="Rectangle 3">
            <a:extLst>
              <a:ext uri="{FF2B5EF4-FFF2-40B4-BE49-F238E27FC236}">
                <a16:creationId xmlns:a16="http://schemas.microsoft.com/office/drawing/2014/main" id="{0936D613-8610-4CD6-B462-716B87A74E6E}"/>
              </a:ext>
            </a:extLst>
          </p:cNvPr>
          <p:cNvSpPr>
            <a:spLocks noGrp="1" noChangeArrowheads="1"/>
          </p:cNvSpPr>
          <p:nvPr>
            <p:ph type="body" idx="1"/>
          </p:nvPr>
        </p:nvSpPr>
        <p:spPr>
          <a:xfrm>
            <a:off x="228697" y="1583994"/>
            <a:ext cx="9517186" cy="5029200"/>
          </a:xfrm>
        </p:spPr>
        <p:txBody>
          <a:bodyPr/>
          <a:lstStyle/>
          <a:p>
            <a:pPr marL="457200" indent="-457200">
              <a:buClr>
                <a:schemeClr val="tx1"/>
              </a:buClr>
              <a:buFont typeface="Arial" panose="020B0604020202020204" pitchFamily="34" charset="0"/>
              <a:buChar char="•"/>
            </a:pPr>
            <a:r>
              <a:rPr lang="en-US" altLang="en-US" sz="2800" b="1" dirty="0">
                <a:solidFill>
                  <a:schemeClr val="tx1"/>
                </a:solidFill>
                <a:latin typeface="+mn-lt"/>
              </a:rPr>
              <a:t>Stimulate Research and Development</a:t>
            </a:r>
          </a:p>
          <a:p>
            <a:pPr marL="457200" indent="-457200">
              <a:buClr>
                <a:schemeClr val="tx1"/>
              </a:buClr>
              <a:buFont typeface="Arial" panose="020B0604020202020204" pitchFamily="34" charset="0"/>
              <a:buChar char="•"/>
            </a:pPr>
            <a:r>
              <a:rPr lang="en-US" altLang="en-US" sz="2800" dirty="0">
                <a:solidFill>
                  <a:schemeClr val="tx1"/>
                </a:solidFill>
                <a:latin typeface="+mn-lt"/>
              </a:rPr>
              <a:t>Because the fruits of </a:t>
            </a:r>
            <a:r>
              <a:rPr lang="en-US" altLang="en-US" sz="2800" i="1" dirty="0">
                <a:solidFill>
                  <a:schemeClr val="tx1"/>
                </a:solidFill>
                <a:latin typeface="+mn-lt"/>
              </a:rPr>
              <a:t>basic</a:t>
            </a:r>
            <a:r>
              <a:rPr lang="en-US" altLang="en-US" sz="2800" dirty="0">
                <a:solidFill>
                  <a:schemeClr val="tx1"/>
                </a:solidFill>
                <a:latin typeface="+mn-lt"/>
              </a:rPr>
              <a:t> research and development efforts can be used by everyone, not all the benefit of a discovery falls to the initial discoverer.</a:t>
            </a:r>
          </a:p>
          <a:p>
            <a:pPr marL="457200" indent="-457200">
              <a:buClr>
                <a:schemeClr val="tx1"/>
              </a:buClr>
              <a:buFont typeface="Arial" panose="020B0604020202020204" pitchFamily="34" charset="0"/>
              <a:buChar char="•"/>
            </a:pPr>
            <a:r>
              <a:rPr lang="en-US" altLang="en-US" sz="2800" dirty="0">
                <a:solidFill>
                  <a:schemeClr val="tx1"/>
                </a:solidFill>
                <a:latin typeface="+mn-lt"/>
              </a:rPr>
              <a:t>So the market might allocate too few resources to research and development.</a:t>
            </a:r>
          </a:p>
          <a:p>
            <a:pPr marL="457200" indent="-457200">
              <a:buClr>
                <a:schemeClr val="tx1"/>
              </a:buClr>
              <a:buFont typeface="Arial" panose="020B0604020202020204" pitchFamily="34" charset="0"/>
              <a:buChar char="•"/>
            </a:pPr>
            <a:r>
              <a:rPr lang="en-US" altLang="en-US" sz="2800" dirty="0">
                <a:solidFill>
                  <a:schemeClr val="tx1"/>
                </a:solidFill>
                <a:latin typeface="+mn-lt"/>
              </a:rPr>
              <a:t>Government subsidies and direct funding might stimulate basic research and development.</a:t>
            </a:r>
          </a:p>
          <a:p>
            <a:pPr lvl="1" indent="0"/>
            <a:endParaRPr lang="en-US" altLang="en-US" dirty="0">
              <a:solidFill>
                <a:schemeClr val="tx1"/>
              </a:solidFill>
            </a:endParaRPr>
          </a:p>
        </p:txBody>
      </p:sp>
      <p:sp>
        <p:nvSpPr>
          <p:cNvPr id="83971" name="Rectangle 5">
            <a:extLst>
              <a:ext uri="{FF2B5EF4-FFF2-40B4-BE49-F238E27FC236}">
                <a16:creationId xmlns:a16="http://schemas.microsoft.com/office/drawing/2014/main" id="{97EAEF18-EE98-4668-AE45-63DB9A821779}"/>
              </a:ext>
            </a:extLst>
          </p:cNvPr>
          <p:cNvSpPr>
            <a:spLocks noGrp="1" noChangeArrowheads="1"/>
          </p:cNvSpPr>
          <p:nvPr>
            <p:ph type="title"/>
          </p:nvPr>
        </p:nvSpPr>
        <p:spPr>
          <a:xfrm>
            <a:off x="777143" y="186160"/>
            <a:ext cx="8968740" cy="1039019"/>
          </a:xfrm>
          <a:noFill/>
        </p:spPr>
        <p:txBody>
          <a:bodyPr/>
          <a:lstStyle/>
          <a:p>
            <a:pPr eaLnBrk="1" hangingPunct="1"/>
            <a:r>
              <a:rPr lang="en-US" altLang="en-US" sz="3200" b="0" cap="all" dirty="0">
                <a:solidFill>
                  <a:srgbClr val="DA1B2C"/>
                </a:solidFill>
                <a:latin typeface="Arial" pitchFamily="34" charset="0"/>
                <a:cs typeface="Arial" pitchFamily="34" charset="0"/>
              </a:rPr>
              <a:t>Growth Theories, Evidence, and Policies</a:t>
            </a:r>
          </a:p>
        </p:txBody>
      </p:sp>
    </p:spTree>
    <p:extLst>
      <p:ext uri="{BB962C8B-B14F-4D97-AF65-F5344CB8AC3E}">
        <p14:creationId xmlns:p14="http://schemas.microsoft.com/office/powerpoint/2010/main" val="21505303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1107">
                                            <p:txEl>
                                              <p:pRg st="1" end="1"/>
                                            </p:txEl>
                                          </p:spTgt>
                                        </p:tgtEl>
                                        <p:attrNameLst>
                                          <p:attrName>style.visibility</p:attrName>
                                        </p:attrNameLst>
                                      </p:cBhvr>
                                      <p:to>
                                        <p:strVal val="visible"/>
                                      </p:to>
                                    </p:set>
                                    <p:animEffect transition="in" filter="wipe(left)">
                                      <p:cBhvr>
                                        <p:cTn id="7" dur="1000"/>
                                        <p:tgtEl>
                                          <p:spTgt spid="431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1107">
                                            <p:txEl>
                                              <p:pRg st="2" end="2"/>
                                            </p:txEl>
                                          </p:spTgt>
                                        </p:tgtEl>
                                        <p:attrNameLst>
                                          <p:attrName>style.visibility</p:attrName>
                                        </p:attrNameLst>
                                      </p:cBhvr>
                                      <p:to>
                                        <p:strVal val="visible"/>
                                      </p:to>
                                    </p:set>
                                    <p:animEffect transition="in" filter="wipe(left)">
                                      <p:cBhvr>
                                        <p:cTn id="12" dur="1000"/>
                                        <p:tgtEl>
                                          <p:spTgt spid="431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1107">
                                            <p:txEl>
                                              <p:pRg st="3" end="3"/>
                                            </p:txEl>
                                          </p:spTgt>
                                        </p:tgtEl>
                                        <p:attrNameLst>
                                          <p:attrName>style.visibility</p:attrName>
                                        </p:attrNameLst>
                                      </p:cBhvr>
                                      <p:to>
                                        <p:strVal val="visible"/>
                                      </p:to>
                                    </p:set>
                                    <p:animEffect transition="in" filter="wipe(left)">
                                      <p:cBhvr>
                                        <p:cTn id="17" dur="1000"/>
                                        <p:tgtEl>
                                          <p:spTgt spid="431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5" name="Rectangle 3">
            <a:extLst>
              <a:ext uri="{FF2B5EF4-FFF2-40B4-BE49-F238E27FC236}">
                <a16:creationId xmlns:a16="http://schemas.microsoft.com/office/drawing/2014/main" id="{E55D6975-07A0-4AAE-B70D-D842238060E6}"/>
              </a:ext>
            </a:extLst>
          </p:cNvPr>
          <p:cNvSpPr>
            <a:spLocks noGrp="1" noChangeArrowheads="1"/>
          </p:cNvSpPr>
          <p:nvPr>
            <p:ph type="body" idx="1"/>
          </p:nvPr>
        </p:nvSpPr>
        <p:spPr>
          <a:xfrm>
            <a:off x="-104558" y="1309338"/>
            <a:ext cx="9896740" cy="6013482"/>
          </a:xfrm>
        </p:spPr>
        <p:txBody>
          <a:bodyPr/>
          <a:lstStyle/>
          <a:p>
            <a:pPr marL="852311" lvl="1" indent="-342900">
              <a:buClrTx/>
              <a:buFont typeface="Arial" panose="020B0604020202020204" pitchFamily="34" charset="0"/>
              <a:buChar char="•"/>
            </a:pPr>
            <a:r>
              <a:rPr lang="en-US" altLang="en-US" sz="2400" b="1" dirty="0">
                <a:solidFill>
                  <a:schemeClr val="tx1"/>
                </a:solidFill>
                <a:latin typeface="+mn-lt"/>
              </a:rPr>
              <a:t>Improve the Quality of Education</a:t>
            </a:r>
          </a:p>
          <a:p>
            <a:pPr marL="1361725" lvl="2" indent="-342900">
              <a:buClrTx/>
              <a:buFont typeface="Arial" panose="020B0604020202020204" pitchFamily="34" charset="0"/>
              <a:buChar char="•"/>
            </a:pPr>
            <a:r>
              <a:rPr lang="en-US" altLang="en-US" sz="2400" dirty="0">
                <a:solidFill>
                  <a:schemeClr val="tx1"/>
                </a:solidFill>
                <a:latin typeface="+mn-lt"/>
              </a:rPr>
              <a:t>The benefits from education spread beyond the person being educated, so there is a tendency to under invest in education. </a:t>
            </a:r>
          </a:p>
          <a:p>
            <a:pPr marL="852311" lvl="1" indent="-342900">
              <a:buClrTx/>
              <a:buFont typeface="Arial" panose="020B0604020202020204" pitchFamily="34" charset="0"/>
              <a:buChar char="•"/>
            </a:pPr>
            <a:r>
              <a:rPr lang="en-US" altLang="en-US" sz="2400" b="1" dirty="0">
                <a:solidFill>
                  <a:schemeClr val="tx1"/>
                </a:solidFill>
                <a:latin typeface="+mn-lt"/>
              </a:rPr>
              <a:t>Provide International Aid to Developing Countries</a:t>
            </a:r>
          </a:p>
          <a:p>
            <a:pPr marL="1361725" lvl="2" indent="-342900">
              <a:buClrTx/>
              <a:buFont typeface="Arial" panose="020B0604020202020204" pitchFamily="34" charset="0"/>
              <a:buChar char="•"/>
            </a:pPr>
            <a:r>
              <a:rPr lang="en-US" altLang="en-US" sz="2400" dirty="0">
                <a:solidFill>
                  <a:schemeClr val="tx1"/>
                </a:solidFill>
                <a:latin typeface="+mn-lt"/>
              </a:rPr>
              <a:t>If rich countries give financial aid to developing countries, investment and growth will increase.</a:t>
            </a:r>
          </a:p>
          <a:p>
            <a:pPr marL="1361725" lvl="2" indent="-342900">
              <a:buClrTx/>
              <a:buFont typeface="Arial" panose="020B0604020202020204" pitchFamily="34" charset="0"/>
              <a:buChar char="•"/>
            </a:pPr>
            <a:r>
              <a:rPr lang="en-US" altLang="en-US" sz="2400" dirty="0">
                <a:solidFill>
                  <a:schemeClr val="tx1"/>
                </a:solidFill>
                <a:latin typeface="+mn-lt"/>
              </a:rPr>
              <a:t>But data on the effect of aid shows that it has had zero or a negative effect.</a:t>
            </a:r>
          </a:p>
          <a:p>
            <a:pPr marL="852311" lvl="1" indent="-342900">
              <a:buClrTx/>
              <a:buFont typeface="Arial" panose="020B0604020202020204" pitchFamily="34" charset="0"/>
              <a:buChar char="•"/>
            </a:pPr>
            <a:r>
              <a:rPr lang="en-US" altLang="en-US" sz="2400" b="1" dirty="0">
                <a:solidFill>
                  <a:schemeClr val="tx1"/>
                </a:solidFill>
                <a:latin typeface="+mn-lt"/>
              </a:rPr>
              <a:t>Encourage International Trade</a:t>
            </a:r>
          </a:p>
          <a:p>
            <a:pPr marL="1361725" lvl="2" indent="-342900">
              <a:buClrTx/>
              <a:buFont typeface="Arial" panose="020B0604020202020204" pitchFamily="34" charset="0"/>
              <a:buChar char="•"/>
            </a:pPr>
            <a:r>
              <a:rPr lang="en-US" altLang="en-US" sz="2400" dirty="0">
                <a:solidFill>
                  <a:schemeClr val="tx1"/>
                </a:solidFill>
                <a:latin typeface="+mn-lt"/>
              </a:rPr>
              <a:t>Free international trade stimulates growth by extracting all the available gains from specialization and trade.</a:t>
            </a:r>
          </a:p>
          <a:p>
            <a:pPr marL="1361725" lvl="2" indent="-342900">
              <a:buClrTx/>
              <a:buFont typeface="Arial" panose="020B0604020202020204" pitchFamily="34" charset="0"/>
              <a:buChar char="•"/>
            </a:pPr>
            <a:r>
              <a:rPr lang="en-US" altLang="en-US" sz="2400" dirty="0">
                <a:solidFill>
                  <a:schemeClr val="tx1"/>
                </a:solidFill>
                <a:latin typeface="+mn-lt"/>
              </a:rPr>
              <a:t>The fastest growing nations are the ones with the fastest growing exports and imports.</a:t>
            </a:r>
          </a:p>
          <a:p>
            <a:pPr marL="966611" lvl="1" indent="-457200">
              <a:buClrTx/>
              <a:buFont typeface="Arial" panose="020B0604020202020204" pitchFamily="34" charset="0"/>
              <a:buChar char="•"/>
            </a:pPr>
            <a:endParaRPr lang="en-US" altLang="en-US" sz="2400" dirty="0">
              <a:solidFill>
                <a:schemeClr val="tx1"/>
              </a:solidFill>
              <a:latin typeface="+mn-lt"/>
            </a:endParaRPr>
          </a:p>
          <a:p>
            <a:pPr lvl="1" indent="0"/>
            <a:endParaRPr lang="en-US" altLang="en-US" dirty="0">
              <a:solidFill>
                <a:schemeClr val="tx1"/>
              </a:solidFill>
            </a:endParaRPr>
          </a:p>
        </p:txBody>
      </p:sp>
      <p:sp>
        <p:nvSpPr>
          <p:cNvPr id="86019" name="Rectangle 5">
            <a:extLst>
              <a:ext uri="{FF2B5EF4-FFF2-40B4-BE49-F238E27FC236}">
                <a16:creationId xmlns:a16="http://schemas.microsoft.com/office/drawing/2014/main" id="{DD2698AE-737D-42A4-8EF3-96342C15814E}"/>
              </a:ext>
            </a:extLst>
          </p:cNvPr>
          <p:cNvSpPr>
            <a:spLocks noGrp="1" noChangeArrowheads="1"/>
          </p:cNvSpPr>
          <p:nvPr>
            <p:ph type="title"/>
          </p:nvPr>
        </p:nvSpPr>
        <p:spPr>
          <a:xfrm>
            <a:off x="707695" y="449580"/>
            <a:ext cx="8968740" cy="754380"/>
          </a:xfrm>
          <a:noFill/>
        </p:spPr>
        <p:txBody>
          <a:bodyPr/>
          <a:lstStyle/>
          <a:p>
            <a:r>
              <a:rPr lang="en-US" altLang="en-US" sz="3200" b="0" cap="all" dirty="0">
                <a:solidFill>
                  <a:srgbClr val="DA1B2C"/>
                </a:solidFill>
                <a:latin typeface="Arial" pitchFamily="34" charset="0"/>
                <a:cs typeface="Arial" pitchFamily="34" charset="0"/>
              </a:rPr>
              <a:t>Growth Theories, Evidence, and Policies</a:t>
            </a:r>
          </a:p>
        </p:txBody>
      </p:sp>
    </p:spTree>
    <p:extLst>
      <p:ext uri="{BB962C8B-B14F-4D97-AF65-F5344CB8AC3E}">
        <p14:creationId xmlns:p14="http://schemas.microsoft.com/office/powerpoint/2010/main" val="38468601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3155">
                                            <p:txEl>
                                              <p:pRg st="1" end="1"/>
                                            </p:txEl>
                                          </p:spTgt>
                                        </p:tgtEl>
                                        <p:attrNameLst>
                                          <p:attrName>style.visibility</p:attrName>
                                        </p:attrNameLst>
                                      </p:cBhvr>
                                      <p:to>
                                        <p:strVal val="visible"/>
                                      </p:to>
                                    </p:set>
                                    <p:animEffect transition="in" filter="wipe(left)">
                                      <p:cBhvr>
                                        <p:cTn id="7" dur="1000"/>
                                        <p:tgtEl>
                                          <p:spTgt spid="433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3155">
                                            <p:txEl>
                                              <p:pRg st="2" end="2"/>
                                            </p:txEl>
                                          </p:spTgt>
                                        </p:tgtEl>
                                        <p:attrNameLst>
                                          <p:attrName>style.visibility</p:attrName>
                                        </p:attrNameLst>
                                      </p:cBhvr>
                                      <p:to>
                                        <p:strVal val="visible"/>
                                      </p:to>
                                    </p:set>
                                    <p:animEffect transition="in" filter="wipe(left)">
                                      <p:cBhvr>
                                        <p:cTn id="12" dur="1000"/>
                                        <p:tgtEl>
                                          <p:spTgt spid="4331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3155">
                                            <p:txEl>
                                              <p:pRg st="3" end="3"/>
                                            </p:txEl>
                                          </p:spTgt>
                                        </p:tgtEl>
                                        <p:attrNameLst>
                                          <p:attrName>style.visibility</p:attrName>
                                        </p:attrNameLst>
                                      </p:cBhvr>
                                      <p:to>
                                        <p:strVal val="visible"/>
                                      </p:to>
                                    </p:set>
                                    <p:animEffect transition="in" filter="wipe(left)">
                                      <p:cBhvr>
                                        <p:cTn id="17" dur="1000"/>
                                        <p:tgtEl>
                                          <p:spTgt spid="4331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3155">
                                            <p:txEl>
                                              <p:pRg st="4" end="4"/>
                                            </p:txEl>
                                          </p:spTgt>
                                        </p:tgtEl>
                                        <p:attrNameLst>
                                          <p:attrName>style.visibility</p:attrName>
                                        </p:attrNameLst>
                                      </p:cBhvr>
                                      <p:to>
                                        <p:strVal val="visible"/>
                                      </p:to>
                                    </p:set>
                                    <p:animEffect transition="in" filter="wipe(left)">
                                      <p:cBhvr>
                                        <p:cTn id="22" dur="1000"/>
                                        <p:tgtEl>
                                          <p:spTgt spid="4331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3155">
                                            <p:txEl>
                                              <p:pRg st="5" end="5"/>
                                            </p:txEl>
                                          </p:spTgt>
                                        </p:tgtEl>
                                        <p:attrNameLst>
                                          <p:attrName>style.visibility</p:attrName>
                                        </p:attrNameLst>
                                      </p:cBhvr>
                                      <p:to>
                                        <p:strVal val="visible"/>
                                      </p:to>
                                    </p:set>
                                    <p:animEffect transition="in" filter="wipe(left)">
                                      <p:cBhvr>
                                        <p:cTn id="27" dur="1000"/>
                                        <p:tgtEl>
                                          <p:spTgt spid="4331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3155">
                                            <p:txEl>
                                              <p:pRg st="6" end="6"/>
                                            </p:txEl>
                                          </p:spTgt>
                                        </p:tgtEl>
                                        <p:attrNameLst>
                                          <p:attrName>style.visibility</p:attrName>
                                        </p:attrNameLst>
                                      </p:cBhvr>
                                      <p:to>
                                        <p:strVal val="visible"/>
                                      </p:to>
                                    </p:set>
                                    <p:animEffect transition="in" filter="wipe(left)">
                                      <p:cBhvr>
                                        <p:cTn id="32" dur="1000"/>
                                        <p:tgtEl>
                                          <p:spTgt spid="43315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3155">
                                            <p:txEl>
                                              <p:pRg st="7" end="7"/>
                                            </p:txEl>
                                          </p:spTgt>
                                        </p:tgtEl>
                                        <p:attrNameLst>
                                          <p:attrName>style.visibility</p:attrName>
                                        </p:attrNameLst>
                                      </p:cBhvr>
                                      <p:to>
                                        <p:strVal val="visible"/>
                                      </p:to>
                                    </p:set>
                                    <p:animEffect transition="in" filter="wipe(left)">
                                      <p:cBhvr>
                                        <p:cTn id="37" dur="1000"/>
                                        <p:tgtEl>
                                          <p:spTgt spid="433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599792"/>
            <a:ext cx="9996324" cy="1056666"/>
          </a:xfrm>
        </p:spPr>
        <p:txBody>
          <a:bodyPr/>
          <a:lstStyle/>
          <a:p>
            <a:r>
              <a:rPr lang="en-US" sz="3200" dirty="0"/>
              <a:t>THE ROLE OF GOVERNMENT IN PROMOTING ECONOMIC</a:t>
            </a:r>
            <a:r>
              <a:rPr lang="en-US" sz="3200" baseline="0" dirty="0"/>
              <a:t> </a:t>
            </a:r>
            <a:r>
              <a:rPr lang="en-US" sz="3200" dirty="0"/>
              <a:t>GROWTH</a:t>
            </a:r>
          </a:p>
        </p:txBody>
      </p:sp>
      <p:sp>
        <p:nvSpPr>
          <p:cNvPr id="3" name="Content Placeholder 2"/>
          <p:cNvSpPr>
            <a:spLocks noGrp="1"/>
          </p:cNvSpPr>
          <p:nvPr>
            <p:ph sz="quarter" idx="10"/>
          </p:nvPr>
        </p:nvSpPr>
        <p:spPr/>
        <p:txBody>
          <a:bodyPr/>
          <a:lstStyle/>
          <a:p>
            <a:pPr>
              <a:spcAft>
                <a:spcPts val="600"/>
              </a:spcAft>
            </a:pPr>
            <a:r>
              <a:rPr lang="en-US" b="1" dirty="0"/>
              <a:t>Government policies</a:t>
            </a:r>
          </a:p>
          <a:p>
            <a:pPr lvl="1" indent="-457200">
              <a:spcAft>
                <a:spcPts val="600"/>
              </a:spcAft>
              <a:buFont typeface="+mj-lt"/>
              <a:buAutoNum type="arabicPeriod"/>
            </a:pPr>
            <a:r>
              <a:rPr lang="en-US" dirty="0"/>
              <a:t>Government subsidies to infrastructure</a:t>
            </a:r>
          </a:p>
          <a:p>
            <a:pPr lvl="2">
              <a:spcAft>
                <a:spcPts val="600"/>
              </a:spcAft>
            </a:pPr>
            <a:r>
              <a:rPr lang="en-US" b="1" dirty="0"/>
              <a:t>Infrastructure:</a:t>
            </a:r>
            <a:r>
              <a:rPr lang="en-US" dirty="0"/>
              <a:t> roads, power lines, ports, information networks, and other underpinnings for economic activity</a:t>
            </a:r>
          </a:p>
          <a:p>
            <a:pPr marL="971550" lvl="1" indent="-514350">
              <a:spcAft>
                <a:spcPts val="600"/>
              </a:spcAft>
              <a:buFont typeface="+mj-lt"/>
              <a:buAutoNum type="arabicPeriod"/>
            </a:pPr>
            <a:r>
              <a:rPr lang="en-US" dirty="0"/>
              <a:t>Government subsidies to education</a:t>
            </a:r>
          </a:p>
          <a:p>
            <a:pPr marL="971550" lvl="1" indent="-514350">
              <a:spcAft>
                <a:spcPts val="600"/>
              </a:spcAft>
              <a:buFont typeface="+mj-lt"/>
              <a:buAutoNum type="arabicPeriod"/>
            </a:pPr>
            <a:r>
              <a:rPr lang="en-US" dirty="0"/>
              <a:t>Government subsidies to R&amp;D</a:t>
            </a:r>
          </a:p>
          <a:p>
            <a:pPr marL="971550" lvl="1" indent="-514350">
              <a:spcAft>
                <a:spcPts val="600"/>
              </a:spcAft>
              <a:buFont typeface="+mj-lt"/>
              <a:buAutoNum type="arabicPeriod"/>
            </a:pPr>
            <a:r>
              <a:rPr lang="en-US" dirty="0"/>
              <a:t>Maintaining a well-functioning financial system</a:t>
            </a:r>
          </a:p>
          <a:p>
            <a:pPr>
              <a:spcAft>
                <a:spcPts val="600"/>
              </a:spcAft>
            </a:pPr>
            <a:r>
              <a:rPr lang="en-US" b="1" dirty="0"/>
              <a:t>Protection of property rights</a:t>
            </a:r>
          </a:p>
          <a:p>
            <a:pPr>
              <a:spcAft>
                <a:spcPts val="600"/>
              </a:spcAft>
            </a:pPr>
            <a:r>
              <a:rPr lang="en-US" b="1" dirty="0"/>
              <a:t>Political stability and good governance</a:t>
            </a:r>
          </a:p>
        </p:txBody>
      </p:sp>
    </p:spTree>
    <p:extLst>
      <p:ext uri="{BB962C8B-B14F-4D97-AF65-F5344CB8AC3E}">
        <p14:creationId xmlns:p14="http://schemas.microsoft.com/office/powerpoint/2010/main" val="410374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6" y="403678"/>
            <a:ext cx="9996324" cy="1056666"/>
          </a:xfrm>
        </p:spPr>
        <p:txBody>
          <a:bodyPr/>
          <a:lstStyle/>
          <a:p>
            <a:r>
              <a:rPr lang="en-US" dirty="0"/>
              <a:t>WHAT CAUSED EAST ASIA’S MIRACLE?</a:t>
            </a:r>
          </a:p>
        </p:txBody>
      </p:sp>
      <p:sp>
        <p:nvSpPr>
          <p:cNvPr id="3" name="Content Placeholder 2"/>
          <p:cNvSpPr>
            <a:spLocks noGrp="1"/>
          </p:cNvSpPr>
          <p:nvPr>
            <p:ph sz="quarter" idx="10"/>
          </p:nvPr>
        </p:nvSpPr>
        <p:spPr>
          <a:xfrm>
            <a:off x="117582" y="1710306"/>
            <a:ext cx="9804186" cy="5658416"/>
          </a:xfrm>
        </p:spPr>
        <p:txBody>
          <a:bodyPr/>
          <a:lstStyle/>
          <a:p>
            <a:pPr>
              <a:spcAft>
                <a:spcPts val="600"/>
              </a:spcAft>
            </a:pPr>
            <a:r>
              <a:rPr lang="en-US" b="1" dirty="0"/>
              <a:t>Very high savings rates </a:t>
            </a:r>
            <a:r>
              <a:rPr lang="en-US" dirty="0"/>
              <a:t>allow businesses to borrow and add more physical capital per worker. </a:t>
            </a:r>
          </a:p>
          <a:p>
            <a:pPr>
              <a:spcAft>
                <a:spcPts val="600"/>
              </a:spcAft>
            </a:pPr>
            <a:r>
              <a:rPr lang="en-US" b="1" dirty="0"/>
              <a:t>Very</a:t>
            </a:r>
            <a:r>
              <a:rPr lang="en-US" dirty="0"/>
              <a:t> </a:t>
            </a:r>
            <a:r>
              <a:rPr lang="en-US" b="1" dirty="0"/>
              <a:t>good</a:t>
            </a:r>
            <a:r>
              <a:rPr lang="en-US" dirty="0"/>
              <a:t> </a:t>
            </a:r>
            <a:r>
              <a:rPr lang="en-US" b="1" dirty="0"/>
              <a:t>basic</a:t>
            </a:r>
            <a:r>
              <a:rPr lang="en-US" dirty="0"/>
              <a:t> </a:t>
            </a:r>
            <a:r>
              <a:rPr lang="en-US" b="1" dirty="0"/>
              <a:t>education</a:t>
            </a:r>
            <a:r>
              <a:rPr lang="en-US" dirty="0"/>
              <a:t> has permitted a rapid improvement in human capital. </a:t>
            </a:r>
          </a:p>
          <a:p>
            <a:pPr>
              <a:spcAft>
                <a:spcPts val="600"/>
              </a:spcAft>
            </a:pPr>
            <a:r>
              <a:rPr lang="en-US" b="1" dirty="0"/>
              <a:t>Substantial</a:t>
            </a:r>
            <a:r>
              <a:rPr lang="en-US" dirty="0"/>
              <a:t> </a:t>
            </a:r>
            <a:r>
              <a:rPr lang="en-US" b="1" dirty="0"/>
              <a:t>technological</a:t>
            </a:r>
            <a:r>
              <a:rPr lang="en-US" dirty="0"/>
              <a:t> </a:t>
            </a:r>
            <a:r>
              <a:rPr lang="en-US" b="1" dirty="0"/>
              <a:t>progress</a:t>
            </a:r>
            <a:endParaRPr lang="en-US" dirty="0"/>
          </a:p>
        </p:txBody>
      </p:sp>
      <p:pic>
        <p:nvPicPr>
          <p:cNvPr id="5" name="Picture 4">
            <a:extLst>
              <a:ext uri="{FF2B5EF4-FFF2-40B4-BE49-F238E27FC236}">
                <a16:creationId xmlns:a16="http://schemas.microsoft.com/office/drawing/2014/main" id="{AFDAE78E-53E1-455A-A1A9-F0B3C8F7839B}"/>
              </a:ext>
            </a:extLst>
          </p:cNvPr>
          <p:cNvPicPr>
            <a:picLocks noChangeAspect="1"/>
          </p:cNvPicPr>
          <p:nvPr/>
        </p:nvPicPr>
        <p:blipFill>
          <a:blip r:embed="rId2"/>
          <a:stretch>
            <a:fillRect/>
          </a:stretch>
        </p:blipFill>
        <p:spPr>
          <a:xfrm>
            <a:off x="2542691" y="4539514"/>
            <a:ext cx="4321095" cy="2859731"/>
          </a:xfrm>
          <a:prstGeom prst="rect">
            <a:avLst/>
          </a:prstGeom>
        </p:spPr>
      </p:pic>
    </p:spTree>
    <p:extLst>
      <p:ext uri="{BB962C8B-B14F-4D97-AF65-F5344CB8AC3E}">
        <p14:creationId xmlns:p14="http://schemas.microsoft.com/office/powerpoint/2010/main" val="363392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Documents and Settings\cmfkw\Desktop\ppt\eg2.gif">
            <a:extLst>
              <a:ext uri="{FF2B5EF4-FFF2-40B4-BE49-F238E27FC236}">
                <a16:creationId xmlns:a16="http://schemas.microsoft.com/office/drawing/2014/main" id="{B5A27A83-F6B3-42BC-BB11-B1C270F65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0" y="2796540"/>
            <a:ext cx="9815671" cy="4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C:\Documents and Settings\cmfkw\Desktop\ppt\eg1.gif">
            <a:extLst>
              <a:ext uri="{FF2B5EF4-FFF2-40B4-BE49-F238E27FC236}">
                <a16:creationId xmlns:a16="http://schemas.microsoft.com/office/drawing/2014/main" id="{30919228-A575-4541-A8F6-0087C17C6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 y="281940"/>
            <a:ext cx="7292340" cy="259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LATIN AMERICA’S DISAPPOINTMENT</a:t>
            </a:r>
          </a:p>
        </p:txBody>
      </p:sp>
      <p:sp>
        <p:nvSpPr>
          <p:cNvPr id="12" name="Content Placeholder 11">
            <a:extLst>
              <a:ext uri="{FF2B5EF4-FFF2-40B4-BE49-F238E27FC236}">
                <a16:creationId xmlns:a16="http://schemas.microsoft.com/office/drawing/2014/main" id="{D3C98BA5-43D1-897B-B938-39D232632BFD}"/>
              </a:ext>
            </a:extLst>
          </p:cNvPr>
          <p:cNvSpPr txBox="1">
            <a:spLocks noGrp="1"/>
          </p:cNvSpPr>
          <p:nvPr>
            <p:ph sz="quarter" idx="10"/>
          </p:nvPr>
        </p:nvSpPr>
        <p:spPr>
          <a:xfrm>
            <a:off x="254000" y="1378932"/>
            <a:ext cx="9742324" cy="984855"/>
          </a:xfrm>
          <a:prstGeom prst="rect">
            <a:avLst/>
          </a:prstGeom>
          <a:noFill/>
        </p:spPr>
        <p:txBody>
          <a:bodyPr wrap="square" rtlCol="0">
            <a:spAutoFit/>
          </a:bodyPr>
          <a:lstStyle/>
          <a:p>
            <a:pPr marL="0" indent="0">
              <a:buNone/>
            </a:pPr>
            <a:r>
              <a:rPr lang="en-US" sz="2600" dirty="0"/>
              <a:t>What’s holding Argentina (and other Latin American nations) back?</a:t>
            </a:r>
          </a:p>
        </p:txBody>
      </p:sp>
      <p:sp>
        <p:nvSpPr>
          <p:cNvPr id="13" name="Content Placeholder 3">
            <a:extLst>
              <a:ext uri="{FF2B5EF4-FFF2-40B4-BE49-F238E27FC236}">
                <a16:creationId xmlns:a16="http://schemas.microsoft.com/office/drawing/2014/main" id="{50DE797F-C3E7-B9A5-04C7-166396B582BE}"/>
              </a:ext>
            </a:extLst>
          </p:cNvPr>
          <p:cNvSpPr>
            <a:spLocks noGrp="1"/>
          </p:cNvSpPr>
          <p:nvPr>
            <p:ph sz="quarter" idx="13"/>
          </p:nvPr>
        </p:nvSpPr>
        <p:spPr>
          <a:xfrm>
            <a:off x="254000" y="2530474"/>
            <a:ext cx="3512780" cy="4159994"/>
          </a:xfrm>
        </p:spPr>
        <p:txBody>
          <a:bodyPr/>
          <a:lstStyle/>
          <a:p>
            <a:pPr marL="720725" lvl="1" indent="-366713">
              <a:buClr>
                <a:schemeClr val="tx1"/>
              </a:buClr>
              <a:buFontTx/>
              <a:buChar char="–"/>
            </a:pPr>
            <a:r>
              <a:rPr lang="en-US" sz="2400" dirty="0">
                <a:solidFill>
                  <a:schemeClr val="tx1"/>
                </a:solidFill>
                <a:latin typeface="Arial" panose="020B0604020202020204" pitchFamily="34" charset="0"/>
                <a:cs typeface="Arial" panose="020B0604020202020204" pitchFamily="34" charset="0"/>
              </a:rPr>
              <a:t>Irresponsible government action that eroded savings through high inflation</a:t>
            </a:r>
          </a:p>
          <a:p>
            <a:pPr marL="720725" lvl="1" indent="-366713">
              <a:buClr>
                <a:schemeClr val="tx1"/>
              </a:buClr>
              <a:buFontTx/>
              <a:buChar char="–"/>
            </a:pPr>
            <a:r>
              <a:rPr lang="en-US" sz="2400" dirty="0">
                <a:solidFill>
                  <a:schemeClr val="tx1"/>
                </a:solidFill>
                <a:latin typeface="Arial" panose="020B0604020202020204" pitchFamily="34" charset="0"/>
                <a:cs typeface="Arial" panose="020B0604020202020204" pitchFamily="34" charset="0"/>
              </a:rPr>
              <a:t>Lack of emphasis on education</a:t>
            </a:r>
          </a:p>
          <a:p>
            <a:pPr marL="720725" lvl="1" indent="-366713">
              <a:buClr>
                <a:schemeClr val="tx1"/>
              </a:buClr>
              <a:buFontTx/>
              <a:buChar char="–"/>
            </a:pPr>
            <a:r>
              <a:rPr lang="en-US" sz="2400" dirty="0">
                <a:solidFill>
                  <a:schemeClr val="tx1"/>
                </a:solidFill>
                <a:latin typeface="Arial" panose="020B0604020202020204" pitchFamily="34" charset="0"/>
                <a:cs typeface="Arial" panose="020B0604020202020204" pitchFamily="34" charset="0"/>
              </a:rPr>
              <a:t>Political instability</a:t>
            </a:r>
          </a:p>
        </p:txBody>
      </p:sp>
      <p:pic>
        <p:nvPicPr>
          <p:cNvPr id="8" name="Picture 7" descr="A line graph shows the real G D P per capita growth in Argentina, South Korea, and Nigeria from 19 60 to 2020.&#10;The horizontal axis shows the years from 19 60 to 2020 in intervals of 10 years. The vertical axis is labeled Real G D P per capita (2015 dollars) and shows evenly spaced markings at 100, 1,000, 10,000, and 100,000 dollars on a logarithmic scale. Three curves representing Argentina, South Korea, and Nigeria are plotted on the graph.&#10;• The curve representing Nigeria begins slightly above 1,000 dollars in 19 60 and extends approximately horizontally to 2020.&#10;• The curve representing Argentina begins slightly below 10,000 dollars in 19 60 and fluctuates to end at 10,000 dollars in 2020.&#10;• The curve representing South Korea begins at 1,000 dollars in 19 60 and increases to end between 10,000 and 100,000 dollars in 2020.">
            <a:extLst>
              <a:ext uri="{FF2B5EF4-FFF2-40B4-BE49-F238E27FC236}">
                <a16:creationId xmlns:a16="http://schemas.microsoft.com/office/drawing/2014/main" id="{D8D4580F-B52F-8CC4-9E23-3CCA863CDD5C}"/>
              </a:ext>
            </a:extLst>
          </p:cNvPr>
          <p:cNvPicPr>
            <a:picLocks noChangeAspect="1"/>
          </p:cNvPicPr>
          <p:nvPr/>
        </p:nvPicPr>
        <p:blipFill>
          <a:blip r:embed="rId2"/>
          <a:stretch>
            <a:fillRect/>
          </a:stretch>
        </p:blipFill>
        <p:spPr>
          <a:xfrm>
            <a:off x="3802880" y="2274582"/>
            <a:ext cx="6193444" cy="4954756"/>
          </a:xfrm>
          <a:prstGeom prst="rect">
            <a:avLst/>
          </a:prstGeom>
        </p:spPr>
      </p:pic>
    </p:spTree>
    <p:extLst>
      <p:ext uri="{BB962C8B-B14F-4D97-AF65-F5344CB8AC3E}">
        <p14:creationId xmlns:p14="http://schemas.microsoft.com/office/powerpoint/2010/main" val="1869637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AFRICA’S TROUBLES AND PROMISE </a:t>
            </a:r>
          </a:p>
        </p:txBody>
      </p:sp>
      <p:sp>
        <p:nvSpPr>
          <p:cNvPr id="3" name="Content Placeholder 2"/>
          <p:cNvSpPr>
            <a:spLocks noGrp="1"/>
          </p:cNvSpPr>
          <p:nvPr>
            <p:ph sz="quarter" idx="10"/>
          </p:nvPr>
        </p:nvSpPr>
        <p:spPr>
          <a:xfrm>
            <a:off x="136632" y="1163937"/>
            <a:ext cx="6481338" cy="3347326"/>
          </a:xfrm>
        </p:spPr>
        <p:txBody>
          <a:bodyPr/>
          <a:lstStyle/>
          <a:p>
            <a:pPr marL="354013" indent="-354013">
              <a:spcAft>
                <a:spcPts val="1200"/>
              </a:spcAft>
            </a:pPr>
            <a:r>
              <a:rPr lang="en-US" dirty="0"/>
              <a:t>What’s holding much of Africa back?</a:t>
            </a:r>
          </a:p>
          <a:p>
            <a:pPr marL="720725" lvl="1" indent="-366713">
              <a:spcAft>
                <a:spcPts val="1200"/>
              </a:spcAft>
            </a:pPr>
            <a:r>
              <a:rPr lang="en-US" dirty="0"/>
              <a:t>Government corruption</a:t>
            </a:r>
          </a:p>
          <a:p>
            <a:pPr marL="720725" lvl="1" indent="-366713">
              <a:spcAft>
                <a:spcPts val="1200"/>
              </a:spcAft>
            </a:pPr>
            <a:r>
              <a:rPr lang="en-US" dirty="0"/>
              <a:t>Civil wars and </a:t>
            </a:r>
            <a:br>
              <a:rPr lang="en-US" dirty="0"/>
            </a:br>
            <a:r>
              <a:rPr lang="en-US" dirty="0"/>
              <a:t>political instability</a:t>
            </a:r>
          </a:p>
          <a:p>
            <a:pPr marL="720725" lvl="1" indent="-366713">
              <a:spcAft>
                <a:spcPts val="1200"/>
              </a:spcAft>
            </a:pPr>
            <a:r>
              <a:rPr lang="en-US" dirty="0"/>
              <a:t>Unfavorable geography</a:t>
            </a:r>
          </a:p>
        </p:txBody>
      </p:sp>
      <p:pic>
        <p:nvPicPr>
          <p:cNvPr id="5" name="Picture 2" descr="A photo shows women laborers working in a laboratory.&#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0713" y="1834077"/>
            <a:ext cx="4388855" cy="28444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A618421E-E0BE-D8CE-3E8B-B59C1159D1DB}"/>
              </a:ext>
            </a:extLst>
          </p:cNvPr>
          <p:cNvSpPr>
            <a:spLocks noGrp="1"/>
          </p:cNvSpPr>
          <p:nvPr>
            <p:ph sz="quarter" idx="13"/>
          </p:nvPr>
        </p:nvSpPr>
        <p:spPr>
          <a:xfrm>
            <a:off x="136631" y="4740863"/>
            <a:ext cx="9921769" cy="2114550"/>
          </a:xfrm>
        </p:spPr>
        <p:txBody>
          <a:bodyPr/>
          <a:lstStyle/>
          <a:p>
            <a:pPr marL="354013" indent="-354013">
              <a:spcAft>
                <a:spcPts val="1200"/>
              </a:spcAft>
              <a:buClrTx/>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Is Africa poor because it is politically unstable or unstable because it is poor? </a:t>
            </a:r>
          </a:p>
          <a:p>
            <a:pPr marL="354013" indent="-354013">
              <a:spcAft>
                <a:spcPts val="1200"/>
              </a:spcAft>
              <a:buClrTx/>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Good news: Nigeria’s per capita GDP, after decades of stagnation, turned upward after 2000, achieving an annual growth rate of 2.5% from 2000 to 2021.</a:t>
            </a:r>
          </a:p>
        </p:txBody>
      </p:sp>
    </p:spTree>
    <p:extLst>
      <p:ext uri="{BB962C8B-B14F-4D97-AF65-F5344CB8AC3E}">
        <p14:creationId xmlns:p14="http://schemas.microsoft.com/office/powerpoint/2010/main" val="1047427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BEHIND BY GROWTH?</a:t>
            </a:r>
          </a:p>
        </p:txBody>
      </p:sp>
      <p:sp>
        <p:nvSpPr>
          <p:cNvPr id="3" name="Content Placeholder 2"/>
          <p:cNvSpPr>
            <a:spLocks noGrp="1"/>
          </p:cNvSpPr>
          <p:nvPr>
            <p:ph sz="quarter" idx="10"/>
          </p:nvPr>
        </p:nvSpPr>
        <p:spPr>
          <a:xfrm>
            <a:off x="136632" y="1161829"/>
            <a:ext cx="9804186" cy="2903663"/>
          </a:xfrm>
        </p:spPr>
        <p:txBody>
          <a:bodyPr/>
          <a:lstStyle/>
          <a:p>
            <a:pPr marL="354013" indent="-354013"/>
            <a:r>
              <a:rPr lang="en-US" sz="2400" dirty="0"/>
              <a:t>Historically, rising real GDP per capita has translated into real income for most people. This is less and less true in the United States. </a:t>
            </a:r>
          </a:p>
          <a:p>
            <a:pPr marL="354013" indent="-354013"/>
            <a:r>
              <a:rPr lang="en-US" sz="2400" dirty="0"/>
              <a:t>A growing share of income went to a few people at the top.</a:t>
            </a:r>
          </a:p>
          <a:p>
            <a:pPr marL="354013" indent="-354013"/>
            <a:r>
              <a:rPr lang="en-US" sz="2400" dirty="0"/>
              <a:t>Two qualifications: economic growth still raises the standard of living of the great majority of the population and gives rise to a global middle class. </a:t>
            </a:r>
          </a:p>
        </p:txBody>
      </p:sp>
      <p:pic>
        <p:nvPicPr>
          <p:cNvPr id="7" name="Picture 6" descr="A line graph shows the real G D P per capita and real median income in the United States for the years 19 53 to 2018.&#10;The horizontal axis shows years with markings at 1953, 1960, 1970, 1980, 1990, 2000, 2010, and 2021. The vertical axis is labeled Index (19 53 equals 100) and ranges from 0 to 400 in increments of 50. Two curves are plotted on the graph representing Real G D P per capita and Median income.&#10;• The curve representing Real G D P per capita begins at 100 in 19 53 and increases with fluctuations to end at 330 in 2021.&#10;• The curve representing Real median income begins at 100 in 19 53 and increases with fluctuations to end at 210 in 2021. The two curves intersect at 175 in 19 80.&#10;All values are approximate.">
            <a:extLst>
              <a:ext uri="{FF2B5EF4-FFF2-40B4-BE49-F238E27FC236}">
                <a16:creationId xmlns:a16="http://schemas.microsoft.com/office/drawing/2014/main" id="{5CA38FC3-7D4A-6801-0776-3958480BD2C5}"/>
              </a:ext>
            </a:extLst>
          </p:cNvPr>
          <p:cNvPicPr>
            <a:picLocks noChangeAspect="1"/>
          </p:cNvPicPr>
          <p:nvPr/>
        </p:nvPicPr>
        <p:blipFill>
          <a:blip r:embed="rId2"/>
          <a:stretch>
            <a:fillRect/>
          </a:stretch>
        </p:blipFill>
        <p:spPr>
          <a:xfrm>
            <a:off x="1714754" y="4065492"/>
            <a:ext cx="6972046" cy="3294434"/>
          </a:xfrm>
          <a:prstGeom prst="rect">
            <a:avLst/>
          </a:prstGeom>
        </p:spPr>
      </p:pic>
    </p:spTree>
    <p:extLst>
      <p:ext uri="{BB962C8B-B14F-4D97-AF65-F5344CB8AC3E}">
        <p14:creationId xmlns:p14="http://schemas.microsoft.com/office/powerpoint/2010/main" val="2914172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386"/>
            <a:ext cx="9799356" cy="893135"/>
          </a:xfrm>
        </p:spPr>
        <p:txBody>
          <a:bodyPr/>
          <a:lstStyle/>
          <a:p>
            <a:r>
              <a:rPr lang="en-US" sz="2800" dirty="0">
                <a:solidFill>
                  <a:srgbClr val="FF0000"/>
                </a:solidFill>
              </a:rPr>
              <a:t>WHAT ECONOMIC GROWTH LOOKS LIKE AT NIGHT</a:t>
            </a:r>
            <a:endParaRPr lang="en-US" sz="2800" dirty="0"/>
          </a:p>
        </p:txBody>
      </p:sp>
      <p:pic>
        <p:nvPicPr>
          <p:cNvPr id="4" name="Picture 3">
            <a:extLst>
              <a:ext uri="{FF2B5EF4-FFF2-40B4-BE49-F238E27FC236}">
                <a16:creationId xmlns:a16="http://schemas.microsoft.com/office/drawing/2014/main" id="{99E7458F-C693-4E54-BB1B-BEA285CF9B5C}"/>
              </a:ext>
            </a:extLst>
          </p:cNvPr>
          <p:cNvPicPr>
            <a:picLocks noChangeAspect="1"/>
          </p:cNvPicPr>
          <p:nvPr/>
        </p:nvPicPr>
        <p:blipFill>
          <a:blip r:embed="rId2"/>
          <a:stretch>
            <a:fillRect/>
          </a:stretch>
        </p:blipFill>
        <p:spPr>
          <a:xfrm>
            <a:off x="570115" y="1212112"/>
            <a:ext cx="8386598" cy="4836919"/>
          </a:xfrm>
          <a:prstGeom prst="rect">
            <a:avLst/>
          </a:prstGeom>
        </p:spPr>
      </p:pic>
      <p:sp>
        <p:nvSpPr>
          <p:cNvPr id="3" name="TextBox 2">
            <a:extLst>
              <a:ext uri="{FF2B5EF4-FFF2-40B4-BE49-F238E27FC236}">
                <a16:creationId xmlns:a16="http://schemas.microsoft.com/office/drawing/2014/main" id="{CB539458-ECC2-2047-8D88-CDD5822DD617}"/>
              </a:ext>
            </a:extLst>
          </p:cNvPr>
          <p:cNvSpPr txBox="1"/>
          <p:nvPr/>
        </p:nvSpPr>
        <p:spPr>
          <a:xfrm>
            <a:off x="418642" y="6176621"/>
            <a:ext cx="8725358" cy="1323439"/>
          </a:xfrm>
          <a:prstGeom prst="rect">
            <a:avLst/>
          </a:prstGeom>
          <a:noFill/>
        </p:spPr>
        <p:txBody>
          <a:bodyPr wrap="square" rtlCol="0">
            <a:spAutoFit/>
          </a:bodyPr>
          <a:lstStyle/>
          <a:p>
            <a:r>
              <a:rPr lang="en-US" sz="2000" dirty="0"/>
              <a:t>A famous paper by Vernon, </a:t>
            </a:r>
            <a:r>
              <a:rPr lang="en-US" sz="2000" dirty="0" err="1"/>
              <a:t>Storeygard</a:t>
            </a:r>
            <a:r>
              <a:rPr lang="en-US" sz="2000" dirty="0"/>
              <a:t>, and Weil (AER, 2012) measures economic activities from outer space. This study has a wide range of implications on future studies at regional levels, such as explaining the differences in African communities. </a:t>
            </a:r>
          </a:p>
        </p:txBody>
      </p:sp>
    </p:spTree>
    <p:extLst>
      <p:ext uri="{BB962C8B-B14F-4D97-AF65-F5344CB8AC3E}">
        <p14:creationId xmlns:p14="http://schemas.microsoft.com/office/powerpoint/2010/main" val="1250572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462948"/>
            <a:ext cx="9996324" cy="1056666"/>
          </a:xfrm>
        </p:spPr>
        <p:txBody>
          <a:bodyPr/>
          <a:lstStyle/>
          <a:p>
            <a:r>
              <a:rPr lang="en-US" sz="3200" dirty="0"/>
              <a:t>LEARN BY DOING: PRACTICE QUESTION 3</a:t>
            </a:r>
          </a:p>
        </p:txBody>
      </p:sp>
      <p:sp>
        <p:nvSpPr>
          <p:cNvPr id="3" name="Content Placeholder 2"/>
          <p:cNvSpPr>
            <a:spLocks noGrp="1"/>
          </p:cNvSpPr>
          <p:nvPr>
            <p:ph sz="quarter" idx="10"/>
          </p:nvPr>
        </p:nvSpPr>
        <p:spPr>
          <a:xfrm>
            <a:off x="254214" y="1651036"/>
            <a:ext cx="9804186" cy="5658416"/>
          </a:xfrm>
        </p:spPr>
        <p:txBody>
          <a:bodyPr/>
          <a:lstStyle/>
          <a:p>
            <a:pPr marL="466725" indent="-466725">
              <a:spcAft>
                <a:spcPts val="1200"/>
              </a:spcAft>
            </a:pPr>
            <a:r>
              <a:rPr lang="en-US" dirty="0"/>
              <a:t>Economic growth can be especially fast:</a:t>
            </a:r>
          </a:p>
          <a:p>
            <a:pPr lvl="1" indent="-457200">
              <a:spcAft>
                <a:spcPts val="1200"/>
              </a:spcAft>
              <a:buFont typeface="+mj-lt"/>
              <a:buAutoNum type="alphaLcParenR"/>
            </a:pPr>
            <a:r>
              <a:rPr lang="en-US" dirty="0"/>
              <a:t>for countries playing catch-up with countries that already have high real GDP per capita.</a:t>
            </a:r>
          </a:p>
          <a:p>
            <a:pPr lvl="1" indent="-457200">
              <a:spcAft>
                <a:spcPts val="1200"/>
              </a:spcAft>
              <a:buFont typeface="+mj-lt"/>
              <a:buAutoNum type="alphaLcParenR"/>
            </a:pPr>
            <a:r>
              <a:rPr lang="en-US" dirty="0"/>
              <a:t>for relatively poor countries if the convergence hypothesis holds true.</a:t>
            </a:r>
          </a:p>
          <a:p>
            <a:pPr lvl="1" indent="-457200">
              <a:spcAft>
                <a:spcPts val="1200"/>
              </a:spcAft>
              <a:buFont typeface="+mj-lt"/>
              <a:buAutoNum type="alphaLcParenR"/>
            </a:pPr>
            <a:r>
              <a:rPr lang="en-US" dirty="0"/>
              <a:t>if the country is able to benefit from adopting the technological advances already used in advanced countries.</a:t>
            </a:r>
          </a:p>
          <a:p>
            <a:pPr lvl="1" indent="-457200">
              <a:spcAft>
                <a:spcPts val="1200"/>
              </a:spcAft>
              <a:buFont typeface="+mj-lt"/>
              <a:buAutoNum type="alphaLcParenR"/>
            </a:pPr>
            <a:r>
              <a:rPr lang="en-US" dirty="0"/>
              <a:t>Answers (a), (b), and (c) are all true.</a:t>
            </a:r>
          </a:p>
        </p:txBody>
      </p:sp>
    </p:spTree>
    <p:extLst>
      <p:ext uri="{BB962C8B-B14F-4D97-AF65-F5344CB8AC3E}">
        <p14:creationId xmlns:p14="http://schemas.microsoft.com/office/powerpoint/2010/main" val="2456808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478714"/>
            <a:ext cx="9996324" cy="1056666"/>
          </a:xfrm>
        </p:spPr>
        <p:txBody>
          <a:bodyPr/>
          <a:lstStyle/>
          <a:p>
            <a:r>
              <a:rPr lang="en-US" sz="3200" dirty="0"/>
              <a:t>LEARN BY DOING: PRACTICE QUESTION 3</a:t>
            </a:r>
            <a:br>
              <a:rPr lang="en-US" sz="3200" dirty="0"/>
            </a:br>
            <a:r>
              <a:rPr lang="en-US" sz="3200" dirty="0"/>
              <a:t>(Answer)</a:t>
            </a:r>
          </a:p>
        </p:txBody>
      </p:sp>
      <p:sp>
        <p:nvSpPr>
          <p:cNvPr id="3" name="Content Placeholder 2"/>
          <p:cNvSpPr>
            <a:spLocks noGrp="1"/>
          </p:cNvSpPr>
          <p:nvPr>
            <p:ph sz="quarter" idx="10"/>
          </p:nvPr>
        </p:nvSpPr>
        <p:spPr/>
        <p:txBody>
          <a:bodyPr/>
          <a:lstStyle/>
          <a:p>
            <a:pPr marL="354013" indent="-354013">
              <a:spcAft>
                <a:spcPts val="1200"/>
              </a:spcAft>
            </a:pPr>
            <a:r>
              <a:rPr lang="en-US" dirty="0"/>
              <a:t>Economic growth can be especially fast:</a:t>
            </a:r>
          </a:p>
          <a:p>
            <a:pPr marL="811213" lvl="1" indent="-457200">
              <a:spcAft>
                <a:spcPts val="1200"/>
              </a:spcAft>
              <a:buFont typeface="+mj-lt"/>
              <a:buAutoNum type="alphaLcParenR"/>
            </a:pPr>
            <a:r>
              <a:rPr lang="en-US" dirty="0"/>
              <a:t>for countries playing catch-up with countries that already have high real GDP per capita.</a:t>
            </a:r>
          </a:p>
          <a:p>
            <a:pPr marL="811213" lvl="1" indent="-457200">
              <a:spcAft>
                <a:spcPts val="1200"/>
              </a:spcAft>
              <a:buFont typeface="+mj-lt"/>
              <a:buAutoNum type="alphaLcParenR"/>
            </a:pPr>
            <a:r>
              <a:rPr lang="en-US" dirty="0"/>
              <a:t>for relatively poor countries if the convergence hypothesis holds true.</a:t>
            </a:r>
          </a:p>
          <a:p>
            <a:pPr marL="811213" lvl="1" indent="-457200">
              <a:spcAft>
                <a:spcPts val="1200"/>
              </a:spcAft>
              <a:buFont typeface="+mj-lt"/>
              <a:buAutoNum type="alphaLcParenR"/>
            </a:pPr>
            <a:r>
              <a:rPr lang="en-US" dirty="0"/>
              <a:t>if the country is able to benefit from adopting the technological advances already used in advanced countries.</a:t>
            </a:r>
          </a:p>
          <a:p>
            <a:pPr marL="811213" lvl="1" indent="-457200">
              <a:spcAft>
                <a:spcPts val="1200"/>
              </a:spcAft>
              <a:buFont typeface="+mj-lt"/>
              <a:buAutoNum type="alphaLcParenR"/>
            </a:pPr>
            <a:r>
              <a:rPr lang="en-US" b="1" dirty="0"/>
              <a:t>Answers (a), (b), and (c) are all true. (correct answer)</a:t>
            </a:r>
          </a:p>
        </p:txBody>
      </p:sp>
    </p:spTree>
    <p:extLst>
      <p:ext uri="{BB962C8B-B14F-4D97-AF65-F5344CB8AC3E}">
        <p14:creationId xmlns:p14="http://schemas.microsoft.com/office/powerpoint/2010/main" val="353883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2" y="178499"/>
            <a:ext cx="9996324" cy="987115"/>
          </a:xfrm>
        </p:spPr>
        <p:txBody>
          <a:bodyPr/>
          <a:lstStyle/>
          <a:p>
            <a:r>
              <a:rPr lang="en-US" dirty="0"/>
              <a:t>CONVERGENCE HYPOTHESIS</a:t>
            </a:r>
          </a:p>
        </p:txBody>
      </p:sp>
      <p:sp>
        <p:nvSpPr>
          <p:cNvPr id="4" name="Content Placeholder 3"/>
          <p:cNvSpPr>
            <a:spLocks noGrp="1"/>
          </p:cNvSpPr>
          <p:nvPr>
            <p:ph sz="quarter" idx="10"/>
          </p:nvPr>
        </p:nvSpPr>
        <p:spPr>
          <a:xfrm>
            <a:off x="117582" y="1005073"/>
            <a:ext cx="9804186" cy="1068885"/>
          </a:xfrm>
        </p:spPr>
        <p:txBody>
          <a:bodyPr/>
          <a:lstStyle/>
          <a:p>
            <a:r>
              <a:rPr lang="en-US" b="1" dirty="0"/>
              <a:t>Convergence hypothesis: </a:t>
            </a:r>
            <a:r>
              <a:rPr lang="en-US" dirty="0"/>
              <a:t>international differences in real GDP per capita tend to narrow over time</a:t>
            </a:r>
          </a:p>
        </p:txBody>
      </p:sp>
      <p:pic>
        <p:nvPicPr>
          <p:cNvPr id="8" name="Picture Placeholder 7" descr="Figure 9-11 An image shows two scatter plots to represent real GFP per capita and annual growth for convergence among wealthy countries and not for the world as whole. The first graph is labeled as &quot;Convergence among Wealthy Countries&quot; while the horizontal axis is labeled as &quot;But Not for the World as a Whole.&quot; The vertical axes of both the graphs are labeled as &quot;Real GDP per capita annual growth rate 1955 to 2015&quot; ranging from 0 to 4 percent, in increments of 1 percent. The horizontal axis of the graph is labeled as &quot;Real GDP per capita in 1955, 2015 dollars&quot; ranging from 0 to 20,000, in increments of 5,000. The first graph shows the horizontal axis is real GDP per capita in 1955; on the vertical axis is the average annual growth rate of real GDP per capita from 1955 to 2015. There is a clear negative relationship as can be seen from the line fitted through the points. The United States was the richest country in this group in 1955 and had the slowest rate of growth. Japan, Ireland, and Spain were the poorest countries in 1955 and had the fastest rates of growth. The second graph shows the point using data for regions rather than individual countries (other than the United States). In 1955, East Asia and Africa were both very poor regions. In 1955, Western Europe had higher real GDP per capita than Latin America. But, contrary to the convergence hypothesis, the Western European regional economy grew much more quickly over the next 60 years, widening the gap between the regions rather than narrowing it.">
            <a:extLst>
              <a:ext uri="{FF2B5EF4-FFF2-40B4-BE49-F238E27FC236}">
                <a16:creationId xmlns:a16="http://schemas.microsoft.com/office/drawing/2014/main" id="{3CD773EB-C408-4C4A-8F87-FE517AB874D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846748" y="2648848"/>
            <a:ext cx="8856051" cy="4628252"/>
          </a:xfrm>
          <a:prstGeom prst="rect">
            <a:avLst/>
          </a:prstGeom>
        </p:spPr>
      </p:pic>
    </p:spTree>
    <p:extLst>
      <p:ext uri="{BB962C8B-B14F-4D97-AF65-F5344CB8AC3E}">
        <p14:creationId xmlns:p14="http://schemas.microsoft.com/office/powerpoint/2010/main" val="1394276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292593"/>
            <a:ext cx="9996324" cy="1056666"/>
          </a:xfrm>
        </p:spPr>
        <p:txBody>
          <a:bodyPr/>
          <a:lstStyle/>
          <a:p>
            <a:r>
              <a:rPr lang="en-US" dirty="0"/>
              <a:t>IS WORLD GROWTH SUSTAINABLE?</a:t>
            </a:r>
          </a:p>
        </p:txBody>
      </p:sp>
      <p:sp>
        <p:nvSpPr>
          <p:cNvPr id="3" name="Content Placeholder 2"/>
          <p:cNvSpPr>
            <a:spLocks noGrp="1"/>
          </p:cNvSpPr>
          <p:nvPr>
            <p:ph sz="quarter" idx="10"/>
          </p:nvPr>
        </p:nvSpPr>
        <p:spPr>
          <a:xfrm>
            <a:off x="117582" y="1349259"/>
            <a:ext cx="9804186" cy="5658416"/>
          </a:xfrm>
        </p:spPr>
        <p:txBody>
          <a:bodyPr/>
          <a:lstStyle/>
          <a:p>
            <a:pPr>
              <a:spcAft>
                <a:spcPts val="1200"/>
              </a:spcAft>
            </a:pPr>
            <a:r>
              <a:rPr lang="en-US" b="1" dirty="0"/>
              <a:t>Sustainable long-run economic growth: </a:t>
            </a:r>
            <a:r>
              <a:rPr lang="en-US" dirty="0"/>
              <a:t>long-run growth that can continue in the face of the limited supply of natural resources and the impact of growth on the environment</a:t>
            </a:r>
          </a:p>
          <a:p>
            <a:pPr>
              <a:spcAft>
                <a:spcPts val="1200"/>
              </a:spcAft>
            </a:pPr>
            <a:r>
              <a:rPr lang="en-US" dirty="0"/>
              <a:t>What is the impact of limited natural resources on long-run economic growth? Three important questions:</a:t>
            </a:r>
          </a:p>
          <a:p>
            <a:pPr lvl="1" indent="-447675">
              <a:spcAft>
                <a:spcPts val="1200"/>
              </a:spcAft>
              <a:buFont typeface="+mj-lt"/>
              <a:buAutoNum type="arabicPeriod"/>
            </a:pPr>
            <a:r>
              <a:rPr lang="en-US" b="1" dirty="0"/>
              <a:t>How large are the supplies of key natural resources?</a:t>
            </a:r>
          </a:p>
          <a:p>
            <a:pPr lvl="1" indent="-447675">
              <a:spcAft>
                <a:spcPts val="1200"/>
              </a:spcAft>
              <a:buFont typeface="+mj-lt"/>
              <a:buAutoNum type="arabicPeriod"/>
            </a:pPr>
            <a:r>
              <a:rPr lang="en-US" b="1" dirty="0"/>
              <a:t>How effective will technology be at finding alternatives to natural resources?</a:t>
            </a:r>
          </a:p>
          <a:p>
            <a:pPr lvl="1" indent="-447675">
              <a:spcAft>
                <a:spcPts val="1200"/>
              </a:spcAft>
              <a:buFont typeface="+mj-lt"/>
              <a:buAutoNum type="arabicPeriod"/>
            </a:pPr>
            <a:r>
              <a:rPr lang="en-US" b="1" dirty="0"/>
              <a:t>Can long-run economic growth continue in the face of resource scarcity?</a:t>
            </a:r>
          </a:p>
        </p:txBody>
      </p:sp>
    </p:spTree>
    <p:extLst>
      <p:ext uri="{BB962C8B-B14F-4D97-AF65-F5344CB8AC3E}">
        <p14:creationId xmlns:p14="http://schemas.microsoft.com/office/powerpoint/2010/main" val="2317204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832"/>
            <a:ext cx="9996324" cy="1056666"/>
          </a:xfrm>
        </p:spPr>
        <p:txBody>
          <a:bodyPr/>
          <a:lstStyle/>
          <a:p>
            <a:r>
              <a:rPr lang="en-US" sz="2800" dirty="0"/>
              <a:t>WHAT ABOUT NATURAL RESOURCES?</a:t>
            </a:r>
          </a:p>
        </p:txBody>
      </p:sp>
      <p:sp>
        <p:nvSpPr>
          <p:cNvPr id="3" name="Content Placeholder 2"/>
          <p:cNvSpPr>
            <a:spLocks noGrp="1"/>
          </p:cNvSpPr>
          <p:nvPr>
            <p:ph sz="quarter" idx="10"/>
          </p:nvPr>
        </p:nvSpPr>
        <p:spPr>
          <a:xfrm>
            <a:off x="127107" y="587092"/>
            <a:ext cx="9804186" cy="5658416"/>
          </a:xfrm>
        </p:spPr>
        <p:txBody>
          <a:bodyPr/>
          <a:lstStyle/>
          <a:p>
            <a:r>
              <a:rPr lang="en-US" dirty="0"/>
              <a:t>In the modern world, human or physical capital matter more than natural resources for the great majority of countries.</a:t>
            </a:r>
          </a:p>
        </p:txBody>
      </p:sp>
      <p:pic>
        <p:nvPicPr>
          <p:cNvPr id="8" name="Picture 7">
            <a:extLst>
              <a:ext uri="{FF2B5EF4-FFF2-40B4-BE49-F238E27FC236}">
                <a16:creationId xmlns:a16="http://schemas.microsoft.com/office/drawing/2014/main" id="{D38131BD-D99B-46CB-B04D-90C71445018A}"/>
              </a:ext>
            </a:extLst>
          </p:cNvPr>
          <p:cNvPicPr>
            <a:picLocks noChangeAspect="1"/>
          </p:cNvPicPr>
          <p:nvPr/>
        </p:nvPicPr>
        <p:blipFill>
          <a:blip r:embed="rId2"/>
          <a:stretch>
            <a:fillRect/>
          </a:stretch>
        </p:blipFill>
        <p:spPr>
          <a:xfrm>
            <a:off x="462280" y="3289300"/>
            <a:ext cx="9133840" cy="4077235"/>
          </a:xfrm>
          <a:prstGeom prst="rect">
            <a:avLst/>
          </a:prstGeom>
        </p:spPr>
      </p:pic>
      <p:sp>
        <p:nvSpPr>
          <p:cNvPr id="9" name="Rectangle 8">
            <a:extLst>
              <a:ext uri="{FF2B5EF4-FFF2-40B4-BE49-F238E27FC236}">
                <a16:creationId xmlns:a16="http://schemas.microsoft.com/office/drawing/2014/main" id="{33ACAD9D-DCAA-4BE9-9708-2DC814E70155}"/>
              </a:ext>
            </a:extLst>
          </p:cNvPr>
          <p:cNvSpPr/>
          <p:nvPr/>
        </p:nvSpPr>
        <p:spPr>
          <a:xfrm>
            <a:off x="192138" y="1965861"/>
            <a:ext cx="9674124" cy="1323439"/>
          </a:xfrm>
          <a:prstGeom prst="rect">
            <a:avLst/>
          </a:prstGeom>
        </p:spPr>
        <p:txBody>
          <a:bodyPr wrap="square">
            <a:spAutoFit/>
          </a:bodyPr>
          <a:lstStyle/>
          <a:p>
            <a:r>
              <a:rPr lang="en-US" sz="2000" dirty="0"/>
              <a:t>The </a:t>
            </a:r>
            <a:r>
              <a:rPr lang="en-US" sz="2000" b="1" dirty="0"/>
              <a:t>resource curse</a:t>
            </a:r>
            <a:r>
              <a:rPr lang="en-US" sz="2000" dirty="0"/>
              <a:t>, also known as the paradox of plenty, refers to the paradox that countries with an abundance of natural </a:t>
            </a:r>
            <a:r>
              <a:rPr lang="en-US" sz="2000" b="1" dirty="0"/>
              <a:t>resources</a:t>
            </a:r>
            <a:r>
              <a:rPr lang="en-US" sz="2000" dirty="0"/>
              <a:t> (such as fossil fuels and certain minerals), tend to have less economic growth, and worse development outcomes than countries with fewer natural </a:t>
            </a:r>
            <a:r>
              <a:rPr lang="en-US" sz="2000" b="1" dirty="0"/>
              <a:t>resources</a:t>
            </a:r>
            <a:endParaRPr lang="en-US" sz="2000" dirty="0"/>
          </a:p>
        </p:txBody>
      </p:sp>
    </p:spTree>
    <p:extLst>
      <p:ext uri="{BB962C8B-B14F-4D97-AF65-F5344CB8AC3E}">
        <p14:creationId xmlns:p14="http://schemas.microsoft.com/office/powerpoint/2010/main" val="407362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180692"/>
            <a:ext cx="9996324" cy="1056666"/>
          </a:xfrm>
        </p:spPr>
        <p:txBody>
          <a:bodyPr/>
          <a:lstStyle/>
          <a:p>
            <a:r>
              <a:rPr lang="en-US" sz="3200" dirty="0"/>
              <a:t>ECONOMIC GROWTH &amp; ENVIRONMENT</a:t>
            </a:r>
          </a:p>
        </p:txBody>
      </p:sp>
      <p:sp>
        <p:nvSpPr>
          <p:cNvPr id="4" name="Content Placeholder 3"/>
          <p:cNvSpPr>
            <a:spLocks noGrp="1"/>
          </p:cNvSpPr>
          <p:nvPr>
            <p:ph sz="quarter" idx="10"/>
          </p:nvPr>
        </p:nvSpPr>
        <p:spPr>
          <a:xfrm>
            <a:off x="62076" y="1237358"/>
            <a:ext cx="9804186" cy="5658416"/>
          </a:xfrm>
        </p:spPr>
        <p:txBody>
          <a:bodyPr/>
          <a:lstStyle/>
          <a:p>
            <a:r>
              <a:rPr lang="en-US" dirty="0"/>
              <a:t>Can long-run economic growth continue in the face of resource scarcity?</a:t>
            </a:r>
          </a:p>
          <a:p>
            <a:pPr lvl="1"/>
            <a:r>
              <a:rPr lang="en-US" b="1" dirty="0"/>
              <a:t>A question for economists. Resource scarcity and higher prices don’t necessarily cost growth.</a:t>
            </a:r>
          </a:p>
          <a:p>
            <a:pPr lvl="1"/>
            <a:endParaRPr lang="en-US" b="1" dirty="0"/>
          </a:p>
          <a:p>
            <a:r>
              <a:rPr lang="en-US" dirty="0"/>
              <a:t>Economic growth tends to increase the human impact on the environment. </a:t>
            </a:r>
            <a:r>
              <a:rPr lang="en-US" b="1" dirty="0"/>
              <a:t>Unlike resource scarcity, environmental problems don’t automatically provide incentives for changed behavior.</a:t>
            </a:r>
          </a:p>
          <a:p>
            <a:r>
              <a:rPr lang="en-US" b="1" dirty="0"/>
              <a:t>Paris Agreement of 2015: </a:t>
            </a:r>
            <a:r>
              <a:rPr lang="en-US" dirty="0"/>
              <a:t>196 countries agreed to reduce their greenhouse gas emissions in an effort to limit the rise in Earth’s temperature to no more than 2 degrees centigrade</a:t>
            </a:r>
          </a:p>
        </p:txBody>
      </p:sp>
    </p:spTree>
    <p:extLst>
      <p:ext uri="{BB962C8B-B14F-4D97-AF65-F5344CB8AC3E}">
        <p14:creationId xmlns:p14="http://schemas.microsoft.com/office/powerpoint/2010/main" val="97187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05ECEF-9D6E-49FB-988F-1140384CF2EB}"/>
              </a:ext>
            </a:extLst>
          </p:cNvPr>
          <p:cNvSpPr>
            <a:spLocks noGrp="1" noChangeArrowheads="1"/>
          </p:cNvSpPr>
          <p:nvPr>
            <p:ph type="title"/>
          </p:nvPr>
        </p:nvSpPr>
        <p:spPr>
          <a:xfrm>
            <a:off x="756127" y="298545"/>
            <a:ext cx="8549640" cy="738633"/>
          </a:xfrm>
        </p:spPr>
        <p:txBody>
          <a:bodyPr>
            <a:spAutoFit/>
          </a:bodyPr>
          <a:lstStyle/>
          <a:p>
            <a:r>
              <a:rPr lang="en-GB" altLang="en-US" sz="3600" dirty="0">
                <a:solidFill>
                  <a:schemeClr val="tx1"/>
                </a:solidFill>
                <a:latin typeface="Arial" pitchFamily="34" charset="0"/>
                <a:cs typeface="Arial" pitchFamily="34" charset="0"/>
              </a:rPr>
              <a:t>Costs</a:t>
            </a:r>
          </a:p>
        </p:txBody>
      </p:sp>
      <p:pic>
        <p:nvPicPr>
          <p:cNvPr id="6147" name="Picture 6" descr="C:\Documents and Settings\cmfkw\Desktop\ppt\eg3.gif">
            <a:extLst>
              <a:ext uri="{FF2B5EF4-FFF2-40B4-BE49-F238E27FC236}">
                <a16:creationId xmlns:a16="http://schemas.microsoft.com/office/drawing/2014/main" id="{C0E0F911-8AF7-45A0-8E00-E4552D6DE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1623059"/>
            <a:ext cx="9555480" cy="575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9AD7524-ADA6-403B-B7CE-8534D366B219}"/>
              </a:ext>
            </a:extLst>
          </p:cNvPr>
          <p:cNvSpPr>
            <a:spLocks noGrp="1" noChangeArrowheads="1"/>
          </p:cNvSpPr>
          <p:nvPr>
            <p:ph type="title"/>
          </p:nvPr>
        </p:nvSpPr>
        <p:spPr>
          <a:xfrm>
            <a:off x="0" y="281940"/>
            <a:ext cx="10058400" cy="670560"/>
          </a:xfrm>
        </p:spPr>
        <p:txBody>
          <a:bodyPr/>
          <a:lstStyle/>
          <a:p>
            <a:pPr algn="ctr" eaLnBrk="1" hangingPunct="1"/>
            <a:r>
              <a:rPr lang="en-US" altLang="en-US" sz="3200" b="0" cap="all" dirty="0">
                <a:solidFill>
                  <a:srgbClr val="DA1B2C"/>
                </a:solidFill>
                <a:latin typeface="Arial" pitchFamily="34" charset="0"/>
                <a:cs typeface="Arial" pitchFamily="34" charset="0"/>
              </a:rPr>
              <a:t>What Are the Objectives of Development?</a:t>
            </a:r>
          </a:p>
        </p:txBody>
      </p:sp>
      <p:sp>
        <p:nvSpPr>
          <p:cNvPr id="25603" name="Rectangle 3">
            <a:extLst>
              <a:ext uri="{FF2B5EF4-FFF2-40B4-BE49-F238E27FC236}">
                <a16:creationId xmlns:a16="http://schemas.microsoft.com/office/drawing/2014/main" id="{38255ADA-3A3E-4A51-83B5-8566FB54F2D7}"/>
              </a:ext>
            </a:extLst>
          </p:cNvPr>
          <p:cNvSpPr>
            <a:spLocks noGrp="1" noChangeArrowheads="1"/>
          </p:cNvSpPr>
          <p:nvPr>
            <p:ph idx="1"/>
          </p:nvPr>
        </p:nvSpPr>
        <p:spPr>
          <a:xfrm>
            <a:off x="429578" y="1036320"/>
            <a:ext cx="9377363" cy="4526280"/>
          </a:xfrm>
        </p:spPr>
        <p:txBody>
          <a:bodyPr/>
          <a:lstStyle/>
          <a:p>
            <a:pPr marL="342900" indent="-342900" eaLnBrk="1" hangingPunct="1">
              <a:buClr>
                <a:schemeClr val="tx1"/>
              </a:buClr>
              <a:buFont typeface="Arial" panose="020B0604020202020204" pitchFamily="34" charset="0"/>
              <a:buChar char="•"/>
            </a:pPr>
            <a:r>
              <a:rPr lang="en-US" altLang="en-US" sz="2000" dirty="0">
                <a:solidFill>
                  <a:schemeClr val="tx1"/>
                </a:solidFill>
                <a:latin typeface="+mn-lt"/>
              </a:rPr>
              <a:t>We can list three objectives of development</a:t>
            </a:r>
          </a:p>
          <a:p>
            <a:pPr marL="468630" lvl="1" indent="-342900">
              <a:buClr>
                <a:schemeClr val="tx1"/>
              </a:buClr>
              <a:buFont typeface="Arial" panose="020B0604020202020204" pitchFamily="34" charset="0"/>
              <a:buChar char="•"/>
            </a:pPr>
            <a:r>
              <a:rPr lang="en-US" altLang="en-US" sz="2000" dirty="0">
                <a:solidFill>
                  <a:schemeClr val="tx1"/>
                </a:solidFill>
                <a:latin typeface="+mn-lt"/>
              </a:rPr>
              <a:t>increases in availability and improvements in the distribution of food, shelter, health, protection, etc.</a:t>
            </a:r>
          </a:p>
          <a:p>
            <a:pPr marL="468630" lvl="1" indent="-342900">
              <a:buClr>
                <a:schemeClr val="tx1"/>
              </a:buClr>
              <a:buFont typeface="Arial" panose="020B0604020202020204" pitchFamily="34" charset="0"/>
              <a:buChar char="•"/>
            </a:pPr>
            <a:r>
              <a:rPr lang="en-US" altLang="en-US" sz="2000" dirty="0">
                <a:solidFill>
                  <a:schemeClr val="tx1"/>
                </a:solidFill>
                <a:latin typeface="+mn-lt"/>
              </a:rPr>
              <a:t>improvements in ‘levels of living,’ including higher incomes, more jobs, better education, etc.</a:t>
            </a:r>
          </a:p>
          <a:p>
            <a:pPr marL="468630" lvl="1" indent="-342900">
              <a:buClr>
                <a:schemeClr val="tx1"/>
              </a:buClr>
              <a:buFont typeface="Arial" panose="020B0604020202020204" pitchFamily="34" charset="0"/>
              <a:buChar char="•"/>
            </a:pPr>
            <a:r>
              <a:rPr lang="en-US" altLang="en-US" sz="2000" dirty="0">
                <a:solidFill>
                  <a:schemeClr val="tx1"/>
                </a:solidFill>
                <a:latin typeface="+mn-lt"/>
              </a:rPr>
              <a:t>expansions in the range of economic and social choices available to individuals and nations </a:t>
            </a:r>
          </a:p>
        </p:txBody>
      </p:sp>
      <p:pic>
        <p:nvPicPr>
          <p:cNvPr id="89092" name="Picture 6">
            <a:extLst>
              <a:ext uri="{FF2B5EF4-FFF2-40B4-BE49-F238E27FC236}">
                <a16:creationId xmlns:a16="http://schemas.microsoft.com/office/drawing/2014/main" id="{E65FF78F-0D5C-485F-B7C2-725725A82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2" y="3970020"/>
            <a:ext cx="9471660" cy="326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additive="base">
                                        <p:cTn id="31" dur="500" fill="hold"/>
                                        <p:tgtEl>
                                          <p:spTgt spid="2560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9F0C87-F34A-4AB8-AE46-972C165BBDFD}"/>
              </a:ext>
            </a:extLst>
          </p:cNvPr>
          <p:cNvPicPr>
            <a:picLocks noGrp="1" noChangeAspect="1"/>
          </p:cNvPicPr>
          <p:nvPr>
            <p:ph idx="1"/>
          </p:nvPr>
        </p:nvPicPr>
        <p:blipFill>
          <a:blip r:embed="rId2"/>
          <a:stretch>
            <a:fillRect/>
          </a:stretch>
        </p:blipFill>
        <p:spPr>
          <a:xfrm>
            <a:off x="503237" y="483307"/>
            <a:ext cx="9462566" cy="6831893"/>
          </a:xfrm>
        </p:spPr>
      </p:pic>
    </p:spTree>
    <p:extLst>
      <p:ext uri="{BB962C8B-B14F-4D97-AF65-F5344CB8AC3E}">
        <p14:creationId xmlns:p14="http://schemas.microsoft.com/office/powerpoint/2010/main" val="611008234"/>
      </p:ext>
    </p:extLst>
  </p:cSld>
  <p:clrMapOvr>
    <a:masterClrMapping/>
  </p:clrMapOvr>
  <p:transition spd="med">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F4A790-B995-4BE5-B60B-CF3605466D24}"/>
              </a:ext>
            </a:extLst>
          </p:cNvPr>
          <p:cNvSpPr>
            <a:spLocks noGrp="1" noChangeArrowheads="1"/>
          </p:cNvSpPr>
          <p:nvPr>
            <p:ph type="title"/>
          </p:nvPr>
        </p:nvSpPr>
        <p:spPr>
          <a:xfrm>
            <a:off x="670560" y="449580"/>
            <a:ext cx="8549640" cy="754380"/>
          </a:xfrm>
        </p:spPr>
        <p:txBody>
          <a:bodyPr/>
          <a:lstStyle/>
          <a:p>
            <a:pPr eaLnBrk="1" hangingPunct="1">
              <a:defRPr/>
            </a:pPr>
            <a:r>
              <a:rPr lang="en-US" sz="3200" dirty="0">
                <a:solidFill>
                  <a:srgbClr val="DA1B2C"/>
                </a:solidFill>
                <a:latin typeface="Arial" pitchFamily="34" charset="0"/>
                <a:cs typeface="Arial" pitchFamily="34" charset="0"/>
                <a:sym typeface="Helvetica Neue"/>
              </a:rPr>
              <a:t>A Further Issue</a:t>
            </a:r>
          </a:p>
        </p:txBody>
      </p:sp>
      <p:sp>
        <p:nvSpPr>
          <p:cNvPr id="5123" name="Rectangle 3">
            <a:extLst>
              <a:ext uri="{FF2B5EF4-FFF2-40B4-BE49-F238E27FC236}">
                <a16:creationId xmlns:a16="http://schemas.microsoft.com/office/drawing/2014/main" id="{C1F810E3-0CD8-4F47-AAE9-ACC5B11AA3CE}"/>
              </a:ext>
            </a:extLst>
          </p:cNvPr>
          <p:cNvSpPr>
            <a:spLocks noGrp="1" noChangeArrowheads="1"/>
          </p:cNvSpPr>
          <p:nvPr>
            <p:ph type="body" idx="1"/>
          </p:nvPr>
        </p:nvSpPr>
        <p:spPr>
          <a:xfrm>
            <a:off x="419100" y="1371600"/>
            <a:ext cx="9304020" cy="5867400"/>
          </a:xfrm>
        </p:spPr>
        <p:txBody>
          <a:bodyPr/>
          <a:lstStyle/>
          <a:p>
            <a:pPr eaLnBrk="1" hangingPunct="1">
              <a:lnSpc>
                <a:spcPct val="90000"/>
              </a:lnSpc>
              <a:defRPr/>
            </a:pPr>
            <a:r>
              <a:rPr lang="en-US" sz="2640" b="1" dirty="0">
                <a:effectLst/>
                <a:latin typeface="Calibri" pitchFamily="34" charset="0"/>
                <a:cs typeface="Calibri" pitchFamily="34" charset="0"/>
              </a:rPr>
              <a:t>Development and growth is often discussed as if the population of a given country enjoyed the same rate of change in income</a:t>
            </a:r>
          </a:p>
          <a:p>
            <a:pPr eaLnBrk="1" hangingPunct="1">
              <a:lnSpc>
                <a:spcPct val="90000"/>
              </a:lnSpc>
              <a:defRPr/>
            </a:pPr>
            <a:endParaRPr lang="en-US" sz="2640" b="1" dirty="0">
              <a:effectLst/>
              <a:latin typeface="Calibri" pitchFamily="34" charset="0"/>
              <a:cs typeface="Calibri" pitchFamily="34" charset="0"/>
            </a:endParaRPr>
          </a:p>
          <a:p>
            <a:pPr eaLnBrk="1" hangingPunct="1">
              <a:lnSpc>
                <a:spcPct val="90000"/>
              </a:lnSpc>
              <a:defRPr/>
            </a:pPr>
            <a:r>
              <a:rPr lang="en-US" sz="2640" b="1" dirty="0">
                <a:effectLst/>
                <a:latin typeface="Calibri" pitchFamily="34" charset="0"/>
                <a:cs typeface="Calibri" pitchFamily="34" charset="0"/>
              </a:rPr>
              <a:t>This is certainly not true: there is inequality among the citizens of any given country </a:t>
            </a:r>
            <a:r>
              <a:rPr lang="en-US" sz="2640" b="1" dirty="0">
                <a:effectLst/>
                <a:latin typeface="Calibri" pitchFamily="34" charset="0"/>
                <a:cs typeface="Calibri" pitchFamily="34" charset="0"/>
                <a:sym typeface="Wingdings" pitchFamily="2" charset="2"/>
              </a:rPr>
              <a:t> some people earn a higher share of national income than other people</a:t>
            </a:r>
          </a:p>
          <a:p>
            <a:pPr eaLnBrk="1" hangingPunct="1">
              <a:lnSpc>
                <a:spcPct val="90000"/>
              </a:lnSpc>
              <a:defRPr/>
            </a:pPr>
            <a:endParaRPr lang="en-US" sz="2640" b="1" dirty="0">
              <a:effectLst/>
              <a:latin typeface="Calibri" pitchFamily="34" charset="0"/>
              <a:cs typeface="Calibri" pitchFamily="34" charset="0"/>
            </a:endParaRPr>
          </a:p>
          <a:p>
            <a:pPr eaLnBrk="1" hangingPunct="1">
              <a:lnSpc>
                <a:spcPct val="90000"/>
              </a:lnSpc>
              <a:defRPr/>
            </a:pPr>
            <a:r>
              <a:rPr lang="en-US" sz="2640" b="1" dirty="0">
                <a:effectLst/>
                <a:latin typeface="Calibri" pitchFamily="34" charset="0"/>
                <a:cs typeface="Calibri" pitchFamily="34" charset="0"/>
              </a:rPr>
              <a:t>Given that there is inequality, is it still true that, when a country grows, all the population benefits from it?</a:t>
            </a:r>
          </a:p>
          <a:p>
            <a:pPr eaLnBrk="1" hangingPunct="1">
              <a:lnSpc>
                <a:spcPct val="90000"/>
              </a:lnSpc>
              <a:defRPr/>
            </a:pPr>
            <a:endParaRPr lang="en-US" sz="2640" b="1" dirty="0">
              <a:effectLst/>
              <a:latin typeface="Calibri" pitchFamily="34" charset="0"/>
              <a:cs typeface="Calibri" pitchFamily="34" charset="0"/>
            </a:endParaRPr>
          </a:p>
          <a:p>
            <a:pPr eaLnBrk="1" hangingPunct="1">
              <a:lnSpc>
                <a:spcPct val="90000"/>
              </a:lnSpc>
              <a:defRPr/>
            </a:pPr>
            <a:r>
              <a:rPr lang="en-US" sz="2640" b="1" dirty="0">
                <a:effectLst/>
                <a:latin typeface="Calibri" pitchFamily="34" charset="0"/>
                <a:cs typeface="Calibri" pitchFamily="34" charset="0"/>
              </a:rPr>
              <a:t>To be able to answer this question, we have to analyze how </a:t>
            </a:r>
            <a:r>
              <a:rPr lang="en-US" sz="2640" b="1" u="sng" dirty="0">
                <a:effectLst/>
                <a:latin typeface="Calibri" pitchFamily="34" charset="0"/>
                <a:cs typeface="Calibri" pitchFamily="34" charset="0"/>
              </a:rPr>
              <a:t>inequality</a:t>
            </a:r>
            <a:r>
              <a:rPr lang="en-US" sz="2640" b="1" dirty="0">
                <a:effectLst/>
                <a:latin typeface="Calibri" pitchFamily="34" charset="0"/>
                <a:cs typeface="Calibri" pitchFamily="34" charset="0"/>
              </a:rPr>
              <a:t> and </a:t>
            </a:r>
            <a:r>
              <a:rPr lang="en-US" sz="2640" b="1" u="sng" dirty="0">
                <a:effectLst/>
                <a:latin typeface="Calibri" pitchFamily="34" charset="0"/>
                <a:cs typeface="Calibri" pitchFamily="34" charset="0"/>
              </a:rPr>
              <a:t>poverty</a:t>
            </a:r>
            <a:r>
              <a:rPr lang="en-US" sz="2640" b="1" dirty="0">
                <a:effectLst/>
                <a:latin typeface="Calibri" pitchFamily="34" charset="0"/>
                <a:cs typeface="Calibri" pitchFamily="34" charset="0"/>
              </a:rPr>
              <a:t> change as a country grows</a:t>
            </a:r>
          </a:p>
          <a:p>
            <a:pPr eaLnBrk="1" hangingPunct="1">
              <a:lnSpc>
                <a:spcPct val="90000"/>
              </a:lnSpc>
              <a:defRPr/>
            </a:pPr>
            <a:endParaRPr lang="en-US" sz="2640" b="1" dirty="0">
              <a:latin typeface="Calibri" pitchFamily="34" charset="0"/>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AA5E5F3-949D-450E-98E7-5C88F2606686}"/>
              </a:ext>
            </a:extLst>
          </p:cNvPr>
          <p:cNvSpPr>
            <a:spLocks noGrp="1" noChangeArrowheads="1"/>
          </p:cNvSpPr>
          <p:nvPr>
            <p:ph type="body" idx="1"/>
          </p:nvPr>
        </p:nvSpPr>
        <p:spPr>
          <a:xfrm>
            <a:off x="335280" y="868680"/>
            <a:ext cx="9304020" cy="6118860"/>
          </a:xfrm>
        </p:spPr>
        <p:txBody>
          <a:bodyPr/>
          <a:lstStyle/>
          <a:p>
            <a:pPr eaLnBrk="1" hangingPunct="1">
              <a:lnSpc>
                <a:spcPct val="80000"/>
              </a:lnSpc>
              <a:defRPr/>
            </a:pPr>
            <a:r>
              <a:rPr lang="en-US" sz="3080" b="1" dirty="0">
                <a:solidFill>
                  <a:schemeClr val="accent5">
                    <a:lumMod val="50000"/>
                  </a:schemeClr>
                </a:solidFill>
                <a:effectLst/>
                <a:latin typeface="Calibri" pitchFamily="34" charset="0"/>
                <a:cs typeface="Calibri" pitchFamily="34" charset="0"/>
              </a:rPr>
              <a:t>Economic growth is necessary, but not sufficient, to improve the living standards of the whole population:</a:t>
            </a:r>
          </a:p>
          <a:p>
            <a:pPr lvl="1" eaLnBrk="1" hangingPunct="1">
              <a:lnSpc>
                <a:spcPct val="80000"/>
              </a:lnSpc>
              <a:defRPr/>
            </a:pPr>
            <a:r>
              <a:rPr lang="en-US" sz="2640" b="1" dirty="0">
                <a:effectLst/>
                <a:latin typeface="Calibri" pitchFamily="34" charset="0"/>
                <a:cs typeface="Calibri" pitchFamily="34" charset="0"/>
              </a:rPr>
              <a:t>If a country is too poor, even redistributing all income in order to have a perfectly egalitarian income distribution, everybody will still be poor (case of China in the 1960s, Vietnam in 1980’s)</a:t>
            </a:r>
          </a:p>
          <a:p>
            <a:pPr lvl="1" eaLnBrk="1" hangingPunct="1">
              <a:lnSpc>
                <a:spcPct val="80000"/>
              </a:lnSpc>
              <a:defRPr/>
            </a:pPr>
            <a:endParaRPr lang="en-US" sz="2640" b="1" dirty="0">
              <a:effectLst/>
              <a:latin typeface="Calibri" pitchFamily="34" charset="0"/>
              <a:cs typeface="Calibri" pitchFamily="34" charset="0"/>
            </a:endParaRPr>
          </a:p>
          <a:p>
            <a:pPr lvl="1" eaLnBrk="1" hangingPunct="1">
              <a:lnSpc>
                <a:spcPct val="80000"/>
              </a:lnSpc>
              <a:defRPr/>
            </a:pPr>
            <a:r>
              <a:rPr lang="en-US" sz="2640" b="1" dirty="0">
                <a:effectLst/>
                <a:latin typeface="Calibri" pitchFamily="34" charset="0"/>
                <a:cs typeface="Calibri" pitchFamily="34" charset="0"/>
              </a:rPr>
              <a:t>But a country may grow, and income distribution may become so unequal, that the number of people with low living standards may increase </a:t>
            </a:r>
          </a:p>
          <a:p>
            <a:pPr lvl="1" eaLnBrk="1" hangingPunct="1">
              <a:lnSpc>
                <a:spcPct val="80000"/>
              </a:lnSpc>
              <a:defRPr/>
            </a:pPr>
            <a:endParaRPr lang="en-US" sz="2640" b="1" dirty="0">
              <a:effectLst/>
              <a:latin typeface="Calibri" pitchFamily="34" charset="0"/>
              <a:cs typeface="Calibri" pitchFamily="34" charset="0"/>
            </a:endParaRPr>
          </a:p>
          <a:p>
            <a:pPr eaLnBrk="1" hangingPunct="1">
              <a:lnSpc>
                <a:spcPct val="80000"/>
              </a:lnSpc>
              <a:defRPr/>
            </a:pPr>
            <a:r>
              <a:rPr lang="en-US" sz="3080" b="1" dirty="0">
                <a:solidFill>
                  <a:schemeClr val="accent5">
                    <a:lumMod val="50000"/>
                  </a:schemeClr>
                </a:solidFill>
                <a:effectLst/>
                <a:latin typeface="Calibri" pitchFamily="34" charset="0"/>
                <a:cs typeface="Calibri" pitchFamily="34" charset="0"/>
              </a:rPr>
              <a:t>Growth may be associated with worsening of the income distribution when:</a:t>
            </a:r>
          </a:p>
          <a:p>
            <a:pPr lvl="1" eaLnBrk="1" hangingPunct="1">
              <a:lnSpc>
                <a:spcPct val="80000"/>
              </a:lnSpc>
              <a:defRPr/>
            </a:pPr>
            <a:r>
              <a:rPr lang="en-US" sz="2640" b="1" dirty="0">
                <a:effectLst/>
                <a:latin typeface="Calibri" pitchFamily="34" charset="0"/>
                <a:cs typeface="Calibri" pitchFamily="34" charset="0"/>
              </a:rPr>
              <a:t>The relatively well-off get most of the benefits of increased income (“the rich get richer, and the poor get poorer”)</a:t>
            </a:r>
          </a:p>
          <a:p>
            <a:pPr lvl="1" eaLnBrk="1" hangingPunct="1">
              <a:lnSpc>
                <a:spcPct val="80000"/>
              </a:lnSpc>
              <a:defRPr/>
            </a:pPr>
            <a:endParaRPr lang="en-US" b="1" dirty="0">
              <a:latin typeface="Calibri" pitchFamily="34" charset="0"/>
              <a:cs typeface="Calibri" pitchFamily="34" charset="0"/>
            </a:endParaRPr>
          </a:p>
          <a:p>
            <a:pPr eaLnBrk="1" hangingPunct="1">
              <a:lnSpc>
                <a:spcPct val="80000"/>
              </a:lnSpc>
              <a:defRPr/>
            </a:pPr>
            <a:endParaRPr lang="en-US" b="1" dirty="0">
              <a:latin typeface="Calibri" pitchFamily="34" charset="0"/>
              <a:cs typeface="Calibri" pitchFamily="34" charset="0"/>
            </a:endParaRPr>
          </a:p>
        </p:txBody>
      </p:sp>
      <p:sp>
        <p:nvSpPr>
          <p:cNvPr id="8195" name="Rectangle 3">
            <a:extLst>
              <a:ext uri="{FF2B5EF4-FFF2-40B4-BE49-F238E27FC236}">
                <a16:creationId xmlns:a16="http://schemas.microsoft.com/office/drawing/2014/main" id="{29A18C38-D836-463F-9F9C-300A423FF542}"/>
              </a:ext>
            </a:extLst>
          </p:cNvPr>
          <p:cNvSpPr>
            <a:spLocks noChangeArrowheads="1"/>
          </p:cNvSpPr>
          <p:nvPr/>
        </p:nvSpPr>
        <p:spPr bwMode="auto">
          <a:xfrm>
            <a:off x="838200" y="5227320"/>
            <a:ext cx="92202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a:spcBef>
                <a:spcPct val="20000"/>
              </a:spcBef>
              <a:buClr>
                <a:schemeClr val="tx1"/>
              </a:buClr>
              <a:buSzPct val="75000"/>
              <a:buFont typeface="Wingdings" panose="05000000000000000000" pitchFamily="2" charset="2"/>
              <a:buChar char="Ø"/>
              <a:defRPr sz="3200">
                <a:solidFill>
                  <a:schemeClr val="tx1"/>
                </a:solidFill>
                <a:latin typeface="Times New Roman" panose="02020603050405020304" pitchFamily="18" charset="0"/>
              </a:defRPr>
            </a:lvl1pPr>
            <a:lvl2pPr marL="742950" indent="-285750" algn="just">
              <a:spcBef>
                <a:spcPct val="20000"/>
              </a:spcBef>
              <a:buClr>
                <a:schemeClr val="tx1"/>
              </a:buClr>
              <a:buSzPct val="100000"/>
              <a:buFont typeface="Wingdings" panose="05000000000000000000" pitchFamily="2" charset="2"/>
              <a:buChar char="Ø"/>
              <a:defRPr sz="2800">
                <a:solidFill>
                  <a:schemeClr val="tx1"/>
                </a:solidFill>
                <a:latin typeface="Times New Roman" panose="02020603050405020304" pitchFamily="18" charset="0"/>
              </a:defRPr>
            </a:lvl2pPr>
            <a:lvl3pPr marL="1143000" indent="-228600" algn="just">
              <a:spcBef>
                <a:spcPct val="20000"/>
              </a:spcBef>
              <a:buClr>
                <a:schemeClr val="tx1"/>
              </a:buClr>
              <a:buSzPct val="65000"/>
              <a:buFont typeface="Wingdings" panose="05000000000000000000" pitchFamily="2" charset="2"/>
              <a:buChar char="Ø"/>
              <a:defRPr sz="2400">
                <a:solidFill>
                  <a:schemeClr val="tx1"/>
                </a:solidFill>
                <a:latin typeface="Times New Roman" panose="02020603050405020304" pitchFamily="18" charset="0"/>
              </a:defRPr>
            </a:lvl3pPr>
            <a:lvl4pPr marL="1600200" indent="-228600" algn="just">
              <a:spcBef>
                <a:spcPct val="20000"/>
              </a:spcBef>
              <a:buClr>
                <a:schemeClr val="tx1"/>
              </a:buClr>
              <a:buSzPct val="100000"/>
              <a:buFont typeface="Wingdings" panose="05000000000000000000" pitchFamily="2" charset="2"/>
              <a:buChar char="Ø"/>
              <a:defRPr sz="2000">
                <a:solidFill>
                  <a:schemeClr val="tx1"/>
                </a:solidFill>
                <a:latin typeface="Times New Roman" panose="02020603050405020304" pitchFamily="18" charset="0"/>
              </a:defRPr>
            </a:lvl4pPr>
            <a:lvl5pPr marL="2057400" indent="-228600" algn="just">
              <a:spcBef>
                <a:spcPct val="20000"/>
              </a:spcBef>
              <a:buClr>
                <a:schemeClr val="tx1"/>
              </a:buClr>
              <a:buSzPct val="100000"/>
              <a:buFont typeface="Wingdings" panose="05000000000000000000" pitchFamily="2" charset="2"/>
              <a:buChar char="Ø"/>
              <a:defRPr sz="2000">
                <a:solidFill>
                  <a:schemeClr val="tx1"/>
                </a:solidFill>
                <a:latin typeface="Times New Roman" panose="02020603050405020304" pitchFamily="18" charset="0"/>
              </a:defRPr>
            </a:lvl5pPr>
            <a:lvl6pPr marL="2514600" indent="-228600" algn="just" eaLnBrk="0" fontAlgn="base" hangingPunct="0">
              <a:spcBef>
                <a:spcPct val="20000"/>
              </a:spcBef>
              <a:spcAft>
                <a:spcPct val="0"/>
              </a:spcAft>
              <a:buClr>
                <a:schemeClr val="tx1"/>
              </a:buClr>
              <a:buSzPct val="100000"/>
              <a:buFont typeface="Wingdings" panose="05000000000000000000" pitchFamily="2" charset="2"/>
              <a:buChar char="Ø"/>
              <a:defRPr sz="2000">
                <a:solidFill>
                  <a:schemeClr val="tx1"/>
                </a:solidFill>
                <a:latin typeface="Times New Roman" panose="02020603050405020304" pitchFamily="18" charset="0"/>
              </a:defRPr>
            </a:lvl6pPr>
            <a:lvl7pPr marL="2971800" indent="-228600" algn="just" eaLnBrk="0" fontAlgn="base" hangingPunct="0">
              <a:spcBef>
                <a:spcPct val="20000"/>
              </a:spcBef>
              <a:spcAft>
                <a:spcPct val="0"/>
              </a:spcAft>
              <a:buClr>
                <a:schemeClr val="tx1"/>
              </a:buClr>
              <a:buSzPct val="100000"/>
              <a:buFont typeface="Wingdings" panose="05000000000000000000" pitchFamily="2" charset="2"/>
              <a:buChar char="Ø"/>
              <a:defRPr sz="2000">
                <a:solidFill>
                  <a:schemeClr val="tx1"/>
                </a:solidFill>
                <a:latin typeface="Times New Roman" panose="02020603050405020304" pitchFamily="18" charset="0"/>
              </a:defRPr>
            </a:lvl7pPr>
            <a:lvl8pPr marL="3429000" indent="-228600" algn="just" eaLnBrk="0" fontAlgn="base" hangingPunct="0">
              <a:spcBef>
                <a:spcPct val="20000"/>
              </a:spcBef>
              <a:spcAft>
                <a:spcPct val="0"/>
              </a:spcAft>
              <a:buClr>
                <a:schemeClr val="tx1"/>
              </a:buClr>
              <a:buSzPct val="100000"/>
              <a:buFont typeface="Wingdings" panose="05000000000000000000" pitchFamily="2" charset="2"/>
              <a:buChar char="Ø"/>
              <a:defRPr sz="2000">
                <a:solidFill>
                  <a:schemeClr val="tx1"/>
                </a:solidFill>
                <a:latin typeface="Times New Roman" panose="02020603050405020304" pitchFamily="18" charset="0"/>
              </a:defRPr>
            </a:lvl8pPr>
            <a:lvl9pPr marL="3886200" indent="-228600" algn="just" eaLnBrk="0" fontAlgn="base" hangingPunct="0">
              <a:spcBef>
                <a:spcPct val="20000"/>
              </a:spcBef>
              <a:spcAft>
                <a:spcPct val="0"/>
              </a:spcAft>
              <a:buClr>
                <a:schemeClr val="tx1"/>
              </a:buClr>
              <a:buSzPct val="100000"/>
              <a:buFont typeface="Wingdings" panose="05000000000000000000" pitchFamily="2" charset="2"/>
              <a:buChar char="Ø"/>
              <a:defRPr sz="2000">
                <a:solidFill>
                  <a:schemeClr val="tx1"/>
                </a:solidFill>
                <a:latin typeface="Times New Roman" panose="02020603050405020304" pitchFamily="18" charset="0"/>
              </a:defRPr>
            </a:lvl9pPr>
          </a:lstStyle>
          <a:p>
            <a:pPr marL="377190" indent="-377190" algn="l" defTabSz="1005840" eaLnBrk="0" fontAlgn="base" hangingPunct="0">
              <a:spcAft>
                <a:spcPct val="0"/>
              </a:spcAft>
              <a:buClrTx/>
              <a:buSzPct val="80000"/>
              <a:buFontTx/>
              <a:buChar char="•"/>
            </a:pPr>
            <a:endParaRPr lang="en-US" altLang="en-US" sz="3520" b="1" kern="1200">
              <a:solidFill>
                <a:srgbClr val="000000"/>
              </a:solidFill>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0623384-568E-4960-8850-8ADC9226C5FC}"/>
              </a:ext>
            </a:extLst>
          </p:cNvPr>
          <p:cNvSpPr>
            <a:spLocks noGrp="1" noChangeArrowheads="1"/>
          </p:cNvSpPr>
          <p:nvPr>
            <p:ph type="title"/>
          </p:nvPr>
        </p:nvSpPr>
        <p:spPr>
          <a:xfrm>
            <a:off x="670560" y="449581"/>
            <a:ext cx="8549640" cy="922020"/>
          </a:xfrm>
        </p:spPr>
        <p:txBody>
          <a:bodyPr/>
          <a:lstStyle/>
          <a:p>
            <a:pPr eaLnBrk="1" hangingPunct="1">
              <a:defRPr/>
            </a:pPr>
            <a:r>
              <a:rPr lang="en-US" sz="3520" b="1" dirty="0">
                <a:solidFill>
                  <a:schemeClr val="accent1">
                    <a:lumMod val="50000"/>
                  </a:schemeClr>
                </a:solidFill>
                <a:latin typeface="Calibri" pitchFamily="34" charset="0"/>
                <a:cs typeface="Calibri" pitchFamily="34" charset="0"/>
              </a:rPr>
              <a:t>Measures of Inequality</a:t>
            </a:r>
          </a:p>
        </p:txBody>
      </p:sp>
      <p:sp>
        <p:nvSpPr>
          <p:cNvPr id="10243" name="Rectangle 3">
            <a:extLst>
              <a:ext uri="{FF2B5EF4-FFF2-40B4-BE49-F238E27FC236}">
                <a16:creationId xmlns:a16="http://schemas.microsoft.com/office/drawing/2014/main" id="{8141F653-E2E0-48F9-B683-FA4FA1E98CC4}"/>
              </a:ext>
            </a:extLst>
          </p:cNvPr>
          <p:cNvSpPr>
            <a:spLocks noGrp="1" noChangeArrowheads="1"/>
          </p:cNvSpPr>
          <p:nvPr>
            <p:ph type="body" idx="1"/>
          </p:nvPr>
        </p:nvSpPr>
        <p:spPr>
          <a:xfrm>
            <a:off x="335280" y="1539240"/>
            <a:ext cx="9304020" cy="5196840"/>
          </a:xfrm>
        </p:spPr>
        <p:txBody>
          <a:bodyPr/>
          <a:lstStyle/>
          <a:p>
            <a:pPr eaLnBrk="1" hangingPunct="1">
              <a:lnSpc>
                <a:spcPct val="90000"/>
              </a:lnSpc>
            </a:pPr>
            <a:r>
              <a:rPr lang="en-US" altLang="en-US" sz="2640" b="1" dirty="0">
                <a:effectLst/>
                <a:latin typeface="Calibri" panose="020F0502020204030204" pitchFamily="34" charset="0"/>
                <a:cs typeface="Calibri" panose="020F0502020204030204" pitchFamily="34" charset="0"/>
              </a:rPr>
              <a:t>To discuss these issues in more detail, we have to be able to measure inequality</a:t>
            </a:r>
          </a:p>
          <a:p>
            <a:pPr eaLnBrk="1" hangingPunct="1">
              <a:lnSpc>
                <a:spcPct val="90000"/>
              </a:lnSpc>
            </a:pPr>
            <a:r>
              <a:rPr lang="en-US" altLang="en-US" sz="2640" b="1" dirty="0">
                <a:effectLst/>
                <a:latin typeface="Calibri" panose="020F0502020204030204" pitchFamily="34" charset="0"/>
                <a:cs typeface="Calibri" panose="020F0502020204030204" pitchFamily="34" charset="0"/>
              </a:rPr>
              <a:t>And to measure inequality, we must have a precise definition.</a:t>
            </a:r>
          </a:p>
          <a:p>
            <a:pPr eaLnBrk="1" hangingPunct="1">
              <a:lnSpc>
                <a:spcPct val="90000"/>
              </a:lnSpc>
            </a:pPr>
            <a:r>
              <a:rPr lang="en-US" altLang="en-US" sz="2640" b="1" dirty="0">
                <a:effectLst/>
                <a:latin typeface="Calibri" panose="020F0502020204030204" pitchFamily="34" charset="0"/>
                <a:cs typeface="Calibri" panose="020F0502020204030204" pitchFamily="34" charset="0"/>
              </a:rPr>
              <a:t>Inequality can be measured in several different ways, and each different way may be the most appropriate for a particular kind of analysis</a:t>
            </a:r>
          </a:p>
          <a:p>
            <a:pPr eaLnBrk="1" hangingPunct="1">
              <a:lnSpc>
                <a:spcPct val="90000"/>
              </a:lnSpc>
            </a:pPr>
            <a:r>
              <a:rPr lang="en-US" altLang="en-US" sz="2640" b="1" dirty="0">
                <a:effectLst/>
                <a:latin typeface="Calibri" panose="020F0502020204030204" pitchFamily="34" charset="0"/>
                <a:cs typeface="Calibri" panose="020F0502020204030204" pitchFamily="34" charset="0"/>
              </a:rPr>
              <a:t>Measures of inequality are based on how the average income of a given country is distributed across its population</a:t>
            </a:r>
          </a:p>
          <a:p>
            <a:pPr eaLnBrk="1" hangingPunct="1">
              <a:lnSpc>
                <a:spcPct val="90000"/>
              </a:lnSpc>
            </a:pPr>
            <a:r>
              <a:rPr lang="en-US" altLang="en-US" sz="2640" b="1" dirty="0">
                <a:effectLst/>
                <a:latin typeface="Calibri" panose="020F0502020204030204" pitchFamily="34" charset="0"/>
                <a:cs typeface="Calibri" panose="020F0502020204030204" pitchFamily="34" charset="0"/>
              </a:rPr>
              <a:t>To obtain a measure of inequality, we need information of income for each single individual in the country, or for a “sample” of individuals</a:t>
            </a:r>
          </a:p>
          <a:p>
            <a:pPr eaLnBrk="1" hangingPunct="1">
              <a:lnSpc>
                <a:spcPct val="90000"/>
              </a:lnSpc>
            </a:pPr>
            <a:r>
              <a:rPr lang="en-US" altLang="en-US" sz="2640" b="1" dirty="0">
                <a:effectLst/>
                <a:latin typeface="Calibri" panose="020F0502020204030204" pitchFamily="34" charset="0"/>
                <a:cs typeface="Calibri" panose="020F0502020204030204" pitchFamily="34" charset="0"/>
              </a:rPr>
              <a:t>This information is usually obtained via household surveys. How?</a:t>
            </a:r>
            <a:endParaRPr lang="en-US" altLang="en-US" sz="2200" b="1" dirty="0">
              <a:effectLst/>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fig05_03">
            <a:extLst>
              <a:ext uri="{FF2B5EF4-FFF2-40B4-BE49-F238E27FC236}">
                <a16:creationId xmlns:a16="http://schemas.microsoft.com/office/drawing/2014/main" id="{4ED366E1-1C72-4A5D-B97A-2549BBE6F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296160"/>
            <a:ext cx="4673600" cy="489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D1ADF15-5D74-491E-8A84-7E6CCC507255}"/>
              </a:ext>
            </a:extLst>
          </p:cNvPr>
          <p:cNvSpPr/>
          <p:nvPr/>
        </p:nvSpPr>
        <p:spPr>
          <a:xfrm>
            <a:off x="2179320" y="309880"/>
            <a:ext cx="5873724" cy="634020"/>
          </a:xfrm>
          <a:prstGeom prst="rect">
            <a:avLst/>
          </a:prstGeom>
        </p:spPr>
        <p:txBody>
          <a:bodyPr wrap="none">
            <a:spAutoFit/>
          </a:bodyPr>
          <a:lstStyle/>
          <a:p>
            <a:pPr defTabSz="1005840" fontAlgn="base">
              <a:spcBef>
                <a:spcPct val="0"/>
              </a:spcBef>
              <a:spcAft>
                <a:spcPct val="0"/>
              </a:spcAft>
              <a:defRPr/>
            </a:pPr>
            <a:r>
              <a:rPr lang="en-US" sz="3520" b="1" kern="1200" dirty="0">
                <a:solidFill>
                  <a:srgbClr val="CEDDFE">
                    <a:lumMod val="50000"/>
                  </a:srgbClr>
                </a:solidFill>
                <a:latin typeface="Times New Roman" panose="02020603050405020304" pitchFamily="18" charset="0"/>
                <a:ea typeface="+mn-ea"/>
                <a:cs typeface="+mn-cs"/>
              </a:rPr>
              <a:t>“Examples of </a:t>
            </a:r>
            <a:r>
              <a:rPr lang="en-US" sz="3520" kern="1200" dirty="0">
                <a:solidFill>
                  <a:srgbClr val="CEDDFE">
                    <a:lumMod val="50000"/>
                  </a:srgbClr>
                </a:solidFill>
                <a:latin typeface="Britannic Bold" pitchFamily="34" charset="0"/>
                <a:ea typeface="+mn-ea"/>
                <a:cs typeface="+mn-cs"/>
              </a:rPr>
              <a:t>Lorenz Curve</a:t>
            </a:r>
            <a:r>
              <a:rPr lang="en-US" sz="3520" b="1" kern="1200" dirty="0">
                <a:solidFill>
                  <a:srgbClr val="CEDDFE">
                    <a:lumMod val="50000"/>
                  </a:srgbClr>
                </a:solidFill>
                <a:latin typeface="Times New Roman" panose="02020603050405020304" pitchFamily="18" charset="0"/>
                <a:ea typeface="+mn-ea"/>
                <a:cs typeface="+mn-cs"/>
              </a:rPr>
              <a:t>”</a:t>
            </a:r>
          </a:p>
        </p:txBody>
      </p:sp>
      <p:sp>
        <p:nvSpPr>
          <p:cNvPr id="11268" name="Rectangle 25">
            <a:extLst>
              <a:ext uri="{FF2B5EF4-FFF2-40B4-BE49-F238E27FC236}">
                <a16:creationId xmlns:a16="http://schemas.microsoft.com/office/drawing/2014/main" id="{7547B97F-3B20-4ADF-AA1B-1C6BDFC0AE09}"/>
              </a:ext>
            </a:extLst>
          </p:cNvPr>
          <p:cNvSpPr>
            <a:spLocks noChangeArrowheads="1"/>
          </p:cNvSpPr>
          <p:nvPr/>
        </p:nvSpPr>
        <p:spPr bwMode="auto">
          <a:xfrm>
            <a:off x="167640" y="1287780"/>
            <a:ext cx="9250680" cy="4274820"/>
          </a:xfrm>
          <a:prstGeom prst="rect">
            <a:avLst/>
          </a:prstGeom>
          <a:noFill/>
          <a:ln w="9525">
            <a:noFill/>
            <a:miter lim="800000"/>
            <a:headEnd/>
            <a:tailEnd/>
          </a:ln>
        </p:spPr>
        <p:txBody>
          <a:bodyPr/>
          <a:lstStyle/>
          <a:p>
            <a:pPr marL="377190" indent="-377190" defTabSz="1005840" eaLnBrk="0" fontAlgn="base" hangingPunct="0">
              <a:lnSpc>
                <a:spcPct val="90000"/>
              </a:lnSpc>
              <a:spcBef>
                <a:spcPct val="20000"/>
              </a:spcBef>
              <a:spcAft>
                <a:spcPct val="0"/>
              </a:spcAft>
              <a:buBlip>
                <a:blip r:embed="rId3"/>
              </a:buBlip>
              <a:defRPr/>
            </a:pPr>
            <a:r>
              <a:rPr lang="en-US" sz="2200" b="1" dirty="0">
                <a:latin typeface="Calibri" pitchFamily="34" charset="0"/>
                <a:ea typeface="+mn-ea"/>
                <a:cs typeface="Calibri" pitchFamily="34" charset="0"/>
              </a:rPr>
              <a:t>BD - If the income distribution in a given country was completely egalitarian</a:t>
            </a:r>
          </a:p>
          <a:p>
            <a:pPr marL="377190" indent="-377190" defTabSz="1005840" eaLnBrk="0" fontAlgn="base" hangingPunct="0">
              <a:lnSpc>
                <a:spcPct val="90000"/>
              </a:lnSpc>
              <a:spcBef>
                <a:spcPct val="20000"/>
              </a:spcBef>
              <a:spcAft>
                <a:spcPct val="0"/>
              </a:spcAft>
              <a:buBlip>
                <a:blip r:embed="rId3"/>
              </a:buBlip>
              <a:defRPr/>
            </a:pPr>
            <a:r>
              <a:rPr lang="en-US" sz="2200" b="1" dirty="0">
                <a:latin typeface="Calibri" pitchFamily="34" charset="0"/>
                <a:ea typeface="+mn-ea"/>
                <a:cs typeface="Calibri" pitchFamily="34" charset="0"/>
              </a:rPr>
              <a:t>So, any deviation from the 45</a:t>
            </a:r>
            <a:r>
              <a:rPr lang="en-US" sz="2200" b="1" baseline="30000" dirty="0">
                <a:latin typeface="Calibri" pitchFamily="34" charset="0"/>
                <a:ea typeface="+mn-ea"/>
                <a:cs typeface="Calibri" pitchFamily="34" charset="0"/>
              </a:rPr>
              <a:t>o</a:t>
            </a:r>
            <a:r>
              <a:rPr lang="en-US" sz="2200" b="1" dirty="0">
                <a:latin typeface="Calibri" pitchFamily="34" charset="0"/>
                <a:ea typeface="+mn-ea"/>
                <a:cs typeface="Calibri" pitchFamily="34" charset="0"/>
              </a:rPr>
              <a:t> line is due to inequality in the distribution</a:t>
            </a:r>
          </a:p>
        </p:txBody>
      </p:sp>
      <p:sp>
        <p:nvSpPr>
          <p:cNvPr id="12293" name="TextBox 8">
            <a:extLst>
              <a:ext uri="{FF2B5EF4-FFF2-40B4-BE49-F238E27FC236}">
                <a16:creationId xmlns:a16="http://schemas.microsoft.com/office/drawing/2014/main" id="{47838E52-D70E-473D-9F96-FBC3F5773596}"/>
              </a:ext>
            </a:extLst>
          </p:cNvPr>
          <p:cNvSpPr txBox="1">
            <a:spLocks noChangeArrowheads="1"/>
          </p:cNvSpPr>
          <p:nvPr/>
        </p:nvSpPr>
        <p:spPr bwMode="auto">
          <a:xfrm>
            <a:off x="754380" y="7041675"/>
            <a:ext cx="512000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1005840" eaLnBrk="0" fontAlgn="base" hangingPunct="0">
              <a:spcBef>
                <a:spcPct val="0"/>
              </a:spcBef>
              <a:spcAft>
                <a:spcPct val="0"/>
              </a:spcAft>
            </a:pPr>
            <a:r>
              <a:rPr lang="en-US" altLang="en-US" sz="1980" kern="1200" dirty="0">
                <a:solidFill>
                  <a:srgbClr val="000000"/>
                </a:solidFill>
                <a:ea typeface="+mn-ea"/>
                <a:cs typeface="+mn-cs"/>
                <a:hlinkClick r:id="rId4"/>
              </a:rPr>
              <a:t>https://ourworldindata.org/income-inequality</a:t>
            </a:r>
            <a:endParaRPr lang="en-US" altLang="en-US" sz="1980" kern="1200" dirty="0">
              <a:solidFill>
                <a:srgbClr val="000000"/>
              </a:solidFill>
              <a:ea typeface="+mn-ea"/>
              <a:cs typeface="+mn-cs"/>
            </a:endParaRPr>
          </a:p>
          <a:p>
            <a:pPr defTabSz="1005840" eaLnBrk="0" fontAlgn="base" hangingPunct="0">
              <a:spcBef>
                <a:spcPct val="0"/>
              </a:spcBef>
              <a:spcAft>
                <a:spcPct val="0"/>
              </a:spcAft>
            </a:pPr>
            <a:endParaRPr lang="en-US" altLang="en-US" sz="1980" kern="1200" dirty="0">
              <a:solidFill>
                <a:srgbClr val="000000"/>
              </a:solidFill>
              <a:ea typeface="+mn-ea"/>
              <a:cs typeface="+mn-cs"/>
            </a:endParaRPr>
          </a:p>
        </p:txBody>
      </p:sp>
      <p:pic>
        <p:nvPicPr>
          <p:cNvPr id="10" name="Picture 9">
            <a:extLst>
              <a:ext uri="{FF2B5EF4-FFF2-40B4-BE49-F238E27FC236}">
                <a16:creationId xmlns:a16="http://schemas.microsoft.com/office/drawing/2014/main" id="{E2525499-F187-4B3F-A1BB-7BA0CC40CD58}"/>
              </a:ext>
            </a:extLst>
          </p:cNvPr>
          <p:cNvPicPr>
            <a:picLocks noChangeAspect="1"/>
          </p:cNvPicPr>
          <p:nvPr/>
        </p:nvPicPr>
        <p:blipFill>
          <a:blip r:embed="rId5"/>
          <a:stretch>
            <a:fillRect/>
          </a:stretch>
        </p:blipFill>
        <p:spPr>
          <a:xfrm>
            <a:off x="4947920" y="2489015"/>
            <a:ext cx="4577080" cy="4389120"/>
          </a:xfrm>
          <a:prstGeom prst="rect">
            <a:avLst/>
          </a:prstGeom>
        </p:spPr>
      </p:pic>
      <p:sp>
        <p:nvSpPr>
          <p:cNvPr id="15" name="TextBox 14">
            <a:extLst>
              <a:ext uri="{FF2B5EF4-FFF2-40B4-BE49-F238E27FC236}">
                <a16:creationId xmlns:a16="http://schemas.microsoft.com/office/drawing/2014/main" id="{426D4E0A-B9F5-4942-80B6-E887CE2EFABC}"/>
              </a:ext>
            </a:extLst>
          </p:cNvPr>
          <p:cNvSpPr txBox="1"/>
          <p:nvPr/>
        </p:nvSpPr>
        <p:spPr>
          <a:xfrm>
            <a:off x="6903720" y="2325475"/>
            <a:ext cx="2621280" cy="707886"/>
          </a:xfrm>
          <a:prstGeom prst="rect">
            <a:avLst/>
          </a:prstGeom>
          <a:noFill/>
        </p:spPr>
        <p:txBody>
          <a:bodyPr wrap="square">
            <a:spAutoFit/>
          </a:bodyPr>
          <a:lstStyle/>
          <a:p>
            <a:r>
              <a:rPr kumimoji="0" 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Gini </a:t>
            </a:r>
            <a:r>
              <a:rPr kumimoji="0" lang="en-US" sz="2000" b="1" i="0" u="none" strike="noStrike" kern="0" cap="none" spc="0" normalizeH="0" baseline="0" noProof="0" dirty="0" err="1">
                <a:ln>
                  <a:noFill/>
                </a:ln>
                <a:solidFill>
                  <a:srgbClr val="000000"/>
                </a:solidFill>
                <a:effectLst/>
                <a:uLnTx/>
                <a:uFillTx/>
                <a:latin typeface="Calibri" pitchFamily="34" charset="0"/>
                <a:ea typeface="+mn-ea"/>
                <a:cs typeface="Calibri" pitchFamily="34" charset="0"/>
              </a:rPr>
              <a:t>Coefficent</a:t>
            </a:r>
            <a:r>
              <a:rPr kumimoji="0" 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+A/(A+B) </a:t>
            </a: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7F20617-FEFC-4ACD-A1BC-817A41DD4C50}"/>
              </a:ext>
            </a:extLst>
          </p:cNvPr>
          <p:cNvSpPr>
            <a:spLocks noGrp="1" noChangeArrowheads="1"/>
          </p:cNvSpPr>
          <p:nvPr>
            <p:ph type="body" idx="1"/>
          </p:nvPr>
        </p:nvSpPr>
        <p:spPr>
          <a:xfrm>
            <a:off x="251460" y="868680"/>
            <a:ext cx="9555480" cy="4777740"/>
          </a:xfrm>
        </p:spPr>
        <p:txBody>
          <a:bodyPr/>
          <a:lstStyle/>
          <a:p>
            <a:pPr eaLnBrk="1" hangingPunct="1">
              <a:lnSpc>
                <a:spcPct val="90000"/>
              </a:lnSpc>
              <a:defRPr/>
            </a:pPr>
            <a:r>
              <a:rPr lang="en-US" sz="2640" b="1" dirty="0">
                <a:effectLst/>
                <a:latin typeface="Calibri" pitchFamily="34" charset="0"/>
                <a:cs typeface="Calibri" pitchFamily="34" charset="0"/>
              </a:rPr>
              <a:t>To summarize inequality in a single number, some statistics were developed.</a:t>
            </a:r>
          </a:p>
          <a:p>
            <a:pPr eaLnBrk="1" hangingPunct="1">
              <a:lnSpc>
                <a:spcPct val="90000"/>
              </a:lnSpc>
              <a:defRPr/>
            </a:pPr>
            <a:endParaRPr lang="en-US" sz="2640" b="1" dirty="0">
              <a:effectLst/>
              <a:latin typeface="Calibri" pitchFamily="34" charset="0"/>
              <a:cs typeface="Calibri" pitchFamily="34" charset="0"/>
            </a:endParaRPr>
          </a:p>
          <a:p>
            <a:pPr eaLnBrk="1" hangingPunct="1">
              <a:lnSpc>
                <a:spcPct val="90000"/>
              </a:lnSpc>
              <a:defRPr/>
            </a:pPr>
            <a:r>
              <a:rPr lang="en-US" sz="2640" b="1" dirty="0">
                <a:effectLst/>
                <a:latin typeface="Calibri" pitchFamily="34" charset="0"/>
                <a:cs typeface="Calibri" pitchFamily="34" charset="0"/>
              </a:rPr>
              <a:t>The most popular one is the </a:t>
            </a:r>
            <a:r>
              <a:rPr lang="en-US" sz="2640" b="1" dirty="0" err="1">
                <a:effectLst/>
                <a:latin typeface="Calibri" pitchFamily="34" charset="0"/>
                <a:cs typeface="Calibri" pitchFamily="34" charset="0"/>
              </a:rPr>
              <a:t>Gini</a:t>
            </a:r>
            <a:r>
              <a:rPr lang="en-US" sz="2640" b="1" dirty="0">
                <a:effectLst/>
                <a:latin typeface="Calibri" pitchFamily="34" charset="0"/>
                <a:cs typeface="Calibri" pitchFamily="34" charset="0"/>
              </a:rPr>
              <a:t> coefficient</a:t>
            </a:r>
          </a:p>
          <a:p>
            <a:pPr lvl="1" eaLnBrk="1" hangingPunct="1">
              <a:lnSpc>
                <a:spcPct val="90000"/>
              </a:lnSpc>
              <a:defRPr/>
            </a:pPr>
            <a:r>
              <a:rPr lang="en-US" sz="2640" b="1" dirty="0">
                <a:effectLst/>
                <a:latin typeface="Calibri" pitchFamily="34" charset="0"/>
                <a:cs typeface="Calibri" pitchFamily="34" charset="0"/>
              </a:rPr>
              <a:t>The ratio of the areas A/(A+B) </a:t>
            </a:r>
          </a:p>
          <a:p>
            <a:pPr lvl="1" eaLnBrk="1" hangingPunct="1">
              <a:lnSpc>
                <a:spcPct val="90000"/>
              </a:lnSpc>
              <a:defRPr/>
            </a:pPr>
            <a:r>
              <a:rPr lang="en-US" sz="2640" b="1" dirty="0">
                <a:effectLst/>
                <a:latin typeface="Calibri" pitchFamily="34" charset="0"/>
                <a:cs typeface="Calibri" pitchFamily="34" charset="0"/>
              </a:rPr>
              <a:t>Larger </a:t>
            </a:r>
            <a:r>
              <a:rPr lang="en-US" sz="2640" b="1" dirty="0" err="1">
                <a:effectLst/>
                <a:latin typeface="Calibri" pitchFamily="34" charset="0"/>
                <a:cs typeface="Calibri" pitchFamily="34" charset="0"/>
              </a:rPr>
              <a:t>Gini</a:t>
            </a:r>
            <a:r>
              <a:rPr lang="en-US" sz="2640" b="1" dirty="0">
                <a:effectLst/>
                <a:latin typeface="Calibri" pitchFamily="34" charset="0"/>
                <a:cs typeface="Calibri" pitchFamily="34" charset="0"/>
              </a:rPr>
              <a:t> coefficient means larger inequality (note that the coefficient is between 0 and 1) </a:t>
            </a:r>
          </a:p>
          <a:p>
            <a:pPr lvl="1" eaLnBrk="1" hangingPunct="1">
              <a:lnSpc>
                <a:spcPct val="90000"/>
              </a:lnSpc>
              <a:defRPr/>
            </a:pPr>
            <a:r>
              <a:rPr lang="en-US" sz="2640" b="1" dirty="0">
                <a:effectLst/>
                <a:latin typeface="Calibri" pitchFamily="34" charset="0"/>
                <a:cs typeface="Calibri" pitchFamily="34" charset="0"/>
              </a:rPr>
              <a:t>Keep in mind, however, sometimes the value is based on 100 point scale.</a:t>
            </a:r>
          </a:p>
          <a:p>
            <a:pPr lvl="1" eaLnBrk="1" hangingPunct="1">
              <a:lnSpc>
                <a:spcPct val="90000"/>
              </a:lnSpc>
              <a:defRPr/>
            </a:pPr>
            <a:endParaRPr lang="en-US" sz="2640" b="1" dirty="0">
              <a:effectLst/>
              <a:latin typeface="Calibri" pitchFamily="34" charset="0"/>
              <a:cs typeface="Calibri" pitchFamily="34" charset="0"/>
            </a:endParaRPr>
          </a:p>
          <a:p>
            <a:pPr eaLnBrk="1" hangingPunct="1">
              <a:lnSpc>
                <a:spcPct val="90000"/>
              </a:lnSpc>
              <a:defRPr/>
            </a:pPr>
            <a:r>
              <a:rPr lang="en-US" sz="2640" b="1" dirty="0">
                <a:effectLst/>
                <a:latin typeface="Calibri" pitchFamily="34" charset="0"/>
                <a:cs typeface="Calibri" pitchFamily="34" charset="0"/>
              </a:rPr>
              <a:t>Another popular approach is to compare the income of different fractions of the population; for example: ratio between income of the 20% richest and income of the 20% poorest</a:t>
            </a:r>
          </a:p>
          <a:p>
            <a:pPr lvl="1" eaLnBrk="1" hangingPunct="1">
              <a:lnSpc>
                <a:spcPct val="90000"/>
              </a:lnSpc>
              <a:buFontTx/>
              <a:buNone/>
              <a:defRPr/>
            </a:pPr>
            <a:endParaRPr lang="en-US" sz="1760" b="1" dirty="0">
              <a:latin typeface="Calibri" pitchFamily="34" charset="0"/>
              <a:cs typeface="Calibri" pitchFamily="34" charset="0"/>
            </a:endParaRPr>
          </a:p>
        </p:txBody>
      </p:sp>
      <p:sp>
        <p:nvSpPr>
          <p:cNvPr id="13315" name="TextBox 3">
            <a:extLst>
              <a:ext uri="{FF2B5EF4-FFF2-40B4-BE49-F238E27FC236}">
                <a16:creationId xmlns:a16="http://schemas.microsoft.com/office/drawing/2014/main" id="{172C0587-B665-450E-80F6-C2AC410BAADB}"/>
              </a:ext>
            </a:extLst>
          </p:cNvPr>
          <p:cNvSpPr txBox="1">
            <a:spLocks noChangeArrowheads="1"/>
          </p:cNvSpPr>
          <p:nvPr/>
        </p:nvSpPr>
        <p:spPr bwMode="auto">
          <a:xfrm>
            <a:off x="586740" y="6947377"/>
            <a:ext cx="965327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1005840" eaLnBrk="0" fontAlgn="base" hangingPunct="0">
              <a:spcBef>
                <a:spcPct val="0"/>
              </a:spcBef>
              <a:spcAft>
                <a:spcPct val="0"/>
              </a:spcAft>
            </a:pPr>
            <a:r>
              <a:rPr lang="en-US" altLang="en-US" sz="1980" kern="1200">
                <a:solidFill>
                  <a:srgbClr val="000000"/>
                </a:solidFill>
                <a:ea typeface="+mn-ea"/>
                <a:cs typeface="+mn-cs"/>
                <a:hlinkClick r:id="rId2"/>
              </a:rPr>
              <a:t>https://worldpopulationreview.com/country-rankings/gini-coefficient-by-country</a:t>
            </a:r>
            <a:endParaRPr lang="en-US" altLang="en-US" sz="1980" kern="1200">
              <a:solidFill>
                <a:srgbClr val="000000"/>
              </a:solidFill>
              <a:ea typeface="+mn-ea"/>
              <a:cs typeface="+mn-cs"/>
            </a:endParaRPr>
          </a:p>
          <a:p>
            <a:pPr defTabSz="1005840" eaLnBrk="0" fontAlgn="base" hangingPunct="0">
              <a:spcBef>
                <a:spcPct val="0"/>
              </a:spcBef>
              <a:spcAft>
                <a:spcPct val="0"/>
              </a:spcAft>
            </a:pPr>
            <a:endParaRPr lang="en-US" altLang="en-US" sz="1980" kern="1200">
              <a:solidFill>
                <a:srgbClr val="000000"/>
              </a:solidFill>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670"/>
            <a:ext cx="10058400" cy="815797"/>
          </a:xfrm>
        </p:spPr>
        <p:txBody>
          <a:bodyPr>
            <a:noAutofit/>
          </a:bodyPr>
          <a:lstStyle/>
          <a:p>
            <a:r>
              <a:rPr lang="en-US" sz="2800" b="1" dirty="0">
                <a:solidFill>
                  <a:schemeClr val="tx1"/>
                </a:solidFill>
              </a:rPr>
              <a:t>COMPARING ECONOMIES ACROSS TIME AND SPACE (1/2</a:t>
            </a:r>
            <a:r>
              <a:rPr lang="en-US" dirty="0"/>
              <a:t>)</a:t>
            </a:r>
          </a:p>
        </p:txBody>
      </p:sp>
      <p:sp>
        <p:nvSpPr>
          <p:cNvPr id="5" name="Content Placeholder 4">
            <a:extLst>
              <a:ext uri="{FF2B5EF4-FFF2-40B4-BE49-F238E27FC236}">
                <a16:creationId xmlns:a16="http://schemas.microsoft.com/office/drawing/2014/main" id="{12810E87-7CAB-82CA-3B66-1F475E3A2D9A}"/>
              </a:ext>
            </a:extLst>
          </p:cNvPr>
          <p:cNvSpPr txBox="1">
            <a:spLocks noGrp="1"/>
          </p:cNvSpPr>
          <p:nvPr>
            <p:ph sz="quarter" idx="10"/>
          </p:nvPr>
        </p:nvSpPr>
        <p:spPr>
          <a:xfrm>
            <a:off x="386693" y="1944425"/>
            <a:ext cx="9285014" cy="4293453"/>
          </a:xfrm>
          <a:prstGeom prst="rect">
            <a:avLst/>
          </a:prstGeom>
          <a:noFill/>
        </p:spPr>
        <p:txBody>
          <a:bodyPr wrap="square" rtlCol="0">
            <a:spAutoFit/>
          </a:bodyPr>
          <a:lstStyle/>
          <a:p>
            <a:pPr marL="0" indent="0">
              <a:buNone/>
            </a:pPr>
            <a:r>
              <a:rPr lang="en-US" sz="2800" dirty="0"/>
              <a:t>The key statistic is real GDP per capita—real GDP divided by population.</a:t>
            </a:r>
          </a:p>
          <a:p>
            <a:pPr marL="354013" indent="-354013">
              <a:buFont typeface="Arial" panose="020B0604020202020204" pitchFamily="34" charset="0"/>
              <a:buChar char="•"/>
            </a:pPr>
            <a:r>
              <a:rPr lang="en-US" sz="2800" dirty="0"/>
              <a:t>We focus on GDP because GDP measures the income earned in the economy in a given year.</a:t>
            </a:r>
          </a:p>
          <a:p>
            <a:pPr marL="354013" indent="-354013">
              <a:buFont typeface="Arial" panose="020B0604020202020204" pitchFamily="34" charset="0"/>
              <a:buChar char="•"/>
            </a:pPr>
            <a:r>
              <a:rPr lang="en-US" sz="2800" dirty="0"/>
              <a:t>We use real GDP because we want to separate changes in the quantity of goods and services from the effects of a rising price level.</a:t>
            </a:r>
          </a:p>
          <a:p>
            <a:pPr marL="354013" indent="-354013">
              <a:buFont typeface="Arial" panose="020B0604020202020204" pitchFamily="34" charset="0"/>
              <a:buChar char="•"/>
            </a:pPr>
            <a:r>
              <a:rPr lang="en-US" sz="2800" dirty="0"/>
              <a:t>We focus on real GDP per capita because we want to isolate the effect of changes in the population.</a:t>
            </a:r>
            <a:endParaRPr lang="en-CA" sz="2800" dirty="0"/>
          </a:p>
        </p:txBody>
      </p:sp>
    </p:spTree>
    <p:extLst>
      <p:ext uri="{BB962C8B-B14F-4D97-AF65-F5344CB8AC3E}">
        <p14:creationId xmlns:p14="http://schemas.microsoft.com/office/powerpoint/2010/main" val="205812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rPr>
              <a:t>COMPARING ECONOMIES ACROSS TIME AND SPACE (2/2)</a:t>
            </a:r>
          </a:p>
        </p:txBody>
      </p:sp>
      <p:sp>
        <p:nvSpPr>
          <p:cNvPr id="6" name="Content Placeholder 5">
            <a:extLst>
              <a:ext uri="{FF2B5EF4-FFF2-40B4-BE49-F238E27FC236}">
                <a16:creationId xmlns:a16="http://schemas.microsoft.com/office/drawing/2014/main" id="{0E55500C-CF6E-23D0-53AD-C096FAA34C1C}"/>
              </a:ext>
            </a:extLst>
          </p:cNvPr>
          <p:cNvSpPr txBox="1">
            <a:spLocks noGrp="1"/>
          </p:cNvSpPr>
          <p:nvPr>
            <p:ph sz="quarter" idx="10"/>
          </p:nvPr>
        </p:nvSpPr>
        <p:spPr>
          <a:xfrm>
            <a:off x="136632" y="1333279"/>
            <a:ext cx="9804186" cy="2262127"/>
          </a:xfrm>
          <a:prstGeom prst="rect">
            <a:avLst/>
          </a:prstGeom>
          <a:noFill/>
        </p:spPr>
        <p:txBody>
          <a:bodyPr wrap="square" rtlCol="0">
            <a:spAutoFit/>
          </a:bodyPr>
          <a:lstStyle/>
          <a:p>
            <a:pPr marL="342900" indent="-342900">
              <a:buFont typeface="Arial" panose="020B0604020202020204" pitchFamily="34" charset="0"/>
              <a:buChar char="•"/>
            </a:pPr>
            <a:r>
              <a:rPr lang="en-US" sz="2600" dirty="0"/>
              <a:t>Since 1980, India and China had a much higher growth rate than the United States. </a:t>
            </a:r>
          </a:p>
          <a:p>
            <a:pPr marL="342900" indent="-342900">
              <a:buFont typeface="Arial" panose="020B0604020202020204" pitchFamily="34" charset="0"/>
              <a:buChar char="•"/>
            </a:pPr>
            <a:r>
              <a:rPr lang="en-US" sz="2600" dirty="0"/>
              <a:t>The standard of living achieved in the United States in 1900 was attained by China in 2008. As of 2018, India’s standard of living is still below that of the United States in 1900.</a:t>
            </a:r>
          </a:p>
        </p:txBody>
      </p:sp>
      <p:pic>
        <p:nvPicPr>
          <p:cNvPr id="7" name="Picture 6" descr="A line graph shows the real G D P growth in the United States, China, and India from 19 00 to 2018.&#10;The horizontal axis shows the years from 1900 to 2020 in intervals of 20 years. The vertical axis is labeled Real G D P per capita (2011 dollars, log scale) and shows evenly spaced markings at 600, 6,000, and 60,000 dollars. A vertical bar labeled World War 2 extends between the years 19 39 and 19 44 on the horizontal axis. Three curves representing the United States, China, and India are plotted on the graph.&#10;• The curve representing the United States begins slightly above 6,000 dollars in 19 00 and extends almost horizontally before falling in 19 29 to reach a minimum of 6,000 in 19 30. The curve increases sharply through World War 2. After World War 2, the curve steadily increases to end near 60,000 in 2018.&#10;• The curve representing China has a short horizontal segment at 1,000 dollars extending from 19 29 to 19 38. The curve is absent through World War 2 and begins again in 19 45 at 700 dollars. The curve steeply increases beginning at 19 60 and ends at slightly above 6,000 in 2018.&#10;• The curve representing India begins at 1,200 dollars in 19 00 and extends horizontally through World War 2. Immediately after World War 2, the curve begins to increase with a gradually increasing slope to end slightly below 6,000 dollars in 2018.">
            <a:extLst>
              <a:ext uri="{FF2B5EF4-FFF2-40B4-BE49-F238E27FC236}">
                <a16:creationId xmlns:a16="http://schemas.microsoft.com/office/drawing/2014/main" id="{D9CA523F-43E5-50F1-FF37-04A2A9201C7D}"/>
              </a:ext>
            </a:extLst>
          </p:cNvPr>
          <p:cNvPicPr>
            <a:picLocks noChangeAspect="1"/>
          </p:cNvPicPr>
          <p:nvPr/>
        </p:nvPicPr>
        <p:blipFill>
          <a:blip r:embed="rId2"/>
          <a:stretch>
            <a:fillRect/>
          </a:stretch>
        </p:blipFill>
        <p:spPr>
          <a:xfrm>
            <a:off x="1134735" y="3595406"/>
            <a:ext cx="7788548" cy="3743759"/>
          </a:xfrm>
          <a:prstGeom prst="rect">
            <a:avLst/>
          </a:prstGeom>
        </p:spPr>
      </p:pic>
    </p:spTree>
    <p:extLst>
      <p:ext uri="{BB962C8B-B14F-4D97-AF65-F5344CB8AC3E}">
        <p14:creationId xmlns:p14="http://schemas.microsoft.com/office/powerpoint/2010/main" val="62539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431417"/>
            <a:ext cx="9996324" cy="1056666"/>
          </a:xfrm>
        </p:spPr>
        <p:txBody>
          <a:bodyPr/>
          <a:lstStyle/>
          <a:p>
            <a:r>
              <a:rPr lang="en-US" sz="3200" b="1" dirty="0"/>
              <a:t>LEARN BY DOING: PRACTICE QUESTION 1</a:t>
            </a:r>
          </a:p>
        </p:txBody>
      </p:sp>
      <p:sp>
        <p:nvSpPr>
          <p:cNvPr id="3" name="Content Placeholder 2"/>
          <p:cNvSpPr>
            <a:spLocks noGrp="1"/>
          </p:cNvSpPr>
          <p:nvPr>
            <p:ph sz="quarter" idx="10"/>
          </p:nvPr>
        </p:nvSpPr>
        <p:spPr>
          <a:xfrm>
            <a:off x="127107" y="1682567"/>
            <a:ext cx="9804186" cy="5658416"/>
          </a:xfrm>
        </p:spPr>
        <p:txBody>
          <a:bodyPr/>
          <a:lstStyle/>
          <a:p>
            <a:pPr marL="354013" indent="-354013">
              <a:spcAft>
                <a:spcPts val="1200"/>
              </a:spcAft>
            </a:pPr>
            <a:r>
              <a:rPr lang="en-US" dirty="0"/>
              <a:t>Suppose the real GDP for Macronesia is $200 million in 2010. Furthermore, suppose population in Macronesia is 100,000 in 2010. If population increases to 105,000 in 2011 while GDP increases by 5%, then it must be true that real GDP per capita in Macronesia in 2011:</a:t>
            </a:r>
          </a:p>
          <a:p>
            <a:pPr marL="811213" lvl="1" indent="-457200">
              <a:spcAft>
                <a:spcPts val="1200"/>
              </a:spcAft>
              <a:buFont typeface="+mj-lt"/>
              <a:buAutoNum type="alphaLcParenR"/>
            </a:pPr>
            <a:r>
              <a:rPr lang="en-US" dirty="0"/>
              <a:t>increased.</a:t>
            </a:r>
          </a:p>
          <a:p>
            <a:pPr marL="811213" lvl="1" indent="-457200">
              <a:spcAft>
                <a:spcPts val="1200"/>
              </a:spcAft>
              <a:buFont typeface="+mj-lt"/>
              <a:buAutoNum type="alphaLcParenR"/>
            </a:pPr>
            <a:r>
              <a:rPr lang="en-US" dirty="0"/>
              <a:t>decreased.</a:t>
            </a:r>
          </a:p>
          <a:p>
            <a:pPr marL="811213" lvl="1" indent="-457200">
              <a:spcAft>
                <a:spcPts val="1200"/>
              </a:spcAft>
              <a:buFont typeface="+mj-lt"/>
              <a:buAutoNum type="alphaLcParenR"/>
            </a:pPr>
            <a:r>
              <a:rPr lang="en-US" dirty="0"/>
              <a:t>stayed constant.</a:t>
            </a:r>
          </a:p>
          <a:p>
            <a:pPr marL="811213" lvl="1" indent="-457200">
              <a:spcAft>
                <a:spcPts val="1200"/>
              </a:spcAft>
              <a:buFont typeface="+mj-lt"/>
              <a:buAutoNum type="alphaLcParenR"/>
            </a:pPr>
            <a:r>
              <a:rPr lang="en-US" dirty="0"/>
              <a:t>may have increased, decreased, or remained constant.</a:t>
            </a:r>
          </a:p>
        </p:txBody>
      </p:sp>
    </p:spTree>
    <p:extLst>
      <p:ext uri="{BB962C8B-B14F-4D97-AF65-F5344CB8AC3E}">
        <p14:creationId xmlns:p14="http://schemas.microsoft.com/office/powerpoint/2010/main" val="276491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415651"/>
            <a:ext cx="9996324" cy="1056666"/>
          </a:xfrm>
        </p:spPr>
        <p:txBody>
          <a:bodyPr/>
          <a:lstStyle/>
          <a:p>
            <a:r>
              <a:rPr lang="en-US" sz="3200" b="1" dirty="0"/>
              <a:t>LEARN BY DOING: PRACTICE QUESTION 1</a:t>
            </a:r>
            <a:br>
              <a:rPr lang="en-US" sz="3200" b="1" dirty="0"/>
            </a:br>
            <a:r>
              <a:rPr lang="en-US" sz="3200" b="1" dirty="0"/>
              <a:t>(Answer)</a:t>
            </a:r>
          </a:p>
        </p:txBody>
      </p:sp>
      <p:sp>
        <p:nvSpPr>
          <p:cNvPr id="3" name="Content Placeholder 2"/>
          <p:cNvSpPr>
            <a:spLocks noGrp="1"/>
          </p:cNvSpPr>
          <p:nvPr>
            <p:ph sz="quarter" idx="10"/>
          </p:nvPr>
        </p:nvSpPr>
        <p:spPr/>
        <p:txBody>
          <a:bodyPr/>
          <a:lstStyle/>
          <a:p>
            <a:pPr marL="354013" indent="-354013">
              <a:spcAft>
                <a:spcPts val="1200"/>
              </a:spcAft>
            </a:pPr>
            <a:r>
              <a:rPr lang="en-US" dirty="0"/>
              <a:t>Suppose the real GDP for Macronesia is $200 million in 2010. Furthermore, suppose population in Macronesia is 100,000 in 2010. If population increases to 105,000 in 2011 while GDP increases by 5%, then it must be true that real GDP per capita in Macronesia in 2011:</a:t>
            </a:r>
          </a:p>
          <a:p>
            <a:pPr marL="811213" lvl="1" indent="-457200">
              <a:spcAft>
                <a:spcPts val="1200"/>
              </a:spcAft>
              <a:buFont typeface="+mj-lt"/>
              <a:buAutoNum type="alphaLcParenR"/>
            </a:pPr>
            <a:r>
              <a:rPr lang="en-US" dirty="0"/>
              <a:t>increased.</a:t>
            </a:r>
          </a:p>
          <a:p>
            <a:pPr marL="811213" lvl="1" indent="-457200">
              <a:spcAft>
                <a:spcPts val="1200"/>
              </a:spcAft>
              <a:buFont typeface="+mj-lt"/>
              <a:buAutoNum type="alphaLcParenR"/>
            </a:pPr>
            <a:r>
              <a:rPr lang="en-US" dirty="0"/>
              <a:t>decreased.</a:t>
            </a:r>
          </a:p>
          <a:p>
            <a:pPr marL="811213" lvl="1" indent="-457200">
              <a:spcAft>
                <a:spcPts val="1200"/>
              </a:spcAft>
              <a:buFont typeface="+mj-lt"/>
              <a:buAutoNum type="alphaLcParenR"/>
            </a:pPr>
            <a:r>
              <a:rPr lang="en-US" b="1" dirty="0"/>
              <a:t>stayed constant. (correct answer)</a:t>
            </a:r>
          </a:p>
          <a:p>
            <a:pPr marL="811213" lvl="1" indent="-457200">
              <a:spcAft>
                <a:spcPts val="1200"/>
              </a:spcAft>
              <a:buFont typeface="+mj-lt"/>
              <a:buAutoNum type="alphaLcParenR"/>
            </a:pPr>
            <a:r>
              <a:rPr lang="en-US" dirty="0"/>
              <a:t>may have increased, decreased, or remained constant.</a:t>
            </a:r>
          </a:p>
        </p:txBody>
      </p:sp>
    </p:spTree>
    <p:extLst>
      <p:ext uri="{BB962C8B-B14F-4D97-AF65-F5344CB8AC3E}">
        <p14:creationId xmlns:p14="http://schemas.microsoft.com/office/powerpoint/2010/main" val="1904584215"/>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stels">
  <a:themeElements>
    <a:clrScheme name="Custom 34">
      <a:dk1>
        <a:srgbClr val="000000"/>
      </a:dk1>
      <a:lt1>
        <a:srgbClr val="C0FEF9"/>
      </a:lt1>
      <a:dk2>
        <a:srgbClr val="000000"/>
      </a:dk2>
      <a:lt2>
        <a:srgbClr val="500093"/>
      </a:lt2>
      <a:accent1>
        <a:srgbClr val="A2C1FE"/>
      </a:accent1>
      <a:accent2>
        <a:srgbClr val="00DFCA"/>
      </a:accent2>
      <a:accent3>
        <a:srgbClr val="DCFEFB"/>
      </a:accent3>
      <a:accent4>
        <a:srgbClr val="000000"/>
      </a:accent4>
      <a:accent5>
        <a:srgbClr val="CEDDFE"/>
      </a:accent5>
      <a:accent6>
        <a:srgbClr val="00CAB7"/>
      </a:accent6>
      <a:hlink>
        <a:srgbClr val="FF0000"/>
      </a:hlink>
      <a:folHlink>
        <a:srgbClr val="0246CD"/>
      </a:folHlink>
    </a:clrScheme>
    <a:fontScheme name="paste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ste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te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te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te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te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te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tel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te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te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te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te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te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13959</TotalTime>
  <Words>3806</Words>
  <Application>Microsoft Office PowerPoint</Application>
  <PresentationFormat>Custom</PresentationFormat>
  <Paragraphs>367</Paragraphs>
  <Slides>56</Slides>
  <Notes>12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67" baseType="lpstr">
      <vt:lpstr>Arial</vt:lpstr>
      <vt:lpstr>Bookman Old Style</vt:lpstr>
      <vt:lpstr>Britannic Bold</vt:lpstr>
      <vt:lpstr>Calibri</vt:lpstr>
      <vt:lpstr>Cambria Math</vt:lpstr>
      <vt:lpstr>Helvetica Neue</vt:lpstr>
      <vt:lpstr>Times New Roman</vt:lpstr>
      <vt:lpstr>Wingdings</vt:lpstr>
      <vt:lpstr>Default Theme</vt:lpstr>
      <vt:lpstr>pastels</vt:lpstr>
      <vt:lpstr>Equation</vt:lpstr>
      <vt:lpstr>PowerPoint Presentation</vt:lpstr>
      <vt:lpstr>WHAT YOU WILL LEARN IN THIS CHAPTER</vt:lpstr>
      <vt:lpstr>GROWTH HAS BENEFITS AND COSTS</vt:lpstr>
      <vt:lpstr>PowerPoint Presentation</vt:lpstr>
      <vt:lpstr>Costs</vt:lpstr>
      <vt:lpstr>COMPARING ECONOMIES ACROSS TIME AND SPACE (1/2)</vt:lpstr>
      <vt:lpstr>COMPARING ECONOMIES ACROSS TIME AND SPACE (2/2)</vt:lpstr>
      <vt:lpstr>LEARN BY DOING: PRACTICE QUESTION 1</vt:lpstr>
      <vt:lpstr>LEARN BY DOING: PRACTICE QUESTION 1 (Answer)</vt:lpstr>
      <vt:lpstr>REAL GDP PER CAPITA</vt:lpstr>
      <vt:lpstr>INCOMES AROUND THE WORLD, 2021</vt:lpstr>
      <vt:lpstr>The Growth Rate – What it Means</vt:lpstr>
      <vt:lpstr>THE RULE OF 70 or 72: THE MAGIC OF COMPOUNDING</vt:lpstr>
      <vt:lpstr>REAL GDP GROWTH - COMPARING ECONOMIES</vt:lpstr>
      <vt:lpstr>LEARN BY DOING: PRACTICE QUESTION 2</vt:lpstr>
      <vt:lpstr>LEARN BY DOING: PRACTICE QUESTION 2 (Answer)</vt:lpstr>
      <vt:lpstr>COMPARING RECENT GROWTH RATES</vt:lpstr>
      <vt:lpstr>THE SOURCES OF LONG-RUN GROWTH</vt:lpstr>
      <vt:lpstr>THE AGGREGATE PRODUCTION FUNCTION</vt:lpstr>
      <vt:lpstr>Economists Look at Growth in  Per Capita Output</vt:lpstr>
      <vt:lpstr>THE AGGREGATE PRODUCTION FUNCTION</vt:lpstr>
      <vt:lpstr>THE AGGREGATE PRODUCTION FUNCTION ACCOUNTING FOR GROWTH</vt:lpstr>
      <vt:lpstr>TECHNOLOGY AND PRODUCTIVITY</vt:lpstr>
      <vt:lpstr>TOTAL FACTOR PRODUCTIVITY</vt:lpstr>
      <vt:lpstr>GROWTH ACCOUNTING</vt:lpstr>
      <vt:lpstr>Total Factor Productivity </vt:lpstr>
      <vt:lpstr>WHY GROWTH RATES DIFFER (3/4)</vt:lpstr>
      <vt:lpstr>MORE FORMAL MODEL</vt:lpstr>
      <vt:lpstr>MORE FORMAL MODEL</vt:lpstr>
      <vt:lpstr>PowerPoint Presentation</vt:lpstr>
      <vt:lpstr>PowerPoint Presentation</vt:lpstr>
      <vt:lpstr>PowerPoint Presentation</vt:lpstr>
      <vt:lpstr>THE RISE AND FALL OF THE PRODUCTIVITY PARADOX</vt:lpstr>
      <vt:lpstr>Distinction Between Economic Growth and Economic Development</vt:lpstr>
      <vt:lpstr>Growth Theories, Evidence, and Policies</vt:lpstr>
      <vt:lpstr>Growth Theories, Evidence, and Policies</vt:lpstr>
      <vt:lpstr>Growth Theories, Evidence, and Policies</vt:lpstr>
      <vt:lpstr>THE ROLE OF GOVERNMENT IN PROMOTING ECONOMIC GROWTH</vt:lpstr>
      <vt:lpstr>WHAT CAUSED EAST ASIA’S MIRACLE?</vt:lpstr>
      <vt:lpstr>LATIN AMERICA’S DISAPPOINTMENT</vt:lpstr>
      <vt:lpstr>AFRICA’S TROUBLES AND PROMISE </vt:lpstr>
      <vt:lpstr>LEFT BEHIND BY GROWTH?</vt:lpstr>
      <vt:lpstr>WHAT ECONOMIC GROWTH LOOKS LIKE AT NIGHT</vt:lpstr>
      <vt:lpstr>LEARN BY DOING: PRACTICE QUESTION 3</vt:lpstr>
      <vt:lpstr>LEARN BY DOING: PRACTICE QUESTION 3 (Answer)</vt:lpstr>
      <vt:lpstr>CONVERGENCE HYPOTHESIS</vt:lpstr>
      <vt:lpstr>IS WORLD GROWTH SUSTAINABLE?</vt:lpstr>
      <vt:lpstr>WHAT ABOUT NATURAL RESOURCES?</vt:lpstr>
      <vt:lpstr>ECONOMIC GROWTH &amp; ENVIRONMENT</vt:lpstr>
      <vt:lpstr>What Are the Objectives of Development?</vt:lpstr>
      <vt:lpstr>PowerPoint Presentation</vt:lpstr>
      <vt:lpstr>A Further Issue</vt:lpstr>
      <vt:lpstr>PowerPoint Presentation</vt:lpstr>
      <vt:lpstr>Measures of Inequality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LECTURE - LONG-RUN ECONOMIC GROWTH</dc:title>
  <dc:creator>DCM</dc:creator>
  <cp:lastModifiedBy>Dennis McCornac</cp:lastModifiedBy>
  <cp:revision>459</cp:revision>
  <dcterms:modified xsi:type="dcterms:W3CDTF">2025-10-10T06:33:34Z</dcterms:modified>
</cp:coreProperties>
</file>