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37" r:id="rId1"/>
  </p:sldMasterIdLst>
  <p:notesMasterIdLst>
    <p:notesMasterId r:id="rId58"/>
  </p:notesMasterIdLst>
  <p:handoutMasterIdLst>
    <p:handoutMasterId r:id="rId59"/>
  </p:handoutMasterIdLst>
  <p:sldIdLst>
    <p:sldId id="586" r:id="rId2"/>
    <p:sldId id="266" r:id="rId3"/>
    <p:sldId id="539" r:id="rId4"/>
    <p:sldId id="556" r:id="rId5"/>
    <p:sldId id="557" r:id="rId6"/>
    <p:sldId id="558" r:id="rId7"/>
    <p:sldId id="559" r:id="rId8"/>
    <p:sldId id="560" r:id="rId9"/>
    <p:sldId id="498" r:id="rId10"/>
    <p:sldId id="542" r:id="rId11"/>
    <p:sldId id="543" r:id="rId12"/>
    <p:sldId id="584" r:id="rId13"/>
    <p:sldId id="545" r:id="rId14"/>
    <p:sldId id="546" r:id="rId15"/>
    <p:sldId id="547" r:id="rId16"/>
    <p:sldId id="548" r:id="rId17"/>
    <p:sldId id="549" r:id="rId18"/>
    <p:sldId id="551" r:id="rId19"/>
    <p:sldId id="283" r:id="rId20"/>
    <p:sldId id="504" r:id="rId21"/>
    <p:sldId id="506" r:id="rId22"/>
    <p:sldId id="507" r:id="rId23"/>
    <p:sldId id="508" r:id="rId24"/>
    <p:sldId id="587" r:id="rId25"/>
    <p:sldId id="277" r:id="rId26"/>
    <p:sldId id="300" r:id="rId27"/>
    <p:sldId id="284" r:id="rId28"/>
    <p:sldId id="301" r:id="rId29"/>
    <p:sldId id="285" r:id="rId30"/>
    <p:sldId id="302" r:id="rId31"/>
    <p:sldId id="509" r:id="rId32"/>
    <p:sldId id="565" r:id="rId33"/>
    <p:sldId id="564" r:id="rId34"/>
    <p:sldId id="590" r:id="rId35"/>
    <p:sldId id="288" r:id="rId36"/>
    <p:sldId id="289" r:id="rId37"/>
    <p:sldId id="290" r:id="rId38"/>
    <p:sldId id="291" r:id="rId39"/>
    <p:sldId id="293" r:id="rId40"/>
    <p:sldId id="292" r:id="rId41"/>
    <p:sldId id="591" r:id="rId42"/>
    <p:sldId id="294" r:id="rId43"/>
    <p:sldId id="295" r:id="rId44"/>
    <p:sldId id="296" r:id="rId45"/>
    <p:sldId id="297" r:id="rId46"/>
    <p:sldId id="298" r:id="rId47"/>
    <p:sldId id="514" r:id="rId48"/>
    <p:sldId id="436" r:id="rId49"/>
    <p:sldId id="588" r:id="rId50"/>
    <p:sldId id="592" r:id="rId51"/>
    <p:sldId id="458" r:id="rId52"/>
    <p:sldId id="445" r:id="rId53"/>
    <p:sldId id="346" r:id="rId54"/>
    <p:sldId id="461" r:id="rId55"/>
    <p:sldId id="469" r:id="rId56"/>
    <p:sldId id="593" r:id="rId5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09BD"/>
    <a:srgbClr val="99CCFF"/>
    <a:srgbClr val="00FFFF"/>
    <a:srgbClr val="CCFFCC"/>
    <a:srgbClr val="2410B6"/>
    <a:srgbClr val="333399"/>
    <a:srgbClr val="000000"/>
    <a:srgbClr val="290CBA"/>
    <a:srgbClr val="C600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2503" autoAdjust="0"/>
  </p:normalViewPr>
  <p:slideViewPr>
    <p:cSldViewPr>
      <p:cViewPr varScale="1">
        <p:scale>
          <a:sx n="69" d="100"/>
          <a:sy n="69" d="100"/>
        </p:scale>
        <p:origin x="696" y="60"/>
      </p:cViewPr>
      <p:guideLst>
        <p:guide orient="horz" pos="2160"/>
        <p:guide pos="2880"/>
      </p:guideLst>
    </p:cSldViewPr>
  </p:slideViewPr>
  <p:outlineViewPr>
    <p:cViewPr>
      <p:scale>
        <a:sx n="33" d="100"/>
        <a:sy n="33" d="100"/>
      </p:scale>
      <p:origin x="0" y="8316"/>
    </p:cViewPr>
  </p:outlineViewPr>
  <p:notesTextViewPr>
    <p:cViewPr>
      <p:scale>
        <a:sx n="100" d="100"/>
        <a:sy n="100" d="100"/>
      </p:scale>
      <p:origin x="0" y="0"/>
    </p:cViewPr>
  </p:notesTextViewPr>
  <p:sorterViewPr>
    <p:cViewPr>
      <p:scale>
        <a:sx n="89" d="100"/>
        <a:sy n="89" d="100"/>
      </p:scale>
      <p:origin x="0" y="-8692"/>
    </p:cViewPr>
  </p:sorterViewPr>
  <p:notesViewPr>
    <p:cSldViewPr>
      <p:cViewPr varScale="1">
        <p:scale>
          <a:sx n="45" d="100"/>
          <a:sy n="45" d="100"/>
        </p:scale>
        <p:origin x="1908" y="6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Text Box 6">
            <a:extLst>
              <a:ext uri="{FF2B5EF4-FFF2-40B4-BE49-F238E27FC236}">
                <a16:creationId xmlns:a16="http://schemas.microsoft.com/office/drawing/2014/main" id="{CA8C2141-2C9C-4CBB-BBA2-88B4074E4EAD}"/>
              </a:ext>
            </a:extLst>
          </p:cNvPr>
          <p:cNvSpPr txBox="1">
            <a:spLocks noChangeArrowheads="1"/>
          </p:cNvSpPr>
          <p:nvPr/>
        </p:nvSpPr>
        <p:spPr bwMode="auto">
          <a:xfrm>
            <a:off x="3576638" y="8721725"/>
            <a:ext cx="2603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spAutoFit/>
          </a:bodyPr>
          <a:lstStyle>
            <a:lvl1pPr defTabSz="966788" eaLnBrk="0" hangingPunct="0">
              <a:defRPr sz="2400">
                <a:solidFill>
                  <a:schemeClr val="tx1"/>
                </a:solidFill>
                <a:latin typeface="Times New Roman" pitchFamily="18" charset="0"/>
              </a:defRPr>
            </a:lvl1pPr>
            <a:lvl2pPr marL="742950" indent="-285750" defTabSz="966788" eaLnBrk="0" hangingPunct="0">
              <a:defRPr sz="2400">
                <a:solidFill>
                  <a:schemeClr val="tx1"/>
                </a:solidFill>
                <a:latin typeface="Times New Roman" pitchFamily="18" charset="0"/>
              </a:defRPr>
            </a:lvl2pPr>
            <a:lvl3pPr marL="1143000" indent="-228600" defTabSz="966788" eaLnBrk="0" hangingPunct="0">
              <a:defRPr sz="2400">
                <a:solidFill>
                  <a:schemeClr val="tx1"/>
                </a:solidFill>
                <a:latin typeface="Times New Roman" pitchFamily="18" charset="0"/>
              </a:defRPr>
            </a:lvl3pPr>
            <a:lvl4pPr marL="1600200" indent="-228600" defTabSz="966788" eaLnBrk="0" hangingPunct="0">
              <a:defRPr sz="2400">
                <a:solidFill>
                  <a:schemeClr val="tx1"/>
                </a:solidFill>
                <a:latin typeface="Times New Roman" pitchFamily="18" charset="0"/>
              </a:defRPr>
            </a:lvl4pPr>
            <a:lvl5pPr marL="2057400" indent="-228600" defTabSz="966788" eaLnBrk="0" hangingPunct="0">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en-US" altLang="en-US"/>
          </a:p>
        </p:txBody>
      </p:sp>
      <p:sp>
        <p:nvSpPr>
          <p:cNvPr id="86019" name="Text Box 7">
            <a:extLst>
              <a:ext uri="{FF2B5EF4-FFF2-40B4-BE49-F238E27FC236}">
                <a16:creationId xmlns:a16="http://schemas.microsoft.com/office/drawing/2014/main" id="{BEC18513-8F4A-4D62-A285-04E07F3F0F3F}"/>
              </a:ext>
            </a:extLst>
          </p:cNvPr>
          <p:cNvSpPr txBox="1">
            <a:spLocks noChangeArrowheads="1"/>
          </p:cNvSpPr>
          <p:nvPr/>
        </p:nvSpPr>
        <p:spPr bwMode="auto">
          <a:xfrm>
            <a:off x="3429000" y="8915400"/>
            <a:ext cx="4810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33" tIns="48317" rIns="96633" bIns="48317">
            <a:spAutoFit/>
          </a:bodyPr>
          <a:lstStyle>
            <a:lvl1pPr defTabSz="966788" eaLnBrk="0" hangingPunct="0">
              <a:defRPr sz="2400">
                <a:solidFill>
                  <a:schemeClr val="tx1"/>
                </a:solidFill>
                <a:latin typeface="Times New Roman" panose="02020603050405020304" pitchFamily="18" charset="0"/>
              </a:defRPr>
            </a:lvl1pPr>
            <a:lvl2pPr marL="742950" indent="-285750" defTabSz="966788" eaLnBrk="0" hangingPunct="0">
              <a:defRPr sz="2400">
                <a:solidFill>
                  <a:schemeClr val="tx1"/>
                </a:solidFill>
                <a:latin typeface="Times New Roman" panose="02020603050405020304" pitchFamily="18" charset="0"/>
              </a:defRPr>
            </a:lvl2pPr>
            <a:lvl3pPr marL="1143000" indent="-228600" defTabSz="966788" eaLnBrk="0" hangingPunct="0">
              <a:defRPr sz="2400">
                <a:solidFill>
                  <a:schemeClr val="tx1"/>
                </a:solidFill>
                <a:latin typeface="Times New Roman" panose="02020603050405020304" pitchFamily="18" charset="0"/>
              </a:defRPr>
            </a:lvl3pPr>
            <a:lvl4pPr marL="1600200" indent="-228600" defTabSz="966788" eaLnBrk="0" hangingPunct="0">
              <a:defRPr sz="2400">
                <a:solidFill>
                  <a:schemeClr val="tx1"/>
                </a:solidFill>
                <a:latin typeface="Times New Roman" panose="02020603050405020304" pitchFamily="18" charset="0"/>
              </a:defRPr>
            </a:lvl4pPr>
            <a:lvl5pPr marL="2057400" indent="-228600" defTabSz="966788" eaLnBrk="0" hangingPunct="0">
              <a:defRPr sz="2400">
                <a:solidFill>
                  <a:schemeClr val="tx1"/>
                </a:solidFill>
                <a:latin typeface="Times New Roman" panose="02020603050405020304" pitchFamily="18" charset="0"/>
              </a:defRPr>
            </a:lvl5pPr>
            <a:lvl6pPr marL="2514600" indent="-228600" defTabSz="96678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678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678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6788"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fld id="{680F876F-F27F-43B3-AFA7-24C9CED0CB7E}" type="slidenum">
              <a:rPr lang="en-US" altLang="en-US" sz="1900" b="1"/>
              <a:pPr eaLnBrk="1" hangingPunct="1">
                <a:defRPr/>
              </a:pPr>
              <a:t>‹#›</a:t>
            </a:fld>
            <a:endParaRPr lang="en-US" altLang="en-US" sz="1900" b="1"/>
          </a:p>
        </p:txBody>
      </p:sp>
      <p:sp>
        <p:nvSpPr>
          <p:cNvPr id="5" name="Rectangle 4">
            <a:extLst>
              <a:ext uri="{FF2B5EF4-FFF2-40B4-BE49-F238E27FC236}">
                <a16:creationId xmlns:a16="http://schemas.microsoft.com/office/drawing/2014/main" id="{38D0F0D3-6F11-4C0D-8303-3AD493CAF6F0}"/>
              </a:ext>
            </a:extLst>
          </p:cNvPr>
          <p:cNvSpPr/>
          <p:nvPr/>
        </p:nvSpPr>
        <p:spPr>
          <a:xfrm>
            <a:off x="609600" y="228600"/>
            <a:ext cx="6324600" cy="646307"/>
          </a:xfrm>
          <a:prstGeom prst="rect">
            <a:avLst/>
          </a:prstGeom>
        </p:spPr>
        <p:txBody>
          <a:bodyPr lIns="91413" tIns="45708" rIns="91413" bIns="45708">
            <a:spAutoFit/>
          </a:bodyPr>
          <a:lstStyle/>
          <a:p>
            <a:pPr algn="ctr" eaLnBrk="1" hangingPunct="1">
              <a:defRPr/>
            </a:pPr>
            <a:r>
              <a:rPr lang="en-CA" sz="1800" b="1" cap="all" dirty="0">
                <a:latin typeface="Arial" pitchFamily="34" charset="0"/>
                <a:cs typeface="Arial" pitchFamily="34" charset="0"/>
              </a:rPr>
              <a:t>Chapter 7 - </a:t>
            </a:r>
            <a:r>
              <a:rPr lang="en-US" sz="1800" b="1" dirty="0">
                <a:latin typeface="Arial" panose="020B0604020202020204" pitchFamily="34" charset="0"/>
                <a:cs typeface="Arial" panose="020B0604020202020204" pitchFamily="34" charset="0"/>
              </a:rPr>
              <a:t>GDP AND THE CPI: TRACKING THE MACROECONOMY</a:t>
            </a:r>
            <a:endParaRPr lang="en-US" sz="1800" b="1" cap="all" dirty="0">
              <a:latin typeface="Arial" pitchFamily="34" charset="0"/>
              <a:cs typeface="Arial" pitchFamily="34"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F78A462-F3F4-4C7A-92A3-152A38C4535C}"/>
              </a:ext>
            </a:extLst>
          </p:cNvPr>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8435" name="Rectangle 3">
            <a:extLst>
              <a:ext uri="{FF2B5EF4-FFF2-40B4-BE49-F238E27FC236}">
                <a16:creationId xmlns:a16="http://schemas.microsoft.com/office/drawing/2014/main" id="{23449FD8-A42D-4D9D-90F5-D75B0962E576}"/>
              </a:ext>
            </a:extLst>
          </p:cNvPr>
          <p:cNvSpPr>
            <a:spLocks noGrp="1" noChangeArrowheads="1"/>
          </p:cNvSpPr>
          <p:nvPr>
            <p:ph type="body" idx="1"/>
          </p:nvPr>
        </p:nvSpPr>
        <p:spPr bwMode="auto">
          <a:xfrm>
            <a:off x="731838" y="4560888"/>
            <a:ext cx="5851525" cy="4319587"/>
          </a:xfrm>
          <a:prstGeom prst="rect">
            <a:avLst/>
          </a:prstGeom>
          <a:solidFill>
            <a:srgbClr val="FFFFFF"/>
          </a:solidFill>
          <a:ln>
            <a:solidFill>
              <a:srgbClr val="000000"/>
            </a:solidFill>
            <a:miter lim="800000"/>
            <a:headEnd/>
            <a:tailEnd/>
          </a:ln>
        </p:spPr>
        <p:txBody>
          <a:bodyPr lIns="96633" tIns="48317" rIns="96633" bIns="48317"/>
          <a:lstStyle/>
          <a:p>
            <a:pPr eaLnBrk="1" hangingPunct="1"/>
            <a:endParaRPr lang="el-G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1CFF406-DB4F-4E92-AF7A-2172FA801174}"/>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39775" indent="-282575">
              <a:defRPr sz="2400">
                <a:solidFill>
                  <a:schemeClr val="tx1"/>
                </a:solidFill>
                <a:latin typeface="Times New Roman" panose="02020603050405020304" pitchFamily="18" charset="0"/>
              </a:defRPr>
            </a:lvl2pPr>
            <a:lvl3pPr marL="1139825" indent="-225425">
              <a:defRPr sz="2400">
                <a:solidFill>
                  <a:schemeClr val="tx1"/>
                </a:solidFill>
                <a:latin typeface="Times New Roman" panose="02020603050405020304" pitchFamily="18" charset="0"/>
              </a:defRPr>
            </a:lvl3pPr>
            <a:lvl4pPr marL="1597025" indent="-225425">
              <a:defRPr sz="2400">
                <a:solidFill>
                  <a:schemeClr val="tx1"/>
                </a:solidFill>
                <a:latin typeface="Times New Roman" panose="02020603050405020304" pitchFamily="18" charset="0"/>
              </a:defRPr>
            </a:lvl4pPr>
            <a:lvl5pPr marL="2054225" indent="-225425">
              <a:defRPr sz="2400">
                <a:solidFill>
                  <a:schemeClr val="tx1"/>
                </a:solidFill>
                <a:latin typeface="Times New Roman" panose="02020603050405020304" pitchFamily="18" charset="0"/>
              </a:defRPr>
            </a:lvl5pPr>
            <a:lvl6pPr marL="2511425" indent="-225425" eaLnBrk="0" fontAlgn="base" hangingPunct="0">
              <a:spcBef>
                <a:spcPct val="0"/>
              </a:spcBef>
              <a:spcAft>
                <a:spcPct val="0"/>
              </a:spcAft>
              <a:defRPr sz="2400">
                <a:solidFill>
                  <a:schemeClr val="tx1"/>
                </a:solidFill>
                <a:latin typeface="Times New Roman" panose="02020603050405020304" pitchFamily="18" charset="0"/>
              </a:defRPr>
            </a:lvl6pPr>
            <a:lvl7pPr marL="2968625" indent="-225425" eaLnBrk="0" fontAlgn="base" hangingPunct="0">
              <a:spcBef>
                <a:spcPct val="0"/>
              </a:spcBef>
              <a:spcAft>
                <a:spcPct val="0"/>
              </a:spcAft>
              <a:defRPr sz="2400">
                <a:solidFill>
                  <a:schemeClr val="tx1"/>
                </a:solidFill>
                <a:latin typeface="Times New Roman" panose="02020603050405020304" pitchFamily="18" charset="0"/>
              </a:defRPr>
            </a:lvl7pPr>
            <a:lvl8pPr marL="3425825" indent="-225425" eaLnBrk="0" fontAlgn="base" hangingPunct="0">
              <a:spcBef>
                <a:spcPct val="0"/>
              </a:spcBef>
              <a:spcAft>
                <a:spcPct val="0"/>
              </a:spcAft>
              <a:defRPr sz="2400">
                <a:solidFill>
                  <a:schemeClr val="tx1"/>
                </a:solidFill>
                <a:latin typeface="Times New Roman" panose="02020603050405020304" pitchFamily="18" charset="0"/>
              </a:defRPr>
            </a:lvl8pPr>
            <a:lvl9pPr marL="3883025" indent="-2254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3DEA371-42E6-4111-BB33-E1FF228C9565}" type="slidenum">
              <a:rPr lang="en-US" altLang="en-US"/>
              <a:pPr eaLnBrk="1" hangingPunct="1"/>
              <a:t>20</a:t>
            </a:fld>
            <a:endParaRPr lang="en-US" altLang="en-US"/>
          </a:p>
        </p:txBody>
      </p:sp>
      <p:sp>
        <p:nvSpPr>
          <p:cNvPr id="44035" name="Rectangle 2">
            <a:extLst>
              <a:ext uri="{FF2B5EF4-FFF2-40B4-BE49-F238E27FC236}">
                <a16:creationId xmlns:a16="http://schemas.microsoft.com/office/drawing/2014/main" id="{7B58625E-20E2-498C-B724-3F023F79DE3D}"/>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4036" name="Rectangle 3">
            <a:extLst>
              <a:ext uri="{FF2B5EF4-FFF2-40B4-BE49-F238E27FC236}">
                <a16:creationId xmlns:a16="http://schemas.microsoft.com/office/drawing/2014/main" id="{A2434AED-9247-40B7-AEC1-F40BB9340C25}"/>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A36EB7F-BF31-4D88-8F20-5257C14439B2}"/>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39775" indent="-282575">
              <a:defRPr sz="2400">
                <a:solidFill>
                  <a:schemeClr val="tx1"/>
                </a:solidFill>
                <a:latin typeface="Times New Roman" panose="02020603050405020304" pitchFamily="18" charset="0"/>
              </a:defRPr>
            </a:lvl2pPr>
            <a:lvl3pPr marL="1139825" indent="-225425">
              <a:defRPr sz="2400">
                <a:solidFill>
                  <a:schemeClr val="tx1"/>
                </a:solidFill>
                <a:latin typeface="Times New Roman" panose="02020603050405020304" pitchFamily="18" charset="0"/>
              </a:defRPr>
            </a:lvl3pPr>
            <a:lvl4pPr marL="1597025" indent="-225425">
              <a:defRPr sz="2400">
                <a:solidFill>
                  <a:schemeClr val="tx1"/>
                </a:solidFill>
                <a:latin typeface="Times New Roman" panose="02020603050405020304" pitchFamily="18" charset="0"/>
              </a:defRPr>
            </a:lvl4pPr>
            <a:lvl5pPr marL="2054225" indent="-225425">
              <a:defRPr sz="2400">
                <a:solidFill>
                  <a:schemeClr val="tx1"/>
                </a:solidFill>
                <a:latin typeface="Times New Roman" panose="02020603050405020304" pitchFamily="18" charset="0"/>
              </a:defRPr>
            </a:lvl5pPr>
            <a:lvl6pPr marL="2511425" indent="-225425" eaLnBrk="0" fontAlgn="base" hangingPunct="0">
              <a:spcBef>
                <a:spcPct val="0"/>
              </a:spcBef>
              <a:spcAft>
                <a:spcPct val="0"/>
              </a:spcAft>
              <a:defRPr sz="2400">
                <a:solidFill>
                  <a:schemeClr val="tx1"/>
                </a:solidFill>
                <a:latin typeface="Times New Roman" panose="02020603050405020304" pitchFamily="18" charset="0"/>
              </a:defRPr>
            </a:lvl6pPr>
            <a:lvl7pPr marL="2968625" indent="-225425" eaLnBrk="0" fontAlgn="base" hangingPunct="0">
              <a:spcBef>
                <a:spcPct val="0"/>
              </a:spcBef>
              <a:spcAft>
                <a:spcPct val="0"/>
              </a:spcAft>
              <a:defRPr sz="2400">
                <a:solidFill>
                  <a:schemeClr val="tx1"/>
                </a:solidFill>
                <a:latin typeface="Times New Roman" panose="02020603050405020304" pitchFamily="18" charset="0"/>
              </a:defRPr>
            </a:lvl7pPr>
            <a:lvl8pPr marL="3425825" indent="-225425" eaLnBrk="0" fontAlgn="base" hangingPunct="0">
              <a:spcBef>
                <a:spcPct val="0"/>
              </a:spcBef>
              <a:spcAft>
                <a:spcPct val="0"/>
              </a:spcAft>
              <a:defRPr sz="2400">
                <a:solidFill>
                  <a:schemeClr val="tx1"/>
                </a:solidFill>
                <a:latin typeface="Times New Roman" panose="02020603050405020304" pitchFamily="18" charset="0"/>
              </a:defRPr>
            </a:lvl8pPr>
            <a:lvl9pPr marL="3883025" indent="-2254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A11238B-DC48-43E5-B97D-4C3E8F8ECDD9}" type="slidenum">
              <a:rPr lang="en-US" altLang="en-US"/>
              <a:pPr eaLnBrk="1" hangingPunct="1"/>
              <a:t>21</a:t>
            </a:fld>
            <a:endParaRPr lang="en-US" altLang="en-US"/>
          </a:p>
        </p:txBody>
      </p:sp>
      <p:sp>
        <p:nvSpPr>
          <p:cNvPr id="46083" name="Rectangle 2">
            <a:extLst>
              <a:ext uri="{FF2B5EF4-FFF2-40B4-BE49-F238E27FC236}">
                <a16:creationId xmlns:a16="http://schemas.microsoft.com/office/drawing/2014/main" id="{7B01A1BD-7D29-4BDE-9425-0D246732FBF5}"/>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6084" name="Rectangle 3">
            <a:extLst>
              <a:ext uri="{FF2B5EF4-FFF2-40B4-BE49-F238E27FC236}">
                <a16:creationId xmlns:a16="http://schemas.microsoft.com/office/drawing/2014/main" id="{F06C71F0-2B77-4226-946A-65F12CB776C8}"/>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3FE37B81-CFFA-4DF4-9051-11D4BA1334AC}"/>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39775" indent="-282575">
              <a:defRPr sz="2400">
                <a:solidFill>
                  <a:schemeClr val="tx1"/>
                </a:solidFill>
                <a:latin typeface="Times New Roman" panose="02020603050405020304" pitchFamily="18" charset="0"/>
              </a:defRPr>
            </a:lvl2pPr>
            <a:lvl3pPr marL="1139825" indent="-225425">
              <a:defRPr sz="2400">
                <a:solidFill>
                  <a:schemeClr val="tx1"/>
                </a:solidFill>
                <a:latin typeface="Times New Roman" panose="02020603050405020304" pitchFamily="18" charset="0"/>
              </a:defRPr>
            </a:lvl3pPr>
            <a:lvl4pPr marL="1597025" indent="-225425">
              <a:defRPr sz="2400">
                <a:solidFill>
                  <a:schemeClr val="tx1"/>
                </a:solidFill>
                <a:latin typeface="Times New Roman" panose="02020603050405020304" pitchFamily="18" charset="0"/>
              </a:defRPr>
            </a:lvl4pPr>
            <a:lvl5pPr marL="2054225" indent="-225425">
              <a:defRPr sz="2400">
                <a:solidFill>
                  <a:schemeClr val="tx1"/>
                </a:solidFill>
                <a:latin typeface="Times New Roman" panose="02020603050405020304" pitchFamily="18" charset="0"/>
              </a:defRPr>
            </a:lvl5pPr>
            <a:lvl6pPr marL="2511425" indent="-225425" eaLnBrk="0" fontAlgn="base" hangingPunct="0">
              <a:spcBef>
                <a:spcPct val="0"/>
              </a:spcBef>
              <a:spcAft>
                <a:spcPct val="0"/>
              </a:spcAft>
              <a:defRPr sz="2400">
                <a:solidFill>
                  <a:schemeClr val="tx1"/>
                </a:solidFill>
                <a:latin typeface="Times New Roman" panose="02020603050405020304" pitchFamily="18" charset="0"/>
              </a:defRPr>
            </a:lvl6pPr>
            <a:lvl7pPr marL="2968625" indent="-225425" eaLnBrk="0" fontAlgn="base" hangingPunct="0">
              <a:spcBef>
                <a:spcPct val="0"/>
              </a:spcBef>
              <a:spcAft>
                <a:spcPct val="0"/>
              </a:spcAft>
              <a:defRPr sz="2400">
                <a:solidFill>
                  <a:schemeClr val="tx1"/>
                </a:solidFill>
                <a:latin typeface="Times New Roman" panose="02020603050405020304" pitchFamily="18" charset="0"/>
              </a:defRPr>
            </a:lvl7pPr>
            <a:lvl8pPr marL="3425825" indent="-225425" eaLnBrk="0" fontAlgn="base" hangingPunct="0">
              <a:spcBef>
                <a:spcPct val="0"/>
              </a:spcBef>
              <a:spcAft>
                <a:spcPct val="0"/>
              </a:spcAft>
              <a:defRPr sz="2400">
                <a:solidFill>
                  <a:schemeClr val="tx1"/>
                </a:solidFill>
                <a:latin typeface="Times New Roman" panose="02020603050405020304" pitchFamily="18" charset="0"/>
              </a:defRPr>
            </a:lvl8pPr>
            <a:lvl9pPr marL="3883025" indent="-2254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265CF4D-F80C-4113-A8EF-82D7E0CED3C0}" type="slidenum">
              <a:rPr lang="en-US" altLang="en-US"/>
              <a:pPr eaLnBrk="1" hangingPunct="1"/>
              <a:t>22</a:t>
            </a:fld>
            <a:endParaRPr lang="en-US" altLang="en-US"/>
          </a:p>
        </p:txBody>
      </p:sp>
      <p:sp>
        <p:nvSpPr>
          <p:cNvPr id="48131" name="Rectangle 2">
            <a:extLst>
              <a:ext uri="{FF2B5EF4-FFF2-40B4-BE49-F238E27FC236}">
                <a16:creationId xmlns:a16="http://schemas.microsoft.com/office/drawing/2014/main" id="{43786F3A-0D49-41C6-A8D6-0BA5E927048D}"/>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8132" name="Rectangle 3">
            <a:extLst>
              <a:ext uri="{FF2B5EF4-FFF2-40B4-BE49-F238E27FC236}">
                <a16:creationId xmlns:a16="http://schemas.microsoft.com/office/drawing/2014/main" id="{09EDA7D2-39DD-4D18-8238-3DD4A8A5D955}"/>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DFCDCA63-F372-4F7A-B900-9CA9F692F160}"/>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39775" indent="-282575">
              <a:defRPr sz="2400">
                <a:solidFill>
                  <a:schemeClr val="tx1"/>
                </a:solidFill>
                <a:latin typeface="Times New Roman" panose="02020603050405020304" pitchFamily="18" charset="0"/>
              </a:defRPr>
            </a:lvl2pPr>
            <a:lvl3pPr marL="1139825" indent="-225425">
              <a:defRPr sz="2400">
                <a:solidFill>
                  <a:schemeClr val="tx1"/>
                </a:solidFill>
                <a:latin typeface="Times New Roman" panose="02020603050405020304" pitchFamily="18" charset="0"/>
              </a:defRPr>
            </a:lvl3pPr>
            <a:lvl4pPr marL="1597025" indent="-225425">
              <a:defRPr sz="2400">
                <a:solidFill>
                  <a:schemeClr val="tx1"/>
                </a:solidFill>
                <a:latin typeface="Times New Roman" panose="02020603050405020304" pitchFamily="18" charset="0"/>
              </a:defRPr>
            </a:lvl4pPr>
            <a:lvl5pPr marL="2054225" indent="-225425">
              <a:defRPr sz="2400">
                <a:solidFill>
                  <a:schemeClr val="tx1"/>
                </a:solidFill>
                <a:latin typeface="Times New Roman" panose="02020603050405020304" pitchFamily="18" charset="0"/>
              </a:defRPr>
            </a:lvl5pPr>
            <a:lvl6pPr marL="2511425" indent="-225425" eaLnBrk="0" fontAlgn="base" hangingPunct="0">
              <a:spcBef>
                <a:spcPct val="0"/>
              </a:spcBef>
              <a:spcAft>
                <a:spcPct val="0"/>
              </a:spcAft>
              <a:defRPr sz="2400">
                <a:solidFill>
                  <a:schemeClr val="tx1"/>
                </a:solidFill>
                <a:latin typeface="Times New Roman" panose="02020603050405020304" pitchFamily="18" charset="0"/>
              </a:defRPr>
            </a:lvl6pPr>
            <a:lvl7pPr marL="2968625" indent="-225425" eaLnBrk="0" fontAlgn="base" hangingPunct="0">
              <a:spcBef>
                <a:spcPct val="0"/>
              </a:spcBef>
              <a:spcAft>
                <a:spcPct val="0"/>
              </a:spcAft>
              <a:defRPr sz="2400">
                <a:solidFill>
                  <a:schemeClr val="tx1"/>
                </a:solidFill>
                <a:latin typeface="Times New Roman" panose="02020603050405020304" pitchFamily="18" charset="0"/>
              </a:defRPr>
            </a:lvl7pPr>
            <a:lvl8pPr marL="3425825" indent="-225425" eaLnBrk="0" fontAlgn="base" hangingPunct="0">
              <a:spcBef>
                <a:spcPct val="0"/>
              </a:spcBef>
              <a:spcAft>
                <a:spcPct val="0"/>
              </a:spcAft>
              <a:defRPr sz="2400">
                <a:solidFill>
                  <a:schemeClr val="tx1"/>
                </a:solidFill>
                <a:latin typeface="Times New Roman" panose="02020603050405020304" pitchFamily="18" charset="0"/>
              </a:defRPr>
            </a:lvl8pPr>
            <a:lvl9pPr marL="3883025" indent="-2254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0A7021F-6919-467A-9DC1-253BE68EAD29}" type="slidenum">
              <a:rPr lang="en-US" altLang="en-US"/>
              <a:pPr eaLnBrk="1" hangingPunct="1"/>
              <a:t>23</a:t>
            </a:fld>
            <a:endParaRPr lang="en-US" altLang="en-US"/>
          </a:p>
        </p:txBody>
      </p:sp>
      <p:sp>
        <p:nvSpPr>
          <p:cNvPr id="50179" name="Rectangle 2">
            <a:extLst>
              <a:ext uri="{FF2B5EF4-FFF2-40B4-BE49-F238E27FC236}">
                <a16:creationId xmlns:a16="http://schemas.microsoft.com/office/drawing/2014/main" id="{8E90413D-1572-4A4E-8199-F165F16CCC8E}"/>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0180" name="Rectangle 3">
            <a:extLst>
              <a:ext uri="{FF2B5EF4-FFF2-40B4-BE49-F238E27FC236}">
                <a16:creationId xmlns:a16="http://schemas.microsoft.com/office/drawing/2014/main" id="{389CE46F-67E8-4104-93A1-555ACED50A73}"/>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76853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53935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53913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568640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20249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7932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2782B3D-048A-4320-BF09-E5CAD8203D14}"/>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39775" indent="-282575">
              <a:defRPr sz="2400">
                <a:solidFill>
                  <a:schemeClr val="tx1"/>
                </a:solidFill>
                <a:latin typeface="Times New Roman" panose="02020603050405020304" pitchFamily="18" charset="0"/>
              </a:defRPr>
            </a:lvl2pPr>
            <a:lvl3pPr marL="1139825" indent="-225425">
              <a:defRPr sz="2400">
                <a:solidFill>
                  <a:schemeClr val="tx1"/>
                </a:solidFill>
                <a:latin typeface="Times New Roman" panose="02020603050405020304" pitchFamily="18" charset="0"/>
              </a:defRPr>
            </a:lvl3pPr>
            <a:lvl4pPr marL="1597025" indent="-225425">
              <a:defRPr sz="2400">
                <a:solidFill>
                  <a:schemeClr val="tx1"/>
                </a:solidFill>
                <a:latin typeface="Times New Roman" panose="02020603050405020304" pitchFamily="18" charset="0"/>
              </a:defRPr>
            </a:lvl4pPr>
            <a:lvl5pPr marL="2054225" indent="-225425">
              <a:defRPr sz="2400">
                <a:solidFill>
                  <a:schemeClr val="tx1"/>
                </a:solidFill>
                <a:latin typeface="Times New Roman" panose="02020603050405020304" pitchFamily="18" charset="0"/>
              </a:defRPr>
            </a:lvl5pPr>
            <a:lvl6pPr marL="2511425" indent="-225425" eaLnBrk="0" fontAlgn="base" hangingPunct="0">
              <a:spcBef>
                <a:spcPct val="0"/>
              </a:spcBef>
              <a:spcAft>
                <a:spcPct val="0"/>
              </a:spcAft>
              <a:defRPr sz="2400">
                <a:solidFill>
                  <a:schemeClr val="tx1"/>
                </a:solidFill>
                <a:latin typeface="Times New Roman" panose="02020603050405020304" pitchFamily="18" charset="0"/>
              </a:defRPr>
            </a:lvl6pPr>
            <a:lvl7pPr marL="2968625" indent="-225425" eaLnBrk="0" fontAlgn="base" hangingPunct="0">
              <a:spcBef>
                <a:spcPct val="0"/>
              </a:spcBef>
              <a:spcAft>
                <a:spcPct val="0"/>
              </a:spcAft>
              <a:defRPr sz="2400">
                <a:solidFill>
                  <a:schemeClr val="tx1"/>
                </a:solidFill>
                <a:latin typeface="Times New Roman" panose="02020603050405020304" pitchFamily="18" charset="0"/>
              </a:defRPr>
            </a:lvl7pPr>
            <a:lvl8pPr marL="3425825" indent="-225425" eaLnBrk="0" fontAlgn="base" hangingPunct="0">
              <a:spcBef>
                <a:spcPct val="0"/>
              </a:spcBef>
              <a:spcAft>
                <a:spcPct val="0"/>
              </a:spcAft>
              <a:defRPr sz="2400">
                <a:solidFill>
                  <a:schemeClr val="tx1"/>
                </a:solidFill>
                <a:latin typeface="Times New Roman" panose="02020603050405020304" pitchFamily="18" charset="0"/>
              </a:defRPr>
            </a:lvl8pPr>
            <a:lvl9pPr marL="3883025" indent="-2254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BEDF1DF-F873-4D73-B37E-F60DE6208AD3}" type="slidenum">
              <a:rPr lang="en-US" altLang="en-US"/>
              <a:pPr eaLnBrk="1" hangingPunct="1"/>
              <a:t>4</a:t>
            </a:fld>
            <a:endParaRPr lang="en-US" altLang="en-US"/>
          </a:p>
        </p:txBody>
      </p:sp>
      <p:sp>
        <p:nvSpPr>
          <p:cNvPr id="20483" name="Rectangle 2">
            <a:extLst>
              <a:ext uri="{FF2B5EF4-FFF2-40B4-BE49-F238E27FC236}">
                <a16:creationId xmlns:a16="http://schemas.microsoft.com/office/drawing/2014/main" id="{4545ECBE-2745-4CB1-AFB3-9A86A10ECEDC}"/>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484" name="Rectangle 3">
            <a:extLst>
              <a:ext uri="{FF2B5EF4-FFF2-40B4-BE49-F238E27FC236}">
                <a16:creationId xmlns:a16="http://schemas.microsoft.com/office/drawing/2014/main" id="{44A469EC-FCBB-44E6-9DFF-505331765DD8}"/>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83DBAD2-9E94-4A28-A730-BA54C2C1D44D}"/>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39775" indent="-282575">
              <a:defRPr sz="2400">
                <a:solidFill>
                  <a:schemeClr val="tx1"/>
                </a:solidFill>
                <a:latin typeface="Times New Roman" panose="02020603050405020304" pitchFamily="18" charset="0"/>
              </a:defRPr>
            </a:lvl2pPr>
            <a:lvl3pPr marL="1139825" indent="-225425">
              <a:defRPr sz="2400">
                <a:solidFill>
                  <a:schemeClr val="tx1"/>
                </a:solidFill>
                <a:latin typeface="Times New Roman" panose="02020603050405020304" pitchFamily="18" charset="0"/>
              </a:defRPr>
            </a:lvl3pPr>
            <a:lvl4pPr marL="1597025" indent="-225425">
              <a:defRPr sz="2400">
                <a:solidFill>
                  <a:schemeClr val="tx1"/>
                </a:solidFill>
                <a:latin typeface="Times New Roman" panose="02020603050405020304" pitchFamily="18" charset="0"/>
              </a:defRPr>
            </a:lvl4pPr>
            <a:lvl5pPr marL="2054225" indent="-225425">
              <a:defRPr sz="2400">
                <a:solidFill>
                  <a:schemeClr val="tx1"/>
                </a:solidFill>
                <a:latin typeface="Times New Roman" panose="02020603050405020304" pitchFamily="18" charset="0"/>
              </a:defRPr>
            </a:lvl5pPr>
            <a:lvl6pPr marL="2511425" indent="-225425" eaLnBrk="0" fontAlgn="base" hangingPunct="0">
              <a:spcBef>
                <a:spcPct val="0"/>
              </a:spcBef>
              <a:spcAft>
                <a:spcPct val="0"/>
              </a:spcAft>
              <a:defRPr sz="2400">
                <a:solidFill>
                  <a:schemeClr val="tx1"/>
                </a:solidFill>
                <a:latin typeface="Times New Roman" panose="02020603050405020304" pitchFamily="18" charset="0"/>
              </a:defRPr>
            </a:lvl6pPr>
            <a:lvl7pPr marL="2968625" indent="-225425" eaLnBrk="0" fontAlgn="base" hangingPunct="0">
              <a:spcBef>
                <a:spcPct val="0"/>
              </a:spcBef>
              <a:spcAft>
                <a:spcPct val="0"/>
              </a:spcAft>
              <a:defRPr sz="2400">
                <a:solidFill>
                  <a:schemeClr val="tx1"/>
                </a:solidFill>
                <a:latin typeface="Times New Roman" panose="02020603050405020304" pitchFamily="18" charset="0"/>
              </a:defRPr>
            </a:lvl7pPr>
            <a:lvl8pPr marL="3425825" indent="-225425" eaLnBrk="0" fontAlgn="base" hangingPunct="0">
              <a:spcBef>
                <a:spcPct val="0"/>
              </a:spcBef>
              <a:spcAft>
                <a:spcPct val="0"/>
              </a:spcAft>
              <a:defRPr sz="2400">
                <a:solidFill>
                  <a:schemeClr val="tx1"/>
                </a:solidFill>
                <a:latin typeface="Times New Roman" panose="02020603050405020304" pitchFamily="18" charset="0"/>
              </a:defRPr>
            </a:lvl8pPr>
            <a:lvl9pPr marL="3883025" indent="-2254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36FEA8F-4EA8-47D0-A41B-E49F4DD20E4B}" type="slidenum">
              <a:rPr lang="en-US" altLang="en-US"/>
              <a:pPr eaLnBrk="1" hangingPunct="1"/>
              <a:t>31</a:t>
            </a:fld>
            <a:endParaRPr lang="en-US" altLang="en-US"/>
          </a:p>
        </p:txBody>
      </p:sp>
      <p:sp>
        <p:nvSpPr>
          <p:cNvPr id="52227" name="Rectangle 2">
            <a:extLst>
              <a:ext uri="{FF2B5EF4-FFF2-40B4-BE49-F238E27FC236}">
                <a16:creationId xmlns:a16="http://schemas.microsoft.com/office/drawing/2014/main" id="{7D7C4636-7D05-48FF-8A43-BC2F430297DB}"/>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2228" name="Rectangle 3">
            <a:extLst>
              <a:ext uri="{FF2B5EF4-FFF2-40B4-BE49-F238E27FC236}">
                <a16:creationId xmlns:a16="http://schemas.microsoft.com/office/drawing/2014/main" id="{BC1E17A8-FBB0-4688-A448-16EF98591AD2}"/>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C22A8B2-5D56-4C9F-AA8E-4526E9D23E9A}"/>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81050" indent="-298450">
              <a:defRPr sz="2400">
                <a:solidFill>
                  <a:schemeClr val="tx1"/>
                </a:solidFill>
                <a:latin typeface="Times New Roman" panose="02020603050405020304" pitchFamily="18" charset="0"/>
              </a:defRPr>
            </a:lvl2pPr>
            <a:lvl3pPr marL="1204913" indent="-238125">
              <a:defRPr sz="2400">
                <a:solidFill>
                  <a:schemeClr val="tx1"/>
                </a:solidFill>
                <a:latin typeface="Times New Roman" panose="02020603050405020304" pitchFamily="18" charset="0"/>
              </a:defRPr>
            </a:lvl3pPr>
            <a:lvl4pPr marL="1687513" indent="-238125">
              <a:defRPr sz="2400">
                <a:solidFill>
                  <a:schemeClr val="tx1"/>
                </a:solidFill>
                <a:latin typeface="Times New Roman" panose="02020603050405020304" pitchFamily="18" charset="0"/>
              </a:defRPr>
            </a:lvl4pPr>
            <a:lvl5pPr marL="2171700" indent="-238125">
              <a:defRPr sz="2400">
                <a:solidFill>
                  <a:schemeClr val="tx1"/>
                </a:solidFill>
                <a:latin typeface="Times New Roman" panose="02020603050405020304" pitchFamily="18" charset="0"/>
              </a:defRPr>
            </a:lvl5pPr>
            <a:lvl6pPr marL="2628900" indent="-238125" eaLnBrk="0" fontAlgn="base" hangingPunct="0">
              <a:spcBef>
                <a:spcPct val="0"/>
              </a:spcBef>
              <a:spcAft>
                <a:spcPct val="0"/>
              </a:spcAft>
              <a:defRPr sz="2400">
                <a:solidFill>
                  <a:schemeClr val="tx1"/>
                </a:solidFill>
                <a:latin typeface="Times New Roman" panose="02020603050405020304" pitchFamily="18" charset="0"/>
              </a:defRPr>
            </a:lvl6pPr>
            <a:lvl7pPr marL="3086100" indent="-238125" eaLnBrk="0" fontAlgn="base" hangingPunct="0">
              <a:spcBef>
                <a:spcPct val="0"/>
              </a:spcBef>
              <a:spcAft>
                <a:spcPct val="0"/>
              </a:spcAft>
              <a:defRPr sz="2400">
                <a:solidFill>
                  <a:schemeClr val="tx1"/>
                </a:solidFill>
                <a:latin typeface="Times New Roman" panose="02020603050405020304" pitchFamily="18" charset="0"/>
              </a:defRPr>
            </a:lvl7pPr>
            <a:lvl8pPr marL="3543300" indent="-238125" eaLnBrk="0" fontAlgn="base" hangingPunct="0">
              <a:spcBef>
                <a:spcPct val="0"/>
              </a:spcBef>
              <a:spcAft>
                <a:spcPct val="0"/>
              </a:spcAft>
              <a:defRPr sz="2400">
                <a:solidFill>
                  <a:schemeClr val="tx1"/>
                </a:solidFill>
                <a:latin typeface="Times New Roman" panose="02020603050405020304" pitchFamily="18" charset="0"/>
              </a:defRPr>
            </a:lvl8pPr>
            <a:lvl9pPr marL="4000500" indent="-2381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43C0232-F830-449F-B9D4-C9DBBD5A8E50}" type="slidenum">
              <a:rPr lang="en-US" altLang="en-US">
                <a:latin typeface="Arial" panose="020B0604020202020204" pitchFamily="34" charset="0"/>
              </a:rPr>
              <a:pPr eaLnBrk="1" hangingPunct="1"/>
              <a:t>32</a:t>
            </a:fld>
            <a:endParaRPr lang="en-US" altLang="en-US">
              <a:latin typeface="Arial" panose="020B0604020202020204" pitchFamily="34" charset="0"/>
            </a:endParaRPr>
          </a:p>
        </p:txBody>
      </p:sp>
      <p:sp>
        <p:nvSpPr>
          <p:cNvPr id="54275" name="Rectangle 2">
            <a:extLst>
              <a:ext uri="{FF2B5EF4-FFF2-40B4-BE49-F238E27FC236}">
                <a16:creationId xmlns:a16="http://schemas.microsoft.com/office/drawing/2014/main" id="{E0F87FCB-564A-4026-92D4-D4829E3CF8E5}"/>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4276" name="Rectangle 3">
            <a:extLst>
              <a:ext uri="{FF2B5EF4-FFF2-40B4-BE49-F238E27FC236}">
                <a16:creationId xmlns:a16="http://schemas.microsoft.com/office/drawing/2014/main" id="{940BFFBE-7C0B-44CB-84B4-5E8FD29068DE}"/>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8574F94F-E4EA-4698-AA82-6B19C2C0D58B}"/>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81050" indent="-298450">
              <a:defRPr sz="2400">
                <a:solidFill>
                  <a:schemeClr val="tx1"/>
                </a:solidFill>
                <a:latin typeface="Times New Roman" panose="02020603050405020304" pitchFamily="18" charset="0"/>
              </a:defRPr>
            </a:lvl2pPr>
            <a:lvl3pPr marL="1204913" indent="-238125">
              <a:defRPr sz="2400">
                <a:solidFill>
                  <a:schemeClr val="tx1"/>
                </a:solidFill>
                <a:latin typeface="Times New Roman" panose="02020603050405020304" pitchFamily="18" charset="0"/>
              </a:defRPr>
            </a:lvl3pPr>
            <a:lvl4pPr marL="1687513" indent="-238125">
              <a:defRPr sz="2400">
                <a:solidFill>
                  <a:schemeClr val="tx1"/>
                </a:solidFill>
                <a:latin typeface="Times New Roman" panose="02020603050405020304" pitchFamily="18" charset="0"/>
              </a:defRPr>
            </a:lvl4pPr>
            <a:lvl5pPr marL="2171700" indent="-238125">
              <a:defRPr sz="2400">
                <a:solidFill>
                  <a:schemeClr val="tx1"/>
                </a:solidFill>
                <a:latin typeface="Times New Roman" panose="02020603050405020304" pitchFamily="18" charset="0"/>
              </a:defRPr>
            </a:lvl5pPr>
            <a:lvl6pPr marL="2628900" indent="-238125" eaLnBrk="0" fontAlgn="base" hangingPunct="0">
              <a:spcBef>
                <a:spcPct val="0"/>
              </a:spcBef>
              <a:spcAft>
                <a:spcPct val="0"/>
              </a:spcAft>
              <a:defRPr sz="2400">
                <a:solidFill>
                  <a:schemeClr val="tx1"/>
                </a:solidFill>
                <a:latin typeface="Times New Roman" panose="02020603050405020304" pitchFamily="18" charset="0"/>
              </a:defRPr>
            </a:lvl6pPr>
            <a:lvl7pPr marL="3086100" indent="-238125" eaLnBrk="0" fontAlgn="base" hangingPunct="0">
              <a:spcBef>
                <a:spcPct val="0"/>
              </a:spcBef>
              <a:spcAft>
                <a:spcPct val="0"/>
              </a:spcAft>
              <a:defRPr sz="2400">
                <a:solidFill>
                  <a:schemeClr val="tx1"/>
                </a:solidFill>
                <a:latin typeface="Times New Roman" panose="02020603050405020304" pitchFamily="18" charset="0"/>
              </a:defRPr>
            </a:lvl7pPr>
            <a:lvl8pPr marL="3543300" indent="-238125" eaLnBrk="0" fontAlgn="base" hangingPunct="0">
              <a:spcBef>
                <a:spcPct val="0"/>
              </a:spcBef>
              <a:spcAft>
                <a:spcPct val="0"/>
              </a:spcAft>
              <a:defRPr sz="2400">
                <a:solidFill>
                  <a:schemeClr val="tx1"/>
                </a:solidFill>
                <a:latin typeface="Times New Roman" panose="02020603050405020304" pitchFamily="18" charset="0"/>
              </a:defRPr>
            </a:lvl8pPr>
            <a:lvl9pPr marL="4000500" indent="-2381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310B718-352B-4E28-BD6F-177497DD2DD9}" type="slidenum">
              <a:rPr lang="en-US" altLang="en-US">
                <a:latin typeface="Arial" panose="020B0604020202020204" pitchFamily="34" charset="0"/>
              </a:rPr>
              <a:pPr eaLnBrk="1" hangingPunct="1"/>
              <a:t>33</a:t>
            </a:fld>
            <a:endParaRPr lang="en-US" altLang="en-US">
              <a:latin typeface="Arial" panose="020B0604020202020204" pitchFamily="34" charset="0"/>
            </a:endParaRPr>
          </a:p>
        </p:txBody>
      </p:sp>
      <p:sp>
        <p:nvSpPr>
          <p:cNvPr id="56323" name="Rectangle 2">
            <a:extLst>
              <a:ext uri="{FF2B5EF4-FFF2-40B4-BE49-F238E27FC236}">
                <a16:creationId xmlns:a16="http://schemas.microsoft.com/office/drawing/2014/main" id="{B9F6D568-49BB-4FE1-BB88-B13E735637FF}"/>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6324" name="Rectangle 3">
            <a:extLst>
              <a:ext uri="{FF2B5EF4-FFF2-40B4-BE49-F238E27FC236}">
                <a16:creationId xmlns:a16="http://schemas.microsoft.com/office/drawing/2014/main" id="{410CB2E1-29E4-45F2-A341-37C6BE2AE58B}"/>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C786A75-57ED-4D87-ADF3-0E829D24C6C8}"/>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39775" indent="-282575">
              <a:defRPr sz="2400">
                <a:solidFill>
                  <a:schemeClr val="tx1"/>
                </a:solidFill>
                <a:latin typeface="Times New Roman" panose="02020603050405020304" pitchFamily="18" charset="0"/>
              </a:defRPr>
            </a:lvl2pPr>
            <a:lvl3pPr marL="1139825" indent="-225425">
              <a:defRPr sz="2400">
                <a:solidFill>
                  <a:schemeClr val="tx1"/>
                </a:solidFill>
                <a:latin typeface="Times New Roman" panose="02020603050405020304" pitchFamily="18" charset="0"/>
              </a:defRPr>
            </a:lvl3pPr>
            <a:lvl4pPr marL="1597025" indent="-225425">
              <a:defRPr sz="2400">
                <a:solidFill>
                  <a:schemeClr val="tx1"/>
                </a:solidFill>
                <a:latin typeface="Times New Roman" panose="02020603050405020304" pitchFamily="18" charset="0"/>
              </a:defRPr>
            </a:lvl4pPr>
            <a:lvl5pPr marL="2054225" indent="-225425">
              <a:defRPr sz="2400">
                <a:solidFill>
                  <a:schemeClr val="tx1"/>
                </a:solidFill>
                <a:latin typeface="Times New Roman" panose="02020603050405020304" pitchFamily="18" charset="0"/>
              </a:defRPr>
            </a:lvl5pPr>
            <a:lvl6pPr marL="2511425" indent="-225425" eaLnBrk="0" fontAlgn="base" hangingPunct="0">
              <a:spcBef>
                <a:spcPct val="0"/>
              </a:spcBef>
              <a:spcAft>
                <a:spcPct val="0"/>
              </a:spcAft>
              <a:defRPr sz="2400">
                <a:solidFill>
                  <a:schemeClr val="tx1"/>
                </a:solidFill>
                <a:latin typeface="Times New Roman" panose="02020603050405020304" pitchFamily="18" charset="0"/>
              </a:defRPr>
            </a:lvl6pPr>
            <a:lvl7pPr marL="2968625" indent="-225425" eaLnBrk="0" fontAlgn="base" hangingPunct="0">
              <a:spcBef>
                <a:spcPct val="0"/>
              </a:spcBef>
              <a:spcAft>
                <a:spcPct val="0"/>
              </a:spcAft>
              <a:defRPr sz="2400">
                <a:solidFill>
                  <a:schemeClr val="tx1"/>
                </a:solidFill>
                <a:latin typeface="Times New Roman" panose="02020603050405020304" pitchFamily="18" charset="0"/>
              </a:defRPr>
            </a:lvl7pPr>
            <a:lvl8pPr marL="3425825" indent="-225425" eaLnBrk="0" fontAlgn="base" hangingPunct="0">
              <a:spcBef>
                <a:spcPct val="0"/>
              </a:spcBef>
              <a:spcAft>
                <a:spcPct val="0"/>
              </a:spcAft>
              <a:defRPr sz="2400">
                <a:solidFill>
                  <a:schemeClr val="tx1"/>
                </a:solidFill>
                <a:latin typeface="Times New Roman" panose="02020603050405020304" pitchFamily="18" charset="0"/>
              </a:defRPr>
            </a:lvl8pPr>
            <a:lvl9pPr marL="3883025" indent="-2254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1073AB0-5B5E-4146-9AF3-DDF523171151}" type="slidenum">
              <a:rPr lang="en-US" altLang="en-US"/>
              <a:pPr eaLnBrk="1" hangingPunct="1"/>
              <a:t>47</a:t>
            </a:fld>
            <a:endParaRPr lang="en-US" altLang="en-US"/>
          </a:p>
        </p:txBody>
      </p:sp>
      <p:sp>
        <p:nvSpPr>
          <p:cNvPr id="58371" name="Rectangle 2">
            <a:extLst>
              <a:ext uri="{FF2B5EF4-FFF2-40B4-BE49-F238E27FC236}">
                <a16:creationId xmlns:a16="http://schemas.microsoft.com/office/drawing/2014/main" id="{E30D366B-9A22-4C06-8F01-6B4D0DE9A455}"/>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8372" name="Rectangle 3">
            <a:extLst>
              <a:ext uri="{FF2B5EF4-FFF2-40B4-BE49-F238E27FC236}">
                <a16:creationId xmlns:a16="http://schemas.microsoft.com/office/drawing/2014/main" id="{E30EC52C-2319-4AC7-A9F8-D2D5CE466843}"/>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US" altLang="en-US" sz="11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A2CEBBB-6F94-4A41-979E-BAC84595B11A}"/>
              </a:ext>
            </a:extLst>
          </p:cNvPr>
          <p:cNvSpPr>
            <a:spLocks noGrp="1" noRot="1" noChangeAspect="1"/>
          </p:cNvSpPr>
          <p:nvPr>
            <p:ph type="sldImg"/>
          </p:nvPr>
        </p:nvSpPr>
        <p:spPr bwMode="auto">
          <a:xfrm>
            <a:off x="1257300" y="720725"/>
            <a:ext cx="4800600" cy="3600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EFA98E53-25E9-4F5F-BEF1-4D3CE60FF6C0}"/>
              </a:ext>
            </a:extLst>
          </p:cNvPr>
          <p:cNvSpPr>
            <a:spLocks noGrp="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22B19F6-BC96-4F43-97B5-8B342FF51923}"/>
              </a:ext>
            </a:extLst>
          </p:cNvPr>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24CA6C3-7EFC-489A-BC43-66C77A2AF5C5}" type="slidenum">
              <a:rPr lang="en-US" altLang="en-US"/>
              <a:pPr eaLnBrk="1" hangingPunct="1"/>
              <a:t>51</a:t>
            </a:fld>
            <a:endParaRPr lang="en-US" altLang="en-US"/>
          </a:p>
        </p:txBody>
      </p:sp>
      <p:sp>
        <p:nvSpPr>
          <p:cNvPr id="56323" name="Rectangle 2">
            <a:extLst>
              <a:ext uri="{FF2B5EF4-FFF2-40B4-BE49-F238E27FC236}">
                <a16:creationId xmlns:a16="http://schemas.microsoft.com/office/drawing/2014/main" id="{68E3D702-8CA8-4052-9A46-70BFB733CEE8}"/>
              </a:ext>
            </a:extLst>
          </p:cNvPr>
          <p:cNvSpPr>
            <a:spLocks noGrp="1" noRot="1" noChangeAspect="1" noChangeArrowheads="1" noTextEdit="1"/>
          </p:cNvSpPr>
          <p:nvPr>
            <p:ph type="sldImg"/>
          </p:nvPr>
        </p:nvSpPr>
        <p:spPr bwMode="auto">
          <a:xfrm>
            <a:off x="1709738" y="560388"/>
            <a:ext cx="3735387" cy="2800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6324" name="Rectangle 3">
            <a:extLst>
              <a:ext uri="{FF2B5EF4-FFF2-40B4-BE49-F238E27FC236}">
                <a16:creationId xmlns:a16="http://schemas.microsoft.com/office/drawing/2014/main" id="{EAF15548-7FEB-4A71-A306-4EC6A0E485F4}"/>
              </a:ext>
            </a:extLst>
          </p:cNvPr>
          <p:cNvSpPr>
            <a:spLocks noGrp="1" noChangeArrowheads="1"/>
          </p:cNvSpPr>
          <p:nvPr>
            <p:ph type="body" idx="1"/>
          </p:nvPr>
        </p:nvSpPr>
        <p:spPr bwMode="auto">
          <a:xfrm>
            <a:off x="974725" y="3600450"/>
            <a:ext cx="5365750" cy="5440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r>
              <a:rPr lang="en-US" altLang="en-US"/>
              <a:t>This slide (and a few of the following ones) contain exercises that you can have your students do in class for immediate reinforcement of the material.  </a:t>
            </a:r>
          </a:p>
          <a:p>
            <a:endParaRPr lang="en-US" altLang="en-US"/>
          </a:p>
          <a:p>
            <a:r>
              <a:rPr lang="en-US" altLang="en-US"/>
              <a:t>This problem requires calculators.  If most of your students do not have calculators, you might “hide” this slide and instead pass out a printout of it for a homework exercise.  Tell students that if they don’t have Or:  just have them write down the expressions that they would enter into a calculator if they had calculators, i.e.  Nominal GDP in 2001 = 30*900 + 100*192.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5FCFB0E7-FCC1-42A2-BB64-C5A5A98115C3}"/>
              </a:ext>
            </a:extLst>
          </p:cNvPr>
          <p:cNvSpPr>
            <a:spLocks noGrp="1" noChangeArrowheads="1"/>
          </p:cNvSpPr>
          <p:nvPr>
            <p:ph type="sldNum" sz="quarter" idx="4294967295"/>
          </p:nvPr>
        </p:nvSpPr>
        <p:spPr bwMode="auto">
          <a:xfrm>
            <a:off x="4143375" y="911860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ADBC83D-2497-4D31-AD51-9549BDDED806}" type="slidenum">
              <a:rPr lang="en-US" altLang="en-US"/>
              <a:pPr eaLnBrk="1" hangingPunct="1"/>
              <a:t>52</a:t>
            </a:fld>
            <a:endParaRPr lang="en-US" altLang="en-US"/>
          </a:p>
        </p:txBody>
      </p:sp>
      <p:sp>
        <p:nvSpPr>
          <p:cNvPr id="59395" name="Rectangle 2">
            <a:extLst>
              <a:ext uri="{FF2B5EF4-FFF2-40B4-BE49-F238E27FC236}">
                <a16:creationId xmlns:a16="http://schemas.microsoft.com/office/drawing/2014/main" id="{9CAC2596-9FF4-4EE5-8275-C3794412D5AB}"/>
              </a:ext>
            </a:extLst>
          </p:cNvPr>
          <p:cNvSpPr>
            <a:spLocks noGrp="1" noRot="1" noChangeAspect="1" noChangeArrowheads="1" noTextEdit="1"/>
          </p:cNvSpPr>
          <p:nvPr>
            <p:ph type="sldImg"/>
          </p:nvPr>
        </p:nvSpPr>
        <p:spPr bwMode="auto">
          <a:xfrm>
            <a:off x="1709738" y="560388"/>
            <a:ext cx="3735387" cy="2800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9396" name="Rectangle 3">
            <a:extLst>
              <a:ext uri="{FF2B5EF4-FFF2-40B4-BE49-F238E27FC236}">
                <a16:creationId xmlns:a16="http://schemas.microsoft.com/office/drawing/2014/main" id="{08503F7B-4C2E-4180-801C-DF994E91C2E2}"/>
              </a:ext>
            </a:extLst>
          </p:cNvPr>
          <p:cNvSpPr>
            <a:spLocks noGrp="1" noChangeArrowheads="1"/>
          </p:cNvSpPr>
          <p:nvPr>
            <p:ph type="body" idx="1"/>
          </p:nvPr>
        </p:nvSpPr>
        <p:spPr bwMode="auto">
          <a:xfrm>
            <a:off x="974725" y="3600450"/>
            <a:ext cx="5365750" cy="54403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2174ACE-2A19-452C-843F-EF3ADCCBC092}"/>
              </a:ext>
            </a:extLst>
          </p:cNvPr>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F7C2164A-428C-4DCC-9223-2009B1EB4A0F}"/>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A9F06E4-C7E1-4FAE-B450-26FF3268EC4B}"/>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36440A-5FB7-4A0D-96C2-E0F2239A2CEB}" type="slidenum">
              <a:rPr lang="en-US" altLang="en-US"/>
              <a:pPr eaLnBrk="1" hangingPunct="1"/>
              <a:t>54</a:t>
            </a:fld>
            <a:endParaRPr lang="en-US" altLang="en-US"/>
          </a:p>
        </p:txBody>
      </p:sp>
      <p:sp>
        <p:nvSpPr>
          <p:cNvPr id="61443" name="Rectangle 2">
            <a:extLst>
              <a:ext uri="{FF2B5EF4-FFF2-40B4-BE49-F238E27FC236}">
                <a16:creationId xmlns:a16="http://schemas.microsoft.com/office/drawing/2014/main" id="{7B028E8A-6862-4DD1-86D1-488E1BD49405}"/>
              </a:ext>
            </a:extLst>
          </p:cNvPr>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61444" name="Rectangle 3">
            <a:extLst>
              <a:ext uri="{FF2B5EF4-FFF2-40B4-BE49-F238E27FC236}">
                <a16:creationId xmlns:a16="http://schemas.microsoft.com/office/drawing/2014/main" id="{5F79C8B5-DB9A-487D-8F99-1950A492CFB6}"/>
              </a:ext>
            </a:extLst>
          </p:cNvPr>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6661" tIns="48331" rIns="96661" bIns="48331"/>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64AD6CC-3F09-4EB9-9AD0-5AD4938F3C3E}"/>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39775" indent="-282575">
              <a:defRPr sz="2400">
                <a:solidFill>
                  <a:schemeClr val="tx1"/>
                </a:solidFill>
                <a:latin typeface="Times New Roman" panose="02020603050405020304" pitchFamily="18" charset="0"/>
              </a:defRPr>
            </a:lvl2pPr>
            <a:lvl3pPr marL="1139825" indent="-225425">
              <a:defRPr sz="2400">
                <a:solidFill>
                  <a:schemeClr val="tx1"/>
                </a:solidFill>
                <a:latin typeface="Times New Roman" panose="02020603050405020304" pitchFamily="18" charset="0"/>
              </a:defRPr>
            </a:lvl3pPr>
            <a:lvl4pPr marL="1597025" indent="-225425">
              <a:defRPr sz="2400">
                <a:solidFill>
                  <a:schemeClr val="tx1"/>
                </a:solidFill>
                <a:latin typeface="Times New Roman" panose="02020603050405020304" pitchFamily="18" charset="0"/>
              </a:defRPr>
            </a:lvl4pPr>
            <a:lvl5pPr marL="2054225" indent="-225425">
              <a:defRPr sz="2400">
                <a:solidFill>
                  <a:schemeClr val="tx1"/>
                </a:solidFill>
                <a:latin typeface="Times New Roman" panose="02020603050405020304" pitchFamily="18" charset="0"/>
              </a:defRPr>
            </a:lvl5pPr>
            <a:lvl6pPr marL="2511425" indent="-225425" eaLnBrk="0" fontAlgn="base" hangingPunct="0">
              <a:spcBef>
                <a:spcPct val="0"/>
              </a:spcBef>
              <a:spcAft>
                <a:spcPct val="0"/>
              </a:spcAft>
              <a:defRPr sz="2400">
                <a:solidFill>
                  <a:schemeClr val="tx1"/>
                </a:solidFill>
                <a:latin typeface="Times New Roman" panose="02020603050405020304" pitchFamily="18" charset="0"/>
              </a:defRPr>
            </a:lvl6pPr>
            <a:lvl7pPr marL="2968625" indent="-225425" eaLnBrk="0" fontAlgn="base" hangingPunct="0">
              <a:spcBef>
                <a:spcPct val="0"/>
              </a:spcBef>
              <a:spcAft>
                <a:spcPct val="0"/>
              </a:spcAft>
              <a:defRPr sz="2400">
                <a:solidFill>
                  <a:schemeClr val="tx1"/>
                </a:solidFill>
                <a:latin typeface="Times New Roman" panose="02020603050405020304" pitchFamily="18" charset="0"/>
              </a:defRPr>
            </a:lvl7pPr>
            <a:lvl8pPr marL="3425825" indent="-225425" eaLnBrk="0" fontAlgn="base" hangingPunct="0">
              <a:spcBef>
                <a:spcPct val="0"/>
              </a:spcBef>
              <a:spcAft>
                <a:spcPct val="0"/>
              </a:spcAft>
              <a:defRPr sz="2400">
                <a:solidFill>
                  <a:schemeClr val="tx1"/>
                </a:solidFill>
                <a:latin typeface="Times New Roman" panose="02020603050405020304" pitchFamily="18" charset="0"/>
              </a:defRPr>
            </a:lvl8pPr>
            <a:lvl9pPr marL="3883025" indent="-2254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31EB665-4C93-48D1-991F-039E6ADA22B3}" type="slidenum">
              <a:rPr lang="en-US" altLang="en-US"/>
              <a:pPr eaLnBrk="1" hangingPunct="1"/>
              <a:t>5</a:t>
            </a:fld>
            <a:endParaRPr lang="en-US" altLang="en-US"/>
          </a:p>
        </p:txBody>
      </p:sp>
      <p:sp>
        <p:nvSpPr>
          <p:cNvPr id="22531" name="Rectangle 2">
            <a:extLst>
              <a:ext uri="{FF2B5EF4-FFF2-40B4-BE49-F238E27FC236}">
                <a16:creationId xmlns:a16="http://schemas.microsoft.com/office/drawing/2014/main" id="{4392A447-F5C5-404B-9E96-9EF96DA41394}"/>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2532" name="Rectangle 3">
            <a:extLst>
              <a:ext uri="{FF2B5EF4-FFF2-40B4-BE49-F238E27FC236}">
                <a16:creationId xmlns:a16="http://schemas.microsoft.com/office/drawing/2014/main" id="{380EE4BD-2D1F-427A-AA57-2CC99B4BE0B0}"/>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D6753A1-F323-4203-8C06-C089B7207192}"/>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39775" indent="-282575">
              <a:defRPr sz="2400">
                <a:solidFill>
                  <a:schemeClr val="tx1"/>
                </a:solidFill>
                <a:latin typeface="Times New Roman" panose="02020603050405020304" pitchFamily="18" charset="0"/>
              </a:defRPr>
            </a:lvl2pPr>
            <a:lvl3pPr marL="1139825" indent="-225425">
              <a:defRPr sz="2400">
                <a:solidFill>
                  <a:schemeClr val="tx1"/>
                </a:solidFill>
                <a:latin typeface="Times New Roman" panose="02020603050405020304" pitchFamily="18" charset="0"/>
              </a:defRPr>
            </a:lvl3pPr>
            <a:lvl4pPr marL="1597025" indent="-225425">
              <a:defRPr sz="2400">
                <a:solidFill>
                  <a:schemeClr val="tx1"/>
                </a:solidFill>
                <a:latin typeface="Times New Roman" panose="02020603050405020304" pitchFamily="18" charset="0"/>
              </a:defRPr>
            </a:lvl4pPr>
            <a:lvl5pPr marL="2054225" indent="-225425">
              <a:defRPr sz="2400">
                <a:solidFill>
                  <a:schemeClr val="tx1"/>
                </a:solidFill>
                <a:latin typeface="Times New Roman" panose="02020603050405020304" pitchFamily="18" charset="0"/>
              </a:defRPr>
            </a:lvl5pPr>
            <a:lvl6pPr marL="2511425" indent="-225425" eaLnBrk="0" fontAlgn="base" hangingPunct="0">
              <a:spcBef>
                <a:spcPct val="0"/>
              </a:spcBef>
              <a:spcAft>
                <a:spcPct val="0"/>
              </a:spcAft>
              <a:defRPr sz="2400">
                <a:solidFill>
                  <a:schemeClr val="tx1"/>
                </a:solidFill>
                <a:latin typeface="Times New Roman" panose="02020603050405020304" pitchFamily="18" charset="0"/>
              </a:defRPr>
            </a:lvl6pPr>
            <a:lvl7pPr marL="2968625" indent="-225425" eaLnBrk="0" fontAlgn="base" hangingPunct="0">
              <a:spcBef>
                <a:spcPct val="0"/>
              </a:spcBef>
              <a:spcAft>
                <a:spcPct val="0"/>
              </a:spcAft>
              <a:defRPr sz="2400">
                <a:solidFill>
                  <a:schemeClr val="tx1"/>
                </a:solidFill>
                <a:latin typeface="Times New Roman" panose="02020603050405020304" pitchFamily="18" charset="0"/>
              </a:defRPr>
            </a:lvl7pPr>
            <a:lvl8pPr marL="3425825" indent="-225425" eaLnBrk="0" fontAlgn="base" hangingPunct="0">
              <a:spcBef>
                <a:spcPct val="0"/>
              </a:spcBef>
              <a:spcAft>
                <a:spcPct val="0"/>
              </a:spcAft>
              <a:defRPr sz="2400">
                <a:solidFill>
                  <a:schemeClr val="tx1"/>
                </a:solidFill>
                <a:latin typeface="Times New Roman" panose="02020603050405020304" pitchFamily="18" charset="0"/>
              </a:defRPr>
            </a:lvl8pPr>
            <a:lvl9pPr marL="3883025" indent="-2254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1BBB976-F200-4601-913B-A6AD3407D9BC}" type="slidenum">
              <a:rPr lang="en-US" altLang="en-US"/>
              <a:pPr eaLnBrk="1" hangingPunct="1"/>
              <a:t>6</a:t>
            </a:fld>
            <a:endParaRPr lang="en-US" altLang="en-US"/>
          </a:p>
        </p:txBody>
      </p:sp>
      <p:sp>
        <p:nvSpPr>
          <p:cNvPr id="24579" name="Rectangle 2">
            <a:extLst>
              <a:ext uri="{FF2B5EF4-FFF2-40B4-BE49-F238E27FC236}">
                <a16:creationId xmlns:a16="http://schemas.microsoft.com/office/drawing/2014/main" id="{84895A46-7F74-4731-89ED-8FA266DB5AC2}"/>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4580" name="Rectangle 3">
            <a:extLst>
              <a:ext uri="{FF2B5EF4-FFF2-40B4-BE49-F238E27FC236}">
                <a16:creationId xmlns:a16="http://schemas.microsoft.com/office/drawing/2014/main" id="{A0E086CD-3410-440E-8C13-7599B749EC95}"/>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21FB545-84CC-4A3D-8221-25DEE7FF6B1D}"/>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39775" indent="-282575">
              <a:defRPr sz="2400">
                <a:solidFill>
                  <a:schemeClr val="tx1"/>
                </a:solidFill>
                <a:latin typeface="Times New Roman" panose="02020603050405020304" pitchFamily="18" charset="0"/>
              </a:defRPr>
            </a:lvl2pPr>
            <a:lvl3pPr marL="1139825" indent="-225425">
              <a:defRPr sz="2400">
                <a:solidFill>
                  <a:schemeClr val="tx1"/>
                </a:solidFill>
                <a:latin typeface="Times New Roman" panose="02020603050405020304" pitchFamily="18" charset="0"/>
              </a:defRPr>
            </a:lvl3pPr>
            <a:lvl4pPr marL="1597025" indent="-225425">
              <a:defRPr sz="2400">
                <a:solidFill>
                  <a:schemeClr val="tx1"/>
                </a:solidFill>
                <a:latin typeface="Times New Roman" panose="02020603050405020304" pitchFamily="18" charset="0"/>
              </a:defRPr>
            </a:lvl4pPr>
            <a:lvl5pPr marL="2054225" indent="-225425">
              <a:defRPr sz="2400">
                <a:solidFill>
                  <a:schemeClr val="tx1"/>
                </a:solidFill>
                <a:latin typeface="Times New Roman" panose="02020603050405020304" pitchFamily="18" charset="0"/>
              </a:defRPr>
            </a:lvl5pPr>
            <a:lvl6pPr marL="2511425" indent="-225425" eaLnBrk="0" fontAlgn="base" hangingPunct="0">
              <a:spcBef>
                <a:spcPct val="0"/>
              </a:spcBef>
              <a:spcAft>
                <a:spcPct val="0"/>
              </a:spcAft>
              <a:defRPr sz="2400">
                <a:solidFill>
                  <a:schemeClr val="tx1"/>
                </a:solidFill>
                <a:latin typeface="Times New Roman" panose="02020603050405020304" pitchFamily="18" charset="0"/>
              </a:defRPr>
            </a:lvl6pPr>
            <a:lvl7pPr marL="2968625" indent="-225425" eaLnBrk="0" fontAlgn="base" hangingPunct="0">
              <a:spcBef>
                <a:spcPct val="0"/>
              </a:spcBef>
              <a:spcAft>
                <a:spcPct val="0"/>
              </a:spcAft>
              <a:defRPr sz="2400">
                <a:solidFill>
                  <a:schemeClr val="tx1"/>
                </a:solidFill>
                <a:latin typeface="Times New Roman" panose="02020603050405020304" pitchFamily="18" charset="0"/>
              </a:defRPr>
            </a:lvl7pPr>
            <a:lvl8pPr marL="3425825" indent="-225425" eaLnBrk="0" fontAlgn="base" hangingPunct="0">
              <a:spcBef>
                <a:spcPct val="0"/>
              </a:spcBef>
              <a:spcAft>
                <a:spcPct val="0"/>
              </a:spcAft>
              <a:defRPr sz="2400">
                <a:solidFill>
                  <a:schemeClr val="tx1"/>
                </a:solidFill>
                <a:latin typeface="Times New Roman" panose="02020603050405020304" pitchFamily="18" charset="0"/>
              </a:defRPr>
            </a:lvl8pPr>
            <a:lvl9pPr marL="3883025" indent="-2254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BAC7933-622D-4E30-80C3-7EBCA8B51C04}" type="slidenum">
              <a:rPr lang="en-US" altLang="en-US"/>
              <a:pPr eaLnBrk="1" hangingPunct="1"/>
              <a:t>7</a:t>
            </a:fld>
            <a:endParaRPr lang="en-US" altLang="en-US"/>
          </a:p>
        </p:txBody>
      </p:sp>
      <p:sp>
        <p:nvSpPr>
          <p:cNvPr id="26627" name="Rectangle 2">
            <a:extLst>
              <a:ext uri="{FF2B5EF4-FFF2-40B4-BE49-F238E27FC236}">
                <a16:creationId xmlns:a16="http://schemas.microsoft.com/office/drawing/2014/main" id="{B2F56EFC-DE99-4157-9B0E-3CE33692A229}"/>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6628" name="Rectangle 3">
            <a:extLst>
              <a:ext uri="{FF2B5EF4-FFF2-40B4-BE49-F238E27FC236}">
                <a16:creationId xmlns:a16="http://schemas.microsoft.com/office/drawing/2014/main" id="{A54AB76C-C388-4150-846F-76612D6EDB4F}"/>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1B99382-832B-4D1D-8AAF-FAAD4665D7A9}"/>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39775" indent="-282575">
              <a:defRPr sz="2400">
                <a:solidFill>
                  <a:schemeClr val="tx1"/>
                </a:solidFill>
                <a:latin typeface="Times New Roman" panose="02020603050405020304" pitchFamily="18" charset="0"/>
              </a:defRPr>
            </a:lvl2pPr>
            <a:lvl3pPr marL="1139825" indent="-225425">
              <a:defRPr sz="2400">
                <a:solidFill>
                  <a:schemeClr val="tx1"/>
                </a:solidFill>
                <a:latin typeface="Times New Roman" panose="02020603050405020304" pitchFamily="18" charset="0"/>
              </a:defRPr>
            </a:lvl3pPr>
            <a:lvl4pPr marL="1597025" indent="-225425">
              <a:defRPr sz="2400">
                <a:solidFill>
                  <a:schemeClr val="tx1"/>
                </a:solidFill>
                <a:latin typeface="Times New Roman" panose="02020603050405020304" pitchFamily="18" charset="0"/>
              </a:defRPr>
            </a:lvl4pPr>
            <a:lvl5pPr marL="2054225" indent="-225425">
              <a:defRPr sz="2400">
                <a:solidFill>
                  <a:schemeClr val="tx1"/>
                </a:solidFill>
                <a:latin typeface="Times New Roman" panose="02020603050405020304" pitchFamily="18" charset="0"/>
              </a:defRPr>
            </a:lvl5pPr>
            <a:lvl6pPr marL="2511425" indent="-225425" eaLnBrk="0" fontAlgn="base" hangingPunct="0">
              <a:spcBef>
                <a:spcPct val="0"/>
              </a:spcBef>
              <a:spcAft>
                <a:spcPct val="0"/>
              </a:spcAft>
              <a:defRPr sz="2400">
                <a:solidFill>
                  <a:schemeClr val="tx1"/>
                </a:solidFill>
                <a:latin typeface="Times New Roman" panose="02020603050405020304" pitchFamily="18" charset="0"/>
              </a:defRPr>
            </a:lvl6pPr>
            <a:lvl7pPr marL="2968625" indent="-225425" eaLnBrk="0" fontAlgn="base" hangingPunct="0">
              <a:spcBef>
                <a:spcPct val="0"/>
              </a:spcBef>
              <a:spcAft>
                <a:spcPct val="0"/>
              </a:spcAft>
              <a:defRPr sz="2400">
                <a:solidFill>
                  <a:schemeClr val="tx1"/>
                </a:solidFill>
                <a:latin typeface="Times New Roman" panose="02020603050405020304" pitchFamily="18" charset="0"/>
              </a:defRPr>
            </a:lvl7pPr>
            <a:lvl8pPr marL="3425825" indent="-225425" eaLnBrk="0" fontAlgn="base" hangingPunct="0">
              <a:spcBef>
                <a:spcPct val="0"/>
              </a:spcBef>
              <a:spcAft>
                <a:spcPct val="0"/>
              </a:spcAft>
              <a:defRPr sz="2400">
                <a:solidFill>
                  <a:schemeClr val="tx1"/>
                </a:solidFill>
                <a:latin typeface="Times New Roman" panose="02020603050405020304" pitchFamily="18" charset="0"/>
              </a:defRPr>
            </a:lvl8pPr>
            <a:lvl9pPr marL="3883025" indent="-2254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9B7AD8C-D206-40F5-9164-3B8A9F1E58E9}" type="slidenum">
              <a:rPr lang="en-US" altLang="en-US"/>
              <a:pPr eaLnBrk="1" hangingPunct="1"/>
              <a:t>8</a:t>
            </a:fld>
            <a:endParaRPr lang="en-US" altLang="en-US"/>
          </a:p>
        </p:txBody>
      </p:sp>
      <p:sp>
        <p:nvSpPr>
          <p:cNvPr id="28675" name="Rectangle 2">
            <a:extLst>
              <a:ext uri="{FF2B5EF4-FFF2-40B4-BE49-F238E27FC236}">
                <a16:creationId xmlns:a16="http://schemas.microsoft.com/office/drawing/2014/main" id="{31E6271F-CCE0-4253-957E-41D2CF0639A9}"/>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8676" name="Rectangle 3">
            <a:extLst>
              <a:ext uri="{FF2B5EF4-FFF2-40B4-BE49-F238E27FC236}">
                <a16:creationId xmlns:a16="http://schemas.microsoft.com/office/drawing/2014/main" id="{F26D981A-BA89-4292-826C-348C6E05E4A3}"/>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07A1688B-9194-4F65-ABA3-29E57C3D9E50}"/>
              </a:ext>
            </a:extLst>
          </p:cNvPr>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lvl1pPr>
              <a:defRPr sz="2400">
                <a:solidFill>
                  <a:schemeClr val="tx1"/>
                </a:solidFill>
                <a:latin typeface="Times New Roman" panose="02020603050405020304" pitchFamily="18" charset="0"/>
              </a:defRPr>
            </a:lvl1pPr>
            <a:lvl2pPr marL="739775" indent="-282575">
              <a:defRPr sz="2400">
                <a:solidFill>
                  <a:schemeClr val="tx1"/>
                </a:solidFill>
                <a:latin typeface="Times New Roman" panose="02020603050405020304" pitchFamily="18" charset="0"/>
              </a:defRPr>
            </a:lvl2pPr>
            <a:lvl3pPr marL="1139825" indent="-225425">
              <a:defRPr sz="2400">
                <a:solidFill>
                  <a:schemeClr val="tx1"/>
                </a:solidFill>
                <a:latin typeface="Times New Roman" panose="02020603050405020304" pitchFamily="18" charset="0"/>
              </a:defRPr>
            </a:lvl3pPr>
            <a:lvl4pPr marL="1597025" indent="-225425">
              <a:defRPr sz="2400">
                <a:solidFill>
                  <a:schemeClr val="tx1"/>
                </a:solidFill>
                <a:latin typeface="Times New Roman" panose="02020603050405020304" pitchFamily="18" charset="0"/>
              </a:defRPr>
            </a:lvl4pPr>
            <a:lvl5pPr marL="2054225" indent="-225425">
              <a:defRPr sz="2400">
                <a:solidFill>
                  <a:schemeClr val="tx1"/>
                </a:solidFill>
                <a:latin typeface="Times New Roman" panose="02020603050405020304" pitchFamily="18" charset="0"/>
              </a:defRPr>
            </a:lvl5pPr>
            <a:lvl6pPr marL="2511425" indent="-225425" eaLnBrk="0" fontAlgn="base" hangingPunct="0">
              <a:spcBef>
                <a:spcPct val="0"/>
              </a:spcBef>
              <a:spcAft>
                <a:spcPct val="0"/>
              </a:spcAft>
              <a:defRPr sz="2400">
                <a:solidFill>
                  <a:schemeClr val="tx1"/>
                </a:solidFill>
                <a:latin typeface="Times New Roman" panose="02020603050405020304" pitchFamily="18" charset="0"/>
              </a:defRPr>
            </a:lvl6pPr>
            <a:lvl7pPr marL="2968625" indent="-225425" eaLnBrk="0" fontAlgn="base" hangingPunct="0">
              <a:spcBef>
                <a:spcPct val="0"/>
              </a:spcBef>
              <a:spcAft>
                <a:spcPct val="0"/>
              </a:spcAft>
              <a:defRPr sz="2400">
                <a:solidFill>
                  <a:schemeClr val="tx1"/>
                </a:solidFill>
                <a:latin typeface="Times New Roman" panose="02020603050405020304" pitchFamily="18" charset="0"/>
              </a:defRPr>
            </a:lvl7pPr>
            <a:lvl8pPr marL="3425825" indent="-225425" eaLnBrk="0" fontAlgn="base" hangingPunct="0">
              <a:spcBef>
                <a:spcPct val="0"/>
              </a:spcBef>
              <a:spcAft>
                <a:spcPct val="0"/>
              </a:spcAft>
              <a:defRPr sz="2400">
                <a:solidFill>
                  <a:schemeClr val="tx1"/>
                </a:solidFill>
                <a:latin typeface="Times New Roman" panose="02020603050405020304" pitchFamily="18" charset="0"/>
              </a:defRPr>
            </a:lvl8pPr>
            <a:lvl9pPr marL="3883025" indent="-2254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9E9BE53-0DC5-41B0-90EF-F090762B1C2B}" type="slidenum">
              <a:rPr lang="en-US" altLang="en-US"/>
              <a:pPr eaLnBrk="1" hangingPunct="1"/>
              <a:t>9</a:t>
            </a:fld>
            <a:endParaRPr lang="en-US" altLang="en-US"/>
          </a:p>
        </p:txBody>
      </p:sp>
      <p:sp>
        <p:nvSpPr>
          <p:cNvPr id="30723" name="Rectangle 2">
            <a:extLst>
              <a:ext uri="{FF2B5EF4-FFF2-40B4-BE49-F238E27FC236}">
                <a16:creationId xmlns:a16="http://schemas.microsoft.com/office/drawing/2014/main" id="{CA29AF18-DF1C-4AE6-8769-CCF266041CF4}"/>
              </a:ext>
            </a:extLst>
          </p:cNvPr>
          <p:cNvSpPr>
            <a:spLocks noGrp="1" noRot="1" noChangeAspect="1" noChangeArrowheads="1" noTextEdit="1"/>
          </p:cNvSpPr>
          <p:nvPr>
            <p:ph type="sldImg"/>
          </p:nvPr>
        </p:nvSpPr>
        <p:spPr bwMode="auto">
          <a:xfrm>
            <a:off x="1257300" y="720725"/>
            <a:ext cx="4800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24" name="Rectangle 3">
            <a:extLst>
              <a:ext uri="{FF2B5EF4-FFF2-40B4-BE49-F238E27FC236}">
                <a16:creationId xmlns:a16="http://schemas.microsoft.com/office/drawing/2014/main" id="{AE474D99-618C-4EDC-9C86-83852FE8E307}"/>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33" tIns="48317" rIns="96633" bIns="48317"/>
          <a:lstStyle/>
          <a:p>
            <a:pP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92154CE-E909-4341-862E-22ADDBDEC687}"/>
              </a:ext>
            </a:extLst>
          </p:cNvPr>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96A618C2-D9C0-445C-9434-34FF1EFFFF00}"/>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8" rIns="91413" bIns="45708"/>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E4D5D4C3-A31A-44BF-8D76-39FBC0E6F7BF}"/>
              </a:ext>
            </a:extLst>
          </p:cNvPr>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a:extLst>
              <a:ext uri="{FF2B5EF4-FFF2-40B4-BE49-F238E27FC236}">
                <a16:creationId xmlns:a16="http://schemas.microsoft.com/office/drawing/2014/main" id="{C45F984D-2A21-4CED-8897-D270F3FD9D18}"/>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8" rIns="91413" bIns="45708"/>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5E4174F-4030-4078-8A7C-115B79D42126}"/>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a:extLst>
              <a:ext uri="{FF2B5EF4-FFF2-40B4-BE49-F238E27FC236}">
                <a16:creationId xmlns:a16="http://schemas.microsoft.com/office/drawing/2014/main" id="{35908572-84BF-4928-85FE-F25A40A53AC2}"/>
              </a:ext>
            </a:extLst>
          </p:cNvPr>
          <p:cNvSpPr>
            <a:spLocks noGrp="1"/>
          </p:cNvSpPr>
          <p:nvPr>
            <p:ph type="dt" sz="half" idx="10"/>
          </p:nvPr>
        </p:nvSpPr>
        <p:spPr>
          <a:xfrm>
            <a:off x="3581400" y="6305550"/>
            <a:ext cx="2133600" cy="476250"/>
          </a:xfrm>
          <a:prstGeom prst="rect">
            <a:avLst/>
          </a:prstGeom>
        </p:spPr>
        <p:txBody>
          <a:bodyPr/>
          <a:lstStyle>
            <a:lvl1pPr algn="r" eaLnBrk="1" hangingPunct="1">
              <a:defRPr/>
            </a:lvl1pPr>
            <a:extLst/>
          </a:lstStyle>
          <a:p>
            <a:pPr>
              <a:defRPr/>
            </a:pPr>
            <a:r>
              <a:rPr lang="en-US"/>
              <a:t>3/22/2011</a:t>
            </a:r>
          </a:p>
        </p:txBody>
      </p:sp>
    </p:spTree>
    <p:extLst>
      <p:ext uri="{BB962C8B-B14F-4D97-AF65-F5344CB8AC3E}">
        <p14:creationId xmlns:p14="http://schemas.microsoft.com/office/powerpoint/2010/main" val="238779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and Content 1">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1953" y="103726"/>
            <a:ext cx="1385455" cy="413141"/>
          </a:xfrm>
          <a:prstGeom prst="rect">
            <a:avLst/>
          </a:prstGeom>
          <a:noFill/>
          <a:ln>
            <a:noFill/>
          </a:ln>
        </p:spPr>
      </p:pic>
      <p:sp>
        <p:nvSpPr>
          <p:cNvPr id="2" name="Title 1"/>
          <p:cNvSpPr>
            <a:spLocks noGrp="1"/>
          </p:cNvSpPr>
          <p:nvPr>
            <p:ph type="title"/>
          </p:nvPr>
        </p:nvSpPr>
        <p:spPr>
          <a:xfrm>
            <a:off x="1143000" y="516867"/>
            <a:ext cx="9087567" cy="719821"/>
          </a:xfrm>
        </p:spPr>
        <p:txBody>
          <a:bodyPr/>
          <a:lstStyle>
            <a:lvl1pPr>
              <a:spcBef>
                <a:spcPts val="551"/>
              </a:spcBef>
              <a:defRPr sz="3177" b="0">
                <a:solidFill>
                  <a:srgbClr val="DA1B2C"/>
                </a:solidFill>
                <a:latin typeface="Arial" pitchFamily="34" charset="0"/>
                <a:cs typeface="Arial" pitchFamily="34" charset="0"/>
              </a:defRPr>
            </a:lvl1pPr>
          </a:lstStyle>
          <a:p>
            <a:r>
              <a:rPr lang="en-US" dirty="0"/>
              <a:t>Click to edit Master title style</a:t>
            </a:r>
          </a:p>
        </p:txBody>
      </p:sp>
      <p:sp>
        <p:nvSpPr>
          <p:cNvPr id="6" name="Content Placeholder 5"/>
          <p:cNvSpPr>
            <a:spLocks noGrp="1"/>
          </p:cNvSpPr>
          <p:nvPr>
            <p:ph sz="quarter" idx="10"/>
          </p:nvPr>
        </p:nvSpPr>
        <p:spPr>
          <a:xfrm>
            <a:off x="106893" y="1705846"/>
            <a:ext cx="8912896" cy="4992720"/>
          </a:xfrm>
        </p:spPr>
        <p:txBody>
          <a:bodyPr/>
          <a:lstStyle>
            <a:lvl1pPr marL="403433" indent="-403433">
              <a:spcBef>
                <a:spcPts val="551"/>
              </a:spcBef>
              <a:buClr>
                <a:srgbClr val="4E4E4E"/>
              </a:buClr>
              <a:buFont typeface="Arial" pitchFamily="34" charset="0"/>
              <a:buChar char="•"/>
              <a:defRPr sz="2471">
                <a:solidFill>
                  <a:schemeClr val="tx1"/>
                </a:solidFill>
                <a:latin typeface="Arial" pitchFamily="34" charset="0"/>
                <a:cs typeface="Arial" pitchFamily="34" charset="0"/>
              </a:defRPr>
            </a:lvl1pPr>
            <a:lvl2pPr marL="851692" indent="-403433">
              <a:spcBef>
                <a:spcPts val="551"/>
              </a:spcBef>
              <a:buClr>
                <a:srgbClr val="4E4E4E"/>
              </a:buClr>
              <a:buFont typeface="Arial" pitchFamily="34" charset="0"/>
              <a:buChar char="–"/>
              <a:defRPr sz="2294">
                <a:solidFill>
                  <a:schemeClr val="tx1"/>
                </a:solidFill>
                <a:latin typeface="Arial" pitchFamily="34" charset="0"/>
                <a:cs typeface="Arial" pitchFamily="34" charset="0"/>
              </a:defRPr>
            </a:lvl2pPr>
            <a:lvl3pPr marL="1299952" indent="-403433">
              <a:spcBef>
                <a:spcPts val="551"/>
              </a:spcBef>
              <a:buClr>
                <a:srgbClr val="4E4E4E"/>
              </a:buClr>
              <a:buFont typeface="Wingdings" pitchFamily="2" charset="2"/>
              <a:buChar char="§"/>
              <a:defRPr sz="2118">
                <a:solidFill>
                  <a:schemeClr val="tx1"/>
                </a:solidFill>
                <a:latin typeface="Arial" pitchFamily="34" charset="0"/>
                <a:cs typeface="Arial" pitchFamily="34" charset="0"/>
              </a:defRPr>
            </a:lvl3pPr>
            <a:lvl4pPr marL="1647353" indent="-302575">
              <a:spcBef>
                <a:spcPts val="551"/>
              </a:spcBef>
              <a:buClr>
                <a:srgbClr val="4E4E4E"/>
              </a:buClr>
              <a:buFont typeface="Wingdings" pitchFamily="2" charset="2"/>
              <a:buChar char="q"/>
              <a:defRPr sz="1765">
                <a:solidFill>
                  <a:schemeClr val="tx1"/>
                </a:solidFill>
                <a:latin typeface="Arial" pitchFamily="34" charset="0"/>
                <a:cs typeface="Arial" pitchFamily="34" charset="0"/>
              </a:defRPr>
            </a:lvl4pPr>
            <a:lvl5pPr marL="2095612" indent="-302575">
              <a:spcBef>
                <a:spcPts val="551"/>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392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Figure+Caption">
    <p:spTree>
      <p:nvGrpSpPr>
        <p:cNvPr id="1" name="Shape 81"/>
        <p:cNvGrpSpPr/>
        <p:nvPr/>
      </p:nvGrpSpPr>
      <p:grpSpPr>
        <a:xfrm>
          <a:off x="0" y="0"/>
          <a:ext cx="0" cy="0"/>
          <a:chOff x="0" y="0"/>
          <a:chExt cx="0" cy="0"/>
        </a:xfrm>
      </p:grpSpPr>
      <p:pic>
        <p:nvPicPr>
          <p:cNvPr id="89" name="Textbox 89" descr="MacLearn_logo_reverse.png"/>
          <p:cNvPicPr preferRelativeResize="0"/>
          <p:nvPr/>
        </p:nvPicPr>
        <p:blipFill rotWithShape="1">
          <a:blip r:embed="rId2">
            <a:alphaModFix/>
          </a:blip>
          <a:srcRect/>
          <a:stretch/>
        </p:blipFill>
        <p:spPr>
          <a:xfrm>
            <a:off x="51953" y="103726"/>
            <a:ext cx="1385455" cy="413141"/>
          </a:xfrm>
          <a:prstGeom prst="rect">
            <a:avLst/>
          </a:prstGeom>
          <a:noFill/>
          <a:ln>
            <a:noFill/>
          </a:ln>
        </p:spPr>
      </p:pic>
      <p:sp>
        <p:nvSpPr>
          <p:cNvPr id="4" name="Title 1"/>
          <p:cNvSpPr>
            <a:spLocks noGrp="1"/>
          </p:cNvSpPr>
          <p:nvPr>
            <p:ph type="title"/>
          </p:nvPr>
        </p:nvSpPr>
        <p:spPr>
          <a:xfrm>
            <a:off x="0" y="650558"/>
            <a:ext cx="9087567" cy="870984"/>
          </a:xfrm>
        </p:spPr>
        <p:txBody>
          <a:bodyPr/>
          <a:lstStyle>
            <a:lvl1pPr>
              <a:spcBef>
                <a:spcPts val="551"/>
              </a:spcBef>
              <a:defRPr sz="3177" b="0">
                <a:solidFill>
                  <a:srgbClr val="DA1B2C"/>
                </a:solidFill>
                <a:latin typeface="Arial" pitchFamily="34" charset="0"/>
                <a:cs typeface="Arial" pitchFamily="34" charset="0"/>
              </a:defRPr>
            </a:lvl1pPr>
          </a:lstStyle>
          <a:p>
            <a:r>
              <a:rPr lang="en-US" dirty="0"/>
              <a:t>Click to edit Master title style</a:t>
            </a:r>
          </a:p>
        </p:txBody>
      </p:sp>
      <p:sp>
        <p:nvSpPr>
          <p:cNvPr id="5" name="Content Placeholder 5"/>
          <p:cNvSpPr>
            <a:spLocks noGrp="1"/>
          </p:cNvSpPr>
          <p:nvPr>
            <p:ph sz="quarter" idx="10"/>
          </p:nvPr>
        </p:nvSpPr>
        <p:spPr>
          <a:xfrm>
            <a:off x="124211" y="1862223"/>
            <a:ext cx="8912896" cy="2562056"/>
          </a:xfrm>
        </p:spPr>
        <p:txBody>
          <a:bodyPr/>
          <a:lstStyle>
            <a:lvl1pPr marL="403433" indent="-403433">
              <a:spcBef>
                <a:spcPts val="551"/>
              </a:spcBef>
              <a:buClr>
                <a:srgbClr val="4E4E4E"/>
              </a:buClr>
              <a:buFont typeface="Arial" pitchFamily="34" charset="0"/>
              <a:buChar char="•"/>
              <a:defRPr sz="2471">
                <a:solidFill>
                  <a:schemeClr val="tx1"/>
                </a:solidFill>
                <a:latin typeface="Arial" pitchFamily="34" charset="0"/>
                <a:cs typeface="Arial" pitchFamily="34" charset="0"/>
              </a:defRPr>
            </a:lvl1pPr>
            <a:lvl2pPr marL="851692" indent="-403433">
              <a:spcBef>
                <a:spcPts val="551"/>
              </a:spcBef>
              <a:buClr>
                <a:srgbClr val="4E4E4E"/>
              </a:buClr>
              <a:buFont typeface="Arial" pitchFamily="34" charset="0"/>
              <a:buChar char="–"/>
              <a:defRPr sz="2294">
                <a:solidFill>
                  <a:schemeClr val="tx1"/>
                </a:solidFill>
                <a:latin typeface="Arial" pitchFamily="34" charset="0"/>
                <a:cs typeface="Arial" pitchFamily="34" charset="0"/>
              </a:defRPr>
            </a:lvl2pPr>
            <a:lvl3pPr marL="1299952" indent="-403433">
              <a:spcBef>
                <a:spcPts val="551"/>
              </a:spcBef>
              <a:buClr>
                <a:srgbClr val="4E4E4E"/>
              </a:buClr>
              <a:buFont typeface="Wingdings" pitchFamily="2" charset="2"/>
              <a:buChar char="§"/>
              <a:defRPr sz="2118">
                <a:solidFill>
                  <a:schemeClr val="tx1"/>
                </a:solidFill>
                <a:latin typeface="Arial" pitchFamily="34" charset="0"/>
                <a:cs typeface="Arial" pitchFamily="34" charset="0"/>
              </a:defRPr>
            </a:lvl3pPr>
            <a:lvl4pPr marL="1647353" indent="-302575">
              <a:spcBef>
                <a:spcPts val="551"/>
              </a:spcBef>
              <a:buClr>
                <a:srgbClr val="4E4E4E"/>
              </a:buClr>
              <a:buFont typeface="Wingdings" pitchFamily="2" charset="2"/>
              <a:buChar char="q"/>
              <a:defRPr sz="1765">
                <a:solidFill>
                  <a:schemeClr val="tx1"/>
                </a:solidFill>
                <a:latin typeface="Arial" pitchFamily="34" charset="0"/>
                <a:cs typeface="Arial" pitchFamily="34" charset="0"/>
              </a:defRPr>
            </a:lvl4pPr>
            <a:lvl5pPr marL="2095612" indent="-302575">
              <a:spcBef>
                <a:spcPts val="551"/>
              </a:spcBef>
              <a:buClr>
                <a:srgbClr val="4E4E4E"/>
              </a:buClr>
              <a:buFont typeface="Arial" pitchFamily="34" charset="0"/>
              <a:buChar char="•"/>
              <a:defRPr>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11"/>
          </p:nvPr>
        </p:nvSpPr>
        <p:spPr>
          <a:xfrm>
            <a:off x="173182" y="4588809"/>
            <a:ext cx="2874818" cy="1865779"/>
          </a:xfrm>
        </p:spPr>
        <p:txBody>
          <a:bodyPr/>
          <a:lstStyle/>
          <a:p>
            <a:endParaRPr lang="en-US" dirty="0"/>
          </a:p>
        </p:txBody>
      </p:sp>
      <p:sp>
        <p:nvSpPr>
          <p:cNvPr id="7" name="Picture Placeholder 6"/>
          <p:cNvSpPr>
            <a:spLocks noGrp="1"/>
          </p:cNvSpPr>
          <p:nvPr>
            <p:ph type="pic" sz="quarter" idx="12"/>
          </p:nvPr>
        </p:nvSpPr>
        <p:spPr>
          <a:xfrm>
            <a:off x="5663045" y="4790514"/>
            <a:ext cx="2840182" cy="1664074"/>
          </a:xfrm>
        </p:spPr>
        <p:txBody>
          <a:bodyPr/>
          <a:lstStyle/>
          <a:p>
            <a:endParaRPr lang="en-US" dirty="0"/>
          </a:p>
        </p:txBody>
      </p:sp>
      <p:sp>
        <p:nvSpPr>
          <p:cNvPr id="6" name="Table Placeholder 5"/>
          <p:cNvSpPr>
            <a:spLocks noGrp="1"/>
          </p:cNvSpPr>
          <p:nvPr>
            <p:ph type="tbl" sz="quarter" idx="13"/>
          </p:nvPr>
        </p:nvSpPr>
        <p:spPr>
          <a:xfrm>
            <a:off x="3387148" y="4794717"/>
            <a:ext cx="1726045" cy="1507191"/>
          </a:xfrm>
        </p:spPr>
        <p:txBody>
          <a:bodyPr/>
          <a:lstStyle/>
          <a:p>
            <a:endParaRPr lang="en-US" dirty="0"/>
          </a:p>
        </p:txBody>
      </p:sp>
    </p:spTree>
    <p:extLst>
      <p:ext uri="{BB962C8B-B14F-4D97-AF65-F5344CB8AC3E}">
        <p14:creationId xmlns:p14="http://schemas.microsoft.com/office/powerpoint/2010/main" val="2321877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AFCCC4D-8FA6-4D04-AC61-3BC88B15AC57}"/>
              </a:ext>
            </a:extLst>
          </p:cNvPr>
          <p:cNvSpPr>
            <a:spLocks noGrp="1"/>
          </p:cNvSpPr>
          <p:nvPr>
            <p:ph type="dt" sz="half" idx="10"/>
          </p:nvPr>
        </p:nvSpPr>
        <p:spPr>
          <a:xfrm>
            <a:off x="3581400" y="6305550"/>
            <a:ext cx="2133600" cy="476250"/>
          </a:xfrm>
          <a:prstGeom prst="rect">
            <a:avLst/>
          </a:prstGeom>
        </p:spPr>
        <p:txBody>
          <a:bodyPr/>
          <a:lstStyle>
            <a:lvl1pPr algn="r" eaLnBrk="1" hangingPunct="1">
              <a:defRPr/>
            </a:lvl1pPr>
            <a:extLst/>
          </a:lstStyle>
          <a:p>
            <a:pPr>
              <a:defRPr/>
            </a:pPr>
            <a:r>
              <a:rPr lang="en-US"/>
              <a:t>3/22/2011</a:t>
            </a:r>
          </a:p>
        </p:txBody>
      </p:sp>
      <p:sp>
        <p:nvSpPr>
          <p:cNvPr id="6" name="Footer Placeholder 4">
            <a:extLst>
              <a:ext uri="{FF2B5EF4-FFF2-40B4-BE49-F238E27FC236}">
                <a16:creationId xmlns:a16="http://schemas.microsoft.com/office/drawing/2014/main" id="{40FEB10A-E3E7-42CB-8A79-5F6262AF6BFC}"/>
              </a:ext>
            </a:extLst>
          </p:cNvPr>
          <p:cNvSpPr>
            <a:spLocks noGrp="1"/>
          </p:cNvSpPr>
          <p:nvPr>
            <p:ph type="ftr" sz="quarter" idx="11"/>
          </p:nvPr>
        </p:nvSpPr>
        <p:spPr>
          <a:xfrm>
            <a:off x="5715000" y="6305550"/>
            <a:ext cx="2895600" cy="476250"/>
          </a:xfrm>
          <a:prstGeom prst="rect">
            <a:avLst/>
          </a:prstGeom>
        </p:spPr>
        <p:txBody>
          <a:bodyPr/>
          <a:lstStyle>
            <a:lvl1pPr algn="l" eaLnBrk="1" hangingPunct="1">
              <a:defRPr>
                <a:solidFill>
                  <a:schemeClr val="bg2">
                    <a:shade val="50000"/>
                    <a:satMod val="200000"/>
                  </a:schemeClr>
                </a:solidFill>
              </a:defRPr>
            </a:lvl1pPr>
            <a:extLst/>
          </a:lstStyle>
          <a:p>
            <a:pPr>
              <a:defRPr/>
            </a:pPr>
            <a:endParaRPr lang="en-US"/>
          </a:p>
        </p:txBody>
      </p:sp>
    </p:spTree>
    <p:extLst>
      <p:ext uri="{BB962C8B-B14F-4D97-AF65-F5344CB8AC3E}">
        <p14:creationId xmlns:p14="http://schemas.microsoft.com/office/powerpoint/2010/main" val="297144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621E8E-054D-42E2-A028-24E3B124B72F}"/>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3" name="Oval 2">
            <a:extLst>
              <a:ext uri="{FF2B5EF4-FFF2-40B4-BE49-F238E27FC236}">
                <a16:creationId xmlns:a16="http://schemas.microsoft.com/office/drawing/2014/main" id="{E2B1F95B-3371-4C35-89FE-ECE576C027EB}"/>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n-US"/>
          </a:p>
        </p:txBody>
      </p:sp>
      <p:sp>
        <p:nvSpPr>
          <p:cNvPr id="5" name="Footer Placeholder 4">
            <a:extLst>
              <a:ext uri="{FF2B5EF4-FFF2-40B4-BE49-F238E27FC236}">
                <a16:creationId xmlns:a16="http://schemas.microsoft.com/office/drawing/2014/main" id="{93B3F607-C35B-4036-A181-756FF4D6FCA9}"/>
              </a:ext>
            </a:extLst>
          </p:cNvPr>
          <p:cNvSpPr>
            <a:spLocks noGrp="1"/>
          </p:cNvSpPr>
          <p:nvPr>
            <p:ph type="ftr" sz="quarter" idx="10"/>
          </p:nvPr>
        </p:nvSpPr>
        <p:spPr>
          <a:xfrm>
            <a:off x="5715000" y="6305550"/>
            <a:ext cx="2895600" cy="476250"/>
          </a:xfrm>
          <a:prstGeom prst="rect">
            <a:avLst/>
          </a:prstGeom>
        </p:spPr>
        <p:txBody>
          <a:bodyPr/>
          <a:lstStyle>
            <a:lvl1pPr algn="l" eaLnBrk="1" hangingPunct="1">
              <a:defRPr>
                <a:solidFill>
                  <a:schemeClr val="bg2">
                    <a:shade val="50000"/>
                    <a:satMod val="200000"/>
                  </a:schemeClr>
                </a:solidFill>
              </a:defRPr>
            </a:lvl1pPr>
            <a:extLst/>
          </a:lstStyle>
          <a:p>
            <a:pPr>
              <a:defRPr/>
            </a:pPr>
            <a:endParaRPr lang="en-US"/>
          </a:p>
        </p:txBody>
      </p:sp>
    </p:spTree>
    <p:extLst>
      <p:ext uri="{BB962C8B-B14F-4D97-AF65-F5344CB8AC3E}">
        <p14:creationId xmlns:p14="http://schemas.microsoft.com/office/powerpoint/2010/main" val="201769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19A2B58D-5D83-4844-9A77-2FE66446943A}"/>
              </a:ext>
            </a:extLst>
          </p:cNvPr>
          <p:cNvSpPr>
            <a:spLocks noGrp="1"/>
          </p:cNvSpPr>
          <p:nvPr>
            <p:ph type="dt" sz="half" idx="10"/>
          </p:nvPr>
        </p:nvSpPr>
        <p:spPr>
          <a:xfrm>
            <a:off x="3581400" y="6305550"/>
            <a:ext cx="2133600" cy="476250"/>
          </a:xfrm>
          <a:prstGeom prst="rect">
            <a:avLst/>
          </a:prstGeom>
        </p:spPr>
        <p:txBody>
          <a:bodyPr/>
          <a:lstStyle>
            <a:lvl1pPr algn="r" eaLnBrk="1" hangingPunct="1">
              <a:defRPr/>
            </a:lvl1pPr>
            <a:extLst/>
          </a:lstStyle>
          <a:p>
            <a:pPr>
              <a:defRPr/>
            </a:pPr>
            <a:r>
              <a:rPr lang="en-US"/>
              <a:t>3/22/2011</a:t>
            </a:r>
          </a:p>
        </p:txBody>
      </p:sp>
      <p:sp>
        <p:nvSpPr>
          <p:cNvPr id="7" name="Footer Placeholder 5">
            <a:extLst>
              <a:ext uri="{FF2B5EF4-FFF2-40B4-BE49-F238E27FC236}">
                <a16:creationId xmlns:a16="http://schemas.microsoft.com/office/drawing/2014/main" id="{AB8D9252-117D-4187-9296-51E055B12DA7}"/>
              </a:ext>
            </a:extLst>
          </p:cNvPr>
          <p:cNvSpPr>
            <a:spLocks noGrp="1"/>
          </p:cNvSpPr>
          <p:nvPr>
            <p:ph type="ftr" sz="quarter" idx="11"/>
          </p:nvPr>
        </p:nvSpPr>
        <p:spPr>
          <a:xfrm>
            <a:off x="5715000" y="6305550"/>
            <a:ext cx="2895600" cy="476250"/>
          </a:xfrm>
          <a:prstGeom prst="rect">
            <a:avLst/>
          </a:prstGeom>
        </p:spPr>
        <p:txBody>
          <a:bodyPr/>
          <a:lstStyle>
            <a:lvl1pPr algn="l" eaLnBrk="1" hangingPunct="1">
              <a:defRPr>
                <a:solidFill>
                  <a:schemeClr val="bg2">
                    <a:shade val="50000"/>
                    <a:satMod val="200000"/>
                  </a:schemeClr>
                </a:solidFill>
              </a:defRPr>
            </a:lvl1pPr>
            <a:extLst/>
          </a:lstStyle>
          <a:p>
            <a:pPr>
              <a:defRPr/>
            </a:pPr>
            <a:endParaRPr lang="en-US"/>
          </a:p>
        </p:txBody>
      </p:sp>
    </p:spTree>
    <p:extLst>
      <p:ext uri="{BB962C8B-B14F-4D97-AF65-F5344CB8AC3E}">
        <p14:creationId xmlns:p14="http://schemas.microsoft.com/office/powerpoint/2010/main" val="222293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F9AD319D-7A3E-4CBA-B3B1-8AFA2863CA7F}"/>
              </a:ext>
            </a:extLst>
          </p:cNvPr>
          <p:cNvSpPr>
            <a:spLocks noGrp="1"/>
          </p:cNvSpPr>
          <p:nvPr>
            <p:ph type="dt" sz="half" idx="10"/>
          </p:nvPr>
        </p:nvSpPr>
        <p:spPr>
          <a:xfrm>
            <a:off x="3581400" y="6305550"/>
            <a:ext cx="2133600" cy="476250"/>
          </a:xfrm>
          <a:prstGeom prst="rect">
            <a:avLst/>
          </a:prstGeom>
        </p:spPr>
        <p:txBody>
          <a:bodyPr/>
          <a:lstStyle>
            <a:lvl1pPr algn="r" eaLnBrk="1" hangingPunct="1">
              <a:defRPr/>
            </a:lvl1pPr>
            <a:extLst/>
          </a:lstStyle>
          <a:p>
            <a:pPr>
              <a:defRPr/>
            </a:pPr>
            <a:r>
              <a:rPr lang="en-US"/>
              <a:t>3/22/2011</a:t>
            </a:r>
          </a:p>
        </p:txBody>
      </p:sp>
      <p:sp>
        <p:nvSpPr>
          <p:cNvPr id="9" name="Footer Placeholder 7">
            <a:extLst>
              <a:ext uri="{FF2B5EF4-FFF2-40B4-BE49-F238E27FC236}">
                <a16:creationId xmlns:a16="http://schemas.microsoft.com/office/drawing/2014/main" id="{851FCF9E-12AF-4703-BD9A-0BA773522ADD}"/>
              </a:ext>
            </a:extLst>
          </p:cNvPr>
          <p:cNvSpPr>
            <a:spLocks noGrp="1"/>
          </p:cNvSpPr>
          <p:nvPr>
            <p:ph type="ftr" sz="quarter" idx="11"/>
          </p:nvPr>
        </p:nvSpPr>
        <p:spPr>
          <a:xfrm>
            <a:off x="5715000" y="6305550"/>
            <a:ext cx="2895600" cy="476250"/>
          </a:xfrm>
          <a:prstGeom prst="rect">
            <a:avLst/>
          </a:prstGeom>
        </p:spPr>
        <p:txBody>
          <a:bodyPr/>
          <a:lstStyle>
            <a:lvl1pPr algn="l" eaLnBrk="1" hangingPunct="1">
              <a:defRPr>
                <a:solidFill>
                  <a:schemeClr val="bg2">
                    <a:shade val="50000"/>
                    <a:satMod val="200000"/>
                  </a:schemeClr>
                </a:solidFill>
              </a:defRPr>
            </a:lvl1pPr>
            <a:extLst/>
          </a:lstStyle>
          <a:p>
            <a:pPr>
              <a:defRPr/>
            </a:pPr>
            <a:endParaRPr lang="en-US"/>
          </a:p>
        </p:txBody>
      </p:sp>
    </p:spTree>
    <p:extLst>
      <p:ext uri="{BB962C8B-B14F-4D97-AF65-F5344CB8AC3E}">
        <p14:creationId xmlns:p14="http://schemas.microsoft.com/office/powerpoint/2010/main" val="248402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4" name="Date Placeholder 2">
            <a:extLst>
              <a:ext uri="{FF2B5EF4-FFF2-40B4-BE49-F238E27FC236}">
                <a16:creationId xmlns:a16="http://schemas.microsoft.com/office/drawing/2014/main" id="{4F458E73-5CF6-48D3-BEAA-88ECA241814E}"/>
              </a:ext>
            </a:extLst>
          </p:cNvPr>
          <p:cNvSpPr>
            <a:spLocks noGrp="1"/>
          </p:cNvSpPr>
          <p:nvPr>
            <p:ph type="dt" sz="half" idx="10"/>
          </p:nvPr>
        </p:nvSpPr>
        <p:spPr>
          <a:xfrm>
            <a:off x="3581400" y="6305550"/>
            <a:ext cx="2133600" cy="476250"/>
          </a:xfrm>
          <a:prstGeom prst="rect">
            <a:avLst/>
          </a:prstGeom>
        </p:spPr>
        <p:txBody>
          <a:bodyPr/>
          <a:lstStyle>
            <a:lvl1pPr algn="r" eaLnBrk="1" hangingPunct="1">
              <a:defRPr/>
            </a:lvl1pPr>
            <a:extLst/>
          </a:lstStyle>
          <a:p>
            <a:pPr>
              <a:defRPr/>
            </a:pPr>
            <a:r>
              <a:rPr lang="en-US"/>
              <a:t>3/22/2011</a:t>
            </a:r>
          </a:p>
        </p:txBody>
      </p:sp>
      <p:sp>
        <p:nvSpPr>
          <p:cNvPr id="5" name="Footer Placeholder 3">
            <a:extLst>
              <a:ext uri="{FF2B5EF4-FFF2-40B4-BE49-F238E27FC236}">
                <a16:creationId xmlns:a16="http://schemas.microsoft.com/office/drawing/2014/main" id="{E653B651-FF98-460A-A697-5DEB23364DA8}"/>
              </a:ext>
            </a:extLst>
          </p:cNvPr>
          <p:cNvSpPr>
            <a:spLocks noGrp="1"/>
          </p:cNvSpPr>
          <p:nvPr>
            <p:ph type="ftr" sz="quarter" idx="11"/>
          </p:nvPr>
        </p:nvSpPr>
        <p:spPr>
          <a:xfrm>
            <a:off x="5715000" y="6305550"/>
            <a:ext cx="2895600" cy="476250"/>
          </a:xfrm>
          <a:prstGeom prst="rect">
            <a:avLst/>
          </a:prstGeom>
        </p:spPr>
        <p:txBody>
          <a:bodyPr/>
          <a:lstStyle>
            <a:lvl1pPr algn="l" eaLnBrk="1" hangingPunct="1">
              <a:defRPr>
                <a:solidFill>
                  <a:schemeClr val="bg2">
                    <a:shade val="50000"/>
                    <a:satMod val="200000"/>
                  </a:schemeClr>
                </a:solidFill>
              </a:defRPr>
            </a:lvl1pPr>
            <a:extLst/>
          </a:lstStyle>
          <a:p>
            <a:pPr>
              <a:defRPr/>
            </a:pPr>
            <a:endParaRPr lang="en-US"/>
          </a:p>
        </p:txBody>
      </p:sp>
      <p:sp>
        <p:nvSpPr>
          <p:cNvPr id="6" name="Slide Number Placeholder 4">
            <a:extLst>
              <a:ext uri="{FF2B5EF4-FFF2-40B4-BE49-F238E27FC236}">
                <a16:creationId xmlns:a16="http://schemas.microsoft.com/office/drawing/2014/main" id="{8FB0D4BF-9732-4666-8347-2077CF643267}"/>
              </a:ext>
            </a:extLst>
          </p:cNvPr>
          <p:cNvSpPr>
            <a:spLocks noGrp="1"/>
          </p:cNvSpPr>
          <p:nvPr>
            <p:ph type="sldNum" sz="quarter" idx="12"/>
          </p:nvPr>
        </p:nvSpPr>
        <p:spPr>
          <a:xfrm>
            <a:off x="6781800" y="6172200"/>
            <a:ext cx="4572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1AF59AF-7195-4DFD-A320-D4D4073B420D}" type="slidenum">
              <a:rPr lang="en-US" altLang="en-US"/>
              <a:pPr>
                <a:defRPr/>
              </a:pPr>
              <a:t>‹#›</a:t>
            </a:fld>
            <a:endParaRPr lang="en-US" altLang="en-US"/>
          </a:p>
        </p:txBody>
      </p:sp>
    </p:spTree>
    <p:extLst>
      <p:ext uri="{BB962C8B-B14F-4D97-AF65-F5344CB8AC3E}">
        <p14:creationId xmlns:p14="http://schemas.microsoft.com/office/powerpoint/2010/main" val="307047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1">
            <a:extLst>
              <a:ext uri="{FF2B5EF4-FFF2-40B4-BE49-F238E27FC236}">
                <a16:creationId xmlns:a16="http://schemas.microsoft.com/office/drawing/2014/main" id="{74C87605-5E71-422A-8C64-39106185CCCD}"/>
              </a:ext>
            </a:extLst>
          </p:cNvPr>
          <p:cNvSpPr>
            <a:spLocks noGrp="1"/>
          </p:cNvSpPr>
          <p:nvPr>
            <p:ph type="dt" sz="half" idx="10"/>
          </p:nvPr>
        </p:nvSpPr>
        <p:spPr>
          <a:xfrm>
            <a:off x="3581400" y="6305550"/>
            <a:ext cx="2133600" cy="476250"/>
          </a:xfrm>
          <a:prstGeom prst="rect">
            <a:avLst/>
          </a:prstGeom>
        </p:spPr>
        <p:txBody>
          <a:bodyPr/>
          <a:lstStyle>
            <a:lvl1pPr algn="r" eaLnBrk="1" hangingPunct="1">
              <a:defRPr/>
            </a:lvl1pPr>
            <a:extLst/>
          </a:lstStyle>
          <a:p>
            <a:pPr>
              <a:defRPr/>
            </a:pPr>
            <a:r>
              <a:rPr lang="en-US"/>
              <a:t>3/22/2011</a:t>
            </a:r>
          </a:p>
        </p:txBody>
      </p:sp>
      <p:sp>
        <p:nvSpPr>
          <p:cNvPr id="4" name="Footer Placeholder 2">
            <a:extLst>
              <a:ext uri="{FF2B5EF4-FFF2-40B4-BE49-F238E27FC236}">
                <a16:creationId xmlns:a16="http://schemas.microsoft.com/office/drawing/2014/main" id="{36EDB0EF-10E3-4231-B132-D72FA75BF9A9}"/>
              </a:ext>
            </a:extLst>
          </p:cNvPr>
          <p:cNvSpPr>
            <a:spLocks noGrp="1"/>
          </p:cNvSpPr>
          <p:nvPr>
            <p:ph type="ftr" sz="quarter" idx="11"/>
          </p:nvPr>
        </p:nvSpPr>
        <p:spPr>
          <a:xfrm>
            <a:off x="5715000" y="6305550"/>
            <a:ext cx="2895600" cy="476250"/>
          </a:xfrm>
          <a:prstGeom prst="rect">
            <a:avLst/>
          </a:prstGeom>
        </p:spPr>
        <p:txBody>
          <a:bodyPr/>
          <a:lstStyle>
            <a:lvl1pPr algn="l" eaLnBrk="1" hangingPunct="1">
              <a:defRPr>
                <a:solidFill>
                  <a:schemeClr val="bg2">
                    <a:shade val="50000"/>
                    <a:satMod val="200000"/>
                  </a:schemeClr>
                </a:solidFill>
              </a:defRPr>
            </a:lvl1pPr>
            <a:extLst/>
          </a:lstStyle>
          <a:p>
            <a:pPr>
              <a:defRPr/>
            </a:pPr>
            <a:endParaRPr lang="en-US" dirty="0"/>
          </a:p>
        </p:txBody>
      </p:sp>
    </p:spTree>
    <p:extLst>
      <p:ext uri="{BB962C8B-B14F-4D97-AF65-F5344CB8AC3E}">
        <p14:creationId xmlns:p14="http://schemas.microsoft.com/office/powerpoint/2010/main" val="64288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03A025E-4F0C-4CB2-88B8-AAB28FD18F17}"/>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hangingPunct="1">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5">
            <a:extLst>
              <a:ext uri="{FF2B5EF4-FFF2-40B4-BE49-F238E27FC236}">
                <a16:creationId xmlns:a16="http://schemas.microsoft.com/office/drawing/2014/main" id="{EF70EFE4-032E-4311-A448-E011F632C7EF}"/>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Flowchart: Process 6">
            <a:extLst>
              <a:ext uri="{FF2B5EF4-FFF2-40B4-BE49-F238E27FC236}">
                <a16:creationId xmlns:a16="http://schemas.microsoft.com/office/drawing/2014/main" id="{12F822A2-730A-4CFA-88E0-DE985CE9F764}"/>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9" name="Date Placeholder 4">
            <a:extLst>
              <a:ext uri="{FF2B5EF4-FFF2-40B4-BE49-F238E27FC236}">
                <a16:creationId xmlns:a16="http://schemas.microsoft.com/office/drawing/2014/main" id="{31438CA0-22F0-4F18-B63B-802B50ADEEFB}"/>
              </a:ext>
            </a:extLst>
          </p:cNvPr>
          <p:cNvSpPr>
            <a:spLocks noGrp="1"/>
          </p:cNvSpPr>
          <p:nvPr>
            <p:ph type="dt" sz="half" idx="10"/>
          </p:nvPr>
        </p:nvSpPr>
        <p:spPr>
          <a:xfrm>
            <a:off x="3581400" y="6305550"/>
            <a:ext cx="2133600" cy="476250"/>
          </a:xfrm>
          <a:prstGeom prst="rect">
            <a:avLst/>
          </a:prstGeom>
        </p:spPr>
        <p:txBody>
          <a:bodyPr/>
          <a:lstStyle>
            <a:lvl1pPr algn="r" eaLnBrk="1" hangingPunct="1">
              <a:defRPr/>
            </a:lvl1pPr>
            <a:extLst/>
          </a:lstStyle>
          <a:p>
            <a:pPr>
              <a:defRPr/>
            </a:pPr>
            <a:r>
              <a:rPr lang="en-US"/>
              <a:t>3/22/2011</a:t>
            </a:r>
          </a:p>
        </p:txBody>
      </p:sp>
      <p:sp>
        <p:nvSpPr>
          <p:cNvPr id="10" name="Footer Placeholder 5">
            <a:extLst>
              <a:ext uri="{FF2B5EF4-FFF2-40B4-BE49-F238E27FC236}">
                <a16:creationId xmlns:a16="http://schemas.microsoft.com/office/drawing/2014/main" id="{FBB054DA-665D-46A6-BF4C-A4FA07C64AC6}"/>
              </a:ext>
            </a:extLst>
          </p:cNvPr>
          <p:cNvSpPr>
            <a:spLocks noGrp="1"/>
          </p:cNvSpPr>
          <p:nvPr>
            <p:ph type="ftr" sz="quarter" idx="11"/>
          </p:nvPr>
        </p:nvSpPr>
        <p:spPr>
          <a:xfrm>
            <a:off x="5715000" y="6305550"/>
            <a:ext cx="2895600" cy="476250"/>
          </a:xfrm>
          <a:prstGeom prst="rect">
            <a:avLst/>
          </a:prstGeom>
        </p:spPr>
        <p:txBody>
          <a:bodyPr/>
          <a:lstStyle>
            <a:lvl1pPr algn="l" eaLnBrk="1" hangingPunct="1">
              <a:defRPr>
                <a:solidFill>
                  <a:schemeClr val="bg2">
                    <a:shade val="50000"/>
                    <a:satMod val="200000"/>
                  </a:schemeClr>
                </a:solidFill>
              </a:defRPr>
            </a:lvl1pPr>
            <a:extLst/>
          </a:lstStyle>
          <a:p>
            <a:pPr>
              <a:defRPr/>
            </a:pPr>
            <a:endParaRPr lang="en-US" dirty="0"/>
          </a:p>
        </p:txBody>
      </p:sp>
    </p:spTree>
    <p:extLst>
      <p:ext uri="{BB962C8B-B14F-4D97-AF65-F5344CB8AC3E}">
        <p14:creationId xmlns:p14="http://schemas.microsoft.com/office/powerpoint/2010/main" val="412610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27CF7FA-7939-4EBA-AA10-9298A1F14FE8}"/>
              </a:ext>
            </a:extLst>
          </p:cNvPr>
          <p:cNvSpPr>
            <a:spLocks noGrp="1"/>
          </p:cNvSpPr>
          <p:nvPr>
            <p:ph type="dt" sz="half" idx="10"/>
          </p:nvPr>
        </p:nvSpPr>
        <p:spPr>
          <a:xfrm>
            <a:off x="3581400" y="6305550"/>
            <a:ext cx="2133600" cy="476250"/>
          </a:xfrm>
          <a:prstGeom prst="rect">
            <a:avLst/>
          </a:prstGeom>
        </p:spPr>
        <p:txBody>
          <a:bodyPr/>
          <a:lstStyle>
            <a:lvl1pPr algn="r" eaLnBrk="1" hangingPunct="1">
              <a:defRPr/>
            </a:lvl1pPr>
            <a:extLst/>
          </a:lstStyle>
          <a:p>
            <a:pPr>
              <a:defRPr/>
            </a:pPr>
            <a:r>
              <a:rPr lang="en-US"/>
              <a:t>3/22/2011</a:t>
            </a:r>
          </a:p>
        </p:txBody>
      </p:sp>
      <p:sp>
        <p:nvSpPr>
          <p:cNvPr id="6" name="Footer Placeholder 4">
            <a:extLst>
              <a:ext uri="{FF2B5EF4-FFF2-40B4-BE49-F238E27FC236}">
                <a16:creationId xmlns:a16="http://schemas.microsoft.com/office/drawing/2014/main" id="{F9FE7CB1-BBD8-46AF-854D-2550D5792422}"/>
              </a:ext>
            </a:extLst>
          </p:cNvPr>
          <p:cNvSpPr>
            <a:spLocks noGrp="1"/>
          </p:cNvSpPr>
          <p:nvPr>
            <p:ph type="ftr" sz="quarter" idx="11"/>
          </p:nvPr>
        </p:nvSpPr>
        <p:spPr>
          <a:xfrm>
            <a:off x="5715000" y="6305550"/>
            <a:ext cx="2895600" cy="476250"/>
          </a:xfrm>
          <a:prstGeom prst="rect">
            <a:avLst/>
          </a:prstGeom>
        </p:spPr>
        <p:txBody>
          <a:bodyPr/>
          <a:lstStyle>
            <a:lvl1pPr algn="l" eaLnBrk="1" hangingPunct="1">
              <a:defRPr>
                <a:solidFill>
                  <a:schemeClr val="bg2">
                    <a:shade val="50000"/>
                    <a:satMod val="200000"/>
                  </a:schemeClr>
                </a:solidFill>
              </a:defRPr>
            </a:lvl1pPr>
            <a:extLst/>
          </a:lstStyle>
          <a:p>
            <a:pPr>
              <a:defRPr/>
            </a:pPr>
            <a:endParaRPr lang="en-US"/>
          </a:p>
        </p:txBody>
      </p:sp>
    </p:spTree>
    <p:extLst>
      <p:ext uri="{BB962C8B-B14F-4D97-AF65-F5344CB8AC3E}">
        <p14:creationId xmlns:p14="http://schemas.microsoft.com/office/powerpoint/2010/main" val="253884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chemeClr val="bg1"/>
            </a:gs>
            <a:gs pos="76000">
              <a:schemeClr val="bg1"/>
            </a:gs>
            <a:gs pos="81000">
              <a:schemeClr val="accent1">
                <a:lumMod val="5000"/>
                <a:lumOff val="95000"/>
              </a:schemeClr>
            </a:gs>
            <a:gs pos="100000">
              <a:srgbClr val="FF0000"/>
            </a:gs>
            <a:gs pos="80000">
              <a:schemeClr val="bg1"/>
            </a:gs>
            <a:gs pos="86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1" name="Donut 10">
            <a:extLst>
              <a:ext uri="{FF2B5EF4-FFF2-40B4-BE49-F238E27FC236}">
                <a16:creationId xmlns:a16="http://schemas.microsoft.com/office/drawing/2014/main" id="{E4F3561B-DA0A-4BFA-9BE3-F428AE16FE73}"/>
              </a:ext>
            </a:extLst>
          </p:cNvPr>
          <p:cNvSpPr/>
          <p:nvPr/>
        </p:nvSpPr>
        <p:spPr>
          <a:xfrm rot="2315675">
            <a:off x="1875132" y="840296"/>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a:extLst>
              <a:ext uri="{FF2B5EF4-FFF2-40B4-BE49-F238E27FC236}">
                <a16:creationId xmlns:a16="http://schemas.microsoft.com/office/drawing/2014/main" id="{4EE83200-49CA-43D6-A8DB-726BD960CD82}"/>
              </a:ext>
            </a:extLst>
          </p:cNvPr>
          <p:cNvSpPr/>
          <p:nvPr/>
        </p:nvSpPr>
        <p:spPr>
          <a:xfrm>
            <a:off x="603264" y="-13789"/>
            <a:ext cx="89154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Title Placeholder 4">
            <a:extLst>
              <a:ext uri="{FF2B5EF4-FFF2-40B4-BE49-F238E27FC236}">
                <a16:creationId xmlns:a16="http://schemas.microsoft.com/office/drawing/2014/main" id="{13D1B61C-15D9-475D-9E99-D6C8B4415B0E}"/>
              </a:ext>
            </a:extLst>
          </p:cNvPr>
          <p:cNvSpPr>
            <a:spLocks noGrp="1"/>
          </p:cNvSpPr>
          <p:nvPr>
            <p:ph type="title"/>
          </p:nvPr>
        </p:nvSpPr>
        <p:spPr>
          <a:xfrm>
            <a:off x="603264" y="274638"/>
            <a:ext cx="8331186" cy="1143000"/>
          </a:xfrm>
          <a:prstGeom prst="rect">
            <a:avLst/>
          </a:prstGeom>
        </p:spPr>
        <p:txBody>
          <a:bodyPr anchor="ctr">
            <a:normAutofit/>
          </a:bodyPr>
          <a:lstStyle/>
          <a:p>
            <a:r>
              <a:rPr lang="en-US" dirty="0"/>
              <a:t>Click to edit Master title style</a:t>
            </a:r>
          </a:p>
        </p:txBody>
      </p:sp>
      <p:sp>
        <p:nvSpPr>
          <p:cNvPr id="1033" name="Text Placeholder 8">
            <a:extLst>
              <a:ext uri="{FF2B5EF4-FFF2-40B4-BE49-F238E27FC236}">
                <a16:creationId xmlns:a16="http://schemas.microsoft.com/office/drawing/2014/main" id="{10A94CD7-4427-4BEE-8F8D-C42D22C70A5A}"/>
              </a:ext>
            </a:extLst>
          </p:cNvPr>
          <p:cNvSpPr>
            <a:spLocks noGrp="1"/>
          </p:cNvSpPr>
          <p:nvPr>
            <p:ph type="body" idx="1"/>
          </p:nvPr>
        </p:nvSpPr>
        <p:spPr bwMode="auto">
          <a:xfrm>
            <a:off x="603264" y="1447800"/>
            <a:ext cx="833118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4" name="Slide Number Placeholder 3">
            <a:extLst>
              <a:ext uri="{FF2B5EF4-FFF2-40B4-BE49-F238E27FC236}">
                <a16:creationId xmlns:a16="http://schemas.microsoft.com/office/drawing/2014/main" id="{B811EA9E-1E6F-413A-B454-7639BBF5259D}"/>
              </a:ext>
            </a:extLst>
          </p:cNvPr>
          <p:cNvSpPr txBox="1">
            <a:spLocks/>
          </p:cNvSpPr>
          <p:nvPr userDrawn="1"/>
        </p:nvSpPr>
        <p:spPr bwMode="auto">
          <a:xfrm>
            <a:off x="8531225" y="6481003"/>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fld id="{180BF4F5-042A-43E9-8365-17151C119A25}" type="slidenum">
              <a:rPr lang="en-US" altLang="en-US" sz="1600" b="1" smtClean="0">
                <a:solidFill>
                  <a:srgbClr val="1A09BD"/>
                </a:solidFill>
                <a:latin typeface="Gill Sans MT" panose="020B0502020104020203" pitchFamily="34" charset="0"/>
              </a:rPr>
              <a:pPr eaLnBrk="1" hangingPunct="1">
                <a:defRPr/>
              </a:pPr>
              <a:t>‹#›</a:t>
            </a:fld>
            <a:endParaRPr lang="en-US" altLang="en-US" sz="1600" b="1" dirty="0">
              <a:solidFill>
                <a:srgbClr val="1A09BD"/>
              </a:solidFill>
              <a:latin typeface="Gill Sans MT" panose="020B0502020104020203" pitchFamily="34" charset="0"/>
            </a:endParaRPr>
          </a:p>
        </p:txBody>
      </p:sp>
    </p:spTree>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3" r:id="rId8"/>
    <p:sldLayoutId id="2147484814" r:id="rId9"/>
    <p:sldLayoutId id="2147484818" r:id="rId10"/>
    <p:sldLayoutId id="2147484819" r:id="rId11"/>
  </p:sldLayoutIdLst>
  <p:hf hdr="0" ftr="0" dt="0"/>
  <p:txStyles>
    <p:titleStyle>
      <a:lvl1pPr algn="l" rtl="0" eaLnBrk="0" fontAlgn="base" hangingPunct="0">
        <a:spcBef>
          <a:spcPct val="0"/>
        </a:spcBef>
        <a:spcAft>
          <a:spcPct val="0"/>
        </a:spcAft>
        <a:defRPr sz="3600" b="1" kern="1200" cap="all" baseline="0">
          <a:solidFill>
            <a:srgbClr val="1A09BD"/>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bea.gov/data/gd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omnicalculator.com/finance/gdp-deflator"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bin"/><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3.bin"/><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4.bin"/><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dnr.maryland.gov/mdgpi/Pages/what-is-the-GPI.aspx" TargetMode="External"/><Relationship Id="rId3" Type="http://schemas.openxmlformats.org/officeDocument/2006/relationships/image" Target="../media/image26.png"/><Relationship Id="rId7" Type="http://schemas.openxmlformats.org/officeDocument/2006/relationships/hyperlink" Target="http://www.indexmundi.com/g/r.aspx?c=mr&amp;v=67"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oleObject" Target="../embeddings/oleObject6.bin"/><Relationship Id="rId4" Type="http://schemas.openxmlformats.org/officeDocument/2006/relationships/image" Target="../media/image32.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worldometers.info/gdp/gdp-per-capita/" TargetMode="External"/><Relationship Id="rId2" Type="http://schemas.openxmlformats.org/officeDocument/2006/relationships/hyperlink" Target="https://www.worldometers.info/gdp/gdp-by-country/" TargetMode="Externa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ourworldindata.org/grapher/gdp-per-capita-worldbank" TargetMode="External"/><Relationship Id="rId4" Type="http://schemas.openxmlformats.org/officeDocument/2006/relationships/hyperlink" Target="http://statisticstimes.com/economy/projected-world-gdp-ranking.php"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96773B-9EAB-4F1F-965F-704CDCF96F68}"/>
              </a:ext>
            </a:extLst>
          </p:cNvPr>
          <p:cNvSpPr txBox="1"/>
          <p:nvPr/>
        </p:nvSpPr>
        <p:spPr>
          <a:xfrm>
            <a:off x="152400" y="213911"/>
            <a:ext cx="8534400" cy="1754326"/>
          </a:xfrm>
          <a:prstGeom prst="rect">
            <a:avLst/>
          </a:prstGeom>
          <a:noFill/>
        </p:spPr>
        <p:txBody>
          <a:bodyPr wrap="square">
            <a:spAutoFit/>
          </a:bodyPr>
          <a:lstStyle/>
          <a:p>
            <a:pPr algn="ctr"/>
            <a:r>
              <a:rPr lang="en-US" sz="3600" b="1" dirty="0">
                <a:solidFill>
                  <a:srgbClr val="1A09BD"/>
                </a:solidFill>
                <a:latin typeface="Bookman Old Style" panose="02050604050505020204" pitchFamily="18" charset="0"/>
              </a:rPr>
              <a:t>CHAPTER 7 LECTURE - GDP AND THE CPI: TRACKING THE MACROECONOMY</a:t>
            </a:r>
          </a:p>
        </p:txBody>
      </p:sp>
      <p:pic>
        <p:nvPicPr>
          <p:cNvPr id="5" name="Picture 4">
            <a:extLst>
              <a:ext uri="{FF2B5EF4-FFF2-40B4-BE49-F238E27FC236}">
                <a16:creationId xmlns:a16="http://schemas.microsoft.com/office/drawing/2014/main" id="{3425F9BD-E9EA-4078-964D-45A5CD26D356}"/>
              </a:ext>
            </a:extLst>
          </p:cNvPr>
          <p:cNvPicPr>
            <a:picLocks noChangeAspect="1"/>
          </p:cNvPicPr>
          <p:nvPr/>
        </p:nvPicPr>
        <p:blipFill>
          <a:blip r:embed="rId2"/>
          <a:stretch>
            <a:fillRect/>
          </a:stretch>
        </p:blipFill>
        <p:spPr>
          <a:xfrm>
            <a:off x="362215" y="2133599"/>
            <a:ext cx="8629386" cy="4510489"/>
          </a:xfrm>
          <a:prstGeom prst="rect">
            <a:avLst/>
          </a:prstGeom>
        </p:spPr>
      </p:pic>
    </p:spTree>
    <p:extLst>
      <p:ext uri="{BB962C8B-B14F-4D97-AF65-F5344CB8AC3E}">
        <p14:creationId xmlns:p14="http://schemas.microsoft.com/office/powerpoint/2010/main" val="1211780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CA5661B-FCF0-46BD-98A4-7EB3293E31EC}"/>
              </a:ext>
            </a:extLst>
          </p:cNvPr>
          <p:cNvSpPr>
            <a:spLocks noGrp="1" noChangeArrowheads="1"/>
          </p:cNvSpPr>
          <p:nvPr>
            <p:ph type="title"/>
          </p:nvPr>
        </p:nvSpPr>
        <p:spPr>
          <a:xfrm>
            <a:off x="838200" y="152399"/>
            <a:ext cx="7772400" cy="838200"/>
          </a:xfrm>
        </p:spPr>
        <p:txBody>
          <a:bodyPr>
            <a:normAutofit fontScale="90000"/>
          </a:bodyPr>
          <a:lstStyle/>
          <a:p>
            <a:pPr algn="ctr" eaLnBrk="1" fontAlgn="auto" hangingPunct="1">
              <a:spcAft>
                <a:spcPts val="0"/>
              </a:spcAft>
              <a:defRPr/>
            </a:pPr>
            <a:r>
              <a:rPr lang="en-US" sz="3600" b="1" dirty="0">
                <a:latin typeface="Bookman Old Style" pitchFamily="18" charset="0"/>
              </a:rPr>
              <a:t>Measuring National Income</a:t>
            </a:r>
          </a:p>
        </p:txBody>
      </p:sp>
      <p:sp>
        <p:nvSpPr>
          <p:cNvPr id="123907" name="Rectangle 3">
            <a:extLst>
              <a:ext uri="{FF2B5EF4-FFF2-40B4-BE49-F238E27FC236}">
                <a16:creationId xmlns:a16="http://schemas.microsoft.com/office/drawing/2014/main" id="{435CD8A4-5138-4510-82E3-32ACE85F64C0}"/>
              </a:ext>
            </a:extLst>
          </p:cNvPr>
          <p:cNvSpPr>
            <a:spLocks noGrp="1"/>
          </p:cNvSpPr>
          <p:nvPr>
            <p:ph idx="1"/>
          </p:nvPr>
        </p:nvSpPr>
        <p:spPr>
          <a:xfrm>
            <a:off x="397727" y="1230312"/>
            <a:ext cx="8382000" cy="4953000"/>
          </a:xfrm>
        </p:spPr>
        <p:txBody>
          <a:bodyPr/>
          <a:lstStyle/>
          <a:p>
            <a:pPr eaLnBrk="1" hangingPunct="1">
              <a:lnSpc>
                <a:spcPct val="90000"/>
              </a:lnSpc>
              <a:buClrTx/>
              <a:buSzPct val="100000"/>
              <a:buFont typeface="Arial" panose="020B0604020202020204" pitchFamily="34" charset="0"/>
              <a:buChar char="•"/>
            </a:pPr>
            <a:r>
              <a:rPr lang="en-US" altLang="en-US" dirty="0">
                <a:latin typeface="Arial" panose="020B0604020202020204" pitchFamily="34" charset="0"/>
                <a:ea typeface="Batang" panose="020B0503020000020004" pitchFamily="18" charset="-127"/>
                <a:cs typeface="Arial" panose="020B0604020202020204" pitchFamily="34" charset="0"/>
              </a:rPr>
              <a:t>3 ways of measuring national income :</a:t>
            </a:r>
          </a:p>
          <a:p>
            <a:pPr eaLnBrk="1" hangingPunct="1">
              <a:lnSpc>
                <a:spcPct val="90000"/>
              </a:lnSpc>
              <a:buClrTx/>
              <a:buSzPct val="100000"/>
              <a:buFont typeface="Arial" panose="020B0604020202020204" pitchFamily="34" charset="0"/>
              <a:buChar char="•"/>
            </a:pPr>
            <a:endParaRPr lang="en-US" altLang="en-US" i="1" dirty="0">
              <a:latin typeface="Arial" panose="020B0604020202020204" pitchFamily="34" charset="0"/>
              <a:ea typeface="Batang" panose="020B0503020000020004" pitchFamily="18" charset="-127"/>
              <a:cs typeface="Arial" panose="020B0604020202020204" pitchFamily="34" charset="0"/>
            </a:endParaRPr>
          </a:p>
          <a:p>
            <a:pPr eaLnBrk="1" hangingPunct="1">
              <a:lnSpc>
                <a:spcPct val="90000"/>
              </a:lnSpc>
              <a:buClrTx/>
              <a:buSzPct val="100000"/>
              <a:buFont typeface="Arial" panose="020B0604020202020204" pitchFamily="34" charset="0"/>
              <a:buChar char="•"/>
            </a:pPr>
            <a:r>
              <a:rPr lang="en-US" altLang="en-US" i="1" dirty="0">
                <a:latin typeface="Arial" panose="020B0604020202020204" pitchFamily="34" charset="0"/>
                <a:ea typeface="Batang" panose="020B0503020000020004" pitchFamily="18" charset="-127"/>
                <a:cs typeface="Arial" panose="020B0604020202020204" pitchFamily="34" charset="0"/>
              </a:rPr>
              <a:t>GDP by value added</a:t>
            </a:r>
            <a:r>
              <a:rPr lang="en-US" altLang="en-US" dirty="0">
                <a:latin typeface="Arial" panose="020B0604020202020204" pitchFamily="34" charset="0"/>
                <a:ea typeface="Batang" panose="020B0503020000020004" pitchFamily="18" charset="-127"/>
                <a:cs typeface="Arial" panose="020B0604020202020204" pitchFamily="34" charset="0"/>
              </a:rPr>
              <a:t> </a:t>
            </a:r>
          </a:p>
          <a:p>
            <a:pPr eaLnBrk="1" hangingPunct="1">
              <a:lnSpc>
                <a:spcPct val="90000"/>
              </a:lnSpc>
              <a:buClrTx/>
              <a:buSzPct val="100000"/>
              <a:buFont typeface="Arial" panose="020B0604020202020204" pitchFamily="34" charset="0"/>
              <a:buChar char="•"/>
            </a:pPr>
            <a:r>
              <a:rPr lang="en-US" altLang="en-US" i="1" dirty="0">
                <a:latin typeface="Arial" panose="020B0604020202020204" pitchFamily="34" charset="0"/>
                <a:ea typeface="Batang" panose="020B0503020000020004" pitchFamily="18" charset="-127"/>
                <a:cs typeface="Arial" panose="020B0604020202020204" pitchFamily="34" charset="0"/>
              </a:rPr>
              <a:t>GDP on the expenditure side </a:t>
            </a:r>
          </a:p>
          <a:p>
            <a:pPr eaLnBrk="1" hangingPunct="1">
              <a:lnSpc>
                <a:spcPct val="90000"/>
              </a:lnSpc>
              <a:buClrTx/>
              <a:buSzPct val="100000"/>
              <a:buFont typeface="Arial" panose="020B0604020202020204" pitchFamily="34" charset="0"/>
              <a:buChar char="•"/>
            </a:pPr>
            <a:r>
              <a:rPr lang="en-US" altLang="en-US" i="1" dirty="0">
                <a:latin typeface="Arial" panose="020B0604020202020204" pitchFamily="34" charset="0"/>
                <a:ea typeface="Batang" panose="020B0503020000020004" pitchFamily="18" charset="-127"/>
                <a:cs typeface="Arial" panose="020B0604020202020204" pitchFamily="34" charset="0"/>
              </a:rPr>
              <a:t>GDP on the income side</a:t>
            </a:r>
            <a:r>
              <a:rPr lang="en-US" altLang="en-US" dirty="0">
                <a:latin typeface="Arial" panose="020B0604020202020204" pitchFamily="34" charset="0"/>
                <a:ea typeface="Batang" panose="020B0503020000020004" pitchFamily="18" charset="-127"/>
                <a:cs typeface="Arial" panose="020B0604020202020204" pitchFamily="34" charset="0"/>
              </a:rPr>
              <a:t> </a:t>
            </a:r>
          </a:p>
          <a:p>
            <a:pPr eaLnBrk="1" hangingPunct="1">
              <a:lnSpc>
                <a:spcPct val="90000"/>
              </a:lnSpc>
              <a:buClrTx/>
              <a:buSzPct val="100000"/>
              <a:buFont typeface="Arial" panose="020B0604020202020204" pitchFamily="34" charset="0"/>
              <a:buChar char="•"/>
            </a:pPr>
            <a:endParaRPr lang="en-US" altLang="en-US" dirty="0">
              <a:latin typeface="Arial" panose="020B0604020202020204" pitchFamily="34" charset="0"/>
              <a:ea typeface="Batang" panose="020B0503020000020004" pitchFamily="18" charset="-127"/>
              <a:cs typeface="Arial" panose="020B0604020202020204" pitchFamily="34" charset="0"/>
            </a:endParaRPr>
          </a:p>
          <a:p>
            <a:pPr algn="just" eaLnBrk="1" hangingPunct="1">
              <a:lnSpc>
                <a:spcPct val="90000"/>
              </a:lnSpc>
              <a:buClrTx/>
              <a:buSzPct val="100000"/>
              <a:buFont typeface="Arial" panose="020B0604020202020204" pitchFamily="34" charset="0"/>
              <a:buChar char="•"/>
            </a:pPr>
            <a:r>
              <a:rPr lang="en-US" altLang="en-US" dirty="0">
                <a:latin typeface="Arial" panose="020B0604020202020204" pitchFamily="34" charset="0"/>
                <a:ea typeface="Batang" panose="020B0503020000020004" pitchFamily="18" charset="-127"/>
                <a:cs typeface="Arial" panose="020B0604020202020204" pitchFamily="34" charset="0"/>
              </a:rPr>
              <a:t>All methods should result give similar answers when adjusted for market prices versus factor costs. </a:t>
            </a:r>
          </a:p>
        </p:txBody>
      </p:sp>
      <p:sp>
        <p:nvSpPr>
          <p:cNvPr id="31748" name="Slide Number Placeholder 3">
            <a:extLst>
              <a:ext uri="{FF2B5EF4-FFF2-40B4-BE49-F238E27FC236}">
                <a16:creationId xmlns:a16="http://schemas.microsoft.com/office/drawing/2014/main" id="{21246507-BE89-4775-BEC9-4F7C6A2887A1}"/>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49ECBD9C-CE6F-4387-8E1F-9B078DFCB0FB}" type="slidenum">
              <a:rPr lang="en-US" altLang="en-US" sz="1600" b="1">
                <a:solidFill>
                  <a:srgbClr val="1A09BD"/>
                </a:solidFill>
              </a:rPr>
              <a:pPr eaLnBrk="1" hangingPunct="1">
                <a:spcBef>
                  <a:spcPct val="0"/>
                </a:spcBef>
                <a:buClrTx/>
                <a:buSzTx/>
                <a:buFontTx/>
                <a:buNone/>
              </a:pPr>
              <a:t>10</a:t>
            </a:fld>
            <a:endParaRPr lang="en-US" altLang="en-US" sz="1600" b="1">
              <a:solidFill>
                <a:srgbClr val="1A09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dissolve">
                                      <p:cBhvr>
                                        <p:cTn id="7" dur="500"/>
                                        <p:tgtEl>
                                          <p:spTgt spid="123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907">
                                            <p:txEl>
                                              <p:pRg st="2" end="2"/>
                                            </p:txEl>
                                          </p:spTgt>
                                        </p:tgtEl>
                                        <p:attrNameLst>
                                          <p:attrName>style.visibility</p:attrName>
                                        </p:attrNameLst>
                                      </p:cBhvr>
                                      <p:to>
                                        <p:strVal val="visible"/>
                                      </p:to>
                                    </p:set>
                                    <p:animEffect transition="in" filter="dissolve">
                                      <p:cBhvr>
                                        <p:cTn id="12" dur="500"/>
                                        <p:tgtEl>
                                          <p:spTgt spid="1239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3907">
                                            <p:txEl>
                                              <p:pRg st="3" end="3"/>
                                            </p:txEl>
                                          </p:spTgt>
                                        </p:tgtEl>
                                        <p:attrNameLst>
                                          <p:attrName>style.visibility</p:attrName>
                                        </p:attrNameLst>
                                      </p:cBhvr>
                                      <p:to>
                                        <p:strVal val="visible"/>
                                      </p:to>
                                    </p:set>
                                    <p:animEffect transition="in" filter="dissolve">
                                      <p:cBhvr>
                                        <p:cTn id="17" dur="500"/>
                                        <p:tgtEl>
                                          <p:spTgt spid="1239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3907">
                                            <p:txEl>
                                              <p:pRg st="4" end="4"/>
                                            </p:txEl>
                                          </p:spTgt>
                                        </p:tgtEl>
                                        <p:attrNameLst>
                                          <p:attrName>style.visibility</p:attrName>
                                        </p:attrNameLst>
                                      </p:cBhvr>
                                      <p:to>
                                        <p:strVal val="visible"/>
                                      </p:to>
                                    </p:set>
                                    <p:animEffect transition="in" filter="dissolve">
                                      <p:cBhvr>
                                        <p:cTn id="22" dur="500"/>
                                        <p:tgtEl>
                                          <p:spTgt spid="12390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3907">
                                            <p:txEl>
                                              <p:pRg st="6" end="6"/>
                                            </p:txEl>
                                          </p:spTgt>
                                        </p:tgtEl>
                                        <p:attrNameLst>
                                          <p:attrName>style.visibility</p:attrName>
                                        </p:attrNameLst>
                                      </p:cBhvr>
                                      <p:to>
                                        <p:strVal val="visible"/>
                                      </p:to>
                                    </p:set>
                                    <p:animEffect transition="in" filter="dissolve">
                                      <p:cBhvr>
                                        <p:cTn id="27" dur="500"/>
                                        <p:tgtEl>
                                          <p:spTgt spid="1239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C89DED9-D5DA-422C-A650-08F486F18129}"/>
              </a:ext>
            </a:extLst>
          </p:cNvPr>
          <p:cNvGraphicFramePr>
            <a:graphicFrameLocks noGrp="1"/>
          </p:cNvGraphicFramePr>
          <p:nvPr>
            <p:extLst>
              <p:ext uri="{D42A27DB-BD31-4B8C-83A1-F6EECF244321}">
                <p14:modId xmlns:p14="http://schemas.microsoft.com/office/powerpoint/2010/main" val="2241231117"/>
              </p:ext>
            </p:extLst>
          </p:nvPr>
        </p:nvGraphicFramePr>
        <p:xfrm>
          <a:off x="-152400" y="76200"/>
          <a:ext cx="9296400" cy="1310804"/>
        </p:xfrm>
        <a:graphic>
          <a:graphicData uri="http://schemas.openxmlformats.org/drawingml/2006/table">
            <a:tbl>
              <a:tblPr/>
              <a:tblGrid>
                <a:gridCol w="251254">
                  <a:extLst>
                    <a:ext uri="{9D8B030D-6E8A-4147-A177-3AD203B41FA5}">
                      <a16:colId xmlns:a16="http://schemas.microsoft.com/office/drawing/2014/main" val="20000"/>
                    </a:ext>
                  </a:extLst>
                </a:gridCol>
                <a:gridCol w="9045146">
                  <a:extLst>
                    <a:ext uri="{9D8B030D-6E8A-4147-A177-3AD203B41FA5}">
                      <a16:colId xmlns:a16="http://schemas.microsoft.com/office/drawing/2014/main" val="20001"/>
                    </a:ext>
                  </a:extLst>
                </a:gridCol>
              </a:tblGrid>
              <a:tr h="518346">
                <a:tc>
                  <a:txBody>
                    <a:bodyPr/>
                    <a:lstStyle/>
                    <a:p>
                      <a:pPr algn="ctr"/>
                      <a:endParaRPr lang="en-US" sz="1800" dirty="0"/>
                    </a:p>
                  </a:txBody>
                  <a:tcPr marT="45736" marB="45736" anchor="ctr">
                    <a:lnL>
                      <a:noFill/>
                    </a:lnL>
                    <a:lnR>
                      <a:noFill/>
                    </a:lnR>
                    <a:lnT>
                      <a:noFill/>
                    </a:lnT>
                    <a:lnB>
                      <a:noFill/>
                    </a:lnB>
                  </a:tcPr>
                </a:tc>
                <a:tc>
                  <a:txBody>
                    <a:bodyPr/>
                    <a:lstStyle/>
                    <a:p>
                      <a:pPr algn="ctr"/>
                      <a:r>
                        <a:rPr lang="en-US" sz="2800" b="1" kern="1200" cap="all" baseline="0" dirty="0">
                          <a:solidFill>
                            <a:srgbClr val="1A09BD"/>
                          </a:solidFill>
                          <a:effectLst>
                            <a:outerShdw blurRad="50000" dist="30000" dir="5400000" algn="tl" rotWithShape="0">
                              <a:srgbClr val="000000">
                                <a:alpha val="30000"/>
                              </a:srgbClr>
                            </a:outerShdw>
                          </a:effectLst>
                          <a:latin typeface="Bookman Old Style" pitchFamily="18" charset="0"/>
                          <a:ea typeface="+mj-ea"/>
                          <a:cs typeface="+mj-cs"/>
                        </a:rPr>
                        <a:t>Value Added in a Five-Stage Production Process</a:t>
                      </a:r>
                    </a:p>
                  </a:txBody>
                  <a:tcPr marT="45736" marB="45736" anchor="ctr">
                    <a:lnL>
                      <a:noFill/>
                    </a:lnL>
                    <a:lnR>
                      <a:noFill/>
                    </a:lnR>
                    <a:lnT>
                      <a:noFill/>
                    </a:lnT>
                    <a:lnB>
                      <a:noFill/>
                    </a:lnB>
                  </a:tcPr>
                </a:tc>
                <a:extLst>
                  <a:ext uri="{0D108BD9-81ED-4DB2-BD59-A6C34878D82A}">
                    <a16:rowId xmlns:a16="http://schemas.microsoft.com/office/drawing/2014/main" val="10000"/>
                  </a:ext>
                </a:extLst>
              </a:tr>
              <a:tr h="365892">
                <a:tc gridSpan="2">
                  <a:txBody>
                    <a:bodyPr/>
                    <a:lstStyle/>
                    <a:p>
                      <a:endParaRPr lang="en-US" sz="1800" dirty="0"/>
                    </a:p>
                  </a:txBody>
                  <a:tcPr marT="45736" marB="45736">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33798" name="Picture 5" descr="http://highered.mcgraw-hill.com/sites/dl/premium/007733776x/student/mcc11447_tb2402.jpg">
            <a:extLst>
              <a:ext uri="{FF2B5EF4-FFF2-40B4-BE49-F238E27FC236}">
                <a16:creationId xmlns:a16="http://schemas.microsoft.com/office/drawing/2014/main" id="{8EFA1372-7969-41DF-9202-A7B8080CB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799"/>
            <a:ext cx="83820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Slide Number Placeholder 3">
            <a:extLst>
              <a:ext uri="{FF2B5EF4-FFF2-40B4-BE49-F238E27FC236}">
                <a16:creationId xmlns:a16="http://schemas.microsoft.com/office/drawing/2014/main" id="{EF28A8E0-78A7-4D01-8EE9-79B6BBAE1C51}"/>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80BFE693-6916-4635-8227-24F32D6DE601}" type="slidenum">
              <a:rPr lang="en-US" altLang="en-US" sz="1600" b="1">
                <a:solidFill>
                  <a:srgbClr val="1A09BD"/>
                </a:solidFill>
              </a:rPr>
              <a:pPr eaLnBrk="1" hangingPunct="1">
                <a:spcBef>
                  <a:spcPct val="0"/>
                </a:spcBef>
                <a:buClrTx/>
                <a:buSzTx/>
                <a:buFontTx/>
                <a:buNone/>
              </a:pPr>
              <a:t>11</a:t>
            </a:fld>
            <a:endParaRPr lang="en-US" altLang="en-US" sz="1600" b="1" dirty="0">
              <a:solidFill>
                <a:srgbClr val="1A09BD"/>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2F4DC9-3FEB-4E07-AFE1-5EDF89BAD7FB}"/>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80BFE693-6916-4635-8227-24F32D6DE601}" type="slidenum">
              <a:rPr lang="en-US" altLang="en-US" sz="1600" b="1">
                <a:solidFill>
                  <a:srgbClr val="1A09BD"/>
                </a:solidFill>
              </a:rPr>
              <a:pPr eaLnBrk="1" hangingPunct="1">
                <a:spcBef>
                  <a:spcPct val="0"/>
                </a:spcBef>
                <a:buClrTx/>
                <a:buSzTx/>
                <a:buFontTx/>
                <a:buNone/>
              </a:pPr>
              <a:t>12</a:t>
            </a:fld>
            <a:endParaRPr lang="en-US" altLang="en-US" sz="1600" b="1" dirty="0">
              <a:solidFill>
                <a:srgbClr val="1A09BD"/>
              </a:solidFill>
            </a:endParaRPr>
          </a:p>
        </p:txBody>
      </p:sp>
      <p:graphicFrame>
        <p:nvGraphicFramePr>
          <p:cNvPr id="5" name="Table 4">
            <a:extLst>
              <a:ext uri="{FF2B5EF4-FFF2-40B4-BE49-F238E27FC236}">
                <a16:creationId xmlns:a16="http://schemas.microsoft.com/office/drawing/2014/main" id="{69E78B3E-3C14-4476-9328-77335C655EA5}"/>
              </a:ext>
            </a:extLst>
          </p:cNvPr>
          <p:cNvGraphicFramePr>
            <a:graphicFrameLocks noGrp="1"/>
          </p:cNvGraphicFramePr>
          <p:nvPr>
            <p:extLst>
              <p:ext uri="{D42A27DB-BD31-4B8C-83A1-F6EECF244321}">
                <p14:modId xmlns:p14="http://schemas.microsoft.com/office/powerpoint/2010/main" val="3498756377"/>
              </p:ext>
            </p:extLst>
          </p:nvPr>
        </p:nvGraphicFramePr>
        <p:xfrm>
          <a:off x="-152400" y="210092"/>
          <a:ext cx="9296400" cy="883984"/>
        </p:xfrm>
        <a:graphic>
          <a:graphicData uri="http://schemas.openxmlformats.org/drawingml/2006/table">
            <a:tbl>
              <a:tblPr/>
              <a:tblGrid>
                <a:gridCol w="251254">
                  <a:extLst>
                    <a:ext uri="{9D8B030D-6E8A-4147-A177-3AD203B41FA5}">
                      <a16:colId xmlns:a16="http://schemas.microsoft.com/office/drawing/2014/main" val="20000"/>
                    </a:ext>
                  </a:extLst>
                </a:gridCol>
                <a:gridCol w="9045146">
                  <a:extLst>
                    <a:ext uri="{9D8B030D-6E8A-4147-A177-3AD203B41FA5}">
                      <a16:colId xmlns:a16="http://schemas.microsoft.com/office/drawing/2014/main" val="20001"/>
                    </a:ext>
                  </a:extLst>
                </a:gridCol>
              </a:tblGrid>
              <a:tr h="234194">
                <a:tc>
                  <a:txBody>
                    <a:bodyPr/>
                    <a:lstStyle/>
                    <a:p>
                      <a:pPr algn="ctr"/>
                      <a:endParaRPr lang="en-US" sz="1800" dirty="0"/>
                    </a:p>
                  </a:txBody>
                  <a:tcPr marT="45736" marB="45736" anchor="ctr">
                    <a:lnL>
                      <a:noFill/>
                    </a:lnL>
                    <a:lnR>
                      <a:noFill/>
                    </a:lnR>
                    <a:lnT>
                      <a:noFill/>
                    </a:lnT>
                    <a:lnB>
                      <a:noFill/>
                    </a:lnB>
                  </a:tcPr>
                </a:tc>
                <a:tc>
                  <a:txBody>
                    <a:bodyPr/>
                    <a:lstStyle/>
                    <a:p>
                      <a:pPr algn="ctr"/>
                      <a:r>
                        <a:rPr kumimoji="0" lang="en-US" sz="2800" b="1" kern="1200" cap="all" baseline="0" dirty="0">
                          <a:solidFill>
                            <a:srgbClr val="1A09BD"/>
                          </a:solidFill>
                          <a:effectLst>
                            <a:outerShdw blurRad="50000" dist="30000" dir="5400000" algn="tl" rotWithShape="0">
                              <a:srgbClr val="000000">
                                <a:alpha val="30000"/>
                              </a:srgbClr>
                            </a:outerShdw>
                          </a:effectLst>
                          <a:latin typeface="Bookman Old Style" pitchFamily="18" charset="0"/>
                          <a:ea typeface="+mj-ea"/>
                          <a:cs typeface="+mj-cs"/>
                        </a:rPr>
                        <a:t>Value Added Once  more</a:t>
                      </a:r>
                    </a:p>
                  </a:txBody>
                  <a:tcPr marT="45736" marB="45736" anchor="ctr">
                    <a:lnL>
                      <a:noFill/>
                    </a:lnL>
                    <a:lnR>
                      <a:noFill/>
                    </a:lnR>
                    <a:lnT>
                      <a:noFill/>
                    </a:lnT>
                    <a:lnB>
                      <a:noFill/>
                    </a:lnB>
                  </a:tcPr>
                </a:tc>
                <a:extLst>
                  <a:ext uri="{0D108BD9-81ED-4DB2-BD59-A6C34878D82A}">
                    <a16:rowId xmlns:a16="http://schemas.microsoft.com/office/drawing/2014/main" val="10000"/>
                  </a:ext>
                </a:extLst>
              </a:tr>
              <a:tr h="165314">
                <a:tc gridSpan="2">
                  <a:txBody>
                    <a:bodyPr/>
                    <a:lstStyle/>
                    <a:p>
                      <a:endParaRPr lang="en-US" sz="1800" dirty="0"/>
                    </a:p>
                  </a:txBody>
                  <a:tcPr marT="45736" marB="45736">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8F6F99C5-1B62-50C7-5FFC-A9E8ABD1ED45}"/>
              </a:ext>
            </a:extLst>
          </p:cNvPr>
          <p:cNvPicPr>
            <a:picLocks noChangeAspect="1"/>
          </p:cNvPicPr>
          <p:nvPr/>
        </p:nvPicPr>
        <p:blipFill>
          <a:blip r:embed="rId2"/>
          <a:stretch>
            <a:fillRect/>
          </a:stretch>
        </p:blipFill>
        <p:spPr>
          <a:xfrm>
            <a:off x="381000" y="914399"/>
            <a:ext cx="8382000" cy="5508625"/>
          </a:xfrm>
          <a:prstGeom prst="rect">
            <a:avLst/>
          </a:prstGeom>
        </p:spPr>
      </p:pic>
    </p:spTree>
    <p:extLst>
      <p:ext uri="{BB962C8B-B14F-4D97-AF65-F5344CB8AC3E}">
        <p14:creationId xmlns:p14="http://schemas.microsoft.com/office/powerpoint/2010/main" val="2229470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4">
            <a:extLst>
              <a:ext uri="{FF2B5EF4-FFF2-40B4-BE49-F238E27FC236}">
                <a16:creationId xmlns:a16="http://schemas.microsoft.com/office/drawing/2014/main" id="{18F7F9A0-C067-49CD-B36D-95B5AB36438F}"/>
              </a:ext>
            </a:extLst>
          </p:cNvPr>
          <p:cNvSpPr>
            <a:spLocks noChangeArrowheads="1"/>
          </p:cNvSpPr>
          <p:nvPr/>
        </p:nvSpPr>
        <p:spPr bwMode="auto">
          <a:xfrm>
            <a:off x="520390" y="146902"/>
            <a:ext cx="8226425" cy="838200"/>
          </a:xfrm>
          <a:prstGeom prst="rect">
            <a:avLst/>
          </a:prstGeom>
          <a:noFill/>
          <a:ln w="9525">
            <a:noFill/>
            <a:miter lim="800000"/>
            <a:headEnd/>
            <a:tailEnd/>
          </a:ln>
        </p:spPr>
        <p:txBody>
          <a:bodyPr anchor="ctr"/>
          <a:lstStyle/>
          <a:p>
            <a:pPr algn="ctr" eaLnBrk="1" fontAlgn="auto" hangingPunct="1">
              <a:spcAft>
                <a:spcPts val="0"/>
              </a:spcAft>
              <a:defRPr/>
            </a:pPr>
            <a:r>
              <a:rPr lang="en-US" sz="2800" b="1" cap="all" dirty="0">
                <a:solidFill>
                  <a:srgbClr val="1A09BD"/>
                </a:solidFill>
                <a:effectLst>
                  <a:outerShdw blurRad="50000" dist="30000" dir="5400000" algn="tl" rotWithShape="0">
                    <a:srgbClr val="000000">
                      <a:alpha val="30000"/>
                    </a:srgbClr>
                  </a:outerShdw>
                </a:effectLst>
                <a:latin typeface="Bookman Old Style" pitchFamily="18" charset="0"/>
                <a:ea typeface="+mj-ea"/>
                <a:cs typeface="+mj-cs"/>
              </a:rPr>
              <a:t>GDP as Expenditures </a:t>
            </a:r>
          </a:p>
        </p:txBody>
      </p:sp>
      <p:sp>
        <p:nvSpPr>
          <p:cNvPr id="83971" name="Rectangle 5">
            <a:extLst>
              <a:ext uri="{FF2B5EF4-FFF2-40B4-BE49-F238E27FC236}">
                <a16:creationId xmlns:a16="http://schemas.microsoft.com/office/drawing/2014/main" id="{6571DCCC-F309-4760-9B8C-3D77DE4AEC26}"/>
              </a:ext>
            </a:extLst>
          </p:cNvPr>
          <p:cNvSpPr>
            <a:spLocks noChangeArrowheads="1"/>
          </p:cNvSpPr>
          <p:nvPr/>
        </p:nvSpPr>
        <p:spPr bwMode="auto">
          <a:xfrm>
            <a:off x="304800" y="990600"/>
            <a:ext cx="8534400" cy="3892550"/>
          </a:xfrm>
          <a:prstGeom prst="rect">
            <a:avLst/>
          </a:prstGeom>
          <a:noFill/>
          <a:ln w="9525">
            <a:noFill/>
            <a:miter lim="800000"/>
            <a:headEnd/>
            <a:tailEnd/>
          </a:ln>
        </p:spPr>
        <p:txBody>
          <a:bodyPr lIns="92075" tIns="46038" rIns="92075" bIns="46038"/>
          <a:lstStyle/>
          <a:p>
            <a:pPr marL="114300" indent="-457200">
              <a:lnSpc>
                <a:spcPct val="90000"/>
              </a:lnSpc>
              <a:spcBef>
                <a:spcPct val="20000"/>
              </a:spcBef>
              <a:buClr>
                <a:schemeClr val="tx1"/>
              </a:buClr>
              <a:buFont typeface="Arial" panose="020B0604020202020204" pitchFamily="34" charset="0"/>
              <a:buChar char="•"/>
              <a:defRPr/>
            </a:pPr>
            <a:r>
              <a:rPr kumimoji="1" lang="en-US" sz="2800" dirty="0">
                <a:latin typeface="Arial" panose="020B0604020202020204" pitchFamily="34" charset="0"/>
                <a:cs typeface="Arial" panose="020B0604020202020204" pitchFamily="34" charset="0"/>
              </a:rPr>
              <a:t>GDP is the sum of the amount each sector (households, investors, governments, and foreigners) spends on final user goods and services.</a:t>
            </a:r>
          </a:p>
          <a:p>
            <a:pPr marL="114300" indent="-457200">
              <a:lnSpc>
                <a:spcPct val="90000"/>
              </a:lnSpc>
              <a:spcBef>
                <a:spcPct val="20000"/>
              </a:spcBef>
              <a:buClr>
                <a:schemeClr val="tx1"/>
              </a:buClr>
              <a:buFont typeface="Arial" panose="020B0604020202020204" pitchFamily="34" charset="0"/>
              <a:buChar char="•"/>
              <a:defRPr/>
            </a:pPr>
            <a:r>
              <a:rPr kumimoji="1" lang="en-US" sz="2800" dirty="0">
                <a:latin typeface="Arial" panose="020B0604020202020204" pitchFamily="34" charset="0"/>
                <a:cs typeface="Arial" panose="020B0604020202020204" pitchFamily="34" charset="0"/>
              </a:rPr>
              <a:t>There are four components of GDP: </a:t>
            </a:r>
          </a:p>
          <a:p>
            <a:pPr indent="-342900">
              <a:lnSpc>
                <a:spcPct val="90000"/>
              </a:lnSpc>
              <a:spcBef>
                <a:spcPct val="20000"/>
              </a:spcBef>
              <a:buClr>
                <a:schemeClr val="tx1"/>
              </a:buClr>
              <a:buFont typeface="Arial" panose="020B0604020202020204" pitchFamily="34" charset="0"/>
              <a:buChar char="•"/>
              <a:defRPr/>
            </a:pPr>
            <a:endParaRPr kumimoji="1" lang="en-US" dirty="0">
              <a:latin typeface="Arial" panose="020B0604020202020204" pitchFamily="34" charset="0"/>
              <a:cs typeface="Arial" panose="020B0604020202020204" pitchFamily="34" charset="0"/>
            </a:endParaRPr>
          </a:p>
          <a:p>
            <a:pPr marL="800100" lvl="1" indent="-342900">
              <a:lnSpc>
                <a:spcPct val="90000"/>
              </a:lnSpc>
              <a:spcBef>
                <a:spcPct val="20000"/>
              </a:spcBef>
              <a:buClr>
                <a:schemeClr val="tx1"/>
              </a:buClr>
              <a:buFont typeface="Arial" panose="020B0604020202020204" pitchFamily="34" charset="0"/>
              <a:buChar char="•"/>
              <a:defRPr/>
            </a:pPr>
            <a:r>
              <a:rPr kumimoji="1" lang="en-US" dirty="0">
                <a:solidFill>
                  <a:srgbClr val="0033CC"/>
                </a:solidFill>
                <a:latin typeface="Arial" panose="020B0604020202020204" pitchFamily="34" charset="0"/>
                <a:cs typeface="Arial" panose="020B0604020202020204" pitchFamily="34" charset="0"/>
              </a:rPr>
              <a:t>personal consumption expenditures (C),</a:t>
            </a:r>
            <a:r>
              <a:rPr kumimoji="1" lang="en-US" dirty="0">
                <a:solidFill>
                  <a:srgbClr val="006666"/>
                </a:solidFill>
                <a:latin typeface="Arial" panose="020B0604020202020204" pitchFamily="34" charset="0"/>
                <a:cs typeface="Arial" panose="020B0604020202020204" pitchFamily="34" charset="0"/>
              </a:rPr>
              <a:t> </a:t>
            </a:r>
          </a:p>
          <a:p>
            <a:pPr marL="800100" lvl="1" indent="-342900">
              <a:lnSpc>
                <a:spcPct val="90000"/>
              </a:lnSpc>
              <a:spcBef>
                <a:spcPct val="20000"/>
              </a:spcBef>
              <a:buClr>
                <a:schemeClr val="tx1"/>
              </a:buClr>
              <a:buFont typeface="Arial" panose="020B0604020202020204" pitchFamily="34" charset="0"/>
              <a:buChar char="•"/>
              <a:defRPr/>
            </a:pPr>
            <a:r>
              <a:rPr kumimoji="1" lang="en-US" dirty="0">
                <a:solidFill>
                  <a:srgbClr val="0033CC"/>
                </a:solidFill>
                <a:latin typeface="Arial" panose="020B0604020202020204" pitchFamily="34" charset="0"/>
                <a:cs typeface="Arial" panose="020B0604020202020204" pitchFamily="34" charset="0"/>
              </a:rPr>
              <a:t>gross private domestic investment (I),</a:t>
            </a:r>
            <a:r>
              <a:rPr kumimoji="1" lang="en-US" dirty="0">
                <a:solidFill>
                  <a:srgbClr val="006666"/>
                </a:solidFill>
                <a:latin typeface="Arial" panose="020B0604020202020204" pitchFamily="34" charset="0"/>
                <a:cs typeface="Arial" panose="020B0604020202020204" pitchFamily="34" charset="0"/>
              </a:rPr>
              <a:t> </a:t>
            </a:r>
          </a:p>
          <a:p>
            <a:pPr marL="800100" lvl="1" indent="-342900">
              <a:lnSpc>
                <a:spcPct val="90000"/>
              </a:lnSpc>
              <a:spcBef>
                <a:spcPct val="20000"/>
              </a:spcBef>
              <a:buClr>
                <a:schemeClr val="tx1"/>
              </a:buClr>
              <a:buFont typeface="Arial" panose="020B0604020202020204" pitchFamily="34" charset="0"/>
              <a:buChar char="•"/>
              <a:defRPr/>
            </a:pPr>
            <a:r>
              <a:rPr kumimoji="1" lang="en-US" dirty="0">
                <a:solidFill>
                  <a:srgbClr val="0033CC"/>
                </a:solidFill>
                <a:latin typeface="Arial" panose="020B0604020202020204" pitchFamily="34" charset="0"/>
                <a:cs typeface="Arial" panose="020B0604020202020204" pitchFamily="34" charset="0"/>
              </a:rPr>
              <a:t>government purchases (G) of goods and services</a:t>
            </a:r>
            <a:r>
              <a:rPr kumimoji="1" lang="en-US" dirty="0">
                <a:latin typeface="Arial" panose="020B0604020202020204" pitchFamily="34" charset="0"/>
                <a:cs typeface="Arial" panose="020B0604020202020204" pitchFamily="34" charset="0"/>
              </a:rPr>
              <a:t>, and,</a:t>
            </a:r>
          </a:p>
          <a:p>
            <a:pPr marL="800100" lvl="1" indent="-342900">
              <a:lnSpc>
                <a:spcPct val="90000"/>
              </a:lnSpc>
              <a:spcBef>
                <a:spcPct val="20000"/>
              </a:spcBef>
              <a:buClr>
                <a:schemeClr val="tx1"/>
              </a:buClr>
              <a:buFont typeface="Arial" panose="020B0604020202020204" pitchFamily="34" charset="0"/>
              <a:buChar char="•"/>
              <a:defRPr/>
            </a:pPr>
            <a:r>
              <a:rPr kumimoji="1" lang="fr-FR" dirty="0">
                <a:solidFill>
                  <a:srgbClr val="0033CC"/>
                </a:solidFill>
                <a:latin typeface="Arial" panose="020B0604020202020204" pitchFamily="34" charset="0"/>
                <a:cs typeface="Arial" panose="020B0604020202020204" pitchFamily="34" charset="0"/>
              </a:rPr>
              <a:t>net exports (NX)</a:t>
            </a:r>
            <a:r>
              <a:rPr kumimoji="1" lang="fr-FR" dirty="0">
                <a:latin typeface="Arial" panose="020B0604020202020204" pitchFamily="34" charset="0"/>
                <a:cs typeface="Arial" panose="020B0604020202020204" pitchFamily="34" charset="0"/>
              </a:rPr>
              <a:t>  = </a:t>
            </a:r>
            <a:r>
              <a:rPr kumimoji="1" lang="fr-FR" i="1" dirty="0">
                <a:latin typeface="Arial" panose="020B0604020202020204" pitchFamily="34" charset="0"/>
                <a:cs typeface="Arial" panose="020B0604020202020204" pitchFamily="34" charset="0"/>
              </a:rPr>
              <a:t>( exports - imports )</a:t>
            </a:r>
            <a:r>
              <a:rPr kumimoji="1" lang="en-US" dirty="0">
                <a:latin typeface="Arial" panose="020B0604020202020204" pitchFamily="34" charset="0"/>
                <a:cs typeface="Arial" panose="020B0604020202020204" pitchFamily="34" charset="0"/>
              </a:rPr>
              <a:t> </a:t>
            </a:r>
          </a:p>
          <a:p>
            <a:pPr marL="800100" lvl="1" indent="-342900">
              <a:lnSpc>
                <a:spcPct val="90000"/>
              </a:lnSpc>
              <a:spcBef>
                <a:spcPct val="20000"/>
              </a:spcBef>
              <a:buClr>
                <a:schemeClr val="tx1"/>
              </a:buClr>
              <a:buFont typeface="Arial" panose="020B0604020202020204" pitchFamily="34" charset="0"/>
              <a:buChar char="•"/>
              <a:defRPr/>
            </a:pPr>
            <a:endParaRPr kumimoji="1" lang="en-US" dirty="0">
              <a:latin typeface="Arial" panose="020B0604020202020204" pitchFamily="34" charset="0"/>
              <a:cs typeface="Arial" panose="020B0604020202020204" pitchFamily="34" charset="0"/>
            </a:endParaRPr>
          </a:p>
          <a:p>
            <a:pPr marL="114300" indent="-457200">
              <a:lnSpc>
                <a:spcPct val="90000"/>
              </a:lnSpc>
              <a:spcBef>
                <a:spcPct val="20000"/>
              </a:spcBef>
              <a:buClr>
                <a:schemeClr val="tx1"/>
              </a:buClr>
              <a:buFont typeface="Arial" panose="020B0604020202020204" pitchFamily="34" charset="0"/>
              <a:buChar char="•"/>
              <a:defRPr/>
            </a:pPr>
            <a:r>
              <a:rPr kumimoji="1" lang="en-US" sz="2800" dirty="0">
                <a:latin typeface="Arial" panose="020B0604020202020204" pitchFamily="34" charset="0"/>
                <a:cs typeface="Arial" panose="020B0604020202020204" pitchFamily="34" charset="0"/>
              </a:rPr>
              <a:t>                    </a:t>
            </a:r>
            <a:r>
              <a:rPr kumimoji="1" lang="en-US" sz="2800" dirty="0">
                <a:solidFill>
                  <a:srgbClr val="0033CC"/>
                </a:solidFill>
                <a:latin typeface="Arial" panose="020B0604020202020204" pitchFamily="34" charset="0"/>
                <a:cs typeface="Arial" panose="020B0604020202020204" pitchFamily="34" charset="0"/>
              </a:rPr>
              <a:t>GDP = C + I + G + NX</a:t>
            </a:r>
          </a:p>
        </p:txBody>
      </p:sp>
      <p:sp>
        <p:nvSpPr>
          <p:cNvPr id="35844" name="Slide Number Placeholder 3">
            <a:extLst>
              <a:ext uri="{FF2B5EF4-FFF2-40B4-BE49-F238E27FC236}">
                <a16:creationId xmlns:a16="http://schemas.microsoft.com/office/drawing/2014/main" id="{A2609D3D-67CB-4C27-A462-E6D87C78147F}"/>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A453B9F6-0F81-44A0-963B-9875C2EC7469}" type="slidenum">
              <a:rPr lang="en-US" altLang="en-US" sz="1600" b="1">
                <a:solidFill>
                  <a:srgbClr val="1A09BD"/>
                </a:solidFill>
              </a:rPr>
              <a:pPr eaLnBrk="1" hangingPunct="1">
                <a:spcBef>
                  <a:spcPct val="0"/>
                </a:spcBef>
                <a:buClrTx/>
                <a:buSzTx/>
                <a:buFontTx/>
                <a:buNone/>
              </a:pPr>
              <a:t>13</a:t>
            </a:fld>
            <a:endParaRPr lang="en-US" altLang="en-US" sz="1600" b="1">
              <a:solidFill>
                <a:srgbClr val="1A09BD"/>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36A8F55-47D1-427F-A801-83B657543BB3}"/>
              </a:ext>
            </a:extLst>
          </p:cNvPr>
          <p:cNvSpPr>
            <a:spLocks noGrp="1" noChangeArrowheads="1"/>
          </p:cNvSpPr>
          <p:nvPr>
            <p:ph type="title"/>
          </p:nvPr>
        </p:nvSpPr>
        <p:spPr>
          <a:xfrm>
            <a:off x="675481" y="311188"/>
            <a:ext cx="7793038" cy="842963"/>
          </a:xfrm>
        </p:spPr>
        <p:txBody>
          <a:bodyPr/>
          <a:lstStyle/>
          <a:p>
            <a:pPr algn="ctr" eaLnBrk="1" fontAlgn="auto" hangingPunct="1">
              <a:spcAft>
                <a:spcPts val="0"/>
              </a:spcAft>
              <a:defRPr/>
            </a:pPr>
            <a:r>
              <a:rPr lang="en-US" sz="3600" b="1" dirty="0">
                <a:latin typeface="Bookman Old Style" pitchFamily="18" charset="0"/>
              </a:rPr>
              <a:t>Personal Consumption</a:t>
            </a:r>
          </a:p>
        </p:txBody>
      </p:sp>
      <p:sp>
        <p:nvSpPr>
          <p:cNvPr id="506883" name="Rectangle 3">
            <a:extLst>
              <a:ext uri="{FF2B5EF4-FFF2-40B4-BE49-F238E27FC236}">
                <a16:creationId xmlns:a16="http://schemas.microsoft.com/office/drawing/2014/main" id="{7975FBD2-D651-4A64-AA0C-5D93B6DD9DD6}"/>
              </a:ext>
            </a:extLst>
          </p:cNvPr>
          <p:cNvSpPr>
            <a:spLocks noGrp="1"/>
          </p:cNvSpPr>
          <p:nvPr>
            <p:ph idx="1"/>
          </p:nvPr>
        </p:nvSpPr>
        <p:spPr>
          <a:xfrm>
            <a:off x="342900" y="1447800"/>
            <a:ext cx="8458200" cy="4114800"/>
          </a:xfrm>
        </p:spPr>
        <p:txBody>
          <a:bodyPr/>
          <a:lstStyle/>
          <a:p>
            <a:pPr eaLnBrk="1" hangingPunct="1">
              <a:lnSpc>
                <a:spcPct val="90000"/>
              </a:lnSpc>
              <a:buClr>
                <a:schemeClr val="tx1"/>
              </a:buClr>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Consumer Durables</a:t>
            </a:r>
          </a:p>
          <a:p>
            <a:pPr lvl="1" eaLnBrk="1" hangingPunct="1">
              <a:lnSpc>
                <a:spcPct val="90000"/>
              </a:lnSpc>
              <a:buClr>
                <a:schemeClr val="tx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Durable has a life of over 3 years: cars, furniture, </a:t>
            </a:r>
            <a:r>
              <a:rPr lang="en-US" altLang="en-US" dirty="0" err="1">
                <a:latin typeface="Arial" panose="020B0604020202020204" pitchFamily="34" charset="0"/>
                <a:cs typeface="Arial" panose="020B0604020202020204" pitchFamily="34" charset="0"/>
              </a:rPr>
              <a:t>etc</a:t>
            </a:r>
            <a:endParaRPr lang="en-US" altLang="en-US" dirty="0">
              <a:latin typeface="Arial" panose="020B0604020202020204" pitchFamily="34" charset="0"/>
              <a:cs typeface="Arial" panose="020B0604020202020204" pitchFamily="34" charset="0"/>
            </a:endParaRPr>
          </a:p>
          <a:p>
            <a:pPr eaLnBrk="1" hangingPunct="1">
              <a:lnSpc>
                <a:spcPct val="90000"/>
              </a:lnSpc>
              <a:buClr>
                <a:schemeClr val="tx1"/>
              </a:buClr>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Consumer Non-Durables</a:t>
            </a:r>
          </a:p>
          <a:p>
            <a:pPr lvl="1" eaLnBrk="1" hangingPunct="1">
              <a:lnSpc>
                <a:spcPct val="90000"/>
              </a:lnSpc>
              <a:buClr>
                <a:schemeClr val="tx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Goods with a life of less than three years: food, utilities, clothing</a:t>
            </a:r>
          </a:p>
          <a:p>
            <a:pPr eaLnBrk="1" hangingPunct="1">
              <a:lnSpc>
                <a:spcPct val="90000"/>
              </a:lnSpc>
              <a:buClr>
                <a:schemeClr val="tx1"/>
              </a:buClr>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Services</a:t>
            </a:r>
          </a:p>
          <a:p>
            <a:pPr lvl="1" eaLnBrk="1" hangingPunct="1">
              <a:lnSpc>
                <a:spcPct val="90000"/>
              </a:lnSpc>
              <a:buClr>
                <a:schemeClr val="tx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Housing, healthcare, recreation, education</a:t>
            </a:r>
          </a:p>
        </p:txBody>
      </p:sp>
      <p:sp>
        <p:nvSpPr>
          <p:cNvPr id="37892" name="Slide Number Placeholder 3">
            <a:extLst>
              <a:ext uri="{FF2B5EF4-FFF2-40B4-BE49-F238E27FC236}">
                <a16:creationId xmlns:a16="http://schemas.microsoft.com/office/drawing/2014/main" id="{7A9BC715-A271-4DE5-840F-918DFF7FBFCF}"/>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DF8BBA3-E2F4-4B16-9434-C998EA9A08B1}" type="slidenum">
              <a:rPr lang="en-US" altLang="en-US" sz="1600" b="1">
                <a:solidFill>
                  <a:srgbClr val="1A09BD"/>
                </a:solidFill>
              </a:rPr>
              <a:pPr eaLnBrk="1" hangingPunct="1">
                <a:spcBef>
                  <a:spcPct val="0"/>
                </a:spcBef>
                <a:buClrTx/>
                <a:buSzTx/>
                <a:buFontTx/>
                <a:buNone/>
              </a:pPr>
              <a:t>14</a:t>
            </a:fld>
            <a:endParaRPr lang="en-US" altLang="en-US" sz="1600" b="1">
              <a:solidFill>
                <a:srgbClr val="1A09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06883">
                                            <p:txEl>
                                              <p:pRg st="0" end="0"/>
                                            </p:txEl>
                                          </p:spTgt>
                                        </p:tgtEl>
                                        <p:attrNameLst>
                                          <p:attrName>style.visibility</p:attrName>
                                        </p:attrNameLst>
                                      </p:cBhvr>
                                      <p:to>
                                        <p:strVal val="visible"/>
                                      </p:to>
                                    </p:set>
                                    <p:anim calcmode="lin" valueType="num">
                                      <p:cBhvr additive="base">
                                        <p:cTn id="7" dur="500" fill="hold"/>
                                        <p:tgtEl>
                                          <p:spTgt spid="506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688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06883">
                                            <p:txEl>
                                              <p:pRg st="1" end="1"/>
                                            </p:txEl>
                                          </p:spTgt>
                                        </p:tgtEl>
                                        <p:attrNameLst>
                                          <p:attrName>style.visibility</p:attrName>
                                        </p:attrNameLst>
                                      </p:cBhvr>
                                      <p:to>
                                        <p:strVal val="visible"/>
                                      </p:to>
                                    </p:set>
                                    <p:anim calcmode="lin" valueType="num">
                                      <p:cBhvr additive="base">
                                        <p:cTn id="11" dur="500" fill="hold"/>
                                        <p:tgtEl>
                                          <p:spTgt spid="5068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68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506883">
                                            <p:txEl>
                                              <p:pRg st="2" end="2"/>
                                            </p:txEl>
                                          </p:spTgt>
                                        </p:tgtEl>
                                        <p:attrNameLst>
                                          <p:attrName>style.visibility</p:attrName>
                                        </p:attrNameLst>
                                      </p:cBhvr>
                                      <p:to>
                                        <p:strVal val="visible"/>
                                      </p:to>
                                    </p:set>
                                    <p:anim calcmode="lin" valueType="num">
                                      <p:cBhvr additive="base">
                                        <p:cTn id="17" dur="500" fill="hold"/>
                                        <p:tgtEl>
                                          <p:spTgt spid="50688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06883">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06883">
                                            <p:txEl>
                                              <p:pRg st="3" end="3"/>
                                            </p:txEl>
                                          </p:spTgt>
                                        </p:tgtEl>
                                        <p:attrNameLst>
                                          <p:attrName>style.visibility</p:attrName>
                                        </p:attrNameLst>
                                      </p:cBhvr>
                                      <p:to>
                                        <p:strVal val="visible"/>
                                      </p:to>
                                    </p:set>
                                    <p:anim calcmode="lin" valueType="num">
                                      <p:cBhvr additive="base">
                                        <p:cTn id="21" dur="500" fill="hold"/>
                                        <p:tgtEl>
                                          <p:spTgt spid="50688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0688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506883">
                                            <p:txEl>
                                              <p:pRg st="4" end="4"/>
                                            </p:txEl>
                                          </p:spTgt>
                                        </p:tgtEl>
                                        <p:attrNameLst>
                                          <p:attrName>style.visibility</p:attrName>
                                        </p:attrNameLst>
                                      </p:cBhvr>
                                      <p:to>
                                        <p:strVal val="visible"/>
                                      </p:to>
                                    </p:set>
                                    <p:anim calcmode="lin" valueType="num">
                                      <p:cBhvr additive="base">
                                        <p:cTn id="27" dur="500" fill="hold"/>
                                        <p:tgtEl>
                                          <p:spTgt spid="50688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06883">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06883">
                                            <p:txEl>
                                              <p:pRg st="5" end="5"/>
                                            </p:txEl>
                                          </p:spTgt>
                                        </p:tgtEl>
                                        <p:attrNameLst>
                                          <p:attrName>style.visibility</p:attrName>
                                        </p:attrNameLst>
                                      </p:cBhvr>
                                      <p:to>
                                        <p:strVal val="visible"/>
                                      </p:to>
                                    </p:set>
                                    <p:anim calcmode="lin" valueType="num">
                                      <p:cBhvr additive="base">
                                        <p:cTn id="31" dur="500" fill="hold"/>
                                        <p:tgtEl>
                                          <p:spTgt spid="5068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688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2395591-0F14-43F3-9457-393BB8092534}"/>
              </a:ext>
            </a:extLst>
          </p:cNvPr>
          <p:cNvSpPr>
            <a:spLocks noGrp="1" noChangeArrowheads="1"/>
          </p:cNvSpPr>
          <p:nvPr>
            <p:ph type="title"/>
          </p:nvPr>
        </p:nvSpPr>
        <p:spPr>
          <a:xfrm>
            <a:off x="282575" y="5653"/>
            <a:ext cx="8763000" cy="1143000"/>
          </a:xfrm>
        </p:spPr>
        <p:txBody>
          <a:bodyPr>
            <a:noAutofit/>
          </a:bodyPr>
          <a:lstStyle/>
          <a:p>
            <a:pPr algn="ctr" eaLnBrk="1" fontAlgn="auto" hangingPunct="1">
              <a:spcAft>
                <a:spcPts val="0"/>
              </a:spcAft>
              <a:defRPr/>
            </a:pPr>
            <a:r>
              <a:rPr lang="en-US" sz="3200" b="1" dirty="0">
                <a:latin typeface="Bookman Old Style" pitchFamily="18" charset="0"/>
              </a:rPr>
              <a:t>Investment:  Adding to </a:t>
            </a:r>
            <a:br>
              <a:rPr lang="en-US" sz="3200" b="1" dirty="0">
                <a:latin typeface="Bookman Old Style" pitchFamily="18" charset="0"/>
              </a:rPr>
            </a:br>
            <a:r>
              <a:rPr lang="en-US" sz="3200" b="1" dirty="0">
                <a:latin typeface="Bookman Old Style" pitchFamily="18" charset="0"/>
              </a:rPr>
              <a:t>the Capital Stock</a:t>
            </a:r>
          </a:p>
        </p:txBody>
      </p:sp>
      <p:sp>
        <p:nvSpPr>
          <p:cNvPr id="38915" name="Rectangle 3">
            <a:extLst>
              <a:ext uri="{FF2B5EF4-FFF2-40B4-BE49-F238E27FC236}">
                <a16:creationId xmlns:a16="http://schemas.microsoft.com/office/drawing/2014/main" id="{E4F84458-83F2-4D58-BBAF-ADD8D3D8EF3A}"/>
              </a:ext>
            </a:extLst>
          </p:cNvPr>
          <p:cNvSpPr>
            <a:spLocks noGrp="1"/>
          </p:cNvSpPr>
          <p:nvPr>
            <p:ph idx="1"/>
          </p:nvPr>
        </p:nvSpPr>
        <p:spPr>
          <a:xfrm>
            <a:off x="373372" y="1399478"/>
            <a:ext cx="8542028" cy="4114800"/>
          </a:xfrm>
        </p:spPr>
        <p:txBody>
          <a:bodyPr/>
          <a:lstStyle/>
          <a:p>
            <a:pPr eaLnBrk="1" hangingPunct="1">
              <a:lnSpc>
                <a:spcPct val="90000"/>
              </a:lnSpc>
              <a:buClrTx/>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Flows and Stocks</a:t>
            </a:r>
          </a:p>
          <a:p>
            <a:pPr lvl="1" eaLnBrk="1" hangingPunct="1">
              <a:lnSpc>
                <a:spcPct val="90000"/>
              </a:lnSpc>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A stock is a quantity: capital, inventories and wealth are stock variables</a:t>
            </a:r>
          </a:p>
          <a:p>
            <a:pPr lvl="1" eaLnBrk="1" hangingPunct="1">
              <a:lnSpc>
                <a:spcPct val="90000"/>
              </a:lnSpc>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A flow is an addition to or a subtraction from a stock: Investment and income are flow variables</a:t>
            </a:r>
          </a:p>
          <a:p>
            <a:pPr eaLnBrk="1" hangingPunct="1">
              <a:lnSpc>
                <a:spcPct val="90000"/>
              </a:lnSpc>
              <a:buClrTx/>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Investment in National Stocks</a:t>
            </a:r>
          </a:p>
          <a:p>
            <a:pPr lvl="1" eaLnBrk="1" hangingPunct="1">
              <a:lnSpc>
                <a:spcPct val="90000"/>
              </a:lnSpc>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Residential Investment (homes)</a:t>
            </a:r>
          </a:p>
          <a:p>
            <a:pPr lvl="1" eaLnBrk="1" hangingPunct="1">
              <a:lnSpc>
                <a:spcPct val="90000"/>
              </a:lnSpc>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Non-residential Investment (business investments in structures and equipment)</a:t>
            </a:r>
          </a:p>
          <a:p>
            <a:pPr lvl="1" eaLnBrk="1" hangingPunct="1">
              <a:lnSpc>
                <a:spcPct val="90000"/>
              </a:lnSpc>
              <a:buClrTx/>
              <a:buFont typeface="Arial" panose="020B0604020202020204" pitchFamily="34" charset="0"/>
              <a:buChar char="•"/>
            </a:pPr>
            <a:r>
              <a:rPr lang="en-US" altLang="en-US" dirty="0">
                <a:latin typeface="Arial" panose="020B0604020202020204" pitchFamily="34" charset="0"/>
                <a:cs typeface="Arial" panose="020B0604020202020204" pitchFamily="34" charset="0"/>
              </a:rPr>
              <a:t>Changes in Inventories (changes get registered)</a:t>
            </a:r>
          </a:p>
        </p:txBody>
      </p:sp>
      <p:sp>
        <p:nvSpPr>
          <p:cNvPr id="38916" name="Slide Number Placeholder 3">
            <a:extLst>
              <a:ext uri="{FF2B5EF4-FFF2-40B4-BE49-F238E27FC236}">
                <a16:creationId xmlns:a16="http://schemas.microsoft.com/office/drawing/2014/main" id="{74B0E7AF-E2E2-4DC9-864F-30FDDAF6ADED}"/>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7754A2-2DED-47F7-88F0-B084D8038A86}" type="slidenum">
              <a:rPr lang="en-US" altLang="en-US" sz="1600" b="1">
                <a:solidFill>
                  <a:srgbClr val="1A09BD"/>
                </a:solidFill>
              </a:rPr>
              <a:pPr eaLnBrk="1" hangingPunct="1">
                <a:spcBef>
                  <a:spcPct val="0"/>
                </a:spcBef>
                <a:buClrTx/>
                <a:buSzTx/>
                <a:buFontTx/>
                <a:buNone/>
              </a:pPr>
              <a:t>15</a:t>
            </a:fld>
            <a:endParaRPr lang="en-US" altLang="en-US" sz="1600" b="1">
              <a:solidFill>
                <a:srgbClr val="1A09BD"/>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8" name="Rectangle 12">
            <a:extLst>
              <a:ext uri="{FF2B5EF4-FFF2-40B4-BE49-F238E27FC236}">
                <a16:creationId xmlns:a16="http://schemas.microsoft.com/office/drawing/2014/main" id="{D027D3BC-A255-444B-972F-CB525619C4D1}"/>
              </a:ext>
            </a:extLst>
          </p:cNvPr>
          <p:cNvSpPr>
            <a:spLocks noChangeArrowheads="1"/>
          </p:cNvSpPr>
          <p:nvPr/>
        </p:nvSpPr>
        <p:spPr bwMode="auto">
          <a:xfrm>
            <a:off x="3944938" y="2906713"/>
            <a:ext cx="2435225" cy="3360737"/>
          </a:xfrm>
          <a:prstGeom prst="rect">
            <a:avLst/>
          </a:prstGeom>
          <a:solidFill>
            <a:srgbClr val="CCFFCC"/>
          </a:soli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9461" name="Text Box 5">
            <a:extLst>
              <a:ext uri="{FF2B5EF4-FFF2-40B4-BE49-F238E27FC236}">
                <a16:creationId xmlns:a16="http://schemas.microsoft.com/office/drawing/2014/main" id="{4C72B9A3-DCE3-4D31-9CD2-C69BD0E7130B}"/>
              </a:ext>
            </a:extLst>
          </p:cNvPr>
          <p:cNvSpPr txBox="1">
            <a:spLocks noChangeArrowheads="1"/>
          </p:cNvSpPr>
          <p:nvPr/>
        </p:nvSpPr>
        <p:spPr bwMode="auto">
          <a:xfrm>
            <a:off x="2157413" y="5875338"/>
            <a:ext cx="125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400" b="1">
                <a:latin typeface="Times New Roman" panose="02020603050405020304" pitchFamily="18" charset="0"/>
              </a:rPr>
              <a:t>January 1</a:t>
            </a:r>
          </a:p>
        </p:txBody>
      </p:sp>
      <p:sp>
        <p:nvSpPr>
          <p:cNvPr id="19462" name="Text Box 6">
            <a:extLst>
              <a:ext uri="{FF2B5EF4-FFF2-40B4-BE49-F238E27FC236}">
                <a16:creationId xmlns:a16="http://schemas.microsoft.com/office/drawing/2014/main" id="{A50EE1BD-2464-4897-B92B-2F86348C1813}"/>
              </a:ext>
            </a:extLst>
          </p:cNvPr>
          <p:cNvSpPr txBox="1">
            <a:spLocks noChangeArrowheads="1"/>
          </p:cNvSpPr>
          <p:nvPr/>
        </p:nvSpPr>
        <p:spPr bwMode="auto">
          <a:xfrm>
            <a:off x="4529138" y="5875338"/>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400" b="1">
                <a:latin typeface="Times New Roman" panose="02020603050405020304" pitchFamily="18" charset="0"/>
              </a:rPr>
              <a:t>Year’s GDP</a:t>
            </a:r>
          </a:p>
        </p:txBody>
      </p:sp>
      <p:sp>
        <p:nvSpPr>
          <p:cNvPr id="19463" name="Text Box 7">
            <a:extLst>
              <a:ext uri="{FF2B5EF4-FFF2-40B4-BE49-F238E27FC236}">
                <a16:creationId xmlns:a16="http://schemas.microsoft.com/office/drawing/2014/main" id="{CCAC1D4B-EC3F-4991-9F32-741EAEEC4927}"/>
              </a:ext>
            </a:extLst>
          </p:cNvPr>
          <p:cNvSpPr txBox="1">
            <a:spLocks noChangeArrowheads="1"/>
          </p:cNvSpPr>
          <p:nvPr/>
        </p:nvSpPr>
        <p:spPr bwMode="auto">
          <a:xfrm>
            <a:off x="6919913" y="5875338"/>
            <a:ext cx="160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400" b="1">
                <a:latin typeface="Times New Roman" panose="02020603050405020304" pitchFamily="18" charset="0"/>
              </a:rPr>
              <a:t>December 31</a:t>
            </a:r>
          </a:p>
        </p:txBody>
      </p:sp>
      <p:sp>
        <p:nvSpPr>
          <p:cNvPr id="19465" name="Rectangle 9">
            <a:extLst>
              <a:ext uri="{FF2B5EF4-FFF2-40B4-BE49-F238E27FC236}">
                <a16:creationId xmlns:a16="http://schemas.microsoft.com/office/drawing/2014/main" id="{711251CF-08C6-461E-87EE-928056FE8F6B}"/>
              </a:ext>
            </a:extLst>
          </p:cNvPr>
          <p:cNvSpPr>
            <a:spLocks noChangeArrowheads="1"/>
          </p:cNvSpPr>
          <p:nvPr/>
        </p:nvSpPr>
        <p:spPr bwMode="auto">
          <a:xfrm>
            <a:off x="4287838" y="5033963"/>
            <a:ext cx="1785937" cy="792162"/>
          </a:xfrm>
          <a:prstGeom prst="rect">
            <a:avLst/>
          </a:prstGeom>
          <a:gradFill rotWithShape="1">
            <a:gsLst>
              <a:gs pos="0">
                <a:schemeClr val="bg1"/>
              </a:gs>
              <a:gs pos="100000">
                <a:srgbClr val="FF99CC"/>
              </a:gs>
            </a:gsLst>
            <a:path path="shape">
              <a:fillToRect l="50000" t="50000" r="50000" b="50000"/>
            </a:path>
          </a:gra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80000"/>
              </a:lnSpc>
              <a:spcBef>
                <a:spcPct val="0"/>
              </a:spcBef>
              <a:buClrTx/>
              <a:buSzTx/>
              <a:buFontTx/>
              <a:buNone/>
            </a:pPr>
            <a:r>
              <a:rPr lang="en-US" altLang="en-US" sz="1600" b="1" i="1">
                <a:latin typeface="Times New Roman" panose="02020603050405020304" pitchFamily="18" charset="0"/>
              </a:rPr>
              <a:t>Consumption</a:t>
            </a:r>
          </a:p>
          <a:p>
            <a:pPr algn="ctr" eaLnBrk="1" hangingPunct="1">
              <a:lnSpc>
                <a:spcPct val="80000"/>
              </a:lnSpc>
              <a:spcBef>
                <a:spcPct val="0"/>
              </a:spcBef>
              <a:buClrTx/>
              <a:buSzTx/>
              <a:buFontTx/>
              <a:buNone/>
            </a:pPr>
            <a:r>
              <a:rPr lang="en-US" altLang="en-US" sz="1600" b="1" i="1">
                <a:latin typeface="Times New Roman" panose="02020603050405020304" pitchFamily="18" charset="0"/>
              </a:rPr>
              <a:t>&amp; Government</a:t>
            </a:r>
          </a:p>
          <a:p>
            <a:pPr algn="ctr" eaLnBrk="1" hangingPunct="1">
              <a:lnSpc>
                <a:spcPct val="80000"/>
              </a:lnSpc>
              <a:spcBef>
                <a:spcPct val="0"/>
              </a:spcBef>
              <a:buClrTx/>
              <a:buSzTx/>
              <a:buFontTx/>
              <a:buNone/>
            </a:pPr>
            <a:r>
              <a:rPr lang="en-US" altLang="en-US" sz="1600" b="1" i="1">
                <a:latin typeface="Times New Roman" panose="02020603050405020304" pitchFamily="18" charset="0"/>
              </a:rPr>
              <a:t>Spending</a:t>
            </a:r>
          </a:p>
        </p:txBody>
      </p:sp>
      <p:sp>
        <p:nvSpPr>
          <p:cNvPr id="19466" name="Rectangle 10">
            <a:extLst>
              <a:ext uri="{FF2B5EF4-FFF2-40B4-BE49-F238E27FC236}">
                <a16:creationId xmlns:a16="http://schemas.microsoft.com/office/drawing/2014/main" id="{7EEDED88-80A4-4CBA-9218-C2A17F79961E}"/>
              </a:ext>
            </a:extLst>
          </p:cNvPr>
          <p:cNvSpPr>
            <a:spLocks noChangeArrowheads="1"/>
          </p:cNvSpPr>
          <p:nvPr/>
        </p:nvSpPr>
        <p:spPr bwMode="auto">
          <a:xfrm>
            <a:off x="4287838" y="3881438"/>
            <a:ext cx="1785937" cy="792162"/>
          </a:xfrm>
          <a:prstGeom prst="rect">
            <a:avLst/>
          </a:prstGeom>
          <a:gradFill rotWithShape="1">
            <a:gsLst>
              <a:gs pos="0">
                <a:schemeClr val="bg1"/>
              </a:gs>
              <a:gs pos="100000">
                <a:srgbClr val="FFFF66"/>
              </a:gs>
            </a:gsLst>
            <a:path path="shape">
              <a:fillToRect l="50000" t="50000" r="50000" b="50000"/>
            </a:path>
          </a:gra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80000"/>
              </a:lnSpc>
              <a:spcBef>
                <a:spcPct val="0"/>
              </a:spcBef>
              <a:buClrTx/>
              <a:buSzTx/>
              <a:buFontTx/>
              <a:buNone/>
            </a:pPr>
            <a:r>
              <a:rPr lang="en-US" altLang="en-US" sz="1600" b="1" i="1">
                <a:latin typeface="Times New Roman" panose="02020603050405020304" pitchFamily="18" charset="0"/>
              </a:rPr>
              <a:t>Depreciation</a:t>
            </a:r>
          </a:p>
        </p:txBody>
      </p:sp>
      <p:sp>
        <p:nvSpPr>
          <p:cNvPr id="19467" name="Rectangle 11">
            <a:extLst>
              <a:ext uri="{FF2B5EF4-FFF2-40B4-BE49-F238E27FC236}">
                <a16:creationId xmlns:a16="http://schemas.microsoft.com/office/drawing/2014/main" id="{A65B1935-39CB-433A-A786-1C1F7000070B}"/>
              </a:ext>
            </a:extLst>
          </p:cNvPr>
          <p:cNvSpPr>
            <a:spLocks noChangeArrowheads="1"/>
          </p:cNvSpPr>
          <p:nvPr/>
        </p:nvSpPr>
        <p:spPr bwMode="auto">
          <a:xfrm>
            <a:off x="4287838" y="3005138"/>
            <a:ext cx="1785937" cy="792162"/>
          </a:xfrm>
          <a:prstGeom prst="rect">
            <a:avLst/>
          </a:prstGeom>
          <a:gradFill rotWithShape="1">
            <a:gsLst>
              <a:gs pos="0">
                <a:schemeClr val="bg1"/>
              </a:gs>
              <a:gs pos="100000">
                <a:srgbClr val="FF9933"/>
              </a:gs>
            </a:gsLst>
            <a:path path="shape">
              <a:fillToRect l="50000" t="50000" r="50000" b="50000"/>
            </a:path>
          </a:gra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80000"/>
              </a:lnSpc>
              <a:spcBef>
                <a:spcPct val="0"/>
              </a:spcBef>
              <a:buClrTx/>
              <a:buSzTx/>
              <a:buFontTx/>
              <a:buNone/>
            </a:pPr>
            <a:r>
              <a:rPr lang="en-US" altLang="en-US" sz="2000" b="1" i="1">
                <a:latin typeface="Times New Roman" panose="02020603050405020304" pitchFamily="18" charset="0"/>
              </a:rPr>
              <a:t>Net</a:t>
            </a:r>
          </a:p>
          <a:p>
            <a:pPr algn="ctr" eaLnBrk="1" hangingPunct="1">
              <a:lnSpc>
                <a:spcPct val="80000"/>
              </a:lnSpc>
              <a:spcBef>
                <a:spcPct val="0"/>
              </a:spcBef>
              <a:buClrTx/>
              <a:buSzTx/>
              <a:buFontTx/>
              <a:buNone/>
            </a:pPr>
            <a:r>
              <a:rPr lang="en-US" altLang="en-US" sz="2000" b="1" i="1">
                <a:latin typeface="Times New Roman" panose="02020603050405020304" pitchFamily="18" charset="0"/>
              </a:rPr>
              <a:t>Investment</a:t>
            </a:r>
          </a:p>
        </p:txBody>
      </p:sp>
      <p:sp>
        <p:nvSpPr>
          <p:cNvPr id="19469" name="AutoShape 13">
            <a:extLst>
              <a:ext uri="{FF2B5EF4-FFF2-40B4-BE49-F238E27FC236}">
                <a16:creationId xmlns:a16="http://schemas.microsoft.com/office/drawing/2014/main" id="{B103F919-D7CE-4594-B8A9-66376C9B1368}"/>
              </a:ext>
            </a:extLst>
          </p:cNvPr>
          <p:cNvSpPr>
            <a:spLocks/>
          </p:cNvSpPr>
          <p:nvPr/>
        </p:nvSpPr>
        <p:spPr bwMode="auto">
          <a:xfrm>
            <a:off x="3749675" y="3009900"/>
            <a:ext cx="522288" cy="1644650"/>
          </a:xfrm>
          <a:prstGeom prst="leftBrace">
            <a:avLst>
              <a:gd name="adj1" fmla="val 26241"/>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9470" name="Text Box 14">
            <a:extLst>
              <a:ext uri="{FF2B5EF4-FFF2-40B4-BE49-F238E27FC236}">
                <a16:creationId xmlns:a16="http://schemas.microsoft.com/office/drawing/2014/main" id="{1161D499-2886-4E67-9DFD-BAC04F228A56}"/>
              </a:ext>
            </a:extLst>
          </p:cNvPr>
          <p:cNvSpPr txBox="1">
            <a:spLocks noChangeArrowheads="1"/>
          </p:cNvSpPr>
          <p:nvPr/>
        </p:nvSpPr>
        <p:spPr bwMode="auto">
          <a:xfrm>
            <a:off x="2246313" y="3522663"/>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1" hangingPunct="1">
              <a:lnSpc>
                <a:spcPct val="85000"/>
              </a:lnSpc>
              <a:spcBef>
                <a:spcPct val="0"/>
              </a:spcBef>
              <a:buClrTx/>
              <a:buSzTx/>
              <a:buFontTx/>
              <a:buNone/>
            </a:pPr>
            <a:r>
              <a:rPr lang="en-US" altLang="en-US" sz="2000" b="1" i="1">
                <a:latin typeface="Times New Roman" panose="02020603050405020304" pitchFamily="18" charset="0"/>
              </a:rPr>
              <a:t>Gross</a:t>
            </a:r>
          </a:p>
          <a:p>
            <a:pPr algn="r" eaLnBrk="1" hangingPunct="1">
              <a:lnSpc>
                <a:spcPct val="85000"/>
              </a:lnSpc>
              <a:spcBef>
                <a:spcPct val="0"/>
              </a:spcBef>
              <a:buClrTx/>
              <a:buSzTx/>
              <a:buFontTx/>
              <a:buNone/>
            </a:pPr>
            <a:r>
              <a:rPr lang="en-US" altLang="en-US" sz="2000" b="1" i="1">
                <a:latin typeface="Times New Roman" panose="02020603050405020304" pitchFamily="18" charset="0"/>
              </a:rPr>
              <a:t>Investment</a:t>
            </a:r>
          </a:p>
        </p:txBody>
      </p:sp>
      <p:sp>
        <p:nvSpPr>
          <p:cNvPr id="19471" name="Rectangle 15">
            <a:extLst>
              <a:ext uri="{FF2B5EF4-FFF2-40B4-BE49-F238E27FC236}">
                <a16:creationId xmlns:a16="http://schemas.microsoft.com/office/drawing/2014/main" id="{3414999D-F3B2-43F0-99C3-01893B9FA6A3}"/>
              </a:ext>
            </a:extLst>
          </p:cNvPr>
          <p:cNvSpPr>
            <a:spLocks noChangeArrowheads="1"/>
          </p:cNvSpPr>
          <p:nvPr/>
        </p:nvSpPr>
        <p:spPr bwMode="auto">
          <a:xfrm>
            <a:off x="1882775" y="5095875"/>
            <a:ext cx="1787525" cy="730250"/>
          </a:xfrm>
          <a:prstGeom prst="rect">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80000"/>
              </a:lnSpc>
              <a:spcBef>
                <a:spcPct val="0"/>
              </a:spcBef>
              <a:buClrTx/>
              <a:buSzTx/>
              <a:buFontTx/>
              <a:buNone/>
            </a:pPr>
            <a:r>
              <a:rPr lang="en-US" altLang="en-US" sz="2000" b="1" i="1">
                <a:latin typeface="Times New Roman" panose="02020603050405020304" pitchFamily="18" charset="0"/>
              </a:rPr>
              <a:t>Stock of</a:t>
            </a:r>
          </a:p>
          <a:p>
            <a:pPr algn="ctr" eaLnBrk="1" hangingPunct="1">
              <a:lnSpc>
                <a:spcPct val="80000"/>
              </a:lnSpc>
              <a:spcBef>
                <a:spcPct val="0"/>
              </a:spcBef>
              <a:buClrTx/>
              <a:buSzTx/>
              <a:buFontTx/>
              <a:buNone/>
            </a:pPr>
            <a:r>
              <a:rPr lang="en-US" altLang="en-US" sz="2000" b="1" i="1">
                <a:latin typeface="Times New Roman" panose="02020603050405020304" pitchFamily="18" charset="0"/>
              </a:rPr>
              <a:t>Capital</a:t>
            </a:r>
          </a:p>
        </p:txBody>
      </p:sp>
      <p:sp>
        <p:nvSpPr>
          <p:cNvPr id="19472" name="Rectangle 16">
            <a:extLst>
              <a:ext uri="{FF2B5EF4-FFF2-40B4-BE49-F238E27FC236}">
                <a16:creationId xmlns:a16="http://schemas.microsoft.com/office/drawing/2014/main" id="{5C836BC6-E84D-4D5D-940C-76E76BB66279}"/>
              </a:ext>
            </a:extLst>
          </p:cNvPr>
          <p:cNvSpPr>
            <a:spLocks noChangeArrowheads="1"/>
          </p:cNvSpPr>
          <p:nvPr/>
        </p:nvSpPr>
        <p:spPr bwMode="auto">
          <a:xfrm>
            <a:off x="6783388" y="4300538"/>
            <a:ext cx="1785937" cy="792162"/>
          </a:xfrm>
          <a:prstGeom prst="rect">
            <a:avLst/>
          </a:prstGeom>
          <a:gradFill rotWithShape="1">
            <a:gsLst>
              <a:gs pos="0">
                <a:schemeClr val="bg1"/>
              </a:gs>
              <a:gs pos="100000">
                <a:srgbClr val="FF9933"/>
              </a:gs>
            </a:gsLst>
            <a:path path="shape">
              <a:fillToRect l="50000" t="50000" r="50000" b="50000"/>
            </a:path>
          </a:gra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80000"/>
              </a:lnSpc>
              <a:spcBef>
                <a:spcPct val="0"/>
              </a:spcBef>
              <a:buClrTx/>
              <a:buSzTx/>
              <a:buFontTx/>
              <a:buNone/>
            </a:pPr>
            <a:r>
              <a:rPr lang="en-US" altLang="en-US" sz="2000" b="1" i="1">
                <a:latin typeface="Times New Roman" panose="02020603050405020304" pitchFamily="18" charset="0"/>
              </a:rPr>
              <a:t>Increase</a:t>
            </a:r>
          </a:p>
        </p:txBody>
      </p:sp>
      <p:sp>
        <p:nvSpPr>
          <p:cNvPr id="19473" name="Rectangle 17">
            <a:extLst>
              <a:ext uri="{FF2B5EF4-FFF2-40B4-BE49-F238E27FC236}">
                <a16:creationId xmlns:a16="http://schemas.microsoft.com/office/drawing/2014/main" id="{BB647C6A-33A3-44EE-A565-6B6D40CFC1F8}"/>
              </a:ext>
            </a:extLst>
          </p:cNvPr>
          <p:cNvSpPr>
            <a:spLocks noChangeArrowheads="1"/>
          </p:cNvSpPr>
          <p:nvPr/>
        </p:nvSpPr>
        <p:spPr bwMode="auto">
          <a:xfrm>
            <a:off x="6788150" y="5095875"/>
            <a:ext cx="1787525" cy="730250"/>
          </a:xfrm>
          <a:prstGeom prst="rect">
            <a:avLst/>
          </a:prstGeom>
          <a:gradFill rotWithShape="1">
            <a:gsLst>
              <a:gs pos="0">
                <a:schemeClr val="bg1"/>
              </a:gs>
              <a:gs pos="100000">
                <a:srgbClr val="FFFF00"/>
              </a:gs>
            </a:gsLst>
            <a:path path="shape">
              <a:fillToRect l="50000" t="50000" r="50000" b="50000"/>
            </a:path>
          </a:gra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lnSpc>
                <a:spcPct val="80000"/>
              </a:lnSpc>
              <a:spcBef>
                <a:spcPct val="0"/>
              </a:spcBef>
              <a:buClrTx/>
              <a:buSzTx/>
              <a:buFontTx/>
              <a:buNone/>
            </a:pPr>
            <a:r>
              <a:rPr lang="en-US" altLang="en-US" sz="2000" b="1" i="1">
                <a:latin typeface="Times New Roman" panose="02020603050405020304" pitchFamily="18" charset="0"/>
              </a:rPr>
              <a:t>Stock of</a:t>
            </a:r>
          </a:p>
          <a:p>
            <a:pPr algn="ctr" eaLnBrk="1" hangingPunct="1">
              <a:lnSpc>
                <a:spcPct val="80000"/>
              </a:lnSpc>
              <a:spcBef>
                <a:spcPct val="0"/>
              </a:spcBef>
              <a:buClrTx/>
              <a:buSzTx/>
              <a:buFontTx/>
              <a:buNone/>
            </a:pPr>
            <a:r>
              <a:rPr lang="en-US" altLang="en-US" sz="2000" b="1" i="1">
                <a:latin typeface="Times New Roman" panose="02020603050405020304" pitchFamily="18" charset="0"/>
              </a:rPr>
              <a:t>Capital</a:t>
            </a:r>
          </a:p>
        </p:txBody>
      </p:sp>
      <p:grpSp>
        <p:nvGrpSpPr>
          <p:cNvPr id="2" name="Group 20">
            <a:extLst>
              <a:ext uri="{FF2B5EF4-FFF2-40B4-BE49-F238E27FC236}">
                <a16:creationId xmlns:a16="http://schemas.microsoft.com/office/drawing/2014/main" id="{E66A3874-544C-4FBC-8BBF-9CC778EFFFFE}"/>
              </a:ext>
            </a:extLst>
          </p:cNvPr>
          <p:cNvGrpSpPr>
            <a:grpSpLocks/>
          </p:cNvGrpSpPr>
          <p:nvPr/>
        </p:nvGrpSpPr>
        <p:grpSpPr bwMode="auto">
          <a:xfrm>
            <a:off x="6070600" y="3009900"/>
            <a:ext cx="2506663" cy="2074863"/>
            <a:chOff x="3824" y="1896"/>
            <a:chExt cx="1579" cy="1307"/>
          </a:xfrm>
        </p:grpSpPr>
        <p:sp>
          <p:nvSpPr>
            <p:cNvPr id="39959" name="Line 18">
              <a:extLst>
                <a:ext uri="{FF2B5EF4-FFF2-40B4-BE49-F238E27FC236}">
                  <a16:creationId xmlns:a16="http://schemas.microsoft.com/office/drawing/2014/main" id="{EC12756E-0E5C-4CD9-A5C8-06110EF668ED}"/>
                </a:ext>
              </a:extLst>
            </p:cNvPr>
            <p:cNvSpPr>
              <a:spLocks noChangeShapeType="1"/>
            </p:cNvSpPr>
            <p:nvPr/>
          </p:nvSpPr>
          <p:spPr bwMode="auto">
            <a:xfrm>
              <a:off x="3824" y="1896"/>
              <a:ext cx="1579" cy="809"/>
            </a:xfrm>
            <a:prstGeom prst="line">
              <a:avLst/>
            </a:prstGeom>
            <a:noFill/>
            <a:ln w="28575">
              <a:solidFill>
                <a:srgbClr val="5F5F5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60" name="Line 19">
              <a:extLst>
                <a:ext uri="{FF2B5EF4-FFF2-40B4-BE49-F238E27FC236}">
                  <a16:creationId xmlns:a16="http://schemas.microsoft.com/office/drawing/2014/main" id="{AEAC5598-AECB-4E84-AF51-635C2080F2E0}"/>
                </a:ext>
              </a:extLst>
            </p:cNvPr>
            <p:cNvSpPr>
              <a:spLocks noChangeShapeType="1"/>
            </p:cNvSpPr>
            <p:nvPr/>
          </p:nvSpPr>
          <p:spPr bwMode="auto">
            <a:xfrm>
              <a:off x="3824" y="2388"/>
              <a:ext cx="446" cy="815"/>
            </a:xfrm>
            <a:prstGeom prst="line">
              <a:avLst/>
            </a:prstGeom>
            <a:noFill/>
            <a:ln w="28575">
              <a:solidFill>
                <a:srgbClr val="5F5F5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9477" name="Text Box 21">
            <a:extLst>
              <a:ext uri="{FF2B5EF4-FFF2-40B4-BE49-F238E27FC236}">
                <a16:creationId xmlns:a16="http://schemas.microsoft.com/office/drawing/2014/main" id="{F13402B1-5699-49D5-B1C6-685DACB74237}"/>
              </a:ext>
            </a:extLst>
          </p:cNvPr>
          <p:cNvSpPr txBox="1">
            <a:spLocks noChangeArrowheads="1"/>
          </p:cNvSpPr>
          <p:nvPr/>
        </p:nvSpPr>
        <p:spPr bwMode="auto">
          <a:xfrm>
            <a:off x="1752600" y="1066800"/>
            <a:ext cx="2881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800" b="1">
                <a:solidFill>
                  <a:srgbClr val="000000"/>
                </a:solidFill>
                <a:latin typeface="Times New Roman" panose="02020603050405020304" pitchFamily="18" charset="0"/>
              </a:rPr>
              <a:t>Gross Investment</a:t>
            </a:r>
          </a:p>
        </p:txBody>
      </p:sp>
      <p:sp>
        <p:nvSpPr>
          <p:cNvPr id="19478" name="Text Box 22">
            <a:extLst>
              <a:ext uri="{FF2B5EF4-FFF2-40B4-BE49-F238E27FC236}">
                <a16:creationId xmlns:a16="http://schemas.microsoft.com/office/drawing/2014/main" id="{DD0A5A73-A8E2-4232-90E2-8E7ACFD2F077}"/>
              </a:ext>
            </a:extLst>
          </p:cNvPr>
          <p:cNvSpPr txBox="1">
            <a:spLocks noChangeArrowheads="1"/>
          </p:cNvSpPr>
          <p:nvPr/>
        </p:nvSpPr>
        <p:spPr bwMode="auto">
          <a:xfrm>
            <a:off x="1981200" y="1524000"/>
            <a:ext cx="656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2400" b="1">
                <a:solidFill>
                  <a:srgbClr val="000000"/>
                </a:solidFill>
                <a:latin typeface="Times New Roman" panose="02020603050405020304" pitchFamily="18" charset="0"/>
              </a:rPr>
              <a:t>Depreciation or Capital Consumption Allowance</a:t>
            </a:r>
          </a:p>
        </p:txBody>
      </p:sp>
      <p:sp>
        <p:nvSpPr>
          <p:cNvPr id="19479" name="Text Box 23">
            <a:extLst>
              <a:ext uri="{FF2B5EF4-FFF2-40B4-BE49-F238E27FC236}">
                <a16:creationId xmlns:a16="http://schemas.microsoft.com/office/drawing/2014/main" id="{6449D5AC-25BC-47E0-BA4A-804E9A11D964}"/>
              </a:ext>
            </a:extLst>
          </p:cNvPr>
          <p:cNvSpPr txBox="1">
            <a:spLocks noChangeArrowheads="1"/>
          </p:cNvSpPr>
          <p:nvPr/>
        </p:nvSpPr>
        <p:spPr bwMode="auto">
          <a:xfrm>
            <a:off x="3409950" y="2138363"/>
            <a:ext cx="349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3600" b="1">
                <a:solidFill>
                  <a:srgbClr val="000000"/>
                </a:solidFill>
                <a:latin typeface="Times New Roman" panose="02020603050405020304" pitchFamily="18" charset="0"/>
              </a:rPr>
              <a:t>Net Investment</a:t>
            </a:r>
          </a:p>
        </p:txBody>
      </p:sp>
      <p:sp>
        <p:nvSpPr>
          <p:cNvPr id="19480" name="Line 24">
            <a:extLst>
              <a:ext uri="{FF2B5EF4-FFF2-40B4-BE49-F238E27FC236}">
                <a16:creationId xmlns:a16="http://schemas.microsoft.com/office/drawing/2014/main" id="{4CE6B30F-9282-47DE-9A6C-8888A8A60AF6}"/>
              </a:ext>
            </a:extLst>
          </p:cNvPr>
          <p:cNvSpPr>
            <a:spLocks noChangeShapeType="1"/>
          </p:cNvSpPr>
          <p:nvPr/>
        </p:nvSpPr>
        <p:spPr bwMode="auto">
          <a:xfrm>
            <a:off x="2393950" y="2165350"/>
            <a:ext cx="529113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1" name="Text Box 25">
            <a:extLst>
              <a:ext uri="{FF2B5EF4-FFF2-40B4-BE49-F238E27FC236}">
                <a16:creationId xmlns:a16="http://schemas.microsoft.com/office/drawing/2014/main" id="{10087CF1-A7AA-4E12-A1E6-887F0C51B3CB}"/>
              </a:ext>
            </a:extLst>
          </p:cNvPr>
          <p:cNvSpPr txBox="1">
            <a:spLocks noChangeArrowheads="1"/>
          </p:cNvSpPr>
          <p:nvPr/>
        </p:nvSpPr>
        <p:spPr bwMode="auto">
          <a:xfrm>
            <a:off x="1524000" y="1143000"/>
            <a:ext cx="46355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6600" b="1">
                <a:latin typeface="Times New Roman" panose="02020603050405020304" pitchFamily="18" charset="0"/>
              </a:rPr>
              <a:t>-</a:t>
            </a:r>
          </a:p>
        </p:txBody>
      </p:sp>
      <p:sp>
        <p:nvSpPr>
          <p:cNvPr id="19482" name="Text Box 26">
            <a:extLst>
              <a:ext uri="{FF2B5EF4-FFF2-40B4-BE49-F238E27FC236}">
                <a16:creationId xmlns:a16="http://schemas.microsoft.com/office/drawing/2014/main" id="{87F71B96-79E4-4331-AAC5-D2348BF587B0}"/>
              </a:ext>
            </a:extLst>
          </p:cNvPr>
          <p:cNvSpPr txBox="1">
            <a:spLocks noChangeArrowheads="1"/>
          </p:cNvSpPr>
          <p:nvPr/>
        </p:nvSpPr>
        <p:spPr bwMode="auto">
          <a:xfrm>
            <a:off x="2944813" y="2068513"/>
            <a:ext cx="484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US" altLang="en-US" sz="4000" b="1">
                <a:latin typeface="Times New Roman" panose="02020603050405020304" pitchFamily="18" charset="0"/>
              </a:rPr>
              <a:t>=</a:t>
            </a:r>
          </a:p>
        </p:txBody>
      </p:sp>
      <p:sp>
        <p:nvSpPr>
          <p:cNvPr id="16405" name="Title 24">
            <a:extLst>
              <a:ext uri="{FF2B5EF4-FFF2-40B4-BE49-F238E27FC236}">
                <a16:creationId xmlns:a16="http://schemas.microsoft.com/office/drawing/2014/main" id="{471179CE-EAD9-4DE5-8B1F-CDF180DFF130}"/>
              </a:ext>
            </a:extLst>
          </p:cNvPr>
          <p:cNvSpPr>
            <a:spLocks noGrp="1"/>
          </p:cNvSpPr>
          <p:nvPr>
            <p:ph type="title"/>
          </p:nvPr>
        </p:nvSpPr>
        <p:spPr>
          <a:xfrm>
            <a:off x="636316" y="146244"/>
            <a:ext cx="7772400" cy="685800"/>
          </a:xfrm>
        </p:spPr>
        <p:txBody>
          <a:bodyPr>
            <a:noAutofit/>
          </a:bodyPr>
          <a:lstStyle/>
          <a:p>
            <a:pPr algn="ctr" eaLnBrk="1" fontAlgn="auto" hangingPunct="1">
              <a:spcAft>
                <a:spcPts val="0"/>
              </a:spcAft>
              <a:defRPr/>
            </a:pPr>
            <a:r>
              <a:rPr lang="en-US" sz="3600" b="1" dirty="0">
                <a:latin typeface="Bookman Old Style" pitchFamily="18" charset="0"/>
              </a:rPr>
              <a:t>Net Investment </a:t>
            </a:r>
          </a:p>
        </p:txBody>
      </p:sp>
      <p:sp>
        <p:nvSpPr>
          <p:cNvPr id="39958" name="Slide Number Placeholder 3">
            <a:extLst>
              <a:ext uri="{FF2B5EF4-FFF2-40B4-BE49-F238E27FC236}">
                <a16:creationId xmlns:a16="http://schemas.microsoft.com/office/drawing/2014/main" id="{3EEA26E4-95F0-4484-B09B-6BB2B96DEFA8}"/>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E3AF3A54-80C3-4F3A-9B16-3B42CCC51B87}" type="slidenum">
              <a:rPr lang="en-US" altLang="en-US" sz="1600" b="1">
                <a:solidFill>
                  <a:srgbClr val="1A09BD"/>
                </a:solidFill>
              </a:rPr>
              <a:pPr eaLnBrk="1" hangingPunct="1">
                <a:spcBef>
                  <a:spcPct val="0"/>
                </a:spcBef>
                <a:buClrTx/>
                <a:buSzTx/>
                <a:buFontTx/>
                <a:buNone/>
              </a:pPr>
              <a:t>16</a:t>
            </a:fld>
            <a:endParaRPr lang="en-US" altLang="en-US" sz="1600" b="1">
              <a:solidFill>
                <a:srgbClr val="1A09BD"/>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p:cTn id="7" dur="500" fill="hold"/>
                                        <p:tgtEl>
                                          <p:spTgt spid="19461"/>
                                        </p:tgtEl>
                                        <p:attrNameLst>
                                          <p:attrName>ppt_w</p:attrName>
                                        </p:attrNameLst>
                                      </p:cBhvr>
                                      <p:tavLst>
                                        <p:tav tm="0">
                                          <p:val>
                                            <p:fltVal val="0"/>
                                          </p:val>
                                        </p:tav>
                                        <p:tav tm="100000">
                                          <p:val>
                                            <p:strVal val="#ppt_w"/>
                                          </p:val>
                                        </p:tav>
                                      </p:tavLst>
                                    </p:anim>
                                    <p:anim calcmode="lin" valueType="num">
                                      <p:cBhvr>
                                        <p:cTn id="8" dur="500" fill="hold"/>
                                        <p:tgtEl>
                                          <p:spTgt spid="19461"/>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9462"/>
                                        </p:tgtEl>
                                        <p:attrNameLst>
                                          <p:attrName>style.visibility</p:attrName>
                                        </p:attrNameLst>
                                      </p:cBhvr>
                                      <p:to>
                                        <p:strVal val="visible"/>
                                      </p:to>
                                    </p:set>
                                    <p:anim calcmode="lin" valueType="num">
                                      <p:cBhvr>
                                        <p:cTn id="12" dur="500" fill="hold"/>
                                        <p:tgtEl>
                                          <p:spTgt spid="19462"/>
                                        </p:tgtEl>
                                        <p:attrNameLst>
                                          <p:attrName>ppt_w</p:attrName>
                                        </p:attrNameLst>
                                      </p:cBhvr>
                                      <p:tavLst>
                                        <p:tav tm="0">
                                          <p:val>
                                            <p:fltVal val="0"/>
                                          </p:val>
                                        </p:tav>
                                        <p:tav tm="100000">
                                          <p:val>
                                            <p:strVal val="#ppt_w"/>
                                          </p:val>
                                        </p:tav>
                                      </p:tavLst>
                                    </p:anim>
                                    <p:anim calcmode="lin" valueType="num">
                                      <p:cBhvr>
                                        <p:cTn id="13" dur="500" fill="hold"/>
                                        <p:tgtEl>
                                          <p:spTgt spid="1946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9468"/>
                                        </p:tgtEl>
                                        <p:attrNameLst>
                                          <p:attrName>style.visibility</p:attrName>
                                        </p:attrNameLst>
                                      </p:cBhvr>
                                      <p:to>
                                        <p:strVal val="visible"/>
                                      </p:to>
                                    </p:set>
                                    <p:animEffect transition="in" filter="wipe(down)">
                                      <p:cBhvr>
                                        <p:cTn id="17" dur="500"/>
                                        <p:tgtEl>
                                          <p:spTgt spid="19468"/>
                                        </p:tgtEl>
                                      </p:cBhvr>
                                    </p:animEffect>
                                  </p:childTnLst>
                                </p:cTn>
                              </p:par>
                            </p:childTnLst>
                          </p:cTn>
                        </p:par>
                        <p:par>
                          <p:cTn id="18" fill="hold" nodeType="afterGroup">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9463"/>
                                        </p:tgtEl>
                                        <p:attrNameLst>
                                          <p:attrName>style.visibility</p:attrName>
                                        </p:attrNameLst>
                                      </p:cBhvr>
                                      <p:to>
                                        <p:strVal val="visible"/>
                                      </p:to>
                                    </p:set>
                                    <p:anim calcmode="lin" valueType="num">
                                      <p:cBhvr>
                                        <p:cTn id="21" dur="500" fill="hold"/>
                                        <p:tgtEl>
                                          <p:spTgt spid="19463"/>
                                        </p:tgtEl>
                                        <p:attrNameLst>
                                          <p:attrName>ppt_w</p:attrName>
                                        </p:attrNameLst>
                                      </p:cBhvr>
                                      <p:tavLst>
                                        <p:tav tm="0">
                                          <p:val>
                                            <p:fltVal val="0"/>
                                          </p:val>
                                        </p:tav>
                                        <p:tav tm="100000">
                                          <p:val>
                                            <p:strVal val="#ppt_w"/>
                                          </p:val>
                                        </p:tav>
                                      </p:tavLst>
                                    </p:anim>
                                    <p:anim calcmode="lin" valueType="num">
                                      <p:cBhvr>
                                        <p:cTn id="22" dur="500" fill="hold"/>
                                        <p:tgtEl>
                                          <p:spTgt spid="19463"/>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9471"/>
                                        </p:tgtEl>
                                        <p:attrNameLst>
                                          <p:attrName>style.visibility</p:attrName>
                                        </p:attrNameLst>
                                      </p:cBhvr>
                                      <p:to>
                                        <p:strVal val="visible"/>
                                      </p:to>
                                    </p:set>
                                    <p:animEffect transition="in" filter="wipe(down)">
                                      <p:cBhvr>
                                        <p:cTn id="26" dur="500"/>
                                        <p:tgtEl>
                                          <p:spTgt spid="19471"/>
                                        </p:tgtEl>
                                      </p:cBhvr>
                                    </p:animEffect>
                                  </p:childTnLst>
                                </p:cTn>
                              </p:par>
                            </p:childTnLst>
                          </p:cTn>
                        </p:par>
                        <p:par>
                          <p:cTn id="27" fill="hold" nodeType="afterGroup">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9473"/>
                                        </p:tgtEl>
                                        <p:attrNameLst>
                                          <p:attrName>style.visibility</p:attrName>
                                        </p:attrNameLst>
                                      </p:cBhvr>
                                      <p:to>
                                        <p:strVal val="visible"/>
                                      </p:to>
                                    </p:set>
                                    <p:animEffect transition="in" filter="wipe(down)">
                                      <p:cBhvr>
                                        <p:cTn id="30" dur="500"/>
                                        <p:tgtEl>
                                          <p:spTgt spid="1947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9465"/>
                                        </p:tgtEl>
                                        <p:attrNameLst>
                                          <p:attrName>style.visibility</p:attrName>
                                        </p:attrNameLst>
                                      </p:cBhvr>
                                      <p:to>
                                        <p:strVal val="visible"/>
                                      </p:to>
                                    </p:set>
                                    <p:anim calcmode="lin" valueType="num">
                                      <p:cBhvr>
                                        <p:cTn id="35" dur="500" fill="hold"/>
                                        <p:tgtEl>
                                          <p:spTgt spid="19465"/>
                                        </p:tgtEl>
                                        <p:attrNameLst>
                                          <p:attrName>ppt_w</p:attrName>
                                        </p:attrNameLst>
                                      </p:cBhvr>
                                      <p:tavLst>
                                        <p:tav tm="0">
                                          <p:val>
                                            <p:fltVal val="0"/>
                                          </p:val>
                                        </p:tav>
                                        <p:tav tm="100000">
                                          <p:val>
                                            <p:strVal val="#ppt_w"/>
                                          </p:val>
                                        </p:tav>
                                      </p:tavLst>
                                    </p:anim>
                                    <p:anim calcmode="lin" valueType="num">
                                      <p:cBhvr>
                                        <p:cTn id="36" dur="500" fill="hold"/>
                                        <p:tgtEl>
                                          <p:spTgt spid="19465"/>
                                        </p:tgtEl>
                                        <p:attrNameLst>
                                          <p:attrName>ppt_h</p:attrName>
                                        </p:attrNameLst>
                                      </p:cBhvr>
                                      <p:tavLst>
                                        <p:tav tm="0">
                                          <p:val>
                                            <p:fltVal val="0"/>
                                          </p:val>
                                        </p:tav>
                                        <p:tav tm="100000">
                                          <p:val>
                                            <p:strVal val="#ppt_h"/>
                                          </p:val>
                                        </p:tav>
                                      </p:tavLst>
                                    </p:anim>
                                  </p:childTnLst>
                                </p:cTn>
                              </p:par>
                            </p:childTnLst>
                          </p:cTn>
                        </p:par>
                        <p:par>
                          <p:cTn id="37" fill="hold" nodeType="afterGroup">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19469"/>
                                        </p:tgtEl>
                                        <p:attrNameLst>
                                          <p:attrName>style.visibility</p:attrName>
                                        </p:attrNameLst>
                                      </p:cBhvr>
                                      <p:to>
                                        <p:strVal val="visible"/>
                                      </p:to>
                                    </p:set>
                                    <p:animEffect transition="in" filter="wipe(right)">
                                      <p:cBhvr>
                                        <p:cTn id="40" dur="500"/>
                                        <p:tgtEl>
                                          <p:spTgt spid="19469"/>
                                        </p:tgtEl>
                                      </p:cBhvr>
                                    </p:animEffect>
                                  </p:childTnLst>
                                </p:cTn>
                              </p:par>
                            </p:childTnLst>
                          </p:cTn>
                        </p:par>
                        <p:par>
                          <p:cTn id="41" fill="hold" nodeType="afterGroup">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19470"/>
                                        </p:tgtEl>
                                        <p:attrNameLst>
                                          <p:attrName>style.visibility</p:attrName>
                                        </p:attrNameLst>
                                      </p:cBhvr>
                                      <p:to>
                                        <p:strVal val="visible"/>
                                      </p:to>
                                    </p:set>
                                    <p:animEffect transition="in" filter="wipe(up)">
                                      <p:cBhvr>
                                        <p:cTn id="44" dur="500"/>
                                        <p:tgtEl>
                                          <p:spTgt spid="1947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477"/>
                                        </p:tgtEl>
                                        <p:attrNameLst>
                                          <p:attrName>style.visibility</p:attrName>
                                        </p:attrNameLst>
                                      </p:cBhvr>
                                      <p:to>
                                        <p:strVal val="visible"/>
                                      </p:to>
                                    </p:set>
                                    <p:animEffect transition="in" filter="wipe(left)">
                                      <p:cBhvr>
                                        <p:cTn id="47" dur="500"/>
                                        <p:tgtEl>
                                          <p:spTgt spid="19477"/>
                                        </p:tgtEl>
                                      </p:cBhvr>
                                    </p:animEffect>
                                  </p:childTnLst>
                                </p:cTn>
                              </p:par>
                            </p:childTnLst>
                          </p:cTn>
                        </p:par>
                        <p:par>
                          <p:cTn id="48" fill="hold" nodeType="afterGroup">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19481"/>
                                        </p:tgtEl>
                                        <p:attrNameLst>
                                          <p:attrName>style.visibility</p:attrName>
                                        </p:attrNameLst>
                                      </p:cBhvr>
                                      <p:to>
                                        <p:strVal val="visible"/>
                                      </p:to>
                                    </p:set>
                                    <p:animEffect transition="in" filter="wipe(left)">
                                      <p:cBhvr>
                                        <p:cTn id="51" dur="500"/>
                                        <p:tgtEl>
                                          <p:spTgt spid="19481"/>
                                        </p:tgtEl>
                                      </p:cBhvr>
                                    </p:animEffect>
                                  </p:childTnLst>
                                </p:cTn>
                              </p:par>
                            </p:childTnLst>
                          </p:cTn>
                        </p:par>
                        <p:par>
                          <p:cTn id="52" fill="hold" nodeType="afterGroup">
                            <p:stCondLst>
                              <p:cond delay="2000"/>
                            </p:stCondLst>
                            <p:childTnLst>
                              <p:par>
                                <p:cTn id="53" presetID="22" presetClass="entr" presetSubtype="8" fill="hold" nodeType="afterEffect">
                                  <p:stCondLst>
                                    <p:cond delay="0"/>
                                  </p:stCondLst>
                                  <p:childTnLst>
                                    <p:set>
                                      <p:cBhvr>
                                        <p:cTn id="54" dur="1" fill="hold">
                                          <p:stCondLst>
                                            <p:cond delay="0"/>
                                          </p:stCondLst>
                                        </p:cTn>
                                        <p:tgtEl>
                                          <p:spTgt spid="19480"/>
                                        </p:tgtEl>
                                        <p:attrNameLst>
                                          <p:attrName>style.visibility</p:attrName>
                                        </p:attrNameLst>
                                      </p:cBhvr>
                                      <p:to>
                                        <p:strVal val="visible"/>
                                      </p:to>
                                    </p:set>
                                    <p:animEffect transition="in" filter="wipe(left)">
                                      <p:cBhvr>
                                        <p:cTn id="55" dur="500"/>
                                        <p:tgtEl>
                                          <p:spTgt spid="1948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478"/>
                                        </p:tgtEl>
                                        <p:attrNameLst>
                                          <p:attrName>style.visibility</p:attrName>
                                        </p:attrNameLst>
                                      </p:cBhvr>
                                      <p:to>
                                        <p:strVal val="visible"/>
                                      </p:to>
                                    </p:set>
                                    <p:animEffect transition="in" filter="wipe(left)">
                                      <p:cBhvr>
                                        <p:cTn id="60" dur="500"/>
                                        <p:tgtEl>
                                          <p:spTgt spid="19478"/>
                                        </p:tgtEl>
                                      </p:cBhvr>
                                    </p:animEffect>
                                  </p:childTnLst>
                                </p:cTn>
                              </p:par>
                              <p:par>
                                <p:cTn id="61" presetID="23" presetClass="entr" presetSubtype="16" fill="hold" grpId="0" nodeType="withEffect">
                                  <p:stCondLst>
                                    <p:cond delay="0"/>
                                  </p:stCondLst>
                                  <p:childTnLst>
                                    <p:set>
                                      <p:cBhvr>
                                        <p:cTn id="62" dur="1" fill="hold">
                                          <p:stCondLst>
                                            <p:cond delay="0"/>
                                          </p:stCondLst>
                                        </p:cTn>
                                        <p:tgtEl>
                                          <p:spTgt spid="19466"/>
                                        </p:tgtEl>
                                        <p:attrNameLst>
                                          <p:attrName>style.visibility</p:attrName>
                                        </p:attrNameLst>
                                      </p:cBhvr>
                                      <p:to>
                                        <p:strVal val="visible"/>
                                      </p:to>
                                    </p:set>
                                    <p:anim calcmode="lin" valueType="num">
                                      <p:cBhvr>
                                        <p:cTn id="63" dur="500" fill="hold"/>
                                        <p:tgtEl>
                                          <p:spTgt spid="19466"/>
                                        </p:tgtEl>
                                        <p:attrNameLst>
                                          <p:attrName>ppt_w</p:attrName>
                                        </p:attrNameLst>
                                      </p:cBhvr>
                                      <p:tavLst>
                                        <p:tav tm="0">
                                          <p:val>
                                            <p:fltVal val="0"/>
                                          </p:val>
                                        </p:tav>
                                        <p:tav tm="100000">
                                          <p:val>
                                            <p:strVal val="#ppt_w"/>
                                          </p:val>
                                        </p:tav>
                                      </p:tavLst>
                                    </p:anim>
                                    <p:anim calcmode="lin" valueType="num">
                                      <p:cBhvr>
                                        <p:cTn id="64" dur="500" fill="hold"/>
                                        <p:tgtEl>
                                          <p:spTgt spid="19466"/>
                                        </p:tgtEl>
                                        <p:attrNameLst>
                                          <p:attrName>ppt_h</p:attrName>
                                        </p:attrNameLst>
                                      </p:cBhvr>
                                      <p:tavLst>
                                        <p:tav tm="0">
                                          <p:val>
                                            <p:fltVal val="0"/>
                                          </p:val>
                                        </p:tav>
                                        <p:tav tm="100000">
                                          <p:val>
                                            <p:strVal val="#ppt_h"/>
                                          </p:val>
                                        </p:tav>
                                      </p:tavLst>
                                    </p:anim>
                                  </p:childTnLst>
                                </p:cTn>
                              </p:par>
                            </p:childTnLst>
                          </p:cTn>
                        </p:par>
                        <p:par>
                          <p:cTn id="65" fill="hold" nodeType="afterGroup">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9482"/>
                                        </p:tgtEl>
                                        <p:attrNameLst>
                                          <p:attrName>style.visibility</p:attrName>
                                        </p:attrNameLst>
                                      </p:cBhvr>
                                      <p:to>
                                        <p:strVal val="visible"/>
                                      </p:to>
                                    </p:set>
                                    <p:animEffect transition="in" filter="wipe(left)">
                                      <p:cBhvr>
                                        <p:cTn id="68" dur="500"/>
                                        <p:tgtEl>
                                          <p:spTgt spid="19482"/>
                                        </p:tgtEl>
                                      </p:cBhvr>
                                    </p:animEffect>
                                  </p:childTnLst>
                                </p:cTn>
                              </p:par>
                            </p:childTnLst>
                          </p:cTn>
                        </p:par>
                        <p:par>
                          <p:cTn id="69" fill="hold" nodeType="afterGroup">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19479"/>
                                        </p:tgtEl>
                                        <p:attrNameLst>
                                          <p:attrName>style.visibility</p:attrName>
                                        </p:attrNameLst>
                                      </p:cBhvr>
                                      <p:to>
                                        <p:strVal val="visible"/>
                                      </p:to>
                                    </p:set>
                                    <p:animEffect transition="in" filter="wipe(left)">
                                      <p:cBhvr>
                                        <p:cTn id="72" dur="500"/>
                                        <p:tgtEl>
                                          <p:spTgt spid="19479"/>
                                        </p:tgtEl>
                                      </p:cBhvr>
                                    </p:animEffect>
                                  </p:childTnLst>
                                </p:cTn>
                              </p:par>
                            </p:childTnLst>
                          </p:cTn>
                        </p:par>
                        <p:par>
                          <p:cTn id="73" fill="hold" nodeType="afterGroup">
                            <p:stCondLst>
                              <p:cond delay="1500"/>
                            </p:stCondLst>
                            <p:childTnLst>
                              <p:par>
                                <p:cTn id="74" presetID="23" presetClass="entr" presetSubtype="16" fill="hold" grpId="0" nodeType="afterEffect">
                                  <p:stCondLst>
                                    <p:cond delay="0"/>
                                  </p:stCondLst>
                                  <p:childTnLst>
                                    <p:set>
                                      <p:cBhvr>
                                        <p:cTn id="75" dur="1" fill="hold">
                                          <p:stCondLst>
                                            <p:cond delay="0"/>
                                          </p:stCondLst>
                                        </p:cTn>
                                        <p:tgtEl>
                                          <p:spTgt spid="19467"/>
                                        </p:tgtEl>
                                        <p:attrNameLst>
                                          <p:attrName>style.visibility</p:attrName>
                                        </p:attrNameLst>
                                      </p:cBhvr>
                                      <p:to>
                                        <p:strVal val="visible"/>
                                      </p:to>
                                    </p:set>
                                    <p:anim calcmode="lin" valueType="num">
                                      <p:cBhvr>
                                        <p:cTn id="76" dur="500" fill="hold"/>
                                        <p:tgtEl>
                                          <p:spTgt spid="19467"/>
                                        </p:tgtEl>
                                        <p:attrNameLst>
                                          <p:attrName>ppt_w</p:attrName>
                                        </p:attrNameLst>
                                      </p:cBhvr>
                                      <p:tavLst>
                                        <p:tav tm="0">
                                          <p:val>
                                            <p:fltVal val="0"/>
                                          </p:val>
                                        </p:tav>
                                        <p:tav tm="100000">
                                          <p:val>
                                            <p:strVal val="#ppt_w"/>
                                          </p:val>
                                        </p:tav>
                                      </p:tavLst>
                                    </p:anim>
                                    <p:anim calcmode="lin" valueType="num">
                                      <p:cBhvr>
                                        <p:cTn id="77" dur="500" fill="hold"/>
                                        <p:tgtEl>
                                          <p:spTgt spid="19467"/>
                                        </p:tgtEl>
                                        <p:attrNameLst>
                                          <p:attrName>ppt_h</p:attrName>
                                        </p:attrNameLst>
                                      </p:cBhvr>
                                      <p:tavLst>
                                        <p:tav tm="0">
                                          <p:val>
                                            <p:fltVal val="0"/>
                                          </p:val>
                                        </p:tav>
                                        <p:tav tm="100000">
                                          <p:val>
                                            <p:strVal val="#ppt_h"/>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1" fill="hold" nodeType="click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wipe(up)">
                                      <p:cBhvr>
                                        <p:cTn id="82" dur="1000"/>
                                        <p:tgtEl>
                                          <p:spTgt spid="2"/>
                                        </p:tgtEl>
                                      </p:cBhvr>
                                    </p:animEffect>
                                  </p:childTnLst>
                                </p:cTn>
                              </p:par>
                            </p:childTnLst>
                          </p:cTn>
                        </p:par>
                        <p:par>
                          <p:cTn id="83" fill="hold" nodeType="afterGroup">
                            <p:stCondLst>
                              <p:cond delay="1000"/>
                            </p:stCondLst>
                            <p:childTnLst>
                              <p:par>
                                <p:cTn id="84" presetID="1" presetClass="entr" presetSubtype="0" fill="hold" grpId="0" nodeType="afterEffect">
                                  <p:stCondLst>
                                    <p:cond delay="0"/>
                                  </p:stCondLst>
                                  <p:childTnLst>
                                    <p:set>
                                      <p:cBhvr>
                                        <p:cTn id="85" dur="1" fill="hold">
                                          <p:stCondLst>
                                            <p:cond delay="0"/>
                                          </p:stCondLst>
                                        </p:cTn>
                                        <p:tgtEl>
                                          <p:spTgt spid="194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nimBg="1"/>
      <p:bldP spid="19461" grpId="0"/>
      <p:bldP spid="19462" grpId="0"/>
      <p:bldP spid="19463" grpId="0"/>
      <p:bldP spid="19465" grpId="0" animBg="1"/>
      <p:bldP spid="19466" grpId="0" animBg="1"/>
      <p:bldP spid="19467" grpId="0" animBg="1"/>
      <p:bldP spid="19469" grpId="0" animBg="1"/>
      <p:bldP spid="19470" grpId="0"/>
      <p:bldP spid="19471" grpId="0" animBg="1"/>
      <p:bldP spid="19472" grpId="0" animBg="1"/>
      <p:bldP spid="19473" grpId="0" animBg="1"/>
      <p:bldP spid="19477" grpId="0"/>
      <p:bldP spid="19478" grpId="0"/>
      <p:bldP spid="19479" grpId="0"/>
      <p:bldP spid="19481" grpId="0"/>
      <p:bldP spid="1948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A087B46-548C-47D4-BA4A-69B0F011BD97}"/>
              </a:ext>
            </a:extLst>
          </p:cNvPr>
          <p:cNvSpPr>
            <a:spLocks noGrp="1" noChangeArrowheads="1"/>
          </p:cNvSpPr>
          <p:nvPr>
            <p:ph type="title"/>
          </p:nvPr>
        </p:nvSpPr>
        <p:spPr>
          <a:xfrm>
            <a:off x="675481" y="39107"/>
            <a:ext cx="7793038" cy="725488"/>
          </a:xfrm>
        </p:spPr>
        <p:txBody>
          <a:bodyPr>
            <a:noAutofit/>
          </a:bodyPr>
          <a:lstStyle/>
          <a:p>
            <a:pPr algn="ctr" eaLnBrk="1" fontAlgn="auto" hangingPunct="1">
              <a:spcAft>
                <a:spcPts val="0"/>
              </a:spcAft>
              <a:defRPr/>
            </a:pPr>
            <a:r>
              <a:rPr lang="en-US" sz="3600" b="1" dirty="0">
                <a:latin typeface="Bookman Old Style" pitchFamily="18" charset="0"/>
              </a:rPr>
              <a:t>Governmen</a:t>
            </a:r>
            <a:r>
              <a:rPr lang="en-US" sz="3600" b="1" dirty="0">
                <a:solidFill>
                  <a:schemeClr val="tx2">
                    <a:satMod val="130000"/>
                  </a:schemeClr>
                </a:solidFill>
                <a:latin typeface="Bookman Old Style" pitchFamily="18" charset="0"/>
              </a:rPr>
              <a:t>t</a:t>
            </a:r>
          </a:p>
        </p:txBody>
      </p:sp>
      <p:sp>
        <p:nvSpPr>
          <p:cNvPr id="29699" name="Rectangle 3">
            <a:extLst>
              <a:ext uri="{FF2B5EF4-FFF2-40B4-BE49-F238E27FC236}">
                <a16:creationId xmlns:a16="http://schemas.microsoft.com/office/drawing/2014/main" id="{1CAEF38F-6CA7-4E06-BB71-59AA511DCCE9}"/>
              </a:ext>
            </a:extLst>
          </p:cNvPr>
          <p:cNvSpPr>
            <a:spLocks noGrp="1" noChangeArrowheads="1"/>
          </p:cNvSpPr>
          <p:nvPr>
            <p:ph idx="1"/>
          </p:nvPr>
        </p:nvSpPr>
        <p:spPr>
          <a:xfrm>
            <a:off x="152399" y="838199"/>
            <a:ext cx="8893175" cy="5813425"/>
          </a:xfrm>
        </p:spPr>
        <p:txBody>
          <a:bodyPr/>
          <a:lstStyle/>
          <a:p>
            <a:pPr eaLnBrk="1" hangingPunct="1">
              <a:lnSpc>
                <a:spcPct val="90000"/>
              </a:lnSpc>
              <a:buClrTx/>
              <a:buFont typeface="Arial" panose="020B0604020202020204" pitchFamily="34" charset="0"/>
              <a:buChar char="•"/>
              <a:defRPr/>
            </a:pPr>
            <a:r>
              <a:rPr lang="en-US" sz="2200" dirty="0">
                <a:latin typeface="Arial" panose="020B0604020202020204" pitchFamily="34" charset="0"/>
                <a:cs typeface="Arial" panose="020B0604020202020204" pitchFamily="34" charset="0"/>
              </a:rPr>
              <a:t>Government Expenditures reflect direct consumption, </a:t>
            </a:r>
            <a:r>
              <a:rPr lang="en-US" sz="2200" i="1" dirty="0">
                <a:latin typeface="Arial" panose="020B0604020202020204" pitchFamily="34" charset="0"/>
                <a:cs typeface="Arial" panose="020B0604020202020204" pitchFamily="34" charset="0"/>
              </a:rPr>
              <a:t>not transfers</a:t>
            </a:r>
          </a:p>
          <a:p>
            <a:pPr eaLnBrk="1" hangingPunct="1">
              <a:lnSpc>
                <a:spcPct val="90000"/>
              </a:lnSpc>
              <a:buClrTx/>
              <a:buFont typeface="Arial" panose="020B0604020202020204" pitchFamily="34" charset="0"/>
              <a:buChar char="•"/>
              <a:defRPr/>
            </a:pPr>
            <a:endParaRPr lang="en-US" sz="2200" i="1" dirty="0">
              <a:latin typeface="Arial" panose="020B0604020202020204" pitchFamily="34" charset="0"/>
              <a:cs typeface="Arial" panose="020B0604020202020204" pitchFamily="34" charset="0"/>
            </a:endParaRPr>
          </a:p>
          <a:p>
            <a:pPr marL="342900" indent="-342900">
              <a:lnSpc>
                <a:spcPct val="95000"/>
              </a:lnSpc>
              <a:spcBef>
                <a:spcPct val="20000"/>
              </a:spcBef>
              <a:buClrTx/>
              <a:buSzPct val="90000"/>
              <a:buFont typeface="Arial" panose="020B0604020202020204" pitchFamily="34" charset="0"/>
              <a:buChar char="•"/>
              <a:defRPr/>
            </a:pPr>
            <a:r>
              <a:rPr lang="en-US" sz="2200" dirty="0">
                <a:latin typeface="Arial" panose="020B0604020202020204" pitchFamily="34" charset="0"/>
                <a:cs typeface="Arial" panose="020B0604020202020204" pitchFamily="34" charset="0"/>
              </a:rPr>
              <a:t>Defense, Government investments in roads and other infrastructure, government services such as Department of Motor Vehicles. Police and Congress are all expenditures. </a:t>
            </a:r>
          </a:p>
          <a:p>
            <a:pPr marL="342900" indent="-342900">
              <a:lnSpc>
                <a:spcPct val="95000"/>
              </a:lnSpc>
              <a:spcBef>
                <a:spcPct val="20000"/>
              </a:spcBef>
              <a:buClrTx/>
              <a:buSzPct val="90000"/>
              <a:buFont typeface="Arial" panose="020B0604020202020204" pitchFamily="34" charset="0"/>
              <a:buChar char="•"/>
              <a:defRPr/>
            </a:pPr>
            <a:endParaRPr lang="en-US" sz="2200" kern="0" dirty="0">
              <a:latin typeface="Arial" panose="020B0604020202020204" pitchFamily="34" charset="0"/>
              <a:cs typeface="Arial" panose="020B0604020202020204" pitchFamily="34" charset="0"/>
            </a:endParaRPr>
          </a:p>
          <a:p>
            <a:pPr marL="342900" indent="-342900">
              <a:lnSpc>
                <a:spcPct val="95000"/>
              </a:lnSpc>
              <a:spcBef>
                <a:spcPct val="20000"/>
              </a:spcBef>
              <a:buClrTx/>
              <a:buSzPct val="90000"/>
              <a:buFont typeface="Arial" panose="020B0604020202020204" pitchFamily="34" charset="0"/>
              <a:buChar char="•"/>
              <a:defRPr/>
            </a:pPr>
            <a:r>
              <a:rPr lang="en-US" sz="2200" kern="0" dirty="0">
                <a:latin typeface="Arial" panose="020B0604020202020204" pitchFamily="34" charset="0"/>
                <a:cs typeface="Arial" panose="020B0604020202020204" pitchFamily="34" charset="0"/>
              </a:rPr>
              <a:t>Transfer payments represent money redistributed from one group of citizens (taxpayers) to another (poor, unemployed, elderly).</a:t>
            </a:r>
          </a:p>
          <a:p>
            <a:pPr marL="800100" lvl="1" indent="-342900">
              <a:lnSpc>
                <a:spcPct val="95000"/>
              </a:lnSpc>
              <a:spcBef>
                <a:spcPct val="20000"/>
              </a:spcBef>
              <a:buClrTx/>
              <a:buSzPct val="80000"/>
              <a:buFont typeface="Arial" panose="020B0604020202020204" pitchFamily="34" charset="0"/>
              <a:buChar char="•"/>
              <a:defRPr/>
            </a:pPr>
            <a:r>
              <a:rPr lang="en-US" sz="2200" kern="0" dirty="0">
                <a:latin typeface="Arial" panose="020B0604020202020204" pitchFamily="34" charset="0"/>
                <a:cs typeface="Arial" panose="020B0604020202020204" pitchFamily="34" charset="0"/>
              </a:rPr>
              <a:t>While transfers are included in government budgets as outlays they are not purchases of currently produced goods and services.</a:t>
            </a:r>
          </a:p>
          <a:p>
            <a:pPr marL="1257300" lvl="2" indent="-342900">
              <a:lnSpc>
                <a:spcPct val="95000"/>
              </a:lnSpc>
              <a:buClrTx/>
              <a:buSzPct val="70000"/>
              <a:buFont typeface="Arial" panose="020B0604020202020204" pitchFamily="34" charset="0"/>
              <a:buChar char="•"/>
              <a:defRPr/>
            </a:pPr>
            <a:r>
              <a:rPr lang="en-US" sz="2200" kern="0" dirty="0">
                <a:latin typeface="Arial" panose="020B0604020202020204" pitchFamily="34" charset="0"/>
                <a:cs typeface="Arial" panose="020B0604020202020204" pitchFamily="34" charset="0"/>
              </a:rPr>
              <a:t>Does not result in production of new goods and services</a:t>
            </a:r>
          </a:p>
          <a:p>
            <a:pPr marL="1257300" lvl="2" indent="-342900">
              <a:lnSpc>
                <a:spcPct val="95000"/>
              </a:lnSpc>
              <a:buClrTx/>
              <a:buSzPct val="70000"/>
              <a:buFont typeface="Arial" panose="020B0604020202020204" pitchFamily="34" charset="0"/>
              <a:buChar char="•"/>
              <a:defRPr/>
            </a:pPr>
            <a:r>
              <a:rPr lang="en-US" sz="2200" kern="0" dirty="0">
                <a:latin typeface="Arial" panose="020B0604020202020204" pitchFamily="34" charset="0"/>
                <a:cs typeface="Arial" panose="020B0604020202020204" pitchFamily="34" charset="0"/>
              </a:rPr>
              <a:t>Does not included in government purchases or in GDP</a:t>
            </a:r>
          </a:p>
          <a:p>
            <a:pPr lvl="1">
              <a:lnSpc>
                <a:spcPct val="90000"/>
              </a:lnSpc>
              <a:buClrTx/>
              <a:buFont typeface="Arial" panose="020B0604020202020204" pitchFamily="34" charset="0"/>
              <a:buChar char="•"/>
              <a:defRPr/>
            </a:pPr>
            <a:endParaRPr lang="en-US" sz="2200" dirty="0">
              <a:latin typeface="Arial" panose="020B0604020202020204" pitchFamily="34" charset="0"/>
              <a:cs typeface="Arial" panose="020B0604020202020204" pitchFamily="34" charset="0"/>
            </a:endParaRPr>
          </a:p>
          <a:p>
            <a:pPr lvl="1">
              <a:lnSpc>
                <a:spcPct val="90000"/>
              </a:lnSpc>
              <a:buClrTx/>
              <a:buFont typeface="Arial" panose="020B0604020202020204" pitchFamily="34" charset="0"/>
              <a:buChar char="•"/>
              <a:defRPr/>
            </a:pPr>
            <a:r>
              <a:rPr lang="en-US" sz="2200" dirty="0">
                <a:latin typeface="Arial" panose="020B0604020202020204" pitchFamily="34" charset="0"/>
                <a:cs typeface="Arial" panose="020B0604020202020204" pitchFamily="34" charset="0"/>
              </a:rPr>
              <a:t>Examples: Social Security, Medicare and Medicaid and Interest payments on national debt</a:t>
            </a:r>
          </a:p>
          <a:p>
            <a:pPr lvl="1" eaLnBrk="1" hangingPunct="1">
              <a:lnSpc>
                <a:spcPct val="90000"/>
              </a:lnSpc>
              <a:defRPr/>
            </a:pPr>
            <a:endParaRPr lang="en-US" sz="2400" b="1" dirty="0"/>
          </a:p>
        </p:txBody>
      </p:sp>
      <p:sp>
        <p:nvSpPr>
          <p:cNvPr id="40964" name="Slide Number Placeholder 3">
            <a:extLst>
              <a:ext uri="{FF2B5EF4-FFF2-40B4-BE49-F238E27FC236}">
                <a16:creationId xmlns:a16="http://schemas.microsoft.com/office/drawing/2014/main" id="{93039AA8-4BFF-443F-8942-5D439B41BA0C}"/>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E9147A22-F56F-4192-881B-ADDDC95F96AE}" type="slidenum">
              <a:rPr lang="en-US" altLang="en-US" sz="1600" b="1">
                <a:solidFill>
                  <a:srgbClr val="1A09BD"/>
                </a:solidFill>
              </a:rPr>
              <a:pPr eaLnBrk="1" hangingPunct="1">
                <a:spcBef>
                  <a:spcPct val="0"/>
                </a:spcBef>
                <a:buClrTx/>
                <a:buSzTx/>
                <a:buFontTx/>
                <a:buNone/>
              </a:pPr>
              <a:t>17</a:t>
            </a:fld>
            <a:endParaRPr lang="en-US" altLang="en-US" sz="1600" b="1">
              <a:solidFill>
                <a:srgbClr val="1A09BD"/>
              </a:solidFill>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F005662-3071-4A6E-881F-FC0E8F64E696}"/>
              </a:ext>
            </a:extLst>
          </p:cNvPr>
          <p:cNvSpPr>
            <a:spLocks noGrp="1" noChangeArrowheads="1"/>
          </p:cNvSpPr>
          <p:nvPr>
            <p:ph type="title"/>
          </p:nvPr>
        </p:nvSpPr>
        <p:spPr>
          <a:xfrm>
            <a:off x="685800" y="167423"/>
            <a:ext cx="7772400" cy="685800"/>
          </a:xfrm>
        </p:spPr>
        <p:txBody>
          <a:bodyPr>
            <a:noAutofit/>
          </a:bodyPr>
          <a:lstStyle/>
          <a:p>
            <a:pPr algn="ctr" eaLnBrk="1" fontAlgn="auto" hangingPunct="1">
              <a:spcAft>
                <a:spcPts val="0"/>
              </a:spcAft>
              <a:defRPr/>
            </a:pPr>
            <a:r>
              <a:rPr lang="en-US" sz="3600" b="1" dirty="0">
                <a:latin typeface="Bookman Old Style" pitchFamily="18" charset="0"/>
              </a:rPr>
              <a:t>External Accounts</a:t>
            </a:r>
          </a:p>
        </p:txBody>
      </p:sp>
      <p:sp>
        <p:nvSpPr>
          <p:cNvPr id="19459" name="Rectangle 3">
            <a:extLst>
              <a:ext uri="{FF2B5EF4-FFF2-40B4-BE49-F238E27FC236}">
                <a16:creationId xmlns:a16="http://schemas.microsoft.com/office/drawing/2014/main" id="{2837B183-9395-429F-B0FD-A0CB4311C12B}"/>
              </a:ext>
            </a:extLst>
          </p:cNvPr>
          <p:cNvSpPr>
            <a:spLocks noGrp="1" noChangeArrowheads="1"/>
          </p:cNvSpPr>
          <p:nvPr>
            <p:ph idx="1"/>
          </p:nvPr>
        </p:nvSpPr>
        <p:spPr>
          <a:xfrm>
            <a:off x="457200" y="990600"/>
            <a:ext cx="8458200" cy="5257800"/>
          </a:xfrm>
        </p:spPr>
        <p:txBody>
          <a:bodyPr>
            <a:normAutofit fontScale="25000" lnSpcReduction="20000"/>
          </a:bodyPr>
          <a:lstStyle/>
          <a:p>
            <a:pPr marL="82296" indent="0" eaLnBrk="1" fontAlgn="auto" hangingPunct="1">
              <a:lnSpc>
                <a:spcPct val="90000"/>
              </a:lnSpc>
              <a:spcAft>
                <a:spcPts val="0"/>
              </a:spcAft>
              <a:buClr>
                <a:schemeClr val="tx1"/>
              </a:buClr>
              <a:buNone/>
              <a:defRPr/>
            </a:pPr>
            <a:r>
              <a:rPr lang="en-US" sz="9600" dirty="0">
                <a:latin typeface="Arial" panose="020B0604020202020204" pitchFamily="34" charset="0"/>
                <a:cs typeface="Arial" panose="020B0604020202020204" pitchFamily="34" charset="0"/>
              </a:rPr>
              <a:t>Imports (M):  Product Accounts: Goods and Services </a:t>
            </a:r>
          </a:p>
          <a:p>
            <a:pPr marL="82296" indent="0" eaLnBrk="1" fontAlgn="auto" hangingPunct="1">
              <a:lnSpc>
                <a:spcPct val="90000"/>
              </a:lnSpc>
              <a:spcAft>
                <a:spcPts val="0"/>
              </a:spcAft>
              <a:buClr>
                <a:schemeClr val="tx1"/>
              </a:buClr>
              <a:buNone/>
              <a:defRPr/>
            </a:pPr>
            <a:r>
              <a:rPr lang="en-US" sz="9600" dirty="0">
                <a:latin typeface="Arial" panose="020B0604020202020204" pitchFamily="34" charset="0"/>
                <a:cs typeface="Arial" panose="020B0604020202020204" pitchFamily="34" charset="0"/>
              </a:rPr>
              <a:t>Exports (X): Product Accounts: Goods and Services</a:t>
            </a:r>
          </a:p>
          <a:p>
            <a:pPr marL="402336" lvl="1" indent="0" eaLnBrk="1" fontAlgn="auto" hangingPunct="1">
              <a:lnSpc>
                <a:spcPct val="90000"/>
              </a:lnSpc>
              <a:spcAft>
                <a:spcPts val="0"/>
              </a:spcAft>
              <a:buClr>
                <a:schemeClr val="tx1"/>
              </a:buClr>
              <a:buNone/>
              <a:defRPr/>
            </a:pPr>
            <a:endParaRPr lang="en-US" sz="9600" dirty="0">
              <a:latin typeface="Arial" panose="020B0604020202020204" pitchFamily="34" charset="0"/>
              <a:cs typeface="Arial" panose="020B0604020202020204" pitchFamily="34" charset="0"/>
            </a:endParaRPr>
          </a:p>
          <a:p>
            <a:pPr marL="82296" indent="0" eaLnBrk="1" fontAlgn="auto" hangingPunct="1">
              <a:lnSpc>
                <a:spcPct val="90000"/>
              </a:lnSpc>
              <a:spcAft>
                <a:spcPts val="0"/>
              </a:spcAft>
              <a:buClr>
                <a:schemeClr val="tx1"/>
              </a:buClr>
              <a:buNone/>
              <a:defRPr/>
            </a:pPr>
            <a:r>
              <a:rPr lang="en-US" sz="9600" dirty="0">
                <a:latin typeface="Arial" panose="020B0604020202020204" pitchFamily="34" charset="0"/>
                <a:cs typeface="Arial" panose="020B0604020202020204" pitchFamily="34" charset="0"/>
              </a:rPr>
              <a:t>Net Exports =  NX = X – IM</a:t>
            </a:r>
          </a:p>
          <a:p>
            <a:pPr marL="82296" indent="0" eaLnBrk="1" fontAlgn="auto" hangingPunct="1">
              <a:lnSpc>
                <a:spcPct val="90000"/>
              </a:lnSpc>
              <a:spcAft>
                <a:spcPts val="0"/>
              </a:spcAft>
              <a:buClr>
                <a:schemeClr val="tx1"/>
              </a:buClr>
              <a:buNone/>
              <a:defRPr/>
            </a:pPr>
            <a:endParaRPr lang="en-US" sz="9600" dirty="0">
              <a:latin typeface="Arial" panose="020B0604020202020204" pitchFamily="34" charset="0"/>
              <a:cs typeface="Arial" panose="020B0604020202020204" pitchFamily="34" charset="0"/>
            </a:endParaRPr>
          </a:p>
          <a:p>
            <a:pPr marL="82296" indent="0" eaLnBrk="1" fontAlgn="auto" hangingPunct="1">
              <a:lnSpc>
                <a:spcPct val="90000"/>
              </a:lnSpc>
              <a:spcAft>
                <a:spcPts val="0"/>
              </a:spcAft>
              <a:buClr>
                <a:schemeClr val="tx1"/>
              </a:buClr>
              <a:buNone/>
              <a:defRPr/>
            </a:pPr>
            <a:r>
              <a:rPr lang="en-US" sz="9600" dirty="0">
                <a:latin typeface="Arial" panose="020B0604020202020204" pitchFamily="34" charset="0"/>
                <a:cs typeface="Arial" panose="020B0604020202020204" pitchFamily="34" charset="0"/>
              </a:rPr>
              <a:t>If NX = X – IM &gt; 0 Trade Surplus  </a:t>
            </a:r>
          </a:p>
          <a:p>
            <a:pPr marL="82296" indent="0" eaLnBrk="1" fontAlgn="auto" hangingPunct="1">
              <a:lnSpc>
                <a:spcPct val="90000"/>
              </a:lnSpc>
              <a:spcAft>
                <a:spcPts val="0"/>
              </a:spcAft>
              <a:buClr>
                <a:schemeClr val="tx1"/>
              </a:buClr>
              <a:buNone/>
              <a:defRPr/>
            </a:pPr>
            <a:endParaRPr lang="en-US" sz="9600" dirty="0">
              <a:latin typeface="Arial" panose="020B0604020202020204" pitchFamily="34" charset="0"/>
              <a:cs typeface="Arial" panose="020B0604020202020204" pitchFamily="34" charset="0"/>
            </a:endParaRPr>
          </a:p>
          <a:p>
            <a:pPr marL="82296" indent="0" eaLnBrk="1" fontAlgn="auto" hangingPunct="1">
              <a:lnSpc>
                <a:spcPct val="90000"/>
              </a:lnSpc>
              <a:spcAft>
                <a:spcPts val="0"/>
              </a:spcAft>
              <a:buClr>
                <a:schemeClr val="tx1"/>
              </a:buClr>
              <a:buNone/>
              <a:defRPr/>
            </a:pPr>
            <a:r>
              <a:rPr lang="en-US" sz="9600" dirty="0">
                <a:latin typeface="Arial" panose="020B0604020202020204" pitchFamily="34" charset="0"/>
                <a:cs typeface="Arial" panose="020B0604020202020204" pitchFamily="34" charset="0"/>
              </a:rPr>
              <a:t>If NX = X – IM &lt; 0 Trade Deficit</a:t>
            </a:r>
          </a:p>
          <a:p>
            <a:pPr eaLnBrk="1" hangingPunct="1">
              <a:buClr>
                <a:schemeClr val="tx1"/>
              </a:buClr>
              <a:buFont typeface="Arial" panose="020B0604020202020204" pitchFamily="34" charset="0"/>
              <a:buChar char="•"/>
              <a:defRPr/>
            </a:pPr>
            <a:endParaRPr lang="en-US" altLang="zh-TW" sz="9600" dirty="0">
              <a:latin typeface="Arial" panose="020B0604020202020204" pitchFamily="34" charset="0"/>
              <a:ea typeface="新細明體" charset="-120"/>
              <a:cs typeface="Arial" panose="020B0604020202020204" pitchFamily="34" charset="0"/>
            </a:endParaRPr>
          </a:p>
          <a:p>
            <a:pPr eaLnBrk="1" hangingPunct="1">
              <a:buClr>
                <a:schemeClr val="tx1"/>
              </a:buClr>
              <a:buFont typeface="Arial" panose="020B0604020202020204" pitchFamily="34" charset="0"/>
              <a:buChar char="•"/>
              <a:defRPr/>
            </a:pPr>
            <a:r>
              <a:rPr lang="en-US" altLang="zh-TW" sz="9600" dirty="0">
                <a:latin typeface="Arial" panose="020B0604020202020204" pitchFamily="34" charset="0"/>
                <a:ea typeface="新細明體" charset="-120"/>
                <a:cs typeface="Arial" panose="020B0604020202020204" pitchFamily="34" charset="0"/>
              </a:rPr>
              <a:t>Here are some examples of exports of services</a:t>
            </a:r>
          </a:p>
          <a:p>
            <a:pPr lvl="2" eaLnBrk="1" hangingPunct="1">
              <a:buClr>
                <a:schemeClr val="tx1"/>
              </a:buClr>
              <a:buFont typeface="Arial" panose="020B0604020202020204" pitchFamily="34" charset="0"/>
              <a:buChar char="•"/>
              <a:defRPr/>
            </a:pPr>
            <a:r>
              <a:rPr lang="en-US" altLang="zh-TW" sz="9600" dirty="0">
                <a:latin typeface="Arial" panose="020B0604020202020204" pitchFamily="34" charset="0"/>
                <a:ea typeface="新細明體" charset="-120"/>
                <a:cs typeface="Arial" panose="020B0604020202020204" pitchFamily="34" charset="0"/>
              </a:rPr>
              <a:t>	Spending of foreign tourists in USA or Qatar</a:t>
            </a:r>
          </a:p>
          <a:p>
            <a:pPr lvl="2" eaLnBrk="1" hangingPunct="1">
              <a:buClr>
                <a:schemeClr val="tx1"/>
              </a:buClr>
              <a:buFont typeface="Arial" panose="020B0604020202020204" pitchFamily="34" charset="0"/>
              <a:buChar char="•"/>
              <a:defRPr/>
            </a:pPr>
            <a:r>
              <a:rPr lang="en-US" altLang="zh-TW" sz="9600" dirty="0">
                <a:latin typeface="Arial" panose="020B0604020202020204" pitchFamily="34" charset="0"/>
                <a:ea typeface="新細明體" charset="-120"/>
                <a:cs typeface="Arial" panose="020B0604020202020204" pitchFamily="34" charset="0"/>
              </a:rPr>
              <a:t> transportation services</a:t>
            </a:r>
          </a:p>
          <a:p>
            <a:pPr lvl="2" eaLnBrk="1" hangingPunct="1">
              <a:buClr>
                <a:schemeClr val="tx1"/>
              </a:buClr>
              <a:buFont typeface="Arial" panose="020B0604020202020204" pitchFamily="34" charset="0"/>
              <a:buChar char="•"/>
              <a:defRPr/>
            </a:pPr>
            <a:r>
              <a:rPr lang="en-US" altLang="zh-TW" sz="9600" dirty="0">
                <a:latin typeface="Arial" panose="020B0604020202020204" pitchFamily="34" charset="0"/>
                <a:ea typeface="新細明體" charset="-120"/>
                <a:cs typeface="Arial" panose="020B0604020202020204" pitchFamily="34" charset="0"/>
              </a:rPr>
              <a:t> insurance / banking services</a:t>
            </a:r>
          </a:p>
          <a:p>
            <a:pPr lvl="2" eaLnBrk="1" hangingPunct="1">
              <a:buClr>
                <a:schemeClr val="tx1"/>
              </a:buClr>
              <a:buFont typeface="Arial" panose="020B0604020202020204" pitchFamily="34" charset="0"/>
              <a:buChar char="•"/>
              <a:defRPr/>
            </a:pPr>
            <a:r>
              <a:rPr lang="en-US" altLang="zh-TW" sz="9600" dirty="0">
                <a:latin typeface="Arial" panose="020B0604020202020204" pitchFamily="34" charset="0"/>
                <a:ea typeface="新細明體" charset="-120"/>
                <a:cs typeface="Arial" panose="020B0604020202020204" pitchFamily="34" charset="0"/>
              </a:rPr>
              <a:t> medical services</a:t>
            </a:r>
          </a:p>
          <a:p>
            <a:pPr lvl="2" eaLnBrk="1" hangingPunct="1">
              <a:buClr>
                <a:schemeClr val="tx1"/>
              </a:buClr>
              <a:buFont typeface="Arial" panose="020B0604020202020204" pitchFamily="34" charset="0"/>
              <a:buChar char="•"/>
              <a:defRPr/>
            </a:pPr>
            <a:r>
              <a:rPr lang="en-US" altLang="zh-TW" sz="9600" dirty="0">
                <a:latin typeface="Arial" panose="020B0604020202020204" pitchFamily="34" charset="0"/>
                <a:ea typeface="新細明體" charset="-120"/>
                <a:cs typeface="Arial" panose="020B0604020202020204" pitchFamily="34" charset="0"/>
              </a:rPr>
              <a:t> retail services (souvenirs)</a:t>
            </a:r>
          </a:p>
          <a:p>
            <a:pPr lvl="2" eaLnBrk="1" hangingPunct="1">
              <a:buClr>
                <a:schemeClr val="tx1"/>
              </a:buClr>
              <a:buFont typeface="Arial" panose="020B0604020202020204" pitchFamily="34" charset="0"/>
              <a:buChar char="•"/>
              <a:defRPr/>
            </a:pPr>
            <a:r>
              <a:rPr lang="en-US" altLang="zh-TW" sz="9600" dirty="0">
                <a:latin typeface="Arial" panose="020B0604020202020204" pitchFamily="34" charset="0"/>
                <a:ea typeface="新細明體" charset="-120"/>
                <a:cs typeface="Arial" panose="020B0604020202020204" pitchFamily="34" charset="0"/>
              </a:rPr>
              <a:t> hotel accommodation services</a:t>
            </a:r>
          </a:p>
          <a:p>
            <a:pPr marL="365760" indent="-283464" eaLnBrk="1" fontAlgn="auto" hangingPunct="1">
              <a:lnSpc>
                <a:spcPct val="90000"/>
              </a:lnSpc>
              <a:spcAft>
                <a:spcPts val="0"/>
              </a:spcAft>
              <a:buFont typeface="Wingdings 2"/>
              <a:buChar char=""/>
              <a:defRPr/>
            </a:pPr>
            <a:endParaRPr lang="en-US" sz="2800" b="1" dirty="0"/>
          </a:p>
          <a:p>
            <a:pPr marL="365760" indent="-283464" eaLnBrk="1" fontAlgn="auto" hangingPunct="1">
              <a:lnSpc>
                <a:spcPct val="90000"/>
              </a:lnSpc>
              <a:spcAft>
                <a:spcPts val="0"/>
              </a:spcAft>
              <a:buFont typeface="Wingdings 2"/>
              <a:buChar char=""/>
              <a:defRPr/>
            </a:pPr>
            <a:endParaRPr lang="en-US" sz="2800" b="1" dirty="0"/>
          </a:p>
        </p:txBody>
      </p:sp>
      <p:sp>
        <p:nvSpPr>
          <p:cNvPr id="41988" name="Slide Number Placeholder 3">
            <a:extLst>
              <a:ext uri="{FF2B5EF4-FFF2-40B4-BE49-F238E27FC236}">
                <a16:creationId xmlns:a16="http://schemas.microsoft.com/office/drawing/2014/main" id="{B516047F-EA7A-4440-9E13-45B86C497C3F}"/>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13AE3ED7-8384-47FE-A218-CE0511AD1423}" type="slidenum">
              <a:rPr lang="en-US" altLang="en-US" sz="1600" b="1">
                <a:solidFill>
                  <a:srgbClr val="1A09BD"/>
                </a:solidFill>
              </a:rPr>
              <a:pPr eaLnBrk="1" hangingPunct="1">
                <a:spcBef>
                  <a:spcPct val="0"/>
                </a:spcBef>
                <a:buClrTx/>
                <a:buSzTx/>
                <a:buFontTx/>
                <a:buNone/>
              </a:pPr>
              <a:t>18</a:t>
            </a:fld>
            <a:endParaRPr lang="en-US" altLang="en-US" sz="1600" b="1">
              <a:solidFill>
                <a:srgbClr val="1A09BD"/>
              </a:solidFill>
            </a:endParaRP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9087567" cy="870984"/>
          </a:xfrm>
        </p:spPr>
        <p:txBody>
          <a:bodyPr>
            <a:normAutofit fontScale="90000"/>
          </a:bodyPr>
          <a:lstStyle/>
          <a:p>
            <a:r>
              <a:rPr lang="en-US" sz="3600" b="1" dirty="0">
                <a:solidFill>
                  <a:srgbClr val="1A09BD"/>
                </a:solidFill>
                <a:latin typeface="Bookman Old Style" pitchFamily="18" charset="0"/>
                <a:cs typeface="+mj-cs"/>
              </a:rPr>
              <a:t>VALUE ADDED VS SPENDING METHOD</a:t>
            </a:r>
          </a:p>
        </p:txBody>
      </p:sp>
      <p:sp>
        <p:nvSpPr>
          <p:cNvPr id="5" name="Slide Number Placeholder 3">
            <a:extLst>
              <a:ext uri="{FF2B5EF4-FFF2-40B4-BE49-F238E27FC236}">
                <a16:creationId xmlns:a16="http://schemas.microsoft.com/office/drawing/2014/main" id="{84799F63-383F-4E51-84B8-80A616E2F3DB}"/>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DB9B2B-50C5-416D-96BF-B97EA0E74BB0}" type="slidenum">
              <a:rPr lang="en-US" altLang="en-US" sz="1600" b="1">
                <a:solidFill>
                  <a:srgbClr val="1A09BD"/>
                </a:solidFill>
              </a:rPr>
              <a:pPr eaLnBrk="1" hangingPunct="1">
                <a:spcBef>
                  <a:spcPct val="0"/>
                </a:spcBef>
                <a:buClrTx/>
                <a:buSzTx/>
                <a:buFontTx/>
                <a:buNone/>
              </a:pPr>
              <a:t>19</a:t>
            </a:fld>
            <a:endParaRPr lang="en-US" altLang="en-US" sz="1600" b="1" dirty="0">
              <a:solidFill>
                <a:srgbClr val="1A09BD"/>
              </a:solidFill>
            </a:endParaRPr>
          </a:p>
        </p:txBody>
      </p:sp>
      <p:pic>
        <p:nvPicPr>
          <p:cNvPr id="3" name="Picture 2">
            <a:extLst>
              <a:ext uri="{FF2B5EF4-FFF2-40B4-BE49-F238E27FC236}">
                <a16:creationId xmlns:a16="http://schemas.microsoft.com/office/drawing/2014/main" id="{2BD97987-CAB5-2A74-6013-A6EAB7EF1B33}"/>
              </a:ext>
            </a:extLst>
          </p:cNvPr>
          <p:cNvPicPr>
            <a:picLocks noChangeAspect="1"/>
          </p:cNvPicPr>
          <p:nvPr/>
        </p:nvPicPr>
        <p:blipFill>
          <a:blip r:embed="rId2"/>
          <a:stretch>
            <a:fillRect/>
          </a:stretch>
        </p:blipFill>
        <p:spPr>
          <a:xfrm>
            <a:off x="188226" y="794784"/>
            <a:ext cx="8650974" cy="5628241"/>
          </a:xfrm>
          <a:prstGeom prst="rect">
            <a:avLst/>
          </a:prstGeom>
        </p:spPr>
      </p:pic>
    </p:spTree>
    <p:extLst>
      <p:ext uri="{BB962C8B-B14F-4D97-AF65-F5344CB8AC3E}">
        <p14:creationId xmlns:p14="http://schemas.microsoft.com/office/powerpoint/2010/main" val="1864543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9087567" cy="719821"/>
          </a:xfrm>
        </p:spPr>
        <p:txBody>
          <a:bodyPr>
            <a:noAutofit/>
          </a:bodyPr>
          <a:lstStyle/>
          <a:p>
            <a:r>
              <a:rPr lang="en-US" sz="2800" b="1" dirty="0">
                <a:solidFill>
                  <a:srgbClr val="1A09BD"/>
                </a:solidFill>
                <a:latin typeface="Bookman Old Style" pitchFamily="18" charset="0"/>
                <a:cs typeface="+mj-cs"/>
              </a:rPr>
              <a:t>WHAT YOU WILL LEARN IN THIS CHAPTER</a:t>
            </a:r>
          </a:p>
        </p:txBody>
      </p:sp>
      <p:sp>
        <p:nvSpPr>
          <p:cNvPr id="24" name="Content Placeholder 2"/>
          <p:cNvSpPr>
            <a:spLocks noGrp="1"/>
          </p:cNvSpPr>
          <p:nvPr>
            <p:ph sz="quarter" idx="10"/>
          </p:nvPr>
        </p:nvSpPr>
        <p:spPr>
          <a:xfrm>
            <a:off x="226823" y="1394345"/>
            <a:ext cx="8688577" cy="4992720"/>
          </a:xfrm>
        </p:spPr>
        <p:txBody>
          <a:bodyPr/>
          <a:lstStyle/>
          <a:p>
            <a:pPr marL="411838" indent="-411838"/>
            <a:r>
              <a:rPr lang="en-US" dirty="0">
                <a:latin typeface="Arial" panose="020B0604020202020204" pitchFamily="34" charset="0"/>
                <a:cs typeface="Arial" panose="020B0604020202020204" pitchFamily="34" charset="0"/>
              </a:rPr>
              <a:t>How do economists use aggregate measures to track the performance of the economy?</a:t>
            </a:r>
          </a:p>
          <a:p>
            <a:pPr marL="411838" indent="-411838"/>
            <a:r>
              <a:rPr lang="en-US" dirty="0">
                <a:latin typeface="Arial" panose="020B0604020202020204" pitchFamily="34" charset="0"/>
                <a:cs typeface="Arial" panose="020B0604020202020204" pitchFamily="34" charset="0"/>
              </a:rPr>
              <a:t>What is gross domestic product (GDP) and how is it calculated?</a:t>
            </a:r>
          </a:p>
          <a:p>
            <a:pPr marL="411838" indent="-411838"/>
            <a:r>
              <a:rPr lang="en-US" dirty="0">
                <a:latin typeface="Arial" panose="020B0604020202020204" pitchFamily="34" charset="0"/>
                <a:cs typeface="Arial" panose="020B0604020202020204" pitchFamily="34" charset="0"/>
              </a:rPr>
              <a:t>What is the difference between real GDP and nominal GDP and why is real GDP the appropriate measure of real economic activity?</a:t>
            </a:r>
          </a:p>
          <a:p>
            <a:pPr marL="411838" indent="-411838"/>
            <a:r>
              <a:rPr lang="en-US" dirty="0">
                <a:latin typeface="Arial" panose="020B0604020202020204" pitchFamily="34" charset="0"/>
                <a:cs typeface="Arial" panose="020B0604020202020204" pitchFamily="34" charset="0"/>
              </a:rPr>
              <a:t>What is a price index and how is it used to calculate the inflation rate?</a:t>
            </a:r>
          </a:p>
        </p:txBody>
      </p:sp>
      <p:sp>
        <p:nvSpPr>
          <p:cNvPr id="4" name="Slide Number Placeholder 3">
            <a:extLst>
              <a:ext uri="{FF2B5EF4-FFF2-40B4-BE49-F238E27FC236}">
                <a16:creationId xmlns:a16="http://schemas.microsoft.com/office/drawing/2014/main" id="{37B2835E-F060-4430-BB92-A3A3748310FC}"/>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FC5B85E-C2D2-420A-BAE4-4FD81BE5D6FF}" type="slidenum">
              <a:rPr lang="en-US" altLang="en-US" sz="1600" b="1">
                <a:solidFill>
                  <a:srgbClr val="1A09BD"/>
                </a:solidFill>
              </a:rPr>
              <a:pPr eaLnBrk="1" hangingPunct="1">
                <a:spcBef>
                  <a:spcPct val="0"/>
                </a:spcBef>
                <a:buClrTx/>
                <a:buSzTx/>
                <a:buFontTx/>
                <a:buNone/>
              </a:pPr>
              <a:t>2</a:t>
            </a:fld>
            <a:endParaRPr lang="en-US" altLang="en-US" sz="1600" b="1">
              <a:solidFill>
                <a:srgbClr val="1A09BD"/>
              </a:solidFill>
            </a:endParaRPr>
          </a:p>
        </p:txBody>
      </p:sp>
    </p:spTree>
    <p:extLst>
      <p:ext uri="{BB962C8B-B14F-4D97-AF65-F5344CB8AC3E}">
        <p14:creationId xmlns:p14="http://schemas.microsoft.com/office/powerpoint/2010/main" val="32448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Slide Number Placeholder 3">
            <a:extLst>
              <a:ext uri="{FF2B5EF4-FFF2-40B4-BE49-F238E27FC236}">
                <a16:creationId xmlns:a16="http://schemas.microsoft.com/office/drawing/2014/main" id="{6075319C-9A6F-48F0-9A90-11399A686072}"/>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36570500-8340-4973-BB3D-2AF481502BB4}" type="slidenum">
              <a:rPr lang="en-US" altLang="en-US" sz="1600" b="1">
                <a:solidFill>
                  <a:srgbClr val="1A09BD"/>
                </a:solidFill>
              </a:rPr>
              <a:pPr eaLnBrk="1" hangingPunct="1">
                <a:spcBef>
                  <a:spcPct val="0"/>
                </a:spcBef>
                <a:buClrTx/>
                <a:buSzTx/>
                <a:buFontTx/>
                <a:buNone/>
              </a:pPr>
              <a:t>20</a:t>
            </a:fld>
            <a:endParaRPr lang="en-US" altLang="en-US" sz="1600" b="1">
              <a:solidFill>
                <a:srgbClr val="1A09BD"/>
              </a:solidFill>
            </a:endParaRPr>
          </a:p>
        </p:txBody>
      </p:sp>
      <p:pic>
        <p:nvPicPr>
          <p:cNvPr id="43011" name="Picture 2">
            <a:extLst>
              <a:ext uri="{FF2B5EF4-FFF2-40B4-BE49-F238E27FC236}">
                <a16:creationId xmlns:a16="http://schemas.microsoft.com/office/drawing/2014/main" id="{8996683F-B06C-4E4E-B30A-75FD39BED2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274" y="206375"/>
            <a:ext cx="8559800" cy="571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5">
            <a:extLst>
              <a:ext uri="{FF2B5EF4-FFF2-40B4-BE49-F238E27FC236}">
                <a16:creationId xmlns:a16="http://schemas.microsoft.com/office/drawing/2014/main" id="{43BABA5A-3B7A-4004-ABE0-25253559ACA0}"/>
              </a:ext>
            </a:extLst>
          </p:cNvPr>
          <p:cNvSpPr txBox="1">
            <a:spLocks noChangeArrowheads="1"/>
          </p:cNvSpPr>
          <p:nvPr/>
        </p:nvSpPr>
        <p:spPr bwMode="auto">
          <a:xfrm>
            <a:off x="3725862" y="6569351"/>
            <a:ext cx="1692275" cy="18415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
        <p:nvSpPr>
          <p:cNvPr id="7" name="TextBox 6">
            <a:extLst>
              <a:ext uri="{FF2B5EF4-FFF2-40B4-BE49-F238E27FC236}">
                <a16:creationId xmlns:a16="http://schemas.microsoft.com/office/drawing/2014/main" id="{577D6C80-C676-475D-ABEC-5B93AC85308C}"/>
              </a:ext>
            </a:extLst>
          </p:cNvPr>
          <p:cNvSpPr txBox="1"/>
          <p:nvPr/>
        </p:nvSpPr>
        <p:spPr>
          <a:xfrm>
            <a:off x="1219200" y="6095331"/>
            <a:ext cx="4572000" cy="830997"/>
          </a:xfrm>
          <a:prstGeom prst="rect">
            <a:avLst/>
          </a:prstGeom>
          <a:noFill/>
        </p:spPr>
        <p:txBody>
          <a:bodyPr wrap="square">
            <a:spAutoFit/>
          </a:bodyPr>
          <a:lstStyle/>
          <a:p>
            <a:r>
              <a:rPr lang="en-US" dirty="0">
                <a:hlinkClick r:id="rId4"/>
              </a:rPr>
              <a:t>https://www.bea.gov/data/gdp</a:t>
            </a:r>
            <a:endParaRPr lang="en-US" dirty="0"/>
          </a:p>
          <a:p>
            <a:endParaRPr lang="en-US" dirty="0"/>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8355" name="Rectangle 3">
            <a:extLst>
              <a:ext uri="{FF2B5EF4-FFF2-40B4-BE49-F238E27FC236}">
                <a16:creationId xmlns:a16="http://schemas.microsoft.com/office/drawing/2014/main" id="{028E2C04-2126-4514-8FE9-12BD85574D4D}"/>
              </a:ext>
            </a:extLst>
          </p:cNvPr>
          <p:cNvSpPr>
            <a:spLocks noGrp="1" noChangeArrowheads="1"/>
          </p:cNvSpPr>
          <p:nvPr>
            <p:ph type="body" idx="1"/>
          </p:nvPr>
        </p:nvSpPr>
        <p:spPr>
          <a:xfrm>
            <a:off x="0" y="838200"/>
            <a:ext cx="8991600" cy="4678363"/>
          </a:xfrm>
        </p:spPr>
        <p:txBody>
          <a:bodyPr/>
          <a:lstStyle/>
          <a:p>
            <a:pPr marL="342900" indent="-342900" eaLnBrk="1" hangingPunct="1">
              <a:buClr>
                <a:schemeClr val="tx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Income Approach</a:t>
            </a:r>
          </a:p>
          <a:p>
            <a:pPr marL="982663" lvl="1" indent="-342900" eaLnBrk="1" hangingPunct="1">
              <a:buClr>
                <a:schemeClr val="tx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income approach</a:t>
            </a:r>
            <a:r>
              <a:rPr lang="en-US" sz="2400" dirty="0">
                <a:latin typeface="Arial" panose="020B0604020202020204" pitchFamily="34" charset="0"/>
                <a:cs typeface="Arial" panose="020B0604020202020204" pitchFamily="34" charset="0"/>
              </a:rPr>
              <a:t> measures GDP by summing the incomes that firms pay households for the factors of production they hire. </a:t>
            </a:r>
          </a:p>
          <a:p>
            <a:pPr marL="708025" indent="-342900" eaLnBrk="1" hangingPunct="1">
              <a:buClr>
                <a:schemeClr val="tx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a:t>
            </a:r>
            <a:r>
              <a:rPr lang="en-US" sz="2400" i="1" dirty="0">
                <a:latin typeface="Arial" panose="020B0604020202020204" pitchFamily="34" charset="0"/>
                <a:cs typeface="Arial" panose="020B0604020202020204" pitchFamily="34" charset="0"/>
              </a:rPr>
              <a:t>National Income and Expenditure Accounts</a:t>
            </a:r>
            <a:r>
              <a:rPr lang="en-US" sz="2400" dirty="0">
                <a:latin typeface="Arial" panose="020B0604020202020204" pitchFamily="34" charset="0"/>
                <a:cs typeface="Arial" panose="020B0604020202020204" pitchFamily="34" charset="0"/>
              </a:rPr>
              <a:t> divide incomes into two broad categories:</a:t>
            </a:r>
          </a:p>
          <a:p>
            <a:pPr marL="1228725" lvl="2" indent="-342900" eaLnBrk="1" hangingPunct="1">
              <a:spcBef>
                <a:spcPct val="2000"/>
              </a:spcBef>
              <a:spcAft>
                <a:spcPct val="200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 1. Compensation of employees</a:t>
            </a:r>
          </a:p>
          <a:p>
            <a:pPr marL="1228725" lvl="2" indent="-342900" eaLnBrk="1" hangingPunct="1">
              <a:spcBef>
                <a:spcPct val="2000"/>
              </a:spcBef>
              <a:spcAft>
                <a:spcPct val="20000"/>
              </a:spcAft>
              <a:buClr>
                <a:schemeClr val="tx1"/>
              </a:buClr>
              <a:buFont typeface="Arial" panose="020B0604020202020204" pitchFamily="34" charset="0"/>
              <a:buChar char="•"/>
              <a:defRPr/>
            </a:pPr>
            <a:r>
              <a:rPr lang="en-US" dirty="0">
                <a:latin typeface="Arial" panose="020B0604020202020204" pitchFamily="34" charset="0"/>
                <a:cs typeface="Arial" panose="020B0604020202020204" pitchFamily="34" charset="0"/>
              </a:rPr>
              <a:t> 2. Net operating surplus</a:t>
            </a:r>
          </a:p>
          <a:p>
            <a:pPr marL="708025" indent="-342900" eaLnBrk="1" hangingPunct="1">
              <a:buClr>
                <a:schemeClr val="tx1"/>
              </a:buClr>
              <a:buFont typeface="Arial" panose="020B0604020202020204" pitchFamily="34" charset="0"/>
              <a:buChar char="•"/>
              <a:defRPr/>
            </a:pPr>
            <a:r>
              <a:rPr lang="en-US" sz="2400" i="1" dirty="0">
                <a:latin typeface="Arial" panose="020B0604020202020204" pitchFamily="34" charset="0"/>
                <a:cs typeface="Arial" panose="020B0604020202020204" pitchFamily="34" charset="0"/>
              </a:rPr>
              <a:t>Compensation of employees </a:t>
            </a:r>
            <a:r>
              <a:rPr lang="en-US" sz="2400" dirty="0">
                <a:latin typeface="Arial" panose="020B0604020202020204" pitchFamily="34" charset="0"/>
                <a:cs typeface="Arial" panose="020B0604020202020204" pitchFamily="34" charset="0"/>
              </a:rPr>
              <a:t>is the payments for labor services. The sum of net wages plus taxes withheld plus social security and pension fund contributions.</a:t>
            </a:r>
          </a:p>
          <a:p>
            <a:pPr marL="708025" indent="-342900" eaLnBrk="1" hangingPunct="1">
              <a:buClr>
                <a:schemeClr val="tx1"/>
              </a:buClr>
              <a:buFont typeface="Arial" panose="020B0604020202020204" pitchFamily="34" charset="0"/>
              <a:buChar char="•"/>
              <a:defRPr/>
            </a:pPr>
            <a:r>
              <a:rPr lang="en-US" sz="2400" i="1" dirty="0">
                <a:latin typeface="Arial" panose="020B0604020202020204" pitchFamily="34" charset="0"/>
                <a:cs typeface="Arial" panose="020B0604020202020204" pitchFamily="34" charset="0"/>
              </a:rPr>
              <a:t>Net operating surplus </a:t>
            </a:r>
            <a:r>
              <a:rPr lang="en-US" sz="2400" dirty="0">
                <a:latin typeface="Arial" panose="020B0604020202020204" pitchFamily="34" charset="0"/>
                <a:cs typeface="Arial" panose="020B0604020202020204" pitchFamily="34" charset="0"/>
              </a:rPr>
              <a:t>is the sum of other factor incomes. It includes net interest, rental income, corporate profits, and proprietor’s income. </a:t>
            </a:r>
          </a:p>
        </p:txBody>
      </p:sp>
      <p:sp>
        <p:nvSpPr>
          <p:cNvPr id="37891" name="Rectangle 5">
            <a:extLst>
              <a:ext uri="{FF2B5EF4-FFF2-40B4-BE49-F238E27FC236}">
                <a16:creationId xmlns:a16="http://schemas.microsoft.com/office/drawing/2014/main" id="{064D5F57-14D2-4195-97C1-85B7CCAFF773}"/>
              </a:ext>
            </a:extLst>
          </p:cNvPr>
          <p:cNvSpPr>
            <a:spLocks noGrp="1" noChangeArrowheads="1"/>
          </p:cNvSpPr>
          <p:nvPr>
            <p:ph type="title"/>
          </p:nvPr>
        </p:nvSpPr>
        <p:spPr>
          <a:xfrm>
            <a:off x="685800" y="136401"/>
            <a:ext cx="7696200" cy="838200"/>
          </a:xfrm>
        </p:spPr>
        <p:txBody>
          <a:bodyPr/>
          <a:lstStyle/>
          <a:p>
            <a:pPr algn="ctr" eaLnBrk="1" hangingPunct="1">
              <a:defRPr/>
            </a:pPr>
            <a:r>
              <a:rPr lang="en-US" altLang="zh-TW" sz="3200" b="1" dirty="0">
                <a:latin typeface="Bookman Old Style" pitchFamily="18" charset="0"/>
              </a:rPr>
              <a:t>Measuring GDP </a:t>
            </a:r>
          </a:p>
        </p:txBody>
      </p:sp>
      <p:sp>
        <p:nvSpPr>
          <p:cNvPr id="45060" name="Slide Number Placeholder 3">
            <a:extLst>
              <a:ext uri="{FF2B5EF4-FFF2-40B4-BE49-F238E27FC236}">
                <a16:creationId xmlns:a16="http://schemas.microsoft.com/office/drawing/2014/main" id="{C86F1ECF-2823-41D8-B604-7D24BDC7ACAB}"/>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FDCAA038-7BDF-4CF5-BB32-28E88B815561}" type="slidenum">
              <a:rPr lang="en-US" altLang="en-US" sz="1600" b="1">
                <a:solidFill>
                  <a:srgbClr val="1A09BD"/>
                </a:solidFill>
              </a:rPr>
              <a:pPr eaLnBrk="1" hangingPunct="1">
                <a:spcBef>
                  <a:spcPct val="0"/>
                </a:spcBef>
                <a:buClrTx/>
                <a:buSzTx/>
                <a:buFontTx/>
                <a:buNone/>
              </a:pPr>
              <a:t>21</a:t>
            </a:fld>
            <a:endParaRPr lang="en-US" altLang="en-US" sz="1600" b="1">
              <a:solidFill>
                <a:srgbClr val="1A09B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8355">
                                            <p:txEl>
                                              <p:pRg st="3" end="3"/>
                                            </p:txEl>
                                          </p:spTgt>
                                        </p:tgtEl>
                                        <p:attrNameLst>
                                          <p:attrName>style.visibility</p:attrName>
                                        </p:attrNameLst>
                                      </p:cBhvr>
                                      <p:to>
                                        <p:strVal val="visible"/>
                                      </p:to>
                                    </p:set>
                                    <p:animEffect transition="in" filter="wipe(left)">
                                      <p:cBhvr>
                                        <p:cTn id="7" dur="1000"/>
                                        <p:tgtEl>
                                          <p:spTgt spid="228355">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8355">
                                            <p:txEl>
                                              <p:pRg st="4" end="4"/>
                                            </p:txEl>
                                          </p:spTgt>
                                        </p:tgtEl>
                                        <p:attrNameLst>
                                          <p:attrName>style.visibility</p:attrName>
                                        </p:attrNameLst>
                                      </p:cBhvr>
                                      <p:to>
                                        <p:strVal val="visible"/>
                                      </p:to>
                                    </p:set>
                                    <p:animEffect transition="in" filter="wipe(left)">
                                      <p:cBhvr>
                                        <p:cTn id="12" dur="1000"/>
                                        <p:tgtEl>
                                          <p:spTgt spid="22835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8355">
                                            <p:txEl>
                                              <p:pRg st="5" end="5"/>
                                            </p:txEl>
                                          </p:spTgt>
                                        </p:tgtEl>
                                        <p:attrNameLst>
                                          <p:attrName>style.visibility</p:attrName>
                                        </p:attrNameLst>
                                      </p:cBhvr>
                                      <p:to>
                                        <p:strVal val="visible"/>
                                      </p:to>
                                    </p:set>
                                    <p:animEffect transition="in" filter="wipe(left)">
                                      <p:cBhvr>
                                        <p:cTn id="17" dur="1000"/>
                                        <p:tgtEl>
                                          <p:spTgt spid="228355">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8355">
                                            <p:txEl>
                                              <p:pRg st="6" end="6"/>
                                            </p:txEl>
                                          </p:spTgt>
                                        </p:tgtEl>
                                        <p:attrNameLst>
                                          <p:attrName>style.visibility</p:attrName>
                                        </p:attrNameLst>
                                      </p:cBhvr>
                                      <p:to>
                                        <p:strVal val="visible"/>
                                      </p:to>
                                    </p:set>
                                    <p:animEffect transition="in" filter="wipe(left)">
                                      <p:cBhvr>
                                        <p:cTn id="22" dur="1000"/>
                                        <p:tgtEl>
                                          <p:spTgt spid="228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501FD7AF-FE99-46CA-9699-051934BAB623}"/>
              </a:ext>
            </a:extLst>
          </p:cNvPr>
          <p:cNvSpPr>
            <a:spLocks noGrp="1"/>
          </p:cNvSpPr>
          <p:nvPr>
            <p:ph type="body" idx="1"/>
          </p:nvPr>
        </p:nvSpPr>
        <p:spPr>
          <a:xfrm>
            <a:off x="76199" y="1295400"/>
            <a:ext cx="8969375" cy="4525963"/>
          </a:xfrm>
        </p:spPr>
        <p:txBody>
          <a:bodyPr/>
          <a:lstStyle/>
          <a:p>
            <a:pPr marL="822325" indent="-457200" defTabSz="461963" eaLnBrk="1" hangingPunct="1">
              <a:buClr>
                <a:schemeClr val="tx1"/>
              </a:buClr>
              <a:buFont typeface="Arial" panose="020B0604020202020204" pitchFamily="34" charset="0"/>
              <a:buChar char="•"/>
            </a:pPr>
            <a:r>
              <a:rPr lang="en-AU" altLang="en-US" dirty="0">
                <a:latin typeface="Arial" panose="020B0604020202020204" pitchFamily="34" charset="0"/>
                <a:cs typeface="Arial" panose="020B0604020202020204" pitchFamily="34" charset="0"/>
              </a:rPr>
              <a:t>The sum of all factor incomes is </a:t>
            </a:r>
            <a:r>
              <a:rPr lang="en-AU" altLang="en-US" i="1" dirty="0">
                <a:latin typeface="Arial" panose="020B0604020202020204" pitchFamily="34" charset="0"/>
                <a:cs typeface="Arial" panose="020B0604020202020204" pitchFamily="34" charset="0"/>
              </a:rPr>
              <a:t>net domestic income at factor cost</a:t>
            </a:r>
            <a:r>
              <a:rPr lang="en-AU" altLang="en-US" dirty="0">
                <a:latin typeface="Arial" panose="020B0604020202020204" pitchFamily="34" charset="0"/>
                <a:cs typeface="Arial" panose="020B0604020202020204" pitchFamily="34" charset="0"/>
              </a:rPr>
              <a:t>.</a:t>
            </a:r>
            <a:endParaRPr lang="en-US" altLang="en-US" dirty="0">
              <a:latin typeface="Arial" panose="020B0604020202020204" pitchFamily="34" charset="0"/>
              <a:cs typeface="Arial" panose="020B0604020202020204" pitchFamily="34" charset="0"/>
            </a:endParaRPr>
          </a:p>
          <a:p>
            <a:pPr marL="1096963" lvl="1" indent="-457200" defTabSz="461963" eaLnBrk="1" hangingPunct="1">
              <a:buClr>
                <a:schemeClr val="tx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Two adjustments must be made to get GDP:</a:t>
            </a:r>
          </a:p>
          <a:p>
            <a:pPr marL="1096963" lvl="1" indent="-457200" defTabSz="461963" eaLnBrk="1" hangingPunct="1">
              <a:buClr>
                <a:schemeClr val="tx1"/>
              </a:buClr>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marL="822325" indent="-457200" defTabSz="461963" eaLnBrk="1" hangingPunct="1">
              <a:buClr>
                <a:schemeClr val="tx1"/>
              </a:buClr>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1. Indirect taxes less subsidies are added to get from 	</a:t>
            </a:r>
            <a:r>
              <a:rPr lang="en-US" altLang="en-US" sz="2800" i="1" dirty="0">
                <a:latin typeface="Arial" panose="020B0604020202020204" pitchFamily="34" charset="0"/>
                <a:cs typeface="Arial" panose="020B0604020202020204" pitchFamily="34" charset="0"/>
              </a:rPr>
              <a:t>factor cost</a:t>
            </a:r>
            <a:r>
              <a:rPr lang="en-US" altLang="en-US" sz="2800" dirty="0">
                <a:latin typeface="Arial" panose="020B0604020202020204" pitchFamily="34" charset="0"/>
                <a:cs typeface="Arial" panose="020B0604020202020204" pitchFamily="34" charset="0"/>
              </a:rPr>
              <a:t> to </a:t>
            </a:r>
            <a:r>
              <a:rPr lang="en-US" altLang="en-US" sz="2800" i="1" dirty="0">
                <a:latin typeface="Arial" panose="020B0604020202020204" pitchFamily="34" charset="0"/>
                <a:cs typeface="Arial" panose="020B0604020202020204" pitchFamily="34" charset="0"/>
              </a:rPr>
              <a:t>market prices</a:t>
            </a:r>
            <a:r>
              <a:rPr lang="en-US" altLang="en-US" sz="2800" dirty="0">
                <a:latin typeface="Arial" panose="020B0604020202020204" pitchFamily="34" charset="0"/>
                <a:cs typeface="Arial" panose="020B0604020202020204" pitchFamily="34" charset="0"/>
              </a:rPr>
              <a:t>.</a:t>
            </a:r>
          </a:p>
          <a:p>
            <a:pPr marL="817562" lvl="2" indent="-457200" defTabSz="461963" eaLnBrk="1" hangingPunct="1">
              <a:buClr>
                <a:schemeClr val="tx1"/>
              </a:buClr>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2. Depreciation is added to get from </a:t>
            </a:r>
            <a:r>
              <a:rPr lang="en-US" altLang="en-US" sz="2800" i="1" dirty="0">
                <a:latin typeface="Arial" panose="020B0604020202020204" pitchFamily="34" charset="0"/>
                <a:cs typeface="Arial" panose="020B0604020202020204" pitchFamily="34" charset="0"/>
              </a:rPr>
              <a:t>net</a:t>
            </a:r>
            <a:r>
              <a:rPr lang="en-US" altLang="en-US" sz="2800" dirty="0">
                <a:latin typeface="Arial" panose="020B0604020202020204" pitchFamily="34" charset="0"/>
                <a:cs typeface="Arial" panose="020B0604020202020204" pitchFamily="34" charset="0"/>
              </a:rPr>
              <a:t> domestic income to </a:t>
            </a:r>
            <a:r>
              <a:rPr lang="en-US" altLang="en-US" sz="2800" i="1" dirty="0">
                <a:latin typeface="Arial" panose="020B0604020202020204" pitchFamily="34" charset="0"/>
                <a:cs typeface="Arial" panose="020B0604020202020204" pitchFamily="34" charset="0"/>
              </a:rPr>
              <a:t>gross</a:t>
            </a:r>
            <a:r>
              <a:rPr lang="en-US" altLang="en-US" sz="2800" dirty="0">
                <a:latin typeface="Arial" panose="020B0604020202020204" pitchFamily="34" charset="0"/>
                <a:cs typeface="Arial" panose="020B0604020202020204" pitchFamily="34" charset="0"/>
              </a:rPr>
              <a:t> domestic income</a:t>
            </a:r>
            <a:r>
              <a:rPr lang="en-US" altLang="en-US" sz="3200" dirty="0">
                <a:latin typeface="Arial" panose="020B0604020202020204" pitchFamily="34" charset="0"/>
                <a:cs typeface="Arial" panose="020B0604020202020204" pitchFamily="34" charset="0"/>
              </a:rPr>
              <a:t>.</a:t>
            </a:r>
          </a:p>
        </p:txBody>
      </p:sp>
      <p:sp>
        <p:nvSpPr>
          <p:cNvPr id="38915" name="Rectangle 5">
            <a:extLst>
              <a:ext uri="{FF2B5EF4-FFF2-40B4-BE49-F238E27FC236}">
                <a16:creationId xmlns:a16="http://schemas.microsoft.com/office/drawing/2014/main" id="{15C726B8-CB11-485A-BA4F-5823F0803CC6}"/>
              </a:ext>
            </a:extLst>
          </p:cNvPr>
          <p:cNvSpPr>
            <a:spLocks noGrp="1" noChangeArrowheads="1"/>
          </p:cNvSpPr>
          <p:nvPr>
            <p:ph type="title"/>
          </p:nvPr>
        </p:nvSpPr>
        <p:spPr>
          <a:xfrm>
            <a:off x="685800" y="228600"/>
            <a:ext cx="7696200" cy="1066800"/>
          </a:xfrm>
        </p:spPr>
        <p:txBody>
          <a:bodyPr>
            <a:normAutofit/>
          </a:bodyPr>
          <a:lstStyle/>
          <a:p>
            <a:pPr algn="ctr" eaLnBrk="1" fontAlgn="auto" hangingPunct="1">
              <a:spcAft>
                <a:spcPts val="0"/>
              </a:spcAft>
              <a:defRPr/>
            </a:pPr>
            <a:r>
              <a:rPr lang="en-US" altLang="zh-TW" sz="3200" dirty="0">
                <a:latin typeface="Bookman Old Style" pitchFamily="18" charset="0"/>
              </a:rPr>
              <a:t>Measuring GDP</a:t>
            </a:r>
          </a:p>
        </p:txBody>
      </p:sp>
      <p:sp>
        <p:nvSpPr>
          <p:cNvPr id="47108" name="Slide Number Placeholder 3">
            <a:extLst>
              <a:ext uri="{FF2B5EF4-FFF2-40B4-BE49-F238E27FC236}">
                <a16:creationId xmlns:a16="http://schemas.microsoft.com/office/drawing/2014/main" id="{17E658E5-4669-4EC2-92E4-22A5AE2B18E9}"/>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379E0F5E-1C64-472B-99B3-7608B105BF6A}" type="slidenum">
              <a:rPr lang="en-US" altLang="en-US" sz="1600" b="1">
                <a:solidFill>
                  <a:srgbClr val="1A09BD"/>
                </a:solidFill>
              </a:rPr>
              <a:pPr eaLnBrk="1" hangingPunct="1">
                <a:spcBef>
                  <a:spcPct val="0"/>
                </a:spcBef>
                <a:buClrTx/>
                <a:buSzTx/>
                <a:buFontTx/>
                <a:buNone/>
              </a:pPr>
              <a:t>22</a:t>
            </a:fld>
            <a:endParaRPr lang="en-US" altLang="en-US" sz="1600" b="1">
              <a:solidFill>
                <a:srgbClr val="1A09BD"/>
              </a:solidFill>
            </a:endParaRP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Slide Number Placeholder 3">
            <a:extLst>
              <a:ext uri="{FF2B5EF4-FFF2-40B4-BE49-F238E27FC236}">
                <a16:creationId xmlns:a16="http://schemas.microsoft.com/office/drawing/2014/main" id="{6BA214B3-17FE-453E-9EB7-F5A5F078DD2E}"/>
              </a:ext>
            </a:extLst>
          </p:cNvPr>
          <p:cNvSpPr txBox="1">
            <a:spLocks/>
          </p:cNvSpPr>
          <p:nvPr/>
        </p:nvSpPr>
        <p:spPr bwMode="auto">
          <a:xfrm>
            <a:off x="8380412" y="6396037"/>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23</a:t>
            </a:fld>
            <a:endParaRPr lang="en-US" altLang="en-US" sz="1600" b="1" dirty="0">
              <a:solidFill>
                <a:srgbClr val="1A09BD"/>
              </a:solidFill>
            </a:endParaRPr>
          </a:p>
        </p:txBody>
      </p:sp>
      <p:pic>
        <p:nvPicPr>
          <p:cNvPr id="49155" name="Picture 2">
            <a:extLst>
              <a:ext uri="{FF2B5EF4-FFF2-40B4-BE49-F238E27FC236}">
                <a16:creationId xmlns:a16="http://schemas.microsoft.com/office/drawing/2014/main" id="{7B7DCF90-8929-4827-B6E1-8A42B881EB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98450"/>
            <a:ext cx="8305800"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a:extLst>
              <a:ext uri="{FF2B5EF4-FFF2-40B4-BE49-F238E27FC236}">
                <a16:creationId xmlns:a16="http://schemas.microsoft.com/office/drawing/2014/main" id="{7F824160-D208-4BB6-8195-3DC85C7C1339}"/>
              </a:ext>
            </a:extLst>
          </p:cNvPr>
          <p:cNvSpPr txBox="1">
            <a:spLocks noChangeArrowheads="1"/>
          </p:cNvSpPr>
          <p:nvPr/>
        </p:nvSpPr>
        <p:spPr bwMode="auto">
          <a:xfrm>
            <a:off x="3725863" y="6642100"/>
            <a:ext cx="1692275" cy="18415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391709-3B6F-4338-858C-EFC70C8AE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28600"/>
            <a:ext cx="8382000" cy="6019800"/>
          </a:xfrm>
          <a:prstGeom prst="rect">
            <a:avLst/>
          </a:prstGeom>
        </p:spPr>
      </p:pic>
      <p:sp>
        <p:nvSpPr>
          <p:cNvPr id="10" name="Slide Number Placeholder 3">
            <a:extLst>
              <a:ext uri="{FF2B5EF4-FFF2-40B4-BE49-F238E27FC236}">
                <a16:creationId xmlns:a16="http://schemas.microsoft.com/office/drawing/2014/main" id="{C11AEF37-29F6-49A4-941E-52F83B28B961}"/>
              </a:ext>
            </a:extLst>
          </p:cNvPr>
          <p:cNvSpPr txBox="1">
            <a:spLocks/>
          </p:cNvSpPr>
          <p:nvPr/>
        </p:nvSpPr>
        <p:spPr bwMode="auto">
          <a:xfrm>
            <a:off x="8382000" y="6313392"/>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24</a:t>
            </a:fld>
            <a:endParaRPr lang="en-US" altLang="en-US" sz="1600" b="1" dirty="0">
              <a:solidFill>
                <a:srgbClr val="1A09BD"/>
              </a:solidFill>
            </a:endParaRPr>
          </a:p>
        </p:txBody>
      </p:sp>
    </p:spTree>
    <p:extLst>
      <p:ext uri="{BB962C8B-B14F-4D97-AF65-F5344CB8AC3E}">
        <p14:creationId xmlns:p14="http://schemas.microsoft.com/office/powerpoint/2010/main" val="139454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87567" cy="719821"/>
          </a:xfrm>
        </p:spPr>
        <p:txBody>
          <a:bodyPr/>
          <a:lstStyle/>
          <a:p>
            <a:pPr algn="ctr"/>
            <a:r>
              <a:rPr lang="en-US" dirty="0">
                <a:latin typeface="Arial" panose="020B0604020202020204" pitchFamily="34" charset="0"/>
                <a:cs typeface="Arial" panose="020B0604020202020204" pitchFamily="34" charset="0"/>
              </a:rPr>
              <a:t>LEARN BY DOING: PRACTICE QUESTION 1</a:t>
            </a:r>
          </a:p>
        </p:txBody>
      </p:sp>
      <p:sp>
        <p:nvSpPr>
          <p:cNvPr id="3" name="Content Placeholder 2"/>
          <p:cNvSpPr>
            <a:spLocks noGrp="1"/>
          </p:cNvSpPr>
          <p:nvPr>
            <p:ph sz="quarter" idx="10"/>
          </p:nvPr>
        </p:nvSpPr>
        <p:spPr>
          <a:xfrm>
            <a:off x="416033" y="1447800"/>
            <a:ext cx="8650752" cy="4728572"/>
          </a:xfrm>
        </p:spPr>
        <p:txBody>
          <a:bodyPr>
            <a:normAutofit/>
          </a:bodyPr>
          <a:lstStyle/>
          <a:p>
            <a:pPr marL="312381" indent="-312381"/>
            <a:r>
              <a:rPr lang="en-US" sz="2200" dirty="0">
                <a:latin typeface="Arial" panose="020B0604020202020204" pitchFamily="34" charset="0"/>
                <a:cs typeface="Arial" panose="020B0604020202020204" pitchFamily="34" charset="0"/>
              </a:rPr>
              <a:t>Are the following included in U.S. GDP? </a:t>
            </a:r>
          </a:p>
          <a:p>
            <a:pPr marL="0" indent="0">
              <a:buNone/>
            </a:pPr>
            <a:r>
              <a:rPr lang="en-US" sz="2200" dirty="0">
                <a:latin typeface="Arial" panose="020B0604020202020204" pitchFamily="34" charset="0"/>
                <a:cs typeface="Arial" panose="020B0604020202020204" pitchFamily="34" charset="0"/>
              </a:rPr>
              <a:t>(1) The price paid by a German tourist when staying at a New York hotel. </a:t>
            </a:r>
          </a:p>
          <a:p>
            <a:pPr marL="0" indent="0">
              <a:buNone/>
            </a:pPr>
            <a:r>
              <a:rPr lang="en-US" sz="2200" dirty="0">
                <a:latin typeface="Arial" panose="020B0604020202020204" pitchFamily="34" charset="0"/>
                <a:cs typeface="Arial" panose="020B0604020202020204" pitchFamily="34" charset="0"/>
              </a:rPr>
              <a:t>(2) The price paid by an American tourist when staying  at a Berlin hotel.</a:t>
            </a:r>
          </a:p>
          <a:p>
            <a:pPr marL="715814">
              <a:buFont typeface="+mj-lt"/>
              <a:buAutoNum type="alphaLcParenR"/>
            </a:pPr>
            <a:r>
              <a:rPr lang="en-US" sz="2200" dirty="0"/>
              <a:t>Both are included in U.S. GDP.</a:t>
            </a:r>
          </a:p>
          <a:p>
            <a:pPr marL="715814">
              <a:buFont typeface="+mj-lt"/>
              <a:buAutoNum type="alphaLcParenR"/>
            </a:pPr>
            <a:r>
              <a:rPr lang="en-US" sz="2200" dirty="0"/>
              <a:t>Neither are included in U.S. GDP.</a:t>
            </a:r>
          </a:p>
          <a:p>
            <a:pPr marL="715814">
              <a:buFont typeface="+mj-lt"/>
              <a:buAutoNum type="alphaLcParenR"/>
            </a:pPr>
            <a:r>
              <a:rPr lang="en-US" sz="2200" dirty="0"/>
              <a:t>Only the price paid by a German tourist when staying at a New York hotel is included in U.S. GDP.</a:t>
            </a:r>
          </a:p>
          <a:p>
            <a:pPr marL="715814">
              <a:buFont typeface="+mj-lt"/>
              <a:buAutoNum type="alphaLcParenR"/>
            </a:pPr>
            <a:r>
              <a:rPr lang="en-US" sz="2200" dirty="0"/>
              <a:t>Only the price paid by an American tourist when staying at a Berlin hotel is included U.S. GDP.</a:t>
            </a:r>
          </a:p>
        </p:txBody>
      </p:sp>
      <p:sp>
        <p:nvSpPr>
          <p:cNvPr id="4" name="Slide Number Placeholder 3">
            <a:extLst>
              <a:ext uri="{FF2B5EF4-FFF2-40B4-BE49-F238E27FC236}">
                <a16:creationId xmlns:a16="http://schemas.microsoft.com/office/drawing/2014/main" id="{0377B949-7A50-0047-10BE-D2E586A2A547}"/>
              </a:ext>
            </a:extLst>
          </p:cNvPr>
          <p:cNvSpPr txBox="1">
            <a:spLocks/>
          </p:cNvSpPr>
          <p:nvPr/>
        </p:nvSpPr>
        <p:spPr bwMode="auto">
          <a:xfrm>
            <a:off x="8382000" y="6313392"/>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25</a:t>
            </a:fld>
            <a:endParaRPr lang="en-US" altLang="en-US" sz="1600" b="1" dirty="0">
              <a:solidFill>
                <a:srgbClr val="1A09BD"/>
              </a:solidFill>
            </a:endParaRPr>
          </a:p>
        </p:txBody>
      </p:sp>
    </p:spTree>
    <p:extLst>
      <p:ext uri="{BB962C8B-B14F-4D97-AF65-F5344CB8AC3E}">
        <p14:creationId xmlns:p14="http://schemas.microsoft.com/office/powerpoint/2010/main" val="3802264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087567" cy="719821"/>
          </a:xfrm>
        </p:spPr>
        <p:txBody>
          <a:bodyPr>
            <a:normAutofit fontScale="90000"/>
          </a:bodyPr>
          <a:lstStyle/>
          <a:p>
            <a:pPr algn="ctr"/>
            <a:r>
              <a:rPr lang="en-US" dirty="0">
                <a:latin typeface="Arial" panose="020B0604020202020204" pitchFamily="34" charset="0"/>
                <a:cs typeface="Arial" panose="020B0604020202020204" pitchFamily="34" charset="0"/>
              </a:rPr>
              <a:t>LEARN BY DOING: PRACTICE QUESTION 1</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(Answer)</a:t>
            </a:r>
          </a:p>
        </p:txBody>
      </p:sp>
      <p:sp>
        <p:nvSpPr>
          <p:cNvPr id="3" name="Content Placeholder 2"/>
          <p:cNvSpPr>
            <a:spLocks noGrp="1"/>
          </p:cNvSpPr>
          <p:nvPr>
            <p:ph sz="quarter" idx="10"/>
          </p:nvPr>
        </p:nvSpPr>
        <p:spPr>
          <a:xfrm>
            <a:off x="238220" y="1705845"/>
            <a:ext cx="8650752" cy="4668061"/>
          </a:xfrm>
        </p:spPr>
        <p:txBody>
          <a:bodyPr>
            <a:normAutofit/>
          </a:bodyPr>
          <a:lstStyle/>
          <a:p>
            <a:pPr marL="312381" indent="-312381"/>
            <a:r>
              <a:rPr lang="en-US" sz="2200" dirty="0">
                <a:latin typeface="Arial" panose="020B0604020202020204" pitchFamily="34" charset="0"/>
                <a:cs typeface="Arial" panose="020B0604020202020204" pitchFamily="34" charset="0"/>
              </a:rPr>
              <a:t>Are the following included in U.S. GDP? </a:t>
            </a:r>
          </a:p>
          <a:p>
            <a:pPr marL="0" indent="0">
              <a:buNone/>
            </a:pPr>
            <a:r>
              <a:rPr lang="en-US" sz="2200" dirty="0">
                <a:latin typeface="Arial" panose="020B0604020202020204" pitchFamily="34" charset="0"/>
                <a:cs typeface="Arial" panose="020B0604020202020204" pitchFamily="34" charset="0"/>
              </a:rPr>
              <a:t>(1) The price paid by a German tourist when staying at a New York hotel. </a:t>
            </a:r>
          </a:p>
          <a:p>
            <a:pPr marL="0" indent="0">
              <a:buNone/>
            </a:pPr>
            <a:r>
              <a:rPr lang="en-US" sz="2200" dirty="0">
                <a:latin typeface="Arial" panose="020B0604020202020204" pitchFamily="34" charset="0"/>
                <a:cs typeface="Arial" panose="020B0604020202020204" pitchFamily="34" charset="0"/>
              </a:rPr>
              <a:t>(2) The price paid by an American tourist when staying at a Berlin hotel.</a:t>
            </a:r>
          </a:p>
          <a:p>
            <a:pPr marL="715814">
              <a:buFont typeface="+mj-lt"/>
              <a:buAutoNum type="alphaLcParenR"/>
            </a:pPr>
            <a:r>
              <a:rPr lang="en-US" sz="2200" dirty="0"/>
              <a:t>Both are included in U.S. GDP.</a:t>
            </a:r>
          </a:p>
          <a:p>
            <a:pPr marL="715814">
              <a:buFont typeface="+mj-lt"/>
              <a:buAutoNum type="alphaLcParenR"/>
            </a:pPr>
            <a:r>
              <a:rPr lang="en-US" sz="2200" dirty="0"/>
              <a:t>Neither is included in U.S. GDP.</a:t>
            </a:r>
          </a:p>
          <a:p>
            <a:pPr marL="715814">
              <a:buFont typeface="+mj-lt"/>
              <a:buAutoNum type="alphaLcParenR"/>
            </a:pPr>
            <a:r>
              <a:rPr lang="en-US" sz="2200" b="1" dirty="0"/>
              <a:t>Only the price paid by a German tourist when staying at a New York hotel is included in U.S. GDP. (correct answer)</a:t>
            </a:r>
          </a:p>
          <a:p>
            <a:pPr marL="715814">
              <a:buFont typeface="+mj-lt"/>
              <a:buAutoNum type="alphaLcParenR"/>
            </a:pPr>
            <a:r>
              <a:rPr lang="en-US" sz="2200" dirty="0"/>
              <a:t>Only the price paid by an American tourist when staying at a Berlin hotel is included U.S. GDP</a:t>
            </a:r>
            <a:r>
              <a:rPr lang="en-US" sz="2294" dirty="0"/>
              <a:t>.</a:t>
            </a:r>
          </a:p>
        </p:txBody>
      </p:sp>
      <p:sp>
        <p:nvSpPr>
          <p:cNvPr id="4" name="Slide Number Placeholder 3">
            <a:extLst>
              <a:ext uri="{FF2B5EF4-FFF2-40B4-BE49-F238E27FC236}">
                <a16:creationId xmlns:a16="http://schemas.microsoft.com/office/drawing/2014/main" id="{5CF03C7A-B965-8C71-69DE-9D45708FC80A}"/>
              </a:ext>
            </a:extLst>
          </p:cNvPr>
          <p:cNvSpPr txBox="1">
            <a:spLocks/>
          </p:cNvSpPr>
          <p:nvPr/>
        </p:nvSpPr>
        <p:spPr bwMode="auto">
          <a:xfrm>
            <a:off x="8382000" y="6313392"/>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26</a:t>
            </a:fld>
            <a:endParaRPr lang="en-US" altLang="en-US" sz="1600" b="1" dirty="0">
              <a:solidFill>
                <a:srgbClr val="1A09BD"/>
              </a:solidFill>
            </a:endParaRPr>
          </a:p>
        </p:txBody>
      </p:sp>
    </p:spTree>
    <p:extLst>
      <p:ext uri="{BB962C8B-B14F-4D97-AF65-F5344CB8AC3E}">
        <p14:creationId xmlns:p14="http://schemas.microsoft.com/office/powerpoint/2010/main" val="90195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8220" y="381000"/>
            <a:ext cx="9087567" cy="719821"/>
          </a:xfrm>
        </p:spPr>
        <p:txBody>
          <a:bodyPr>
            <a:normAutofit/>
          </a:bodyPr>
          <a:lstStyle/>
          <a:p>
            <a:pPr algn="ctr"/>
            <a:r>
              <a:rPr lang="en-US" sz="2800" dirty="0">
                <a:latin typeface="Arial" panose="020B0604020202020204" pitchFamily="34" charset="0"/>
                <a:cs typeface="Arial" panose="020B0604020202020204" pitchFamily="34" charset="0"/>
              </a:rPr>
              <a:t>LEARN BY DOING: PRACTICE QUESTION 2</a:t>
            </a:r>
          </a:p>
        </p:txBody>
      </p:sp>
      <p:sp>
        <p:nvSpPr>
          <p:cNvPr id="3" name="Content Placeholder 2"/>
          <p:cNvSpPr>
            <a:spLocks noGrp="1"/>
          </p:cNvSpPr>
          <p:nvPr>
            <p:ph sz="quarter" idx="10"/>
          </p:nvPr>
        </p:nvSpPr>
        <p:spPr>
          <a:xfrm>
            <a:off x="238220" y="1669078"/>
            <a:ext cx="8650752" cy="4593890"/>
          </a:xfrm>
        </p:spPr>
        <p:txBody>
          <a:bodyPr>
            <a:noAutofit/>
          </a:bodyPr>
          <a:lstStyle/>
          <a:p>
            <a:pPr marL="312381" indent="-312381">
              <a:spcAft>
                <a:spcPts val="1059"/>
              </a:spcAft>
            </a:pPr>
            <a:r>
              <a:rPr lang="en-US" dirty="0">
                <a:latin typeface="Arial" panose="020B0604020202020204" pitchFamily="34" charset="0"/>
                <a:cs typeface="Arial" panose="020B0604020202020204" pitchFamily="34" charset="0"/>
              </a:rPr>
              <a:t>Suppose country A sells $100 million worth of goods and services to country B. Country B sells $50 million worth of goods and services to country A. These are the only two countries in Macroworld. Net exports in country:</a:t>
            </a:r>
          </a:p>
          <a:p>
            <a:pPr marL="715814">
              <a:buFont typeface="+mj-lt"/>
              <a:buAutoNum type="alphaLcParenR"/>
            </a:pPr>
            <a:r>
              <a:rPr lang="en-US" sz="2294" dirty="0"/>
              <a:t>B equal −$50 million.</a:t>
            </a:r>
          </a:p>
          <a:p>
            <a:pPr marL="715814">
              <a:buFont typeface="+mj-lt"/>
              <a:buAutoNum type="alphaLcParenR"/>
            </a:pPr>
            <a:r>
              <a:rPr lang="en-US" sz="2294" dirty="0"/>
              <a:t>A equal $150 million.</a:t>
            </a:r>
          </a:p>
          <a:p>
            <a:pPr marL="715814">
              <a:buFont typeface="+mj-lt"/>
              <a:buAutoNum type="alphaLcParenR"/>
            </a:pPr>
            <a:r>
              <a:rPr lang="en-US" sz="2294" dirty="0"/>
              <a:t>A equal −$150 million.</a:t>
            </a:r>
          </a:p>
          <a:p>
            <a:pPr marL="715814">
              <a:buFont typeface="+mj-lt"/>
              <a:buAutoNum type="alphaLcParenR"/>
            </a:pPr>
            <a:r>
              <a:rPr lang="en-US" sz="2294" dirty="0"/>
              <a:t>B equal $50 million.</a:t>
            </a:r>
          </a:p>
        </p:txBody>
      </p:sp>
      <p:sp>
        <p:nvSpPr>
          <p:cNvPr id="4" name="Slide Number Placeholder 3">
            <a:extLst>
              <a:ext uri="{FF2B5EF4-FFF2-40B4-BE49-F238E27FC236}">
                <a16:creationId xmlns:a16="http://schemas.microsoft.com/office/drawing/2014/main" id="{9FC34A81-658D-7E2F-B1D4-BD3B350EF4D1}"/>
              </a:ext>
            </a:extLst>
          </p:cNvPr>
          <p:cNvSpPr txBox="1">
            <a:spLocks/>
          </p:cNvSpPr>
          <p:nvPr/>
        </p:nvSpPr>
        <p:spPr bwMode="auto">
          <a:xfrm>
            <a:off x="8382000" y="6313392"/>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27</a:t>
            </a:fld>
            <a:endParaRPr lang="en-US" altLang="en-US" sz="1600" b="1" dirty="0">
              <a:solidFill>
                <a:srgbClr val="1A09BD"/>
              </a:solidFill>
            </a:endParaRPr>
          </a:p>
        </p:txBody>
      </p:sp>
    </p:spTree>
    <p:extLst>
      <p:ext uri="{BB962C8B-B14F-4D97-AF65-F5344CB8AC3E}">
        <p14:creationId xmlns:p14="http://schemas.microsoft.com/office/powerpoint/2010/main" val="3412481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3584" y="453838"/>
            <a:ext cx="9087567" cy="719821"/>
          </a:xfrm>
        </p:spPr>
        <p:txBody>
          <a:bodyPr>
            <a:normAutofit fontScale="90000"/>
          </a:bodyPr>
          <a:lstStyle/>
          <a:p>
            <a:pPr algn="ctr"/>
            <a:r>
              <a:rPr lang="en-US" dirty="0">
                <a:latin typeface="Arial" panose="020B0604020202020204" pitchFamily="34" charset="0"/>
                <a:cs typeface="Arial" panose="020B0604020202020204" pitchFamily="34" charset="0"/>
              </a:rPr>
              <a:t>LEARN BY DOING: PRACTICE QUESTION 2</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(Answer)</a:t>
            </a:r>
          </a:p>
        </p:txBody>
      </p:sp>
      <p:sp>
        <p:nvSpPr>
          <p:cNvPr id="3" name="Content Placeholder 2"/>
          <p:cNvSpPr>
            <a:spLocks noGrp="1"/>
          </p:cNvSpPr>
          <p:nvPr>
            <p:ph sz="quarter" idx="10"/>
          </p:nvPr>
        </p:nvSpPr>
        <p:spPr>
          <a:xfrm>
            <a:off x="238220" y="1705846"/>
            <a:ext cx="8650752" cy="4698316"/>
          </a:xfrm>
        </p:spPr>
        <p:txBody>
          <a:bodyPr>
            <a:noAutofit/>
          </a:bodyPr>
          <a:lstStyle/>
          <a:p>
            <a:pPr marL="312381" indent="-312381">
              <a:spcAft>
                <a:spcPts val="1059"/>
              </a:spcAft>
            </a:pPr>
            <a:r>
              <a:rPr lang="en-US" dirty="0">
                <a:latin typeface="Arial" panose="020B0604020202020204" pitchFamily="34" charset="0"/>
                <a:cs typeface="Arial" panose="020B0604020202020204" pitchFamily="34" charset="0"/>
              </a:rPr>
              <a:t>Suppose country A sells $100 million worth of goods and services to country B. Country B sells $50 million worth of goods and services to country A. These are the only two countries in Macroworld. Net exports in country:</a:t>
            </a:r>
          </a:p>
          <a:p>
            <a:pPr marL="715814">
              <a:buFont typeface="+mj-lt"/>
              <a:buAutoNum type="alphaLcParenR"/>
            </a:pPr>
            <a:r>
              <a:rPr lang="en-US" sz="2294" b="1" dirty="0"/>
              <a:t>B equal −$50 million. (correct answer)</a:t>
            </a:r>
          </a:p>
          <a:p>
            <a:pPr marL="715814">
              <a:buFont typeface="+mj-lt"/>
              <a:buAutoNum type="alphaLcParenR"/>
            </a:pPr>
            <a:r>
              <a:rPr lang="en-US" sz="2294" dirty="0"/>
              <a:t>A equal $150 million.</a:t>
            </a:r>
          </a:p>
          <a:p>
            <a:pPr marL="715814">
              <a:buFont typeface="+mj-lt"/>
              <a:buAutoNum type="alphaLcParenR"/>
            </a:pPr>
            <a:r>
              <a:rPr lang="en-US" sz="2294" dirty="0"/>
              <a:t>A equal −$150 million.</a:t>
            </a:r>
          </a:p>
          <a:p>
            <a:pPr marL="715814">
              <a:buFont typeface="+mj-lt"/>
              <a:buAutoNum type="alphaLcParenR"/>
            </a:pPr>
            <a:r>
              <a:rPr lang="en-US" sz="2294" dirty="0"/>
              <a:t>B equal $50 million.</a:t>
            </a:r>
          </a:p>
        </p:txBody>
      </p:sp>
      <p:sp>
        <p:nvSpPr>
          <p:cNvPr id="4" name="Slide Number Placeholder 3">
            <a:extLst>
              <a:ext uri="{FF2B5EF4-FFF2-40B4-BE49-F238E27FC236}">
                <a16:creationId xmlns:a16="http://schemas.microsoft.com/office/drawing/2014/main" id="{56EB2F0D-B0C6-87E8-F206-26E0C02CCD46}"/>
              </a:ext>
            </a:extLst>
          </p:cNvPr>
          <p:cNvSpPr txBox="1">
            <a:spLocks/>
          </p:cNvSpPr>
          <p:nvPr/>
        </p:nvSpPr>
        <p:spPr bwMode="auto">
          <a:xfrm>
            <a:off x="8382000" y="6313392"/>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28</a:t>
            </a:fld>
            <a:endParaRPr lang="en-US" altLang="en-US" sz="1600" b="1" dirty="0">
              <a:solidFill>
                <a:srgbClr val="1A09BD"/>
              </a:solidFill>
            </a:endParaRPr>
          </a:p>
        </p:txBody>
      </p:sp>
    </p:spTree>
    <p:extLst>
      <p:ext uri="{BB962C8B-B14F-4D97-AF65-F5344CB8AC3E}">
        <p14:creationId xmlns:p14="http://schemas.microsoft.com/office/powerpoint/2010/main" val="1412678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2856" y="466470"/>
            <a:ext cx="9087567" cy="719821"/>
          </a:xfrm>
        </p:spPr>
        <p:txBody>
          <a:bodyPr/>
          <a:lstStyle/>
          <a:p>
            <a:r>
              <a:rPr lang="en-US" dirty="0">
                <a:latin typeface="Arial" panose="020B0604020202020204" pitchFamily="34" charset="0"/>
                <a:cs typeface="Arial" panose="020B0604020202020204" pitchFamily="34" charset="0"/>
              </a:rPr>
              <a:t>LEARN BY DOING: PRACTICE QUESTION 3</a:t>
            </a:r>
          </a:p>
        </p:txBody>
      </p:sp>
      <p:sp>
        <p:nvSpPr>
          <p:cNvPr id="3" name="Content Placeholder 2"/>
          <p:cNvSpPr>
            <a:spLocks noGrp="1"/>
          </p:cNvSpPr>
          <p:nvPr>
            <p:ph sz="quarter" idx="10"/>
          </p:nvPr>
        </p:nvSpPr>
        <p:spPr>
          <a:xfrm>
            <a:off x="238220" y="1705846"/>
            <a:ext cx="8650752" cy="4657975"/>
          </a:xfrm>
        </p:spPr>
        <p:txBody>
          <a:bodyPr>
            <a:noAutofit/>
          </a:bodyPr>
          <a:lstStyle/>
          <a:p>
            <a:pPr marL="312381" indent="-312381"/>
            <a:r>
              <a:rPr lang="en-US" dirty="0">
                <a:latin typeface="Arial" panose="020B0604020202020204" pitchFamily="34" charset="0"/>
                <a:cs typeface="Arial" panose="020B0604020202020204" pitchFamily="34" charset="0"/>
              </a:rPr>
              <a:t>Income spent on imported goods:</a:t>
            </a:r>
          </a:p>
          <a:p>
            <a:pPr marL="715814">
              <a:buFont typeface="+mj-lt"/>
              <a:buAutoNum type="alphaLcParenR"/>
            </a:pPr>
            <a:r>
              <a:rPr lang="en-US" sz="2294" dirty="0"/>
              <a:t>represents income that has leaked across national borders.</a:t>
            </a:r>
          </a:p>
          <a:p>
            <a:pPr marL="715814">
              <a:buFont typeface="+mj-lt"/>
              <a:buAutoNum type="alphaLcParenR"/>
            </a:pPr>
            <a:r>
              <a:rPr lang="en-US" sz="2294" dirty="0"/>
              <a:t>must be subtracted from spending data to calculate an accurate value for domestic production.</a:t>
            </a:r>
          </a:p>
          <a:p>
            <a:pPr marL="715814">
              <a:buFont typeface="+mj-lt"/>
              <a:buAutoNum type="alphaLcParenR"/>
            </a:pPr>
            <a:r>
              <a:rPr lang="en-US" sz="2294" dirty="0"/>
              <a:t>is income that is not spent on domestically produced goods and services.</a:t>
            </a:r>
          </a:p>
          <a:p>
            <a:pPr marL="715814">
              <a:buFont typeface="+mj-lt"/>
              <a:buAutoNum type="alphaLcParenR"/>
            </a:pPr>
            <a:r>
              <a:rPr lang="en-US" sz="2294" dirty="0"/>
              <a:t>Answers (a), (b), and (c) are all correct.</a:t>
            </a:r>
          </a:p>
        </p:txBody>
      </p:sp>
      <p:sp>
        <p:nvSpPr>
          <p:cNvPr id="4" name="Slide Number Placeholder 3">
            <a:extLst>
              <a:ext uri="{FF2B5EF4-FFF2-40B4-BE49-F238E27FC236}">
                <a16:creationId xmlns:a16="http://schemas.microsoft.com/office/drawing/2014/main" id="{A106890D-1B54-835C-DC9F-C1B1362372D0}"/>
              </a:ext>
            </a:extLst>
          </p:cNvPr>
          <p:cNvSpPr txBox="1">
            <a:spLocks/>
          </p:cNvSpPr>
          <p:nvPr/>
        </p:nvSpPr>
        <p:spPr bwMode="auto">
          <a:xfrm>
            <a:off x="8382000" y="6313392"/>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29</a:t>
            </a:fld>
            <a:endParaRPr lang="en-US" altLang="en-US" sz="1600" b="1" dirty="0">
              <a:solidFill>
                <a:srgbClr val="1A09BD"/>
              </a:solidFill>
            </a:endParaRPr>
          </a:p>
        </p:txBody>
      </p:sp>
    </p:spTree>
    <p:extLst>
      <p:ext uri="{BB962C8B-B14F-4D97-AF65-F5344CB8AC3E}">
        <p14:creationId xmlns:p14="http://schemas.microsoft.com/office/powerpoint/2010/main" val="129512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A08DC90-E2BA-4073-BC5A-188345CC5C93}"/>
              </a:ext>
            </a:extLst>
          </p:cNvPr>
          <p:cNvSpPr>
            <a:spLocks noGrp="1" noChangeArrowheads="1"/>
          </p:cNvSpPr>
          <p:nvPr>
            <p:ph type="title"/>
          </p:nvPr>
        </p:nvSpPr>
        <p:spPr>
          <a:xfrm>
            <a:off x="685800" y="152400"/>
            <a:ext cx="7772400" cy="685800"/>
          </a:xfrm>
        </p:spPr>
        <p:txBody>
          <a:bodyPr>
            <a:normAutofit/>
          </a:bodyPr>
          <a:lstStyle/>
          <a:p>
            <a:pPr algn="ctr" eaLnBrk="1" fontAlgn="auto" hangingPunct="1">
              <a:spcAft>
                <a:spcPts val="0"/>
              </a:spcAft>
              <a:defRPr/>
            </a:pPr>
            <a:r>
              <a:rPr lang="en-US" sz="3200" b="1" dirty="0">
                <a:latin typeface="Bookman Old Style" pitchFamily="18" charset="0"/>
              </a:rPr>
              <a:t>Stocks and Flows</a:t>
            </a:r>
          </a:p>
        </p:txBody>
      </p:sp>
      <p:sp>
        <p:nvSpPr>
          <p:cNvPr id="17411" name="Rectangle 3">
            <a:extLst>
              <a:ext uri="{FF2B5EF4-FFF2-40B4-BE49-F238E27FC236}">
                <a16:creationId xmlns:a16="http://schemas.microsoft.com/office/drawing/2014/main" id="{74020254-0E60-4F38-8E25-F5EA0BAA4A47}"/>
              </a:ext>
            </a:extLst>
          </p:cNvPr>
          <p:cNvSpPr>
            <a:spLocks noGrp="1"/>
          </p:cNvSpPr>
          <p:nvPr>
            <p:ph idx="1"/>
          </p:nvPr>
        </p:nvSpPr>
        <p:spPr>
          <a:xfrm>
            <a:off x="381000" y="838200"/>
            <a:ext cx="8458200" cy="4114800"/>
          </a:xfrm>
        </p:spPr>
        <p:txBody>
          <a:bodyPr/>
          <a:lstStyle/>
          <a:p>
            <a:pPr algn="just" eaLnBrk="1" hangingPunct="1">
              <a:lnSpc>
                <a:spcPct val="80000"/>
              </a:lnSpc>
            </a:pPr>
            <a:r>
              <a:rPr lang="en-US" altLang="en-US" sz="2471" dirty="0">
                <a:latin typeface="Arial" panose="020B0604020202020204" pitchFamily="34" charset="0"/>
                <a:cs typeface="Arial" panose="020B0604020202020204" pitchFamily="34" charset="0"/>
              </a:rPr>
              <a:t>The distinction between a stock and a flow is very important.</a:t>
            </a:r>
          </a:p>
          <a:p>
            <a:pPr algn="just" eaLnBrk="1" hangingPunct="1">
              <a:lnSpc>
                <a:spcPct val="80000"/>
              </a:lnSpc>
            </a:pPr>
            <a:r>
              <a:rPr lang="en-US" altLang="en-US" sz="2471" dirty="0">
                <a:latin typeface="Arial" panose="020B0604020202020204" pitchFamily="34" charset="0"/>
                <a:cs typeface="Arial" panose="020B0604020202020204" pitchFamily="34" charset="0"/>
              </a:rPr>
              <a:t>A stock is a position at a moment of time, for example, the stock of inventories in the economy at year end 2005.  (Balance sheets report stocks.)</a:t>
            </a:r>
          </a:p>
          <a:p>
            <a:pPr algn="just" eaLnBrk="1" hangingPunct="1">
              <a:lnSpc>
                <a:spcPct val="80000"/>
              </a:lnSpc>
            </a:pPr>
            <a:r>
              <a:rPr lang="en-US" altLang="en-US" sz="2471" dirty="0">
                <a:latin typeface="Arial" panose="020B0604020202020204" pitchFamily="34" charset="0"/>
                <a:cs typeface="Arial" panose="020B0604020202020204" pitchFamily="34" charset="0"/>
              </a:rPr>
              <a:t>A flow is the rate of change in a stock, for example, the change in the stock of inventories in the economy in 2005.  (Profit and loss statements report flows.)</a:t>
            </a:r>
          </a:p>
          <a:p>
            <a:pPr algn="just" eaLnBrk="1" hangingPunct="1">
              <a:lnSpc>
                <a:spcPct val="80000"/>
              </a:lnSpc>
            </a:pPr>
            <a:r>
              <a:rPr lang="en-US" altLang="en-US" sz="2471" dirty="0">
                <a:latin typeface="Arial" panose="020B0604020202020204" pitchFamily="34" charset="0"/>
                <a:cs typeface="Arial" panose="020B0604020202020204" pitchFamily="34" charset="0"/>
              </a:rPr>
              <a:t>If the bath tub is filling up, the stock is rising.</a:t>
            </a:r>
          </a:p>
          <a:p>
            <a:pPr algn="just" eaLnBrk="1" hangingPunct="1">
              <a:lnSpc>
                <a:spcPct val="80000"/>
              </a:lnSpc>
            </a:pPr>
            <a:endParaRPr lang="en-US" altLang="en-US" sz="2400" b="1" dirty="0">
              <a:latin typeface="Bookman Old Style" panose="02050604050505020204" pitchFamily="18" charset="0"/>
            </a:endParaRPr>
          </a:p>
        </p:txBody>
      </p:sp>
      <p:pic>
        <p:nvPicPr>
          <p:cNvPr id="17412" name="Picture 4">
            <a:extLst>
              <a:ext uri="{FF2B5EF4-FFF2-40B4-BE49-F238E27FC236}">
                <a16:creationId xmlns:a16="http://schemas.microsoft.com/office/drawing/2014/main" id="{0F967522-CA41-4AB0-BE05-A391C8984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14800"/>
            <a:ext cx="7391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Slide Number Placeholder 3">
            <a:extLst>
              <a:ext uri="{FF2B5EF4-FFF2-40B4-BE49-F238E27FC236}">
                <a16:creationId xmlns:a16="http://schemas.microsoft.com/office/drawing/2014/main" id="{C19DA9F3-0496-426D-A93B-285837C4D0B5}"/>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FC5B85E-C2D2-420A-BAE4-4FD81BE5D6FF}" type="slidenum">
              <a:rPr lang="en-US" altLang="en-US" sz="1600" b="1">
                <a:solidFill>
                  <a:srgbClr val="1A09BD"/>
                </a:solidFill>
              </a:rPr>
              <a:pPr eaLnBrk="1" hangingPunct="1">
                <a:spcBef>
                  <a:spcPct val="0"/>
                </a:spcBef>
                <a:buClrTx/>
                <a:buSzTx/>
                <a:buFontTx/>
                <a:buNone/>
              </a:pPr>
              <a:t>3</a:t>
            </a:fld>
            <a:endParaRPr lang="en-US" altLang="en-US" sz="1600" b="1">
              <a:solidFill>
                <a:srgbClr val="1A09BD"/>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433" y="452239"/>
            <a:ext cx="9087567" cy="719821"/>
          </a:xfrm>
        </p:spPr>
        <p:txBody>
          <a:bodyPr>
            <a:normAutofit fontScale="90000"/>
          </a:bodyPr>
          <a:lstStyle/>
          <a:p>
            <a:pPr algn="ctr"/>
            <a:r>
              <a:rPr lang="en-US" dirty="0">
                <a:latin typeface="Arial" panose="020B0604020202020204" pitchFamily="34" charset="0"/>
                <a:cs typeface="Arial" panose="020B0604020202020204" pitchFamily="34" charset="0"/>
              </a:rPr>
              <a:t>LEARN BY DOING: PRACTICE QUESTION 3</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(Answer)</a:t>
            </a:r>
          </a:p>
        </p:txBody>
      </p:sp>
      <p:sp>
        <p:nvSpPr>
          <p:cNvPr id="3" name="Content Placeholder 2"/>
          <p:cNvSpPr>
            <a:spLocks noGrp="1"/>
          </p:cNvSpPr>
          <p:nvPr>
            <p:ph sz="quarter" idx="10"/>
          </p:nvPr>
        </p:nvSpPr>
        <p:spPr>
          <a:xfrm>
            <a:off x="238220" y="1705846"/>
            <a:ext cx="8650752" cy="3518336"/>
          </a:xfrm>
        </p:spPr>
        <p:txBody>
          <a:bodyPr>
            <a:noAutofit/>
          </a:bodyPr>
          <a:lstStyle/>
          <a:p>
            <a:pPr marL="312381" indent="-312381"/>
            <a:r>
              <a:rPr lang="en-US" dirty="0">
                <a:latin typeface="Arial" panose="020B0604020202020204" pitchFamily="34" charset="0"/>
                <a:cs typeface="Arial" panose="020B0604020202020204" pitchFamily="34" charset="0"/>
              </a:rPr>
              <a:t>Income spent on imported goods:</a:t>
            </a:r>
          </a:p>
          <a:p>
            <a:pPr marL="806867" indent="-395028">
              <a:buFont typeface="+mj-lt"/>
              <a:buAutoNum type="alphaLcParenR"/>
            </a:pPr>
            <a:r>
              <a:rPr lang="en-US" sz="2294" dirty="0"/>
              <a:t>represents income that has leaked across national borders.</a:t>
            </a:r>
          </a:p>
          <a:p>
            <a:pPr marL="806867" indent="-395028">
              <a:buFont typeface="+mj-lt"/>
              <a:buAutoNum type="alphaLcParenR"/>
            </a:pPr>
            <a:r>
              <a:rPr lang="en-US" sz="2294" dirty="0"/>
              <a:t>must be subtracted from spending data to calculate an accurate value for domestic production.</a:t>
            </a:r>
          </a:p>
          <a:p>
            <a:pPr marL="806867" indent="-395028">
              <a:buFont typeface="+mj-lt"/>
              <a:buAutoNum type="alphaLcParenR"/>
            </a:pPr>
            <a:r>
              <a:rPr lang="en-US" sz="2294" dirty="0"/>
              <a:t>is income that is not spent on domestically produced goods and services.</a:t>
            </a:r>
          </a:p>
          <a:p>
            <a:pPr marL="806867" indent="-395028">
              <a:buFont typeface="+mj-lt"/>
              <a:buAutoNum type="alphaLcParenR"/>
            </a:pPr>
            <a:r>
              <a:rPr lang="en-US" sz="2294" b="1" dirty="0"/>
              <a:t>Answers (a), (b), and (c) are all correct. (correct answer)</a:t>
            </a:r>
          </a:p>
        </p:txBody>
      </p:sp>
      <p:sp>
        <p:nvSpPr>
          <p:cNvPr id="6" name="Slide Number Placeholder 3">
            <a:extLst>
              <a:ext uri="{FF2B5EF4-FFF2-40B4-BE49-F238E27FC236}">
                <a16:creationId xmlns:a16="http://schemas.microsoft.com/office/drawing/2014/main" id="{70AE51BE-7051-3480-FBB8-2AB742384665}"/>
              </a:ext>
            </a:extLst>
          </p:cNvPr>
          <p:cNvSpPr txBox="1">
            <a:spLocks/>
          </p:cNvSpPr>
          <p:nvPr/>
        </p:nvSpPr>
        <p:spPr bwMode="auto">
          <a:xfrm>
            <a:off x="8382000" y="6313392"/>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30</a:t>
            </a:fld>
            <a:endParaRPr lang="en-US" altLang="en-US" sz="1600" b="1" dirty="0">
              <a:solidFill>
                <a:srgbClr val="1A09BD"/>
              </a:solidFill>
            </a:endParaRPr>
          </a:p>
        </p:txBody>
      </p:sp>
    </p:spTree>
    <p:extLst>
      <p:ext uri="{BB962C8B-B14F-4D97-AF65-F5344CB8AC3E}">
        <p14:creationId xmlns:p14="http://schemas.microsoft.com/office/powerpoint/2010/main" val="3767153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6851" name="Rectangle 3">
            <a:extLst>
              <a:ext uri="{FF2B5EF4-FFF2-40B4-BE49-F238E27FC236}">
                <a16:creationId xmlns:a16="http://schemas.microsoft.com/office/drawing/2014/main" id="{93FE7568-BFA2-4C82-8946-EB263503E649}"/>
              </a:ext>
            </a:extLst>
          </p:cNvPr>
          <p:cNvSpPr>
            <a:spLocks noGrp="1"/>
          </p:cNvSpPr>
          <p:nvPr>
            <p:ph type="body" idx="1"/>
          </p:nvPr>
        </p:nvSpPr>
        <p:spPr>
          <a:xfrm>
            <a:off x="114300" y="914400"/>
            <a:ext cx="8915400" cy="4800600"/>
          </a:xfrm>
        </p:spPr>
        <p:txBody>
          <a:bodyPr/>
          <a:lstStyle/>
          <a:p>
            <a:pPr marL="457200" indent="-457200" eaLnBrk="1" hangingPunct="1">
              <a:buClr>
                <a:schemeClr val="tx1"/>
              </a:buClr>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Nominal GDP and Real GDP</a:t>
            </a:r>
          </a:p>
          <a:p>
            <a:pPr marL="1096963" lvl="1" indent="-457200" eaLnBrk="1" hangingPunct="1">
              <a:buClr>
                <a:schemeClr val="tx1"/>
              </a:buClr>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Real GDP is the value of final goods and services produced in a given year when valued at </a:t>
            </a:r>
            <a:r>
              <a:rPr lang="en-US" altLang="en-US" sz="2600" i="1" dirty="0">
                <a:latin typeface="Arial" panose="020B0604020202020204" pitchFamily="34" charset="0"/>
                <a:cs typeface="Arial" panose="020B0604020202020204" pitchFamily="34" charset="0"/>
              </a:rPr>
              <a:t>valued at the prices of a reference base year</a:t>
            </a:r>
            <a:r>
              <a:rPr lang="en-US" altLang="en-US" sz="2600" dirty="0">
                <a:latin typeface="Arial" panose="020B0604020202020204" pitchFamily="34" charset="0"/>
                <a:cs typeface="Arial" panose="020B0604020202020204" pitchFamily="34" charset="0"/>
              </a:rPr>
              <a:t>.</a:t>
            </a:r>
          </a:p>
          <a:p>
            <a:pPr marL="1096963" lvl="1" indent="-457200" eaLnBrk="1" hangingPunct="1">
              <a:buClr>
                <a:schemeClr val="tx1"/>
              </a:buClr>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The current base year is 2012. Real GDP shows what GDP would have been in each year if it were priced in 2012 dollars. That's how it removes the effect of inflation.</a:t>
            </a:r>
          </a:p>
          <a:p>
            <a:pPr marL="1096963" lvl="1" indent="-457200" eaLnBrk="1" hangingPunct="1">
              <a:buClr>
                <a:schemeClr val="tx1"/>
              </a:buClr>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Nominal GDP is the value of goods and services produced during a given year valued at the prices that prevailed in that same year.</a:t>
            </a:r>
          </a:p>
          <a:p>
            <a:pPr marL="1096963" lvl="1" indent="-457200" eaLnBrk="1" hangingPunct="1">
              <a:buClr>
                <a:schemeClr val="tx1"/>
              </a:buClr>
              <a:buFont typeface="Arial" panose="020B0604020202020204" pitchFamily="34" charset="0"/>
              <a:buChar char="•"/>
            </a:pPr>
            <a:r>
              <a:rPr lang="en-US" altLang="en-US" sz="2600" dirty="0">
                <a:latin typeface="Arial" panose="020B0604020202020204" pitchFamily="34" charset="0"/>
                <a:cs typeface="Arial" panose="020B0604020202020204" pitchFamily="34" charset="0"/>
              </a:rPr>
              <a:t>Nominal GDP is just a more precise name for GDP.</a:t>
            </a:r>
          </a:p>
        </p:txBody>
      </p:sp>
      <p:sp>
        <p:nvSpPr>
          <p:cNvPr id="40963" name="Rectangle 5">
            <a:extLst>
              <a:ext uri="{FF2B5EF4-FFF2-40B4-BE49-F238E27FC236}">
                <a16:creationId xmlns:a16="http://schemas.microsoft.com/office/drawing/2014/main" id="{C2749ED4-476F-47CA-B985-4EDE8F5408CD}"/>
              </a:ext>
            </a:extLst>
          </p:cNvPr>
          <p:cNvSpPr>
            <a:spLocks noGrp="1" noChangeArrowheads="1"/>
          </p:cNvSpPr>
          <p:nvPr>
            <p:ph type="title"/>
          </p:nvPr>
        </p:nvSpPr>
        <p:spPr>
          <a:xfrm>
            <a:off x="723900" y="89321"/>
            <a:ext cx="7696200" cy="914400"/>
          </a:xfrm>
        </p:spPr>
        <p:txBody>
          <a:bodyPr/>
          <a:lstStyle/>
          <a:p>
            <a:pPr algn="ctr" eaLnBrk="1" hangingPunct="1">
              <a:defRPr/>
            </a:pPr>
            <a:r>
              <a:rPr lang="en-US" altLang="zh-TW" sz="3600" b="1" dirty="0">
                <a:latin typeface="Bookman Old Style" pitchFamily="18" charset="0"/>
              </a:rPr>
              <a:t>Measuring GDP</a:t>
            </a:r>
          </a:p>
        </p:txBody>
      </p:sp>
      <p:sp>
        <p:nvSpPr>
          <p:cNvPr id="51204" name="Slide Number Placeholder 3">
            <a:extLst>
              <a:ext uri="{FF2B5EF4-FFF2-40B4-BE49-F238E27FC236}">
                <a16:creationId xmlns:a16="http://schemas.microsoft.com/office/drawing/2014/main" id="{F1DE44B4-EB57-4040-B670-0BF08382D4FA}"/>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CEFD0474-5121-4DA8-B56A-8CE3F390BC52}" type="slidenum">
              <a:rPr lang="en-US" altLang="en-US" sz="1600" b="1">
                <a:solidFill>
                  <a:srgbClr val="1A09BD"/>
                </a:solidFill>
              </a:rPr>
              <a:pPr eaLnBrk="1" hangingPunct="1">
                <a:spcBef>
                  <a:spcPct val="0"/>
                </a:spcBef>
                <a:buClrTx/>
                <a:buSzTx/>
                <a:buFontTx/>
                <a:buNone/>
              </a:pPr>
              <a:t>31</a:t>
            </a:fld>
            <a:endParaRPr lang="en-US" altLang="en-US" sz="1600" b="1">
              <a:solidFill>
                <a:srgbClr val="1A09B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1">
                                            <p:txEl>
                                              <p:pRg st="1" end="1"/>
                                            </p:txEl>
                                          </p:spTgt>
                                        </p:tgtEl>
                                        <p:attrNameLst>
                                          <p:attrName>style.visibility</p:attrName>
                                        </p:attrNameLst>
                                      </p:cBhvr>
                                      <p:to>
                                        <p:strVal val="visible"/>
                                      </p:to>
                                    </p:set>
                                    <p:animEffect transition="in" filter="wipe(left)">
                                      <p:cBhvr>
                                        <p:cTn id="7" dur="1000"/>
                                        <p:tgtEl>
                                          <p:spTgt spid="2068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6851">
                                            <p:txEl>
                                              <p:pRg st="2" end="2"/>
                                            </p:txEl>
                                          </p:spTgt>
                                        </p:tgtEl>
                                        <p:attrNameLst>
                                          <p:attrName>style.visibility</p:attrName>
                                        </p:attrNameLst>
                                      </p:cBhvr>
                                      <p:to>
                                        <p:strVal val="visible"/>
                                      </p:to>
                                    </p:set>
                                    <p:animEffect transition="in" filter="wipe(left)">
                                      <p:cBhvr>
                                        <p:cTn id="12" dur="1000"/>
                                        <p:tgtEl>
                                          <p:spTgt spid="2068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6851">
                                            <p:txEl>
                                              <p:pRg st="3" end="3"/>
                                            </p:txEl>
                                          </p:spTgt>
                                        </p:tgtEl>
                                        <p:attrNameLst>
                                          <p:attrName>style.visibility</p:attrName>
                                        </p:attrNameLst>
                                      </p:cBhvr>
                                      <p:to>
                                        <p:strVal val="visible"/>
                                      </p:to>
                                    </p:set>
                                    <p:animEffect transition="in" filter="wipe(left)">
                                      <p:cBhvr>
                                        <p:cTn id="17" dur="1000"/>
                                        <p:tgtEl>
                                          <p:spTgt spid="206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6851">
                                            <p:txEl>
                                              <p:pRg st="4" end="4"/>
                                            </p:txEl>
                                          </p:spTgt>
                                        </p:tgtEl>
                                        <p:attrNameLst>
                                          <p:attrName>style.visibility</p:attrName>
                                        </p:attrNameLst>
                                      </p:cBhvr>
                                      <p:to>
                                        <p:strVal val="visible"/>
                                      </p:to>
                                    </p:set>
                                    <p:animEffect transition="in" filter="wipe(left)">
                                      <p:cBhvr>
                                        <p:cTn id="22" dur="1000"/>
                                        <p:tgtEl>
                                          <p:spTgt spid="206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C4536D0B-0BA4-4F18-AEA8-1D1AF648ADE1}"/>
              </a:ext>
            </a:extLst>
          </p:cNvPr>
          <p:cNvSpPr>
            <a:spLocks noGrp="1" noChangeArrowheads="1"/>
          </p:cNvSpPr>
          <p:nvPr>
            <p:ph type="title"/>
          </p:nvPr>
        </p:nvSpPr>
        <p:spPr>
          <a:xfrm>
            <a:off x="952500" y="76200"/>
            <a:ext cx="7696200" cy="838200"/>
          </a:xfrm>
        </p:spPr>
        <p:txBody>
          <a:bodyPr/>
          <a:lstStyle/>
          <a:p>
            <a:pPr algn="ctr" eaLnBrk="1" hangingPunct="1">
              <a:defRPr/>
            </a:pPr>
            <a:r>
              <a:rPr lang="en-US" altLang="en-US" sz="3200" b="1" dirty="0">
                <a:latin typeface="Bookman Old Style" pitchFamily="18" charset="0"/>
              </a:rPr>
              <a:t>Measuring GDP</a:t>
            </a:r>
          </a:p>
        </p:txBody>
      </p:sp>
      <p:sp>
        <p:nvSpPr>
          <p:cNvPr id="628738" name="Rectangle 2">
            <a:extLst>
              <a:ext uri="{FF2B5EF4-FFF2-40B4-BE49-F238E27FC236}">
                <a16:creationId xmlns:a16="http://schemas.microsoft.com/office/drawing/2014/main" id="{6EB0C231-DD05-4DC6-8095-9B5CA8347A60}"/>
              </a:ext>
            </a:extLst>
          </p:cNvPr>
          <p:cNvSpPr>
            <a:spLocks noGrp="1" noChangeArrowheads="1"/>
          </p:cNvSpPr>
          <p:nvPr>
            <p:ph idx="1"/>
          </p:nvPr>
        </p:nvSpPr>
        <p:spPr>
          <a:xfrm>
            <a:off x="76200" y="838200"/>
            <a:ext cx="4114800" cy="4800600"/>
          </a:xfrm>
        </p:spPr>
        <p:txBody>
          <a:bodyPr/>
          <a:lstStyle/>
          <a:p>
            <a:pPr marL="342900" indent="-342900" eaLnBrk="1" hangingPunct="1">
              <a:buClr>
                <a:schemeClr val="tx1"/>
              </a:buClr>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Calculating Real GDP</a:t>
            </a:r>
          </a:p>
          <a:p>
            <a:pPr marL="457200" lvl="1" indent="-342900" eaLnBrk="1" hangingPunct="1">
              <a:buClr>
                <a:schemeClr val="tx1"/>
              </a:buClr>
              <a:buSzPct val="11000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Table 4.3 (a) shows the quantities produced and the prices in 2009 (the base year). </a:t>
            </a:r>
          </a:p>
          <a:p>
            <a:pPr marL="457200" lvl="1" indent="-342900" eaLnBrk="1" hangingPunct="1">
              <a:buClr>
                <a:schemeClr val="tx1"/>
              </a:buClr>
              <a:buSzPct val="11000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Nominal GDP in 2009 is $100 million.</a:t>
            </a:r>
          </a:p>
          <a:p>
            <a:pPr marL="457200" lvl="1" indent="-342900" eaLnBrk="1" hangingPunct="1">
              <a:buClr>
                <a:schemeClr val="tx1"/>
              </a:buClr>
              <a:buSzPct val="11000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Because 2009 is the base year, real GDP equals nominal GDP and is $100 million.</a:t>
            </a:r>
          </a:p>
          <a:p>
            <a:pPr marL="342900" indent="-342900" eaLnBrk="1" hangingPunct="1">
              <a:spcBef>
                <a:spcPts val="1400"/>
              </a:spcBef>
              <a:spcAft>
                <a:spcPts val="600"/>
              </a:spcAft>
              <a:buClr>
                <a:schemeClr val="tx1"/>
              </a:buClr>
              <a:buSzPct val="11000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Table 4.3(b) shows the quantities produced and the prices in 2014. </a:t>
            </a:r>
          </a:p>
          <a:p>
            <a:pPr marL="342900" indent="-342900" eaLnBrk="1" hangingPunct="1">
              <a:spcBef>
                <a:spcPts val="1400"/>
              </a:spcBef>
              <a:spcAft>
                <a:spcPts val="600"/>
              </a:spcAft>
              <a:buClr>
                <a:schemeClr val="tx1"/>
              </a:buClr>
              <a:buSzPct val="11000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Nominal GDP in 2014 is $300 million. </a:t>
            </a:r>
          </a:p>
          <a:p>
            <a:pPr marL="342900" indent="-342900" eaLnBrk="1" hangingPunct="1">
              <a:spcBef>
                <a:spcPts val="1400"/>
              </a:spcBef>
              <a:spcAft>
                <a:spcPts val="600"/>
              </a:spcAft>
              <a:buClr>
                <a:schemeClr val="tx1"/>
              </a:buClr>
              <a:buSzPct val="110000"/>
              <a:buFont typeface="Arial" panose="020B0604020202020204" pitchFamily="34" charset="0"/>
              <a:buChar char="•"/>
              <a:defRPr/>
            </a:pPr>
            <a:r>
              <a:rPr lang="en-US" altLang="en-US" sz="2000" dirty="0">
                <a:latin typeface="Arial" panose="020B0604020202020204" pitchFamily="34" charset="0"/>
                <a:cs typeface="Arial" panose="020B0604020202020204" pitchFamily="34" charset="0"/>
              </a:rPr>
              <a:t>Nominal GDP in 2014 is three times its value in 2009.</a:t>
            </a:r>
          </a:p>
        </p:txBody>
      </p:sp>
      <p:sp>
        <p:nvSpPr>
          <p:cNvPr id="53252" name="Slide Number Placeholder 3">
            <a:extLst>
              <a:ext uri="{FF2B5EF4-FFF2-40B4-BE49-F238E27FC236}">
                <a16:creationId xmlns:a16="http://schemas.microsoft.com/office/drawing/2014/main" id="{7B9222FD-B845-4D73-8C71-16547E640868}"/>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0B8AE9CB-FB21-4A5D-B8A4-520054AD5329}" type="slidenum">
              <a:rPr lang="en-US" altLang="en-US" sz="1600" b="1">
                <a:solidFill>
                  <a:srgbClr val="1A09BD"/>
                </a:solidFill>
              </a:rPr>
              <a:pPr eaLnBrk="1" hangingPunct="1">
                <a:spcBef>
                  <a:spcPct val="0"/>
                </a:spcBef>
                <a:buClrTx/>
                <a:buSzTx/>
                <a:buFontTx/>
                <a:buNone/>
              </a:pPr>
              <a:t>32</a:t>
            </a:fld>
            <a:endParaRPr lang="en-US" altLang="en-US" sz="1600" b="1">
              <a:solidFill>
                <a:srgbClr val="1A09BD"/>
              </a:solidFill>
            </a:endParaRPr>
          </a:p>
        </p:txBody>
      </p:sp>
      <p:pic>
        <p:nvPicPr>
          <p:cNvPr id="9" name="Picture 8">
            <a:extLst>
              <a:ext uri="{FF2B5EF4-FFF2-40B4-BE49-F238E27FC236}">
                <a16:creationId xmlns:a16="http://schemas.microsoft.com/office/drawing/2014/main" id="{02D48BAB-5E69-4813-8472-2B3B3797D2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1219200"/>
            <a:ext cx="40719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a:extLst>
              <a:ext uri="{FF2B5EF4-FFF2-40B4-BE49-F238E27FC236}">
                <a16:creationId xmlns:a16="http://schemas.microsoft.com/office/drawing/2014/main" id="{982A990C-25FE-4FCA-BD67-1DB805BC7BB2}"/>
              </a:ext>
            </a:extLst>
          </p:cNvPr>
          <p:cNvSpPr txBox="1">
            <a:spLocks noChangeArrowheads="1"/>
          </p:cNvSpPr>
          <p:nvPr/>
        </p:nvSpPr>
        <p:spPr bwMode="auto">
          <a:xfrm>
            <a:off x="3725863" y="6642100"/>
            <a:ext cx="1692275" cy="18415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8738">
                                            <p:txEl>
                                              <p:pRg st="5" end="5"/>
                                            </p:txEl>
                                          </p:spTgt>
                                        </p:tgtEl>
                                        <p:attrNameLst>
                                          <p:attrName>style.visibility</p:attrName>
                                        </p:attrNameLst>
                                      </p:cBhvr>
                                      <p:to>
                                        <p:strVal val="visible"/>
                                      </p:to>
                                    </p:set>
                                    <p:animEffect transition="in" filter="wipe(left)">
                                      <p:cBhvr>
                                        <p:cTn id="7" dur="1000"/>
                                        <p:tgtEl>
                                          <p:spTgt spid="628738">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8738">
                                            <p:txEl>
                                              <p:pRg st="6" end="6"/>
                                            </p:txEl>
                                          </p:spTgt>
                                        </p:tgtEl>
                                        <p:attrNameLst>
                                          <p:attrName>style.visibility</p:attrName>
                                        </p:attrNameLst>
                                      </p:cBhvr>
                                      <p:to>
                                        <p:strVal val="visible"/>
                                      </p:to>
                                    </p:set>
                                    <p:animEffect transition="in" filter="wipe(left)">
                                      <p:cBhvr>
                                        <p:cTn id="12" dur="1000"/>
                                        <p:tgtEl>
                                          <p:spTgt spid="628738">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8"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9B56435C-A060-42A4-9686-945F5C3ABBB3}"/>
              </a:ext>
            </a:extLst>
          </p:cNvPr>
          <p:cNvSpPr>
            <a:spLocks noGrp="1" noChangeArrowheads="1"/>
          </p:cNvSpPr>
          <p:nvPr>
            <p:ph type="title"/>
          </p:nvPr>
        </p:nvSpPr>
        <p:spPr>
          <a:xfrm>
            <a:off x="762000" y="228600"/>
            <a:ext cx="7696200" cy="685800"/>
          </a:xfrm>
        </p:spPr>
        <p:txBody>
          <a:bodyPr/>
          <a:lstStyle/>
          <a:p>
            <a:pPr algn="ctr" eaLnBrk="1" hangingPunct="1">
              <a:defRPr/>
            </a:pPr>
            <a:r>
              <a:rPr lang="en-US" altLang="en-US" sz="3200" b="1" dirty="0">
                <a:latin typeface="Bookman Old Style" pitchFamily="18" charset="0"/>
              </a:rPr>
              <a:t>Measuring GDP</a:t>
            </a:r>
          </a:p>
        </p:txBody>
      </p:sp>
      <p:sp>
        <p:nvSpPr>
          <p:cNvPr id="630786" name="Rectangle 2">
            <a:extLst>
              <a:ext uri="{FF2B5EF4-FFF2-40B4-BE49-F238E27FC236}">
                <a16:creationId xmlns:a16="http://schemas.microsoft.com/office/drawing/2014/main" id="{951853FA-6D7B-4B55-8583-1D4125960B69}"/>
              </a:ext>
            </a:extLst>
          </p:cNvPr>
          <p:cNvSpPr>
            <a:spLocks noGrp="1"/>
          </p:cNvSpPr>
          <p:nvPr>
            <p:ph idx="1"/>
          </p:nvPr>
        </p:nvSpPr>
        <p:spPr>
          <a:xfrm>
            <a:off x="76200" y="1116806"/>
            <a:ext cx="4191000" cy="4876800"/>
          </a:xfrm>
        </p:spPr>
        <p:txBody>
          <a:bodyPr/>
          <a:lstStyle/>
          <a:p>
            <a:pPr marL="342900" indent="-342900" eaLnBrk="1" hangingPunct="1">
              <a:spcBef>
                <a:spcPts val="1400"/>
              </a:spcBef>
              <a:spcAft>
                <a:spcPts val="600"/>
              </a:spcAft>
              <a:buClr>
                <a:schemeClr val="tx1"/>
              </a:buClr>
              <a:buSzPct val="1010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In Table 4.3(c), we calculate real GDP in 2014. </a:t>
            </a:r>
          </a:p>
          <a:p>
            <a:pPr marL="342900" indent="-342900" eaLnBrk="1" hangingPunct="1">
              <a:spcBef>
                <a:spcPts val="1400"/>
              </a:spcBef>
              <a:spcAft>
                <a:spcPts val="600"/>
              </a:spcAft>
              <a:buClr>
                <a:schemeClr val="tx1"/>
              </a:buClr>
              <a:buSzPct val="1010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The quantities are those of 2014, as in part (b). </a:t>
            </a:r>
          </a:p>
          <a:p>
            <a:pPr marL="342900" indent="-342900" eaLnBrk="1" hangingPunct="1">
              <a:spcBef>
                <a:spcPts val="1400"/>
              </a:spcBef>
              <a:spcAft>
                <a:spcPts val="600"/>
              </a:spcAft>
              <a:buClr>
                <a:schemeClr val="tx1"/>
              </a:buClr>
              <a:buSzPct val="1010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The prices are those in the base year (2009) as in part (a).</a:t>
            </a:r>
          </a:p>
          <a:p>
            <a:pPr marL="342900" indent="-342900" eaLnBrk="1" hangingPunct="1">
              <a:spcBef>
                <a:spcPts val="1400"/>
              </a:spcBef>
              <a:spcAft>
                <a:spcPts val="600"/>
              </a:spcAft>
              <a:buClr>
                <a:schemeClr val="tx1"/>
              </a:buClr>
              <a:buSzPct val="101000"/>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The sum of these expenditures is real GDP in 2014, which is $160 million</a:t>
            </a:r>
            <a:r>
              <a:rPr lang="en-US" altLang="en-US" sz="2400" dirty="0"/>
              <a:t>.</a:t>
            </a:r>
          </a:p>
        </p:txBody>
      </p:sp>
      <p:sp>
        <p:nvSpPr>
          <p:cNvPr id="55300" name="Slide Number Placeholder 3">
            <a:extLst>
              <a:ext uri="{FF2B5EF4-FFF2-40B4-BE49-F238E27FC236}">
                <a16:creationId xmlns:a16="http://schemas.microsoft.com/office/drawing/2014/main" id="{B8E4027E-9D5C-4F78-BF85-FA71808A2A83}"/>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54A68CDE-CDD1-484C-AD58-37B772FF1A19}" type="slidenum">
              <a:rPr lang="en-US" altLang="en-US" sz="1600" b="1">
                <a:solidFill>
                  <a:srgbClr val="1A09BD"/>
                </a:solidFill>
              </a:rPr>
              <a:pPr eaLnBrk="1" hangingPunct="1">
                <a:spcBef>
                  <a:spcPct val="0"/>
                </a:spcBef>
                <a:buClrTx/>
                <a:buSzTx/>
                <a:buFontTx/>
                <a:buNone/>
              </a:pPr>
              <a:t>33</a:t>
            </a:fld>
            <a:endParaRPr lang="en-US" altLang="en-US" sz="1600" b="1">
              <a:solidFill>
                <a:srgbClr val="1A09BD"/>
              </a:solidFill>
            </a:endParaRPr>
          </a:p>
        </p:txBody>
      </p:sp>
      <p:pic>
        <p:nvPicPr>
          <p:cNvPr id="8" name="Picture 7">
            <a:extLst>
              <a:ext uri="{FF2B5EF4-FFF2-40B4-BE49-F238E27FC236}">
                <a16:creationId xmlns:a16="http://schemas.microsoft.com/office/drawing/2014/main" id="{809BE90C-441C-425D-8CDD-CE41D30C8F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7050" y="1081494"/>
            <a:ext cx="4402137" cy="534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5">
            <a:extLst>
              <a:ext uri="{FF2B5EF4-FFF2-40B4-BE49-F238E27FC236}">
                <a16:creationId xmlns:a16="http://schemas.microsoft.com/office/drawing/2014/main" id="{B62D272B-DD8B-42E4-A8C9-629DB810615F}"/>
              </a:ext>
            </a:extLst>
          </p:cNvPr>
          <p:cNvSpPr txBox="1">
            <a:spLocks noChangeArrowheads="1"/>
          </p:cNvSpPr>
          <p:nvPr/>
        </p:nvSpPr>
        <p:spPr bwMode="auto">
          <a:xfrm>
            <a:off x="3725863" y="6642100"/>
            <a:ext cx="1692275" cy="184150"/>
          </a:xfrm>
          <a:prstGeom prst="rect">
            <a:avLst/>
          </a:prstGeom>
          <a:noFill/>
          <a:ln>
            <a:no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0786">
                                            <p:txEl>
                                              <p:pRg st="1" end="1"/>
                                            </p:txEl>
                                          </p:spTgt>
                                        </p:tgtEl>
                                        <p:attrNameLst>
                                          <p:attrName>style.visibility</p:attrName>
                                        </p:attrNameLst>
                                      </p:cBhvr>
                                      <p:to>
                                        <p:strVal val="visible"/>
                                      </p:to>
                                    </p:set>
                                    <p:animEffect transition="in" filter="wipe(left)">
                                      <p:cBhvr>
                                        <p:cTn id="7" dur="1000"/>
                                        <p:tgtEl>
                                          <p:spTgt spid="63078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0786">
                                            <p:txEl>
                                              <p:pRg st="2" end="2"/>
                                            </p:txEl>
                                          </p:spTgt>
                                        </p:tgtEl>
                                        <p:attrNameLst>
                                          <p:attrName>style.visibility</p:attrName>
                                        </p:attrNameLst>
                                      </p:cBhvr>
                                      <p:to>
                                        <p:strVal val="visible"/>
                                      </p:to>
                                    </p:set>
                                    <p:animEffect transition="in" filter="wipe(left)">
                                      <p:cBhvr>
                                        <p:cTn id="12" dur="1000"/>
                                        <p:tgtEl>
                                          <p:spTgt spid="63078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0786">
                                            <p:txEl>
                                              <p:pRg st="3" end="3"/>
                                            </p:txEl>
                                          </p:spTgt>
                                        </p:tgtEl>
                                        <p:attrNameLst>
                                          <p:attrName>style.visibility</p:attrName>
                                        </p:attrNameLst>
                                      </p:cBhvr>
                                      <p:to>
                                        <p:strVal val="visible"/>
                                      </p:to>
                                    </p:set>
                                    <p:animEffect transition="in" filter="wipe(left)">
                                      <p:cBhvr>
                                        <p:cTn id="17" dur="1000"/>
                                        <p:tgtEl>
                                          <p:spTgt spid="630786">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786"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0C38FB-30CD-4754-98BF-5D5D1C0B9990}"/>
              </a:ext>
            </a:extLst>
          </p:cNvPr>
          <p:cNvSpPr txBox="1"/>
          <p:nvPr/>
        </p:nvSpPr>
        <p:spPr>
          <a:xfrm>
            <a:off x="990600" y="6396335"/>
            <a:ext cx="8534400" cy="461665"/>
          </a:xfrm>
          <a:prstGeom prst="rect">
            <a:avLst/>
          </a:prstGeom>
          <a:noFill/>
        </p:spPr>
        <p:txBody>
          <a:bodyPr wrap="square">
            <a:spAutoFit/>
          </a:bodyPr>
          <a:lstStyle/>
          <a:p>
            <a:r>
              <a:rPr lang="en-US" sz="1200" dirty="0">
                <a:hlinkClick r:id="rId2"/>
              </a:rPr>
              <a:t>https://www.omnicalculator.com/finance/gdp-deflator</a:t>
            </a:r>
            <a:endParaRPr lang="en-US" sz="1200" dirty="0"/>
          </a:p>
          <a:p>
            <a:endParaRPr lang="en-US" sz="1200" dirty="0"/>
          </a:p>
        </p:txBody>
      </p:sp>
      <p:sp>
        <p:nvSpPr>
          <p:cNvPr id="7" name="TextBox 6">
            <a:extLst>
              <a:ext uri="{FF2B5EF4-FFF2-40B4-BE49-F238E27FC236}">
                <a16:creationId xmlns:a16="http://schemas.microsoft.com/office/drawing/2014/main" id="{9F637DEE-A325-49B0-9675-746116F130E7}"/>
              </a:ext>
            </a:extLst>
          </p:cNvPr>
          <p:cNvSpPr txBox="1"/>
          <p:nvPr/>
        </p:nvSpPr>
        <p:spPr>
          <a:xfrm>
            <a:off x="550384" y="76200"/>
            <a:ext cx="8001000" cy="830997"/>
          </a:xfrm>
          <a:prstGeom prst="rect">
            <a:avLst/>
          </a:prstGeom>
          <a:noFill/>
        </p:spPr>
        <p:txBody>
          <a:bodyPr wrap="square">
            <a:spAutoFit/>
          </a:bodyPr>
          <a:lstStyle/>
          <a:p>
            <a:r>
              <a:rPr lang="en-US" sz="2800" b="1" cap="all" dirty="0">
                <a:solidFill>
                  <a:srgbClr val="1A09BD"/>
                </a:solidFill>
                <a:effectLst>
                  <a:outerShdw blurRad="50000" dist="30000" dir="5400000" algn="tl" rotWithShape="0">
                    <a:srgbClr val="000000">
                      <a:alpha val="30000"/>
                    </a:srgbClr>
                  </a:outerShdw>
                </a:effectLst>
                <a:latin typeface="Bookman Old Style" pitchFamily="18" charset="0"/>
                <a:ea typeface="+mj-ea"/>
                <a:cs typeface="+mj-cs"/>
              </a:rPr>
              <a:t>GDP Deflator Formula Calculator</a:t>
            </a:r>
          </a:p>
          <a:p>
            <a:pPr algn="ctr"/>
            <a:r>
              <a:rPr lang="en-US" sz="2000" b="1" cap="all" dirty="0">
                <a:solidFill>
                  <a:srgbClr val="1A09BD"/>
                </a:solidFill>
                <a:effectLst>
                  <a:outerShdw blurRad="50000" dist="30000" dir="5400000" algn="tl" rotWithShape="0">
                    <a:srgbClr val="000000">
                      <a:alpha val="30000"/>
                    </a:srgbClr>
                  </a:outerShdw>
                </a:effectLst>
                <a:latin typeface="Bookman Old Style" pitchFamily="18" charset="0"/>
                <a:ea typeface="+mj-ea"/>
                <a:cs typeface="+mj-cs"/>
              </a:rPr>
              <a:t>(Base Year = 2016)</a:t>
            </a:r>
          </a:p>
        </p:txBody>
      </p:sp>
      <p:sp>
        <p:nvSpPr>
          <p:cNvPr id="9" name="Slide Number Placeholder 3">
            <a:extLst>
              <a:ext uri="{FF2B5EF4-FFF2-40B4-BE49-F238E27FC236}">
                <a16:creationId xmlns:a16="http://schemas.microsoft.com/office/drawing/2014/main" id="{E25E7161-19C7-417E-ADE4-E9C8D409B635}"/>
              </a:ext>
            </a:extLst>
          </p:cNvPr>
          <p:cNvSpPr txBox="1">
            <a:spLocks/>
          </p:cNvSpPr>
          <p:nvPr/>
        </p:nvSpPr>
        <p:spPr bwMode="auto">
          <a:xfrm>
            <a:off x="8380412" y="6396037"/>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34</a:t>
            </a:fld>
            <a:endParaRPr lang="en-US" altLang="en-US" sz="1600" b="1" dirty="0">
              <a:solidFill>
                <a:srgbClr val="1A09BD"/>
              </a:solidFill>
            </a:endParaRPr>
          </a:p>
        </p:txBody>
      </p:sp>
      <p:pic>
        <p:nvPicPr>
          <p:cNvPr id="4" name="Picture 3" descr="Table&#10;&#10;Description automatically generated">
            <a:extLst>
              <a:ext uri="{FF2B5EF4-FFF2-40B4-BE49-F238E27FC236}">
                <a16:creationId xmlns:a16="http://schemas.microsoft.com/office/drawing/2014/main" id="{98A4EED3-48B0-4F3C-A106-14CCFF4A5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07196"/>
            <a:ext cx="8382000" cy="5188803"/>
          </a:xfrm>
          <a:prstGeom prst="rect">
            <a:avLst/>
          </a:prstGeom>
        </p:spPr>
      </p:pic>
    </p:spTree>
    <p:extLst>
      <p:ext uri="{BB962C8B-B14F-4D97-AF65-F5344CB8AC3E}">
        <p14:creationId xmlns:p14="http://schemas.microsoft.com/office/powerpoint/2010/main" val="3685289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6433" y="225463"/>
            <a:ext cx="9087567" cy="870984"/>
          </a:xfrm>
        </p:spPr>
        <p:txBody>
          <a:bodyPr>
            <a:normAutofit/>
          </a:bodyPr>
          <a:lstStyle/>
          <a:p>
            <a:pPr algn="ctr"/>
            <a:r>
              <a:rPr lang="en-US" sz="3200" b="1" dirty="0">
                <a:solidFill>
                  <a:srgbClr val="1A09BD"/>
                </a:solidFill>
                <a:latin typeface="Bookman Old Style" pitchFamily="18" charset="0"/>
                <a:cs typeface="+mj-cs"/>
              </a:rPr>
              <a:t>REAL-LIFE GDP </a:t>
            </a:r>
          </a:p>
        </p:txBody>
      </p:sp>
      <p:sp>
        <p:nvSpPr>
          <p:cNvPr id="6" name="Slide Number Placeholder 3">
            <a:extLst>
              <a:ext uri="{FF2B5EF4-FFF2-40B4-BE49-F238E27FC236}">
                <a16:creationId xmlns:a16="http://schemas.microsoft.com/office/drawing/2014/main" id="{775CAA31-CE9E-48A7-B7C4-B6309042914C}"/>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DB9B2B-50C5-416D-96BF-B97EA0E74BB0}" type="slidenum">
              <a:rPr lang="en-US" altLang="en-US" sz="1600" b="1">
                <a:solidFill>
                  <a:srgbClr val="1A09BD"/>
                </a:solidFill>
              </a:rPr>
              <a:pPr eaLnBrk="1" hangingPunct="1">
                <a:spcBef>
                  <a:spcPct val="0"/>
                </a:spcBef>
                <a:buClrTx/>
                <a:buSzTx/>
                <a:buFontTx/>
                <a:buNone/>
              </a:pPr>
              <a:t>35</a:t>
            </a:fld>
            <a:endParaRPr lang="en-US" altLang="en-US" sz="1600" b="1" dirty="0">
              <a:solidFill>
                <a:srgbClr val="1A09BD"/>
              </a:solidFill>
            </a:endParaRPr>
          </a:p>
        </p:txBody>
      </p:sp>
      <p:pic>
        <p:nvPicPr>
          <p:cNvPr id="8" name="Picture 7" descr="A screenshot of a graph&#10;&#10;AI-generated content may be incorrect.">
            <a:extLst>
              <a:ext uri="{FF2B5EF4-FFF2-40B4-BE49-F238E27FC236}">
                <a16:creationId xmlns:a16="http://schemas.microsoft.com/office/drawing/2014/main" id="{4F374E86-A713-E8D3-5B6F-263A2C13A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089520"/>
            <a:ext cx="8001000" cy="5158880"/>
          </a:xfrm>
          <a:prstGeom prst="rect">
            <a:avLst/>
          </a:prstGeom>
        </p:spPr>
      </p:pic>
    </p:spTree>
    <p:extLst>
      <p:ext uri="{BB962C8B-B14F-4D97-AF65-F5344CB8AC3E}">
        <p14:creationId xmlns:p14="http://schemas.microsoft.com/office/powerpoint/2010/main" val="3270700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705600" cy="719821"/>
          </a:xfrm>
        </p:spPr>
        <p:txBody>
          <a:bodyPr/>
          <a:lstStyle/>
          <a:p>
            <a:r>
              <a:rPr lang="en-US" sz="3200" b="1" dirty="0">
                <a:solidFill>
                  <a:srgbClr val="1A09BD"/>
                </a:solidFill>
                <a:latin typeface="Bookman Old Style" pitchFamily="18" charset="0"/>
                <a:cs typeface="+mj-cs"/>
              </a:rPr>
              <a:t>REAL VS NOMINAL GDP</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115552" y="1371600"/>
            <a:ext cx="8912896" cy="4992720"/>
          </a:xfrm>
        </p:spPr>
        <p:txBody>
          <a:bodyPr/>
          <a:lstStyle/>
          <a:p>
            <a:pPr>
              <a:spcAft>
                <a:spcPts val="1059"/>
              </a:spcAft>
            </a:pPr>
            <a:r>
              <a:rPr lang="en-US" sz="2800" dirty="0">
                <a:latin typeface="Arial" panose="020B0604020202020204" pitchFamily="34" charset="0"/>
                <a:cs typeface="Arial" panose="020B0604020202020204" pitchFamily="34" charset="0"/>
              </a:rPr>
              <a:t>Except in the base year, real GDP is not the same as </a:t>
            </a:r>
            <a:r>
              <a:rPr lang="en-US" sz="2800" b="1" dirty="0">
                <a:latin typeface="Arial" panose="020B0604020202020204" pitchFamily="34" charset="0"/>
                <a:cs typeface="Arial" panose="020B0604020202020204" pitchFamily="34" charset="0"/>
              </a:rPr>
              <a:t>nominal GDP:</a:t>
            </a:r>
            <a:r>
              <a:rPr lang="en-US" sz="2800" dirty="0">
                <a:latin typeface="Arial" panose="020B0604020202020204" pitchFamily="34" charset="0"/>
                <a:cs typeface="Arial" panose="020B0604020202020204" pitchFamily="34" charset="0"/>
              </a:rPr>
              <a:t>  output valued at current prices.</a:t>
            </a:r>
          </a:p>
          <a:p>
            <a:pPr>
              <a:spcAft>
                <a:spcPts val="1059"/>
              </a:spcAft>
            </a:pPr>
            <a:r>
              <a:rPr lang="en-US" sz="2800" b="1" dirty="0">
                <a:latin typeface="Arial" panose="020B0604020202020204" pitchFamily="34" charset="0"/>
                <a:cs typeface="Arial" panose="020B0604020202020204" pitchFamily="34" charset="0"/>
              </a:rPr>
              <a:t>Chained dollars: </a:t>
            </a:r>
            <a:r>
              <a:rPr lang="en-US" sz="2800" dirty="0">
                <a:latin typeface="Arial" panose="020B0604020202020204" pitchFamily="34" charset="0"/>
                <a:cs typeface="Arial" panose="020B0604020202020204" pitchFamily="34" charset="0"/>
              </a:rPr>
              <a:t>the method of calculating changes in real GDP using the average between the growth rate calculated on an early base year and the growth rate calculated on a late base year</a:t>
            </a:r>
          </a:p>
          <a:p>
            <a:pPr>
              <a:spcAft>
                <a:spcPts val="1059"/>
              </a:spcAft>
            </a:pPr>
            <a:r>
              <a:rPr lang="en-US" sz="2800" b="1" dirty="0">
                <a:latin typeface="Arial" panose="020B0604020202020204" pitchFamily="34" charset="0"/>
                <a:cs typeface="Arial" panose="020B0604020202020204" pitchFamily="34" charset="0"/>
              </a:rPr>
              <a:t>GDP per capita: </a:t>
            </a:r>
            <a:r>
              <a:rPr lang="en-US" sz="2800" dirty="0">
                <a:latin typeface="Arial" panose="020B0604020202020204" pitchFamily="34" charset="0"/>
                <a:cs typeface="Arial" panose="020B0604020202020204" pitchFamily="34" charset="0"/>
              </a:rPr>
              <a:t>average GDP per person; not by itself an appropriate policy goal</a:t>
            </a:r>
          </a:p>
        </p:txBody>
      </p:sp>
      <p:sp>
        <p:nvSpPr>
          <p:cNvPr id="4" name="Slide Number Placeholder 3">
            <a:extLst>
              <a:ext uri="{FF2B5EF4-FFF2-40B4-BE49-F238E27FC236}">
                <a16:creationId xmlns:a16="http://schemas.microsoft.com/office/drawing/2014/main" id="{73220190-6AAD-43DA-BC6E-5E05EF3CFA15}"/>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DB9B2B-50C5-416D-96BF-B97EA0E74BB0}" type="slidenum">
              <a:rPr lang="en-US" altLang="en-US" sz="1600" b="1">
                <a:solidFill>
                  <a:srgbClr val="1A09BD"/>
                </a:solidFill>
              </a:rPr>
              <a:pPr eaLnBrk="1" hangingPunct="1">
                <a:spcBef>
                  <a:spcPct val="0"/>
                </a:spcBef>
                <a:buClrTx/>
                <a:buSzTx/>
                <a:buFontTx/>
                <a:buNone/>
              </a:pPr>
              <a:t>36</a:t>
            </a:fld>
            <a:endParaRPr lang="en-US" altLang="en-US" sz="1600" b="1" dirty="0">
              <a:solidFill>
                <a:srgbClr val="1A09BD"/>
              </a:solidFill>
            </a:endParaRPr>
          </a:p>
        </p:txBody>
      </p:sp>
    </p:spTree>
    <p:extLst>
      <p:ext uri="{BB962C8B-B14F-4D97-AF65-F5344CB8AC3E}">
        <p14:creationId xmlns:p14="http://schemas.microsoft.com/office/powerpoint/2010/main" val="1074117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087567" cy="870984"/>
          </a:xfrm>
        </p:spPr>
        <p:txBody>
          <a:bodyPr>
            <a:normAutofit/>
          </a:bodyPr>
          <a:lstStyle/>
          <a:p>
            <a:r>
              <a:rPr lang="en-US" sz="3200" b="1" dirty="0">
                <a:solidFill>
                  <a:srgbClr val="1A09BD"/>
                </a:solidFill>
                <a:latin typeface="Bookman Old Style" pitchFamily="18" charset="0"/>
                <a:cs typeface="+mj-cs"/>
              </a:rPr>
              <a:t>GDP AND THE MEANING OF LIFE</a:t>
            </a:r>
          </a:p>
        </p:txBody>
      </p:sp>
      <p:sp>
        <p:nvSpPr>
          <p:cNvPr id="4" name="Content Placeholder 3"/>
          <p:cNvSpPr>
            <a:spLocks noGrp="1"/>
          </p:cNvSpPr>
          <p:nvPr>
            <p:ph sz="quarter" idx="10"/>
          </p:nvPr>
        </p:nvSpPr>
        <p:spPr>
          <a:xfrm>
            <a:off x="263433" y="1015950"/>
            <a:ext cx="8650752" cy="1605034"/>
          </a:xfrm>
        </p:spPr>
        <p:txBody>
          <a:bodyPr/>
          <a:lstStyle/>
          <a:p>
            <a:r>
              <a:rPr lang="en-US" dirty="0">
                <a:latin typeface="Arial" panose="020B0604020202020204" pitchFamily="34" charset="0"/>
                <a:cs typeface="Arial" panose="020B0604020202020204" pitchFamily="34" charset="0"/>
              </a:rPr>
              <a:t>Rich is better.</a:t>
            </a:r>
          </a:p>
          <a:p>
            <a:r>
              <a:rPr lang="en-US" dirty="0">
                <a:latin typeface="Arial" panose="020B0604020202020204" pitchFamily="34" charset="0"/>
                <a:cs typeface="Arial" panose="020B0604020202020204" pitchFamily="34" charset="0"/>
              </a:rPr>
              <a:t>Money matters less as you grow richer.</a:t>
            </a:r>
          </a:p>
          <a:p>
            <a:r>
              <a:rPr lang="en-US" dirty="0">
                <a:latin typeface="Arial" panose="020B0604020202020204" pitchFamily="34" charset="0"/>
                <a:cs typeface="Arial" panose="020B0604020202020204" pitchFamily="34" charset="0"/>
              </a:rPr>
              <a:t>Money isn’t everything.</a:t>
            </a:r>
          </a:p>
        </p:txBody>
      </p:sp>
      <p:pic>
        <p:nvPicPr>
          <p:cNvPr id="8" name="Picture Placeholder 7" descr="An image of a scatter plot shows the percent of population reporting thriving well-being in GDP per capita for different countries. The vertical axis of the graph is labeled as &quot;Percent of population reporting thriving well-being&quot; ranging from 0 to 80 percent, in increments of 20 percent. The horizontal axis of the graph is labeled as GDP per capita, in US dollars, ranging from 10,000 dollars to 50,000 dollars, in increments of 10,000 dollars. The percent of population reporting thriving well-being for different countries are as follows: Portugal, 18; Spain, 35; Italy, 22; Hong Kong, 20; Japan, 22; France, 38; Singapore, 38; Germany, 50; Belgium, 48; Ireland, 43; Austria, 60; United States, 57; Finland, 62; Canada, 62; Netherlands, 60; Denmark, 75; Sweden, 62. All values are estimated.">
            <a:extLst>
              <a:ext uri="{FF2B5EF4-FFF2-40B4-BE49-F238E27FC236}">
                <a16:creationId xmlns:a16="http://schemas.microsoft.com/office/drawing/2014/main" id="{652E0A78-FC57-4A43-AFA7-D5388E58263C}"/>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152400" y="2620984"/>
            <a:ext cx="8305800" cy="4084616"/>
          </a:xfrm>
          <a:prstGeom prst="rect">
            <a:avLst/>
          </a:prstGeom>
        </p:spPr>
      </p:pic>
      <p:sp>
        <p:nvSpPr>
          <p:cNvPr id="5" name="Slide Number Placeholder 3">
            <a:extLst>
              <a:ext uri="{FF2B5EF4-FFF2-40B4-BE49-F238E27FC236}">
                <a16:creationId xmlns:a16="http://schemas.microsoft.com/office/drawing/2014/main" id="{789DAEE4-86EB-4D0D-9361-5F56E84C91B2}"/>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DB9B2B-50C5-416D-96BF-B97EA0E74BB0}" type="slidenum">
              <a:rPr lang="en-US" altLang="en-US" sz="1600" b="1">
                <a:solidFill>
                  <a:srgbClr val="1A09BD"/>
                </a:solidFill>
              </a:rPr>
              <a:pPr eaLnBrk="1" hangingPunct="1">
                <a:spcBef>
                  <a:spcPct val="0"/>
                </a:spcBef>
                <a:buClrTx/>
                <a:buSzTx/>
                <a:buFontTx/>
                <a:buNone/>
              </a:pPr>
              <a:t>37</a:t>
            </a:fld>
            <a:endParaRPr lang="en-US" altLang="en-US" sz="1600" b="1" dirty="0">
              <a:solidFill>
                <a:srgbClr val="1A09BD"/>
              </a:solidFill>
            </a:endParaRPr>
          </a:p>
        </p:txBody>
      </p:sp>
    </p:spTree>
    <p:extLst>
      <p:ext uri="{BB962C8B-B14F-4D97-AF65-F5344CB8AC3E}">
        <p14:creationId xmlns:p14="http://schemas.microsoft.com/office/powerpoint/2010/main" val="648200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2069" y="304800"/>
            <a:ext cx="8820286" cy="764104"/>
          </a:xfrm>
        </p:spPr>
        <p:txBody>
          <a:bodyPr>
            <a:noAutofit/>
          </a:bodyPr>
          <a:lstStyle/>
          <a:p>
            <a:pPr algn="ctr"/>
            <a:r>
              <a:rPr lang="en-US" sz="3200" b="1" dirty="0">
                <a:solidFill>
                  <a:srgbClr val="1A09BD"/>
                </a:solidFill>
                <a:latin typeface="Bookman Old Style" pitchFamily="18" charset="0"/>
                <a:cs typeface="+mj-cs"/>
              </a:rPr>
              <a:t>PRICE INDEXES AND THE AGGREGATE PRICE LEVEL</a:t>
            </a:r>
          </a:p>
        </p:txBody>
      </p:sp>
      <p:sp>
        <p:nvSpPr>
          <p:cNvPr id="3" name="Content Placeholder 2"/>
          <p:cNvSpPr>
            <a:spLocks noGrp="1"/>
          </p:cNvSpPr>
          <p:nvPr>
            <p:ph sz="quarter" idx="10"/>
          </p:nvPr>
        </p:nvSpPr>
        <p:spPr>
          <a:xfrm>
            <a:off x="71581" y="1295400"/>
            <a:ext cx="8912896" cy="4992720"/>
          </a:xfrm>
        </p:spPr>
        <p:txBody>
          <a:bodyPr/>
          <a:lstStyle/>
          <a:p>
            <a:pPr>
              <a:spcAft>
                <a:spcPts val="1059"/>
              </a:spcAft>
            </a:pPr>
            <a:r>
              <a:rPr lang="en-US" b="1" dirty="0">
                <a:latin typeface="Arial" panose="020B0604020202020204" pitchFamily="34" charset="0"/>
                <a:cs typeface="Arial" panose="020B0604020202020204" pitchFamily="34" charset="0"/>
              </a:rPr>
              <a:t>Aggregate price level:</a:t>
            </a:r>
            <a:r>
              <a:rPr lang="en-US" dirty="0">
                <a:latin typeface="Arial" panose="020B0604020202020204" pitchFamily="34" charset="0"/>
                <a:cs typeface="Arial" panose="020B0604020202020204" pitchFamily="34" charset="0"/>
              </a:rPr>
              <a:t> a measure of the overall level of prices in the economy</a:t>
            </a:r>
          </a:p>
          <a:p>
            <a:pPr>
              <a:spcAft>
                <a:spcPts val="1059"/>
              </a:spcAft>
            </a:pPr>
            <a:r>
              <a:rPr lang="en-US" dirty="0">
                <a:latin typeface="Arial" panose="020B0604020202020204" pitchFamily="34" charset="0"/>
                <a:cs typeface="Arial" panose="020B0604020202020204" pitchFamily="34" charset="0"/>
              </a:rPr>
              <a:t>To measure the aggregate price level, economists calculate the cost of purchasing a </a:t>
            </a:r>
            <a:r>
              <a:rPr lang="en-US" b="1" dirty="0">
                <a:latin typeface="Arial" panose="020B0604020202020204" pitchFamily="34" charset="0"/>
                <a:cs typeface="Arial" panose="020B0604020202020204" pitchFamily="34" charset="0"/>
              </a:rPr>
              <a:t>market basket.</a:t>
            </a:r>
          </a:p>
          <a:p>
            <a:pPr>
              <a:spcAft>
                <a:spcPts val="1059"/>
              </a:spcAft>
            </a:pPr>
            <a:r>
              <a:rPr lang="en-US" b="1" dirty="0">
                <a:latin typeface="Arial" panose="020B0604020202020204" pitchFamily="34" charset="0"/>
                <a:cs typeface="Arial" panose="020B0604020202020204" pitchFamily="34" charset="0"/>
              </a:rPr>
              <a:t>Market basket: </a:t>
            </a:r>
            <a:r>
              <a:rPr lang="en-US" dirty="0">
                <a:latin typeface="Arial" panose="020B0604020202020204" pitchFamily="34" charset="0"/>
                <a:cs typeface="Arial" panose="020B0604020202020204" pitchFamily="34" charset="0"/>
              </a:rPr>
              <a:t>a hypothetical set of consumer purchases of goods and services</a:t>
            </a:r>
          </a:p>
        </p:txBody>
      </p:sp>
      <p:pic>
        <p:nvPicPr>
          <p:cNvPr id="5" name="Picture 4">
            <a:extLst>
              <a:ext uri="{FF2B5EF4-FFF2-40B4-BE49-F238E27FC236}">
                <a16:creationId xmlns:a16="http://schemas.microsoft.com/office/drawing/2014/main" id="{2C7D9A1E-2CDD-4282-A4A2-42851978C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267200"/>
            <a:ext cx="4191000" cy="2124075"/>
          </a:xfrm>
          <a:prstGeom prst="rect">
            <a:avLst/>
          </a:prstGeom>
        </p:spPr>
      </p:pic>
      <p:sp>
        <p:nvSpPr>
          <p:cNvPr id="6" name="Slide Number Placeholder 3">
            <a:extLst>
              <a:ext uri="{FF2B5EF4-FFF2-40B4-BE49-F238E27FC236}">
                <a16:creationId xmlns:a16="http://schemas.microsoft.com/office/drawing/2014/main" id="{4B82CD9B-1A22-4D48-A4E7-F48017263736}"/>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DB9B2B-50C5-416D-96BF-B97EA0E74BB0}" type="slidenum">
              <a:rPr lang="en-US" altLang="en-US" sz="1600" b="1">
                <a:solidFill>
                  <a:srgbClr val="1A09BD"/>
                </a:solidFill>
              </a:rPr>
              <a:pPr eaLnBrk="1" hangingPunct="1">
                <a:spcBef>
                  <a:spcPct val="0"/>
                </a:spcBef>
                <a:buClrTx/>
                <a:buSzTx/>
                <a:buFontTx/>
                <a:buNone/>
              </a:pPr>
              <a:t>38</a:t>
            </a:fld>
            <a:endParaRPr lang="en-US" altLang="en-US" sz="1600" b="1" dirty="0">
              <a:solidFill>
                <a:srgbClr val="1A09BD"/>
              </a:solidFill>
            </a:endParaRPr>
          </a:p>
        </p:txBody>
      </p:sp>
    </p:spTree>
    <p:extLst>
      <p:ext uri="{BB962C8B-B14F-4D97-AF65-F5344CB8AC3E}">
        <p14:creationId xmlns:p14="http://schemas.microsoft.com/office/powerpoint/2010/main" val="394645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761999" y="120918"/>
            <a:ext cx="7162800" cy="719821"/>
          </a:xfrm>
        </p:spPr>
        <p:txBody>
          <a:bodyPr>
            <a:normAutofit/>
          </a:bodyPr>
          <a:lstStyle/>
          <a:p>
            <a:pPr algn="ctr"/>
            <a:r>
              <a:rPr lang="en-US" sz="3200" b="1" dirty="0">
                <a:solidFill>
                  <a:srgbClr val="1A09BD"/>
                </a:solidFill>
                <a:latin typeface="Bookman Old Style" pitchFamily="18" charset="0"/>
                <a:cs typeface="+mj-cs"/>
              </a:rPr>
              <a:t>PRICE INDEXES</a:t>
            </a:r>
          </a:p>
        </p:txBody>
      </p:sp>
      <p:sp>
        <p:nvSpPr>
          <p:cNvPr id="8" name="Content Placeholder 7"/>
          <p:cNvSpPr>
            <a:spLocks noGrp="1"/>
          </p:cNvSpPr>
          <p:nvPr>
            <p:ph sz="quarter" idx="10"/>
          </p:nvPr>
        </p:nvSpPr>
        <p:spPr>
          <a:xfrm>
            <a:off x="114300" y="781477"/>
            <a:ext cx="8915400" cy="1958478"/>
          </a:xfrm>
        </p:spPr>
        <p:txBody>
          <a:bodyPr/>
          <a:lstStyle/>
          <a:p>
            <a:pPr>
              <a:spcAft>
                <a:spcPts val="1059"/>
              </a:spcAft>
            </a:pPr>
            <a:r>
              <a:rPr lang="en-US" b="1" dirty="0">
                <a:latin typeface="Arial" panose="020B0604020202020204" pitchFamily="34" charset="0"/>
                <a:cs typeface="Arial" panose="020B0604020202020204" pitchFamily="34" charset="0"/>
              </a:rPr>
              <a:t>Price index: </a:t>
            </a:r>
            <a:r>
              <a:rPr lang="en-US" dirty="0">
                <a:latin typeface="Arial" panose="020B0604020202020204" pitchFamily="34" charset="0"/>
                <a:cs typeface="Arial" panose="020B0604020202020204" pitchFamily="34" charset="0"/>
              </a:rPr>
              <a:t>the cost of purchasing a given market basket in a given year, where that cost is normalized so that it is equal to 100 in the selected base year</a:t>
            </a:r>
          </a:p>
          <a:p>
            <a:r>
              <a:rPr lang="en-US" b="1" dirty="0">
                <a:latin typeface="Arial" panose="020B0604020202020204" pitchFamily="34" charset="0"/>
                <a:cs typeface="Arial" panose="020B0604020202020204" pitchFamily="34" charset="0"/>
              </a:rPr>
              <a:t>Price index in a given year: </a:t>
            </a:r>
            <a:endParaRPr lang="en-US" dirty="0">
              <a:latin typeface="Arial" panose="020B0604020202020204" pitchFamily="34" charset="0"/>
              <a:cs typeface="Arial" panose="020B060402020202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1973997"/>
              </p:ext>
            </p:extLst>
          </p:nvPr>
        </p:nvGraphicFramePr>
        <p:xfrm>
          <a:off x="990600" y="2684949"/>
          <a:ext cx="6003551" cy="923084"/>
        </p:xfrm>
        <a:graphic>
          <a:graphicData uri="http://schemas.openxmlformats.org/presentationml/2006/ole">
            <mc:AlternateContent xmlns:mc="http://schemas.openxmlformats.org/markup-compatibility/2006">
              <mc:Choice xmlns:v="urn:schemas-microsoft-com:vml" Requires="v">
                <p:oleObj name="Equation" r:id="rId2" imgW="2806560" imgH="431640" progId="Equation.3">
                  <p:embed/>
                </p:oleObj>
              </mc:Choice>
              <mc:Fallback>
                <p:oleObj name="Equation" r:id="rId2" imgW="2806560" imgH="431640" progId="Equation.3">
                  <p:embed/>
                  <p:pic>
                    <p:nvPicPr>
                      <p:cNvPr id="2" name="Object 1"/>
                      <p:cNvPicPr/>
                      <p:nvPr/>
                    </p:nvPicPr>
                    <p:blipFill>
                      <a:blip r:embed="rId3"/>
                      <a:stretch>
                        <a:fillRect/>
                      </a:stretch>
                    </p:blipFill>
                    <p:spPr>
                      <a:xfrm>
                        <a:off x="990600" y="2684949"/>
                        <a:ext cx="6003551" cy="923084"/>
                      </a:xfrm>
                      <a:prstGeom prst="rect">
                        <a:avLst/>
                      </a:prstGeom>
                    </p:spPr>
                  </p:pic>
                </p:oleObj>
              </mc:Fallback>
            </mc:AlternateContent>
          </a:graphicData>
        </a:graphic>
      </p:graphicFrame>
      <p:sp>
        <p:nvSpPr>
          <p:cNvPr id="5" name="Slide Number Placeholder 3">
            <a:extLst>
              <a:ext uri="{FF2B5EF4-FFF2-40B4-BE49-F238E27FC236}">
                <a16:creationId xmlns:a16="http://schemas.microsoft.com/office/drawing/2014/main" id="{C64ACA50-C011-4500-B4B6-59C456C2A0BF}"/>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DB9B2B-50C5-416D-96BF-B97EA0E74BB0}" type="slidenum">
              <a:rPr lang="en-US" altLang="en-US" sz="1600" b="1">
                <a:solidFill>
                  <a:srgbClr val="1A09BD"/>
                </a:solidFill>
              </a:rPr>
              <a:pPr eaLnBrk="1" hangingPunct="1">
                <a:spcBef>
                  <a:spcPct val="0"/>
                </a:spcBef>
                <a:buClrTx/>
                <a:buSzTx/>
                <a:buFontTx/>
                <a:buNone/>
              </a:pPr>
              <a:t>39</a:t>
            </a:fld>
            <a:endParaRPr lang="en-US" altLang="en-US" sz="1600" b="1" dirty="0">
              <a:solidFill>
                <a:srgbClr val="1A09BD"/>
              </a:solidFill>
            </a:endParaRPr>
          </a:p>
        </p:txBody>
      </p:sp>
      <p:pic>
        <p:nvPicPr>
          <p:cNvPr id="9" name="Picture 8">
            <a:extLst>
              <a:ext uri="{FF2B5EF4-FFF2-40B4-BE49-F238E27FC236}">
                <a16:creationId xmlns:a16="http://schemas.microsoft.com/office/drawing/2014/main" id="{F293B1A2-51CC-4EFB-BCB5-7884F37AEC8E}"/>
              </a:ext>
            </a:extLst>
          </p:cNvPr>
          <p:cNvPicPr>
            <a:picLocks noChangeAspect="1"/>
          </p:cNvPicPr>
          <p:nvPr/>
        </p:nvPicPr>
        <p:blipFill>
          <a:blip r:embed="rId4"/>
          <a:stretch>
            <a:fillRect/>
          </a:stretch>
        </p:blipFill>
        <p:spPr>
          <a:xfrm>
            <a:off x="1069975" y="3911671"/>
            <a:ext cx="7362825" cy="2739954"/>
          </a:xfrm>
          <a:prstGeom prst="rect">
            <a:avLst/>
          </a:prstGeom>
        </p:spPr>
      </p:pic>
    </p:spTree>
    <p:extLst>
      <p:ext uri="{BB962C8B-B14F-4D97-AF65-F5344CB8AC3E}">
        <p14:creationId xmlns:p14="http://schemas.microsoft.com/office/powerpoint/2010/main" val="134932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0516484-CD8C-4D79-968C-BBBBC6D671A4}"/>
              </a:ext>
            </a:extLst>
          </p:cNvPr>
          <p:cNvSpPr>
            <a:spLocks noGrp="1" noChangeArrowheads="1"/>
          </p:cNvSpPr>
          <p:nvPr>
            <p:ph type="title"/>
          </p:nvPr>
        </p:nvSpPr>
        <p:spPr>
          <a:xfrm>
            <a:off x="723900" y="122238"/>
            <a:ext cx="7696200" cy="838200"/>
          </a:xfrm>
        </p:spPr>
        <p:txBody>
          <a:bodyPr/>
          <a:lstStyle/>
          <a:p>
            <a:pPr algn="ctr" eaLnBrk="1" fontAlgn="auto" hangingPunct="1">
              <a:spcAft>
                <a:spcPts val="0"/>
              </a:spcAft>
              <a:defRPr/>
            </a:pPr>
            <a:r>
              <a:rPr lang="en-US" sz="3600" b="1" dirty="0">
                <a:latin typeface="Bookman Old Style" pitchFamily="18" charset="0"/>
              </a:rPr>
              <a:t>Gross Domestic Product </a:t>
            </a:r>
          </a:p>
        </p:txBody>
      </p:sp>
      <p:sp>
        <p:nvSpPr>
          <p:cNvPr id="204803" name="Rectangle 3">
            <a:extLst>
              <a:ext uri="{FF2B5EF4-FFF2-40B4-BE49-F238E27FC236}">
                <a16:creationId xmlns:a16="http://schemas.microsoft.com/office/drawing/2014/main" id="{180E89AA-9E52-4790-977F-382E8146A77E}"/>
              </a:ext>
            </a:extLst>
          </p:cNvPr>
          <p:cNvSpPr>
            <a:spLocks noGrp="1" noChangeArrowheads="1"/>
          </p:cNvSpPr>
          <p:nvPr>
            <p:ph type="body" idx="1"/>
          </p:nvPr>
        </p:nvSpPr>
        <p:spPr>
          <a:xfrm>
            <a:off x="381000" y="937418"/>
            <a:ext cx="8382000" cy="4983163"/>
          </a:xfrm>
        </p:spPr>
        <p:txBody>
          <a:bodyPr/>
          <a:lstStyle/>
          <a:p>
            <a:pPr marL="342900" indent="-342900" eaLnBrk="1" hangingPunct="1">
              <a:buClr>
                <a:schemeClr val="tx1"/>
              </a:buClr>
              <a:buSzPct val="101000"/>
              <a:buFont typeface="Arial" panose="020B0604020202020204" pitchFamily="34" charset="0"/>
              <a:buChar char="•"/>
              <a:defRPr/>
            </a:pPr>
            <a:r>
              <a:rPr lang="en-US" sz="2471" dirty="0">
                <a:latin typeface="Arial" panose="020B0604020202020204" pitchFamily="34" charset="0"/>
                <a:cs typeface="Arial" panose="020B0604020202020204" pitchFamily="34" charset="0"/>
              </a:rPr>
              <a:t>GDP Defined</a:t>
            </a:r>
          </a:p>
          <a:p>
            <a:pPr marL="982663" lvl="1" indent="-342900" eaLnBrk="1" hangingPunct="1">
              <a:buClr>
                <a:schemeClr val="tx1"/>
              </a:buClr>
              <a:buSzPct val="101000"/>
              <a:buFont typeface="Arial" panose="020B0604020202020204" pitchFamily="34" charset="0"/>
              <a:buChar char="•"/>
              <a:defRPr/>
            </a:pPr>
            <a:r>
              <a:rPr lang="en-US" sz="2471" dirty="0">
                <a:latin typeface="Arial" panose="020B0604020202020204" pitchFamily="34" charset="0"/>
                <a:cs typeface="Arial" panose="020B0604020202020204" pitchFamily="34" charset="0"/>
              </a:rPr>
              <a:t> GDP or gross domestic product is the market value of all final goods and services produced in a country in a given time period.</a:t>
            </a:r>
          </a:p>
          <a:p>
            <a:pPr marL="982663" lvl="1" indent="-342900" eaLnBrk="1" hangingPunct="1">
              <a:buClr>
                <a:schemeClr val="tx1"/>
              </a:buClr>
              <a:buSzPct val="101000"/>
              <a:buFont typeface="Arial" panose="020B0604020202020204" pitchFamily="34" charset="0"/>
              <a:buChar char="•"/>
              <a:defRPr/>
            </a:pPr>
            <a:r>
              <a:rPr lang="en-US" sz="2471" dirty="0">
                <a:latin typeface="Arial" panose="020B0604020202020204" pitchFamily="34" charset="0"/>
                <a:cs typeface="Arial" panose="020B0604020202020204" pitchFamily="34" charset="0"/>
              </a:rPr>
              <a:t> This definition has four parts:</a:t>
            </a:r>
          </a:p>
          <a:p>
            <a:pPr marL="457200" lvl="1" indent="-342900" eaLnBrk="1" hangingPunct="1">
              <a:buClr>
                <a:schemeClr val="tx1"/>
              </a:buClr>
              <a:buSzPct val="101000"/>
              <a:buFont typeface="Arial" panose="020B0604020202020204" pitchFamily="34" charset="0"/>
              <a:buChar char="•"/>
              <a:defRPr/>
            </a:pPr>
            <a:r>
              <a:rPr lang="en-US" sz="2471" dirty="0">
                <a:solidFill>
                  <a:schemeClr val="accent3"/>
                </a:solidFill>
                <a:latin typeface="Arial" panose="020B0604020202020204" pitchFamily="34" charset="0"/>
                <a:cs typeface="Arial" panose="020B0604020202020204" pitchFamily="34" charset="0"/>
              </a:rPr>
              <a:t>Market value</a:t>
            </a:r>
          </a:p>
          <a:p>
            <a:pPr marL="457200" lvl="1" indent="-342900" eaLnBrk="1" hangingPunct="1">
              <a:spcBef>
                <a:spcPct val="5000"/>
              </a:spcBef>
              <a:buClr>
                <a:schemeClr val="tx1"/>
              </a:buClr>
              <a:buSzPct val="101000"/>
              <a:buFont typeface="Arial" panose="020B0604020202020204" pitchFamily="34" charset="0"/>
              <a:buChar char="•"/>
              <a:defRPr/>
            </a:pPr>
            <a:r>
              <a:rPr lang="en-US" sz="2471" dirty="0">
                <a:solidFill>
                  <a:schemeClr val="accent3"/>
                </a:solidFill>
                <a:latin typeface="Arial" panose="020B0604020202020204" pitchFamily="34" charset="0"/>
                <a:cs typeface="Arial" panose="020B0604020202020204" pitchFamily="34" charset="0"/>
              </a:rPr>
              <a:t>Final goods and services</a:t>
            </a:r>
          </a:p>
          <a:p>
            <a:pPr marL="457200" lvl="1" indent="-342900" eaLnBrk="1" hangingPunct="1">
              <a:spcBef>
                <a:spcPct val="5000"/>
              </a:spcBef>
              <a:buClr>
                <a:schemeClr val="tx1"/>
              </a:buClr>
              <a:buSzPct val="101000"/>
              <a:buFont typeface="Arial" panose="020B0604020202020204" pitchFamily="34" charset="0"/>
              <a:buChar char="•"/>
              <a:defRPr/>
            </a:pPr>
            <a:r>
              <a:rPr lang="en-US" sz="2471" dirty="0">
                <a:solidFill>
                  <a:schemeClr val="accent3"/>
                </a:solidFill>
                <a:latin typeface="Arial" panose="020B0604020202020204" pitchFamily="34" charset="0"/>
                <a:cs typeface="Arial" panose="020B0604020202020204" pitchFamily="34" charset="0"/>
              </a:rPr>
              <a:t>Produced within a country</a:t>
            </a:r>
          </a:p>
          <a:p>
            <a:pPr marL="457200" lvl="1" indent="-342900" eaLnBrk="1" hangingPunct="1">
              <a:spcBef>
                <a:spcPct val="5000"/>
              </a:spcBef>
              <a:buClr>
                <a:schemeClr val="tx1"/>
              </a:buClr>
              <a:buSzPct val="101000"/>
              <a:buFont typeface="Arial" panose="020B0604020202020204" pitchFamily="34" charset="0"/>
              <a:buChar char="•"/>
              <a:defRPr/>
            </a:pPr>
            <a:r>
              <a:rPr lang="en-US" sz="2471" dirty="0">
                <a:solidFill>
                  <a:schemeClr val="accent3"/>
                </a:solidFill>
                <a:latin typeface="Arial" panose="020B0604020202020204" pitchFamily="34" charset="0"/>
                <a:cs typeface="Arial" panose="020B0604020202020204" pitchFamily="34" charset="0"/>
              </a:rPr>
              <a:t>In a given time period</a:t>
            </a:r>
          </a:p>
          <a:p>
            <a:pPr marL="457200" lvl="1" indent="-342900" eaLnBrk="1" hangingPunct="1">
              <a:spcBef>
                <a:spcPct val="5000"/>
              </a:spcBef>
              <a:buClr>
                <a:schemeClr val="tx1"/>
              </a:buClr>
              <a:buSzPct val="101000"/>
              <a:buFont typeface="Arial" panose="020B0604020202020204" pitchFamily="34" charset="0"/>
              <a:buChar char="•"/>
              <a:defRPr/>
            </a:pPr>
            <a:endParaRPr lang="en-US" sz="2471" dirty="0">
              <a:latin typeface="Arial" panose="020B0604020202020204" pitchFamily="34" charset="0"/>
              <a:cs typeface="Arial" panose="020B0604020202020204" pitchFamily="34" charset="0"/>
            </a:endParaRPr>
          </a:p>
          <a:p>
            <a:pPr algn="just">
              <a:lnSpc>
                <a:spcPct val="80000"/>
              </a:lnSpc>
              <a:buClr>
                <a:schemeClr val="tx1"/>
              </a:buClr>
              <a:buSzPct val="101000"/>
              <a:buFont typeface="Arial" panose="020B0604020202020204" pitchFamily="34" charset="0"/>
              <a:buChar char="•"/>
              <a:defRPr/>
            </a:pPr>
            <a:r>
              <a:rPr lang="en-US" sz="2471" dirty="0">
                <a:latin typeface="Arial" panose="020B0604020202020204" pitchFamily="34" charset="0"/>
                <a:cs typeface="Arial" panose="020B0604020202020204" pitchFamily="34" charset="0"/>
              </a:rPr>
              <a:t>Excludes financial transactions and income transfers since these do not reflect production.</a:t>
            </a:r>
          </a:p>
          <a:p>
            <a:pPr algn="just">
              <a:lnSpc>
                <a:spcPct val="80000"/>
              </a:lnSpc>
              <a:buClr>
                <a:schemeClr val="tx1"/>
              </a:buClr>
              <a:buSzPct val="101000"/>
              <a:buFont typeface="Arial" panose="020B0604020202020204" pitchFamily="34" charset="0"/>
              <a:buChar char="•"/>
              <a:defRPr/>
            </a:pPr>
            <a:r>
              <a:rPr lang="en-US" sz="2471" dirty="0">
                <a:latin typeface="Arial" panose="020B0604020202020204" pitchFamily="34" charset="0"/>
                <a:cs typeface="Arial" panose="020B0604020202020204" pitchFamily="34" charset="0"/>
              </a:rPr>
              <a:t>Net additions to inventory are current period output so are also included.</a:t>
            </a:r>
          </a:p>
          <a:p>
            <a:pPr marL="457200" lvl="1" indent="-342900" eaLnBrk="1" hangingPunct="1">
              <a:spcBef>
                <a:spcPct val="5000"/>
              </a:spcBef>
              <a:buClr>
                <a:srgbClr val="C40075"/>
              </a:buClr>
              <a:buSzPct val="120000"/>
              <a:buFont typeface="Wingdings" pitchFamily="2" charset="2"/>
              <a:buChar char="§"/>
              <a:defRPr/>
            </a:pPr>
            <a:endParaRPr lang="en-US" dirty="0"/>
          </a:p>
          <a:p>
            <a:pPr marL="457200" lvl="1" indent="-342900" eaLnBrk="1" hangingPunct="1">
              <a:spcBef>
                <a:spcPct val="5000"/>
              </a:spcBef>
              <a:buClr>
                <a:srgbClr val="C40075"/>
              </a:buClr>
              <a:buSzPct val="120000"/>
              <a:buFont typeface="Wingdings" pitchFamily="2" charset="2"/>
              <a:buChar char="§"/>
              <a:defRPr/>
            </a:pPr>
            <a:endParaRPr lang="en-US" dirty="0"/>
          </a:p>
        </p:txBody>
      </p:sp>
      <p:sp>
        <p:nvSpPr>
          <p:cNvPr id="19460" name="Slide Number Placeholder 3">
            <a:extLst>
              <a:ext uri="{FF2B5EF4-FFF2-40B4-BE49-F238E27FC236}">
                <a16:creationId xmlns:a16="http://schemas.microsoft.com/office/drawing/2014/main" id="{C2EE9CBF-1AFD-4FEF-9E08-18AA9357E406}"/>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6F586105-1EDC-4C20-BFC2-4E51BDED77F9}" type="slidenum">
              <a:rPr lang="en-US" altLang="en-US" sz="1600" b="1">
                <a:solidFill>
                  <a:srgbClr val="1A09BD"/>
                </a:solidFill>
              </a:rPr>
              <a:pPr eaLnBrk="1" hangingPunct="1">
                <a:spcBef>
                  <a:spcPct val="0"/>
                </a:spcBef>
                <a:buClrTx/>
                <a:buSzTx/>
                <a:buFontTx/>
                <a:buNone/>
              </a:pPr>
              <a:t>4</a:t>
            </a:fld>
            <a:endParaRPr lang="en-US" altLang="en-US" sz="1600" b="1">
              <a:solidFill>
                <a:srgbClr val="1A09B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03">
                                            <p:txEl>
                                              <p:pRg st="1" end="1"/>
                                            </p:txEl>
                                          </p:spTgt>
                                        </p:tgtEl>
                                        <p:attrNameLst>
                                          <p:attrName>style.visibility</p:attrName>
                                        </p:attrNameLst>
                                      </p:cBhvr>
                                      <p:to>
                                        <p:strVal val="visible"/>
                                      </p:to>
                                    </p:set>
                                    <p:animEffect transition="in" filter="wipe(left)">
                                      <p:cBhvr>
                                        <p:cTn id="7" dur="1000"/>
                                        <p:tgtEl>
                                          <p:spTgt spid="2048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03">
                                            <p:txEl>
                                              <p:pRg st="2" end="2"/>
                                            </p:txEl>
                                          </p:spTgt>
                                        </p:tgtEl>
                                        <p:attrNameLst>
                                          <p:attrName>style.visibility</p:attrName>
                                        </p:attrNameLst>
                                      </p:cBhvr>
                                      <p:to>
                                        <p:strVal val="visible"/>
                                      </p:to>
                                    </p:set>
                                    <p:animEffect transition="in" filter="wipe(left)">
                                      <p:cBhvr>
                                        <p:cTn id="12" dur="1000"/>
                                        <p:tgtEl>
                                          <p:spTgt spid="2048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4803">
                                            <p:txEl>
                                              <p:pRg st="3" end="3"/>
                                            </p:txEl>
                                          </p:spTgt>
                                        </p:tgtEl>
                                        <p:attrNameLst>
                                          <p:attrName>style.visibility</p:attrName>
                                        </p:attrNameLst>
                                      </p:cBhvr>
                                      <p:to>
                                        <p:strVal val="visible"/>
                                      </p:to>
                                    </p:set>
                                    <p:animEffect transition="in" filter="wipe(left)">
                                      <p:cBhvr>
                                        <p:cTn id="17" dur="1000"/>
                                        <p:tgtEl>
                                          <p:spTgt spid="2048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4803">
                                            <p:txEl>
                                              <p:pRg st="4" end="4"/>
                                            </p:txEl>
                                          </p:spTgt>
                                        </p:tgtEl>
                                        <p:attrNameLst>
                                          <p:attrName>style.visibility</p:attrName>
                                        </p:attrNameLst>
                                      </p:cBhvr>
                                      <p:to>
                                        <p:strVal val="visible"/>
                                      </p:to>
                                    </p:set>
                                    <p:animEffect transition="in" filter="wipe(left)">
                                      <p:cBhvr>
                                        <p:cTn id="22" dur="1000"/>
                                        <p:tgtEl>
                                          <p:spTgt spid="20480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4803">
                                            <p:txEl>
                                              <p:pRg st="5" end="5"/>
                                            </p:txEl>
                                          </p:spTgt>
                                        </p:tgtEl>
                                        <p:attrNameLst>
                                          <p:attrName>style.visibility</p:attrName>
                                        </p:attrNameLst>
                                      </p:cBhvr>
                                      <p:to>
                                        <p:strVal val="visible"/>
                                      </p:to>
                                    </p:set>
                                    <p:animEffect transition="in" filter="wipe(left)">
                                      <p:cBhvr>
                                        <p:cTn id="27" dur="1000"/>
                                        <p:tgtEl>
                                          <p:spTgt spid="20480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4803">
                                            <p:txEl>
                                              <p:pRg st="6" end="6"/>
                                            </p:txEl>
                                          </p:spTgt>
                                        </p:tgtEl>
                                        <p:attrNameLst>
                                          <p:attrName>style.visibility</p:attrName>
                                        </p:attrNameLst>
                                      </p:cBhvr>
                                      <p:to>
                                        <p:strVal val="visible"/>
                                      </p:to>
                                    </p:set>
                                    <p:animEffect transition="in" filter="wipe(left)">
                                      <p:cBhvr>
                                        <p:cTn id="32" dur="1000"/>
                                        <p:tgtEl>
                                          <p:spTgt spid="20480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4803">
                                            <p:txEl>
                                              <p:pRg st="8" end="8"/>
                                            </p:txEl>
                                          </p:spTgt>
                                        </p:tgtEl>
                                        <p:attrNameLst>
                                          <p:attrName>style.visibility</p:attrName>
                                        </p:attrNameLst>
                                      </p:cBhvr>
                                      <p:to>
                                        <p:strVal val="visible"/>
                                      </p:to>
                                    </p:set>
                                    <p:animEffect transition="in" filter="wipe(left)">
                                      <p:cBhvr>
                                        <p:cTn id="37" dur="1000"/>
                                        <p:tgtEl>
                                          <p:spTgt spid="20480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4803">
                                            <p:txEl>
                                              <p:pRg st="9" end="9"/>
                                            </p:txEl>
                                          </p:spTgt>
                                        </p:tgtEl>
                                        <p:attrNameLst>
                                          <p:attrName>style.visibility</p:attrName>
                                        </p:attrNameLst>
                                      </p:cBhvr>
                                      <p:to>
                                        <p:strVal val="visible"/>
                                      </p:to>
                                    </p:set>
                                    <p:animEffect transition="in" filter="wipe(left)">
                                      <p:cBhvr>
                                        <p:cTn id="42" dur="1000"/>
                                        <p:tgtEl>
                                          <p:spTgt spid="20480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93247" y="238642"/>
            <a:ext cx="8650753" cy="870984"/>
          </a:xfrm>
        </p:spPr>
        <p:txBody>
          <a:bodyPr>
            <a:normAutofit fontScale="90000"/>
          </a:bodyPr>
          <a:lstStyle/>
          <a:p>
            <a:r>
              <a:rPr lang="en-US" sz="3200" b="1" dirty="0">
                <a:solidFill>
                  <a:srgbClr val="1A09BD"/>
                </a:solidFill>
                <a:latin typeface="Bookman Old Style" pitchFamily="18" charset="0"/>
                <a:cs typeface="+mj-cs"/>
              </a:rPr>
              <a:t>MARKET BASKETS AND PRICE INDEXES</a:t>
            </a:r>
          </a:p>
        </p:txBody>
      </p:sp>
      <p:sp>
        <p:nvSpPr>
          <p:cNvPr id="5" name="Content Placeholder 4"/>
          <p:cNvSpPr>
            <a:spLocks noGrp="1"/>
          </p:cNvSpPr>
          <p:nvPr>
            <p:ph sz="quarter" idx="10"/>
          </p:nvPr>
        </p:nvSpPr>
        <p:spPr>
          <a:xfrm>
            <a:off x="246624" y="1178673"/>
            <a:ext cx="8650752" cy="1426883"/>
          </a:xfrm>
        </p:spPr>
        <p:txBody>
          <a:bodyPr/>
          <a:lstStyle/>
          <a:p>
            <a:pPr marL="0" indent="0">
              <a:buNone/>
            </a:pPr>
            <a:r>
              <a:rPr lang="en-US" dirty="0">
                <a:latin typeface="Arial" panose="020B0604020202020204" pitchFamily="34" charset="0"/>
                <a:cs typeface="Arial" panose="020B0604020202020204" pitchFamily="34" charset="0"/>
              </a:rPr>
              <a:t>Calculating the cost of a market basket</a:t>
            </a:r>
          </a:p>
        </p:txBody>
      </p:sp>
      <p:graphicFrame>
        <p:nvGraphicFramePr>
          <p:cNvPr id="9" name="Table Placeholder 8">
            <a:extLst>
              <a:ext uri="{FF2B5EF4-FFF2-40B4-BE49-F238E27FC236}">
                <a16:creationId xmlns:a16="http://schemas.microsoft.com/office/drawing/2014/main" id="{EA89B4A9-D4DF-442D-9DDE-4336336579C3}"/>
              </a:ext>
            </a:extLst>
          </p:cNvPr>
          <p:cNvGraphicFramePr>
            <a:graphicFrameLocks noGrp="1"/>
          </p:cNvGraphicFramePr>
          <p:nvPr>
            <p:ph type="tbl" sz="quarter" idx="13"/>
            <p:extLst>
              <p:ext uri="{D42A27DB-BD31-4B8C-83A1-F6EECF244321}">
                <p14:modId xmlns:p14="http://schemas.microsoft.com/office/powerpoint/2010/main" val="1378750487"/>
              </p:ext>
            </p:extLst>
          </p:nvPr>
        </p:nvGraphicFramePr>
        <p:xfrm>
          <a:off x="246624" y="1828800"/>
          <a:ext cx="8650752" cy="4633350"/>
        </p:xfrm>
        <a:graphic>
          <a:graphicData uri="http://schemas.openxmlformats.org/drawingml/2006/table">
            <a:tbl>
              <a:tblPr firstRow="1">
                <a:tableStyleId>{5C22544A-7EE6-4342-B048-85BDC9FD1C3A}</a:tableStyleId>
              </a:tblPr>
              <a:tblGrid>
                <a:gridCol w="2857177">
                  <a:extLst>
                    <a:ext uri="{9D8B030D-6E8A-4147-A177-3AD203B41FA5}">
                      <a16:colId xmlns:a16="http://schemas.microsoft.com/office/drawing/2014/main" val="20000"/>
                    </a:ext>
                  </a:extLst>
                </a:gridCol>
                <a:gridCol w="2826952">
                  <a:extLst>
                    <a:ext uri="{9D8B030D-6E8A-4147-A177-3AD203B41FA5}">
                      <a16:colId xmlns:a16="http://schemas.microsoft.com/office/drawing/2014/main" val="20001"/>
                    </a:ext>
                  </a:extLst>
                </a:gridCol>
                <a:gridCol w="2966623">
                  <a:extLst>
                    <a:ext uri="{9D8B030D-6E8A-4147-A177-3AD203B41FA5}">
                      <a16:colId xmlns:a16="http://schemas.microsoft.com/office/drawing/2014/main" val="20002"/>
                    </a:ext>
                  </a:extLst>
                </a:gridCol>
              </a:tblGrid>
              <a:tr h="567618">
                <a:tc>
                  <a:txBody>
                    <a:bodyPr/>
                    <a:lstStyle/>
                    <a:p>
                      <a:pPr algn="ctr" fontAlgn="ctr"/>
                      <a:r>
                        <a:rPr lang="en-IN" sz="2000" b="0" i="0" u="none" strike="noStrike" dirty="0">
                          <a:solidFill>
                            <a:srgbClr val="000000"/>
                          </a:solidFill>
                          <a:effectLst/>
                          <a:latin typeface="Arial" panose="020B0604020202020204" pitchFamily="34" charset="0"/>
                          <a:cs typeface="Arial" panose="020B0604020202020204" pitchFamily="34" charset="0"/>
                        </a:rPr>
                        <a:t> </a:t>
                      </a:r>
                    </a:p>
                  </a:txBody>
                  <a:tcPr marL="80682" marR="80682"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1" i="0" u="none" strike="noStrike" dirty="0">
                          <a:solidFill>
                            <a:srgbClr val="000000"/>
                          </a:solidFill>
                          <a:effectLst/>
                          <a:latin typeface="Arial" panose="020B0604020202020204" pitchFamily="34" charset="0"/>
                          <a:cs typeface="Arial" panose="020B0604020202020204" pitchFamily="34" charset="0"/>
                        </a:rPr>
                        <a:t>Pre-frost</a:t>
                      </a:r>
                    </a:p>
                  </a:txBody>
                  <a:tcPr marL="80682" marR="80682"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b="1" i="0" u="none" strike="noStrike" dirty="0">
                          <a:solidFill>
                            <a:srgbClr val="000000"/>
                          </a:solidFill>
                          <a:effectLst/>
                          <a:latin typeface="Arial" panose="020B0604020202020204" pitchFamily="34" charset="0"/>
                          <a:cs typeface="Arial" panose="020B0604020202020204" pitchFamily="34" charset="0"/>
                        </a:rPr>
                        <a:t>Post-frost</a:t>
                      </a:r>
                    </a:p>
                  </a:txBody>
                  <a:tcPr marL="80682" marR="80682" marT="40341" marB="403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67618">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Price of orange</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$0.20</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$0.40</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67618">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Price of grapefruit</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  0.60</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1.00</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67618">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Price of lemon</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  0.25</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0.45</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362878">
                <a:tc>
                  <a:txBody>
                    <a:bodyPr/>
                    <a:lstStyle/>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Cost of market basket </a:t>
                      </a:r>
                    </a:p>
                    <a:p>
                      <a:pPr algn="l" fontAlgn="ctr"/>
                      <a:r>
                        <a:rPr lang="en-IN" sz="2000" b="0" i="0" u="none" strike="noStrike" dirty="0">
                          <a:solidFill>
                            <a:srgbClr val="000000"/>
                          </a:solidFill>
                          <a:effectLst/>
                          <a:latin typeface="Arial" panose="020B0604020202020204" pitchFamily="34" charset="0"/>
                          <a:cs typeface="Arial" panose="020B0604020202020204" pitchFamily="34" charset="0"/>
                        </a:rPr>
                        <a:t>(200 oranges, 50 grapefruit, 100 lemons)</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(200 × $0.20) + </a:t>
                      </a:r>
                    </a:p>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(50 × $0.60) + </a:t>
                      </a:r>
                    </a:p>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(100 × $0.25) = $95.00</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(200 × $0.40) + </a:t>
                      </a:r>
                    </a:p>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(50 × $1.00) + </a:t>
                      </a:r>
                    </a:p>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(100 × $0.45) = $175.00</a:t>
                      </a: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 name="Slide Number Placeholder 3">
            <a:extLst>
              <a:ext uri="{FF2B5EF4-FFF2-40B4-BE49-F238E27FC236}">
                <a16:creationId xmlns:a16="http://schemas.microsoft.com/office/drawing/2014/main" id="{47D5541D-98CF-427C-B663-8D5DC78D0570}"/>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DB9B2B-50C5-416D-96BF-B97EA0E74BB0}" type="slidenum">
              <a:rPr lang="en-US" altLang="en-US" sz="1600" b="1">
                <a:solidFill>
                  <a:srgbClr val="1A09BD"/>
                </a:solidFill>
              </a:rPr>
              <a:pPr eaLnBrk="1" hangingPunct="1">
                <a:spcBef>
                  <a:spcPct val="0"/>
                </a:spcBef>
                <a:buClrTx/>
                <a:buSzTx/>
                <a:buFontTx/>
                <a:buNone/>
              </a:pPr>
              <a:t>40</a:t>
            </a:fld>
            <a:endParaRPr lang="en-US" altLang="en-US" sz="1600" b="1" dirty="0">
              <a:solidFill>
                <a:srgbClr val="1A09BD"/>
              </a:solidFill>
            </a:endParaRPr>
          </a:p>
        </p:txBody>
      </p:sp>
    </p:spTree>
    <p:extLst>
      <p:ext uri="{BB962C8B-B14F-4D97-AF65-F5344CB8AC3E}">
        <p14:creationId xmlns:p14="http://schemas.microsoft.com/office/powerpoint/2010/main" val="1511895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2895600" y="228600"/>
            <a:ext cx="4648200" cy="719821"/>
          </a:xfrm>
        </p:spPr>
        <p:txBody>
          <a:bodyPr>
            <a:normAutofit/>
          </a:bodyPr>
          <a:lstStyle/>
          <a:p>
            <a:r>
              <a:rPr lang="en-US" sz="2900" b="1" dirty="0">
                <a:solidFill>
                  <a:srgbClr val="1A09BD"/>
                </a:solidFill>
                <a:latin typeface="Bookman Old Style" pitchFamily="18" charset="0"/>
                <a:cs typeface="+mj-cs"/>
              </a:rPr>
              <a:t>PRICE INDEXES</a:t>
            </a:r>
          </a:p>
        </p:txBody>
      </p:sp>
      <p:sp>
        <p:nvSpPr>
          <p:cNvPr id="8" name="Content Placeholder 7"/>
          <p:cNvSpPr>
            <a:spLocks noGrp="1"/>
          </p:cNvSpPr>
          <p:nvPr>
            <p:ph sz="quarter" idx="10"/>
          </p:nvPr>
        </p:nvSpPr>
        <p:spPr>
          <a:xfrm>
            <a:off x="246624" y="1489137"/>
            <a:ext cx="8650752" cy="1965201"/>
          </a:xfrm>
        </p:spPr>
        <p:txBody>
          <a:bodyPr>
            <a:normAutofit/>
          </a:bodyPr>
          <a:lstStyle/>
          <a:p>
            <a:pPr marL="312381" indent="-312381">
              <a:spcAft>
                <a:spcPts val="1059"/>
              </a:spcAft>
            </a:pPr>
            <a:r>
              <a:rPr lang="en-US" b="1" dirty="0">
                <a:latin typeface="Arial" panose="020B0604020202020204" pitchFamily="34" charset="0"/>
                <a:cs typeface="Arial" panose="020B0604020202020204" pitchFamily="34" charset="0"/>
              </a:rPr>
              <a:t>Price index</a:t>
            </a:r>
            <a:r>
              <a:rPr lang="en-US" dirty="0">
                <a:latin typeface="Arial" panose="020B0604020202020204" pitchFamily="34" charset="0"/>
                <a:cs typeface="Arial" panose="020B0604020202020204" pitchFamily="34" charset="0"/>
              </a:rPr>
              <a:t>: the cost of purchasing a given market basket in a given year, where that cost is normalized so that it is equal to 100 in the selected base year.</a:t>
            </a:r>
          </a:p>
          <a:p>
            <a:pPr marL="312381" indent="-312381">
              <a:spcAft>
                <a:spcPts val="1588"/>
              </a:spcAft>
            </a:pPr>
            <a:r>
              <a:rPr lang="en-US" dirty="0">
                <a:latin typeface="Arial" panose="020B0604020202020204" pitchFamily="34" charset="0"/>
                <a:cs typeface="Arial" panose="020B0604020202020204" pitchFamily="34" charset="0"/>
              </a:rPr>
              <a:t>Price index in a given year:</a:t>
            </a:r>
            <a:endParaRPr lang="en-US" dirty="0"/>
          </a:p>
        </p:txBody>
      </p:sp>
      <p:graphicFrame>
        <p:nvGraphicFramePr>
          <p:cNvPr id="3" name="Object 2">
            <a:extLst>
              <a:ext uri="{FF2B5EF4-FFF2-40B4-BE49-F238E27FC236}">
                <a16:creationId xmlns:a16="http://schemas.microsoft.com/office/drawing/2014/main" id="{13D7CB7F-4D68-97F3-3A46-5F796D5A4B45}"/>
              </a:ext>
            </a:extLst>
          </p:cNvPr>
          <p:cNvGraphicFramePr>
            <a:graphicFrameLocks noChangeAspect="1"/>
          </p:cNvGraphicFramePr>
          <p:nvPr/>
        </p:nvGraphicFramePr>
        <p:xfrm>
          <a:off x="1545916" y="3925782"/>
          <a:ext cx="5710949" cy="792686"/>
        </p:xfrm>
        <a:graphic>
          <a:graphicData uri="http://schemas.openxmlformats.org/presentationml/2006/ole">
            <mc:AlternateContent xmlns:mc="http://schemas.openxmlformats.org/markup-compatibility/2006">
              <mc:Choice xmlns:v="urn:schemas-microsoft-com:vml" Requires="v">
                <p:oleObj r:id="rId2" imgW="3022600" imgH="419100" progId="Equation.DSMT4">
                  <p:embed/>
                </p:oleObj>
              </mc:Choice>
              <mc:Fallback>
                <p:oleObj r:id="rId2" imgW="3022600" imgH="419100" progId="Equation.DSMT4">
                  <p:embed/>
                  <p:pic>
                    <p:nvPicPr>
                      <p:cNvPr id="3" name="Object 2">
                        <a:extLst>
                          <a:ext uri="{FF2B5EF4-FFF2-40B4-BE49-F238E27FC236}">
                            <a16:creationId xmlns:a16="http://schemas.microsoft.com/office/drawing/2014/main" id="{13D7CB7F-4D68-97F3-3A46-5F796D5A4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916" y="3925782"/>
                        <a:ext cx="5710949" cy="7926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3">
            <a:extLst>
              <a:ext uri="{FF2B5EF4-FFF2-40B4-BE49-F238E27FC236}">
                <a16:creationId xmlns:a16="http://schemas.microsoft.com/office/drawing/2014/main" id="{BFC81810-7402-3FF5-0C8E-3F366F856ABC}"/>
              </a:ext>
            </a:extLst>
          </p:cNvPr>
          <p:cNvSpPr txBox="1">
            <a:spLocks/>
          </p:cNvSpPr>
          <p:nvPr/>
        </p:nvSpPr>
        <p:spPr bwMode="auto">
          <a:xfrm>
            <a:off x="8380412" y="6396037"/>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41</a:t>
            </a:fld>
            <a:endParaRPr lang="en-US" altLang="en-US" sz="1600" b="1" dirty="0">
              <a:solidFill>
                <a:srgbClr val="1A09BD"/>
              </a:solidFill>
            </a:endParaRPr>
          </a:p>
        </p:txBody>
      </p:sp>
    </p:spTree>
    <p:extLst>
      <p:ext uri="{BB962C8B-B14F-4D97-AF65-F5344CB8AC3E}">
        <p14:creationId xmlns:p14="http://schemas.microsoft.com/office/powerpoint/2010/main" val="2071218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3451" y="324963"/>
            <a:ext cx="8820286" cy="977340"/>
          </a:xfrm>
        </p:spPr>
        <p:txBody>
          <a:bodyPr>
            <a:noAutofit/>
          </a:bodyPr>
          <a:lstStyle/>
          <a:p>
            <a:pPr algn="ctr"/>
            <a:r>
              <a:rPr lang="en-US" sz="2800" b="1" dirty="0">
                <a:solidFill>
                  <a:srgbClr val="1A09BD"/>
                </a:solidFill>
                <a:latin typeface="Bookman Old Style" pitchFamily="18" charset="0"/>
                <a:cs typeface="+mj-cs"/>
              </a:rPr>
              <a:t>INFLATION RATE, CPI, AND OTHER INDEXES</a:t>
            </a:r>
          </a:p>
        </p:txBody>
      </p:sp>
      <p:sp>
        <p:nvSpPr>
          <p:cNvPr id="3" name="Content Placeholder 2"/>
          <p:cNvSpPr>
            <a:spLocks noGrp="1"/>
          </p:cNvSpPr>
          <p:nvPr>
            <p:ph sz="quarter" idx="10"/>
          </p:nvPr>
        </p:nvSpPr>
        <p:spPr>
          <a:xfrm>
            <a:off x="153452" y="1302303"/>
            <a:ext cx="8820285" cy="3202331"/>
          </a:xfrm>
        </p:spPr>
        <p:txBody>
          <a:bodyPr/>
          <a:lstStyle/>
          <a:p>
            <a:pPr>
              <a:spcAft>
                <a:spcPts val="1059"/>
              </a:spcAft>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inflation rate: </a:t>
            </a:r>
            <a:r>
              <a:rPr lang="en-US" dirty="0">
                <a:latin typeface="Arial" panose="020B0604020202020204" pitchFamily="34" charset="0"/>
                <a:cs typeface="Arial" panose="020B0604020202020204" pitchFamily="34" charset="0"/>
              </a:rPr>
              <a:t>the yearly percentage change in a price index, typically based on consumer price index (CPI), the most common measure of the aggregate price level.</a:t>
            </a:r>
          </a:p>
          <a:p>
            <a:pPr>
              <a:spcAft>
                <a:spcPts val="1059"/>
              </a:spcAft>
            </a:pPr>
            <a:r>
              <a:rPr lang="en-US" dirty="0">
                <a:latin typeface="Arial" panose="020B0604020202020204" pitchFamily="34" charset="0"/>
                <a:cs typeface="Arial" panose="020B0604020202020204" pitchFamily="34" charset="0"/>
              </a:rPr>
              <a:t>The CPI measures the cost of the market basket of a typical urban American family</a:t>
            </a:r>
          </a:p>
          <a:p>
            <a:r>
              <a:rPr lang="en-US" b="1" dirty="0">
                <a:latin typeface="Arial" panose="020B0604020202020204" pitchFamily="34" charset="0"/>
                <a:cs typeface="Arial" panose="020B0604020202020204" pitchFamily="34" charset="0"/>
              </a:rPr>
              <a:t>Inflation rate:</a:t>
            </a:r>
            <a:endParaRPr lang="en-US" dirty="0">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55111"/>
              </p:ext>
            </p:extLst>
          </p:nvPr>
        </p:nvGraphicFramePr>
        <p:xfrm>
          <a:off x="762000" y="4641154"/>
          <a:ext cx="7772400" cy="914543"/>
        </p:xfrm>
        <a:graphic>
          <a:graphicData uri="http://schemas.openxmlformats.org/presentationml/2006/ole">
            <mc:AlternateContent xmlns:mc="http://schemas.openxmlformats.org/markup-compatibility/2006">
              <mc:Choice xmlns:v="urn:schemas-microsoft-com:vml" Requires="v">
                <p:oleObj name="Equation" r:id="rId2" imgW="3124080" imgH="419040" progId="Equation.3">
                  <p:embed/>
                </p:oleObj>
              </mc:Choice>
              <mc:Fallback>
                <p:oleObj name="Equation" r:id="rId2" imgW="3124080" imgH="419040" progId="Equation.3">
                  <p:embed/>
                  <p:pic>
                    <p:nvPicPr>
                      <p:cNvPr id="4" name="Object 3"/>
                      <p:cNvPicPr/>
                      <p:nvPr/>
                    </p:nvPicPr>
                    <p:blipFill>
                      <a:blip r:embed="rId3"/>
                      <a:stretch>
                        <a:fillRect/>
                      </a:stretch>
                    </p:blipFill>
                    <p:spPr>
                      <a:xfrm>
                        <a:off x="762000" y="4641154"/>
                        <a:ext cx="7772400" cy="914543"/>
                      </a:xfrm>
                      <a:prstGeom prst="rect">
                        <a:avLst/>
                      </a:prstGeom>
                    </p:spPr>
                  </p:pic>
                </p:oleObj>
              </mc:Fallback>
            </mc:AlternateContent>
          </a:graphicData>
        </a:graphic>
      </p:graphicFrame>
      <p:sp>
        <p:nvSpPr>
          <p:cNvPr id="5" name="Slide Number Placeholder 3">
            <a:extLst>
              <a:ext uri="{FF2B5EF4-FFF2-40B4-BE49-F238E27FC236}">
                <a16:creationId xmlns:a16="http://schemas.microsoft.com/office/drawing/2014/main" id="{96769EF9-8998-4644-BE8B-56DFCD45FAAF}"/>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DB9B2B-50C5-416D-96BF-B97EA0E74BB0}" type="slidenum">
              <a:rPr lang="en-US" altLang="en-US" sz="1600" b="1">
                <a:solidFill>
                  <a:srgbClr val="1A09BD"/>
                </a:solidFill>
              </a:rPr>
              <a:pPr eaLnBrk="1" hangingPunct="1">
                <a:spcBef>
                  <a:spcPct val="0"/>
                </a:spcBef>
                <a:buClrTx/>
                <a:buSzTx/>
                <a:buFontTx/>
                <a:buNone/>
              </a:pPr>
              <a:t>42</a:t>
            </a:fld>
            <a:endParaRPr lang="en-US" altLang="en-US" sz="1600" b="1" dirty="0">
              <a:solidFill>
                <a:srgbClr val="1A09BD"/>
              </a:solidFill>
            </a:endParaRPr>
          </a:p>
        </p:txBody>
      </p:sp>
    </p:spTree>
    <p:extLst>
      <p:ext uri="{BB962C8B-B14F-4D97-AF65-F5344CB8AC3E}">
        <p14:creationId xmlns:p14="http://schemas.microsoft.com/office/powerpoint/2010/main" val="3795188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248400" cy="870984"/>
          </a:xfrm>
        </p:spPr>
        <p:txBody>
          <a:bodyPr>
            <a:normAutofit fontScale="90000"/>
          </a:bodyPr>
          <a:lstStyle/>
          <a:p>
            <a:r>
              <a:rPr lang="en-US" sz="3200" b="1" dirty="0">
                <a:solidFill>
                  <a:srgbClr val="1A09BD"/>
                </a:solidFill>
                <a:latin typeface="Bookman Old Style" pitchFamily="18" charset="0"/>
                <a:cs typeface="+mj-cs"/>
              </a:rPr>
              <a:t>THE CONSUMER PRICE INDEX</a:t>
            </a:r>
          </a:p>
        </p:txBody>
      </p:sp>
      <p:sp>
        <p:nvSpPr>
          <p:cNvPr id="4" name="Content Placeholder 3"/>
          <p:cNvSpPr>
            <a:spLocks noGrp="1"/>
          </p:cNvSpPr>
          <p:nvPr>
            <p:ph sz="quarter" idx="10"/>
          </p:nvPr>
        </p:nvSpPr>
        <p:spPr>
          <a:xfrm>
            <a:off x="246624" y="1023384"/>
            <a:ext cx="8650752" cy="591866"/>
          </a:xfrm>
        </p:spPr>
        <p:txBody>
          <a:bodyPr/>
          <a:lstStyle/>
          <a:p>
            <a:pPr marL="0" indent="0">
              <a:buNone/>
            </a:pPr>
            <a:r>
              <a:rPr lang="en-US" dirty="0">
                <a:latin typeface="Arial" panose="020B0604020202020204" pitchFamily="34" charset="0"/>
                <a:cs typeface="Arial" panose="020B0604020202020204" pitchFamily="34" charset="0"/>
              </a:rPr>
              <a:t>The makeup of the consumer price index in 2023</a:t>
            </a:r>
          </a:p>
        </p:txBody>
      </p:sp>
      <p:sp>
        <p:nvSpPr>
          <p:cNvPr id="5" name="Slide Number Placeholder 3">
            <a:extLst>
              <a:ext uri="{FF2B5EF4-FFF2-40B4-BE49-F238E27FC236}">
                <a16:creationId xmlns:a16="http://schemas.microsoft.com/office/drawing/2014/main" id="{C8B9CAAA-35E1-4E46-924E-CF66EA2F0D17}"/>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DB9B2B-50C5-416D-96BF-B97EA0E74BB0}" type="slidenum">
              <a:rPr lang="en-US" altLang="en-US" sz="1600" b="1">
                <a:solidFill>
                  <a:srgbClr val="1A09BD"/>
                </a:solidFill>
              </a:rPr>
              <a:pPr eaLnBrk="1" hangingPunct="1">
                <a:spcBef>
                  <a:spcPct val="0"/>
                </a:spcBef>
                <a:buClrTx/>
                <a:buSzTx/>
                <a:buFontTx/>
                <a:buNone/>
              </a:pPr>
              <a:t>43</a:t>
            </a:fld>
            <a:endParaRPr lang="en-US" altLang="en-US" sz="1600" b="1" dirty="0">
              <a:solidFill>
                <a:srgbClr val="1A09BD"/>
              </a:solidFill>
            </a:endParaRPr>
          </a:p>
        </p:txBody>
      </p:sp>
      <p:pic>
        <p:nvPicPr>
          <p:cNvPr id="3" name="Picture 2">
            <a:extLst>
              <a:ext uri="{FF2B5EF4-FFF2-40B4-BE49-F238E27FC236}">
                <a16:creationId xmlns:a16="http://schemas.microsoft.com/office/drawing/2014/main" id="{5BBECC77-9260-687D-2BEB-4482CC09164D}"/>
              </a:ext>
            </a:extLst>
          </p:cNvPr>
          <p:cNvPicPr>
            <a:picLocks noChangeAspect="1"/>
          </p:cNvPicPr>
          <p:nvPr/>
        </p:nvPicPr>
        <p:blipFill>
          <a:blip r:embed="rId2"/>
          <a:stretch>
            <a:fillRect/>
          </a:stretch>
        </p:blipFill>
        <p:spPr>
          <a:xfrm>
            <a:off x="441210" y="2057400"/>
            <a:ext cx="8504657" cy="4067459"/>
          </a:xfrm>
          <a:prstGeom prst="rect">
            <a:avLst/>
          </a:prstGeom>
        </p:spPr>
      </p:pic>
    </p:spTree>
    <p:extLst>
      <p:ext uri="{BB962C8B-B14F-4D97-AF65-F5344CB8AC3E}">
        <p14:creationId xmlns:p14="http://schemas.microsoft.com/office/powerpoint/2010/main" val="2462794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70862"/>
            <a:ext cx="9087567" cy="870984"/>
          </a:xfrm>
        </p:spPr>
        <p:txBody>
          <a:bodyPr/>
          <a:lstStyle/>
          <a:p>
            <a:pPr algn="ctr"/>
            <a:r>
              <a:rPr lang="en-US" sz="2900" b="1" dirty="0">
                <a:solidFill>
                  <a:srgbClr val="1A09BD"/>
                </a:solidFill>
                <a:latin typeface="Bookman Old Style" pitchFamily="18" charset="0"/>
                <a:cs typeface="+mj-cs"/>
              </a:rPr>
              <a:t>CONSUMER PRICE INDEX OVER TIME</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10"/>
          </p:nvPr>
        </p:nvSpPr>
        <p:spPr>
          <a:xfrm>
            <a:off x="246624" y="838200"/>
            <a:ext cx="8650752" cy="1524000"/>
          </a:xfrm>
        </p:spPr>
        <p:txBody>
          <a:bodyPr/>
          <a:lstStyle/>
          <a:p>
            <a:pPr marL="0" indent="0">
              <a:buNone/>
            </a:pPr>
            <a:r>
              <a:rPr lang="en-US" sz="2000" dirty="0">
                <a:latin typeface="Arial" panose="020B0604020202020204" pitchFamily="34" charset="0"/>
                <a:cs typeface="Arial" panose="020B0604020202020204" pitchFamily="34" charset="0"/>
              </a:rPr>
              <a:t>The annual percentage increases in recent years have been much smaller than those of the 1970s and early 1980s, but have picke</a:t>
            </a:r>
            <a:r>
              <a:rPr lang="en-US" sz="2000" dirty="0"/>
              <a:t>d up after COVID.</a:t>
            </a:r>
            <a:endParaRPr lang="en-US" sz="2000" dirty="0">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428F95AD-7834-4098-BAE6-7BDE07B46993}"/>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DB9B2B-50C5-416D-96BF-B97EA0E74BB0}" type="slidenum">
              <a:rPr lang="en-US" altLang="en-US" sz="1600" b="1">
                <a:solidFill>
                  <a:srgbClr val="1A09BD"/>
                </a:solidFill>
              </a:rPr>
              <a:pPr eaLnBrk="1" hangingPunct="1">
                <a:spcBef>
                  <a:spcPct val="0"/>
                </a:spcBef>
                <a:buClrTx/>
                <a:buSzTx/>
                <a:buFontTx/>
                <a:buNone/>
              </a:pPr>
              <a:t>44</a:t>
            </a:fld>
            <a:endParaRPr lang="en-US" altLang="en-US" sz="1600" b="1" dirty="0">
              <a:solidFill>
                <a:srgbClr val="1A09BD"/>
              </a:solidFill>
            </a:endParaRPr>
          </a:p>
        </p:txBody>
      </p:sp>
      <p:pic>
        <p:nvPicPr>
          <p:cNvPr id="2" name="Picture 1">
            <a:extLst>
              <a:ext uri="{FF2B5EF4-FFF2-40B4-BE49-F238E27FC236}">
                <a16:creationId xmlns:a16="http://schemas.microsoft.com/office/drawing/2014/main" id="{7EAEC581-EF24-9077-60F2-6FC279E02AB6}"/>
              </a:ext>
            </a:extLst>
          </p:cNvPr>
          <p:cNvPicPr>
            <a:picLocks noChangeAspect="1"/>
          </p:cNvPicPr>
          <p:nvPr/>
        </p:nvPicPr>
        <p:blipFill>
          <a:blip r:embed="rId2"/>
          <a:stretch>
            <a:fillRect/>
          </a:stretch>
        </p:blipFill>
        <p:spPr>
          <a:xfrm>
            <a:off x="498764" y="1709183"/>
            <a:ext cx="8363976" cy="4713841"/>
          </a:xfrm>
          <a:prstGeom prst="rect">
            <a:avLst/>
          </a:prstGeom>
        </p:spPr>
      </p:pic>
    </p:spTree>
    <p:extLst>
      <p:ext uri="{BB962C8B-B14F-4D97-AF65-F5344CB8AC3E}">
        <p14:creationId xmlns:p14="http://schemas.microsoft.com/office/powerpoint/2010/main" val="3091597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557" y="191029"/>
            <a:ext cx="9087567" cy="719821"/>
          </a:xfrm>
        </p:spPr>
        <p:txBody>
          <a:bodyPr>
            <a:normAutofit/>
          </a:bodyPr>
          <a:lstStyle/>
          <a:p>
            <a:pPr algn="ctr"/>
            <a:r>
              <a:rPr lang="en-US" sz="2900" b="1" dirty="0">
                <a:solidFill>
                  <a:srgbClr val="1A09BD"/>
                </a:solidFill>
                <a:latin typeface="Bookman Old Style" pitchFamily="18" charset="0"/>
                <a:cs typeface="+mj-cs"/>
              </a:rPr>
              <a:t>OTHER PRICE MEASURES</a:t>
            </a:r>
          </a:p>
        </p:txBody>
      </p:sp>
      <p:sp>
        <p:nvSpPr>
          <p:cNvPr id="3" name="Content Placeholder 2"/>
          <p:cNvSpPr>
            <a:spLocks noGrp="1"/>
          </p:cNvSpPr>
          <p:nvPr>
            <p:ph sz="quarter" idx="10"/>
          </p:nvPr>
        </p:nvSpPr>
        <p:spPr>
          <a:xfrm>
            <a:off x="166686" y="946690"/>
            <a:ext cx="8912896" cy="4992720"/>
          </a:xfrm>
        </p:spPr>
        <p:txBody>
          <a:bodyPr/>
          <a:lstStyle/>
          <a:p>
            <a:pPr>
              <a:spcAft>
                <a:spcPts val="1059"/>
              </a:spcAft>
            </a:pPr>
            <a:r>
              <a:rPr lang="en-US" b="1" dirty="0">
                <a:latin typeface="Arial" panose="020B0604020202020204" pitchFamily="34" charset="0"/>
                <a:cs typeface="Arial" panose="020B0604020202020204" pitchFamily="34" charset="0"/>
              </a:rPr>
              <a:t>Producer price index (PPI)</a:t>
            </a:r>
            <a:r>
              <a:rPr lang="en-US" dirty="0">
                <a:latin typeface="Arial" panose="020B0604020202020204" pitchFamily="34" charset="0"/>
                <a:cs typeface="Arial" panose="020B0604020202020204" pitchFamily="34" charset="0"/>
              </a:rPr>
              <a:t>: similar to the CPI but measures changes in the prices of goods purchased by producers</a:t>
            </a:r>
          </a:p>
          <a:p>
            <a:pPr>
              <a:spcAft>
                <a:spcPts val="1059"/>
              </a:spcAft>
              <a:buClr>
                <a:schemeClr val="tx1"/>
              </a:buClr>
            </a:pPr>
            <a:r>
              <a:rPr lang="en-US" dirty="0">
                <a:latin typeface="Arial" panose="020B0604020202020204" pitchFamily="34" charset="0"/>
                <a:cs typeface="Arial" panose="020B0604020202020204" pitchFamily="34" charset="0"/>
              </a:rPr>
              <a:t>Economists also use the </a:t>
            </a:r>
            <a:r>
              <a:rPr lang="en-US" b="1" dirty="0">
                <a:latin typeface="Arial" panose="020B0604020202020204" pitchFamily="34" charset="0"/>
                <a:cs typeface="Arial" panose="020B0604020202020204" pitchFamily="34" charset="0"/>
              </a:rPr>
              <a:t>GDP deflator, </a:t>
            </a:r>
            <a:r>
              <a:rPr lang="en-US" dirty="0">
                <a:latin typeface="Arial" panose="020B0604020202020204" pitchFamily="34" charset="0"/>
                <a:cs typeface="Arial" panose="020B0604020202020204" pitchFamily="34" charset="0"/>
              </a:rPr>
              <a:t>which measures the price level by calculating the ratio of nominal to real GDP.</a:t>
            </a:r>
          </a:p>
          <a:p>
            <a:pPr>
              <a:spcAft>
                <a:spcPts val="1059"/>
              </a:spcAft>
              <a:buClr>
                <a:schemeClr val="tx1"/>
              </a:buClr>
            </a:pPr>
            <a:r>
              <a:rPr lang="en-US" b="1" dirty="0">
                <a:latin typeface="Arial" panose="020B0604020202020204" pitchFamily="34" charset="0"/>
                <a:cs typeface="Arial" panose="020B0604020202020204" pitchFamily="34" charset="0"/>
              </a:rPr>
              <a:t>The GDP deflator </a:t>
            </a:r>
            <a:r>
              <a:rPr lang="en-US" dirty="0">
                <a:latin typeface="Arial" panose="020B0604020202020204" pitchFamily="34" charset="0"/>
                <a:cs typeface="Arial" panose="020B0604020202020204" pitchFamily="34" charset="0"/>
              </a:rPr>
              <a:t>for a given year is 100 times the ratio of nominal GDP to real GDP in that year.</a:t>
            </a:r>
          </a:p>
        </p:txBody>
      </p:sp>
      <p:sp>
        <p:nvSpPr>
          <p:cNvPr id="4" name="Slide Number Placeholder 3">
            <a:extLst>
              <a:ext uri="{FF2B5EF4-FFF2-40B4-BE49-F238E27FC236}">
                <a16:creationId xmlns:a16="http://schemas.microsoft.com/office/drawing/2014/main" id="{0A7D03D6-955F-4841-B4A0-7ECA2F072E7F}"/>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DB9B2B-50C5-416D-96BF-B97EA0E74BB0}" type="slidenum">
              <a:rPr lang="en-US" altLang="en-US" sz="1600" b="1">
                <a:solidFill>
                  <a:srgbClr val="1A09BD"/>
                </a:solidFill>
              </a:rPr>
              <a:pPr eaLnBrk="1" hangingPunct="1">
                <a:spcBef>
                  <a:spcPct val="0"/>
                </a:spcBef>
                <a:buClrTx/>
                <a:buSzTx/>
                <a:buFontTx/>
                <a:buNone/>
              </a:pPr>
              <a:t>45</a:t>
            </a:fld>
            <a:endParaRPr lang="en-US" altLang="en-US" sz="1600" b="1" dirty="0">
              <a:solidFill>
                <a:srgbClr val="1A09BD"/>
              </a:solidFill>
            </a:endParaRPr>
          </a:p>
        </p:txBody>
      </p:sp>
      <p:graphicFrame>
        <p:nvGraphicFramePr>
          <p:cNvPr id="5" name="Object 2">
            <a:extLst>
              <a:ext uri="{FF2B5EF4-FFF2-40B4-BE49-F238E27FC236}">
                <a16:creationId xmlns:a16="http://schemas.microsoft.com/office/drawing/2014/main" id="{B091AC77-7945-479B-8C18-985EEE14DCA9}"/>
              </a:ext>
            </a:extLst>
          </p:cNvPr>
          <p:cNvGraphicFramePr>
            <a:graphicFrameLocks noChangeAspect="1"/>
          </p:cNvGraphicFramePr>
          <p:nvPr>
            <p:extLst>
              <p:ext uri="{D42A27DB-BD31-4B8C-83A1-F6EECF244321}">
                <p14:modId xmlns:p14="http://schemas.microsoft.com/office/powerpoint/2010/main" val="3779746443"/>
              </p:ext>
            </p:extLst>
          </p:nvPr>
        </p:nvGraphicFramePr>
        <p:xfrm>
          <a:off x="524740" y="4809618"/>
          <a:ext cx="8077200" cy="1371600"/>
        </p:xfrm>
        <a:graphic>
          <a:graphicData uri="http://schemas.openxmlformats.org/presentationml/2006/ole">
            <mc:AlternateContent xmlns:mc="http://schemas.openxmlformats.org/markup-compatibility/2006">
              <mc:Choice xmlns:v="urn:schemas-microsoft-com:vml" Requires="v">
                <p:oleObj name="Equation" r:id="rId2" imgW="2450880" imgH="406080" progId="Equation.DSMT4">
                  <p:embed/>
                </p:oleObj>
              </mc:Choice>
              <mc:Fallback>
                <p:oleObj name="Equation" r:id="rId2" imgW="2450880" imgH="406080" progId="Equation.DSMT4">
                  <p:embed/>
                  <p:pic>
                    <p:nvPicPr>
                      <p:cNvPr id="90116" name="Object 2">
                        <a:extLst>
                          <a:ext uri="{FF2B5EF4-FFF2-40B4-BE49-F238E27FC236}">
                            <a16:creationId xmlns:a16="http://schemas.microsoft.com/office/drawing/2014/main" id="{45E1082A-665A-4F0A-B94A-FA51DECF5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40" y="4809618"/>
                        <a:ext cx="80772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2277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63867" y="152400"/>
            <a:ext cx="9087567" cy="870984"/>
          </a:xfrm>
        </p:spPr>
        <p:txBody>
          <a:bodyPr>
            <a:normAutofit/>
          </a:bodyPr>
          <a:lstStyle/>
          <a:p>
            <a:r>
              <a:rPr lang="en-US" sz="2900" b="1" dirty="0">
                <a:solidFill>
                  <a:srgbClr val="1A09BD"/>
                </a:solidFill>
                <a:latin typeface="Bookman Old Style" pitchFamily="18" charset="0"/>
                <a:cs typeface="+mj-cs"/>
              </a:rPr>
              <a:t>THE CPI, THE PPI, AND THE GDP DEFLATOR</a:t>
            </a:r>
          </a:p>
        </p:txBody>
      </p:sp>
      <p:sp>
        <p:nvSpPr>
          <p:cNvPr id="5" name="Content Placeholder 4"/>
          <p:cNvSpPr>
            <a:spLocks noGrp="1"/>
          </p:cNvSpPr>
          <p:nvPr>
            <p:ph sz="quarter" idx="10"/>
          </p:nvPr>
        </p:nvSpPr>
        <p:spPr>
          <a:xfrm>
            <a:off x="500682" y="931322"/>
            <a:ext cx="8650752" cy="530819"/>
          </a:xfrm>
        </p:spPr>
        <p:txBody>
          <a:bodyPr/>
          <a:lstStyle/>
          <a:p>
            <a:pPr marL="0" indent="0">
              <a:buNone/>
            </a:pPr>
            <a:r>
              <a:rPr lang="en-US" dirty="0">
                <a:latin typeface="Arial" panose="020B0604020202020204" pitchFamily="34" charset="0"/>
                <a:cs typeface="Arial" panose="020B0604020202020204" pitchFamily="34" charset="0"/>
              </a:rPr>
              <a:t>The three measures usually move closely together.</a:t>
            </a:r>
          </a:p>
        </p:txBody>
      </p:sp>
      <p:sp>
        <p:nvSpPr>
          <p:cNvPr id="6" name="Slide Number Placeholder 3">
            <a:extLst>
              <a:ext uri="{FF2B5EF4-FFF2-40B4-BE49-F238E27FC236}">
                <a16:creationId xmlns:a16="http://schemas.microsoft.com/office/drawing/2014/main" id="{60A05A41-8A82-472E-BBA0-DF70CE299326}"/>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D1DB9B2B-50C5-416D-96BF-B97EA0E74BB0}" type="slidenum">
              <a:rPr lang="en-US" altLang="en-US" sz="1600" b="1">
                <a:solidFill>
                  <a:srgbClr val="1A09BD"/>
                </a:solidFill>
              </a:rPr>
              <a:pPr eaLnBrk="1" hangingPunct="1">
                <a:spcBef>
                  <a:spcPct val="0"/>
                </a:spcBef>
                <a:buClrTx/>
                <a:buSzTx/>
                <a:buFontTx/>
                <a:buNone/>
              </a:pPr>
              <a:t>46</a:t>
            </a:fld>
            <a:endParaRPr lang="en-US" altLang="en-US" sz="1600" b="1" dirty="0">
              <a:solidFill>
                <a:srgbClr val="1A09BD"/>
              </a:solidFill>
            </a:endParaRPr>
          </a:p>
        </p:txBody>
      </p:sp>
      <p:pic>
        <p:nvPicPr>
          <p:cNvPr id="2" name="Picture 1">
            <a:extLst>
              <a:ext uri="{FF2B5EF4-FFF2-40B4-BE49-F238E27FC236}">
                <a16:creationId xmlns:a16="http://schemas.microsoft.com/office/drawing/2014/main" id="{D2AE5DEB-A1C6-C50C-5B2C-6A4FA1A9C12D}"/>
              </a:ext>
            </a:extLst>
          </p:cNvPr>
          <p:cNvPicPr>
            <a:picLocks noChangeAspect="1"/>
          </p:cNvPicPr>
          <p:nvPr/>
        </p:nvPicPr>
        <p:blipFill>
          <a:blip r:embed="rId2"/>
          <a:stretch>
            <a:fillRect/>
          </a:stretch>
        </p:blipFill>
        <p:spPr>
          <a:xfrm>
            <a:off x="528391" y="1617588"/>
            <a:ext cx="8082209" cy="4663844"/>
          </a:xfrm>
          <a:prstGeom prst="rect">
            <a:avLst/>
          </a:prstGeom>
        </p:spPr>
      </p:pic>
    </p:spTree>
    <p:extLst>
      <p:ext uri="{BB962C8B-B14F-4D97-AF65-F5344CB8AC3E}">
        <p14:creationId xmlns:p14="http://schemas.microsoft.com/office/powerpoint/2010/main" val="2343822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83" name="Rectangle 3">
            <a:extLst>
              <a:ext uri="{FF2B5EF4-FFF2-40B4-BE49-F238E27FC236}">
                <a16:creationId xmlns:a16="http://schemas.microsoft.com/office/drawing/2014/main" id="{0229F6E3-0B88-4E6C-9169-65F6753B154C}"/>
              </a:ext>
            </a:extLst>
          </p:cNvPr>
          <p:cNvSpPr>
            <a:spLocks noGrp="1"/>
          </p:cNvSpPr>
          <p:nvPr>
            <p:ph type="body" idx="1"/>
          </p:nvPr>
        </p:nvSpPr>
        <p:spPr>
          <a:xfrm>
            <a:off x="304800" y="914400"/>
            <a:ext cx="8534400" cy="5562600"/>
          </a:xfrm>
        </p:spPr>
        <p:txBody>
          <a:bodyPr/>
          <a:lstStyle/>
          <a:p>
            <a:pPr marL="0" indent="0" defTabSz="457200" eaLnBrk="1" hangingPunct="1"/>
            <a:r>
              <a:rPr lang="en-US" altLang="en-US" sz="2400" dirty="0"/>
              <a:t>The Standard of Living Over Time</a:t>
            </a:r>
          </a:p>
          <a:p>
            <a:pPr lvl="1" indent="0" defTabSz="457200" eaLnBrk="1" hangingPunct="1"/>
            <a:r>
              <a:rPr lang="en-US" altLang="en-US" sz="2400" b="1" dirty="0"/>
              <a:t>Real GDP per person </a:t>
            </a:r>
            <a:r>
              <a:rPr lang="en-US" altLang="en-US" sz="2400" dirty="0"/>
              <a:t>is real GDP divided by the population. </a:t>
            </a:r>
          </a:p>
          <a:p>
            <a:pPr lvl="1" indent="0" defTabSz="457200" eaLnBrk="1" hangingPunct="1"/>
            <a:r>
              <a:rPr lang="en-US" altLang="en-US" sz="2400" dirty="0"/>
              <a:t>Real GDP per person tells us the value of goods and services that the average person can enjoy.</a:t>
            </a:r>
          </a:p>
          <a:p>
            <a:pPr lvl="1" indent="0" defTabSz="457200" eaLnBrk="1" hangingPunct="1"/>
            <a:r>
              <a:rPr lang="en-US" altLang="en-US" sz="2400" dirty="0"/>
              <a:t>By using </a:t>
            </a:r>
            <a:r>
              <a:rPr lang="en-US" altLang="en-US" sz="2400" i="1" dirty="0"/>
              <a:t>real </a:t>
            </a:r>
            <a:r>
              <a:rPr lang="en-US" altLang="en-US" sz="2400" dirty="0"/>
              <a:t>GDP, we remove any influence that rising prices and a rising cost of living might have had on our comparison. </a:t>
            </a:r>
            <a:r>
              <a:rPr lang="en-US" altLang="en-US" sz="2400" b="1" dirty="0">
                <a:solidFill>
                  <a:srgbClr val="C40075"/>
                </a:solidFill>
              </a:rPr>
              <a:t>Long-Term Trend</a:t>
            </a:r>
          </a:p>
          <a:p>
            <a:pPr lvl="1" indent="0" defTabSz="457200" eaLnBrk="1" hangingPunct="1"/>
            <a:r>
              <a:rPr lang="en-US" altLang="en-US" sz="2400" dirty="0"/>
              <a:t>A handy way of comparing real GDP per person over time is to express it as a ratio of some reference year. </a:t>
            </a:r>
          </a:p>
          <a:p>
            <a:pPr lvl="1" indent="0" defTabSz="457200" eaLnBrk="1" hangingPunct="1"/>
            <a:r>
              <a:rPr lang="en-US" altLang="en-US" sz="2400" dirty="0"/>
              <a:t>For example, in 1960, real GDP per person was $15,850 and in 2012, it was $42,800.</a:t>
            </a:r>
          </a:p>
          <a:p>
            <a:pPr lvl="1" indent="0" defTabSz="457200" eaLnBrk="1" hangingPunct="1"/>
            <a:r>
              <a:rPr lang="en-US" altLang="en-US" sz="2400" dirty="0"/>
              <a:t>So real GDP per person in 2012 was 2.7 times its 1960 level—that is, $42,800 ÷ $15,850 = 2.7.</a:t>
            </a:r>
          </a:p>
          <a:p>
            <a:pPr lvl="1" indent="0" defTabSz="457200" eaLnBrk="1" hangingPunct="1"/>
            <a:endParaRPr lang="en-US" altLang="en-US" dirty="0"/>
          </a:p>
        </p:txBody>
      </p:sp>
      <p:sp>
        <p:nvSpPr>
          <p:cNvPr id="46083" name="Rectangle 5">
            <a:extLst>
              <a:ext uri="{FF2B5EF4-FFF2-40B4-BE49-F238E27FC236}">
                <a16:creationId xmlns:a16="http://schemas.microsoft.com/office/drawing/2014/main" id="{99984653-D7BA-4F3A-899E-250B992670E3}"/>
              </a:ext>
            </a:extLst>
          </p:cNvPr>
          <p:cNvSpPr>
            <a:spLocks noGrp="1" noChangeArrowheads="1"/>
          </p:cNvSpPr>
          <p:nvPr>
            <p:ph type="title"/>
          </p:nvPr>
        </p:nvSpPr>
        <p:spPr>
          <a:xfrm>
            <a:off x="381000" y="228600"/>
            <a:ext cx="8534400" cy="685800"/>
          </a:xfrm>
        </p:spPr>
        <p:txBody>
          <a:bodyPr>
            <a:normAutofit fontScale="90000"/>
          </a:bodyPr>
          <a:lstStyle/>
          <a:p>
            <a:pPr algn="ctr" eaLnBrk="1" hangingPunct="1">
              <a:defRPr/>
            </a:pPr>
            <a:r>
              <a:rPr lang="en-US" altLang="zh-TW" sz="2900" dirty="0">
                <a:latin typeface="Bookman Old Style" pitchFamily="18" charset="0"/>
              </a:rPr>
              <a:t>The Uses and Limitations of Real GDP</a:t>
            </a:r>
          </a:p>
        </p:txBody>
      </p:sp>
      <p:sp>
        <p:nvSpPr>
          <p:cNvPr id="57348" name="Slide Number Placeholder 3">
            <a:extLst>
              <a:ext uri="{FF2B5EF4-FFF2-40B4-BE49-F238E27FC236}">
                <a16:creationId xmlns:a16="http://schemas.microsoft.com/office/drawing/2014/main" id="{37573BA5-DCDF-46D7-8F2D-243B15BC51E6}"/>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0B3AA6F5-C901-4B5B-9C6C-D9D7FC3FC8FD}" type="slidenum">
              <a:rPr lang="en-US" altLang="en-US" sz="1600" b="1">
                <a:solidFill>
                  <a:srgbClr val="1A09BD"/>
                </a:solidFill>
              </a:rPr>
              <a:pPr eaLnBrk="1" hangingPunct="1">
                <a:spcBef>
                  <a:spcPct val="0"/>
                </a:spcBef>
                <a:buClrTx/>
                <a:buSzTx/>
                <a:buFontTx/>
                <a:buNone/>
              </a:pPr>
              <a:t>47</a:t>
            </a:fld>
            <a:endParaRPr lang="en-US" altLang="en-US" sz="1600" b="1">
              <a:solidFill>
                <a:srgbClr val="1A09B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883">
                                            <p:txEl>
                                              <p:pRg st="1" end="1"/>
                                            </p:txEl>
                                          </p:spTgt>
                                        </p:tgtEl>
                                        <p:attrNameLst>
                                          <p:attrName>style.visibility</p:attrName>
                                        </p:attrNameLst>
                                      </p:cBhvr>
                                      <p:to>
                                        <p:strVal val="visible"/>
                                      </p:to>
                                    </p:set>
                                    <p:animEffect transition="in" filter="wipe(left)">
                                      <p:cBhvr>
                                        <p:cTn id="7" dur="1000"/>
                                        <p:tgtEl>
                                          <p:spTgt spid="6348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883">
                                            <p:txEl>
                                              <p:pRg st="2" end="2"/>
                                            </p:txEl>
                                          </p:spTgt>
                                        </p:tgtEl>
                                        <p:attrNameLst>
                                          <p:attrName>style.visibility</p:attrName>
                                        </p:attrNameLst>
                                      </p:cBhvr>
                                      <p:to>
                                        <p:strVal val="visible"/>
                                      </p:to>
                                    </p:set>
                                    <p:animEffect transition="in" filter="wipe(left)">
                                      <p:cBhvr>
                                        <p:cTn id="12" dur="1000"/>
                                        <p:tgtEl>
                                          <p:spTgt spid="6348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4883">
                                            <p:txEl>
                                              <p:pRg st="3" end="3"/>
                                            </p:txEl>
                                          </p:spTgt>
                                        </p:tgtEl>
                                        <p:attrNameLst>
                                          <p:attrName>style.visibility</p:attrName>
                                        </p:attrNameLst>
                                      </p:cBhvr>
                                      <p:to>
                                        <p:strVal val="visible"/>
                                      </p:to>
                                    </p:set>
                                    <p:animEffect transition="in" filter="wipe(left)">
                                      <p:cBhvr>
                                        <p:cTn id="17" dur="1000"/>
                                        <p:tgtEl>
                                          <p:spTgt spid="6348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4883">
                                            <p:txEl>
                                              <p:pRg st="4" end="4"/>
                                            </p:txEl>
                                          </p:spTgt>
                                        </p:tgtEl>
                                        <p:attrNameLst>
                                          <p:attrName>style.visibility</p:attrName>
                                        </p:attrNameLst>
                                      </p:cBhvr>
                                      <p:to>
                                        <p:strVal val="visible"/>
                                      </p:to>
                                    </p:set>
                                    <p:animEffect transition="in" filter="wipe(left)">
                                      <p:cBhvr>
                                        <p:cTn id="22" dur="1000"/>
                                        <p:tgtEl>
                                          <p:spTgt spid="6348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4883">
                                            <p:txEl>
                                              <p:pRg st="5" end="5"/>
                                            </p:txEl>
                                          </p:spTgt>
                                        </p:tgtEl>
                                        <p:attrNameLst>
                                          <p:attrName>style.visibility</p:attrName>
                                        </p:attrNameLst>
                                      </p:cBhvr>
                                      <p:to>
                                        <p:strVal val="visible"/>
                                      </p:to>
                                    </p:set>
                                    <p:animEffect transition="in" filter="wipe(left)">
                                      <p:cBhvr>
                                        <p:cTn id="27" dur="1000"/>
                                        <p:tgtEl>
                                          <p:spTgt spid="63488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4883">
                                            <p:txEl>
                                              <p:pRg st="6" end="6"/>
                                            </p:txEl>
                                          </p:spTgt>
                                        </p:tgtEl>
                                        <p:attrNameLst>
                                          <p:attrName>style.visibility</p:attrName>
                                        </p:attrNameLst>
                                      </p:cBhvr>
                                      <p:to>
                                        <p:strVal val="visible"/>
                                      </p:to>
                                    </p:set>
                                    <p:animEffect transition="in" filter="wipe(left)">
                                      <p:cBhvr>
                                        <p:cTn id="32" dur="1000"/>
                                        <p:tgtEl>
                                          <p:spTgt spid="6348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3"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DC04E26-1665-4552-8C6C-A21793F8C4BC}"/>
              </a:ext>
            </a:extLst>
          </p:cNvPr>
          <p:cNvSpPr>
            <a:spLocks noGrp="1" noChangeArrowheads="1"/>
          </p:cNvSpPr>
          <p:nvPr>
            <p:ph type="title"/>
          </p:nvPr>
        </p:nvSpPr>
        <p:spPr>
          <a:xfrm>
            <a:off x="800100" y="246130"/>
            <a:ext cx="7772400" cy="685800"/>
          </a:xfrm>
        </p:spPr>
        <p:txBody>
          <a:bodyPr bIns="91440">
            <a:normAutofit/>
          </a:bodyPr>
          <a:lstStyle/>
          <a:p>
            <a:pPr algn="ctr" eaLnBrk="1" fontAlgn="auto" hangingPunct="1">
              <a:spcAft>
                <a:spcPts val="0"/>
              </a:spcAft>
              <a:defRPr/>
            </a:pPr>
            <a:r>
              <a:rPr lang="en-US" sz="2600" dirty="0">
                <a:latin typeface="Bookman Old Style" pitchFamily="18" charset="0"/>
              </a:rPr>
              <a:t>GDP as a Measure of Welfare</a:t>
            </a:r>
          </a:p>
        </p:txBody>
      </p:sp>
      <p:sp>
        <p:nvSpPr>
          <p:cNvPr id="3" name="Content Placeholder 2">
            <a:extLst>
              <a:ext uri="{FF2B5EF4-FFF2-40B4-BE49-F238E27FC236}">
                <a16:creationId xmlns:a16="http://schemas.microsoft.com/office/drawing/2014/main" id="{B1C34BFF-68F0-4670-94B6-F77EAEC2ABC1}"/>
              </a:ext>
            </a:extLst>
          </p:cNvPr>
          <p:cNvSpPr>
            <a:spLocks noGrp="1"/>
          </p:cNvSpPr>
          <p:nvPr>
            <p:ph idx="1"/>
          </p:nvPr>
        </p:nvSpPr>
        <p:spPr>
          <a:xfrm>
            <a:off x="533400" y="1859096"/>
            <a:ext cx="8305800" cy="4114800"/>
          </a:xfrm>
        </p:spPr>
        <p:txBody>
          <a:bodyPr>
            <a:normAutofit/>
          </a:bodyPr>
          <a:lstStyle/>
          <a:p>
            <a:pPr marL="365760" indent="-283464" eaLnBrk="1" fontAlgn="auto" hangingPunct="1">
              <a:spcBef>
                <a:spcPct val="15000"/>
              </a:spcBef>
              <a:spcAft>
                <a:spcPts val="0"/>
              </a:spcAft>
              <a:buFont typeface="Wingdings 2"/>
              <a:buChar char=""/>
              <a:defRPr/>
            </a:pPr>
            <a:r>
              <a:rPr lang="en-US" sz="2800" dirty="0"/>
              <a:t>Nonmarket activities</a:t>
            </a:r>
          </a:p>
          <a:p>
            <a:pPr marL="640080" lvl="1" indent="-237744" eaLnBrk="1" fontAlgn="auto" hangingPunct="1">
              <a:spcBef>
                <a:spcPct val="15000"/>
              </a:spcBef>
              <a:spcAft>
                <a:spcPts val="0"/>
              </a:spcAft>
              <a:buFont typeface="Verdana"/>
              <a:buChar char="◦"/>
              <a:defRPr/>
            </a:pPr>
            <a:r>
              <a:rPr lang="en-US" dirty="0"/>
              <a:t>HOUSEWORK AND CHILDCARE</a:t>
            </a:r>
          </a:p>
          <a:p>
            <a:pPr marL="365760" indent="-283464" eaLnBrk="1" fontAlgn="auto" hangingPunct="1">
              <a:spcBef>
                <a:spcPct val="15000"/>
              </a:spcBef>
              <a:spcAft>
                <a:spcPts val="0"/>
              </a:spcAft>
              <a:buFont typeface="Wingdings 2"/>
              <a:buChar char=""/>
              <a:defRPr/>
            </a:pPr>
            <a:r>
              <a:rPr lang="en-US" sz="2800" dirty="0"/>
              <a:t>Leisure</a:t>
            </a:r>
          </a:p>
          <a:p>
            <a:pPr marL="365760" indent="-283464" eaLnBrk="1" fontAlgn="auto" hangingPunct="1">
              <a:spcBef>
                <a:spcPct val="15000"/>
              </a:spcBef>
              <a:spcAft>
                <a:spcPts val="0"/>
              </a:spcAft>
              <a:buFont typeface="Wingdings 2"/>
              <a:buChar char=""/>
              <a:defRPr/>
            </a:pPr>
            <a:r>
              <a:rPr lang="en-US" sz="2800" dirty="0"/>
              <a:t>Improved product quality </a:t>
            </a:r>
          </a:p>
          <a:p>
            <a:pPr marL="365760" indent="-283464" eaLnBrk="1" fontAlgn="auto" hangingPunct="1">
              <a:spcBef>
                <a:spcPct val="15000"/>
              </a:spcBef>
              <a:spcAft>
                <a:spcPts val="0"/>
              </a:spcAft>
              <a:buFont typeface="Wingdings 2"/>
              <a:buChar char=""/>
              <a:defRPr/>
            </a:pPr>
            <a:r>
              <a:rPr lang="en-US" sz="2800" dirty="0"/>
              <a:t>The underground economy</a:t>
            </a:r>
          </a:p>
          <a:p>
            <a:pPr marL="365760" indent="-283464" eaLnBrk="1" fontAlgn="auto" hangingPunct="1">
              <a:spcBef>
                <a:spcPct val="15000"/>
              </a:spcBef>
              <a:spcAft>
                <a:spcPts val="0"/>
              </a:spcAft>
              <a:buFont typeface="Wingdings 2"/>
              <a:buChar char=""/>
              <a:defRPr/>
            </a:pPr>
            <a:r>
              <a:rPr lang="en-US" sz="2800" dirty="0"/>
              <a:t>GDP and the environment</a:t>
            </a:r>
          </a:p>
          <a:p>
            <a:pPr marL="365760" indent="-283464" eaLnBrk="1" fontAlgn="auto" hangingPunct="1">
              <a:spcBef>
                <a:spcPct val="15000"/>
              </a:spcBef>
              <a:spcAft>
                <a:spcPts val="0"/>
              </a:spcAft>
              <a:buFont typeface="Wingdings 2"/>
              <a:buChar char=""/>
              <a:defRPr/>
            </a:pPr>
            <a:r>
              <a:rPr lang="en-US" sz="2800" dirty="0"/>
              <a:t>Composition and distribution of the   output</a:t>
            </a:r>
          </a:p>
          <a:p>
            <a:pPr marL="365760" indent="-283464" eaLnBrk="1" fontAlgn="auto" hangingPunct="1">
              <a:spcBef>
                <a:spcPct val="15000"/>
              </a:spcBef>
              <a:spcAft>
                <a:spcPts val="0"/>
              </a:spcAft>
              <a:buFont typeface="Wingdings 2"/>
              <a:buChar char=""/>
              <a:defRPr/>
            </a:pPr>
            <a:r>
              <a:rPr lang="en-US" sz="2800" dirty="0"/>
              <a:t>Noneconomic sources of well-being</a:t>
            </a:r>
          </a:p>
          <a:p>
            <a:pPr marL="365760" indent="-283464" eaLnBrk="1" fontAlgn="auto" hangingPunct="1">
              <a:spcBef>
                <a:spcPct val="15000"/>
              </a:spcBef>
              <a:spcAft>
                <a:spcPts val="0"/>
              </a:spcAft>
              <a:buFont typeface="Wingdings 2"/>
              <a:buChar char=""/>
              <a:defRPr/>
            </a:pPr>
            <a:endParaRPr lang="en-US" dirty="0"/>
          </a:p>
          <a:p>
            <a:pPr marL="365760" indent="-283464" eaLnBrk="1" fontAlgn="auto" hangingPunct="1">
              <a:spcAft>
                <a:spcPts val="0"/>
              </a:spcAft>
              <a:buFont typeface="Wingdings 2"/>
              <a:buChar char=""/>
              <a:defRPr/>
            </a:pPr>
            <a:endParaRPr lang="en-US" dirty="0"/>
          </a:p>
        </p:txBody>
      </p:sp>
      <p:sp>
        <p:nvSpPr>
          <p:cNvPr id="5" name="Rectangle 6">
            <a:extLst>
              <a:ext uri="{FF2B5EF4-FFF2-40B4-BE49-F238E27FC236}">
                <a16:creationId xmlns:a16="http://schemas.microsoft.com/office/drawing/2014/main" id="{702F26CD-6853-47E2-995D-EACD640D8C7B}"/>
              </a:ext>
            </a:extLst>
          </p:cNvPr>
          <p:cNvSpPr>
            <a:spLocks noChangeArrowheads="1"/>
          </p:cNvSpPr>
          <p:nvPr/>
        </p:nvSpPr>
        <p:spPr bwMode="auto">
          <a:xfrm>
            <a:off x="457200" y="11430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SzPct val="90000"/>
            </a:pPr>
            <a:r>
              <a:rPr lang="en-US" altLang="en-US" b="1" dirty="0">
                <a:latin typeface="Bookman Old Style" panose="02050604050505020204" pitchFamily="18" charset="0"/>
                <a:cs typeface="Times New Roman" panose="02020603050405020304" pitchFamily="18" charset="0"/>
              </a:rPr>
              <a:t>Shortcomings of GDP as a Measure of Welfare</a:t>
            </a:r>
          </a:p>
        </p:txBody>
      </p:sp>
      <p:sp>
        <p:nvSpPr>
          <p:cNvPr id="2" name="Slide Number Placeholder 3">
            <a:extLst>
              <a:ext uri="{FF2B5EF4-FFF2-40B4-BE49-F238E27FC236}">
                <a16:creationId xmlns:a16="http://schemas.microsoft.com/office/drawing/2014/main" id="{485BFD75-1297-4AEC-9CE1-CFF15E43BA2C}"/>
              </a:ext>
            </a:extLst>
          </p:cNvPr>
          <p:cNvSpPr txBox="1">
            <a:spLocks/>
          </p:cNvSpPr>
          <p:nvPr/>
        </p:nvSpPr>
        <p:spPr bwMode="auto">
          <a:xfrm>
            <a:off x="8380412" y="6396037"/>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48</a:t>
            </a:fld>
            <a:endParaRPr lang="en-US" altLang="en-US" sz="1600" b="1" dirty="0">
              <a:solidFill>
                <a:srgbClr val="1A09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8386EA-32B6-41B4-B28A-E382398A21B8}"/>
              </a:ext>
            </a:extLst>
          </p:cNvPr>
          <p:cNvSpPr txBox="1">
            <a:spLocks noChangeArrowheads="1"/>
          </p:cNvSpPr>
          <p:nvPr/>
        </p:nvSpPr>
        <p:spPr>
          <a:xfrm>
            <a:off x="304800" y="325041"/>
            <a:ext cx="8550275" cy="1143000"/>
          </a:xfrm>
          <a:prstGeom prst="rect">
            <a:avLst/>
          </a:prstGeom>
        </p:spPr>
        <p:txBody>
          <a:bodyPr/>
          <a:lstStyle/>
          <a:p>
            <a:pPr algn="ctr" eaLnBrk="0" hangingPunct="0">
              <a:defRPr/>
            </a:pPr>
            <a:r>
              <a:rPr lang="en-US" sz="2600" b="1" cap="all" dirty="0">
                <a:solidFill>
                  <a:srgbClr val="1A09BD"/>
                </a:solidFill>
                <a:effectLst>
                  <a:outerShdw blurRad="50000" dist="30000" dir="5400000" algn="tl" rotWithShape="0">
                    <a:srgbClr val="000000">
                      <a:alpha val="30000"/>
                    </a:srgbClr>
                  </a:outerShdw>
                </a:effectLst>
                <a:latin typeface="Bookman Old Style" pitchFamily="18" charset="0"/>
                <a:ea typeface="+mj-ea"/>
                <a:cs typeface="+mj-cs"/>
              </a:rPr>
              <a:t>What GDP Does and Does Not Capture</a:t>
            </a:r>
          </a:p>
        </p:txBody>
      </p:sp>
      <p:sp>
        <p:nvSpPr>
          <p:cNvPr id="4" name="Rectangle 3">
            <a:extLst>
              <a:ext uri="{FF2B5EF4-FFF2-40B4-BE49-F238E27FC236}">
                <a16:creationId xmlns:a16="http://schemas.microsoft.com/office/drawing/2014/main" id="{95703A03-4FAE-4873-B31D-55D39FCBD437}"/>
              </a:ext>
            </a:extLst>
          </p:cNvPr>
          <p:cNvSpPr txBox="1">
            <a:spLocks noChangeArrowheads="1"/>
          </p:cNvSpPr>
          <p:nvPr/>
        </p:nvSpPr>
        <p:spPr>
          <a:xfrm>
            <a:off x="304800" y="4419600"/>
            <a:ext cx="8458200" cy="4114800"/>
          </a:xfrm>
          <a:prstGeom prst="rect">
            <a:avLst/>
          </a:prstGeom>
        </p:spPr>
        <p:txBody>
          <a:bodyPr/>
          <a:lstStyle/>
          <a:p>
            <a:pPr marL="742950" lvl="1" indent="-285750" eaLnBrk="0" hangingPunct="0">
              <a:spcBef>
                <a:spcPct val="20000"/>
              </a:spcBef>
              <a:buSzPct val="80000"/>
              <a:buFontTx/>
              <a:buBlip>
                <a:blip r:embed="rId3"/>
              </a:buBlip>
              <a:defRPr/>
            </a:pPr>
            <a:endParaRPr lang="en-US" kern="0" dirty="0">
              <a:latin typeface="+mj-lt"/>
              <a:cs typeface="Times New Roman" pitchFamily="18" charset="0"/>
            </a:endParaRPr>
          </a:p>
        </p:txBody>
      </p:sp>
      <p:sp>
        <p:nvSpPr>
          <p:cNvPr id="5" name="Rectangle 3">
            <a:extLst>
              <a:ext uri="{FF2B5EF4-FFF2-40B4-BE49-F238E27FC236}">
                <a16:creationId xmlns:a16="http://schemas.microsoft.com/office/drawing/2014/main" id="{53B41A9B-D713-4836-B694-1B554327319E}"/>
              </a:ext>
            </a:extLst>
          </p:cNvPr>
          <p:cNvSpPr txBox="1">
            <a:spLocks noChangeArrowheads="1"/>
          </p:cNvSpPr>
          <p:nvPr/>
        </p:nvSpPr>
        <p:spPr>
          <a:xfrm>
            <a:off x="438187" y="1031081"/>
            <a:ext cx="8550275" cy="4495800"/>
          </a:xfrm>
          <a:prstGeom prst="rect">
            <a:avLst/>
          </a:prstGeom>
        </p:spPr>
        <p:txBody>
          <a:bodyPr/>
          <a:lstStyle/>
          <a:p>
            <a:pPr marL="342900" indent="-342900" eaLnBrk="0" hangingPunct="0">
              <a:spcBef>
                <a:spcPct val="20000"/>
              </a:spcBef>
              <a:buSzPct val="90000"/>
              <a:buFontTx/>
              <a:buBlip>
                <a:blip r:embed="rId4"/>
              </a:buBlip>
              <a:defRPr/>
            </a:pPr>
            <a:r>
              <a:rPr lang="en-US" kern="0" dirty="0">
                <a:latin typeface="+mj-lt"/>
                <a:cs typeface="Times New Roman" pitchFamily="18" charset="0"/>
              </a:rPr>
              <a:t>Can you think of other activities not captured by GDP that ought to be included?</a:t>
            </a:r>
          </a:p>
          <a:p>
            <a:pPr marL="342900" indent="-342900" eaLnBrk="0" hangingPunct="0">
              <a:spcBef>
                <a:spcPct val="20000"/>
              </a:spcBef>
              <a:buSzPct val="90000"/>
              <a:buFontTx/>
              <a:buBlip>
                <a:blip r:embed="rId4"/>
              </a:buBlip>
              <a:defRPr/>
            </a:pPr>
            <a:r>
              <a:rPr lang="en-US" kern="0" dirty="0">
                <a:latin typeface="+mj-lt"/>
                <a:cs typeface="Times New Roman" pitchFamily="18" charset="0"/>
              </a:rPr>
              <a:t> Genuine Progress Indicator (GPI)*</a:t>
            </a:r>
          </a:p>
          <a:p>
            <a:pPr marL="742950" lvl="1" indent="-285750" eaLnBrk="0" hangingPunct="0">
              <a:spcBef>
                <a:spcPct val="20000"/>
              </a:spcBef>
              <a:buSzPct val="80000"/>
              <a:buFontTx/>
              <a:buBlip>
                <a:blip r:embed="rId4"/>
              </a:buBlip>
              <a:defRPr/>
            </a:pPr>
            <a:r>
              <a:rPr lang="en-US" kern="0" dirty="0">
                <a:latin typeface="+mj-lt"/>
                <a:cs typeface="Times New Roman" pitchFamily="18" charset="0"/>
              </a:rPr>
              <a:t>Adjust GDP for welfare-reducing activities such as resource depletion; environmental damage; crime; and quality of life.</a:t>
            </a:r>
          </a:p>
        </p:txBody>
      </p:sp>
      <p:sp>
        <p:nvSpPr>
          <p:cNvPr id="6" name="Rectangle 3">
            <a:extLst>
              <a:ext uri="{FF2B5EF4-FFF2-40B4-BE49-F238E27FC236}">
                <a16:creationId xmlns:a16="http://schemas.microsoft.com/office/drawing/2014/main" id="{7B73FDA0-7F26-4E55-8733-B93C8B5A8242}"/>
              </a:ext>
            </a:extLst>
          </p:cNvPr>
          <p:cNvSpPr txBox="1">
            <a:spLocks noChangeArrowheads="1"/>
          </p:cNvSpPr>
          <p:nvPr/>
        </p:nvSpPr>
        <p:spPr>
          <a:xfrm>
            <a:off x="533400" y="3429000"/>
            <a:ext cx="8229600" cy="2286000"/>
          </a:xfrm>
          <a:prstGeom prst="rect">
            <a:avLst/>
          </a:prstGeom>
        </p:spPr>
        <p:txBody>
          <a:bodyPr/>
          <a:lstStyle/>
          <a:p>
            <a:pPr marL="342900" indent="-342900" eaLnBrk="0" hangingPunct="0">
              <a:spcBef>
                <a:spcPct val="20000"/>
              </a:spcBef>
              <a:buSzPct val="90000"/>
              <a:buFontTx/>
              <a:buBlip>
                <a:blip r:embed="rId5"/>
              </a:buBlip>
              <a:defRPr/>
            </a:pPr>
            <a:endParaRPr lang="en-US" kern="0" dirty="0">
              <a:latin typeface="+mj-lt"/>
              <a:cs typeface="Times New Roman" pitchFamily="18" charset="0"/>
            </a:endParaRPr>
          </a:p>
          <a:p>
            <a:pPr marL="342900" indent="-342900" eaLnBrk="0" hangingPunct="0">
              <a:spcBef>
                <a:spcPct val="20000"/>
              </a:spcBef>
              <a:buSzPct val="90000"/>
              <a:buFontTx/>
              <a:buBlip>
                <a:blip r:embed="rId6"/>
              </a:buBlip>
              <a:defRPr/>
            </a:pPr>
            <a:r>
              <a:rPr lang="en-US" kern="0" dirty="0">
                <a:latin typeface="+mj-lt"/>
                <a:cs typeface="Times New Roman" pitchFamily="18" charset="0"/>
              </a:rPr>
              <a:t>GDP can also be a poor measure of the living standards in various nations.</a:t>
            </a:r>
          </a:p>
          <a:p>
            <a:pPr marL="342900" indent="-342900" eaLnBrk="0" hangingPunct="0">
              <a:spcBef>
                <a:spcPct val="20000"/>
              </a:spcBef>
              <a:buSzPct val="90000"/>
              <a:buFontTx/>
              <a:buBlip>
                <a:blip r:embed="rId6"/>
              </a:buBlip>
              <a:defRPr/>
            </a:pPr>
            <a:r>
              <a:rPr lang="en-US" kern="0" dirty="0">
                <a:latin typeface="+mj-lt"/>
                <a:cs typeface="Times New Roman" pitchFamily="18" charset="0"/>
              </a:rPr>
              <a:t>To get around the problem, economists use </a:t>
            </a:r>
            <a:r>
              <a:rPr lang="en-US" i="1" kern="0" dirty="0">
                <a:latin typeface="+mj-lt"/>
                <a:cs typeface="Times New Roman" pitchFamily="18" charset="0"/>
              </a:rPr>
              <a:t>purchasing power parity (PPP)</a:t>
            </a:r>
            <a:r>
              <a:rPr lang="en-US" kern="0" dirty="0">
                <a:latin typeface="+mj-lt"/>
                <a:cs typeface="Times New Roman" pitchFamily="18" charset="0"/>
              </a:rPr>
              <a:t>, which adjusts for different relative prices among nations before making comparisons.</a:t>
            </a:r>
          </a:p>
          <a:p>
            <a:pPr marL="342900" indent="-342900" eaLnBrk="0" hangingPunct="0">
              <a:spcBef>
                <a:spcPct val="20000"/>
              </a:spcBef>
              <a:buSzPct val="90000"/>
              <a:buFontTx/>
              <a:buBlip>
                <a:blip r:embed="rId5"/>
              </a:buBlip>
              <a:defRPr/>
            </a:pPr>
            <a:endParaRPr lang="en-US" kern="0" dirty="0">
              <a:latin typeface="+mj-lt"/>
              <a:cs typeface="Times New Roman" pitchFamily="18" charset="0"/>
            </a:endParaRPr>
          </a:p>
        </p:txBody>
      </p:sp>
      <p:sp>
        <p:nvSpPr>
          <p:cNvPr id="44038" name="Rectangle 5">
            <a:extLst>
              <a:ext uri="{FF2B5EF4-FFF2-40B4-BE49-F238E27FC236}">
                <a16:creationId xmlns:a16="http://schemas.microsoft.com/office/drawing/2014/main" id="{C6C76895-C60C-4A1F-A46C-256001E59EB4}"/>
              </a:ext>
            </a:extLst>
          </p:cNvPr>
          <p:cNvSpPr>
            <a:spLocks noChangeArrowheads="1"/>
          </p:cNvSpPr>
          <p:nvPr/>
        </p:nvSpPr>
        <p:spPr bwMode="auto">
          <a:xfrm>
            <a:off x="656192" y="5940852"/>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mj-lt"/>
                <a:hlinkClick r:id="rId7"/>
              </a:rPr>
              <a:t>http://www.indexmundi.com/g/r.aspx?c=mr&amp;v=67</a:t>
            </a:r>
            <a:endParaRPr lang="en-US" altLang="en-US" dirty="0">
              <a:latin typeface="+mj-lt"/>
            </a:endParaRPr>
          </a:p>
          <a:p>
            <a:pPr eaLnBrk="1" hangingPunct="1"/>
            <a:endParaRPr lang="en-US" altLang="en-US" dirty="0">
              <a:latin typeface="+mj-lt"/>
            </a:endParaRPr>
          </a:p>
        </p:txBody>
      </p:sp>
      <p:sp>
        <p:nvSpPr>
          <p:cNvPr id="44039" name="Rectangle 6">
            <a:extLst>
              <a:ext uri="{FF2B5EF4-FFF2-40B4-BE49-F238E27FC236}">
                <a16:creationId xmlns:a16="http://schemas.microsoft.com/office/drawing/2014/main" id="{EF811A90-60B9-4C4D-981C-A841206EDC6D}"/>
              </a:ext>
            </a:extLst>
          </p:cNvPr>
          <p:cNvSpPr>
            <a:spLocks noChangeArrowheads="1"/>
          </p:cNvSpPr>
          <p:nvPr/>
        </p:nvSpPr>
        <p:spPr bwMode="auto">
          <a:xfrm>
            <a:off x="1143000" y="3048000"/>
            <a:ext cx="6781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latin typeface="+mj-lt"/>
                <a:hlinkClick r:id="rId8"/>
              </a:rPr>
              <a:t>https://dnr.maryland.gov/mdgpi/Pages/what-is-the-GPI.aspx</a:t>
            </a:r>
            <a:endParaRPr lang="en-US" altLang="en-US">
              <a:latin typeface="+mj-lt"/>
            </a:endParaRPr>
          </a:p>
          <a:p>
            <a:pPr eaLnBrk="1" hangingPunct="1"/>
            <a:endParaRPr lang="en-US" altLang="en-US" dirty="0">
              <a:latin typeface="+mj-lt"/>
            </a:endParaRPr>
          </a:p>
        </p:txBody>
      </p:sp>
      <p:sp>
        <p:nvSpPr>
          <p:cNvPr id="2" name="Slide Number Placeholder 3">
            <a:extLst>
              <a:ext uri="{FF2B5EF4-FFF2-40B4-BE49-F238E27FC236}">
                <a16:creationId xmlns:a16="http://schemas.microsoft.com/office/drawing/2014/main" id="{51B7D798-336E-402C-B9FB-0D681A0D96ED}"/>
              </a:ext>
            </a:extLst>
          </p:cNvPr>
          <p:cNvSpPr txBox="1">
            <a:spLocks/>
          </p:cNvSpPr>
          <p:nvPr/>
        </p:nvSpPr>
        <p:spPr bwMode="auto">
          <a:xfrm>
            <a:off x="8375687" y="6399330"/>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49</a:t>
            </a:fld>
            <a:endParaRPr lang="en-US" altLang="en-US" sz="1600" b="1" dirty="0">
              <a:solidFill>
                <a:srgbClr val="1A09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8899" name="Rectangle 3">
            <a:extLst>
              <a:ext uri="{FF2B5EF4-FFF2-40B4-BE49-F238E27FC236}">
                <a16:creationId xmlns:a16="http://schemas.microsoft.com/office/drawing/2014/main" id="{509FB3B8-488F-4A46-B7A9-3A047DE1D941}"/>
              </a:ext>
            </a:extLst>
          </p:cNvPr>
          <p:cNvSpPr>
            <a:spLocks noGrp="1" noChangeArrowheads="1"/>
          </p:cNvSpPr>
          <p:nvPr>
            <p:ph type="body" idx="1"/>
          </p:nvPr>
        </p:nvSpPr>
        <p:spPr>
          <a:xfrm>
            <a:off x="-100013" y="1087244"/>
            <a:ext cx="9145588" cy="5334000"/>
          </a:xfrm>
        </p:spPr>
        <p:txBody>
          <a:bodyPr/>
          <a:lstStyle/>
          <a:p>
            <a:pPr marL="708025" indent="-342900" eaLnBrk="1" hangingPunct="1">
              <a:buClr>
                <a:schemeClr val="tx1"/>
              </a:buClr>
              <a:buFont typeface="Arial" panose="020B0604020202020204" pitchFamily="34" charset="0"/>
              <a:buChar char="•"/>
              <a:defRPr/>
            </a:pPr>
            <a:r>
              <a:rPr lang="en-US" sz="2400" b="1" dirty="0">
                <a:solidFill>
                  <a:srgbClr val="C40075"/>
                </a:solidFill>
              </a:rPr>
              <a:t> </a:t>
            </a:r>
            <a:r>
              <a:rPr lang="en-US" sz="2200" dirty="0">
                <a:solidFill>
                  <a:srgbClr val="C00000"/>
                </a:solidFill>
                <a:latin typeface="Arial" panose="020B0604020202020204" pitchFamily="34" charset="0"/>
                <a:cs typeface="Arial" panose="020B0604020202020204" pitchFamily="34" charset="0"/>
              </a:rPr>
              <a:t>Market Value</a:t>
            </a:r>
          </a:p>
          <a:p>
            <a:pPr marL="982663" lvl="1" indent="-342900" eaLnBrk="1" hangingPunct="1">
              <a:buClr>
                <a:schemeClr val="tx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 GDP is a market value—goods and services are valued at their market prices. </a:t>
            </a:r>
          </a:p>
          <a:p>
            <a:pPr marL="982663" lvl="1" indent="-342900" eaLnBrk="1" hangingPunct="1">
              <a:buClr>
                <a:schemeClr val="tx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 To add apples and oranges, computers and popcorn, we add the market values so we have a total value of output in dollars.</a:t>
            </a:r>
          </a:p>
          <a:p>
            <a:pPr lvl="1">
              <a:buClr>
                <a:schemeClr val="tx1"/>
              </a:buClr>
              <a:buSzPct val="75000"/>
              <a:buFont typeface="Arial" panose="020B0604020202020204" pitchFamily="34" charset="0"/>
              <a:buChar char="•"/>
              <a:defRPr/>
            </a:pPr>
            <a:r>
              <a:rPr lang="en-US" sz="2200" dirty="0">
                <a:solidFill>
                  <a:srgbClr val="C00000"/>
                </a:solidFill>
                <a:latin typeface="Arial" panose="020B0604020202020204" pitchFamily="34" charset="0"/>
                <a:cs typeface="Arial" panose="020B0604020202020204" pitchFamily="34" charset="0"/>
              </a:rPr>
              <a:t>Final Goods and Services</a:t>
            </a:r>
          </a:p>
          <a:p>
            <a:pPr lvl="1">
              <a:buClr>
                <a:schemeClr val="tx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 GDP is the value of the final goods and services produced. </a:t>
            </a:r>
          </a:p>
          <a:p>
            <a:pPr lvl="1">
              <a:buClr>
                <a:schemeClr val="tx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  A final good (or service) is an item bought by its final user during a specified time period. </a:t>
            </a:r>
          </a:p>
          <a:p>
            <a:pPr lvl="1">
              <a:buClr>
                <a:schemeClr val="tx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 A final good contrasts with an intermediate good, which is an item that is produced by one firm, bought by another firm, and used as a component of a final good or service.</a:t>
            </a:r>
          </a:p>
          <a:p>
            <a:pPr lvl="1">
              <a:buClr>
                <a:schemeClr val="tx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 Excluding the value of intermediate goods and services avoids counting the same value more than once. </a:t>
            </a:r>
          </a:p>
          <a:p>
            <a:pPr lvl="1" indent="0" eaLnBrk="1" hangingPunct="1">
              <a:defRPr/>
            </a:pPr>
            <a:endParaRPr lang="en-US" dirty="0"/>
          </a:p>
        </p:txBody>
      </p:sp>
      <p:sp>
        <p:nvSpPr>
          <p:cNvPr id="12291" name="Rectangle 5">
            <a:extLst>
              <a:ext uri="{FF2B5EF4-FFF2-40B4-BE49-F238E27FC236}">
                <a16:creationId xmlns:a16="http://schemas.microsoft.com/office/drawing/2014/main" id="{FB5451A8-04C6-4C5D-8F8E-0A8938A8867B}"/>
              </a:ext>
            </a:extLst>
          </p:cNvPr>
          <p:cNvSpPr>
            <a:spLocks noGrp="1" noChangeArrowheads="1"/>
          </p:cNvSpPr>
          <p:nvPr>
            <p:ph type="title"/>
          </p:nvPr>
        </p:nvSpPr>
        <p:spPr>
          <a:xfrm>
            <a:off x="723900" y="206375"/>
            <a:ext cx="7696200" cy="762000"/>
          </a:xfrm>
        </p:spPr>
        <p:txBody>
          <a:bodyPr/>
          <a:lstStyle/>
          <a:p>
            <a:pPr algn="ctr" eaLnBrk="1" fontAlgn="auto" hangingPunct="1">
              <a:spcAft>
                <a:spcPts val="0"/>
              </a:spcAft>
              <a:defRPr/>
            </a:pPr>
            <a:r>
              <a:rPr lang="en-US" sz="3600" b="1" dirty="0">
                <a:latin typeface="Bookman Old Style" pitchFamily="18" charset="0"/>
              </a:rPr>
              <a:t>Gross Domestic Product </a:t>
            </a:r>
          </a:p>
        </p:txBody>
      </p:sp>
      <p:sp>
        <p:nvSpPr>
          <p:cNvPr id="21509" name="Slide Number Placeholder 3">
            <a:extLst>
              <a:ext uri="{FF2B5EF4-FFF2-40B4-BE49-F238E27FC236}">
                <a16:creationId xmlns:a16="http://schemas.microsoft.com/office/drawing/2014/main" id="{EED9C283-5BF1-45C7-9B8F-E49865BC68C8}"/>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96159FFB-A022-4CD4-A702-89B7A84C956F}" type="slidenum">
              <a:rPr lang="en-US" altLang="en-US" sz="1600" b="1">
                <a:solidFill>
                  <a:srgbClr val="1A09BD"/>
                </a:solidFill>
              </a:rPr>
              <a:pPr eaLnBrk="1" hangingPunct="1">
                <a:spcBef>
                  <a:spcPct val="0"/>
                </a:spcBef>
                <a:buClrTx/>
                <a:buSzTx/>
                <a:buFontTx/>
                <a:buNone/>
              </a:pPr>
              <a:t>5</a:t>
            </a:fld>
            <a:endParaRPr lang="en-US" altLang="en-US" sz="1600" b="1">
              <a:solidFill>
                <a:srgbClr val="1A09B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8899">
                                            <p:txEl>
                                              <p:pRg st="1" end="1"/>
                                            </p:txEl>
                                          </p:spTgt>
                                        </p:tgtEl>
                                        <p:attrNameLst>
                                          <p:attrName>style.visibility</p:attrName>
                                        </p:attrNameLst>
                                      </p:cBhvr>
                                      <p:to>
                                        <p:strVal val="visible"/>
                                      </p:to>
                                    </p:set>
                                    <p:animEffect transition="in" filter="wipe(left)">
                                      <p:cBhvr>
                                        <p:cTn id="7" dur="1000"/>
                                        <p:tgtEl>
                                          <p:spTgt spid="2088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8899">
                                            <p:txEl>
                                              <p:pRg st="2" end="2"/>
                                            </p:txEl>
                                          </p:spTgt>
                                        </p:tgtEl>
                                        <p:attrNameLst>
                                          <p:attrName>style.visibility</p:attrName>
                                        </p:attrNameLst>
                                      </p:cBhvr>
                                      <p:to>
                                        <p:strVal val="visible"/>
                                      </p:to>
                                    </p:set>
                                    <p:animEffect transition="in" filter="wipe(left)">
                                      <p:cBhvr>
                                        <p:cTn id="12" dur="1000"/>
                                        <p:tgtEl>
                                          <p:spTgt spid="2088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8899">
                                            <p:txEl>
                                              <p:pRg st="3" end="3"/>
                                            </p:txEl>
                                          </p:spTgt>
                                        </p:tgtEl>
                                        <p:attrNameLst>
                                          <p:attrName>style.visibility</p:attrName>
                                        </p:attrNameLst>
                                      </p:cBhvr>
                                      <p:to>
                                        <p:strVal val="visible"/>
                                      </p:to>
                                    </p:set>
                                    <p:animEffect transition="in" filter="wipe(left)">
                                      <p:cBhvr>
                                        <p:cTn id="17" dur="1000"/>
                                        <p:tgtEl>
                                          <p:spTgt spid="2088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8899">
                                            <p:txEl>
                                              <p:pRg st="4" end="4"/>
                                            </p:txEl>
                                          </p:spTgt>
                                        </p:tgtEl>
                                        <p:attrNameLst>
                                          <p:attrName>style.visibility</p:attrName>
                                        </p:attrNameLst>
                                      </p:cBhvr>
                                      <p:to>
                                        <p:strVal val="visible"/>
                                      </p:to>
                                    </p:set>
                                    <p:animEffect transition="in" filter="wipe(left)">
                                      <p:cBhvr>
                                        <p:cTn id="22" dur="1000"/>
                                        <p:tgtEl>
                                          <p:spTgt spid="2088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8899">
                                            <p:txEl>
                                              <p:pRg st="5" end="5"/>
                                            </p:txEl>
                                          </p:spTgt>
                                        </p:tgtEl>
                                        <p:attrNameLst>
                                          <p:attrName>style.visibility</p:attrName>
                                        </p:attrNameLst>
                                      </p:cBhvr>
                                      <p:to>
                                        <p:strVal val="visible"/>
                                      </p:to>
                                    </p:set>
                                    <p:animEffect transition="in" filter="wipe(left)">
                                      <p:cBhvr>
                                        <p:cTn id="27" dur="1000"/>
                                        <p:tgtEl>
                                          <p:spTgt spid="20889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8899">
                                            <p:txEl>
                                              <p:pRg st="6" end="6"/>
                                            </p:txEl>
                                          </p:spTgt>
                                        </p:tgtEl>
                                        <p:attrNameLst>
                                          <p:attrName>style.visibility</p:attrName>
                                        </p:attrNameLst>
                                      </p:cBhvr>
                                      <p:to>
                                        <p:strVal val="visible"/>
                                      </p:to>
                                    </p:set>
                                    <p:animEffect transition="in" filter="wipe(left)">
                                      <p:cBhvr>
                                        <p:cTn id="32" dur="1000"/>
                                        <p:tgtEl>
                                          <p:spTgt spid="20889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8899">
                                            <p:txEl>
                                              <p:pRg st="7" end="7"/>
                                            </p:txEl>
                                          </p:spTgt>
                                        </p:tgtEl>
                                        <p:attrNameLst>
                                          <p:attrName>style.visibility</p:attrName>
                                        </p:attrNameLst>
                                      </p:cBhvr>
                                      <p:to>
                                        <p:strVal val="visible"/>
                                      </p:to>
                                    </p:set>
                                    <p:animEffect transition="in" filter="wipe(left)">
                                      <p:cBhvr>
                                        <p:cTn id="37" dur="1000"/>
                                        <p:tgtEl>
                                          <p:spTgt spid="2088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F10FAC-D865-2C26-AD88-667073118939}"/>
              </a:ext>
            </a:extLst>
          </p:cNvPr>
          <p:cNvPicPr>
            <a:picLocks noChangeAspect="1"/>
          </p:cNvPicPr>
          <p:nvPr/>
        </p:nvPicPr>
        <p:blipFill>
          <a:blip r:embed="rId2"/>
          <a:stretch>
            <a:fillRect/>
          </a:stretch>
        </p:blipFill>
        <p:spPr>
          <a:xfrm>
            <a:off x="495300" y="300037"/>
            <a:ext cx="8153400" cy="6096000"/>
          </a:xfrm>
          <a:prstGeom prst="rect">
            <a:avLst/>
          </a:prstGeom>
        </p:spPr>
      </p:pic>
      <p:pic>
        <p:nvPicPr>
          <p:cNvPr id="3" name="Picture 2">
            <a:extLst>
              <a:ext uri="{FF2B5EF4-FFF2-40B4-BE49-F238E27FC236}">
                <a16:creationId xmlns:a16="http://schemas.microsoft.com/office/drawing/2014/main" id="{BA6AC858-4B21-7778-E7F0-9FCB1C5B9A4B}"/>
              </a:ext>
            </a:extLst>
          </p:cNvPr>
          <p:cNvPicPr>
            <a:picLocks noChangeAspect="1"/>
          </p:cNvPicPr>
          <p:nvPr/>
        </p:nvPicPr>
        <p:blipFill>
          <a:blip r:embed="rId3"/>
          <a:stretch>
            <a:fillRect/>
          </a:stretch>
        </p:blipFill>
        <p:spPr>
          <a:xfrm>
            <a:off x="4248884" y="3212573"/>
            <a:ext cx="646232" cy="432854"/>
          </a:xfrm>
          <a:prstGeom prst="rect">
            <a:avLst/>
          </a:prstGeom>
        </p:spPr>
      </p:pic>
      <p:sp>
        <p:nvSpPr>
          <p:cNvPr id="4" name="Slide Number Placeholder 3">
            <a:extLst>
              <a:ext uri="{FF2B5EF4-FFF2-40B4-BE49-F238E27FC236}">
                <a16:creationId xmlns:a16="http://schemas.microsoft.com/office/drawing/2014/main" id="{3BD840F6-1DED-2F47-88F7-BBAE06EEE17B}"/>
              </a:ext>
            </a:extLst>
          </p:cNvPr>
          <p:cNvSpPr txBox="1">
            <a:spLocks/>
          </p:cNvSpPr>
          <p:nvPr/>
        </p:nvSpPr>
        <p:spPr bwMode="auto">
          <a:xfrm>
            <a:off x="8380412" y="6396037"/>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50</a:t>
            </a:fld>
            <a:endParaRPr lang="en-US" altLang="en-US" sz="1600" b="1" dirty="0">
              <a:solidFill>
                <a:srgbClr val="1A09BD"/>
              </a:solidFill>
            </a:endParaRPr>
          </a:p>
        </p:txBody>
      </p:sp>
    </p:spTree>
    <p:extLst>
      <p:ext uri="{BB962C8B-B14F-4D97-AF65-F5344CB8AC3E}">
        <p14:creationId xmlns:p14="http://schemas.microsoft.com/office/powerpoint/2010/main" val="1141289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2AA4359-BD97-449A-99B8-0A518CC988BB}"/>
              </a:ext>
            </a:extLst>
          </p:cNvPr>
          <p:cNvSpPr>
            <a:spLocks noGrp="1" noChangeArrowheads="1"/>
          </p:cNvSpPr>
          <p:nvPr>
            <p:ph type="title"/>
          </p:nvPr>
        </p:nvSpPr>
        <p:spPr>
          <a:xfrm>
            <a:off x="1066800" y="152400"/>
            <a:ext cx="7197725" cy="609600"/>
          </a:xfrm>
        </p:spPr>
        <p:txBody>
          <a:bodyPr>
            <a:normAutofit/>
          </a:bodyPr>
          <a:lstStyle/>
          <a:p>
            <a:pPr algn="ctr" eaLnBrk="1" fontAlgn="auto" hangingPunct="1">
              <a:spcAft>
                <a:spcPts val="0"/>
              </a:spcAft>
              <a:defRPr/>
            </a:pPr>
            <a:r>
              <a:rPr lang="en-US" sz="2800" dirty="0">
                <a:latin typeface="Bookman Old Style" pitchFamily="18" charset="0"/>
              </a:rPr>
              <a:t>Practice Problem 1</a:t>
            </a:r>
          </a:p>
        </p:txBody>
      </p:sp>
      <p:sp>
        <p:nvSpPr>
          <p:cNvPr id="37891" name="Rectangle 3">
            <a:extLst>
              <a:ext uri="{FF2B5EF4-FFF2-40B4-BE49-F238E27FC236}">
                <a16:creationId xmlns:a16="http://schemas.microsoft.com/office/drawing/2014/main" id="{E6B3EADB-3672-43B1-B1BA-F40A93D289E0}"/>
              </a:ext>
            </a:extLst>
          </p:cNvPr>
          <p:cNvSpPr>
            <a:spLocks noGrp="1" noChangeArrowheads="1"/>
          </p:cNvSpPr>
          <p:nvPr>
            <p:ph idx="1"/>
          </p:nvPr>
        </p:nvSpPr>
        <p:spPr>
          <a:xfrm>
            <a:off x="685800" y="2286000"/>
            <a:ext cx="7896225" cy="914400"/>
          </a:xfrm>
        </p:spPr>
        <p:txBody>
          <a:bodyPr/>
          <a:lstStyle/>
          <a:p>
            <a:pPr eaLnBrk="1" hangingPunct="1">
              <a:spcBef>
                <a:spcPct val="50000"/>
              </a:spcBef>
            </a:pPr>
            <a:r>
              <a:rPr lang="en-US" altLang="en-US" sz="2000" b="1" dirty="0"/>
              <a:t>Compute nominal GDP in each year.</a:t>
            </a:r>
          </a:p>
          <a:p>
            <a:pPr eaLnBrk="1" hangingPunct="1">
              <a:spcBef>
                <a:spcPct val="50000"/>
              </a:spcBef>
            </a:pPr>
            <a:r>
              <a:rPr lang="en-US" altLang="en-US" sz="2000" b="1" dirty="0"/>
              <a:t>Compute real GDP in each year using 2022 as the base year.</a:t>
            </a:r>
          </a:p>
        </p:txBody>
      </p:sp>
      <p:graphicFrame>
        <p:nvGraphicFramePr>
          <p:cNvPr id="83972" name="Group 4">
            <a:extLst>
              <a:ext uri="{FF2B5EF4-FFF2-40B4-BE49-F238E27FC236}">
                <a16:creationId xmlns:a16="http://schemas.microsoft.com/office/drawing/2014/main" id="{00B7AE08-CF32-43D7-8491-7BDCB45CCD27}"/>
              </a:ext>
            </a:extLst>
          </p:cNvPr>
          <p:cNvGraphicFramePr>
            <a:graphicFrameLocks noGrp="1"/>
          </p:cNvGraphicFramePr>
          <p:nvPr>
            <p:extLst>
              <p:ext uri="{D42A27DB-BD31-4B8C-83A1-F6EECF244321}">
                <p14:modId xmlns:p14="http://schemas.microsoft.com/office/powerpoint/2010/main" val="3430068191"/>
              </p:ext>
            </p:extLst>
          </p:nvPr>
        </p:nvGraphicFramePr>
        <p:xfrm>
          <a:off x="685800" y="762000"/>
          <a:ext cx="8045452" cy="1517800"/>
        </p:xfrm>
        <a:graphic>
          <a:graphicData uri="http://schemas.openxmlformats.org/drawingml/2006/table">
            <a:tbl>
              <a:tblPr/>
              <a:tblGrid>
                <a:gridCol w="1340908">
                  <a:extLst>
                    <a:ext uri="{9D8B030D-6E8A-4147-A177-3AD203B41FA5}">
                      <a16:colId xmlns:a16="http://schemas.microsoft.com/office/drawing/2014/main" val="20000"/>
                    </a:ext>
                  </a:extLst>
                </a:gridCol>
                <a:gridCol w="1117424">
                  <a:extLst>
                    <a:ext uri="{9D8B030D-6E8A-4147-A177-3AD203B41FA5}">
                      <a16:colId xmlns:a16="http://schemas.microsoft.com/office/drawing/2014/main" val="20001"/>
                    </a:ext>
                  </a:extLst>
                </a:gridCol>
                <a:gridCol w="1042929">
                  <a:extLst>
                    <a:ext uri="{9D8B030D-6E8A-4147-A177-3AD203B41FA5}">
                      <a16:colId xmlns:a16="http://schemas.microsoft.com/office/drawing/2014/main" val="20002"/>
                    </a:ext>
                  </a:extLst>
                </a:gridCol>
                <a:gridCol w="1117424">
                  <a:extLst>
                    <a:ext uri="{9D8B030D-6E8A-4147-A177-3AD203B41FA5}">
                      <a16:colId xmlns:a16="http://schemas.microsoft.com/office/drawing/2014/main" val="20003"/>
                    </a:ext>
                  </a:extLst>
                </a:gridCol>
                <a:gridCol w="1191919">
                  <a:extLst>
                    <a:ext uri="{9D8B030D-6E8A-4147-A177-3AD203B41FA5}">
                      <a16:colId xmlns:a16="http://schemas.microsoft.com/office/drawing/2014/main" val="20004"/>
                    </a:ext>
                  </a:extLst>
                </a:gridCol>
                <a:gridCol w="1117424">
                  <a:extLst>
                    <a:ext uri="{9D8B030D-6E8A-4147-A177-3AD203B41FA5}">
                      <a16:colId xmlns:a16="http://schemas.microsoft.com/office/drawing/2014/main" val="20005"/>
                    </a:ext>
                  </a:extLst>
                </a:gridCol>
                <a:gridCol w="1117424">
                  <a:extLst>
                    <a:ext uri="{9D8B030D-6E8A-4147-A177-3AD203B41FA5}">
                      <a16:colId xmlns:a16="http://schemas.microsoft.com/office/drawing/2014/main" val="20006"/>
                    </a:ext>
                  </a:extLst>
                </a:gridCol>
              </a:tblGrid>
              <a:tr h="379413">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1900" b="0" i="0" u="none" strike="noStrike" cap="none" normalizeH="0" baseline="0" dirty="0">
                        <a:ln>
                          <a:noFill/>
                        </a:ln>
                        <a:solidFill>
                          <a:schemeClr val="tx1"/>
                        </a:solidFill>
                        <a:effectLst/>
                        <a:latin typeface="Arial" charset="0"/>
                      </a:endParaRPr>
                    </a:p>
                  </a:txBody>
                  <a:tcPr marT="48247" marB="482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2022</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2023</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2">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2024</a:t>
                      </a:r>
                    </a:p>
                  </a:txBody>
                  <a:tcPr marT="48247" marB="482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0"/>
                  </a:ext>
                </a:extLst>
              </a:tr>
              <a:tr h="379413">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1900" b="0" i="0" u="none" strike="noStrike" cap="none" normalizeH="0" baseline="0" dirty="0">
                        <a:ln>
                          <a:noFill/>
                        </a:ln>
                        <a:solidFill>
                          <a:schemeClr val="tx1"/>
                        </a:solidFill>
                        <a:effectLst/>
                        <a:latin typeface="Arial" charset="0"/>
                      </a:endParaRPr>
                    </a:p>
                  </a:txBody>
                  <a:tcPr marT="48247" marB="482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P</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a:ln>
                            <a:noFill/>
                          </a:ln>
                          <a:solidFill>
                            <a:schemeClr val="tx1"/>
                          </a:solidFill>
                          <a:effectLst/>
                          <a:latin typeface="Arial" charset="0"/>
                        </a:rPr>
                        <a:t>Q</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P</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Q</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P</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Q</a:t>
                      </a:r>
                    </a:p>
                  </a:txBody>
                  <a:tcPr marT="48247" marB="482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9413">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a:ln>
                            <a:noFill/>
                          </a:ln>
                          <a:solidFill>
                            <a:schemeClr val="tx1"/>
                          </a:solidFill>
                          <a:effectLst/>
                          <a:latin typeface="Arial" charset="0"/>
                        </a:rPr>
                        <a:t>good A</a:t>
                      </a:r>
                    </a:p>
                  </a:txBody>
                  <a:tcPr marT="48247" marB="482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a:ln>
                            <a:noFill/>
                          </a:ln>
                          <a:solidFill>
                            <a:schemeClr val="tx1"/>
                          </a:solidFill>
                          <a:effectLst/>
                          <a:latin typeface="Arial" charset="0"/>
                        </a:rPr>
                        <a:t>$30</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a:ln>
                            <a:noFill/>
                          </a:ln>
                          <a:solidFill>
                            <a:schemeClr val="tx1"/>
                          </a:solidFill>
                          <a:effectLst/>
                          <a:latin typeface="Arial" charset="0"/>
                        </a:rPr>
                        <a:t>900</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$31</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1,000</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$36</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a:ln>
                            <a:noFill/>
                          </a:ln>
                          <a:solidFill>
                            <a:schemeClr val="tx1"/>
                          </a:solidFill>
                          <a:effectLst/>
                          <a:latin typeface="Arial" charset="0"/>
                        </a:rPr>
                        <a:t>1,050</a:t>
                      </a:r>
                    </a:p>
                  </a:txBody>
                  <a:tcPr marT="48247" marB="482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9413">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a:ln>
                            <a:noFill/>
                          </a:ln>
                          <a:solidFill>
                            <a:schemeClr val="tx1"/>
                          </a:solidFill>
                          <a:effectLst/>
                          <a:latin typeface="Arial" charset="0"/>
                        </a:rPr>
                        <a:t>good B</a:t>
                      </a:r>
                    </a:p>
                  </a:txBody>
                  <a:tcPr marT="48247" marB="4824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a:ln>
                            <a:noFill/>
                          </a:ln>
                          <a:solidFill>
                            <a:schemeClr val="tx1"/>
                          </a:solidFill>
                          <a:effectLst/>
                          <a:latin typeface="Arial" charset="0"/>
                        </a:rPr>
                        <a:t>$100</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a:ln>
                            <a:noFill/>
                          </a:ln>
                          <a:solidFill>
                            <a:schemeClr val="tx1"/>
                          </a:solidFill>
                          <a:effectLst/>
                          <a:latin typeface="Arial" charset="0"/>
                        </a:rPr>
                        <a:t>192</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$102</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200</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$100</a:t>
                      </a:r>
                    </a:p>
                  </a:txBody>
                  <a:tcPr marT="48247" marB="4824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1900" b="0" i="0" u="none" strike="noStrike" cap="none" normalizeH="0" baseline="0" dirty="0">
                          <a:ln>
                            <a:noFill/>
                          </a:ln>
                          <a:solidFill>
                            <a:schemeClr val="tx1"/>
                          </a:solidFill>
                          <a:effectLst/>
                          <a:latin typeface="Arial" charset="0"/>
                        </a:rPr>
                        <a:t>205</a:t>
                      </a:r>
                    </a:p>
                  </a:txBody>
                  <a:tcPr marT="48247" marB="4824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6" name="Rectangle 2">
            <a:extLst>
              <a:ext uri="{FF2B5EF4-FFF2-40B4-BE49-F238E27FC236}">
                <a16:creationId xmlns:a16="http://schemas.microsoft.com/office/drawing/2014/main" id="{B6844CFA-5D6C-4B73-950B-9641FE4F3CA4}"/>
              </a:ext>
            </a:extLst>
          </p:cNvPr>
          <p:cNvSpPr txBox="1">
            <a:spLocks noChangeArrowheads="1"/>
          </p:cNvSpPr>
          <p:nvPr/>
        </p:nvSpPr>
        <p:spPr>
          <a:xfrm>
            <a:off x="838200" y="3048000"/>
            <a:ext cx="7696200" cy="692150"/>
          </a:xfrm>
          <a:prstGeom prst="rect">
            <a:avLst/>
          </a:prstGeom>
        </p:spPr>
        <p:txBody>
          <a:bodyPr anchor="ctr">
            <a:normAutofit/>
          </a:bodyPr>
          <a:lstStyle/>
          <a:p>
            <a:pPr algn="ctr" fontAlgn="auto">
              <a:spcAft>
                <a:spcPts val="0"/>
              </a:spcAft>
              <a:defRPr/>
            </a:pPr>
            <a:r>
              <a:rPr lang="en-US" sz="30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Answers to Practice Problem, part 1</a:t>
            </a:r>
          </a:p>
        </p:txBody>
      </p:sp>
      <p:sp>
        <p:nvSpPr>
          <p:cNvPr id="7" name="Rectangle 3">
            <a:extLst>
              <a:ext uri="{FF2B5EF4-FFF2-40B4-BE49-F238E27FC236}">
                <a16:creationId xmlns:a16="http://schemas.microsoft.com/office/drawing/2014/main" id="{8F2A46BF-81F4-4718-AE9E-7B4E350A0676}"/>
              </a:ext>
            </a:extLst>
          </p:cNvPr>
          <p:cNvSpPr txBox="1">
            <a:spLocks noChangeArrowheads="1"/>
          </p:cNvSpPr>
          <p:nvPr/>
        </p:nvSpPr>
        <p:spPr>
          <a:xfrm>
            <a:off x="685800" y="3657600"/>
            <a:ext cx="8458200" cy="4908550"/>
          </a:xfrm>
          <a:prstGeom prst="rect">
            <a:avLst/>
          </a:prstGeom>
        </p:spPr>
        <p:txBody>
          <a:bodyPr>
            <a:normAutofit/>
          </a:bodyPr>
          <a:lstStyle/>
          <a:p>
            <a:pPr marL="287338" indent="-287338" fontAlgn="auto">
              <a:lnSpc>
                <a:spcPct val="125000"/>
              </a:lnSpc>
              <a:spcBef>
                <a:spcPct val="65000"/>
              </a:spcBef>
              <a:spcAft>
                <a:spcPts val="0"/>
              </a:spcAft>
              <a:buClr>
                <a:schemeClr val="accent1"/>
              </a:buClr>
              <a:buSzPct val="80000"/>
              <a:buFont typeface="Wingdings" pitchFamily="2" charset="2"/>
              <a:buNone/>
              <a:tabLst>
                <a:tab pos="515938" algn="l"/>
                <a:tab pos="2341563" algn="l"/>
              </a:tabLst>
              <a:defRPr/>
            </a:pPr>
            <a:r>
              <a:rPr lang="en-US" sz="1800" b="1" dirty="0">
                <a:latin typeface="+mn-lt"/>
              </a:rPr>
              <a:t>nominal GDP</a:t>
            </a:r>
            <a:r>
              <a:rPr lang="en-US" sz="1800" b="1" dirty="0">
                <a:solidFill>
                  <a:srgbClr val="00CC00"/>
                </a:solidFill>
                <a:latin typeface="+mn-lt"/>
              </a:rPr>
              <a:t>  </a:t>
            </a:r>
            <a:r>
              <a:rPr lang="en-US" sz="1800" b="1" i="1" dirty="0">
                <a:solidFill>
                  <a:srgbClr val="00CC00"/>
                </a:solidFill>
                <a:latin typeface="+mn-lt"/>
              </a:rPr>
              <a:t>multiply Ps &amp; Qs from same year</a:t>
            </a:r>
            <a:br>
              <a:rPr lang="en-US" sz="1800" b="1" dirty="0">
                <a:solidFill>
                  <a:srgbClr val="00CC00"/>
                </a:solidFill>
                <a:latin typeface="+mn-lt"/>
              </a:rPr>
            </a:br>
            <a:r>
              <a:rPr lang="en-US" sz="1800" b="1" dirty="0">
                <a:latin typeface="+mn-lt"/>
              </a:rPr>
              <a:t>2022:  $46,200 = $30 </a:t>
            </a:r>
            <a:r>
              <a:rPr lang="en-US" sz="1800" b="1" dirty="0">
                <a:latin typeface="+mn-lt"/>
                <a:sym typeface="Symbol" pitchFamily="18" charset="2"/>
              </a:rPr>
              <a:t></a:t>
            </a:r>
            <a:r>
              <a:rPr lang="en-US" sz="1800" b="1" dirty="0">
                <a:latin typeface="+mn-lt"/>
              </a:rPr>
              <a:t> 900 + $100 </a:t>
            </a:r>
            <a:r>
              <a:rPr lang="en-US" sz="1800" b="1" dirty="0">
                <a:latin typeface="+mn-lt"/>
                <a:sym typeface="Symbol" pitchFamily="18" charset="2"/>
              </a:rPr>
              <a:t></a:t>
            </a:r>
            <a:r>
              <a:rPr lang="en-US" sz="1800" b="1" dirty="0">
                <a:latin typeface="+mn-lt"/>
              </a:rPr>
              <a:t> 192 </a:t>
            </a:r>
            <a:br>
              <a:rPr lang="en-US" sz="1800" b="1" dirty="0">
                <a:latin typeface="+mn-lt"/>
              </a:rPr>
            </a:br>
            <a:r>
              <a:rPr lang="en-US" sz="1800" b="1" dirty="0">
                <a:latin typeface="+mn-lt"/>
              </a:rPr>
              <a:t>2023:  $51,400 </a:t>
            </a:r>
            <a:br>
              <a:rPr lang="en-US" sz="1800" b="1" dirty="0">
                <a:latin typeface="+mn-lt"/>
              </a:rPr>
            </a:br>
            <a:r>
              <a:rPr lang="en-US" sz="1800" b="1" dirty="0">
                <a:latin typeface="+mn-lt"/>
              </a:rPr>
              <a:t>2024:  $58,300</a:t>
            </a:r>
          </a:p>
          <a:p>
            <a:pPr marL="287338" indent="-287338" fontAlgn="auto">
              <a:lnSpc>
                <a:spcPct val="125000"/>
              </a:lnSpc>
              <a:spcBef>
                <a:spcPct val="60000"/>
              </a:spcBef>
              <a:spcAft>
                <a:spcPts val="0"/>
              </a:spcAft>
              <a:buClr>
                <a:schemeClr val="accent1"/>
              </a:buClr>
              <a:buSzPct val="80000"/>
              <a:buFont typeface="Wingdings" pitchFamily="2" charset="2"/>
              <a:buNone/>
              <a:tabLst>
                <a:tab pos="515938" algn="l"/>
                <a:tab pos="2341563" algn="l"/>
              </a:tabLst>
              <a:defRPr/>
            </a:pPr>
            <a:r>
              <a:rPr lang="en-US" sz="1800" b="1" dirty="0">
                <a:latin typeface="+mn-lt"/>
              </a:rPr>
              <a:t>real GDP</a:t>
            </a:r>
            <a:r>
              <a:rPr lang="en-US" sz="1800" b="1" dirty="0">
                <a:solidFill>
                  <a:srgbClr val="00CC00"/>
                </a:solidFill>
                <a:latin typeface="+mn-lt"/>
              </a:rPr>
              <a:t>    </a:t>
            </a:r>
            <a:r>
              <a:rPr lang="en-US" sz="1800" b="1" i="1" dirty="0">
                <a:solidFill>
                  <a:srgbClr val="00CC00"/>
                </a:solidFill>
                <a:latin typeface="+mn-lt"/>
              </a:rPr>
              <a:t>multiply each year’s Qs by 2012 Ps</a:t>
            </a:r>
            <a:br>
              <a:rPr lang="en-US" sz="1800" b="1" dirty="0">
                <a:solidFill>
                  <a:srgbClr val="00CC00"/>
                </a:solidFill>
                <a:latin typeface="+mn-lt"/>
              </a:rPr>
            </a:br>
            <a:r>
              <a:rPr lang="en-US" sz="1800" b="1" dirty="0">
                <a:latin typeface="+mn-lt"/>
              </a:rPr>
              <a:t>2022:  $46,200</a:t>
            </a:r>
            <a:br>
              <a:rPr lang="en-US" sz="1800" b="1" dirty="0">
                <a:latin typeface="+mn-lt"/>
              </a:rPr>
            </a:br>
            <a:r>
              <a:rPr lang="en-US" sz="1800" b="1" dirty="0">
                <a:latin typeface="+mn-lt"/>
              </a:rPr>
              <a:t>2023:  $50,000 </a:t>
            </a:r>
            <a:br>
              <a:rPr lang="en-US" sz="1800" b="1" dirty="0">
                <a:latin typeface="+mn-lt"/>
              </a:rPr>
            </a:br>
            <a:r>
              <a:rPr lang="en-US" sz="1800" b="1" dirty="0">
                <a:latin typeface="+mn-lt"/>
              </a:rPr>
              <a:t>2024:  $52,000 = $30 </a:t>
            </a:r>
            <a:r>
              <a:rPr lang="en-US" sz="1800" b="1" dirty="0">
                <a:latin typeface="+mn-lt"/>
                <a:sym typeface="Symbol" pitchFamily="18" charset="2"/>
              </a:rPr>
              <a:t></a:t>
            </a:r>
            <a:r>
              <a:rPr lang="en-US" sz="1800" b="1" dirty="0">
                <a:latin typeface="+mn-lt"/>
              </a:rPr>
              <a:t> 1050 + $100 </a:t>
            </a:r>
            <a:r>
              <a:rPr lang="en-US" sz="1800" b="1" dirty="0">
                <a:latin typeface="+mn-lt"/>
                <a:sym typeface="Symbol" pitchFamily="18" charset="2"/>
              </a:rPr>
              <a:t></a:t>
            </a:r>
            <a:r>
              <a:rPr lang="en-US" sz="1800" b="1" dirty="0">
                <a:latin typeface="+mn-lt"/>
              </a:rPr>
              <a:t> 205</a:t>
            </a:r>
          </a:p>
        </p:txBody>
      </p:sp>
      <p:sp>
        <p:nvSpPr>
          <p:cNvPr id="2" name="Slide Number Placeholder 3">
            <a:extLst>
              <a:ext uri="{FF2B5EF4-FFF2-40B4-BE49-F238E27FC236}">
                <a16:creationId xmlns:a16="http://schemas.microsoft.com/office/drawing/2014/main" id="{0CBF153B-10CA-470A-B1D3-3AF78F23F295}"/>
              </a:ext>
            </a:extLst>
          </p:cNvPr>
          <p:cNvSpPr txBox="1">
            <a:spLocks/>
          </p:cNvSpPr>
          <p:nvPr/>
        </p:nvSpPr>
        <p:spPr bwMode="auto">
          <a:xfrm>
            <a:off x="8380412" y="6396037"/>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51</a:t>
            </a:fld>
            <a:endParaRPr lang="en-US" altLang="en-US" sz="1600" b="1" dirty="0">
              <a:solidFill>
                <a:srgbClr val="1A09BD"/>
              </a:solidFill>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75A561F-CAA1-4994-8F37-FF90CA7FA8D2}"/>
              </a:ext>
            </a:extLst>
          </p:cNvPr>
          <p:cNvSpPr>
            <a:spLocks noGrp="1" noChangeArrowheads="1"/>
          </p:cNvSpPr>
          <p:nvPr>
            <p:ph type="title"/>
          </p:nvPr>
        </p:nvSpPr>
        <p:spPr>
          <a:xfrm>
            <a:off x="1143000" y="152400"/>
            <a:ext cx="7197725" cy="790575"/>
          </a:xfrm>
        </p:spPr>
        <p:txBody>
          <a:bodyPr>
            <a:normAutofit/>
          </a:bodyPr>
          <a:lstStyle/>
          <a:p>
            <a:pPr algn="ctr" eaLnBrk="1" fontAlgn="auto" hangingPunct="1">
              <a:spcAft>
                <a:spcPts val="0"/>
              </a:spcAft>
              <a:defRPr/>
            </a:pPr>
            <a:r>
              <a:rPr lang="en-US" sz="2800" dirty="0">
                <a:latin typeface="Bookman Old Style" pitchFamily="18" charset="0"/>
              </a:rPr>
              <a:t>Practice Problem 2</a:t>
            </a:r>
          </a:p>
        </p:txBody>
      </p:sp>
      <p:sp>
        <p:nvSpPr>
          <p:cNvPr id="3077" name="Rectangle 3">
            <a:extLst>
              <a:ext uri="{FF2B5EF4-FFF2-40B4-BE49-F238E27FC236}">
                <a16:creationId xmlns:a16="http://schemas.microsoft.com/office/drawing/2014/main" id="{190D0AD1-9352-4699-AB18-3BEA3F52CBD7}"/>
              </a:ext>
            </a:extLst>
          </p:cNvPr>
          <p:cNvSpPr>
            <a:spLocks noGrp="1" noChangeArrowheads="1"/>
          </p:cNvSpPr>
          <p:nvPr>
            <p:ph idx="1"/>
          </p:nvPr>
        </p:nvSpPr>
        <p:spPr>
          <a:xfrm>
            <a:off x="304800" y="2947843"/>
            <a:ext cx="8210550" cy="2057400"/>
          </a:xfrm>
        </p:spPr>
        <p:txBody>
          <a:bodyPr/>
          <a:lstStyle/>
          <a:p>
            <a:pPr eaLnBrk="1" hangingPunct="1">
              <a:spcBef>
                <a:spcPct val="30000"/>
              </a:spcBef>
            </a:pPr>
            <a:r>
              <a:rPr lang="en-US" altLang="en-US" sz="2000" b="1" dirty="0"/>
              <a:t>Use your previous answers to compute the GDP deflator in each year. </a:t>
            </a:r>
          </a:p>
          <a:p>
            <a:pPr eaLnBrk="1" hangingPunct="1">
              <a:spcBef>
                <a:spcPct val="30000"/>
              </a:spcBef>
            </a:pPr>
            <a:r>
              <a:rPr lang="en-US" altLang="en-US" sz="2000" b="1" dirty="0"/>
              <a:t>Use GDP deflator to compute the inflation rate from 2022 to 2023, and from 2023 to 2024. </a:t>
            </a:r>
          </a:p>
        </p:txBody>
      </p:sp>
      <p:graphicFrame>
        <p:nvGraphicFramePr>
          <p:cNvPr id="92164" name="Group 4">
            <a:extLst>
              <a:ext uri="{FF2B5EF4-FFF2-40B4-BE49-F238E27FC236}">
                <a16:creationId xmlns:a16="http://schemas.microsoft.com/office/drawing/2014/main" id="{D69A40CD-FFF4-4505-A2A5-93AAB479CF56}"/>
              </a:ext>
            </a:extLst>
          </p:cNvPr>
          <p:cNvGraphicFramePr>
            <a:graphicFrameLocks noGrp="1"/>
          </p:cNvGraphicFramePr>
          <p:nvPr>
            <p:extLst>
              <p:ext uri="{D42A27DB-BD31-4B8C-83A1-F6EECF244321}">
                <p14:modId xmlns:p14="http://schemas.microsoft.com/office/powerpoint/2010/main" val="1015331965"/>
              </p:ext>
            </p:extLst>
          </p:nvPr>
        </p:nvGraphicFramePr>
        <p:xfrm>
          <a:off x="457200" y="838200"/>
          <a:ext cx="8153400" cy="1969898"/>
        </p:xfrm>
        <a:graphic>
          <a:graphicData uri="http://schemas.openxmlformats.org/drawingml/2006/table">
            <a:tbl>
              <a:tblPr/>
              <a:tblGrid>
                <a:gridCol w="1066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742614">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endParaRPr kumimoji="0" lang="en-US" sz="2100" b="0" i="0" u="none" strike="noStrike" cap="none" normalizeH="0" baseline="0" dirty="0">
                        <a:ln>
                          <a:noFill/>
                        </a:ln>
                        <a:solidFill>
                          <a:schemeClr val="tx1"/>
                        </a:solidFill>
                        <a:effectLst/>
                        <a:latin typeface="Arial" charset="0"/>
                      </a:endParaRPr>
                    </a:p>
                  </a:txBody>
                  <a:tcPr marT="47863" marB="478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Nom. GDP</a:t>
                      </a:r>
                    </a:p>
                  </a:txBody>
                  <a:tcPr marT="47863" marB="4786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Real GDP</a:t>
                      </a:r>
                    </a:p>
                  </a:txBody>
                  <a:tcPr marT="47863" marB="4786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GDP </a:t>
                      </a:r>
                      <a:br>
                        <a:rPr kumimoji="0" lang="en-US" sz="2100" b="0" i="0" u="none" strike="noStrike" cap="none" normalizeH="0" baseline="0" dirty="0">
                          <a:ln>
                            <a:noFill/>
                          </a:ln>
                          <a:solidFill>
                            <a:schemeClr val="tx1"/>
                          </a:solidFill>
                          <a:effectLst/>
                          <a:latin typeface="Arial" charset="0"/>
                        </a:rPr>
                      </a:br>
                      <a:r>
                        <a:rPr kumimoji="0" lang="en-US" sz="2100" b="0" i="0" u="none" strike="noStrike" cap="none" normalizeH="0" baseline="0" dirty="0">
                          <a:ln>
                            <a:noFill/>
                          </a:ln>
                          <a:solidFill>
                            <a:schemeClr val="tx1"/>
                          </a:solidFill>
                          <a:effectLst/>
                          <a:latin typeface="Arial" charset="0"/>
                        </a:rPr>
                        <a:t>deflator</a:t>
                      </a:r>
                    </a:p>
                  </a:txBody>
                  <a:tcPr marT="47863" marB="4786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a:ln>
                            <a:noFill/>
                          </a:ln>
                          <a:solidFill>
                            <a:schemeClr val="tx1"/>
                          </a:solidFill>
                          <a:effectLst/>
                          <a:latin typeface="Arial" charset="0"/>
                        </a:rPr>
                        <a:t>Inflation</a:t>
                      </a:r>
                      <a:br>
                        <a:rPr kumimoji="0" lang="en-US" sz="2100" b="0" i="0" u="none" strike="noStrike" cap="none" normalizeH="0" baseline="0">
                          <a:ln>
                            <a:noFill/>
                          </a:ln>
                          <a:solidFill>
                            <a:schemeClr val="tx1"/>
                          </a:solidFill>
                          <a:effectLst/>
                          <a:latin typeface="Arial" charset="0"/>
                        </a:rPr>
                      </a:br>
                      <a:r>
                        <a:rPr kumimoji="0" lang="en-US" sz="2100" b="0" i="0" u="none" strike="noStrike" cap="none" normalizeH="0" baseline="0">
                          <a:ln>
                            <a:noFill/>
                          </a:ln>
                          <a:solidFill>
                            <a:schemeClr val="tx1"/>
                          </a:solidFill>
                          <a:effectLst/>
                          <a:latin typeface="Arial" charset="0"/>
                        </a:rPr>
                        <a:t>rate</a:t>
                      </a:r>
                    </a:p>
                  </a:txBody>
                  <a:tcPr marT="47863" marB="478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0757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2022</a:t>
                      </a:r>
                    </a:p>
                  </a:txBody>
                  <a:tcPr marT="47863" marB="478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$46,200</a:t>
                      </a:r>
                    </a:p>
                  </a:txBody>
                  <a:tcPr marT="47863" marB="4786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$46,200</a:t>
                      </a:r>
                    </a:p>
                  </a:txBody>
                  <a:tcPr marT="47863" marB="4786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a:ln>
                            <a:noFill/>
                          </a:ln>
                          <a:solidFill>
                            <a:schemeClr val="tx1"/>
                          </a:solidFill>
                          <a:effectLst/>
                          <a:latin typeface="Arial" charset="0"/>
                        </a:rPr>
                        <a:t>100.0</a:t>
                      </a:r>
                    </a:p>
                  </a:txBody>
                  <a:tcPr marT="47863" marB="4786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1" u="none" strike="noStrike" cap="none" normalizeH="0" baseline="0">
                          <a:ln>
                            <a:noFill/>
                          </a:ln>
                          <a:solidFill>
                            <a:schemeClr val="tx1"/>
                          </a:solidFill>
                          <a:effectLst/>
                          <a:latin typeface="Arial" charset="0"/>
                        </a:rPr>
                        <a:t>n.a.</a:t>
                      </a:r>
                    </a:p>
                  </a:txBody>
                  <a:tcPr marT="47863" marB="478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0757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2023</a:t>
                      </a:r>
                    </a:p>
                  </a:txBody>
                  <a:tcPr marT="47863" marB="478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51,400</a:t>
                      </a:r>
                    </a:p>
                  </a:txBody>
                  <a:tcPr marT="47863" marB="4786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50,000</a:t>
                      </a:r>
                    </a:p>
                  </a:txBody>
                  <a:tcPr marT="47863" marB="4786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a:ln>
                            <a:noFill/>
                          </a:ln>
                          <a:solidFill>
                            <a:schemeClr val="tx1"/>
                          </a:solidFill>
                          <a:effectLst/>
                          <a:latin typeface="Arial" charset="0"/>
                        </a:rPr>
                        <a:t>102.8</a:t>
                      </a:r>
                    </a:p>
                  </a:txBody>
                  <a:tcPr marT="47863" marB="4786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a:ln>
                            <a:noFill/>
                          </a:ln>
                          <a:solidFill>
                            <a:srgbClr val="0033CC"/>
                          </a:solidFill>
                          <a:effectLst/>
                          <a:latin typeface="Arial" charset="0"/>
                        </a:rPr>
                        <a:t>2.8%</a:t>
                      </a:r>
                    </a:p>
                  </a:txBody>
                  <a:tcPr marT="47863" marB="478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07570">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2024</a:t>
                      </a:r>
                    </a:p>
                  </a:txBody>
                  <a:tcPr marT="47863" marB="4786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58,300</a:t>
                      </a:r>
                    </a:p>
                  </a:txBody>
                  <a:tcPr marT="47863" marB="4786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52,000</a:t>
                      </a:r>
                    </a:p>
                  </a:txBody>
                  <a:tcPr marT="47863" marB="4786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chemeClr val="tx1"/>
                          </a:solidFill>
                          <a:effectLst/>
                          <a:latin typeface="Arial" charset="0"/>
                        </a:rPr>
                        <a:t>112.1</a:t>
                      </a:r>
                    </a:p>
                  </a:txBody>
                  <a:tcPr marT="47863" marB="4786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5000"/>
                        </a:lnSpc>
                        <a:spcBef>
                          <a:spcPct val="45000"/>
                        </a:spcBef>
                        <a:spcAft>
                          <a:spcPct val="0"/>
                        </a:spcAft>
                        <a:buClr>
                          <a:srgbClr val="008080"/>
                        </a:buClr>
                        <a:buSzPct val="120000"/>
                        <a:buFont typeface="Wingdings" pitchFamily="2" charset="2"/>
                        <a:buNone/>
                        <a:tabLst/>
                      </a:pPr>
                      <a:r>
                        <a:rPr kumimoji="0" lang="en-US" sz="2100" b="0" i="0" u="none" strike="noStrike" cap="none" normalizeH="0" baseline="0" dirty="0">
                          <a:ln>
                            <a:noFill/>
                          </a:ln>
                          <a:solidFill>
                            <a:srgbClr val="FF0000"/>
                          </a:solidFill>
                          <a:effectLst/>
                          <a:latin typeface="Arial" charset="0"/>
                        </a:rPr>
                        <a:t>9.1%</a:t>
                      </a:r>
                    </a:p>
                  </a:txBody>
                  <a:tcPr marT="47863" marB="4786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pSp>
        <p:nvGrpSpPr>
          <p:cNvPr id="2" name="Group 36">
            <a:extLst>
              <a:ext uri="{FF2B5EF4-FFF2-40B4-BE49-F238E27FC236}">
                <a16:creationId xmlns:a16="http://schemas.microsoft.com/office/drawing/2014/main" id="{0EF4A870-8BFE-48D3-A16F-6E80B97E44DE}"/>
              </a:ext>
            </a:extLst>
          </p:cNvPr>
          <p:cNvGrpSpPr>
            <a:grpSpLocks/>
          </p:cNvGrpSpPr>
          <p:nvPr/>
        </p:nvGrpSpPr>
        <p:grpSpPr bwMode="auto">
          <a:xfrm>
            <a:off x="6400800" y="2057400"/>
            <a:ext cx="862013" cy="838200"/>
            <a:chOff x="3975" y="1461"/>
            <a:chExt cx="543" cy="837"/>
          </a:xfrm>
        </p:grpSpPr>
        <p:sp>
          <p:nvSpPr>
            <p:cNvPr id="3112" name="Line 37">
              <a:extLst>
                <a:ext uri="{FF2B5EF4-FFF2-40B4-BE49-F238E27FC236}">
                  <a16:creationId xmlns:a16="http://schemas.microsoft.com/office/drawing/2014/main" id="{FADE629F-62C4-401F-9609-F7061537C000}"/>
                </a:ext>
              </a:extLst>
            </p:cNvPr>
            <p:cNvSpPr>
              <a:spLocks noChangeShapeType="1"/>
            </p:cNvSpPr>
            <p:nvPr/>
          </p:nvSpPr>
          <p:spPr bwMode="auto">
            <a:xfrm>
              <a:off x="3975" y="1461"/>
              <a:ext cx="537" cy="408"/>
            </a:xfrm>
            <a:prstGeom prst="line">
              <a:avLst/>
            </a:prstGeom>
            <a:noFill/>
            <a:ln w="1905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3" name="Line 38">
              <a:extLst>
                <a:ext uri="{FF2B5EF4-FFF2-40B4-BE49-F238E27FC236}">
                  <a16:creationId xmlns:a16="http://schemas.microsoft.com/office/drawing/2014/main" id="{8EA9B8F9-3097-440D-8637-3603A31A5E63}"/>
                </a:ext>
              </a:extLst>
            </p:cNvPr>
            <p:cNvSpPr>
              <a:spLocks noChangeShapeType="1"/>
            </p:cNvSpPr>
            <p:nvPr/>
          </p:nvSpPr>
          <p:spPr bwMode="auto">
            <a:xfrm>
              <a:off x="3978" y="1869"/>
              <a:ext cx="528" cy="0"/>
            </a:xfrm>
            <a:prstGeom prst="line">
              <a:avLst/>
            </a:prstGeom>
            <a:noFill/>
            <a:ln w="19050">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4" name="Line 39">
              <a:extLst>
                <a:ext uri="{FF2B5EF4-FFF2-40B4-BE49-F238E27FC236}">
                  <a16:creationId xmlns:a16="http://schemas.microsoft.com/office/drawing/2014/main" id="{32CED894-406F-4D6E-BED2-9446694EB4B6}"/>
                </a:ext>
              </a:extLst>
            </p:cNvPr>
            <p:cNvSpPr>
              <a:spLocks noChangeShapeType="1"/>
            </p:cNvSpPr>
            <p:nvPr/>
          </p:nvSpPr>
          <p:spPr bwMode="auto">
            <a:xfrm>
              <a:off x="3981" y="1890"/>
              <a:ext cx="537" cy="40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15" name="Line 40">
              <a:extLst>
                <a:ext uri="{FF2B5EF4-FFF2-40B4-BE49-F238E27FC236}">
                  <a16:creationId xmlns:a16="http://schemas.microsoft.com/office/drawing/2014/main" id="{5D399FB7-EB7A-4E9B-951F-7CF1F6FE94B1}"/>
                </a:ext>
              </a:extLst>
            </p:cNvPr>
            <p:cNvSpPr>
              <a:spLocks noChangeShapeType="1"/>
            </p:cNvSpPr>
            <p:nvPr/>
          </p:nvSpPr>
          <p:spPr bwMode="auto">
            <a:xfrm>
              <a:off x="3984" y="2298"/>
              <a:ext cx="52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90116" name="Object 2">
            <a:extLst>
              <a:ext uri="{FF2B5EF4-FFF2-40B4-BE49-F238E27FC236}">
                <a16:creationId xmlns:a16="http://schemas.microsoft.com/office/drawing/2014/main" id="{ADE5C30B-0EB6-46C8-ACD7-14F784FF5679}"/>
              </a:ext>
            </a:extLst>
          </p:cNvPr>
          <p:cNvGraphicFramePr>
            <a:graphicFrameLocks noChangeAspect="1"/>
          </p:cNvGraphicFramePr>
          <p:nvPr>
            <p:extLst>
              <p:ext uri="{D42A27DB-BD31-4B8C-83A1-F6EECF244321}">
                <p14:modId xmlns:p14="http://schemas.microsoft.com/office/powerpoint/2010/main" val="2011403497"/>
              </p:ext>
            </p:extLst>
          </p:nvPr>
        </p:nvGraphicFramePr>
        <p:xfrm>
          <a:off x="914400" y="5410200"/>
          <a:ext cx="6989763" cy="728663"/>
        </p:xfrm>
        <a:graphic>
          <a:graphicData uri="http://schemas.openxmlformats.org/presentationml/2006/ole">
            <mc:AlternateContent xmlns:mc="http://schemas.openxmlformats.org/markup-compatibility/2006">
              <mc:Choice xmlns:v="urn:schemas-microsoft-com:vml" Requires="v">
                <p:oleObj name="Equation" r:id="rId3" imgW="2958840" imgH="431640" progId="Equation.DSMT4">
                  <p:embed/>
                </p:oleObj>
              </mc:Choice>
              <mc:Fallback>
                <p:oleObj name="Equation" r:id="rId3" imgW="2958840" imgH="431640" progId="Equation.DSMT4">
                  <p:embed/>
                  <p:pic>
                    <p:nvPicPr>
                      <p:cNvPr id="90116" name="Object 2">
                        <a:extLst>
                          <a:ext uri="{FF2B5EF4-FFF2-40B4-BE49-F238E27FC236}">
                            <a16:creationId xmlns:a16="http://schemas.microsoft.com/office/drawing/2014/main" id="{ADE5C30B-0EB6-46C8-ACD7-14F784FF5679}"/>
                          </a:ext>
                        </a:extLst>
                      </p:cNvPr>
                      <p:cNvPicPr>
                        <a:picLocks noChangeAspect="1" noChangeArrowheads="1"/>
                      </p:cNvPicPr>
                      <p:nvPr/>
                    </p:nvPicPr>
                    <p:blipFill>
                      <a:blip r:embed="rId4"/>
                      <a:srcRect/>
                      <a:stretch>
                        <a:fillRect/>
                      </a:stretch>
                    </p:blipFill>
                    <p:spPr bwMode="auto">
                      <a:xfrm>
                        <a:off x="914400" y="5410200"/>
                        <a:ext cx="6989763" cy="728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42">
            <a:extLst>
              <a:ext uri="{FF2B5EF4-FFF2-40B4-BE49-F238E27FC236}">
                <a16:creationId xmlns:a16="http://schemas.microsoft.com/office/drawing/2014/main" id="{5B2D79FD-2D64-4770-9480-8EE241270E49}"/>
              </a:ext>
            </a:extLst>
          </p:cNvPr>
          <p:cNvGraphicFramePr>
            <a:graphicFrameLocks noChangeAspect="1"/>
          </p:cNvGraphicFramePr>
          <p:nvPr>
            <p:extLst>
              <p:ext uri="{D42A27DB-BD31-4B8C-83A1-F6EECF244321}">
                <p14:modId xmlns:p14="http://schemas.microsoft.com/office/powerpoint/2010/main" val="809394025"/>
              </p:ext>
            </p:extLst>
          </p:nvPr>
        </p:nvGraphicFramePr>
        <p:xfrm>
          <a:off x="914400" y="4419600"/>
          <a:ext cx="7021513" cy="685800"/>
        </p:xfrm>
        <a:graphic>
          <a:graphicData uri="http://schemas.openxmlformats.org/presentationml/2006/ole">
            <mc:AlternateContent xmlns:mc="http://schemas.openxmlformats.org/markup-compatibility/2006">
              <mc:Choice xmlns:v="urn:schemas-microsoft-com:vml" Requires="v">
                <p:oleObj name="Equation" r:id="rId5" imgW="2971800" imgH="406080" progId="Equation.DSMT4">
                  <p:embed/>
                </p:oleObj>
              </mc:Choice>
              <mc:Fallback>
                <p:oleObj name="Equation" r:id="rId5" imgW="2971800" imgH="406080" progId="Equation.DSMT4">
                  <p:embed/>
                  <p:pic>
                    <p:nvPicPr>
                      <p:cNvPr id="3" name="Object 42">
                        <a:extLst>
                          <a:ext uri="{FF2B5EF4-FFF2-40B4-BE49-F238E27FC236}">
                            <a16:creationId xmlns:a16="http://schemas.microsoft.com/office/drawing/2014/main" id="{5B2D79FD-2D64-4770-9480-8EE241270E49}"/>
                          </a:ext>
                        </a:extLst>
                      </p:cNvPr>
                      <p:cNvPicPr>
                        <a:picLocks noChangeAspect="1" noChangeArrowheads="1"/>
                      </p:cNvPicPr>
                      <p:nvPr/>
                    </p:nvPicPr>
                    <p:blipFill>
                      <a:blip r:embed="rId6"/>
                      <a:srcRect/>
                      <a:stretch>
                        <a:fillRect/>
                      </a:stretch>
                    </p:blipFill>
                    <p:spPr bwMode="auto">
                      <a:xfrm>
                        <a:off x="914400" y="4419600"/>
                        <a:ext cx="7021513"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Slide Number Placeholder 3">
            <a:extLst>
              <a:ext uri="{FF2B5EF4-FFF2-40B4-BE49-F238E27FC236}">
                <a16:creationId xmlns:a16="http://schemas.microsoft.com/office/drawing/2014/main" id="{04DF5A1C-B295-4870-B9E0-C1F91195749A}"/>
              </a:ext>
            </a:extLst>
          </p:cNvPr>
          <p:cNvSpPr txBox="1">
            <a:spLocks/>
          </p:cNvSpPr>
          <p:nvPr/>
        </p:nvSpPr>
        <p:spPr bwMode="auto">
          <a:xfrm>
            <a:off x="8380412" y="6396037"/>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52</a:t>
            </a:fld>
            <a:endParaRPr lang="en-US" altLang="en-US" sz="1600" b="1" dirty="0">
              <a:solidFill>
                <a:srgbClr val="1A09BD"/>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0116"/>
                                        </p:tgtEl>
                                        <p:attrNameLst>
                                          <p:attrName>style.visibility</p:attrName>
                                        </p:attrNameLst>
                                      </p:cBhvr>
                                      <p:to>
                                        <p:strVal val="visible"/>
                                      </p:to>
                                    </p:set>
                                    <p:animEffect transition="in" filter="dissolve">
                                      <p:cBhvr>
                                        <p:cTn id="12" dur="500"/>
                                        <p:tgtEl>
                                          <p:spTgt spid="901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2316E77-B3A5-40FE-B1A4-3FA0A4D86E08}"/>
              </a:ext>
            </a:extLst>
          </p:cNvPr>
          <p:cNvSpPr>
            <a:spLocks noChangeArrowheads="1"/>
          </p:cNvSpPr>
          <p:nvPr/>
        </p:nvSpPr>
        <p:spPr bwMode="auto">
          <a:xfrm>
            <a:off x="190500" y="181957"/>
            <a:ext cx="8763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b="1" cap="all" dirty="0">
                <a:solidFill>
                  <a:srgbClr val="1A09BD"/>
                </a:solidFill>
                <a:effectLst>
                  <a:outerShdw blurRad="50000" dist="30000" dir="5400000" algn="tl" rotWithShape="0">
                    <a:srgbClr val="000000">
                      <a:alpha val="30000"/>
                    </a:srgbClr>
                  </a:outerShdw>
                </a:effectLst>
                <a:latin typeface="Bookman Old Style" pitchFamily="18" charset="0"/>
                <a:ea typeface="+mj-ea"/>
                <a:cs typeface="+mj-cs"/>
              </a:rPr>
              <a:t>An example</a:t>
            </a:r>
          </a:p>
          <a:p>
            <a:pPr eaLnBrk="1" hangingPunct="1"/>
            <a:r>
              <a:rPr lang="en-US" altLang="en-US" sz="2000" b="1" dirty="0">
                <a:latin typeface="Bookman Old Style" panose="02050604050505020204" pitchFamily="18" charset="0"/>
                <a:cs typeface="Arial" panose="020B0604020202020204" pitchFamily="34" charset="0"/>
              </a:rPr>
              <a:t>We can show the calculation of Real GDP for 2024 using 2012 as the base year. </a:t>
            </a:r>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  </a:t>
            </a:r>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Example: Given the following figures for 2012 and 2024.</a:t>
            </a:r>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 </a:t>
            </a:r>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              Nominal GDP      </a:t>
            </a:r>
            <a:r>
              <a:rPr lang="en-US" altLang="en-US" sz="2000" b="1" dirty="0" err="1">
                <a:latin typeface="Bookman Old Style" panose="02050604050505020204" pitchFamily="18" charset="0"/>
                <a:cs typeface="Arial" panose="020B0604020202020204" pitchFamily="34" charset="0"/>
              </a:rPr>
              <a:t>GDP</a:t>
            </a:r>
            <a:r>
              <a:rPr lang="en-US" altLang="en-US" sz="2000" b="1" dirty="0">
                <a:latin typeface="Bookman Old Style" panose="02050604050505020204" pitchFamily="18" charset="0"/>
                <a:cs typeface="Arial" panose="020B0604020202020204" pitchFamily="34" charset="0"/>
              </a:rPr>
              <a:t> Deflator      Real GDP</a:t>
            </a:r>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2012        100,000,000          100                  100,000,000 </a:t>
            </a:r>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2024        120,000,000          110                  109,090,909      </a:t>
            </a:r>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 </a:t>
            </a:r>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   Real GDP in 2024 =   </a:t>
            </a:r>
            <a:r>
              <a:rPr lang="en-US" altLang="en-US" sz="2000" b="1" u="sng" dirty="0">
                <a:latin typeface="Bookman Old Style" panose="02050604050505020204" pitchFamily="18" charset="0"/>
                <a:cs typeface="Arial" panose="020B0604020202020204" pitchFamily="34" charset="0"/>
              </a:rPr>
              <a:t>Nominal GDP in 2040  </a:t>
            </a:r>
            <a:r>
              <a:rPr lang="en-US" altLang="en-US" sz="2000" b="1" dirty="0">
                <a:latin typeface="Bookman Old Style" panose="02050604050505020204" pitchFamily="18" charset="0"/>
                <a:cs typeface="Arial" panose="020B0604020202020204" pitchFamily="34" charset="0"/>
              </a:rPr>
              <a:t> X 100.</a:t>
            </a:r>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  (Base year = 2012)      GDP deflator (2024)</a:t>
            </a:r>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 </a:t>
            </a:r>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     = </a:t>
            </a:r>
            <a:r>
              <a:rPr lang="en-US" altLang="en-US" sz="2000" b="1" u="sng" dirty="0">
                <a:latin typeface="Bookman Old Style" panose="02050604050505020204" pitchFamily="18" charset="0"/>
                <a:cs typeface="Arial" panose="020B0604020202020204" pitchFamily="34" charset="0"/>
              </a:rPr>
              <a:t>  120,000,000</a:t>
            </a:r>
            <a:r>
              <a:rPr lang="en-US" altLang="en-US" sz="2000" b="1" dirty="0">
                <a:latin typeface="Bookman Old Style" panose="02050604050505020204" pitchFamily="18" charset="0"/>
                <a:cs typeface="Arial" panose="020B0604020202020204" pitchFamily="34" charset="0"/>
              </a:rPr>
              <a:t> X 100  = 109,090,909      </a:t>
            </a:r>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            110</a:t>
            </a:r>
          </a:p>
          <a:p>
            <a:pPr algn="just"/>
            <a:endParaRPr lang="en-US" altLang="en-US" sz="2000" b="1" dirty="0">
              <a:latin typeface="Bookman Old Style" panose="02050604050505020204" pitchFamily="18" charset="0"/>
              <a:cs typeface="Times New Roman" panose="02020603050405020304" pitchFamily="18" charset="0"/>
            </a:endParaRPr>
          </a:p>
          <a:p>
            <a:pPr algn="just"/>
            <a:r>
              <a:rPr lang="en-US" altLang="en-US" sz="2000" b="1" dirty="0">
                <a:latin typeface="Bookman Old Style" panose="02050604050505020204" pitchFamily="18" charset="0"/>
                <a:cs typeface="Arial" panose="020B0604020202020204" pitchFamily="34" charset="0"/>
              </a:rPr>
              <a:t>Real GDP in 2024 = 109,090,909.  The statistics indicate that in nominal terms, GDP rose by 20% over the period 2012 to 2024. However, during the same period prices rose by ten percent. Thus, real GDP rose by just over nine percent.</a:t>
            </a:r>
            <a:r>
              <a:rPr lang="en-US" altLang="en-US" sz="2000" b="1" dirty="0">
                <a:latin typeface="Bookman Old Style" panose="02050604050505020204" pitchFamily="18" charset="0"/>
              </a:rPr>
              <a:t> </a:t>
            </a:r>
          </a:p>
        </p:txBody>
      </p:sp>
      <p:sp>
        <p:nvSpPr>
          <p:cNvPr id="2" name="Slide Number Placeholder 3">
            <a:extLst>
              <a:ext uri="{FF2B5EF4-FFF2-40B4-BE49-F238E27FC236}">
                <a16:creationId xmlns:a16="http://schemas.microsoft.com/office/drawing/2014/main" id="{23F5F441-6290-471C-AF09-C215D52C752F}"/>
              </a:ext>
            </a:extLst>
          </p:cNvPr>
          <p:cNvSpPr txBox="1">
            <a:spLocks/>
          </p:cNvSpPr>
          <p:nvPr/>
        </p:nvSpPr>
        <p:spPr bwMode="auto">
          <a:xfrm>
            <a:off x="8380412" y="6396037"/>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53</a:t>
            </a:fld>
            <a:endParaRPr lang="en-US" altLang="en-US" sz="1600" b="1" dirty="0">
              <a:solidFill>
                <a:srgbClr val="1A09BD"/>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7EFFA36-B074-4CAC-BAA5-3395AA24CAF1}"/>
              </a:ext>
            </a:extLst>
          </p:cNvPr>
          <p:cNvSpPr>
            <a:spLocks noGrp="1" noChangeArrowheads="1"/>
          </p:cNvSpPr>
          <p:nvPr>
            <p:ph type="title"/>
          </p:nvPr>
        </p:nvSpPr>
        <p:spPr>
          <a:xfrm>
            <a:off x="762000" y="228600"/>
            <a:ext cx="7772400" cy="609600"/>
          </a:xfrm>
        </p:spPr>
        <p:txBody>
          <a:bodyPr>
            <a:noAutofit/>
          </a:bodyPr>
          <a:lstStyle/>
          <a:p>
            <a:pPr algn="ctr" eaLnBrk="1" fontAlgn="auto" hangingPunct="1">
              <a:spcAft>
                <a:spcPts val="0"/>
              </a:spcAft>
              <a:defRPr/>
            </a:pPr>
            <a:r>
              <a:rPr lang="en-US" sz="2800" dirty="0">
                <a:latin typeface="Bookman Old Style" pitchFamily="18" charset="0"/>
              </a:rPr>
              <a:t>GDP Per Capita</a:t>
            </a:r>
          </a:p>
        </p:txBody>
      </p:sp>
      <p:sp>
        <p:nvSpPr>
          <p:cNvPr id="38915" name="Rectangle 3">
            <a:extLst>
              <a:ext uri="{FF2B5EF4-FFF2-40B4-BE49-F238E27FC236}">
                <a16:creationId xmlns:a16="http://schemas.microsoft.com/office/drawing/2014/main" id="{961F80F4-91BE-41F2-AC10-67CDE51DC206}"/>
              </a:ext>
            </a:extLst>
          </p:cNvPr>
          <p:cNvSpPr>
            <a:spLocks noGrp="1" noChangeArrowheads="1"/>
          </p:cNvSpPr>
          <p:nvPr>
            <p:ph idx="1"/>
          </p:nvPr>
        </p:nvSpPr>
        <p:spPr>
          <a:xfrm>
            <a:off x="457200" y="1160443"/>
            <a:ext cx="8229600" cy="3124200"/>
          </a:xfrm>
        </p:spPr>
        <p:txBody>
          <a:bodyPr/>
          <a:lstStyle/>
          <a:p>
            <a:pPr eaLnBrk="1" hangingPunct="1"/>
            <a:r>
              <a:rPr lang="en-US" altLang="en-US" dirty="0"/>
              <a:t>GDP Per Capita is GDP divided by the size of the population: it is equal to the average GDP per person.</a:t>
            </a:r>
          </a:p>
          <a:p>
            <a:pPr eaLnBrk="1" hangingPunct="1"/>
            <a:r>
              <a:rPr lang="en-US" altLang="en-US" dirty="0"/>
              <a:t>Not an end in itself as it does not address how a country uses that output to affect living standards. </a:t>
            </a:r>
          </a:p>
        </p:txBody>
      </p:sp>
      <p:sp>
        <p:nvSpPr>
          <p:cNvPr id="41988" name="Text Box 4">
            <a:extLst>
              <a:ext uri="{FF2B5EF4-FFF2-40B4-BE49-F238E27FC236}">
                <a16:creationId xmlns:a16="http://schemas.microsoft.com/office/drawing/2014/main" id="{5EC35316-94F4-432F-83DE-AF8F4A24DEFB}"/>
              </a:ext>
            </a:extLst>
          </p:cNvPr>
          <p:cNvSpPr txBox="1">
            <a:spLocks noChangeArrowheads="1"/>
          </p:cNvSpPr>
          <p:nvPr/>
        </p:nvSpPr>
        <p:spPr bwMode="auto">
          <a:xfrm>
            <a:off x="914400" y="48006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t>Per capita GDP</a:t>
            </a:r>
            <a:r>
              <a:rPr lang="en-US" altLang="en-US" sz="2000" b="1"/>
              <a:t> </a:t>
            </a:r>
            <a:r>
              <a:rPr lang="en-US" altLang="en-US" sz="3200" b="1"/>
              <a:t> =  ---------------------------------</a:t>
            </a:r>
          </a:p>
        </p:txBody>
      </p:sp>
      <p:sp>
        <p:nvSpPr>
          <p:cNvPr id="41989" name="Text Box 5">
            <a:extLst>
              <a:ext uri="{FF2B5EF4-FFF2-40B4-BE49-F238E27FC236}">
                <a16:creationId xmlns:a16="http://schemas.microsoft.com/office/drawing/2014/main" id="{31274533-11FE-422F-9A34-03376383B67B}"/>
              </a:ext>
            </a:extLst>
          </p:cNvPr>
          <p:cNvSpPr txBox="1">
            <a:spLocks noChangeArrowheads="1"/>
          </p:cNvSpPr>
          <p:nvPr/>
        </p:nvSpPr>
        <p:spPr bwMode="auto">
          <a:xfrm>
            <a:off x="5334000" y="4495800"/>
            <a:ext cx="121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t>GDP</a:t>
            </a:r>
          </a:p>
        </p:txBody>
      </p:sp>
      <p:sp>
        <p:nvSpPr>
          <p:cNvPr id="41990" name="Text Box 6">
            <a:extLst>
              <a:ext uri="{FF2B5EF4-FFF2-40B4-BE49-F238E27FC236}">
                <a16:creationId xmlns:a16="http://schemas.microsoft.com/office/drawing/2014/main" id="{16095743-8E6B-45CF-AA72-FCFD46B635F7}"/>
              </a:ext>
            </a:extLst>
          </p:cNvPr>
          <p:cNvSpPr txBox="1">
            <a:spLocks noChangeArrowheads="1"/>
          </p:cNvSpPr>
          <p:nvPr/>
        </p:nvSpPr>
        <p:spPr bwMode="auto">
          <a:xfrm>
            <a:off x="4800600" y="5257800"/>
            <a:ext cx="24288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b="1"/>
              <a:t>Population</a:t>
            </a:r>
          </a:p>
        </p:txBody>
      </p:sp>
      <p:sp>
        <p:nvSpPr>
          <p:cNvPr id="2" name="Slide Number Placeholder 3">
            <a:extLst>
              <a:ext uri="{FF2B5EF4-FFF2-40B4-BE49-F238E27FC236}">
                <a16:creationId xmlns:a16="http://schemas.microsoft.com/office/drawing/2014/main" id="{82D04535-1F7D-4599-9AF5-171358C26232}"/>
              </a:ext>
            </a:extLst>
          </p:cNvPr>
          <p:cNvSpPr txBox="1">
            <a:spLocks/>
          </p:cNvSpPr>
          <p:nvPr/>
        </p:nvSpPr>
        <p:spPr bwMode="auto">
          <a:xfrm>
            <a:off x="8380412" y="6396037"/>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54</a:t>
            </a:fld>
            <a:endParaRPr lang="en-US" altLang="en-US" sz="1600" b="1" dirty="0">
              <a:solidFill>
                <a:srgbClr val="1A09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box(in)">
                                      <p:cBhvr>
                                        <p:cTn id="7" dur="500"/>
                                        <p:tgtEl>
                                          <p:spTgt spid="38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E8FBD4-6FC6-4179-9DBD-8A1FDB9041F7}"/>
              </a:ext>
            </a:extLst>
          </p:cNvPr>
          <p:cNvSpPr txBox="1"/>
          <p:nvPr/>
        </p:nvSpPr>
        <p:spPr>
          <a:xfrm>
            <a:off x="285520" y="5043262"/>
            <a:ext cx="7162800" cy="830997"/>
          </a:xfrm>
          <a:prstGeom prst="rect">
            <a:avLst/>
          </a:prstGeom>
          <a:noFill/>
        </p:spPr>
        <p:txBody>
          <a:bodyPr wrap="square">
            <a:spAutoFit/>
          </a:bodyPr>
          <a:lstStyle/>
          <a:p>
            <a:r>
              <a:rPr lang="en-US" dirty="0">
                <a:hlinkClick r:id="rId2"/>
              </a:rPr>
              <a:t>https://www.worldometers.info/gdp/gdp-by-country/</a:t>
            </a:r>
            <a:endParaRPr lang="en-US" dirty="0"/>
          </a:p>
          <a:p>
            <a:endParaRPr lang="en-US" dirty="0"/>
          </a:p>
        </p:txBody>
      </p:sp>
      <p:sp>
        <p:nvSpPr>
          <p:cNvPr id="7" name="TextBox 6">
            <a:extLst>
              <a:ext uri="{FF2B5EF4-FFF2-40B4-BE49-F238E27FC236}">
                <a16:creationId xmlns:a16="http://schemas.microsoft.com/office/drawing/2014/main" id="{D4A2D4C8-FED4-43AA-B251-86E928A06BBB}"/>
              </a:ext>
            </a:extLst>
          </p:cNvPr>
          <p:cNvSpPr txBox="1"/>
          <p:nvPr/>
        </p:nvSpPr>
        <p:spPr>
          <a:xfrm>
            <a:off x="367144" y="5892065"/>
            <a:ext cx="8305800" cy="830997"/>
          </a:xfrm>
          <a:prstGeom prst="rect">
            <a:avLst/>
          </a:prstGeom>
          <a:noFill/>
        </p:spPr>
        <p:txBody>
          <a:bodyPr wrap="square">
            <a:spAutoFit/>
          </a:bodyPr>
          <a:lstStyle/>
          <a:p>
            <a:r>
              <a:rPr lang="en-US" dirty="0">
                <a:hlinkClick r:id="rId3"/>
              </a:rPr>
              <a:t>/</a:t>
            </a:r>
            <a:endParaRPr lang="en-US" dirty="0"/>
          </a:p>
          <a:p>
            <a:endParaRPr lang="en-US" dirty="0"/>
          </a:p>
        </p:txBody>
      </p:sp>
      <p:sp>
        <p:nvSpPr>
          <p:cNvPr id="10" name="TextBox 9">
            <a:extLst>
              <a:ext uri="{FF2B5EF4-FFF2-40B4-BE49-F238E27FC236}">
                <a16:creationId xmlns:a16="http://schemas.microsoft.com/office/drawing/2014/main" id="{C92D08C9-EFDE-4B8C-A835-9AB7F631C091}"/>
              </a:ext>
            </a:extLst>
          </p:cNvPr>
          <p:cNvSpPr txBox="1"/>
          <p:nvPr/>
        </p:nvSpPr>
        <p:spPr>
          <a:xfrm>
            <a:off x="285520" y="5927677"/>
            <a:ext cx="9220200" cy="830997"/>
          </a:xfrm>
          <a:prstGeom prst="rect">
            <a:avLst/>
          </a:prstGeom>
          <a:noFill/>
        </p:spPr>
        <p:txBody>
          <a:bodyPr wrap="square">
            <a:spAutoFit/>
          </a:bodyPr>
          <a:lstStyle/>
          <a:p>
            <a:r>
              <a:rPr lang="en-US" dirty="0">
                <a:hlinkClick r:id="rId4"/>
              </a:rPr>
              <a:t>http://statisticstimes.com/economy/projected-world-gdp-ranking.php</a:t>
            </a:r>
            <a:endParaRPr lang="en-US" dirty="0"/>
          </a:p>
          <a:p>
            <a:endParaRPr lang="en-US" dirty="0"/>
          </a:p>
        </p:txBody>
      </p:sp>
      <p:sp>
        <p:nvSpPr>
          <p:cNvPr id="9" name="Slide Number Placeholder 3">
            <a:extLst>
              <a:ext uri="{FF2B5EF4-FFF2-40B4-BE49-F238E27FC236}">
                <a16:creationId xmlns:a16="http://schemas.microsoft.com/office/drawing/2014/main" id="{799051DB-D31F-4F65-8B76-3C25EC30738E}"/>
              </a:ext>
            </a:extLst>
          </p:cNvPr>
          <p:cNvSpPr txBox="1">
            <a:spLocks/>
          </p:cNvSpPr>
          <p:nvPr/>
        </p:nvSpPr>
        <p:spPr bwMode="auto">
          <a:xfrm>
            <a:off x="8380412" y="6396037"/>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55</a:t>
            </a:fld>
            <a:endParaRPr lang="en-US" altLang="en-US" sz="1600" b="1" dirty="0">
              <a:solidFill>
                <a:srgbClr val="1A09BD"/>
              </a:solidFill>
            </a:endParaRPr>
          </a:p>
        </p:txBody>
      </p:sp>
      <p:sp>
        <p:nvSpPr>
          <p:cNvPr id="4" name="TextBox 3">
            <a:extLst>
              <a:ext uri="{FF2B5EF4-FFF2-40B4-BE49-F238E27FC236}">
                <a16:creationId xmlns:a16="http://schemas.microsoft.com/office/drawing/2014/main" id="{B2E3E098-D32C-A99F-2C12-B4F0882B6CAA}"/>
              </a:ext>
            </a:extLst>
          </p:cNvPr>
          <p:cNvSpPr txBox="1"/>
          <p:nvPr/>
        </p:nvSpPr>
        <p:spPr>
          <a:xfrm>
            <a:off x="367144" y="4411390"/>
            <a:ext cx="8139547" cy="830997"/>
          </a:xfrm>
          <a:prstGeom prst="rect">
            <a:avLst/>
          </a:prstGeom>
          <a:noFill/>
        </p:spPr>
        <p:txBody>
          <a:bodyPr wrap="square">
            <a:spAutoFit/>
          </a:bodyPr>
          <a:lstStyle/>
          <a:p>
            <a:r>
              <a:rPr lang="en-US" dirty="0">
                <a:hlinkClick r:id="rId5"/>
              </a:rPr>
              <a:t>https://ourworldindata.org/grapher/gdp-per-capita-worldbank</a:t>
            </a:r>
            <a:endParaRPr lang="en-US" dirty="0"/>
          </a:p>
          <a:p>
            <a:endParaRPr lang="en-US" dirty="0"/>
          </a:p>
        </p:txBody>
      </p:sp>
      <p:pic>
        <p:nvPicPr>
          <p:cNvPr id="11" name="Picture 10" descr="A map of the world with different colored countries/regions&#10;&#10;AI-generated content may be incorrect.">
            <a:extLst>
              <a:ext uri="{FF2B5EF4-FFF2-40B4-BE49-F238E27FC236}">
                <a16:creationId xmlns:a16="http://schemas.microsoft.com/office/drawing/2014/main" id="{AF1D0C45-D19D-BE90-C9C2-7CA5A8D11D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64691"/>
            <a:ext cx="7315200" cy="429328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5E8B76-4D10-A06B-8C89-F25B89E0B594}"/>
              </a:ext>
            </a:extLst>
          </p:cNvPr>
          <p:cNvPicPr>
            <a:picLocks noChangeAspect="1"/>
          </p:cNvPicPr>
          <p:nvPr/>
        </p:nvPicPr>
        <p:blipFill>
          <a:blip r:embed="rId2"/>
          <a:stretch>
            <a:fillRect/>
          </a:stretch>
        </p:blipFill>
        <p:spPr>
          <a:xfrm>
            <a:off x="381000" y="152400"/>
            <a:ext cx="8382000" cy="6362700"/>
          </a:xfrm>
          <a:prstGeom prst="rect">
            <a:avLst/>
          </a:prstGeom>
        </p:spPr>
      </p:pic>
      <p:sp>
        <p:nvSpPr>
          <p:cNvPr id="3" name="Slide Number Placeholder 3">
            <a:extLst>
              <a:ext uri="{FF2B5EF4-FFF2-40B4-BE49-F238E27FC236}">
                <a16:creationId xmlns:a16="http://schemas.microsoft.com/office/drawing/2014/main" id="{D8A5BD5F-9CCE-1641-CFBC-4347AAD6C479}"/>
              </a:ext>
            </a:extLst>
          </p:cNvPr>
          <p:cNvSpPr txBox="1">
            <a:spLocks/>
          </p:cNvSpPr>
          <p:nvPr/>
        </p:nvSpPr>
        <p:spPr bwMode="auto">
          <a:xfrm>
            <a:off x="8380412" y="6396037"/>
            <a:ext cx="612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C4473CD-36C6-4EA5-953D-CC503E811F7B}" type="slidenum">
              <a:rPr lang="en-US" altLang="en-US" sz="1600" b="1">
                <a:solidFill>
                  <a:srgbClr val="1A09BD"/>
                </a:solidFill>
              </a:rPr>
              <a:pPr eaLnBrk="1" hangingPunct="1">
                <a:spcBef>
                  <a:spcPct val="0"/>
                </a:spcBef>
                <a:buClrTx/>
                <a:buSzTx/>
                <a:buFontTx/>
                <a:buNone/>
              </a:pPr>
              <a:t>56</a:t>
            </a:fld>
            <a:endParaRPr lang="en-US" altLang="en-US" sz="1600" b="1" dirty="0">
              <a:solidFill>
                <a:srgbClr val="1A09BD"/>
              </a:solidFill>
            </a:endParaRPr>
          </a:p>
        </p:txBody>
      </p:sp>
    </p:spTree>
    <p:extLst>
      <p:ext uri="{BB962C8B-B14F-4D97-AF65-F5344CB8AC3E}">
        <p14:creationId xmlns:p14="http://schemas.microsoft.com/office/powerpoint/2010/main" val="1137383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7" name="Rectangle 3">
            <a:extLst>
              <a:ext uri="{FF2B5EF4-FFF2-40B4-BE49-F238E27FC236}">
                <a16:creationId xmlns:a16="http://schemas.microsoft.com/office/drawing/2014/main" id="{D5066F40-B77C-4650-9E71-7ABA4076E614}"/>
              </a:ext>
            </a:extLst>
          </p:cNvPr>
          <p:cNvSpPr>
            <a:spLocks noGrp="1"/>
          </p:cNvSpPr>
          <p:nvPr>
            <p:ph type="body" idx="1"/>
          </p:nvPr>
        </p:nvSpPr>
        <p:spPr>
          <a:xfrm>
            <a:off x="125799" y="1174632"/>
            <a:ext cx="8818756" cy="2667000"/>
          </a:xfrm>
        </p:spPr>
        <p:txBody>
          <a:bodyPr/>
          <a:lstStyle/>
          <a:p>
            <a:pPr marL="822325" indent="-457200" eaLnBrk="1" hangingPunct="1">
              <a:buClr>
                <a:schemeClr val="tx1"/>
              </a:buClr>
              <a:buFont typeface="Arial" panose="020B0604020202020204" pitchFamily="34" charset="0"/>
              <a:buChar char="•"/>
            </a:pPr>
            <a:r>
              <a:rPr lang="en-US" altLang="en-US" sz="2471" dirty="0">
                <a:solidFill>
                  <a:schemeClr val="accent3"/>
                </a:solidFill>
                <a:latin typeface="Arial" panose="020B0604020202020204" pitchFamily="34" charset="0"/>
                <a:cs typeface="Arial" panose="020B0604020202020204" pitchFamily="34" charset="0"/>
              </a:rPr>
              <a:t>Produced Within a Country</a:t>
            </a:r>
          </a:p>
          <a:p>
            <a:pPr marL="982663" lvl="1" indent="-342900" eaLnBrk="1" hangingPunct="1">
              <a:buClr>
                <a:schemeClr val="tx1"/>
              </a:buClr>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GDP measures production within a country—domestic production.</a:t>
            </a:r>
          </a:p>
          <a:p>
            <a:pPr marL="822325" indent="-457200" eaLnBrk="1" hangingPunct="1">
              <a:buClr>
                <a:schemeClr val="tx1"/>
              </a:buClr>
              <a:buFont typeface="Arial" panose="020B0604020202020204" pitchFamily="34" charset="0"/>
              <a:buChar char="•"/>
            </a:pPr>
            <a:r>
              <a:rPr lang="en-US" altLang="en-US" sz="2471" dirty="0">
                <a:solidFill>
                  <a:schemeClr val="accent3"/>
                </a:solidFill>
                <a:latin typeface="Arial" panose="020B0604020202020204" pitchFamily="34" charset="0"/>
                <a:cs typeface="Arial" panose="020B0604020202020204" pitchFamily="34" charset="0"/>
              </a:rPr>
              <a:t>In a Given Time Period</a:t>
            </a:r>
          </a:p>
          <a:p>
            <a:pPr marL="982663" lvl="1" indent="-342900" eaLnBrk="1" hangingPunct="1">
              <a:buClr>
                <a:schemeClr val="tx1"/>
              </a:buClr>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GDP measures production during a specific time period, normally a year or a quarter of a year.</a:t>
            </a:r>
          </a:p>
        </p:txBody>
      </p:sp>
      <p:sp>
        <p:nvSpPr>
          <p:cNvPr id="14339" name="Rectangle 5">
            <a:extLst>
              <a:ext uri="{FF2B5EF4-FFF2-40B4-BE49-F238E27FC236}">
                <a16:creationId xmlns:a16="http://schemas.microsoft.com/office/drawing/2014/main" id="{D43BE744-2068-417D-8885-A18AA833655E}"/>
              </a:ext>
            </a:extLst>
          </p:cNvPr>
          <p:cNvSpPr>
            <a:spLocks noGrp="1" noChangeArrowheads="1"/>
          </p:cNvSpPr>
          <p:nvPr>
            <p:ph type="title"/>
          </p:nvPr>
        </p:nvSpPr>
        <p:spPr>
          <a:xfrm>
            <a:off x="838200" y="152400"/>
            <a:ext cx="7696200" cy="847319"/>
          </a:xfrm>
        </p:spPr>
        <p:txBody>
          <a:bodyPr/>
          <a:lstStyle/>
          <a:p>
            <a:pPr algn="ctr" eaLnBrk="1" fontAlgn="auto" hangingPunct="1">
              <a:spcAft>
                <a:spcPts val="0"/>
              </a:spcAft>
              <a:defRPr/>
            </a:pPr>
            <a:r>
              <a:rPr lang="en-US" sz="3600" b="1" dirty="0">
                <a:latin typeface="Bookman Old Style" pitchFamily="18" charset="0"/>
              </a:rPr>
              <a:t>Gross Domestic Product </a:t>
            </a:r>
          </a:p>
        </p:txBody>
      </p:sp>
      <p:sp>
        <p:nvSpPr>
          <p:cNvPr id="4" name="Rectangle 3">
            <a:extLst>
              <a:ext uri="{FF2B5EF4-FFF2-40B4-BE49-F238E27FC236}">
                <a16:creationId xmlns:a16="http://schemas.microsoft.com/office/drawing/2014/main" id="{0E8919A3-CF76-44CB-8277-4B83DD109FC0}"/>
              </a:ext>
            </a:extLst>
          </p:cNvPr>
          <p:cNvSpPr/>
          <p:nvPr/>
        </p:nvSpPr>
        <p:spPr>
          <a:xfrm>
            <a:off x="344177" y="3948650"/>
            <a:ext cx="8382000" cy="1569660"/>
          </a:xfrm>
          <a:prstGeom prst="rect">
            <a:avLst/>
          </a:prstGeom>
        </p:spPr>
        <p:txBody>
          <a:bodyPr>
            <a:spAutoFit/>
          </a:bodyPr>
          <a:lstStyle/>
          <a:p>
            <a:pPr algn="just" eaLnBrk="1" hangingPunct="1">
              <a:lnSpc>
                <a:spcPct val="80000"/>
              </a:lnSpc>
              <a:defRPr/>
            </a:pPr>
            <a:r>
              <a:rPr lang="en-US" dirty="0">
                <a:solidFill>
                  <a:srgbClr val="0033CC"/>
                </a:solidFill>
                <a:latin typeface="Arial" panose="020B0604020202020204" pitchFamily="34" charset="0"/>
                <a:ea typeface="Batang" pitchFamily="18" charset="-127"/>
                <a:cs typeface="Arial" panose="020B0604020202020204" pitchFamily="34" charset="0"/>
              </a:rPr>
              <a:t>Gross National Product (GNP)</a:t>
            </a:r>
            <a:r>
              <a:rPr lang="en-US" dirty="0">
                <a:latin typeface="Arial" panose="020B0604020202020204" pitchFamily="34" charset="0"/>
                <a:ea typeface="Batang" pitchFamily="18" charset="-127"/>
                <a:cs typeface="Arial" panose="020B0604020202020204" pitchFamily="34" charset="0"/>
              </a:rPr>
              <a:t> is the total market value of final goods and services produced during a given period by the </a:t>
            </a:r>
            <a:r>
              <a:rPr lang="en-US" dirty="0">
                <a:solidFill>
                  <a:srgbClr val="0033CC"/>
                </a:solidFill>
                <a:latin typeface="Arial" panose="020B0604020202020204" pitchFamily="34" charset="0"/>
                <a:ea typeface="Batang" pitchFamily="18" charset="-127"/>
                <a:cs typeface="Arial" panose="020B0604020202020204" pitchFamily="34" charset="0"/>
              </a:rPr>
              <a:t>citizens of a country no matter where they live.</a:t>
            </a:r>
            <a:r>
              <a:rPr lang="en-US" dirty="0">
                <a:latin typeface="Arial" panose="020B0604020202020204" pitchFamily="34" charset="0"/>
                <a:ea typeface="Batang" pitchFamily="18" charset="-127"/>
                <a:cs typeface="Arial" panose="020B0604020202020204" pitchFamily="34" charset="0"/>
              </a:rPr>
              <a:t> The goods and services are produced by the “nationals” of the country.</a:t>
            </a:r>
          </a:p>
        </p:txBody>
      </p:sp>
      <p:sp>
        <p:nvSpPr>
          <p:cNvPr id="5" name="Text Box 4">
            <a:extLst>
              <a:ext uri="{FF2B5EF4-FFF2-40B4-BE49-F238E27FC236}">
                <a16:creationId xmlns:a16="http://schemas.microsoft.com/office/drawing/2014/main" id="{F0D8EF43-24C0-4923-82AE-ED781F18ACE3}"/>
              </a:ext>
            </a:extLst>
          </p:cNvPr>
          <p:cNvSpPr txBox="1">
            <a:spLocks noChangeArrowheads="1"/>
          </p:cNvSpPr>
          <p:nvPr/>
        </p:nvSpPr>
        <p:spPr bwMode="auto">
          <a:xfrm>
            <a:off x="992981" y="5751919"/>
            <a:ext cx="7158038" cy="457200"/>
          </a:xfrm>
          <a:prstGeom prst="rect">
            <a:avLst/>
          </a:prstGeom>
          <a:noFill/>
          <a:ln w="9525">
            <a:noFill/>
            <a:miter lim="800000"/>
            <a:headEnd/>
            <a:tailEnd/>
          </a:ln>
        </p:spPr>
        <p:txBody>
          <a:bodyPr wrap="none">
            <a:spAutoFit/>
          </a:bodyPr>
          <a:lstStyle/>
          <a:p>
            <a:pPr eaLnBrk="1" hangingPunct="1">
              <a:defRPr/>
            </a:pPr>
            <a:r>
              <a:rPr lang="en-US" b="1" dirty="0">
                <a:solidFill>
                  <a:srgbClr val="290CBA"/>
                </a:solidFill>
                <a:latin typeface="+mn-lt"/>
              </a:rPr>
              <a:t>GDP is the preferred measure these days. Why?</a:t>
            </a:r>
          </a:p>
        </p:txBody>
      </p:sp>
      <p:sp>
        <p:nvSpPr>
          <p:cNvPr id="23558" name="Slide Number Placeholder 3">
            <a:extLst>
              <a:ext uri="{FF2B5EF4-FFF2-40B4-BE49-F238E27FC236}">
                <a16:creationId xmlns:a16="http://schemas.microsoft.com/office/drawing/2014/main" id="{EC3CBD63-0F72-4FF6-9694-402583ACC6E7}"/>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9DE71875-E610-4A63-811B-39B861772735}" type="slidenum">
              <a:rPr lang="en-US" altLang="en-US" sz="1600" b="1">
                <a:solidFill>
                  <a:srgbClr val="1A09BD"/>
                </a:solidFill>
              </a:rPr>
              <a:pPr eaLnBrk="1" hangingPunct="1">
                <a:spcBef>
                  <a:spcPct val="0"/>
                </a:spcBef>
                <a:buClrTx/>
                <a:buSzTx/>
                <a:buFontTx/>
                <a:buNone/>
              </a:pPr>
              <a:t>6</a:t>
            </a:fld>
            <a:endParaRPr lang="en-US" altLang="en-US" sz="1600" b="1">
              <a:solidFill>
                <a:srgbClr val="1A09B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0947">
                                            <p:txEl>
                                              <p:pRg st="1" end="1"/>
                                            </p:txEl>
                                          </p:spTgt>
                                        </p:tgtEl>
                                        <p:attrNameLst>
                                          <p:attrName>style.visibility</p:attrName>
                                        </p:attrNameLst>
                                      </p:cBhvr>
                                      <p:to>
                                        <p:strVal val="visible"/>
                                      </p:to>
                                    </p:set>
                                    <p:animEffect transition="in" filter="wipe(left)">
                                      <p:cBhvr>
                                        <p:cTn id="7" dur="1000"/>
                                        <p:tgtEl>
                                          <p:spTgt spid="2109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0947">
                                            <p:txEl>
                                              <p:pRg st="2" end="2"/>
                                            </p:txEl>
                                          </p:spTgt>
                                        </p:tgtEl>
                                        <p:attrNameLst>
                                          <p:attrName>style.visibility</p:attrName>
                                        </p:attrNameLst>
                                      </p:cBhvr>
                                      <p:to>
                                        <p:strVal val="visible"/>
                                      </p:to>
                                    </p:set>
                                    <p:animEffect transition="in" filter="wipe(left)">
                                      <p:cBhvr>
                                        <p:cTn id="12" dur="1000"/>
                                        <p:tgtEl>
                                          <p:spTgt spid="2109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0947">
                                            <p:txEl>
                                              <p:pRg st="3" end="3"/>
                                            </p:txEl>
                                          </p:spTgt>
                                        </p:tgtEl>
                                        <p:attrNameLst>
                                          <p:attrName>style.visibility</p:attrName>
                                        </p:attrNameLst>
                                      </p:cBhvr>
                                      <p:to>
                                        <p:strVal val="visible"/>
                                      </p:to>
                                    </p:set>
                                    <p:animEffect transition="in" filter="wipe(left)">
                                      <p:cBhvr>
                                        <p:cTn id="17" dur="1000"/>
                                        <p:tgtEl>
                                          <p:spTgt spid="210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2995" name="Rectangle 3">
            <a:extLst>
              <a:ext uri="{FF2B5EF4-FFF2-40B4-BE49-F238E27FC236}">
                <a16:creationId xmlns:a16="http://schemas.microsoft.com/office/drawing/2014/main" id="{CCB8C7BC-1892-47A6-BEBC-E25C50E3DB0A}"/>
              </a:ext>
            </a:extLst>
          </p:cNvPr>
          <p:cNvSpPr>
            <a:spLocks noGrp="1"/>
          </p:cNvSpPr>
          <p:nvPr>
            <p:ph type="body" idx="1"/>
          </p:nvPr>
        </p:nvSpPr>
        <p:spPr>
          <a:xfrm>
            <a:off x="203200" y="1143000"/>
            <a:ext cx="8229600" cy="4144963"/>
          </a:xfrm>
        </p:spPr>
        <p:txBody>
          <a:bodyPr/>
          <a:lstStyle/>
          <a:p>
            <a:pPr marL="457200" indent="-457200" eaLnBrk="1" hangingPunct="1">
              <a:buClrTx/>
              <a:buFont typeface="Arial" panose="020B0604020202020204" pitchFamily="34" charset="0"/>
              <a:buChar char="•"/>
            </a:pPr>
            <a:r>
              <a:rPr lang="en-US" altLang="en-US" dirty="0"/>
              <a:t>GDP and the Circular Flow of Expenditure and Income</a:t>
            </a:r>
          </a:p>
          <a:p>
            <a:pPr marL="1096963" lvl="1" indent="-457200" eaLnBrk="1" hangingPunct="1">
              <a:buClrTx/>
              <a:buFont typeface="Arial" panose="020B0604020202020204" pitchFamily="34" charset="0"/>
              <a:buChar char="•"/>
            </a:pPr>
            <a:r>
              <a:rPr lang="en-US" altLang="en-US" dirty="0"/>
              <a:t>GDP measures the value of production, which also equals total expenditure on final goods and total income. </a:t>
            </a:r>
          </a:p>
          <a:p>
            <a:pPr marL="1096963" lvl="1" indent="-457200" eaLnBrk="1" hangingPunct="1">
              <a:buClrTx/>
              <a:buFont typeface="Arial" panose="020B0604020202020204" pitchFamily="34" charset="0"/>
              <a:buChar char="•"/>
            </a:pPr>
            <a:r>
              <a:rPr lang="en-US" altLang="en-US" dirty="0"/>
              <a:t>The equality of income and value of production shows the link between productivity and living standards.</a:t>
            </a:r>
          </a:p>
          <a:p>
            <a:pPr marL="1096963" lvl="1" indent="-457200" eaLnBrk="1" hangingPunct="1">
              <a:buClrTx/>
              <a:buFont typeface="Arial" panose="020B0604020202020204" pitchFamily="34" charset="0"/>
              <a:buChar char="•"/>
            </a:pPr>
            <a:r>
              <a:rPr lang="en-US" altLang="en-US" dirty="0"/>
              <a:t>The circular flow diagram on the next slide illustrates the equality of income and expenditure. </a:t>
            </a:r>
          </a:p>
        </p:txBody>
      </p:sp>
      <p:sp>
        <p:nvSpPr>
          <p:cNvPr id="15363" name="Rectangle 5">
            <a:extLst>
              <a:ext uri="{FF2B5EF4-FFF2-40B4-BE49-F238E27FC236}">
                <a16:creationId xmlns:a16="http://schemas.microsoft.com/office/drawing/2014/main" id="{33E48041-127A-4BF8-BA7E-B84578A26154}"/>
              </a:ext>
            </a:extLst>
          </p:cNvPr>
          <p:cNvSpPr>
            <a:spLocks noGrp="1" noChangeArrowheads="1"/>
          </p:cNvSpPr>
          <p:nvPr>
            <p:ph type="title"/>
          </p:nvPr>
        </p:nvSpPr>
        <p:spPr>
          <a:xfrm>
            <a:off x="723900" y="42746"/>
            <a:ext cx="7696200" cy="1143000"/>
          </a:xfrm>
        </p:spPr>
        <p:txBody>
          <a:bodyPr/>
          <a:lstStyle/>
          <a:p>
            <a:pPr algn="ctr" eaLnBrk="1" fontAlgn="auto" hangingPunct="1">
              <a:spcAft>
                <a:spcPts val="0"/>
              </a:spcAft>
              <a:defRPr/>
            </a:pPr>
            <a:r>
              <a:rPr lang="en-US" sz="3600" b="1" dirty="0">
                <a:latin typeface="Bookman Old Style" pitchFamily="18" charset="0"/>
              </a:rPr>
              <a:t>Gross Domestic Product </a:t>
            </a:r>
          </a:p>
        </p:txBody>
      </p:sp>
      <p:sp>
        <p:nvSpPr>
          <p:cNvPr id="25604" name="Slide Number Placeholder 3">
            <a:extLst>
              <a:ext uri="{FF2B5EF4-FFF2-40B4-BE49-F238E27FC236}">
                <a16:creationId xmlns:a16="http://schemas.microsoft.com/office/drawing/2014/main" id="{23515215-EB5E-42DA-A13F-B081BC85A9A6}"/>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DA66DC3-24A2-44DB-9871-6C8244CBF005}" type="slidenum">
              <a:rPr lang="en-US" altLang="en-US" sz="1600" b="1">
                <a:solidFill>
                  <a:srgbClr val="1A09BD"/>
                </a:solidFill>
              </a:rPr>
              <a:pPr eaLnBrk="1" hangingPunct="1">
                <a:spcBef>
                  <a:spcPct val="0"/>
                </a:spcBef>
                <a:buClrTx/>
                <a:buSzTx/>
                <a:buFontTx/>
                <a:buNone/>
              </a:pPr>
              <a:t>7</a:t>
            </a:fld>
            <a:endParaRPr lang="en-US" altLang="en-US" sz="1600" b="1">
              <a:solidFill>
                <a:srgbClr val="1A09B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2995">
                                            <p:txEl>
                                              <p:pRg st="1" end="1"/>
                                            </p:txEl>
                                          </p:spTgt>
                                        </p:tgtEl>
                                        <p:attrNameLst>
                                          <p:attrName>style.visibility</p:attrName>
                                        </p:attrNameLst>
                                      </p:cBhvr>
                                      <p:to>
                                        <p:strVal val="visible"/>
                                      </p:to>
                                    </p:set>
                                    <p:animEffect transition="in" filter="wipe(left)">
                                      <p:cBhvr>
                                        <p:cTn id="7" dur="1000"/>
                                        <p:tgtEl>
                                          <p:spTgt spid="2129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2995">
                                            <p:txEl>
                                              <p:pRg st="2" end="2"/>
                                            </p:txEl>
                                          </p:spTgt>
                                        </p:tgtEl>
                                        <p:attrNameLst>
                                          <p:attrName>style.visibility</p:attrName>
                                        </p:attrNameLst>
                                      </p:cBhvr>
                                      <p:to>
                                        <p:strVal val="visible"/>
                                      </p:to>
                                    </p:set>
                                    <p:animEffect transition="in" filter="wipe(left)">
                                      <p:cBhvr>
                                        <p:cTn id="12" dur="1000"/>
                                        <p:tgtEl>
                                          <p:spTgt spid="2129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2995">
                                            <p:txEl>
                                              <p:pRg st="3" end="3"/>
                                            </p:txEl>
                                          </p:spTgt>
                                        </p:tgtEl>
                                        <p:attrNameLst>
                                          <p:attrName>style.visibility</p:attrName>
                                        </p:attrNameLst>
                                      </p:cBhvr>
                                      <p:to>
                                        <p:strVal val="visible"/>
                                      </p:to>
                                    </p:set>
                                    <p:animEffect transition="in" filter="wipe(left)">
                                      <p:cBhvr>
                                        <p:cTn id="17" dur="1000"/>
                                        <p:tgtEl>
                                          <p:spTgt spid="212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4" name="Slide Number Placeholder 3">
            <a:extLst>
              <a:ext uri="{FF2B5EF4-FFF2-40B4-BE49-F238E27FC236}">
                <a16:creationId xmlns:a16="http://schemas.microsoft.com/office/drawing/2014/main" id="{1F7DFD26-299E-4DD7-875F-E562C9DB7E92}"/>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4A83046B-D2D8-49D2-BA62-65D92AF3B500}" type="slidenum">
              <a:rPr lang="en-US" altLang="en-US" sz="1600" b="1">
                <a:solidFill>
                  <a:srgbClr val="1A09BD"/>
                </a:solidFill>
              </a:rPr>
              <a:pPr eaLnBrk="1" hangingPunct="1">
                <a:spcBef>
                  <a:spcPct val="0"/>
                </a:spcBef>
                <a:buClrTx/>
                <a:buSzTx/>
                <a:buFontTx/>
                <a:buNone/>
              </a:pPr>
              <a:t>8</a:t>
            </a:fld>
            <a:endParaRPr lang="en-US" altLang="en-US" sz="1600" b="1">
              <a:solidFill>
                <a:srgbClr val="1A09BD"/>
              </a:solidFill>
            </a:endParaRPr>
          </a:p>
        </p:txBody>
      </p:sp>
      <p:sp>
        <p:nvSpPr>
          <p:cNvPr id="4" name="Rectangle 3">
            <a:extLst>
              <a:ext uri="{FF2B5EF4-FFF2-40B4-BE49-F238E27FC236}">
                <a16:creationId xmlns:a16="http://schemas.microsoft.com/office/drawing/2014/main" id="{293419BF-EFEA-471E-B5FD-3EA5B2397D6B}"/>
              </a:ext>
            </a:extLst>
          </p:cNvPr>
          <p:cNvSpPr/>
          <p:nvPr/>
        </p:nvSpPr>
        <p:spPr>
          <a:xfrm>
            <a:off x="250825" y="222208"/>
            <a:ext cx="8794750" cy="523220"/>
          </a:xfrm>
          <a:prstGeom prst="rect">
            <a:avLst/>
          </a:prstGeom>
        </p:spPr>
        <p:txBody>
          <a:bodyPr wrap="square">
            <a:spAutoFit/>
          </a:bodyPr>
          <a:lstStyle/>
          <a:p>
            <a:pPr algn="ctr"/>
            <a:r>
              <a:rPr lang="en-US" sz="2800" b="1" dirty="0">
                <a:solidFill>
                  <a:srgbClr val="1A09BD"/>
                </a:solidFill>
                <a:effectLst>
                  <a:outerShdw blurRad="50000" dist="30000" dir="5400000" algn="tl" rotWithShape="0">
                    <a:srgbClr val="000000">
                      <a:alpha val="30000"/>
                    </a:srgbClr>
                  </a:outerShdw>
                </a:effectLst>
                <a:latin typeface="Bookman Old Style" pitchFamily="18" charset="0"/>
                <a:ea typeface="+mj-ea"/>
                <a:cs typeface="+mj-cs"/>
              </a:rPr>
              <a:t>AN EXPANDED CIRCULAR FLOW DIAGRAM</a:t>
            </a:r>
          </a:p>
        </p:txBody>
      </p:sp>
      <p:pic>
        <p:nvPicPr>
          <p:cNvPr id="2" name="Picture 1">
            <a:extLst>
              <a:ext uri="{FF2B5EF4-FFF2-40B4-BE49-F238E27FC236}">
                <a16:creationId xmlns:a16="http://schemas.microsoft.com/office/drawing/2014/main" id="{E8FD26D0-EEA6-FCBE-75E0-D59316762F7F}"/>
              </a:ext>
            </a:extLst>
          </p:cNvPr>
          <p:cNvPicPr>
            <a:picLocks noChangeAspect="1"/>
          </p:cNvPicPr>
          <p:nvPr/>
        </p:nvPicPr>
        <p:blipFill>
          <a:blip r:embed="rId3"/>
          <a:stretch>
            <a:fillRect/>
          </a:stretch>
        </p:blipFill>
        <p:spPr>
          <a:xfrm>
            <a:off x="609600" y="724646"/>
            <a:ext cx="8077200" cy="5675868"/>
          </a:xfrm>
          <a:prstGeom prst="rect">
            <a:avLst/>
          </a:prstGeom>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43" name="Rectangle 3">
            <a:extLst>
              <a:ext uri="{FF2B5EF4-FFF2-40B4-BE49-F238E27FC236}">
                <a16:creationId xmlns:a16="http://schemas.microsoft.com/office/drawing/2014/main" id="{71C6AF97-6244-4A96-9539-D59F84323B89}"/>
              </a:ext>
            </a:extLst>
          </p:cNvPr>
          <p:cNvSpPr>
            <a:spLocks noGrp="1"/>
          </p:cNvSpPr>
          <p:nvPr>
            <p:ph type="body" idx="1"/>
          </p:nvPr>
        </p:nvSpPr>
        <p:spPr>
          <a:xfrm>
            <a:off x="111860" y="952500"/>
            <a:ext cx="8610600" cy="4953000"/>
          </a:xfrm>
        </p:spPr>
        <p:txBody>
          <a:bodyPr/>
          <a:lstStyle/>
          <a:p>
            <a:pPr marL="822325" indent="-457200" eaLnBrk="1" hangingPunct="1">
              <a:buClrTx/>
              <a:buSzPct val="100000"/>
              <a:buFont typeface="Arial" panose="020B0604020202020204" pitchFamily="34" charset="0"/>
              <a:buChar char="•"/>
            </a:pPr>
            <a:r>
              <a:rPr lang="en-US" altLang="en-US" sz="2800" dirty="0"/>
              <a:t>The circular flow shows two ways of measuring GDP.</a:t>
            </a:r>
          </a:p>
          <a:p>
            <a:pPr marL="822325" indent="-457200" eaLnBrk="1" hangingPunct="1">
              <a:buClrTx/>
              <a:buSzPct val="100000"/>
              <a:buFont typeface="Arial" panose="020B0604020202020204" pitchFamily="34" charset="0"/>
              <a:buChar char="•"/>
            </a:pPr>
            <a:r>
              <a:rPr lang="en-US" altLang="en-US" sz="2800" b="1" dirty="0">
                <a:solidFill>
                  <a:srgbClr val="C40075"/>
                </a:solidFill>
              </a:rPr>
              <a:t>GDP Equals Expenditure Equals Income</a:t>
            </a:r>
          </a:p>
          <a:p>
            <a:pPr marL="822325" indent="-457200" eaLnBrk="1" hangingPunct="1">
              <a:buClrTx/>
              <a:buSzPct val="100000"/>
              <a:buFont typeface="Arial" panose="020B0604020202020204" pitchFamily="34" charset="0"/>
              <a:buChar char="•"/>
            </a:pPr>
            <a:r>
              <a:rPr lang="en-US" altLang="en-US" sz="2800" dirty="0"/>
              <a:t>Total expenditure on final goods and services equals GDP.</a:t>
            </a:r>
          </a:p>
          <a:p>
            <a:pPr marL="822325" indent="-457200" algn="ctr" eaLnBrk="1" hangingPunct="1">
              <a:buClrTx/>
              <a:buSzPct val="100000"/>
              <a:buFont typeface="Arial" panose="020B0604020202020204" pitchFamily="34" charset="0"/>
              <a:buChar char="•"/>
            </a:pPr>
            <a:r>
              <a:rPr lang="en-US" altLang="en-US" sz="2800" dirty="0"/>
              <a:t>GDP</a:t>
            </a:r>
            <a:r>
              <a:rPr lang="en-US" altLang="en-US" sz="2800" i="1" dirty="0"/>
              <a:t> = C</a:t>
            </a:r>
            <a:r>
              <a:rPr lang="en-US" altLang="en-US" sz="2800" dirty="0"/>
              <a:t> + </a:t>
            </a:r>
            <a:r>
              <a:rPr lang="en-US" altLang="en-US" sz="2800" i="1" dirty="0"/>
              <a:t>I</a:t>
            </a:r>
            <a:r>
              <a:rPr lang="en-US" altLang="en-US" sz="2800" dirty="0"/>
              <a:t> + </a:t>
            </a:r>
            <a:r>
              <a:rPr lang="en-US" altLang="en-US" sz="2800" i="1" dirty="0"/>
              <a:t>G</a:t>
            </a:r>
            <a:r>
              <a:rPr lang="en-US" altLang="en-US" sz="2800" dirty="0"/>
              <a:t> + </a:t>
            </a:r>
            <a:r>
              <a:rPr lang="en-US" altLang="en-US" sz="2800" i="1" dirty="0"/>
              <a:t>X</a:t>
            </a:r>
            <a:r>
              <a:rPr lang="en-US" altLang="en-US" sz="2800" dirty="0"/>
              <a:t> – I</a:t>
            </a:r>
            <a:r>
              <a:rPr lang="en-US" altLang="en-US" sz="2800" i="1" dirty="0"/>
              <a:t>M</a:t>
            </a:r>
            <a:r>
              <a:rPr lang="en-US" altLang="en-US" sz="2800" dirty="0"/>
              <a:t>.</a:t>
            </a:r>
          </a:p>
          <a:p>
            <a:pPr marL="822325" indent="-457200" eaLnBrk="1" hangingPunct="1">
              <a:buClrTx/>
              <a:buSzPct val="100000"/>
              <a:buFont typeface="Arial" panose="020B0604020202020204" pitchFamily="34" charset="0"/>
              <a:buChar char="•"/>
            </a:pPr>
            <a:r>
              <a:rPr lang="en-US" altLang="en-US" sz="2800" dirty="0"/>
              <a:t>Aggregate income equals the total amount paid for the use of factors of production: wages, interest, rent, and profit.</a:t>
            </a:r>
          </a:p>
          <a:p>
            <a:pPr marL="822325" indent="-457200" eaLnBrk="1" hangingPunct="1">
              <a:buClrTx/>
              <a:buSzPct val="100000"/>
              <a:buFont typeface="Arial" panose="020B0604020202020204" pitchFamily="34" charset="0"/>
              <a:buChar char="•"/>
            </a:pPr>
            <a:r>
              <a:rPr lang="en-US" altLang="en-US" sz="2800" dirty="0"/>
              <a:t>Firms pay out all their receipts from the sale of final goods, so income equals expenditure,</a:t>
            </a:r>
          </a:p>
          <a:p>
            <a:pPr lvl="1" indent="0" algn="ctr" eaLnBrk="1" hangingPunct="1"/>
            <a:r>
              <a:rPr lang="en-US" altLang="en-US" i="1" dirty="0"/>
              <a:t>Y</a:t>
            </a:r>
            <a:r>
              <a:rPr lang="en-US" altLang="en-US" dirty="0"/>
              <a:t> = </a:t>
            </a:r>
            <a:r>
              <a:rPr lang="en-US" altLang="en-US" i="1" dirty="0"/>
              <a:t>C</a:t>
            </a:r>
            <a:r>
              <a:rPr lang="en-US" altLang="en-US" dirty="0"/>
              <a:t> + </a:t>
            </a:r>
            <a:r>
              <a:rPr lang="en-US" altLang="en-US" i="1" dirty="0"/>
              <a:t>I</a:t>
            </a:r>
            <a:r>
              <a:rPr lang="en-US" altLang="en-US" dirty="0"/>
              <a:t> + </a:t>
            </a:r>
            <a:r>
              <a:rPr lang="en-US" altLang="en-US" i="1" dirty="0"/>
              <a:t>G</a:t>
            </a:r>
            <a:r>
              <a:rPr lang="en-US" altLang="en-US" dirty="0"/>
              <a:t> + (</a:t>
            </a:r>
            <a:r>
              <a:rPr lang="en-US" altLang="en-US" i="1" dirty="0"/>
              <a:t>X</a:t>
            </a:r>
            <a:r>
              <a:rPr lang="en-US" altLang="en-US" dirty="0"/>
              <a:t> – I</a:t>
            </a:r>
            <a:r>
              <a:rPr lang="en-US" altLang="en-US" i="1" dirty="0"/>
              <a:t>M</a:t>
            </a:r>
            <a:r>
              <a:rPr lang="en-US" altLang="en-US" dirty="0"/>
              <a:t>).</a:t>
            </a:r>
          </a:p>
        </p:txBody>
      </p:sp>
      <p:sp>
        <p:nvSpPr>
          <p:cNvPr id="29699" name="Rectangle 5">
            <a:extLst>
              <a:ext uri="{FF2B5EF4-FFF2-40B4-BE49-F238E27FC236}">
                <a16:creationId xmlns:a16="http://schemas.microsoft.com/office/drawing/2014/main" id="{FD6FC362-15F4-4ADF-90CF-6EA394F2819A}"/>
              </a:ext>
            </a:extLst>
          </p:cNvPr>
          <p:cNvSpPr>
            <a:spLocks noGrp="1" noChangeArrowheads="1"/>
          </p:cNvSpPr>
          <p:nvPr>
            <p:ph type="title"/>
          </p:nvPr>
        </p:nvSpPr>
        <p:spPr>
          <a:xfrm>
            <a:off x="914400" y="0"/>
            <a:ext cx="7696200" cy="1143000"/>
          </a:xfrm>
        </p:spPr>
        <p:txBody>
          <a:bodyPr/>
          <a:lstStyle/>
          <a:p>
            <a:pPr algn="ctr" eaLnBrk="1" fontAlgn="auto" hangingPunct="1">
              <a:spcAft>
                <a:spcPts val="0"/>
              </a:spcAft>
              <a:defRPr/>
            </a:pPr>
            <a:r>
              <a:rPr lang="en-US" sz="3600" b="1" dirty="0">
                <a:latin typeface="Bookman Old Style" pitchFamily="18" charset="0"/>
              </a:rPr>
              <a:t>Gross Domestic Product </a:t>
            </a:r>
          </a:p>
        </p:txBody>
      </p:sp>
      <p:sp>
        <p:nvSpPr>
          <p:cNvPr id="29700" name="Slide Number Placeholder 3">
            <a:extLst>
              <a:ext uri="{FF2B5EF4-FFF2-40B4-BE49-F238E27FC236}">
                <a16:creationId xmlns:a16="http://schemas.microsoft.com/office/drawing/2014/main" id="{D9D5066C-02A3-405C-9C87-CCA959A80EEF}"/>
              </a:ext>
            </a:extLst>
          </p:cNvPr>
          <p:cNvSpPr txBox="1">
            <a:spLocks/>
          </p:cNvSpPr>
          <p:nvPr/>
        </p:nvSpPr>
        <p:spPr bwMode="auto">
          <a:xfrm>
            <a:off x="8432800" y="6423025"/>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fld id="{BDC20A2A-4340-4FB6-BA89-1F7278390F63}" type="slidenum">
              <a:rPr lang="en-US" altLang="en-US" sz="1600" b="1">
                <a:solidFill>
                  <a:srgbClr val="1A09BD"/>
                </a:solidFill>
              </a:rPr>
              <a:pPr eaLnBrk="1" hangingPunct="1">
                <a:spcBef>
                  <a:spcPct val="0"/>
                </a:spcBef>
                <a:buClrTx/>
                <a:buSzTx/>
                <a:buFontTx/>
                <a:buNone/>
              </a:pPr>
              <a:t>9</a:t>
            </a:fld>
            <a:endParaRPr lang="en-US" altLang="en-US" sz="1600" b="1">
              <a:solidFill>
                <a:srgbClr val="1A09BD"/>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43">
                                            <p:txEl>
                                              <p:pRg st="1" end="1"/>
                                            </p:txEl>
                                          </p:spTgt>
                                        </p:tgtEl>
                                        <p:attrNameLst>
                                          <p:attrName>style.visibility</p:attrName>
                                        </p:attrNameLst>
                                      </p:cBhvr>
                                      <p:to>
                                        <p:strVal val="visible"/>
                                      </p:to>
                                    </p:set>
                                    <p:animEffect transition="in" filter="wipe(left)">
                                      <p:cBhvr>
                                        <p:cTn id="7" dur="1000"/>
                                        <p:tgtEl>
                                          <p:spTgt spid="2150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43">
                                            <p:txEl>
                                              <p:pRg st="2" end="2"/>
                                            </p:txEl>
                                          </p:spTgt>
                                        </p:tgtEl>
                                        <p:attrNameLst>
                                          <p:attrName>style.visibility</p:attrName>
                                        </p:attrNameLst>
                                      </p:cBhvr>
                                      <p:to>
                                        <p:strVal val="visible"/>
                                      </p:to>
                                    </p:set>
                                    <p:animEffect transition="in" filter="wipe(left)">
                                      <p:cBhvr>
                                        <p:cTn id="12" dur="1000"/>
                                        <p:tgtEl>
                                          <p:spTgt spid="2150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43">
                                            <p:txEl>
                                              <p:pRg st="3" end="3"/>
                                            </p:txEl>
                                          </p:spTgt>
                                        </p:tgtEl>
                                        <p:attrNameLst>
                                          <p:attrName>style.visibility</p:attrName>
                                        </p:attrNameLst>
                                      </p:cBhvr>
                                      <p:to>
                                        <p:strVal val="visible"/>
                                      </p:to>
                                    </p:set>
                                    <p:animEffect transition="in" filter="wipe(left)">
                                      <p:cBhvr>
                                        <p:cTn id="17" dur="1000"/>
                                        <p:tgtEl>
                                          <p:spTgt spid="2150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43">
                                            <p:txEl>
                                              <p:pRg st="4" end="4"/>
                                            </p:txEl>
                                          </p:spTgt>
                                        </p:tgtEl>
                                        <p:attrNameLst>
                                          <p:attrName>style.visibility</p:attrName>
                                        </p:attrNameLst>
                                      </p:cBhvr>
                                      <p:to>
                                        <p:strVal val="visible"/>
                                      </p:to>
                                    </p:set>
                                    <p:animEffect transition="in" filter="wipe(left)">
                                      <p:cBhvr>
                                        <p:cTn id="22" dur="1000"/>
                                        <p:tgtEl>
                                          <p:spTgt spid="2150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043">
                                            <p:txEl>
                                              <p:pRg st="5" end="5"/>
                                            </p:txEl>
                                          </p:spTgt>
                                        </p:tgtEl>
                                        <p:attrNameLst>
                                          <p:attrName>style.visibility</p:attrName>
                                        </p:attrNameLst>
                                      </p:cBhvr>
                                      <p:to>
                                        <p:strVal val="visible"/>
                                      </p:to>
                                    </p:set>
                                    <p:animEffect transition="in" filter="wipe(left)">
                                      <p:cBhvr>
                                        <p:cTn id="27" dur="1000"/>
                                        <p:tgtEl>
                                          <p:spTgt spid="21504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5043">
                                            <p:txEl>
                                              <p:pRg st="6" end="6"/>
                                            </p:txEl>
                                          </p:spTgt>
                                        </p:tgtEl>
                                        <p:attrNameLst>
                                          <p:attrName>style.visibility</p:attrName>
                                        </p:attrNameLst>
                                      </p:cBhvr>
                                      <p:to>
                                        <p:strVal val="visible"/>
                                      </p:to>
                                    </p:set>
                                    <p:animEffect transition="in" filter="wipe(left)">
                                      <p:cBhvr>
                                        <p:cTn id="32" dur="1000"/>
                                        <p:tgtEl>
                                          <p:spTgt spid="215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bldLvl="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35">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7030A0"/>
      </a:hlink>
      <a:folHlink>
        <a:srgbClr val="C32D2E"/>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1398</TotalTime>
  <Words>3589</Words>
  <Application>Microsoft Office PowerPoint</Application>
  <PresentationFormat>On-screen Show (4:3)</PresentationFormat>
  <Paragraphs>453</Paragraphs>
  <Slides>56</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6" baseType="lpstr">
      <vt:lpstr>Arial</vt:lpstr>
      <vt:lpstr>Bookman Old Style</vt:lpstr>
      <vt:lpstr>Gill Sans MT</vt:lpstr>
      <vt:lpstr>Times New Roman</vt:lpstr>
      <vt:lpstr>Verdana</vt:lpstr>
      <vt:lpstr>Wingdings</vt:lpstr>
      <vt:lpstr>Wingdings 2</vt:lpstr>
      <vt:lpstr>Solstice</vt:lpstr>
      <vt:lpstr>Equation</vt:lpstr>
      <vt:lpstr>MathType 6.0 Equation</vt:lpstr>
      <vt:lpstr>PowerPoint Presentation</vt:lpstr>
      <vt:lpstr>WHAT YOU WILL LEARN IN THIS CHAPTER</vt:lpstr>
      <vt:lpstr>Stocks and Flows</vt:lpstr>
      <vt:lpstr>Gross Domestic Product </vt:lpstr>
      <vt:lpstr>Gross Domestic Product </vt:lpstr>
      <vt:lpstr>Gross Domestic Product </vt:lpstr>
      <vt:lpstr>Gross Domestic Product </vt:lpstr>
      <vt:lpstr>PowerPoint Presentation</vt:lpstr>
      <vt:lpstr>Gross Domestic Product </vt:lpstr>
      <vt:lpstr>Measuring National Income</vt:lpstr>
      <vt:lpstr>PowerPoint Presentation</vt:lpstr>
      <vt:lpstr>PowerPoint Presentation</vt:lpstr>
      <vt:lpstr>PowerPoint Presentation</vt:lpstr>
      <vt:lpstr>Personal Consumption</vt:lpstr>
      <vt:lpstr>Investment:  Adding to  the Capital Stock</vt:lpstr>
      <vt:lpstr>Net Investment </vt:lpstr>
      <vt:lpstr>Government</vt:lpstr>
      <vt:lpstr>External Accounts</vt:lpstr>
      <vt:lpstr>VALUE ADDED VS SPENDING METHOD</vt:lpstr>
      <vt:lpstr>PowerPoint Presentation</vt:lpstr>
      <vt:lpstr>Measuring GDP </vt:lpstr>
      <vt:lpstr>Measuring GDP</vt:lpstr>
      <vt:lpstr>PowerPoint Presentation</vt:lpstr>
      <vt:lpstr>PowerPoint Presentation</vt:lpstr>
      <vt:lpstr>LEARN BY DOING: PRACTICE QUESTION 1</vt:lpstr>
      <vt:lpstr>LEARN BY DOING: PRACTICE QUESTION 1 (Answer)</vt:lpstr>
      <vt:lpstr>LEARN BY DOING: PRACTICE QUESTION 2</vt:lpstr>
      <vt:lpstr>LEARN BY DOING: PRACTICE QUESTION 2 (Answer)</vt:lpstr>
      <vt:lpstr>LEARN BY DOING: PRACTICE QUESTION 3</vt:lpstr>
      <vt:lpstr>LEARN BY DOING: PRACTICE QUESTION 3 (Answer)</vt:lpstr>
      <vt:lpstr>Measuring GDP</vt:lpstr>
      <vt:lpstr>Measuring GDP</vt:lpstr>
      <vt:lpstr>Measuring GDP</vt:lpstr>
      <vt:lpstr>PowerPoint Presentation</vt:lpstr>
      <vt:lpstr>REAL-LIFE GDP </vt:lpstr>
      <vt:lpstr>REAL VS NOMINAL GDP</vt:lpstr>
      <vt:lpstr>GDP AND THE MEANING OF LIFE</vt:lpstr>
      <vt:lpstr>PRICE INDEXES AND THE AGGREGATE PRICE LEVEL</vt:lpstr>
      <vt:lpstr>PRICE INDEXES</vt:lpstr>
      <vt:lpstr>MARKET BASKETS AND PRICE INDEXES</vt:lpstr>
      <vt:lpstr>PRICE INDEXES</vt:lpstr>
      <vt:lpstr>INFLATION RATE, CPI, AND OTHER INDEXES</vt:lpstr>
      <vt:lpstr>THE CONSUMER PRICE INDEX</vt:lpstr>
      <vt:lpstr>CONSUMER PRICE INDEX OVER TIME</vt:lpstr>
      <vt:lpstr>OTHER PRICE MEASURES</vt:lpstr>
      <vt:lpstr>THE CPI, THE PPI, AND THE GDP DEFLATOR</vt:lpstr>
      <vt:lpstr>The Uses and Limitations of Real GDP</vt:lpstr>
      <vt:lpstr>GDP as a Measure of Welfare</vt:lpstr>
      <vt:lpstr>PowerPoint Presentation</vt:lpstr>
      <vt:lpstr>PowerPoint Presentation</vt:lpstr>
      <vt:lpstr>Practice Problem 1</vt:lpstr>
      <vt:lpstr>Practice Problem 2</vt:lpstr>
      <vt:lpstr>PowerPoint Presentation</vt:lpstr>
      <vt:lpstr>GDP Per Capita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LECTURE - GDP AND THE CPI: TRACKING THE MACROECONOMY</dc:title>
  <dc:creator>Dennis C. McCornac</dc:creator>
  <cp:lastModifiedBy>Dennis McCornac</cp:lastModifiedBy>
  <cp:revision>171</cp:revision>
  <cp:lastPrinted>2015-01-26T16:53:46Z</cp:lastPrinted>
  <dcterms:created xsi:type="dcterms:W3CDTF">2004-01-08T15:28:24Z</dcterms:created>
  <dcterms:modified xsi:type="dcterms:W3CDTF">2025-10-09T14:25:34Z</dcterms:modified>
</cp:coreProperties>
</file>