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50"/>
  </p:notesMasterIdLst>
  <p:handoutMasterIdLst>
    <p:handoutMasterId r:id="rId51"/>
  </p:handoutMasterIdLst>
  <p:sldIdLst>
    <p:sldId id="316" r:id="rId2"/>
    <p:sldId id="266" r:id="rId3"/>
    <p:sldId id="334" r:id="rId4"/>
    <p:sldId id="267" r:id="rId5"/>
    <p:sldId id="322" r:id="rId6"/>
    <p:sldId id="323" r:id="rId7"/>
    <p:sldId id="278" r:id="rId8"/>
    <p:sldId id="271" r:id="rId9"/>
    <p:sldId id="268" r:id="rId10"/>
    <p:sldId id="269" r:id="rId11"/>
    <p:sldId id="270" r:id="rId12"/>
    <p:sldId id="273" r:id="rId13"/>
    <p:sldId id="325" r:id="rId14"/>
    <p:sldId id="324" r:id="rId15"/>
    <p:sldId id="275" r:id="rId16"/>
    <p:sldId id="276" r:id="rId17"/>
    <p:sldId id="326" r:id="rId18"/>
    <p:sldId id="327" r:id="rId19"/>
    <p:sldId id="328" r:id="rId20"/>
    <p:sldId id="284" r:id="rId21"/>
    <p:sldId id="329" r:id="rId22"/>
    <p:sldId id="285" r:id="rId23"/>
    <p:sldId id="286" r:id="rId24"/>
    <p:sldId id="287" r:id="rId25"/>
    <p:sldId id="330" r:id="rId26"/>
    <p:sldId id="288" r:id="rId27"/>
    <p:sldId id="289" r:id="rId28"/>
    <p:sldId id="290" r:id="rId29"/>
    <p:sldId id="300" r:id="rId30"/>
    <p:sldId id="301" r:id="rId31"/>
    <p:sldId id="302" r:id="rId32"/>
    <p:sldId id="303" r:id="rId33"/>
    <p:sldId id="304" r:id="rId34"/>
    <p:sldId id="305" r:id="rId35"/>
    <p:sldId id="306" r:id="rId36"/>
    <p:sldId id="307" r:id="rId37"/>
    <p:sldId id="308" r:id="rId38"/>
    <p:sldId id="309" r:id="rId39"/>
    <p:sldId id="310" r:id="rId40"/>
    <p:sldId id="312" r:id="rId41"/>
    <p:sldId id="317" r:id="rId42"/>
    <p:sldId id="318" r:id="rId43"/>
    <p:sldId id="319" r:id="rId44"/>
    <p:sldId id="333" r:id="rId45"/>
    <p:sldId id="331" r:id="rId46"/>
    <p:sldId id="332" r:id="rId47"/>
    <p:sldId id="320" r:id="rId48"/>
    <p:sldId id="321" r:id="rId49"/>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5F1"/>
    <a:srgbClr val="DA1B2C"/>
    <a:srgbClr val="4E4E4E"/>
    <a:srgbClr val="EDE5EF"/>
    <a:srgbClr val="E3EDF1"/>
    <a:srgbClr val="FFEACD"/>
    <a:srgbClr val="F8DCDD"/>
    <a:srgbClr val="F6D6D7"/>
    <a:srgbClr val="EFB3B4"/>
    <a:srgbClr val="F2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5" autoAdjust="0"/>
    <p:restoredTop sz="82743" autoAdjust="0"/>
  </p:normalViewPr>
  <p:slideViewPr>
    <p:cSldViewPr snapToGrid="0">
      <p:cViewPr varScale="1">
        <p:scale>
          <a:sx n="50" d="100"/>
          <a:sy n="50" d="100"/>
        </p:scale>
        <p:origin x="780" y="54"/>
      </p:cViewPr>
      <p:guideLst>
        <p:guide orient="horz" pos="2448"/>
        <p:guide pos="3168"/>
      </p:guideLst>
    </p:cSldViewPr>
  </p:slideViewPr>
  <p:outlineViewPr>
    <p:cViewPr>
      <p:scale>
        <a:sx n="33" d="100"/>
        <a:sy n="33" d="100"/>
      </p:scale>
      <p:origin x="0" y="-26574"/>
    </p:cViewPr>
  </p:outlineViewPr>
  <p:notesTextViewPr>
    <p:cViewPr>
      <p:scale>
        <a:sx n="1" d="1"/>
        <a:sy n="1" d="1"/>
      </p:scale>
      <p:origin x="0" y="0"/>
    </p:cViewPr>
  </p:notesTextViewPr>
  <p:sorterViewPr>
    <p:cViewPr>
      <p:scale>
        <a:sx n="100" d="100"/>
        <a:sy n="100" d="100"/>
      </p:scale>
      <p:origin x="0" y="-15558"/>
    </p:cViewPr>
  </p:sorterViewPr>
  <p:notesViewPr>
    <p:cSldViewPr snapToGrid="0">
      <p:cViewPr varScale="1">
        <p:scale>
          <a:sx n="47" d="100"/>
          <a:sy n="47" d="100"/>
        </p:scale>
        <p:origin x="192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5895" y="122830"/>
            <a:ext cx="6346209" cy="586854"/>
          </a:xfrm>
          <a:prstGeom prst="rect">
            <a:avLst/>
          </a:prstGeom>
        </p:spPr>
        <p:txBody>
          <a:bodyPr vert="horz" lIns="91440" tIns="45720" rIns="91440" bIns="45720" rtlCol="0"/>
          <a:lstStyle>
            <a:lvl1pPr algn="l">
              <a:defRPr sz="1200"/>
            </a:lvl1pPr>
          </a:lstStyle>
          <a:p>
            <a:pPr algn="ctr"/>
            <a:r>
              <a:rPr lang="en-US" sz="1600" b="1" dirty="0"/>
              <a:t>CHAPTER 16 LECTURE - </a:t>
            </a:r>
            <a:r>
              <a:rPr lang="en-US" sz="1600" b="1" dirty="0">
                <a:solidFill>
                  <a:schemeClr val="tx1"/>
                </a:solidFill>
                <a:latin typeface="Arial" pitchFamily="34" charset="0"/>
                <a:cs typeface="Arial" pitchFamily="34" charset="0"/>
              </a:rPr>
              <a:t>INFLATION, DISINFLATION, AND DEFLATION</a:t>
            </a:r>
          </a:p>
          <a:p>
            <a:pPr algn="ctr"/>
            <a:endParaRPr lang="en-US" dirty="0"/>
          </a:p>
        </p:txBody>
      </p:sp>
      <p:sp>
        <p:nvSpPr>
          <p:cNvPr id="6" name="TextBox 5">
            <a:extLst>
              <a:ext uri="{FF2B5EF4-FFF2-40B4-BE49-F238E27FC236}">
                <a16:creationId xmlns:a16="http://schemas.microsoft.com/office/drawing/2014/main" id="{2BFC7F07-0E38-49B9-B341-BD88C47079F2}"/>
              </a:ext>
            </a:extLst>
          </p:cNvPr>
          <p:cNvSpPr txBox="1"/>
          <p:nvPr/>
        </p:nvSpPr>
        <p:spPr>
          <a:xfrm>
            <a:off x="3210830" y="8682616"/>
            <a:ext cx="436338" cy="338554"/>
          </a:xfrm>
          <a:prstGeom prst="rect">
            <a:avLst/>
          </a:prstGeom>
          <a:noFill/>
        </p:spPr>
        <p:txBody>
          <a:bodyPr wrap="none" rtlCol="0">
            <a:spAutoFit/>
          </a:bodyPr>
          <a:lstStyle/>
          <a:p>
            <a:fld id="{87ECC5C0-CD31-4A4C-B0B7-A8D20B3A6FFC}" type="slidenum">
              <a:rPr lang="en-US" sz="1600" b="1" smtClean="0"/>
              <a:t>‹#›</a:t>
            </a:fld>
            <a:endParaRPr lang="en-US" sz="1600"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181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397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7143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6346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8577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9353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41</a:t>
            </a:fld>
            <a:endParaRPr lang="en-US"/>
          </a:p>
        </p:txBody>
      </p:sp>
    </p:spTree>
    <p:extLst>
      <p:ext uri="{BB962C8B-B14F-4D97-AF65-F5344CB8AC3E}">
        <p14:creationId xmlns:p14="http://schemas.microsoft.com/office/powerpoint/2010/main" val="4142093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135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87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63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03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96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616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0316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93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418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599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2" name="Title 1"/>
          <p:cNvSpPr>
            <a:spLocks noGrp="1"/>
          </p:cNvSpPr>
          <p:nvPr>
            <p:ph type="title"/>
          </p:nvPr>
        </p:nvSpPr>
        <p:spPr>
          <a:xfrm>
            <a:off x="62076" y="351668"/>
            <a:ext cx="9996324" cy="933815"/>
          </a:xfrm>
        </p:spPr>
        <p:txBody>
          <a:bodyPr/>
          <a:lstStyle>
            <a:lvl1pPr marL="0" marR="0" indent="0" algn="ctr" rtl="0">
              <a:lnSpc>
                <a:spcPct val="100000"/>
              </a:lnSpc>
              <a:spcBef>
                <a:spcPts val="624"/>
              </a:spcBef>
              <a:spcAft>
                <a:spcPts val="0"/>
              </a:spcAft>
              <a:buClr>
                <a:schemeClr val="lt1"/>
              </a:buClr>
              <a:buFont typeface="Helvetica Neue"/>
              <a:buNone/>
              <a:defRPr lang="en-US" sz="3200" b="1" i="0" u="none" strike="noStrike" cap="none" dirty="0">
                <a:solidFill>
                  <a:srgbClr val="0B05F1"/>
                </a:solidFill>
                <a:latin typeface="Arial" pitchFamily="34" charset="0"/>
                <a:ea typeface="Helvetica Neue"/>
                <a:cs typeface="Arial" pitchFamily="34" charset="0"/>
                <a:sym typeface="Helvetica Neue"/>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5658416"/>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14400" indent="-449263">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0B4AFA33-F23C-474F-B4B5-A1CB8F068C9A}"/>
              </a:ext>
            </a:extLst>
          </p:cNvPr>
          <p:cNvSpPr txBox="1"/>
          <p:nvPr userDrawn="1"/>
        </p:nvSpPr>
        <p:spPr>
          <a:xfrm>
            <a:off x="9362392" y="7253154"/>
            <a:ext cx="436338" cy="338554"/>
          </a:xfrm>
          <a:prstGeom prst="rect">
            <a:avLst/>
          </a:prstGeom>
          <a:noFill/>
        </p:spPr>
        <p:txBody>
          <a:bodyPr wrap="none" rtlCol="0">
            <a:spAutoFit/>
          </a:bodyPr>
          <a:lstStyle/>
          <a:p>
            <a:fld id="{EFDB604B-D547-4F70-A1BE-596DEAFCA68A}" type="slidenum">
              <a:rPr lang="en-US" sz="1600" b="1" smtClean="0"/>
              <a:t>‹#›</a:t>
            </a:fld>
            <a:endParaRPr lang="en-US" sz="16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4" name="Title 1"/>
          <p:cNvSpPr>
            <a:spLocks noGrp="1"/>
          </p:cNvSpPr>
          <p:nvPr>
            <p:ph type="title"/>
          </p:nvPr>
        </p:nvSpPr>
        <p:spPr>
          <a:xfrm>
            <a:off x="62076" y="278692"/>
            <a:ext cx="9996324" cy="987115"/>
          </a:xfrm>
        </p:spPr>
        <p:txBody>
          <a:bodyPr/>
          <a:lstStyle>
            <a:lvl1pPr>
              <a:spcBef>
                <a:spcPts val="624"/>
              </a:spcBef>
              <a:defRPr sz="3200" b="1">
                <a:solidFill>
                  <a:srgbClr val="0B05F1"/>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8" name="TextBox 7">
            <a:extLst>
              <a:ext uri="{FF2B5EF4-FFF2-40B4-BE49-F238E27FC236}">
                <a16:creationId xmlns:a16="http://schemas.microsoft.com/office/drawing/2014/main" id="{75FF3910-10C7-4634-BBC6-79FBD7778993}"/>
              </a:ext>
            </a:extLst>
          </p:cNvPr>
          <p:cNvSpPr txBox="1"/>
          <p:nvPr userDrawn="1"/>
        </p:nvSpPr>
        <p:spPr>
          <a:xfrm>
            <a:off x="9353550" y="7315200"/>
            <a:ext cx="436338" cy="338554"/>
          </a:xfrm>
          <a:prstGeom prst="rect">
            <a:avLst/>
          </a:prstGeom>
          <a:noFill/>
        </p:spPr>
        <p:txBody>
          <a:bodyPr wrap="none" rtlCol="0">
            <a:spAutoFit/>
          </a:bodyPr>
          <a:lstStyle/>
          <a:p>
            <a:fld id="{EFDB604B-D547-4F70-A1BE-596DEAFCA68A}" type="slidenum">
              <a:rPr lang="en-US" sz="1600" b="1" smtClean="0"/>
              <a:t>‹#›</a:t>
            </a:fld>
            <a:endParaRPr lang="en-US" sz="16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ull bleed 2">
    <p:spTree>
      <p:nvGrpSpPr>
        <p:cNvPr id="1" name="Shape 305"/>
        <p:cNvGrpSpPr/>
        <p:nvPr/>
      </p:nvGrpSpPr>
      <p:grpSpPr>
        <a:xfrm>
          <a:off x="0" y="0"/>
          <a:ext cx="0" cy="0"/>
          <a:chOff x="0" y="0"/>
          <a:chExt cx="0" cy="0"/>
        </a:xfrm>
      </p:grpSpPr>
      <p:sp>
        <p:nvSpPr>
          <p:cNvPr id="306" name="Shape 306"/>
          <p:cNvSpPr txBox="1">
            <a:spLocks noGrp="1"/>
          </p:cNvSpPr>
          <p:nvPr>
            <p:ph type="subTitle" idx="1"/>
          </p:nvPr>
        </p:nvSpPr>
        <p:spPr>
          <a:xfrm>
            <a:off x="0" y="4826000"/>
            <a:ext cx="10058399" cy="757000"/>
          </a:xfrm>
          <a:prstGeom prst="rect">
            <a:avLst/>
          </a:prstGeom>
          <a:noFill/>
          <a:ln>
            <a:noFill/>
          </a:ln>
        </p:spPr>
        <p:txBody>
          <a:bodyPr lIns="91425" tIns="91425" rIns="91425" bIns="91425" anchor="t" anchorCtr="0"/>
          <a:lstStyle>
            <a:lvl1pPr marL="0" marR="0" lvl="0" indent="0" algn="ctr" rtl="0">
              <a:spcBef>
                <a:spcPts val="800"/>
              </a:spcBef>
              <a:buClr>
                <a:srgbClr val="FFFFFF"/>
              </a:buClr>
              <a:buFont typeface="Arial"/>
              <a:buNone/>
              <a:defRPr sz="40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307" name="Shape 307"/>
          <p:cNvSpPr txBox="1"/>
          <p:nvPr/>
        </p:nvSpPr>
        <p:spPr>
          <a:xfrm>
            <a:off x="243839" y="7206192"/>
            <a:ext cx="3185160" cy="413807"/>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1000" b="0" i="0" dirty="0">
                <a:solidFill>
                  <a:srgbClr val="800D1D"/>
                </a:solidFill>
                <a:latin typeface="Helvetica Neue"/>
                <a:ea typeface="Helvetica Neue"/>
                <a:cs typeface="Helvetica Neue"/>
                <a:sym typeface="Helvetica Neue"/>
              </a:rPr>
              <a:t>macmillanlearning.com</a:t>
            </a:r>
          </a:p>
        </p:txBody>
      </p:sp>
      <p:sp>
        <p:nvSpPr>
          <p:cNvPr id="309" name="Shape 309"/>
          <p:cNvSpPr txBox="1"/>
          <p:nvPr/>
        </p:nvSpPr>
        <p:spPr>
          <a:xfrm>
            <a:off x="0" y="5740400"/>
            <a:ext cx="10058399" cy="1295400"/>
          </a:xfrm>
          <a:prstGeom prst="rect">
            <a:avLst/>
          </a:prstGeom>
          <a:noFill/>
          <a:ln>
            <a:noFill/>
          </a:ln>
        </p:spPr>
        <p:txBody>
          <a:bodyPr lIns="101875" tIns="50925" rIns="101875" bIns="50925" anchor="t" anchorCtr="0">
            <a:noAutofit/>
          </a:bodyPr>
          <a:lstStyle/>
          <a:p>
            <a:pPr marL="0" marR="0" lvl="0" indent="0" algn="ctr" rtl="0">
              <a:spcBef>
                <a:spcPts val="0"/>
              </a:spcBef>
              <a:buClr>
                <a:srgbClr val="FFFFFF"/>
              </a:buClr>
              <a:buSzPct val="25000"/>
              <a:buFont typeface="Arial"/>
              <a:buNone/>
            </a:pPr>
            <a:r>
              <a:rPr lang="en-US" sz="2400" b="0" i="0" dirty="0">
                <a:solidFill>
                  <a:srgbClr val="FFFFFF"/>
                </a:solidFill>
                <a:latin typeface="Helvetica Neue"/>
                <a:ea typeface="Helvetica Neue"/>
                <a:cs typeface="Helvetica Neue"/>
                <a:sym typeface="Helvetica Neue"/>
              </a:rPr>
              <a:t>Text, bullets, language</a:t>
            </a:r>
          </a:p>
        </p:txBody>
      </p:sp>
      <p:pic>
        <p:nvPicPr>
          <p:cNvPr id="312" name="Shape 312" descr="Full_Bleed_ML_Logo_DarkRed.png"/>
          <p:cNvPicPr preferRelativeResize="0"/>
          <p:nvPr/>
        </p:nvPicPr>
        <p:blipFill rotWithShape="1">
          <a:blip r:embed="rId2">
            <a:alphaModFix/>
          </a:blip>
          <a:srcRect/>
          <a:stretch/>
        </p:blipFill>
        <p:spPr>
          <a:xfrm>
            <a:off x="3970605" y="2600586"/>
            <a:ext cx="2112693" cy="2115627"/>
          </a:xfrm>
          <a:prstGeom prst="rect">
            <a:avLst/>
          </a:prstGeom>
          <a:noFill/>
          <a:ln>
            <a:noFill/>
          </a:ln>
        </p:spPr>
      </p:pic>
      <p:sp>
        <p:nvSpPr>
          <p:cNvPr id="2" name="TextBox 1">
            <a:extLst>
              <a:ext uri="{FF2B5EF4-FFF2-40B4-BE49-F238E27FC236}">
                <a16:creationId xmlns:a16="http://schemas.microsoft.com/office/drawing/2014/main" id="{B114DDD3-B9C6-40B9-9882-95581D40EDC7}"/>
              </a:ext>
            </a:extLst>
          </p:cNvPr>
          <p:cNvSpPr txBox="1"/>
          <p:nvPr userDrawn="1"/>
        </p:nvSpPr>
        <p:spPr>
          <a:xfrm>
            <a:off x="9353550" y="7315200"/>
            <a:ext cx="436338" cy="338554"/>
          </a:xfrm>
          <a:prstGeom prst="rect">
            <a:avLst/>
          </a:prstGeom>
          <a:noFill/>
        </p:spPr>
        <p:txBody>
          <a:bodyPr wrap="none" rtlCol="0">
            <a:spAutoFit/>
          </a:bodyPr>
          <a:lstStyle/>
          <a:p>
            <a:fld id="{EFDB604B-D547-4F70-A1BE-596DEAFCA68A}" type="slidenum">
              <a:rPr lang="en-US" sz="1600" b="1" smtClean="0"/>
              <a:t>‹#›</a:t>
            </a:fld>
            <a:endParaRPr lang="en-US" sz="1600" b="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50946" y="3833778"/>
            <a:ext cx="9326452" cy="1036320"/>
          </a:xfrm>
          <a:prstGeom prst="rect">
            <a:avLst/>
          </a:prstGeom>
          <a:noFill/>
          <a:ln>
            <a:noFill/>
          </a:ln>
        </p:spPr>
        <p:txBody>
          <a:bodyPr lIns="91425" tIns="91425" rIns="91425" bIns="91425" anchor="t" anchorCtr="0"/>
          <a:lstStyle>
            <a:lvl1pPr marL="0" marR="0" lvl="0" indent="0" algn="l" rtl="0">
              <a:spcBef>
                <a:spcPts val="1760"/>
              </a:spcBef>
              <a:buClr>
                <a:schemeClr val="lt1"/>
              </a:buClr>
              <a:buFont typeface="Arial"/>
              <a:buNone/>
              <a:defRPr sz="8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dk1"/>
              </a:buClr>
              <a:buFont typeface="Arial"/>
              <a:buNone/>
              <a:defRPr sz="3100" b="0" i="0" u="none" strike="noStrike" cap="none">
                <a:solidFill>
                  <a:schemeClr val="dk1"/>
                </a:solidFill>
                <a:latin typeface="Helvetica Neue"/>
                <a:ea typeface="Helvetica Neue"/>
                <a:cs typeface="Helvetica Neue"/>
                <a:sym typeface="Helvetica Neue"/>
              </a:defRPr>
            </a:lvl2pPr>
            <a:lvl3pPr marL="1018825" marR="0" lvl="2" indent="-2825" algn="l" rtl="0">
              <a:spcBef>
                <a:spcPts val="540"/>
              </a:spcBef>
              <a:buClr>
                <a:schemeClr val="dk1"/>
              </a:buClr>
              <a:buFont typeface="Arial"/>
              <a:buNone/>
              <a:defRPr sz="2700" b="0" i="0" u="none" strike="noStrike" cap="none">
                <a:solidFill>
                  <a:schemeClr val="dk1"/>
                </a:solidFill>
                <a:latin typeface="Helvetica Neue"/>
                <a:ea typeface="Helvetica Neue"/>
                <a:cs typeface="Helvetica Neue"/>
                <a:sym typeface="Helvetica Neue"/>
              </a:defRPr>
            </a:lvl3pPr>
            <a:lvl4pPr marL="1528237" marR="0" lvl="3" indent="-4237"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4pPr>
            <a:lvl5pPr marL="2037649" marR="0" lvl="4" indent="-5649"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5pPr>
            <a:lvl6pPr marL="2801767" marR="0" lvl="5" indent="-122066"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6pPr>
            <a:lvl7pPr marL="3311180" marR="0" lvl="6" indent="-123480"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7pPr>
            <a:lvl8pPr marL="3820592" marR="0" lvl="7" indent="-124891"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8pPr>
            <a:lvl9pPr marL="4330004" marR="0" lvl="8" indent="-126303"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515889" y="5299825"/>
            <a:ext cx="3604823"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416727" y="5383655"/>
            <a:ext cx="9260672"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3" marR="0" lvl="2" indent="-2823" algn="ctr"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547061" marR="0" lvl="5" indent="-7061"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6pPr>
            <a:lvl7pPr marL="3056473" marR="0" lvl="6" indent="-8472"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7pPr>
            <a:lvl8pPr marL="3565885" marR="0" lvl="7" indent="-9885"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8pPr>
            <a:lvl9pPr marL="4075298" marR="0" lvl="8" indent="-11298"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745177" y="5111856"/>
            <a:ext cx="6895900" cy="1295400"/>
          </a:xfrm>
        </p:spPr>
        <p:txBody>
          <a:bodyPr/>
          <a:lstStyle/>
          <a:p>
            <a:r>
              <a:rPr lang="en-US" dirty="0"/>
              <a:t>Click to edit Master title style</a:t>
            </a:r>
          </a:p>
        </p:txBody>
      </p:sp>
      <p:sp>
        <p:nvSpPr>
          <p:cNvPr id="4" name="Content Placeholder 3"/>
          <p:cNvSpPr>
            <a:spLocks noGrp="1"/>
          </p:cNvSpPr>
          <p:nvPr>
            <p:ph sz="quarter" idx="10"/>
          </p:nvPr>
        </p:nvSpPr>
        <p:spPr>
          <a:xfrm>
            <a:off x="7954963" y="1006475"/>
            <a:ext cx="1204912" cy="1355725"/>
          </a:xfrm>
        </p:spPr>
        <p:txBody>
          <a:bodyPr/>
          <a:lstStyle/>
          <a:p>
            <a:pPr lvl="0"/>
            <a:endParaRPr lang="en-US" dirty="0"/>
          </a:p>
        </p:txBody>
      </p:sp>
      <p:sp>
        <p:nvSpPr>
          <p:cNvPr id="6" name="Picture Placeholder 5"/>
          <p:cNvSpPr>
            <a:spLocks noGrp="1"/>
          </p:cNvSpPr>
          <p:nvPr>
            <p:ph type="pic" sz="quarter" idx="11"/>
          </p:nvPr>
        </p:nvSpPr>
        <p:spPr>
          <a:xfrm>
            <a:off x="152400" y="1920875"/>
            <a:ext cx="3794125" cy="5135563"/>
          </a:xfrm>
        </p:spPr>
        <p:txBody>
          <a:bodyPr/>
          <a:lstStyle/>
          <a:p>
            <a:endParaRPr lang="en-US" dirty="0"/>
          </a:p>
        </p:txBody>
      </p:sp>
      <p:sp>
        <p:nvSpPr>
          <p:cNvPr id="5" name="TextBox 4">
            <a:extLst>
              <a:ext uri="{FF2B5EF4-FFF2-40B4-BE49-F238E27FC236}">
                <a16:creationId xmlns:a16="http://schemas.microsoft.com/office/drawing/2014/main" id="{8295A8EB-2196-4CC0-B0BF-B279B45D17EF}"/>
              </a:ext>
            </a:extLst>
          </p:cNvPr>
          <p:cNvSpPr txBox="1"/>
          <p:nvPr userDrawn="1"/>
        </p:nvSpPr>
        <p:spPr>
          <a:xfrm>
            <a:off x="9353550" y="7315200"/>
            <a:ext cx="436338" cy="338554"/>
          </a:xfrm>
          <a:prstGeom prst="rect">
            <a:avLst/>
          </a:prstGeom>
          <a:noFill/>
        </p:spPr>
        <p:txBody>
          <a:bodyPr wrap="none" rtlCol="0">
            <a:spAutoFit/>
          </a:bodyPr>
          <a:lstStyle/>
          <a:p>
            <a:fld id="{EFDB604B-D547-4F70-A1BE-596DEAFCA68A}" type="slidenum">
              <a:rPr lang="en-US" sz="1600" b="1" smtClean="0"/>
              <a:t>‹#›</a:t>
            </a:fld>
            <a:endParaRPr lang="en-US" sz="1600" b="1" dirty="0"/>
          </a:p>
        </p:txBody>
      </p:sp>
    </p:spTree>
    <p:extLst>
      <p:ext uri="{BB962C8B-B14F-4D97-AF65-F5344CB8AC3E}">
        <p14:creationId xmlns:p14="http://schemas.microsoft.com/office/powerpoint/2010/main" val="234338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960">
                <a:latin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defRPr sz="2200">
                <a:latin typeface="Tahoma" panose="020B0604030504040204" pitchFamily="34" charset="0"/>
              </a:defRPr>
            </a:lvl1pPr>
            <a:lvl2pPr>
              <a:defRPr sz="1760">
                <a:latin typeface="Tahoma" panose="020B0604030504040204" pitchFamily="34" charset="0"/>
              </a:defRPr>
            </a:lvl2pPr>
            <a:lvl3pPr>
              <a:defRPr sz="1540">
                <a:latin typeface="Tahoma" panose="020B0604030504040204" pitchFamily="34" charset="0"/>
              </a:defRPr>
            </a:lvl3pPr>
            <a:lvl4pPr>
              <a:defRPr sz="1320">
                <a:latin typeface="Tahoma" panose="020B0604030504040204" pitchFamily="34" charset="0"/>
              </a:defRPr>
            </a:lvl4pPr>
            <a:lvl5pPr>
              <a:defRPr sz="1320">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10/22/2025</a:t>
            </a:fld>
            <a:endParaRPr lang="en-US" dirty="0"/>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
        <p:nvSpPr>
          <p:cNvPr id="8" name="TextBox 7">
            <a:extLst>
              <a:ext uri="{FF2B5EF4-FFF2-40B4-BE49-F238E27FC236}">
                <a16:creationId xmlns:a16="http://schemas.microsoft.com/office/drawing/2014/main" id="{A2E6BCF1-297F-47EC-95DC-45BBA9C3223C}"/>
              </a:ext>
            </a:extLst>
          </p:cNvPr>
          <p:cNvSpPr txBox="1"/>
          <p:nvPr userDrawn="1"/>
        </p:nvSpPr>
        <p:spPr>
          <a:xfrm>
            <a:off x="9353550" y="7315200"/>
            <a:ext cx="436338" cy="338554"/>
          </a:xfrm>
          <a:prstGeom prst="rect">
            <a:avLst/>
          </a:prstGeom>
          <a:noFill/>
        </p:spPr>
        <p:txBody>
          <a:bodyPr wrap="none" rtlCol="0">
            <a:spAutoFit/>
          </a:bodyPr>
          <a:lstStyle/>
          <a:p>
            <a:fld id="{EFDB604B-D547-4F70-A1BE-596DEAFCA68A}" type="slidenum">
              <a:rPr lang="en-US" sz="1600" b="1" smtClean="0"/>
              <a:t>‹#›</a:t>
            </a:fld>
            <a:endParaRPr lang="en-US" sz="1600" b="1" dirty="0"/>
          </a:p>
        </p:txBody>
      </p:sp>
    </p:spTree>
    <p:extLst>
      <p:ext uri="{BB962C8B-B14F-4D97-AF65-F5344CB8AC3E}">
        <p14:creationId xmlns:p14="http://schemas.microsoft.com/office/powerpoint/2010/main" val="312975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0" y="379608"/>
            <a:ext cx="10058400" cy="815797"/>
          </a:xfrm>
        </p:spPr>
        <p:txBody>
          <a:bodyPr>
            <a:normAutofit/>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6" name="Content Placeholder 5"/>
          <p:cNvSpPr>
            <a:spLocks noGrp="1"/>
          </p:cNvSpPr>
          <p:nvPr>
            <p:ph sz="quarter" idx="10"/>
          </p:nvPr>
        </p:nvSpPr>
        <p:spPr>
          <a:xfrm>
            <a:off x="117582" y="1933292"/>
            <a:ext cx="9804186" cy="1262084"/>
          </a:xfrm>
        </p:spPr>
        <p:txBody>
          <a:bodyPr>
            <a:normAutofit/>
          </a:bodyPr>
          <a:lstStyle>
            <a:lvl1pPr marL="361950" indent="-361950">
              <a:spcBef>
                <a:spcPts val="624"/>
              </a:spcBef>
              <a:buClr>
                <a:srgbClr val="4E4E4E"/>
              </a:buClr>
              <a:buFont typeface="Arial" pitchFamily="34" charset="0"/>
              <a:buChar char="•"/>
              <a:defRPr sz="2600">
                <a:solidFill>
                  <a:schemeClr val="tx1"/>
                </a:solidFill>
                <a:latin typeface="Arial" pitchFamily="34" charset="0"/>
                <a:cs typeface="Arial" pitchFamily="34" charset="0"/>
              </a:defRPr>
            </a:lvl1pPr>
            <a:lvl2pPr marL="712788" indent="-350838">
              <a:spcBef>
                <a:spcPts val="624"/>
              </a:spcBef>
              <a:buClr>
                <a:srgbClr val="4E4E4E"/>
              </a:buClr>
              <a:buFont typeface="Arial" pitchFamily="34" charset="0"/>
              <a:buChar char="–"/>
              <a:defRPr sz="2400">
                <a:solidFill>
                  <a:schemeClr val="tx1"/>
                </a:solidFill>
                <a:latin typeface="Arial" pitchFamily="34" charset="0"/>
                <a:cs typeface="Arial" pitchFamily="34" charset="0"/>
              </a:defRPr>
            </a:lvl2pPr>
            <a:lvl3pPr marL="1074738" indent="-361950">
              <a:spcBef>
                <a:spcPts val="624"/>
              </a:spcBef>
              <a:buClr>
                <a:srgbClr val="4E4E4E"/>
              </a:buClr>
              <a:buFont typeface="Wingdings" pitchFamily="2" charset="2"/>
              <a:buChar char="§"/>
              <a:defRPr sz="22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3E73C-DD2E-6499-3592-B384240CE332}"/>
              </a:ext>
            </a:extLst>
          </p:cNvPr>
          <p:cNvSpPr>
            <a:spLocks noGrp="1"/>
          </p:cNvSpPr>
          <p:nvPr>
            <p:ph sz="quarter" idx="11"/>
          </p:nvPr>
        </p:nvSpPr>
        <p:spPr>
          <a:xfrm>
            <a:off x="171450" y="3335338"/>
            <a:ext cx="9525000" cy="11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FF3C2392-5EEA-CB0A-0C48-07B2A50A104D}"/>
              </a:ext>
            </a:extLst>
          </p:cNvPr>
          <p:cNvSpPr>
            <a:spLocks noGrp="1"/>
          </p:cNvSpPr>
          <p:nvPr>
            <p:ph sz="quarter" idx="12"/>
          </p:nvPr>
        </p:nvSpPr>
        <p:spPr>
          <a:xfrm>
            <a:off x="171450" y="4743450"/>
            <a:ext cx="9525000" cy="128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A2834C8D-202D-EAD1-E919-73F60C1763EB}"/>
              </a:ext>
            </a:extLst>
          </p:cNvPr>
          <p:cNvSpPr>
            <a:spLocks noGrp="1"/>
          </p:cNvSpPr>
          <p:nvPr>
            <p:ph sz="quarter" idx="13"/>
          </p:nvPr>
        </p:nvSpPr>
        <p:spPr>
          <a:xfrm>
            <a:off x="171450" y="6270625"/>
            <a:ext cx="9223375" cy="87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4600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accent1">
                <a:lumMod val="5000"/>
                <a:lumOff val="95000"/>
              </a:schemeClr>
            </a:gs>
            <a:gs pos="99000">
              <a:schemeClr val="accent1">
                <a:lumMod val="45000"/>
                <a:lumOff val="55000"/>
              </a:schemeClr>
            </a:gs>
            <a:gs pos="98000">
              <a:srgbClr val="0B05F1"/>
            </a:gs>
            <a:gs pos="100000">
              <a:schemeClr val="accent1">
                <a:lumMod val="30000"/>
                <a:lumOff val="70000"/>
              </a:schemeClr>
            </a:gs>
          </a:gsLst>
          <a:path path="shape">
            <a:fillToRect l="50000" t="50000" r="50000" b="50000"/>
          </a:path>
          <a:tileRect/>
        </a:gradFill>
        <a:effectLst/>
      </p:bgPr>
    </p:bg>
    <p:spTree>
      <p:nvGrpSpPr>
        <p:cNvPr id="1" name="Shape 9"/>
        <p:cNvGrpSpPr/>
        <p:nvPr/>
      </p:nvGrpSpPr>
      <p:grpSpPr>
        <a:xfrm>
          <a:off x="0" y="0"/>
          <a:ext cx="0" cy="0"/>
          <a:chOff x="0" y="0"/>
          <a:chExt cx="0" cy="0"/>
        </a:xfrm>
      </p:grpSpPr>
      <p:pic>
        <p:nvPicPr>
          <p:cNvPr id="14" name="Textbox 14" descr="MacLearn_logo_reverse.png"/>
          <p:cNvPicPr preferRelativeResize="0"/>
          <p:nvPr/>
        </p:nvPicPr>
        <p:blipFill rotWithShape="1">
          <a:blip r:embed="rId8">
            <a:alphaModFix/>
          </a:blip>
          <a:srcRect/>
          <a:stretch/>
        </p:blipFill>
        <p:spPr>
          <a:xfrm>
            <a:off x="228600" y="217571"/>
            <a:ext cx="1524000" cy="468227"/>
          </a:xfrm>
          <a:prstGeom prst="rect">
            <a:avLst/>
          </a:prstGeom>
          <a:noFill/>
          <a:ln>
            <a:noFill/>
          </a:ln>
        </p:spPr>
      </p:pic>
      <p:sp>
        <p:nvSpPr>
          <p:cNvPr id="15" name="Textbox 10"/>
          <p:cNvSpPr txBox="1">
            <a:spLocks noGrp="1"/>
          </p:cNvSpPr>
          <p:nvPr>
            <p:ph type="title"/>
          </p:nvPr>
        </p:nvSpPr>
        <p:spPr>
          <a:xfrm>
            <a:off x="2659577" y="311256"/>
            <a:ext cx="6895900" cy="1295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Textbox 11"/>
          <p:cNvSpPr txBox="1">
            <a:spLocks noGrp="1"/>
          </p:cNvSpPr>
          <p:nvPr>
            <p:ph type="body" idx="1"/>
          </p:nvPr>
        </p:nvSpPr>
        <p:spPr>
          <a:xfrm>
            <a:off x="502920" y="1813559"/>
            <a:ext cx="9052559" cy="5129425"/>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0"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 id="2147483674" r:id="rId2"/>
    <p:sldLayoutId id="2147483671" r:id="rId3"/>
    <p:sldLayoutId id="2147483675"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arketoracle.co.uk/Article35494.html" TargetMode="Externa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9" name="Sub Title 1"/>
          <p:cNvSpPr>
            <a:spLocks noGrp="1"/>
          </p:cNvSpPr>
          <p:nvPr>
            <p:ph sz="quarter" idx="10"/>
          </p:nvPr>
        </p:nvSpPr>
        <p:spPr>
          <a:xfrm>
            <a:off x="877549" y="0"/>
            <a:ext cx="8303302" cy="2293495"/>
          </a:xfrm>
        </p:spPr>
        <p:txBody>
          <a:bodyPr anchor="ctr"/>
          <a:lstStyle/>
          <a:p>
            <a:pPr algn="ctr"/>
            <a:r>
              <a:rPr lang="en-US" b="1" dirty="0">
                <a:solidFill>
                  <a:srgbClr val="0B05F1"/>
                </a:solidFill>
                <a:latin typeface="Arial" pitchFamily="34" charset="0"/>
                <a:cs typeface="Arial" pitchFamily="34" charset="0"/>
              </a:rPr>
              <a:t>CHAPTER 16 LECTURE- INFLATION, DISINFLATION, AND DEFLATION</a:t>
            </a:r>
          </a:p>
        </p:txBody>
      </p:sp>
      <p:pic>
        <p:nvPicPr>
          <p:cNvPr id="11" name="Picture 10">
            <a:extLst>
              <a:ext uri="{FF2B5EF4-FFF2-40B4-BE49-F238E27FC236}">
                <a16:creationId xmlns:a16="http://schemas.microsoft.com/office/drawing/2014/main" id="{3BF2AA68-ED44-4465-AA14-32BD7FF4EF75}"/>
              </a:ext>
            </a:extLst>
          </p:cNvPr>
          <p:cNvPicPr>
            <a:picLocks noChangeAspect="1"/>
          </p:cNvPicPr>
          <p:nvPr/>
        </p:nvPicPr>
        <p:blipFill>
          <a:blip r:embed="rId3"/>
          <a:stretch>
            <a:fillRect/>
          </a:stretch>
        </p:blipFill>
        <p:spPr>
          <a:xfrm>
            <a:off x="254832" y="1843790"/>
            <a:ext cx="9398833" cy="5711253"/>
          </a:xfrm>
          <a:prstGeom prst="rect">
            <a:avLst/>
          </a:prstGeom>
        </p:spPr>
      </p:pic>
    </p:spTree>
    <p:extLst>
      <p:ext uri="{BB962C8B-B14F-4D97-AF65-F5344CB8AC3E}">
        <p14:creationId xmlns:p14="http://schemas.microsoft.com/office/powerpoint/2010/main" val="52962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206"/>
            <a:ext cx="9996324" cy="987115"/>
          </a:xfrm>
        </p:spPr>
        <p:txBody>
          <a:bodyPr/>
          <a:lstStyle/>
          <a:p>
            <a:r>
              <a:rPr lang="en-US" dirty="0"/>
              <a:t>THE EFFECTIVENESS OF MONETARY POLICY</a:t>
            </a:r>
          </a:p>
        </p:txBody>
      </p:sp>
      <p:sp>
        <p:nvSpPr>
          <p:cNvPr id="4" name="Content Placeholder 3"/>
          <p:cNvSpPr>
            <a:spLocks noGrp="1"/>
          </p:cNvSpPr>
          <p:nvPr>
            <p:ph sz="quarter" idx="10"/>
          </p:nvPr>
        </p:nvSpPr>
        <p:spPr>
          <a:xfrm>
            <a:off x="278296" y="1010430"/>
            <a:ext cx="9454427" cy="5346921"/>
          </a:xfrm>
        </p:spPr>
        <p:txBody>
          <a:bodyPr/>
          <a:lstStyle/>
          <a:p>
            <a:pPr>
              <a:spcAft>
                <a:spcPts val="1200"/>
              </a:spcAft>
            </a:pPr>
            <a:r>
              <a:rPr lang="en-US" sz="2400" dirty="0"/>
              <a:t>If money supply increases, what happens?</a:t>
            </a:r>
          </a:p>
          <a:p>
            <a:pPr>
              <a:spcAft>
                <a:spcPts val="1200"/>
              </a:spcAft>
            </a:pPr>
            <a:r>
              <a:rPr lang="en-US" sz="2400" dirty="0"/>
              <a:t>The increase in </a:t>
            </a:r>
            <a:r>
              <a:rPr lang="en-US" sz="2400" i="1" dirty="0"/>
              <a:t>AD</a:t>
            </a:r>
            <a:r>
              <a:rPr lang="en-US" sz="2400" dirty="0"/>
              <a:t> will increase the price level and output and eventually pull up nominal wages, which moves the </a:t>
            </a:r>
            <a:r>
              <a:rPr lang="en-US" sz="2400" i="1" dirty="0"/>
              <a:t>SRAS</a:t>
            </a:r>
            <a:r>
              <a:rPr lang="en-US" sz="2400" dirty="0"/>
              <a:t> curve leftward.</a:t>
            </a:r>
          </a:p>
        </p:txBody>
      </p:sp>
      <p:pic>
        <p:nvPicPr>
          <p:cNvPr id="7" name="Picture Placeholder 6" descr="Figure 16-1 Line graph of Aggregate price level versus Real GDP, as discussed in the text and the caption. The rightward shift of the demand curve, the upward movement of the equilibrium point, and the leftward shift of the supply curve result in an increase s of price from P-sub-1 to P-sub-2 and then to P-sub-3.">
            <a:extLst>
              <a:ext uri="{FF2B5EF4-FFF2-40B4-BE49-F238E27FC236}">
                <a16:creationId xmlns:a16="http://schemas.microsoft.com/office/drawing/2014/main" id="{D590E23E-BD80-4C72-A964-A54AABFC040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96956" y="2902226"/>
            <a:ext cx="9064487" cy="4254349"/>
          </a:xfrm>
          <a:prstGeom prst="rect">
            <a:avLst/>
          </a:prstGeom>
        </p:spPr>
      </p:pic>
    </p:spTree>
    <p:extLst>
      <p:ext uri="{BB962C8B-B14F-4D97-AF65-F5344CB8AC3E}">
        <p14:creationId xmlns:p14="http://schemas.microsoft.com/office/powerpoint/2010/main" val="175931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3" y="222662"/>
            <a:ext cx="9996324" cy="987115"/>
          </a:xfrm>
        </p:spPr>
        <p:txBody>
          <a:bodyPr/>
          <a:lstStyle/>
          <a:p>
            <a:r>
              <a:rPr lang="en-US" dirty="0"/>
              <a:t>THE CLASSICAL MODEL OF THE PRICE LEVEL</a:t>
            </a:r>
          </a:p>
        </p:txBody>
      </p:sp>
      <p:sp>
        <p:nvSpPr>
          <p:cNvPr id="4" name="Content Placeholder 3"/>
          <p:cNvSpPr>
            <a:spLocks noGrp="1"/>
          </p:cNvSpPr>
          <p:nvPr>
            <p:ph sz="quarter" idx="10"/>
          </p:nvPr>
        </p:nvSpPr>
        <p:spPr>
          <a:xfrm>
            <a:off x="136632" y="957289"/>
            <a:ext cx="9804186" cy="1973801"/>
          </a:xfrm>
        </p:spPr>
        <p:txBody>
          <a:bodyPr/>
          <a:lstStyle/>
          <a:p>
            <a:r>
              <a:rPr lang="en-US" sz="2400" dirty="0"/>
              <a:t>The “classical” (pre-Keynes) model assumes the economy moves directly from </a:t>
            </a:r>
            <a:r>
              <a:rPr lang="en-US" sz="2400" i="1" dirty="0"/>
              <a:t>E</a:t>
            </a:r>
            <a:r>
              <a:rPr lang="en-US" sz="2400" baseline="-25000" dirty="0"/>
              <a:t>1</a:t>
            </a:r>
            <a:r>
              <a:rPr lang="en-US" sz="2400" dirty="0"/>
              <a:t> to </a:t>
            </a:r>
            <a:r>
              <a:rPr lang="en-US" sz="2400" i="1" dirty="0"/>
              <a:t>E</a:t>
            </a:r>
            <a:r>
              <a:rPr lang="en-US" sz="2400" baseline="-25000" dirty="0"/>
              <a:t>3</a:t>
            </a:r>
            <a:r>
              <a:rPr lang="en-US" sz="2400" dirty="0"/>
              <a:t>—not necessarily a good assumption during normal times of low inflation.</a:t>
            </a:r>
          </a:p>
        </p:txBody>
      </p:sp>
      <p:pic>
        <p:nvPicPr>
          <p:cNvPr id="7" name="Picture Placeholder 6" descr="Figure 16-1 Line graph of Aggregate price level versus Real GDP, as discussed in the text and the caption. The rightward shift of the demand curve, the upward movement of the equilibrium point, and the leftward shift of the supply curve result in an increase s of price from P-sub-1 to P-sub-2 and then to P-sub-3.">
            <a:extLst>
              <a:ext uri="{FF2B5EF4-FFF2-40B4-BE49-F238E27FC236}">
                <a16:creationId xmlns:a16="http://schemas.microsoft.com/office/drawing/2014/main" id="{E6029B4D-4A73-413E-8F8F-B8CB4854160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914399" y="2199862"/>
            <a:ext cx="8295861" cy="5190494"/>
          </a:xfrm>
          <a:prstGeom prst="rect">
            <a:avLst/>
          </a:prstGeom>
        </p:spPr>
      </p:pic>
    </p:spTree>
    <p:extLst>
      <p:ext uri="{BB962C8B-B14F-4D97-AF65-F5344CB8AC3E}">
        <p14:creationId xmlns:p14="http://schemas.microsoft.com/office/powerpoint/2010/main" val="37739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BY DOING: PRACTICE QUESTION 1</a:t>
            </a:r>
          </a:p>
        </p:txBody>
      </p:sp>
      <p:sp>
        <p:nvSpPr>
          <p:cNvPr id="3" name="Content Placeholder 2"/>
          <p:cNvSpPr>
            <a:spLocks noGrp="1"/>
          </p:cNvSpPr>
          <p:nvPr>
            <p:ph sz="quarter" idx="10"/>
          </p:nvPr>
        </p:nvSpPr>
        <p:spPr/>
        <p:txBody>
          <a:bodyPr>
            <a:normAutofit/>
          </a:bodyPr>
          <a:lstStyle/>
          <a:p>
            <a:pPr>
              <a:spcAft>
                <a:spcPts val="1200"/>
              </a:spcAft>
            </a:pPr>
            <a:r>
              <a:rPr lang="en-US" dirty="0"/>
              <a:t>Governments that run large deficits can:</a:t>
            </a:r>
          </a:p>
          <a:p>
            <a:pPr lvl="1" indent="-357188">
              <a:spcAft>
                <a:spcPts val="600"/>
              </a:spcAft>
              <a:buFont typeface="+mj-lt"/>
              <a:buAutoNum type="alphaLcParenR"/>
            </a:pPr>
            <a:r>
              <a:rPr lang="en-US" dirty="0"/>
              <a:t>reduce the deficit by raising taxes.</a:t>
            </a:r>
          </a:p>
          <a:p>
            <a:pPr lvl="1" indent="-357188">
              <a:spcAft>
                <a:spcPts val="600"/>
              </a:spcAft>
              <a:buFont typeface="+mj-lt"/>
              <a:buAutoNum type="alphaLcParenR"/>
            </a:pPr>
            <a:r>
              <a:rPr lang="en-US" dirty="0"/>
              <a:t>reduce the deficit by reducing spending.</a:t>
            </a:r>
          </a:p>
          <a:p>
            <a:pPr lvl="1" indent="-357188">
              <a:spcAft>
                <a:spcPts val="600"/>
              </a:spcAft>
              <a:buFont typeface="+mj-lt"/>
              <a:buAutoNum type="alphaLcParenR"/>
            </a:pPr>
            <a:r>
              <a:rPr lang="en-US" dirty="0"/>
              <a:t>finance the deficit by printing money.</a:t>
            </a:r>
          </a:p>
          <a:p>
            <a:pPr lvl="1" indent="-357188">
              <a:spcAft>
                <a:spcPts val="600"/>
              </a:spcAft>
              <a:buFont typeface="+mj-lt"/>
              <a:buAutoNum type="alphaLcParenR"/>
            </a:pPr>
            <a:r>
              <a:rPr lang="en-US" dirty="0"/>
              <a:t>Answers (a), (b), and (c) are all correct.</a:t>
            </a:r>
          </a:p>
        </p:txBody>
      </p:sp>
    </p:spTree>
    <p:extLst>
      <p:ext uri="{BB962C8B-B14F-4D97-AF65-F5344CB8AC3E}">
        <p14:creationId xmlns:p14="http://schemas.microsoft.com/office/powerpoint/2010/main" val="385237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LEARN BY DOING: PRACTICE QUESTION 1</a:t>
            </a:r>
            <a:br>
              <a:rPr lang="en-US" dirty="0"/>
            </a:br>
            <a:r>
              <a:rPr lang="en-US" dirty="0"/>
              <a:t>(ANSWER)</a:t>
            </a:r>
          </a:p>
        </p:txBody>
      </p:sp>
      <p:sp>
        <p:nvSpPr>
          <p:cNvPr id="3" name="Content Placeholder 2"/>
          <p:cNvSpPr>
            <a:spLocks noGrp="1"/>
          </p:cNvSpPr>
          <p:nvPr>
            <p:ph sz="quarter" idx="10"/>
          </p:nvPr>
        </p:nvSpPr>
        <p:spPr/>
        <p:txBody>
          <a:bodyPr>
            <a:normAutofit/>
          </a:bodyPr>
          <a:lstStyle/>
          <a:p>
            <a:pPr>
              <a:spcAft>
                <a:spcPts val="600"/>
              </a:spcAft>
            </a:pPr>
            <a:r>
              <a:rPr lang="en-US" dirty="0"/>
              <a:t>Governments that run large deficits can:</a:t>
            </a:r>
          </a:p>
          <a:p>
            <a:pPr lvl="1" indent="-357188">
              <a:spcAft>
                <a:spcPts val="600"/>
              </a:spcAft>
              <a:buFont typeface="+mj-lt"/>
              <a:buAutoNum type="alphaLcParenR"/>
            </a:pPr>
            <a:r>
              <a:rPr lang="en-US" dirty="0"/>
              <a:t>reduce the deficit by raising taxes.</a:t>
            </a:r>
          </a:p>
          <a:p>
            <a:pPr lvl="1" indent="-357188">
              <a:spcAft>
                <a:spcPts val="600"/>
              </a:spcAft>
              <a:buFont typeface="+mj-lt"/>
              <a:buAutoNum type="alphaLcParenR"/>
            </a:pPr>
            <a:r>
              <a:rPr lang="en-US" dirty="0"/>
              <a:t>reduce the deficit by reducing spending.</a:t>
            </a:r>
          </a:p>
          <a:p>
            <a:pPr lvl="1" indent="-357188">
              <a:spcAft>
                <a:spcPts val="600"/>
              </a:spcAft>
              <a:buFont typeface="+mj-lt"/>
              <a:buAutoNum type="alphaLcParenR"/>
            </a:pPr>
            <a:r>
              <a:rPr lang="en-US" dirty="0"/>
              <a:t>finance the deficit by printing money.</a:t>
            </a:r>
          </a:p>
          <a:p>
            <a:pPr lvl="1" indent="-357188">
              <a:spcAft>
                <a:spcPts val="600"/>
              </a:spcAft>
              <a:buFont typeface="+mj-lt"/>
              <a:buAutoNum type="alphaLcParenR"/>
            </a:pPr>
            <a:r>
              <a:rPr lang="en-US" b="1" dirty="0"/>
              <a:t>Answers (a), (b), and (c) are all correct. (correct answer)</a:t>
            </a:r>
          </a:p>
        </p:txBody>
      </p:sp>
    </p:spTree>
    <p:extLst>
      <p:ext uri="{BB962C8B-B14F-4D97-AF65-F5344CB8AC3E}">
        <p14:creationId xmlns:p14="http://schemas.microsoft.com/office/powerpoint/2010/main" val="311024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191"/>
            <a:ext cx="10058400" cy="815797"/>
          </a:xfrm>
        </p:spPr>
        <p:txBody>
          <a:bodyPr/>
          <a:lstStyle/>
          <a:p>
            <a:r>
              <a:rPr lang="en-US" dirty="0"/>
              <a:t>THE INFLATION TAX</a:t>
            </a:r>
          </a:p>
        </p:txBody>
      </p:sp>
      <p:sp>
        <p:nvSpPr>
          <p:cNvPr id="3" name="Content Placeholder 2"/>
          <p:cNvSpPr>
            <a:spLocks noGrp="1"/>
          </p:cNvSpPr>
          <p:nvPr>
            <p:ph sz="quarter" idx="10"/>
          </p:nvPr>
        </p:nvSpPr>
        <p:spPr>
          <a:xfrm>
            <a:off x="127107" y="1220701"/>
            <a:ext cx="9804186" cy="5593320"/>
          </a:xfrm>
        </p:spPr>
        <p:txBody>
          <a:bodyPr>
            <a:normAutofit fontScale="77500" lnSpcReduction="20000"/>
          </a:bodyPr>
          <a:lstStyle/>
          <a:p>
            <a:pPr>
              <a:lnSpc>
                <a:spcPct val="120000"/>
              </a:lnSpc>
            </a:pPr>
            <a:r>
              <a:rPr lang="en-US" dirty="0"/>
              <a:t>What is to prevent a government from paying for its expenses by printing money? Nothing. </a:t>
            </a:r>
          </a:p>
          <a:p>
            <a:pPr>
              <a:lnSpc>
                <a:spcPct val="120000"/>
              </a:lnSpc>
            </a:pPr>
            <a:r>
              <a:rPr lang="en-US" dirty="0"/>
              <a:t>The Treasury issues debt, and the Fed monetizes it by buying it back from the public through open-market purchases of Treasury bills. </a:t>
            </a:r>
          </a:p>
          <a:p>
            <a:pPr>
              <a:lnSpc>
                <a:spcPct val="120000"/>
              </a:lnSpc>
              <a:spcAft>
                <a:spcPts val="1800"/>
              </a:spcAft>
            </a:pPr>
            <a:r>
              <a:rPr lang="en-US" dirty="0"/>
              <a:t>The U.S. government can and does raise revenue by printing money.</a:t>
            </a:r>
            <a:endParaRPr lang="en-US" b="1" dirty="0"/>
          </a:p>
          <a:p>
            <a:pPr>
              <a:lnSpc>
                <a:spcPct val="120000"/>
              </a:lnSpc>
            </a:pPr>
            <a:r>
              <a:rPr lang="en-US" dirty="0"/>
              <a:t>Seigniorage: the revenue generated by a government’s right to print money (usually less than 1% of the U.S. government’s budget).</a:t>
            </a:r>
            <a:endParaRPr lang="en-US" i="1" dirty="0"/>
          </a:p>
          <a:p>
            <a:pPr>
              <a:lnSpc>
                <a:spcPct val="120000"/>
              </a:lnSpc>
            </a:pPr>
            <a:r>
              <a:rPr lang="en-US" dirty="0"/>
              <a:t>By printing money, a government increases the money supply, which triggers inflation. </a:t>
            </a:r>
          </a:p>
          <a:p>
            <a:pPr>
              <a:lnSpc>
                <a:spcPct val="120000"/>
              </a:lnSpc>
              <a:spcAft>
                <a:spcPts val="1800"/>
              </a:spcAft>
            </a:pPr>
            <a:r>
              <a:rPr lang="en-US" dirty="0"/>
              <a:t>Inflation erodes the purchasing power of money.</a:t>
            </a:r>
            <a:endParaRPr lang="en-US" b="1" dirty="0"/>
          </a:p>
          <a:p>
            <a:pPr>
              <a:lnSpc>
                <a:spcPct val="120000"/>
              </a:lnSpc>
            </a:pPr>
            <a:r>
              <a:rPr lang="en-US" dirty="0"/>
              <a:t>The</a:t>
            </a:r>
            <a:r>
              <a:rPr lang="en-US" b="1" dirty="0"/>
              <a:t> inflation tax</a:t>
            </a:r>
            <a:r>
              <a:rPr lang="en-US" dirty="0"/>
              <a:t>: the reduction in the real value of money held by the public caused by inflation.</a:t>
            </a:r>
          </a:p>
        </p:txBody>
      </p:sp>
    </p:spTree>
    <p:extLst>
      <p:ext uri="{BB962C8B-B14F-4D97-AF65-F5344CB8AC3E}">
        <p14:creationId xmlns:p14="http://schemas.microsoft.com/office/powerpoint/2010/main" val="41364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6" y="199268"/>
            <a:ext cx="9996324" cy="933815"/>
          </a:xfrm>
        </p:spPr>
        <p:txBody>
          <a:bodyPr/>
          <a:lstStyle/>
          <a:p>
            <a:r>
              <a:rPr lang="en-US" dirty="0"/>
              <a:t>THE LOGIC OF HYPERINFLATION</a:t>
            </a:r>
          </a:p>
        </p:txBody>
      </p:sp>
      <p:sp>
        <p:nvSpPr>
          <p:cNvPr id="3" name="Content Placeholder 2"/>
          <p:cNvSpPr>
            <a:spLocks noGrp="1"/>
          </p:cNvSpPr>
          <p:nvPr>
            <p:ph sz="quarter" idx="10"/>
          </p:nvPr>
        </p:nvSpPr>
        <p:spPr>
          <a:xfrm>
            <a:off x="117582" y="1336433"/>
            <a:ext cx="9804186" cy="6089798"/>
          </a:xfrm>
        </p:spPr>
        <p:txBody>
          <a:bodyPr>
            <a:normAutofit fontScale="85000" lnSpcReduction="20000"/>
          </a:bodyPr>
          <a:lstStyle/>
          <a:p>
            <a:pPr marL="0" indent="0" algn="ctr">
              <a:spcAft>
                <a:spcPts val="600"/>
              </a:spcAft>
              <a:buNone/>
            </a:pPr>
            <a:r>
              <a:rPr lang="en-US" dirty="0"/>
              <a:t>Seigniorage = </a:t>
            </a:r>
            <a:r>
              <a:rPr lang="el-GR" dirty="0"/>
              <a:t>Δ</a:t>
            </a:r>
            <a:r>
              <a:rPr lang="en-US" i="1" dirty="0"/>
              <a:t>M</a:t>
            </a:r>
          </a:p>
          <a:p>
            <a:pPr marL="508000" lvl="1" indent="0" algn="ctr">
              <a:spcAft>
                <a:spcPts val="600"/>
              </a:spcAft>
              <a:buNone/>
            </a:pPr>
            <a:r>
              <a:rPr lang="en-US" sz="2600" dirty="0"/>
              <a:t>where </a:t>
            </a:r>
            <a:r>
              <a:rPr lang="el-GR" sz="2600" dirty="0"/>
              <a:t>Δ </a:t>
            </a:r>
            <a:r>
              <a:rPr lang="en-US" sz="2600" dirty="0"/>
              <a:t>= monthly change and </a:t>
            </a:r>
            <a:r>
              <a:rPr lang="en-US" sz="2600" i="1" dirty="0"/>
              <a:t>M</a:t>
            </a:r>
            <a:r>
              <a:rPr lang="en-US" sz="2600" dirty="0"/>
              <a:t> = money supply</a:t>
            </a:r>
          </a:p>
          <a:p>
            <a:pPr marL="508000" lvl="1" indent="0" algn="ctr">
              <a:spcAft>
                <a:spcPts val="600"/>
              </a:spcAft>
              <a:buNone/>
            </a:pPr>
            <a:endParaRPr lang="en-US" sz="1300" dirty="0"/>
          </a:p>
          <a:p>
            <a:pPr>
              <a:spcAft>
                <a:spcPts val="600"/>
              </a:spcAft>
            </a:pPr>
            <a:r>
              <a:rPr lang="en-US" dirty="0"/>
              <a:t>It’s more useful to look at real seigniorage, the revenue created by printing money, divided by the price level, </a:t>
            </a:r>
            <a:r>
              <a:rPr lang="en-US" i="1" dirty="0"/>
              <a:t>P</a:t>
            </a:r>
            <a:r>
              <a:rPr lang="en-US" dirty="0"/>
              <a:t>:</a:t>
            </a:r>
          </a:p>
          <a:p>
            <a:pPr marL="0" indent="0" algn="ctr">
              <a:spcAft>
                <a:spcPts val="600"/>
              </a:spcAft>
              <a:buNone/>
            </a:pPr>
            <a:r>
              <a:rPr lang="en-US" dirty="0"/>
              <a:t>Real seigniorage = </a:t>
            </a:r>
            <a:r>
              <a:rPr lang="el-GR" dirty="0"/>
              <a:t>Δ</a:t>
            </a:r>
            <a:r>
              <a:rPr lang="en-US" i="1" dirty="0"/>
              <a:t>M</a:t>
            </a:r>
            <a:r>
              <a:rPr lang="en-US" dirty="0"/>
              <a:t>/</a:t>
            </a:r>
            <a:r>
              <a:rPr lang="en-US" i="1" dirty="0"/>
              <a:t>P</a:t>
            </a:r>
          </a:p>
          <a:p>
            <a:pPr>
              <a:spcAft>
                <a:spcPts val="600"/>
              </a:spcAft>
            </a:pPr>
            <a:r>
              <a:rPr lang="en-US" dirty="0"/>
              <a:t>This can be rewritten to:</a:t>
            </a:r>
          </a:p>
          <a:p>
            <a:pPr marL="2295525" indent="0">
              <a:spcAft>
                <a:spcPts val="600"/>
              </a:spcAft>
              <a:buNone/>
            </a:pPr>
            <a:r>
              <a:rPr lang="en-US" dirty="0"/>
              <a:t>Real seigniorage = (</a:t>
            </a:r>
            <a:r>
              <a:rPr lang="el-GR" dirty="0"/>
              <a:t>Δ</a:t>
            </a:r>
            <a:r>
              <a:rPr lang="en-US" i="1" dirty="0"/>
              <a:t>M/M</a:t>
            </a:r>
            <a:r>
              <a:rPr lang="en-US" dirty="0"/>
              <a:t>) × (</a:t>
            </a:r>
            <a:r>
              <a:rPr lang="en-US" i="1" dirty="0"/>
              <a:t>M/P</a:t>
            </a:r>
            <a:r>
              <a:rPr lang="en-US" dirty="0"/>
              <a:t>) or</a:t>
            </a:r>
          </a:p>
          <a:p>
            <a:pPr marL="0" indent="0" algn="ctr">
              <a:spcAft>
                <a:spcPts val="600"/>
              </a:spcAft>
              <a:buNone/>
            </a:pPr>
            <a:r>
              <a:rPr lang="en-US" dirty="0"/>
              <a:t>Real seigniorage = rate of growth of the money supply × real money supply</a:t>
            </a:r>
          </a:p>
          <a:p>
            <a:pPr>
              <a:spcAft>
                <a:spcPts val="600"/>
              </a:spcAft>
            </a:pPr>
            <a:r>
              <a:rPr lang="en-US" dirty="0"/>
              <a:t>In the face of high inflation, the public reduces the real amount of money it holds, so </a:t>
            </a:r>
            <a:r>
              <a:rPr lang="en-US" i="1" dirty="0"/>
              <a:t>M</a:t>
            </a:r>
            <a:r>
              <a:rPr lang="en-US" dirty="0"/>
              <a:t>/</a:t>
            </a:r>
            <a:r>
              <a:rPr lang="en-US" i="1" dirty="0"/>
              <a:t>P</a:t>
            </a:r>
            <a:r>
              <a:rPr lang="en-US" dirty="0"/>
              <a:t> gets smaller. The government responds by accelerating the rate of growth of the money supply, ∆</a:t>
            </a:r>
            <a:r>
              <a:rPr lang="en-US" i="1" dirty="0"/>
              <a:t>M</a:t>
            </a:r>
            <a:r>
              <a:rPr lang="en-US" dirty="0"/>
              <a:t>/</a:t>
            </a:r>
            <a:r>
              <a:rPr lang="en-US" i="1" dirty="0"/>
              <a:t>M</a:t>
            </a:r>
            <a:r>
              <a:rPr lang="en-US" dirty="0"/>
              <a:t>. This leads to an even higher rate of inflation, and people respond by reducing their real money holdings, </a:t>
            </a:r>
            <a:r>
              <a:rPr lang="en-US" i="1" dirty="0"/>
              <a:t>M</a:t>
            </a:r>
            <a:r>
              <a:rPr lang="en-US" dirty="0"/>
              <a:t>/</a:t>
            </a:r>
            <a:r>
              <a:rPr lang="en-US" i="1" dirty="0"/>
              <a:t>P</a:t>
            </a:r>
            <a:r>
              <a:rPr lang="en-US" dirty="0"/>
              <a:t>, yet again. </a:t>
            </a:r>
          </a:p>
          <a:p>
            <a:pPr>
              <a:spcAft>
                <a:spcPts val="600"/>
              </a:spcAft>
            </a:pPr>
            <a:r>
              <a:rPr lang="en-US" dirty="0"/>
              <a:t>This self-reinforcing process can easily spiral out of control.</a:t>
            </a:r>
          </a:p>
        </p:txBody>
      </p:sp>
    </p:spTree>
    <p:extLst>
      <p:ext uri="{BB962C8B-B14F-4D97-AF65-F5344CB8AC3E}">
        <p14:creationId xmlns:p14="http://schemas.microsoft.com/office/powerpoint/2010/main" val="213798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VICIOUS CYCLE</a:t>
            </a:r>
          </a:p>
        </p:txBody>
      </p:sp>
      <p:sp>
        <p:nvSpPr>
          <p:cNvPr id="3" name="Content Placeholder 2"/>
          <p:cNvSpPr>
            <a:spLocks noGrp="1"/>
          </p:cNvSpPr>
          <p:nvPr>
            <p:ph sz="quarter" idx="10"/>
          </p:nvPr>
        </p:nvSpPr>
        <p:spPr>
          <a:xfrm>
            <a:off x="303947" y="1569798"/>
            <a:ext cx="9139856" cy="5658416"/>
          </a:xfrm>
        </p:spPr>
        <p:txBody>
          <a:bodyPr/>
          <a:lstStyle/>
          <a:p>
            <a:pPr algn="just">
              <a:spcAft>
                <a:spcPts val="1200"/>
              </a:spcAft>
            </a:pPr>
            <a:r>
              <a:rPr lang="en-US" dirty="0"/>
              <a:t>To avoid paying the inflation tax, people reduce their real money holdings and force the government to increase inflation to capture the same amount of real inflation tax.</a:t>
            </a:r>
          </a:p>
          <a:p>
            <a:pPr algn="just">
              <a:spcAft>
                <a:spcPts val="1200"/>
              </a:spcAft>
            </a:pPr>
            <a:r>
              <a:rPr lang="en-US" dirty="0"/>
              <a:t>In some cases, this leads to a vicious circle of a shrinking real money supply and a rising rate of inflation.</a:t>
            </a:r>
          </a:p>
          <a:p>
            <a:pPr algn="just">
              <a:spcAft>
                <a:spcPts val="1200"/>
              </a:spcAft>
            </a:pPr>
            <a:r>
              <a:rPr lang="en-US" dirty="0"/>
              <a:t>This leads to </a:t>
            </a:r>
            <a:r>
              <a:rPr lang="en-US" b="1" i="1" dirty="0"/>
              <a:t>hyperinflation</a:t>
            </a:r>
            <a:r>
              <a:rPr lang="en-US" b="1" dirty="0"/>
              <a:t> </a:t>
            </a:r>
            <a:r>
              <a:rPr lang="en-US" dirty="0"/>
              <a:t>and a fiscal crisis.</a:t>
            </a:r>
          </a:p>
        </p:txBody>
      </p:sp>
    </p:spTree>
    <p:extLst>
      <p:ext uri="{BB962C8B-B14F-4D97-AF65-F5344CB8AC3E}">
        <p14:creationId xmlns:p14="http://schemas.microsoft.com/office/powerpoint/2010/main" val="94401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MODERATE INFLATION AND DISINFLATION</a:t>
            </a:r>
          </a:p>
        </p:txBody>
      </p:sp>
      <p:sp>
        <p:nvSpPr>
          <p:cNvPr id="3" name="Content Placeholder 2"/>
          <p:cNvSpPr>
            <a:spLocks noGrp="1"/>
          </p:cNvSpPr>
          <p:nvPr>
            <p:ph sz="quarter" idx="10"/>
          </p:nvPr>
        </p:nvSpPr>
        <p:spPr>
          <a:xfrm>
            <a:off x="117582" y="1500188"/>
            <a:ext cx="9804186" cy="5764770"/>
          </a:xfrm>
        </p:spPr>
        <p:txBody>
          <a:bodyPr>
            <a:normAutofit fontScale="92500"/>
          </a:bodyPr>
          <a:lstStyle/>
          <a:p>
            <a:pPr>
              <a:lnSpc>
                <a:spcPct val="110000"/>
              </a:lnSpc>
              <a:spcAft>
                <a:spcPts val="1200"/>
              </a:spcAft>
            </a:pPr>
            <a:r>
              <a:rPr lang="en-US" dirty="0"/>
              <a:t>In the United States, the inflation rate peaked at 14% at the beginning of the 1980s. In Britain, the inflation rate reached 26% in 1975.</a:t>
            </a:r>
          </a:p>
          <a:p>
            <a:pPr>
              <a:lnSpc>
                <a:spcPct val="110000"/>
              </a:lnSpc>
              <a:spcAft>
                <a:spcPts val="1200"/>
              </a:spcAft>
            </a:pPr>
            <a:r>
              <a:rPr lang="en-US" dirty="0"/>
              <a:t>Why did policy makers allow this to happen?</a:t>
            </a:r>
            <a:endParaRPr lang="en-US" b="1" dirty="0"/>
          </a:p>
          <a:p>
            <a:pPr lvl="1">
              <a:lnSpc>
                <a:spcPct val="110000"/>
              </a:lnSpc>
              <a:spcAft>
                <a:spcPts val="1200"/>
              </a:spcAft>
            </a:pPr>
            <a:r>
              <a:rPr lang="en-US" dirty="0"/>
              <a:t>In the short run, policies that produce a booming economy lead to higher inflation, and </a:t>
            </a:r>
          </a:p>
          <a:p>
            <a:pPr lvl="1">
              <a:lnSpc>
                <a:spcPct val="110000"/>
              </a:lnSpc>
              <a:spcAft>
                <a:spcPts val="1200"/>
              </a:spcAft>
            </a:pPr>
            <a:r>
              <a:rPr lang="en-US" dirty="0"/>
              <a:t>Policies that reduce inflation tend to depress the economy. </a:t>
            </a:r>
          </a:p>
          <a:p>
            <a:pPr>
              <a:lnSpc>
                <a:spcPct val="110000"/>
              </a:lnSpc>
              <a:spcAft>
                <a:spcPts val="1200"/>
              </a:spcAft>
            </a:pPr>
            <a:r>
              <a:rPr lang="en-US" dirty="0"/>
              <a:t>This creates both temptations and dilemmas for governments:</a:t>
            </a:r>
          </a:p>
          <a:p>
            <a:pPr lvl="1">
              <a:lnSpc>
                <a:spcPct val="110000"/>
              </a:lnSpc>
              <a:spcAft>
                <a:spcPts val="1200"/>
              </a:spcAft>
            </a:pPr>
            <a:r>
              <a:rPr lang="en-US" dirty="0"/>
              <a:t>Inflationary policies produce short-term political gains.</a:t>
            </a:r>
          </a:p>
          <a:p>
            <a:pPr lvl="1">
              <a:lnSpc>
                <a:spcPct val="110000"/>
              </a:lnSpc>
              <a:spcAft>
                <a:spcPts val="1200"/>
              </a:spcAft>
            </a:pPr>
            <a:r>
              <a:rPr lang="en-US" dirty="0"/>
              <a:t>Policies to bring inflation down carry short-term political costs.</a:t>
            </a:r>
          </a:p>
        </p:txBody>
      </p:sp>
    </p:spTree>
    <p:extLst>
      <p:ext uri="{BB962C8B-B14F-4D97-AF65-F5344CB8AC3E}">
        <p14:creationId xmlns:p14="http://schemas.microsoft.com/office/powerpoint/2010/main" val="2801787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OUTPUT GAP AND THE UNEMPLOYMENT RATE</a:t>
            </a:r>
          </a:p>
        </p:txBody>
      </p:sp>
      <p:sp>
        <p:nvSpPr>
          <p:cNvPr id="3" name="Content Placeholder 2"/>
          <p:cNvSpPr>
            <a:spLocks noGrp="1"/>
          </p:cNvSpPr>
          <p:nvPr>
            <p:ph sz="quarter" idx="10"/>
          </p:nvPr>
        </p:nvSpPr>
        <p:spPr>
          <a:xfrm>
            <a:off x="117582" y="1543048"/>
            <a:ext cx="9804186" cy="5650470"/>
          </a:xfrm>
        </p:spPr>
        <p:txBody>
          <a:bodyPr>
            <a:noAutofit/>
          </a:bodyPr>
          <a:lstStyle/>
          <a:p>
            <a:pPr>
              <a:spcAft>
                <a:spcPts val="600"/>
              </a:spcAft>
            </a:pPr>
            <a:r>
              <a:rPr lang="en-US" sz="2200" dirty="0"/>
              <a:t>Recall that aggregate output fluctuates around potential output in the short run: </a:t>
            </a:r>
          </a:p>
          <a:p>
            <a:pPr lvl="1">
              <a:spcAft>
                <a:spcPts val="600"/>
              </a:spcAft>
            </a:pPr>
            <a:r>
              <a:rPr lang="en-US" sz="2000" dirty="0"/>
              <a:t>When aggregate output falls short of potential output, a recessionary gap arises.</a:t>
            </a:r>
          </a:p>
          <a:p>
            <a:pPr lvl="1">
              <a:spcAft>
                <a:spcPts val="600"/>
              </a:spcAft>
            </a:pPr>
            <a:r>
              <a:rPr lang="en-US" sz="2000" dirty="0"/>
              <a:t>When aggregate output exceeds potential output, an inflationary gap arises.</a:t>
            </a:r>
          </a:p>
          <a:p>
            <a:pPr>
              <a:spcAft>
                <a:spcPts val="600"/>
              </a:spcAft>
            </a:pPr>
            <a:r>
              <a:rPr lang="en-US" sz="2200" dirty="0"/>
              <a:t>The output gap: the percentage difference between the actual level of real GDP and potential output.</a:t>
            </a:r>
          </a:p>
          <a:p>
            <a:pPr lvl="1" indent="-357188">
              <a:spcAft>
                <a:spcPts val="600"/>
              </a:spcAft>
              <a:buFont typeface="+mj-lt"/>
              <a:buAutoNum type="arabicPeriod"/>
            </a:pPr>
            <a:r>
              <a:rPr lang="en-US" sz="2000" dirty="0"/>
              <a:t>When actual aggregate output is equal to potential output, the actual unemployment rate is equal to the natural rate of unemployment.</a:t>
            </a:r>
          </a:p>
          <a:p>
            <a:pPr lvl="1">
              <a:spcAft>
                <a:spcPts val="600"/>
              </a:spcAft>
              <a:buFont typeface="+mj-lt"/>
              <a:buAutoNum type="arabicPeriod"/>
            </a:pPr>
            <a:r>
              <a:rPr lang="en-US" sz="2000" dirty="0"/>
              <a:t>When the output gap is positive (an inflationary gap), the unemployment rate is </a:t>
            </a:r>
            <a:r>
              <a:rPr lang="en-US" sz="2000" i="1" dirty="0"/>
              <a:t>below </a:t>
            </a:r>
            <a:r>
              <a:rPr lang="en-US" sz="2000" dirty="0"/>
              <a:t>the natural rate. When the output gap is negative (a recessionary gap), the unemployment rate is </a:t>
            </a:r>
            <a:r>
              <a:rPr lang="en-US" sz="2000" i="1" dirty="0"/>
              <a:t>above </a:t>
            </a:r>
            <a:r>
              <a:rPr lang="en-US" sz="2000" dirty="0"/>
              <a:t>the natural rate.</a:t>
            </a:r>
          </a:p>
          <a:p>
            <a:pPr>
              <a:spcAft>
                <a:spcPts val="600"/>
              </a:spcAft>
            </a:pPr>
            <a:r>
              <a:rPr lang="en-US" sz="2200" dirty="0"/>
              <a:t>Fluctuations of aggregate output around the long-run potential output correspond to fluctuations of the unemployment around the natural rate.</a:t>
            </a:r>
          </a:p>
        </p:txBody>
      </p:sp>
    </p:spTree>
    <p:extLst>
      <p:ext uri="{BB962C8B-B14F-4D97-AF65-F5344CB8AC3E}">
        <p14:creationId xmlns:p14="http://schemas.microsoft.com/office/powerpoint/2010/main" val="227495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B05F1"/>
                </a:solidFill>
              </a:rPr>
              <a:t>CYCLICAL UNEMPLOYMENT AND THE OUTPUT GAP</a:t>
            </a:r>
          </a:p>
        </p:txBody>
      </p:sp>
      <p:sp>
        <p:nvSpPr>
          <p:cNvPr id="8" name="Content Placeholder 7">
            <a:extLst>
              <a:ext uri="{FF2B5EF4-FFF2-40B4-BE49-F238E27FC236}">
                <a16:creationId xmlns:a16="http://schemas.microsoft.com/office/drawing/2014/main" id="{6061D346-F21C-EA70-E99B-5D54569B32E3}"/>
              </a:ext>
            </a:extLst>
          </p:cNvPr>
          <p:cNvSpPr>
            <a:spLocks noGrp="1"/>
          </p:cNvSpPr>
          <p:nvPr>
            <p:ph sz="quarter" idx="11"/>
          </p:nvPr>
        </p:nvSpPr>
        <p:spPr>
          <a:xfrm>
            <a:off x="451403" y="1770274"/>
            <a:ext cx="3149047" cy="3203151"/>
          </a:xfrm>
        </p:spPr>
        <p:txBody>
          <a:bodyPr/>
          <a:lstStyle/>
          <a:p>
            <a:r>
              <a:rPr lang="en-US" sz="2400" dirty="0">
                <a:solidFill>
                  <a:schemeClr val="tx1"/>
                </a:solidFill>
                <a:latin typeface="+mn-lt"/>
              </a:rPr>
              <a:t>The actual unemployment rate fluctuates around the natural rate</a:t>
            </a:r>
            <a:r>
              <a:rPr lang="en-US" sz="2400" dirty="0">
                <a:solidFill>
                  <a:schemeClr val="tx1"/>
                </a:solidFill>
                <a:latin typeface="+mn-lt"/>
                <a:ea typeface="Times New Roman" panose="02020603050405020304" pitchFamily="18" charset="0"/>
              </a:rPr>
              <a:t>—</a:t>
            </a:r>
            <a:r>
              <a:rPr lang="en-US" sz="2400" dirty="0">
                <a:solidFill>
                  <a:schemeClr val="tx1"/>
                </a:solidFill>
                <a:latin typeface="+mn-lt"/>
              </a:rPr>
              <a:t>and these fluctuations correspond to the output gap.</a:t>
            </a:r>
          </a:p>
        </p:txBody>
      </p:sp>
      <p:pic>
        <p:nvPicPr>
          <p:cNvPr id="6" name="Picture 5" descr="Two line graphs compare the actual unemployment rate fluctuations to the natural rate of unemployment and the output gap to cyclical unemployment.&#10;Graph (a) is titled The Actual Unemployment Rate Fluctuates Around the Natural Rate (ellipses). The horizontal axis shows the years from 19 50 to 2020 in increments of 10 years. The vertical axis ranges from 0 to 14 in increments of 2. Two curves representing the Natural rate of unemployment and the Actual unemployment rate are plotted on the graph.&#10;The Natural rate of unemployment is a smooth wide concave downward curve that begins at approximately 5.2 in 19 50 and slowly increases to reach a peak of 6 percent in 19 80 before gradually falling to end at 5 percent in 2022.&#10;The Actual unemployment rate curve fluctuates greatly around the natural rate of unemployment. The curve begins at 4.7 percent in 19 50 and fluctuates around the rate of unemployment curve and falls to 2.5 percent in 19 55 before increasing to 7 percent in 19 58. The curve then falls to 3.5 percent in 19 70 and increases with fluctuations to a peak at 11 percent in 19 81 before falling to 4 percent in 2000. After 2000, the actual unemployment rate increases to 10 percent in 2010 before falling to 4 percent in 2019. After 2019, the curve begins to sharply increase to reach a peak of 13 percent in 2020 before falling to end at 4 percent in 2022.&#10;Graph (b) is titled (ellipses) and These Fluctuations Correspond to the Output Gap. The horizontal axis shows the years from 19 50 to 2020 in increments of 10 years. The vertical axis ranges from negative 6 to 12 in increments of 3. Two curves representing Cyclical unemployment and the Output gap are plotted on the graph.&#10;The Cyclical unemployment curve fluctuates greatly around the Output gap curve. The curve begins at 0 percent in 19 50 and fluctuates around the Output gap curve and falls to negative 3 percent in 19 55 before increasing to 0.5 percent in 19 58. The curve then falls to negative 3 percent in 19 70 and increases with fluctuations to a peak at 4.5 percent in 19 81 before falling to negative 1.5 percent in 2000. After 2000, Cyclical unemployment increases to 6 percent in 2010 before falling to negative 1 percent in 2019. After 2019, the curve begins to sharply increase to reach a peak of 9 percent in 2020 before falling to end at negative 1 percent in 2022.&#10;The Output gap curve closely follows the Cyclical unemployment curve with increases and decreases reaching peaks and troughs corresponding to those in Cyclical unemployment. The curve begins at 0 percent in 19 50 and fluctuates around the Cyclical unemployment curve and falls to negative 4.5 percent in 19 55 before increasing to 1.5 percent in 19 58. The curve then falls to negative 6 percent in 19 65 and increases with fluctuations to a peak at 8.5 percent in 19 81 before falling to negative 1.5 percent in 2000. After 2000, the Output gap curve increases to 6 percent in 2010 before falling to 1 percent in 2019. After 2019, the curve begins to sharply increase to reach a peak of 10.5 percent in 2020 before falling to end at 1 percent in 2022.&#10;All values are approximate.">
            <a:extLst>
              <a:ext uri="{FF2B5EF4-FFF2-40B4-BE49-F238E27FC236}">
                <a16:creationId xmlns:a16="http://schemas.microsoft.com/office/drawing/2014/main" id="{1CEBE2AA-6EB2-26DC-E013-4DB15EC24B1B}"/>
              </a:ext>
            </a:extLst>
          </p:cNvPr>
          <p:cNvPicPr>
            <a:picLocks noChangeAspect="1"/>
          </p:cNvPicPr>
          <p:nvPr/>
        </p:nvPicPr>
        <p:blipFill>
          <a:blip r:embed="rId3"/>
          <a:stretch>
            <a:fillRect/>
          </a:stretch>
        </p:blipFill>
        <p:spPr>
          <a:xfrm>
            <a:off x="3600450" y="1328755"/>
            <a:ext cx="5715000" cy="5890141"/>
          </a:xfrm>
          <a:prstGeom prst="rect">
            <a:avLst/>
          </a:prstGeom>
        </p:spPr>
      </p:pic>
    </p:spTree>
    <p:extLst>
      <p:ext uri="{BB962C8B-B14F-4D97-AF65-F5344CB8AC3E}">
        <p14:creationId xmlns:p14="http://schemas.microsoft.com/office/powerpoint/2010/main" val="342022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76938"/>
            <a:ext cx="9996324" cy="933815"/>
          </a:xfrm>
        </p:spPr>
        <p:txBody>
          <a:bodyPr/>
          <a:lstStyle/>
          <a:p>
            <a:r>
              <a:rPr lang="en-US" dirty="0"/>
              <a:t>WHAT YOU WILL LEARN IN THIS CHAPTER</a:t>
            </a:r>
          </a:p>
        </p:txBody>
      </p:sp>
      <p:sp>
        <p:nvSpPr>
          <p:cNvPr id="24" name="Content Placeholder 2"/>
          <p:cNvSpPr>
            <a:spLocks noGrp="1"/>
          </p:cNvSpPr>
          <p:nvPr>
            <p:ph sz="quarter" idx="10"/>
          </p:nvPr>
        </p:nvSpPr>
        <p:spPr>
          <a:xfrm>
            <a:off x="254214" y="1664351"/>
            <a:ext cx="9384638" cy="5658416"/>
          </a:xfrm>
        </p:spPr>
        <p:txBody>
          <a:bodyPr/>
          <a:lstStyle/>
          <a:p>
            <a:pPr>
              <a:spcAft>
                <a:spcPts val="600"/>
              </a:spcAft>
            </a:pPr>
            <a:r>
              <a:rPr lang="en-US" dirty="0"/>
              <a:t>Why can printing money lead to higher rates of inflation and hyperinflation?</a:t>
            </a:r>
          </a:p>
          <a:p>
            <a:pPr>
              <a:spcAft>
                <a:spcPts val="600"/>
              </a:spcAft>
            </a:pPr>
            <a:r>
              <a:rPr lang="en-US" dirty="0"/>
              <a:t>How does the Phillips curve describe the short run trade-off between inflation and unemployment?</a:t>
            </a:r>
          </a:p>
          <a:p>
            <a:pPr>
              <a:spcAft>
                <a:spcPts val="600"/>
              </a:spcAft>
            </a:pPr>
            <a:r>
              <a:rPr lang="en-US" dirty="0"/>
              <a:t>Why does the trade off between inflation and unemployment cease in the long run?</a:t>
            </a:r>
          </a:p>
          <a:p>
            <a:pPr>
              <a:spcAft>
                <a:spcPts val="600"/>
              </a:spcAft>
            </a:pPr>
            <a:r>
              <a:rPr lang="en-US" dirty="0"/>
              <a:t>Why can even moderate levels of inflation be hard to end?</a:t>
            </a:r>
          </a:p>
          <a:p>
            <a:pPr>
              <a:spcAft>
                <a:spcPts val="600"/>
              </a:spcAft>
            </a:pPr>
            <a:r>
              <a:rPr lang="en-US" dirty="0"/>
              <a:t>Why is deflation a problem for economic policy makers?</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608"/>
            <a:ext cx="10058400" cy="1434905"/>
          </a:xfrm>
        </p:spPr>
        <p:txBody>
          <a:bodyPr/>
          <a:lstStyle/>
          <a:p>
            <a:r>
              <a:rPr lang="en-US" dirty="0"/>
              <a:t>LEARN BY DOING: PRACTICE QUESTION 2</a:t>
            </a:r>
          </a:p>
        </p:txBody>
      </p:sp>
      <p:sp>
        <p:nvSpPr>
          <p:cNvPr id="3" name="Content Placeholder 2"/>
          <p:cNvSpPr>
            <a:spLocks noGrp="1"/>
          </p:cNvSpPr>
          <p:nvPr>
            <p:ph sz="quarter" idx="10"/>
          </p:nvPr>
        </p:nvSpPr>
        <p:spPr/>
        <p:txBody>
          <a:bodyPr/>
          <a:lstStyle/>
          <a:p>
            <a:pPr>
              <a:spcAft>
                <a:spcPts val="600"/>
              </a:spcAft>
            </a:pPr>
            <a:r>
              <a:rPr lang="en-US" dirty="0"/>
              <a:t>A positive output gap implies an unemployment rate:</a:t>
            </a:r>
          </a:p>
          <a:p>
            <a:pPr marL="1022350" lvl="1" indent="-514350">
              <a:spcAft>
                <a:spcPts val="600"/>
              </a:spcAft>
              <a:buFont typeface="+mj-lt"/>
              <a:buAutoNum type="alphaLcParenR"/>
            </a:pPr>
            <a:r>
              <a:rPr lang="en-US" dirty="0"/>
              <a:t>above the natural rate of unemployment.</a:t>
            </a:r>
          </a:p>
          <a:p>
            <a:pPr marL="1022350" lvl="1" indent="-514350">
              <a:spcAft>
                <a:spcPts val="600"/>
              </a:spcAft>
              <a:buFont typeface="+mj-lt"/>
              <a:buAutoNum type="alphaLcParenR"/>
            </a:pPr>
            <a:r>
              <a:rPr lang="en-US" dirty="0"/>
              <a:t>below the natural rate of unemployment.</a:t>
            </a:r>
          </a:p>
        </p:txBody>
      </p:sp>
    </p:spTree>
    <p:extLst>
      <p:ext uri="{BB962C8B-B14F-4D97-AF65-F5344CB8AC3E}">
        <p14:creationId xmlns:p14="http://schemas.microsoft.com/office/powerpoint/2010/main" val="148258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608"/>
            <a:ext cx="10058400" cy="1392042"/>
          </a:xfrm>
        </p:spPr>
        <p:txBody>
          <a:bodyPr>
            <a:noAutofit/>
          </a:bodyPr>
          <a:lstStyle/>
          <a:p>
            <a:r>
              <a:rPr lang="en-US" dirty="0"/>
              <a:t>LEARN BY DOING: PRACTICE QUESTION 2</a:t>
            </a:r>
            <a:br>
              <a:rPr lang="en-US" dirty="0"/>
            </a:br>
            <a:r>
              <a:rPr lang="en-US" dirty="0"/>
              <a:t>(ANSWER)</a:t>
            </a:r>
          </a:p>
        </p:txBody>
      </p:sp>
      <p:sp>
        <p:nvSpPr>
          <p:cNvPr id="3" name="Content Placeholder 2"/>
          <p:cNvSpPr>
            <a:spLocks noGrp="1"/>
          </p:cNvSpPr>
          <p:nvPr>
            <p:ph sz="quarter" idx="10"/>
          </p:nvPr>
        </p:nvSpPr>
        <p:spPr/>
        <p:txBody>
          <a:bodyPr>
            <a:normAutofit/>
          </a:bodyPr>
          <a:lstStyle/>
          <a:p>
            <a:pPr>
              <a:spcAft>
                <a:spcPts val="600"/>
              </a:spcAft>
            </a:pPr>
            <a:r>
              <a:rPr lang="en-US" sz="2800" dirty="0"/>
              <a:t>A positive output gap implies an unemployment rate:</a:t>
            </a:r>
          </a:p>
          <a:p>
            <a:pPr marL="800100" lvl="1" indent="-444500">
              <a:spcAft>
                <a:spcPts val="600"/>
              </a:spcAft>
              <a:buFont typeface="+mj-lt"/>
              <a:buAutoNum type="alphaLcParenR"/>
            </a:pPr>
            <a:r>
              <a:rPr lang="en-US" sz="2600" dirty="0"/>
              <a:t>above the natural rate of unemployment.</a:t>
            </a:r>
          </a:p>
          <a:p>
            <a:pPr marL="800100" lvl="1" indent="-444500">
              <a:spcAft>
                <a:spcPts val="600"/>
              </a:spcAft>
              <a:buFont typeface="+mj-lt"/>
              <a:buAutoNum type="alphaLcParenR"/>
            </a:pPr>
            <a:r>
              <a:rPr lang="en-US" sz="2600" b="1" dirty="0"/>
              <a:t>below the natural rate of unemployment. (correct answer)</a:t>
            </a:r>
          </a:p>
        </p:txBody>
      </p:sp>
    </p:spTree>
    <p:extLst>
      <p:ext uri="{BB962C8B-B14F-4D97-AF65-F5344CB8AC3E}">
        <p14:creationId xmlns:p14="http://schemas.microsoft.com/office/powerpoint/2010/main" val="160914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OKUN’S LAW</a:t>
            </a:r>
          </a:p>
        </p:txBody>
      </p:sp>
      <p:sp>
        <p:nvSpPr>
          <p:cNvPr id="3" name="Content Placeholder 2"/>
          <p:cNvSpPr>
            <a:spLocks noGrp="1"/>
          </p:cNvSpPr>
          <p:nvPr>
            <p:ph sz="quarter" idx="10"/>
          </p:nvPr>
        </p:nvSpPr>
        <p:spPr>
          <a:xfrm>
            <a:off x="158145" y="1285483"/>
            <a:ext cx="9804186" cy="5658416"/>
          </a:xfrm>
        </p:spPr>
        <p:txBody>
          <a:bodyPr/>
          <a:lstStyle/>
          <a:p>
            <a:pPr>
              <a:spcAft>
                <a:spcPts val="1200"/>
              </a:spcAft>
            </a:pPr>
            <a:r>
              <a:rPr lang="en-US" dirty="0"/>
              <a:t>Cyclical unemployment seems to move </a:t>
            </a:r>
            <a:r>
              <a:rPr lang="en-US" i="1" dirty="0"/>
              <a:t>less </a:t>
            </a:r>
            <a:r>
              <a:rPr lang="en-US" dirty="0"/>
              <a:t>than the output gap.</a:t>
            </a:r>
          </a:p>
          <a:p>
            <a:pPr lvl="1">
              <a:spcAft>
                <a:spcPts val="1200"/>
              </a:spcAft>
            </a:pPr>
            <a:r>
              <a:rPr lang="en-US" dirty="0"/>
              <a:t>The output gap reached −8% in 1982, but cyclical unemployment reached only 4%.</a:t>
            </a:r>
          </a:p>
          <a:p>
            <a:pPr>
              <a:spcAft>
                <a:spcPts val="1200"/>
              </a:spcAft>
            </a:pPr>
            <a:r>
              <a:rPr lang="en-US" dirty="0"/>
              <a:t>Arthur Okun, John F. Kennedy’s chief economic adviser, discovered this.</a:t>
            </a:r>
          </a:p>
          <a:p>
            <a:pPr>
              <a:spcAft>
                <a:spcPts val="1200"/>
              </a:spcAft>
            </a:pPr>
            <a:r>
              <a:rPr lang="en-US" dirty="0"/>
              <a:t>Okun’s law: 	There is a predictable negative relationship between the output gap and the unemployment rate. Modern estimates find that a rise in the output gap of 1% reduces the unemployment rate by about 0.5%.</a:t>
            </a:r>
            <a:endParaRPr lang="en-US" sz="4000" dirty="0"/>
          </a:p>
        </p:txBody>
      </p:sp>
    </p:spTree>
    <p:extLst>
      <p:ext uri="{BB962C8B-B14F-4D97-AF65-F5344CB8AC3E}">
        <p14:creationId xmlns:p14="http://schemas.microsoft.com/office/powerpoint/2010/main" val="341580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OKUN’S LAW: EXAMPLE</a:t>
            </a:r>
          </a:p>
        </p:txBody>
      </p:sp>
      <p:sp>
        <p:nvSpPr>
          <p:cNvPr id="3" name="Content Placeholder 2"/>
          <p:cNvSpPr>
            <a:spLocks noGrp="1"/>
          </p:cNvSpPr>
          <p:nvPr>
            <p:ph sz="quarter" idx="10"/>
          </p:nvPr>
        </p:nvSpPr>
        <p:spPr>
          <a:xfrm>
            <a:off x="158144" y="997377"/>
            <a:ext cx="9804186" cy="5658416"/>
          </a:xfrm>
        </p:spPr>
        <p:txBody>
          <a:bodyPr/>
          <a:lstStyle/>
          <a:p>
            <a:r>
              <a:rPr lang="en-US" dirty="0"/>
              <a:t>If the natural rate of unemployment is 5.2% and the economy is producing at only 98% of potential output, the output gap is −2%, then </a:t>
            </a:r>
            <a:r>
              <a:rPr lang="en-US" b="1" dirty="0"/>
              <a:t>Okun’s law predicts an unemployment rate of 5.2% − 0.5 × (−2%) = 6.2%.</a:t>
            </a:r>
          </a:p>
        </p:txBody>
      </p:sp>
      <p:pic>
        <p:nvPicPr>
          <p:cNvPr id="6" name="Picture 5"/>
          <p:cNvPicPr>
            <a:picLocks noChangeAspect="1"/>
          </p:cNvPicPr>
          <p:nvPr/>
        </p:nvPicPr>
        <p:blipFill>
          <a:blip r:embed="rId2"/>
          <a:stretch>
            <a:fillRect/>
          </a:stretch>
        </p:blipFill>
        <p:spPr>
          <a:xfrm>
            <a:off x="1391880" y="3250378"/>
            <a:ext cx="7336715" cy="4210050"/>
          </a:xfrm>
          <a:prstGeom prst="rect">
            <a:avLst/>
          </a:prstGeom>
        </p:spPr>
      </p:pic>
    </p:spTree>
    <p:extLst>
      <p:ext uri="{BB962C8B-B14F-4D97-AF65-F5344CB8AC3E}">
        <p14:creationId xmlns:p14="http://schemas.microsoft.com/office/powerpoint/2010/main" val="354442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BY DOING: PRACTICE QUESTION 3</a:t>
            </a:r>
          </a:p>
        </p:txBody>
      </p:sp>
      <p:sp>
        <p:nvSpPr>
          <p:cNvPr id="3" name="Content Placeholder 2"/>
          <p:cNvSpPr>
            <a:spLocks noGrp="1"/>
          </p:cNvSpPr>
          <p:nvPr>
            <p:ph sz="quarter" idx="10"/>
          </p:nvPr>
        </p:nvSpPr>
        <p:spPr/>
        <p:txBody>
          <a:bodyPr>
            <a:normAutofit/>
          </a:bodyPr>
          <a:lstStyle/>
          <a:p>
            <a:pPr>
              <a:spcAft>
                <a:spcPts val="1200"/>
              </a:spcAft>
            </a:pPr>
            <a:r>
              <a:rPr lang="en-US" dirty="0"/>
              <a:t>Cyclical unemployment and the output gap:</a:t>
            </a:r>
          </a:p>
          <a:p>
            <a:pPr lvl="1" indent="-357188">
              <a:spcAft>
                <a:spcPts val="600"/>
              </a:spcAft>
              <a:buFont typeface="+mj-lt"/>
              <a:buAutoNum type="alphaLcParenR"/>
            </a:pPr>
            <a:r>
              <a:rPr lang="en-US" dirty="0"/>
              <a:t>move together, but cyclical unemployment fluctuates more than the output gap.</a:t>
            </a:r>
          </a:p>
          <a:p>
            <a:pPr lvl="1" indent="-357188">
              <a:spcAft>
                <a:spcPts val="600"/>
              </a:spcAft>
              <a:buFont typeface="+mj-lt"/>
              <a:buAutoNum type="alphaLcParenR"/>
            </a:pPr>
            <a:r>
              <a:rPr lang="en-US" dirty="0"/>
              <a:t>have a relationship that Okun’s law quantifies.</a:t>
            </a:r>
          </a:p>
          <a:p>
            <a:pPr lvl="1" indent="-357188">
              <a:spcAft>
                <a:spcPts val="600"/>
              </a:spcAft>
              <a:buFont typeface="+mj-lt"/>
              <a:buAutoNum type="alphaLcParenR"/>
            </a:pPr>
            <a:r>
              <a:rPr lang="en-US" dirty="0"/>
              <a:t>are negatively related: In the United States, when the output gap rises by 1%, cyclical unemployment rate decreases by 0.5%.</a:t>
            </a:r>
          </a:p>
          <a:p>
            <a:pPr lvl="1" indent="-357188">
              <a:spcAft>
                <a:spcPts val="600"/>
              </a:spcAft>
              <a:buFont typeface="+mj-lt"/>
              <a:buAutoNum type="alphaLcParenR"/>
            </a:pPr>
            <a:r>
              <a:rPr lang="en-US" dirty="0"/>
              <a:t>Answers (a), (b), and (c) are all correct.</a:t>
            </a:r>
          </a:p>
        </p:txBody>
      </p:sp>
    </p:spTree>
    <p:extLst>
      <p:ext uri="{BB962C8B-B14F-4D97-AF65-F5344CB8AC3E}">
        <p14:creationId xmlns:p14="http://schemas.microsoft.com/office/powerpoint/2010/main" val="427339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LEARN BY DOING: PRACTICE QUESTION 3</a:t>
            </a:r>
            <a:br>
              <a:rPr lang="en-US" dirty="0"/>
            </a:br>
            <a:r>
              <a:rPr lang="en-US" dirty="0"/>
              <a:t>(ANSWER)</a:t>
            </a:r>
          </a:p>
        </p:txBody>
      </p:sp>
      <p:sp>
        <p:nvSpPr>
          <p:cNvPr id="3" name="Content Placeholder 2"/>
          <p:cNvSpPr>
            <a:spLocks noGrp="1"/>
          </p:cNvSpPr>
          <p:nvPr>
            <p:ph sz="quarter" idx="10"/>
          </p:nvPr>
        </p:nvSpPr>
        <p:spPr/>
        <p:txBody>
          <a:bodyPr>
            <a:normAutofit/>
          </a:bodyPr>
          <a:lstStyle/>
          <a:p>
            <a:pPr>
              <a:spcAft>
                <a:spcPts val="1200"/>
              </a:spcAft>
            </a:pPr>
            <a:r>
              <a:rPr lang="en-US" dirty="0"/>
              <a:t>Cyclical unemployment and the output gap:</a:t>
            </a:r>
          </a:p>
          <a:p>
            <a:pPr lvl="1" indent="-355600">
              <a:spcAft>
                <a:spcPts val="600"/>
              </a:spcAft>
              <a:buFont typeface="+mj-lt"/>
              <a:buAutoNum type="alphaLcParenR"/>
            </a:pPr>
            <a:r>
              <a:rPr lang="en-US" dirty="0"/>
              <a:t>move together, but cyclical unemployment fluctuates more than the output gap.</a:t>
            </a:r>
          </a:p>
          <a:p>
            <a:pPr lvl="1" indent="-355600">
              <a:spcAft>
                <a:spcPts val="600"/>
              </a:spcAft>
              <a:buFont typeface="+mj-lt"/>
              <a:buAutoNum type="alphaLcParenR"/>
            </a:pPr>
            <a:r>
              <a:rPr lang="en-US" dirty="0"/>
              <a:t>have a relationship that Okun’s law quantifies.</a:t>
            </a:r>
          </a:p>
          <a:p>
            <a:pPr lvl="1" indent="-355600">
              <a:spcAft>
                <a:spcPts val="600"/>
              </a:spcAft>
              <a:buFont typeface="+mj-lt"/>
              <a:buAutoNum type="alphaLcParenR"/>
            </a:pPr>
            <a:r>
              <a:rPr lang="en-US" dirty="0"/>
              <a:t>are negatively related: In the United States, when the output gap rises by 1%, cyclical unemployment rate decreases by 0.5%.</a:t>
            </a:r>
          </a:p>
          <a:p>
            <a:pPr lvl="1" indent="-355600">
              <a:spcAft>
                <a:spcPts val="600"/>
              </a:spcAft>
              <a:buFont typeface="+mj-lt"/>
              <a:buAutoNum type="alphaLcParenR"/>
            </a:pPr>
            <a:r>
              <a:rPr lang="en-US" b="1" dirty="0"/>
              <a:t>Answers (a), (b), and (c) are all correct. (correct answer)</a:t>
            </a:r>
          </a:p>
        </p:txBody>
      </p:sp>
    </p:spTree>
    <p:extLst>
      <p:ext uri="{BB962C8B-B14F-4D97-AF65-F5344CB8AC3E}">
        <p14:creationId xmlns:p14="http://schemas.microsoft.com/office/powerpoint/2010/main" val="2203515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SHORT-RUN PHILLIPS CURVE: EVIDENCE</a:t>
            </a:r>
          </a:p>
        </p:txBody>
      </p:sp>
      <p:sp>
        <p:nvSpPr>
          <p:cNvPr id="4" name="Content Placeholder 3"/>
          <p:cNvSpPr>
            <a:spLocks noGrp="1"/>
          </p:cNvSpPr>
          <p:nvPr>
            <p:ph sz="quarter" idx="10"/>
          </p:nvPr>
        </p:nvSpPr>
        <p:spPr>
          <a:xfrm>
            <a:off x="158145" y="1265807"/>
            <a:ext cx="9804186" cy="1567401"/>
          </a:xfrm>
        </p:spPr>
        <p:txBody>
          <a:bodyPr/>
          <a:lstStyle/>
          <a:p>
            <a:r>
              <a:rPr lang="en-US" dirty="0"/>
              <a:t>The </a:t>
            </a:r>
            <a:r>
              <a:rPr lang="en-US" b="1" i="1" dirty="0"/>
              <a:t>short-run Phillips curve: </a:t>
            </a:r>
            <a:r>
              <a:rPr lang="en-US" dirty="0"/>
              <a:t> the negative short-run relationship between the unemployment rate and the inflation rate</a:t>
            </a:r>
          </a:p>
        </p:txBody>
      </p:sp>
      <p:pic>
        <p:nvPicPr>
          <p:cNvPr id="7" name="Picture Placeholder 6" descr="Figure 16-5 Scatter plot of Inflation rate versus Unemployment rate. Points for the years 1955–1968 form a wedge that slants downward. Its narrow end, 1968, has unemployment 3.6% and inflation rate 4.2%.">
            <a:extLst>
              <a:ext uri="{FF2B5EF4-FFF2-40B4-BE49-F238E27FC236}">
                <a16:creationId xmlns:a16="http://schemas.microsoft.com/office/drawing/2014/main" id="{0BE72E88-B3CB-459E-B318-F7A30630171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1641653" y="2833208"/>
            <a:ext cx="7340982" cy="4037076"/>
          </a:xfrm>
          <a:prstGeom prst="rect">
            <a:avLst/>
          </a:prstGeom>
        </p:spPr>
      </p:pic>
    </p:spTree>
    <p:extLst>
      <p:ext uri="{BB962C8B-B14F-4D97-AF65-F5344CB8AC3E}">
        <p14:creationId xmlns:p14="http://schemas.microsoft.com/office/powerpoint/2010/main" val="2857374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SHORT-RUN PHILLIPS CURVE: GRAPH</a:t>
            </a:r>
          </a:p>
        </p:txBody>
      </p:sp>
      <p:pic>
        <p:nvPicPr>
          <p:cNvPr id="7" name="Picture Placeholder 6" descr="Figure 16-6 Line graph of Inflation rate versus Unemployment rate. A straight line slants downward, crossing a horizontal line that represents zero inflation. The positive portion of the curve has the notation &quot;When the unemployment rate is low, inflation is high.&quot; The negative portion of the line has the notation &quot;When the unemployment rate is high, inflation is low.&quot;">
            <a:extLst>
              <a:ext uri="{FF2B5EF4-FFF2-40B4-BE49-F238E27FC236}">
                <a16:creationId xmlns:a16="http://schemas.microsoft.com/office/drawing/2014/main" id="{2CDF93A8-3626-4BB2-AD04-00B6FCB1A49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1110245" y="1469819"/>
            <a:ext cx="8259665" cy="5251577"/>
          </a:xfrm>
          <a:prstGeom prst="rect">
            <a:avLst/>
          </a:prstGeom>
        </p:spPr>
      </p:pic>
    </p:spTree>
    <p:extLst>
      <p:ext uri="{BB962C8B-B14F-4D97-AF65-F5344CB8AC3E}">
        <p14:creationId xmlns:p14="http://schemas.microsoft.com/office/powerpoint/2010/main" val="323427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AD–AS MODEL AND THE SHORT-RUN PHILLIPS CURVE</a:t>
            </a:r>
          </a:p>
        </p:txBody>
      </p:sp>
      <p:pic>
        <p:nvPicPr>
          <p:cNvPr id="7" name="Picture Placeholder 6" descr="Figure 16-7 Line graph of Aggregate price level versus Real GDP (trillions of dollars), as discussed in the text and the caption. Line graph of Inflation rate versus Unemployment rate, showing a downward slanted short-run Philips curve. The rightward shift of the demand curve, the upward movement of the equilibrium point, and the leftward shift of the supply curve result in an increase of price from P-sub-1 to P-sub-2 and then to P-sub-3. See caption for discussion.">
            <a:extLst>
              <a:ext uri="{FF2B5EF4-FFF2-40B4-BE49-F238E27FC236}">
                <a16:creationId xmlns:a16="http://schemas.microsoft.com/office/drawing/2014/main" id="{3FB97A7C-79E4-47E3-8DC5-0C35D6A8DFC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500183" y="1538345"/>
            <a:ext cx="9058035" cy="5809128"/>
          </a:xfrm>
          <a:prstGeom prst="rect">
            <a:avLst/>
          </a:prstGeom>
        </p:spPr>
      </p:pic>
    </p:spTree>
    <p:extLst>
      <p:ext uri="{BB962C8B-B14F-4D97-AF65-F5344CB8AC3E}">
        <p14:creationId xmlns:p14="http://schemas.microsoft.com/office/powerpoint/2010/main" val="112955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THE SHORT-RUN PHILLIPS CURVE AND SUPPLY SHOCKS</a:t>
            </a:r>
          </a:p>
        </p:txBody>
      </p:sp>
      <p:pic>
        <p:nvPicPr>
          <p:cNvPr id="13" name="Picture Placeholder 12" descr="Figure 16-8 Line graph of Inflation rate versus Unemployment rate. Three parallel straight lines slant downward, crossing a horizontal line that represents zero inflation. The top line, SRPC-sub-one, has the note, &quot;Anegative supply shock shifts theSRPCup.&quot; The bottom line, SRPC-sub-two, has the note, &quot;A  positive supply shock shifts theSRPCdown.&quot;">
            <a:extLst>
              <a:ext uri="{FF2B5EF4-FFF2-40B4-BE49-F238E27FC236}">
                <a16:creationId xmlns:a16="http://schemas.microsoft.com/office/drawing/2014/main" id="{4B87CB4D-9FF6-4E49-A5FA-17F2128D5B7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65883" y="1629848"/>
            <a:ext cx="8882511" cy="5334148"/>
          </a:xfrm>
          <a:prstGeom prst="rect">
            <a:avLst/>
          </a:prstGeom>
        </p:spPr>
      </p:pic>
    </p:spTree>
    <p:extLst>
      <p:ext uri="{BB962C8B-B14F-4D97-AF65-F5344CB8AC3E}">
        <p14:creationId xmlns:p14="http://schemas.microsoft.com/office/powerpoint/2010/main" val="128470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D9F9A-05C0-A622-2E71-62D34F0D459F}"/>
              </a:ext>
            </a:extLst>
          </p:cNvPr>
          <p:cNvPicPr>
            <a:picLocks noChangeAspect="1"/>
          </p:cNvPicPr>
          <p:nvPr/>
        </p:nvPicPr>
        <p:blipFill>
          <a:blip r:embed="rId2"/>
          <a:stretch>
            <a:fillRect/>
          </a:stretch>
        </p:blipFill>
        <p:spPr>
          <a:xfrm>
            <a:off x="361950" y="546170"/>
            <a:ext cx="9334500" cy="6521380"/>
          </a:xfrm>
          <a:prstGeom prst="rect">
            <a:avLst/>
          </a:prstGeom>
        </p:spPr>
      </p:pic>
    </p:spTree>
    <p:extLst>
      <p:ext uri="{BB962C8B-B14F-4D97-AF65-F5344CB8AC3E}">
        <p14:creationId xmlns:p14="http://schemas.microsoft.com/office/powerpoint/2010/main" val="250899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EXPECTATIONS AND THE SHORT-RUN PHILLIPS CURVE</a:t>
            </a:r>
          </a:p>
        </p:txBody>
      </p:sp>
      <p:pic>
        <p:nvPicPr>
          <p:cNvPr id="7" name="Picture Placeholder 6" descr="Figure 16-9 Line graph of Inflation rate versus Unemployment rate. Two parallel straight lines slant downward, as discussed in the caption. Two points on the lower line, SRPC-sub-zero, represent 4% unemployment with 2% inflation, and  6% unemployment with zero inflation. Two corresponding points on the upper line, SRPC-sub-2, represent 4% unemployment with 4% inflation, and  6% unemployment with 2% inflation.">
            <a:extLst>
              <a:ext uri="{FF2B5EF4-FFF2-40B4-BE49-F238E27FC236}">
                <a16:creationId xmlns:a16="http://schemas.microsoft.com/office/drawing/2014/main" id="{4633B0DA-DA6D-49A4-99EA-7588124A62C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542734" y="1605567"/>
            <a:ext cx="8730357" cy="5468870"/>
          </a:xfrm>
          <a:prstGeom prst="rect">
            <a:avLst/>
          </a:prstGeom>
        </p:spPr>
      </p:pic>
    </p:spTree>
    <p:extLst>
      <p:ext uri="{BB962C8B-B14F-4D97-AF65-F5344CB8AC3E}">
        <p14:creationId xmlns:p14="http://schemas.microsoft.com/office/powerpoint/2010/main" val="166799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AND INFLATION, 1961–1990</a:t>
            </a:r>
          </a:p>
        </p:txBody>
      </p:sp>
      <p:sp>
        <p:nvSpPr>
          <p:cNvPr id="4" name="Content Placeholder 3"/>
          <p:cNvSpPr>
            <a:spLocks noGrp="1"/>
          </p:cNvSpPr>
          <p:nvPr>
            <p:ph sz="quarter" idx="10"/>
          </p:nvPr>
        </p:nvSpPr>
        <p:spPr>
          <a:xfrm>
            <a:off x="136632" y="2110519"/>
            <a:ext cx="4676000" cy="5306281"/>
          </a:xfrm>
        </p:spPr>
        <p:txBody>
          <a:bodyPr/>
          <a:lstStyle/>
          <a:p>
            <a:r>
              <a:rPr lang="en-US" dirty="0"/>
              <a:t>The Phillips curve explained fluctuations very well in the 1950s and 1960s. Then along came stagflation.  Oil shocks and rising inflationary expectations created real problems.</a:t>
            </a:r>
          </a:p>
        </p:txBody>
      </p:sp>
      <p:pic>
        <p:nvPicPr>
          <p:cNvPr id="7" name="Picture Placeholder 6" descr="Figure 16-10 Line graph of Inflation rate versus Unemployment rate for the years 1961 to 1990. In 1961, unemployment was 6.8% and inflation 1%. Inflation rose more rapidly as unemployment dropped, so that unemployment was 3.5% and inflation 6% in 1969. By 1971, unemployment had reached 6% and inflation 3.5%. Much larger jumps then occurred. In 1974, unemployment was 5.5% and inflation 12%. In 1975, unemployment was 8.5% and inflation 8%. In 1976, unemployment was 7.5% and inflation 5.5%. By 1979, unemployment was 6% and inflation 14%. From 1979 to 1982, unemployment rose fairly steadily to 9.5% and inflation dropped to 4%. From 1982, unemployment dropped, reaching 5% in 1989, and then rising slightly to 5.5% in 1990. Inflation was about 4% from 1982 to 1990, although it dropped to 1% in 1985 and rose to 6% in 1990.">
            <a:extLst>
              <a:ext uri="{FF2B5EF4-FFF2-40B4-BE49-F238E27FC236}">
                <a16:creationId xmlns:a16="http://schemas.microsoft.com/office/drawing/2014/main" id="{CDB403FD-3F8F-433A-A800-3F54DA3E400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938302" y="2362503"/>
            <a:ext cx="4997153" cy="4083043"/>
          </a:xfrm>
          <a:prstGeom prst="rect">
            <a:avLst/>
          </a:prstGeom>
        </p:spPr>
      </p:pic>
    </p:spTree>
    <p:extLst>
      <p:ext uri="{BB962C8B-B14F-4D97-AF65-F5344CB8AC3E}">
        <p14:creationId xmlns:p14="http://schemas.microsoft.com/office/powerpoint/2010/main" val="2184100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22" y="454876"/>
            <a:ext cx="9572306" cy="1027197"/>
          </a:xfrm>
        </p:spPr>
        <p:txBody>
          <a:bodyPr/>
          <a:lstStyle/>
          <a:p>
            <a:r>
              <a:rPr lang="en-US" dirty="0"/>
              <a:t>INFLATION AND UNEMPLOYMENT IN THE LONG RUN</a:t>
            </a:r>
          </a:p>
        </p:txBody>
      </p:sp>
      <p:sp>
        <p:nvSpPr>
          <p:cNvPr id="3" name="Content Placeholder 2"/>
          <p:cNvSpPr>
            <a:spLocks noGrp="1"/>
          </p:cNvSpPr>
          <p:nvPr>
            <p:ph sz="quarter" idx="10"/>
          </p:nvPr>
        </p:nvSpPr>
        <p:spPr/>
        <p:txBody>
          <a:bodyPr/>
          <a:lstStyle/>
          <a:p>
            <a:pPr>
              <a:spcAft>
                <a:spcPts val="1200"/>
              </a:spcAft>
            </a:pPr>
            <a:r>
              <a:rPr lang="en-US" dirty="0"/>
              <a:t>Since the </a:t>
            </a:r>
            <a:r>
              <a:rPr lang="en-US" i="1" dirty="0"/>
              <a:t>SRPC</a:t>
            </a:r>
            <a:r>
              <a:rPr lang="en-US" dirty="0"/>
              <a:t> shifts whenever inflationary expectations change, </a:t>
            </a:r>
            <a:r>
              <a:rPr lang="en-US" b="1" dirty="0"/>
              <a:t>attempts to reduce unemployment below the natural rate may be effective only in raising prices.</a:t>
            </a:r>
            <a:endParaRPr lang="en-US" b="1" i="1" dirty="0"/>
          </a:p>
          <a:p>
            <a:pPr>
              <a:spcAft>
                <a:spcPts val="1200"/>
              </a:spcAft>
            </a:pPr>
            <a:r>
              <a:rPr lang="en-US" b="1" dirty="0"/>
              <a:t>The long-run Phillips curve: </a:t>
            </a:r>
            <a:r>
              <a:rPr lang="en-US" dirty="0"/>
              <a:t>the relationship between unemployment and inflation after expectations of inflation have had time to adjust to experience</a:t>
            </a:r>
          </a:p>
        </p:txBody>
      </p:sp>
    </p:spTree>
    <p:extLst>
      <p:ext uri="{BB962C8B-B14F-4D97-AF65-F5344CB8AC3E}">
        <p14:creationId xmlns:p14="http://schemas.microsoft.com/office/powerpoint/2010/main" val="395433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74" y="139303"/>
            <a:ext cx="9609049" cy="1085827"/>
          </a:xfrm>
        </p:spPr>
        <p:txBody>
          <a:bodyPr/>
          <a:lstStyle/>
          <a:p>
            <a:r>
              <a:rPr lang="en-US" dirty="0"/>
              <a:t>THE PHILLIPS CURVE IN THE GREAT RECESSION</a:t>
            </a:r>
          </a:p>
        </p:txBody>
      </p:sp>
      <p:sp>
        <p:nvSpPr>
          <p:cNvPr id="4" name="Content Placeholder 3"/>
          <p:cNvSpPr>
            <a:spLocks noGrp="1"/>
          </p:cNvSpPr>
          <p:nvPr>
            <p:ph sz="quarter" idx="10"/>
          </p:nvPr>
        </p:nvSpPr>
        <p:spPr>
          <a:xfrm>
            <a:off x="192137" y="1225130"/>
            <a:ext cx="9804186" cy="1469009"/>
          </a:xfrm>
        </p:spPr>
        <p:txBody>
          <a:bodyPr/>
          <a:lstStyle/>
          <a:p>
            <a:r>
              <a:rPr lang="en-US" dirty="0"/>
              <a:t>Data from the Great Recession show that there was generally a </a:t>
            </a:r>
            <a:r>
              <a:rPr lang="en-US" b="1" dirty="0"/>
              <a:t>fall in inflation for most countries that experienced rising unemployment.</a:t>
            </a:r>
          </a:p>
        </p:txBody>
      </p:sp>
      <p:pic>
        <p:nvPicPr>
          <p:cNvPr id="7" name="Picture Placeholder 6" descr="Figure 16-11 An image shows a scatter plot to represent how unemployment rates and inflation rates in a number of European economies changed between 2007, the eve of the Great Recession, and 2013. The vertical axis of the graph is labeled as &quot;Change in inflation rate&quot; ranging from negative 5 to 2 percent. The horizontal axis of the graph is labeled as &quot;Change in unemployment rate&quot; ranging from 0 to 20 percent. It shows unemployment rose in every country except Germany, soaring in Ireland and the troubled economies of southern Europe. Inflation fell in 9 out of the 11 countries, and in the overall euro area. In Portugal, Ireland, Spain, and Greece, inflation fell by more than the euro area average.">
            <a:extLst>
              <a:ext uri="{FF2B5EF4-FFF2-40B4-BE49-F238E27FC236}">
                <a16:creationId xmlns:a16="http://schemas.microsoft.com/office/drawing/2014/main" id="{B7D69246-3A9A-47C7-A9FF-A98C3268D04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153535" y="3014355"/>
            <a:ext cx="8323952" cy="4440694"/>
          </a:xfrm>
          <a:prstGeom prst="rect">
            <a:avLst/>
          </a:prstGeom>
        </p:spPr>
      </p:pic>
    </p:spTree>
    <p:extLst>
      <p:ext uri="{BB962C8B-B14F-4D97-AF65-F5344CB8AC3E}">
        <p14:creationId xmlns:p14="http://schemas.microsoft.com/office/powerpoint/2010/main" val="403782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NAIRU AND THE LONG-RUN PHILLIPS CURVE</a:t>
            </a:r>
          </a:p>
        </p:txBody>
      </p:sp>
      <p:pic>
        <p:nvPicPr>
          <p:cNvPr id="7" name="Picture Placeholder 6" descr="Figure 16-12 Line graph of Inflation rate versus Unemployment rate. Two parallel straight lines slant downward, as discussed in the caption. Two points on the lowest line, SRPC-sub-zero, represent 4% unemployment with 2% inflation, and  6% unemployment with zero inflation. Two corresponding points on the middle line, SRPC-sub-2, represent 4% unemployment with 4% inflation, and  6% unemployment with 2% inflation.  Two corresponding points on the upper line, SRPC-sub-4, represent 4% unemployment with 6% inflation, and  6% unemployment with 4% inflation.">
            <a:extLst>
              <a:ext uri="{FF2B5EF4-FFF2-40B4-BE49-F238E27FC236}">
                <a16:creationId xmlns:a16="http://schemas.microsoft.com/office/drawing/2014/main" id="{118B4BB5-B0B1-43DF-A7CA-21C8BF6FFA5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725804" y="1452821"/>
            <a:ext cx="8837743" cy="5808591"/>
          </a:xfrm>
          <a:prstGeom prst="rect">
            <a:avLst/>
          </a:prstGeom>
        </p:spPr>
      </p:pic>
    </p:spTree>
    <p:extLst>
      <p:ext uri="{BB962C8B-B14F-4D97-AF65-F5344CB8AC3E}">
        <p14:creationId xmlns:p14="http://schemas.microsoft.com/office/powerpoint/2010/main" val="270744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471107"/>
            <a:ext cx="9996324" cy="1027197"/>
          </a:xfrm>
        </p:spPr>
        <p:txBody>
          <a:bodyPr/>
          <a:lstStyle/>
          <a:p>
            <a:r>
              <a:rPr lang="en-US" dirty="0"/>
              <a:t>INFLATION AND UNEMPLOYMENT IN THE</a:t>
            </a:r>
            <a:br>
              <a:rPr lang="en-US" dirty="0"/>
            </a:br>
            <a:r>
              <a:rPr lang="en-US" dirty="0"/>
              <a:t> LONG RUN</a:t>
            </a:r>
          </a:p>
        </p:txBody>
      </p:sp>
      <p:sp>
        <p:nvSpPr>
          <p:cNvPr id="3" name="Content Placeholder 2"/>
          <p:cNvSpPr>
            <a:spLocks noGrp="1"/>
          </p:cNvSpPr>
          <p:nvPr>
            <p:ph sz="quarter" idx="10"/>
          </p:nvPr>
        </p:nvSpPr>
        <p:spPr/>
        <p:txBody>
          <a:bodyPr/>
          <a:lstStyle/>
          <a:p>
            <a:pPr>
              <a:spcAft>
                <a:spcPts val="1200"/>
              </a:spcAft>
            </a:pPr>
            <a:r>
              <a:rPr lang="en-US" b="1" dirty="0"/>
              <a:t>The nonaccelerating inflation rate of unemployment, or NAIRU, </a:t>
            </a:r>
            <a:r>
              <a:rPr lang="en-US" dirty="0"/>
              <a:t>is the unemployment rate at which inflation does not change over time.</a:t>
            </a:r>
          </a:p>
          <a:p>
            <a:pPr>
              <a:spcAft>
                <a:spcPts val="1200"/>
              </a:spcAft>
            </a:pPr>
            <a:r>
              <a:rPr lang="en-US" dirty="0"/>
              <a:t>To </a:t>
            </a:r>
            <a:r>
              <a:rPr lang="en-US" b="1" dirty="0"/>
              <a:t>avoid accelerating inflation</a:t>
            </a:r>
            <a:r>
              <a:rPr lang="en-US" dirty="0"/>
              <a:t> over time, the </a:t>
            </a:r>
            <a:r>
              <a:rPr lang="en-US" b="1" dirty="0"/>
              <a:t>unemployment rate </a:t>
            </a:r>
            <a:r>
              <a:rPr lang="en-US" dirty="0"/>
              <a:t>must be </a:t>
            </a:r>
            <a:r>
              <a:rPr lang="en-US" b="1" dirty="0"/>
              <a:t>high enough that the actual rate of inflation matches the expected rate of inflation.</a:t>
            </a:r>
          </a:p>
          <a:p>
            <a:pPr>
              <a:spcAft>
                <a:spcPts val="1200"/>
              </a:spcAft>
            </a:pPr>
            <a:r>
              <a:rPr lang="en-US" b="1" dirty="0"/>
              <a:t>Disinflation </a:t>
            </a:r>
            <a:r>
              <a:rPr lang="en-US" dirty="0"/>
              <a:t>is the process of bringing down inflation that is embedded in expectations.</a:t>
            </a:r>
          </a:p>
        </p:txBody>
      </p:sp>
    </p:spTree>
    <p:extLst>
      <p:ext uri="{BB962C8B-B14F-4D97-AF65-F5344CB8AC3E}">
        <p14:creationId xmlns:p14="http://schemas.microsoft.com/office/powerpoint/2010/main" val="3141160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NATURAL RATE OF UNEMPLOYMENT</a:t>
            </a:r>
          </a:p>
        </p:txBody>
      </p:sp>
      <p:sp>
        <p:nvSpPr>
          <p:cNvPr id="3" name="Content Placeholder 2"/>
          <p:cNvSpPr>
            <a:spLocks noGrp="1"/>
          </p:cNvSpPr>
          <p:nvPr>
            <p:ph sz="quarter" idx="10"/>
          </p:nvPr>
        </p:nvSpPr>
        <p:spPr>
          <a:xfrm>
            <a:off x="343492" y="1285483"/>
            <a:ext cx="9804186" cy="5658416"/>
          </a:xfrm>
        </p:spPr>
        <p:txBody>
          <a:bodyPr/>
          <a:lstStyle/>
          <a:p>
            <a:r>
              <a:rPr lang="en-US" b="1" dirty="0"/>
              <a:t>The natural rate of unemployment </a:t>
            </a:r>
            <a:r>
              <a:rPr lang="en-US" dirty="0"/>
              <a:t>is the part of the unemployment rate unaffected by the swings of the business cycle.</a:t>
            </a:r>
          </a:p>
          <a:p>
            <a:r>
              <a:rPr lang="en-US" b="1" dirty="0"/>
              <a:t>The NAIRU is another name for the natural rate.</a:t>
            </a:r>
          </a:p>
          <a:p>
            <a:pPr lvl="1"/>
            <a:r>
              <a:rPr lang="en-US" b="1" dirty="0"/>
              <a:t>As of the end of 2018, the CBO estimate of the U.S. natural rate was 5.3%.</a:t>
            </a:r>
          </a:p>
        </p:txBody>
      </p:sp>
      <p:pic>
        <p:nvPicPr>
          <p:cNvPr id="4" name="Picture 3"/>
          <p:cNvPicPr>
            <a:picLocks noChangeAspect="1"/>
          </p:cNvPicPr>
          <p:nvPr/>
        </p:nvPicPr>
        <p:blipFill>
          <a:blip r:embed="rId2"/>
          <a:stretch>
            <a:fillRect/>
          </a:stretch>
        </p:blipFill>
        <p:spPr>
          <a:xfrm>
            <a:off x="957432" y="4288322"/>
            <a:ext cx="8035962" cy="3305175"/>
          </a:xfrm>
          <a:prstGeom prst="rect">
            <a:avLst/>
          </a:prstGeom>
        </p:spPr>
      </p:pic>
    </p:spTree>
    <p:extLst>
      <p:ext uri="{BB962C8B-B14F-4D97-AF65-F5344CB8AC3E}">
        <p14:creationId xmlns:p14="http://schemas.microsoft.com/office/powerpoint/2010/main" val="2702165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287122"/>
            <a:ext cx="9996324" cy="933815"/>
          </a:xfrm>
        </p:spPr>
        <p:txBody>
          <a:bodyPr/>
          <a:lstStyle/>
          <a:p>
            <a:r>
              <a:rPr lang="en-US" dirty="0"/>
              <a:t>COST OF DISINFLATION</a:t>
            </a:r>
          </a:p>
        </p:txBody>
      </p:sp>
      <p:sp>
        <p:nvSpPr>
          <p:cNvPr id="3" name="Content Placeholder 2"/>
          <p:cNvSpPr>
            <a:spLocks noGrp="1"/>
          </p:cNvSpPr>
          <p:nvPr>
            <p:ph sz="quarter" idx="10"/>
          </p:nvPr>
        </p:nvSpPr>
        <p:spPr>
          <a:xfrm>
            <a:off x="254214" y="1426904"/>
            <a:ext cx="9804186" cy="5658416"/>
          </a:xfrm>
        </p:spPr>
        <p:txBody>
          <a:bodyPr/>
          <a:lstStyle/>
          <a:p>
            <a:pPr>
              <a:spcAft>
                <a:spcPts val="1200"/>
              </a:spcAft>
            </a:pPr>
            <a:r>
              <a:rPr lang="en-US" b="1" dirty="0"/>
              <a:t>Once inflation has become embedded in peoples’ expectations, reducing it can be difficult.</a:t>
            </a:r>
          </a:p>
          <a:p>
            <a:pPr>
              <a:spcAft>
                <a:spcPts val="1200"/>
              </a:spcAft>
            </a:pPr>
            <a:r>
              <a:rPr lang="en-US" dirty="0"/>
              <a:t>Disinflation can require a recession.</a:t>
            </a:r>
          </a:p>
          <a:p>
            <a:pPr>
              <a:spcAft>
                <a:spcPts val="1200"/>
              </a:spcAft>
            </a:pPr>
            <a:r>
              <a:rPr lang="en-US" dirty="0"/>
              <a:t>However, policy makers in the United States and other wealthy countries were willing to pay that price to bring down the high inflation of the 1970s.</a:t>
            </a:r>
            <a:endParaRPr lang="en-US" sz="3200" dirty="0"/>
          </a:p>
        </p:txBody>
      </p:sp>
    </p:spTree>
    <p:extLst>
      <p:ext uri="{BB962C8B-B14F-4D97-AF65-F5344CB8AC3E}">
        <p14:creationId xmlns:p14="http://schemas.microsoft.com/office/powerpoint/2010/main" val="1233468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GREAT DISINFLATION OF THE 1980S</a:t>
            </a:r>
          </a:p>
        </p:txBody>
      </p:sp>
      <p:sp>
        <p:nvSpPr>
          <p:cNvPr id="5" name="Content Placeholder 4"/>
          <p:cNvSpPr>
            <a:spLocks noGrp="1"/>
          </p:cNvSpPr>
          <p:nvPr>
            <p:ph sz="quarter" idx="10"/>
          </p:nvPr>
        </p:nvSpPr>
        <p:spPr>
          <a:xfrm>
            <a:off x="127107" y="1265807"/>
            <a:ext cx="9804186" cy="1832831"/>
          </a:xfrm>
        </p:spPr>
        <p:txBody>
          <a:bodyPr/>
          <a:lstStyle/>
          <a:p>
            <a:r>
              <a:rPr lang="en-US" dirty="0"/>
              <a:t>Beginning in late </a:t>
            </a:r>
            <a:r>
              <a:rPr lang="en-US" b="1" dirty="0"/>
              <a:t>1979, the Federal Reserve imposed strongly contractionary monetary policies, </a:t>
            </a:r>
            <a:r>
              <a:rPr lang="en-US" dirty="0"/>
              <a:t>which pushed the economy into its worst recession since the Great Depression.  It cost 18% of our annual output.</a:t>
            </a:r>
          </a:p>
        </p:txBody>
      </p:sp>
      <p:pic>
        <p:nvPicPr>
          <p:cNvPr id="8" name="Picture Placeholder 7" descr="Figure 16-13 An image shows a set of two graphs to plot the annual rate of change in the core consumer price index (CPI), for the years from 1979 to 1989. The vertical axis of the graph is labeled as &quot;Inflation rate&quot; ranging from negative 5 to 25 percent. The horizontal axis of the graph is labeled as &quot;Year&quot; ranging from 1970 to 2016. the annual rate of inflation in Britain, Italy, and the United States from 1970 to 2016. It reflects all three nations experienced high inflation rates following the two oil price shocks of 1973 and 1979, with the U.S. inflation rate the least severe of the three. All three nations then weathered severe recessions in order to bring inflation down. Since the 1980s, inflation has remained low and stable in all wealthy nations.">
            <a:extLst>
              <a:ext uri="{FF2B5EF4-FFF2-40B4-BE49-F238E27FC236}">
                <a16:creationId xmlns:a16="http://schemas.microsoft.com/office/drawing/2014/main" id="{E8D8F7AE-E9D5-4A9F-9379-6E8FFF68F03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94518" y="3278061"/>
            <a:ext cx="9087364" cy="4015624"/>
          </a:xfrm>
          <a:prstGeom prst="rect">
            <a:avLst/>
          </a:prstGeom>
        </p:spPr>
      </p:pic>
    </p:spTree>
    <p:extLst>
      <p:ext uri="{BB962C8B-B14F-4D97-AF65-F5344CB8AC3E}">
        <p14:creationId xmlns:p14="http://schemas.microsoft.com/office/powerpoint/2010/main" val="834564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DISINFLATION AROUND THE WORLD</a:t>
            </a:r>
          </a:p>
        </p:txBody>
      </p:sp>
      <p:sp>
        <p:nvSpPr>
          <p:cNvPr id="4" name="Content Placeholder 3"/>
          <p:cNvSpPr>
            <a:spLocks noGrp="1"/>
          </p:cNvSpPr>
          <p:nvPr>
            <p:ph sz="quarter" idx="10"/>
          </p:nvPr>
        </p:nvSpPr>
        <p:spPr>
          <a:xfrm>
            <a:off x="127107" y="1265807"/>
            <a:ext cx="9804186" cy="1528031"/>
          </a:xfrm>
        </p:spPr>
        <p:txBody>
          <a:bodyPr/>
          <a:lstStyle/>
          <a:p>
            <a:r>
              <a:rPr lang="en-US" dirty="0"/>
              <a:t>Other nations also brought inflation under control in the 1980s after the oil shocks and inflation of the 1970s.</a:t>
            </a:r>
          </a:p>
        </p:txBody>
      </p:sp>
      <p:pic>
        <p:nvPicPr>
          <p:cNvPr id="7" name="Picture Placeholder 6" descr="An image of a multiple line graph plots the rate of inflation in Italy, Britain, and United States, for the years from 1970 to 2016.">
            <a:extLst>
              <a:ext uri="{FF2B5EF4-FFF2-40B4-BE49-F238E27FC236}">
                <a16:creationId xmlns:a16="http://schemas.microsoft.com/office/drawing/2014/main" id="{34D8DDD1-8EE4-427A-A5CB-C9C6EB30EC7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1195389" y="2793838"/>
            <a:ext cx="8335885" cy="4403028"/>
          </a:xfrm>
          <a:prstGeom prst="rect">
            <a:avLst/>
          </a:prstGeom>
        </p:spPr>
      </p:pic>
    </p:spTree>
    <p:extLst>
      <p:ext uri="{BB962C8B-B14F-4D97-AF65-F5344CB8AC3E}">
        <p14:creationId xmlns:p14="http://schemas.microsoft.com/office/powerpoint/2010/main" val="116206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8086"/>
            <a:ext cx="9996324" cy="815797"/>
          </a:xfrm>
        </p:spPr>
        <p:txBody>
          <a:bodyPr/>
          <a:lstStyle/>
          <a:p>
            <a:r>
              <a:rPr lang="en-US" dirty="0"/>
              <a:t>MONEY AND INFLATION</a:t>
            </a:r>
            <a:endParaRPr lang="en-US" dirty="0">
              <a:solidFill>
                <a:srgbClr val="FF0000"/>
              </a:solidFill>
            </a:endParaRPr>
          </a:p>
        </p:txBody>
      </p:sp>
      <p:sp>
        <p:nvSpPr>
          <p:cNvPr id="14" name="Content Placeholder 2"/>
          <p:cNvSpPr>
            <a:spLocks noGrp="1"/>
          </p:cNvSpPr>
          <p:nvPr>
            <p:ph sz="quarter" idx="10"/>
          </p:nvPr>
        </p:nvSpPr>
        <p:spPr>
          <a:xfrm>
            <a:off x="62076" y="1033883"/>
            <a:ext cx="9742110" cy="2150442"/>
          </a:xfrm>
        </p:spPr>
        <p:txBody>
          <a:bodyPr/>
          <a:lstStyle/>
          <a:p>
            <a:pPr marL="355600" indent="-355600">
              <a:spcAft>
                <a:spcPts val="1200"/>
              </a:spcAft>
            </a:pPr>
            <a:r>
              <a:rPr lang="en-US" dirty="0"/>
              <a:t>What caused 500 billion percent inflation in Zimbabwe (2008) and Germany (1922–1923)? </a:t>
            </a:r>
          </a:p>
          <a:p>
            <a:pPr marL="355600" indent="-355600">
              <a:spcAft>
                <a:spcPts val="1200"/>
              </a:spcAft>
            </a:pPr>
            <a:r>
              <a:rPr lang="en-US" dirty="0"/>
              <a:t>Why did inflation spiral out of control in Armenia (27,000%) and Nicaragua (60,000%)?</a:t>
            </a:r>
          </a:p>
        </p:txBody>
      </p:sp>
      <p:pic>
        <p:nvPicPr>
          <p:cNvPr id="7" name="Picture 2" descr="A photo shows stacks of money, with a statue of a bird made out of money sitting next to it."/>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tretch>
            <a:fillRect/>
          </a:stretch>
        </p:blipFill>
        <p:spPr bwMode="auto">
          <a:xfrm>
            <a:off x="2119555" y="3429012"/>
            <a:ext cx="5639967" cy="366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84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276730"/>
            <a:ext cx="9996324" cy="933815"/>
          </a:xfrm>
        </p:spPr>
        <p:txBody>
          <a:bodyPr/>
          <a:lstStyle/>
          <a:p>
            <a:r>
              <a:rPr lang="en-US" dirty="0"/>
              <a:t>EFFECTS OF EXPECTED DEFLATION</a:t>
            </a:r>
          </a:p>
        </p:txBody>
      </p:sp>
      <p:sp>
        <p:nvSpPr>
          <p:cNvPr id="3" name="Content Placeholder 2"/>
          <p:cNvSpPr>
            <a:spLocks noGrp="1"/>
          </p:cNvSpPr>
          <p:nvPr>
            <p:ph sz="quarter" idx="10"/>
          </p:nvPr>
        </p:nvSpPr>
        <p:spPr>
          <a:xfrm>
            <a:off x="254214" y="1720608"/>
            <a:ext cx="9534363" cy="5658416"/>
          </a:xfrm>
        </p:spPr>
        <p:txBody>
          <a:bodyPr/>
          <a:lstStyle/>
          <a:p>
            <a:pPr>
              <a:spcAft>
                <a:spcPts val="1200"/>
              </a:spcAft>
            </a:pPr>
            <a:r>
              <a:rPr lang="en-US" dirty="0"/>
              <a:t>There is a </a:t>
            </a:r>
            <a:r>
              <a:rPr lang="en-US" b="1" dirty="0"/>
              <a:t>zero bound</a:t>
            </a:r>
            <a:r>
              <a:rPr lang="en-US" dirty="0"/>
              <a:t> on the nominal interest rate: it cannot go below zero.</a:t>
            </a:r>
          </a:p>
          <a:p>
            <a:pPr>
              <a:spcAft>
                <a:spcPts val="1200"/>
              </a:spcAft>
            </a:pPr>
            <a:r>
              <a:rPr lang="en-US" b="1" dirty="0"/>
              <a:t>Liquidity trap: </a:t>
            </a:r>
            <a:r>
              <a:rPr lang="en-US" dirty="0"/>
              <a:t>the inability to use monetary policy because nominal interest rates are too low and cannot fall below the zero bound</a:t>
            </a:r>
          </a:p>
          <a:p>
            <a:pPr marL="457200" lvl="1" indent="-457200">
              <a:spcAft>
                <a:spcPts val="1200"/>
              </a:spcAft>
              <a:buSzPct val="100000"/>
              <a:buFont typeface="Arial" panose="020B0604020202020204" pitchFamily="34" charset="0"/>
              <a:buChar char="•"/>
            </a:pPr>
            <a:r>
              <a:rPr lang="en-US" sz="2800" b="1" dirty="0"/>
              <a:t>A liquidity trap can occur whenever there is a sharp reduction in demand for loanable funds.</a:t>
            </a:r>
          </a:p>
        </p:txBody>
      </p:sp>
    </p:spTree>
    <p:extLst>
      <p:ext uri="{BB962C8B-B14F-4D97-AF65-F5344CB8AC3E}">
        <p14:creationId xmlns:p14="http://schemas.microsoft.com/office/powerpoint/2010/main" val="52156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20" y="433116"/>
            <a:ext cx="6895900" cy="1012761"/>
          </a:xfrm>
        </p:spPr>
        <p:txBody>
          <a:bodyPr>
            <a:normAutofit/>
          </a:bodyPr>
          <a:lstStyle/>
          <a:p>
            <a:r>
              <a:rPr lang="en-US" sz="3200" cap="all" dirty="0">
                <a:solidFill>
                  <a:srgbClr val="0B05F1"/>
                </a:solidFill>
                <a:latin typeface="Arial" pitchFamily="34" charset="0"/>
                <a:cs typeface="Arial" pitchFamily="34" charset="0"/>
              </a:rPr>
              <a:t>Liquidity Trap</a:t>
            </a:r>
          </a:p>
        </p:txBody>
      </p:sp>
      <p:sp>
        <p:nvSpPr>
          <p:cNvPr id="3" name="Content Placeholder 2"/>
          <p:cNvSpPr>
            <a:spLocks noGrp="1"/>
          </p:cNvSpPr>
          <p:nvPr>
            <p:ph idx="1"/>
          </p:nvPr>
        </p:nvSpPr>
        <p:spPr>
          <a:xfrm>
            <a:off x="557777" y="1566712"/>
            <a:ext cx="8833873" cy="5266191"/>
          </a:xfrm>
        </p:spPr>
        <p:txBody>
          <a:bodyPr>
            <a:noAutofit/>
          </a:bodyPr>
          <a:lstStyle/>
          <a:p>
            <a:pPr marL="457200" indent="-457200" algn="just">
              <a:buClrTx/>
              <a:buFont typeface="Arial" panose="020B0604020202020204" pitchFamily="34" charset="0"/>
              <a:buChar char="•"/>
            </a:pPr>
            <a:r>
              <a:rPr lang="en-US" sz="2800" dirty="0">
                <a:solidFill>
                  <a:schemeClr val="tx1"/>
                </a:solidFill>
                <a:latin typeface="+mn-lt"/>
              </a:rPr>
              <a:t>A liquidity trap is when a change in monetary policy has no effect on interest rates.</a:t>
            </a:r>
          </a:p>
          <a:p>
            <a:pPr marL="457200" indent="-457200" algn="just">
              <a:buClrTx/>
              <a:buFont typeface="Arial" panose="020B0604020202020204" pitchFamily="34" charset="0"/>
              <a:buChar char="•"/>
            </a:pPr>
            <a:r>
              <a:rPr lang="en-US" sz="2800" dirty="0">
                <a:solidFill>
                  <a:schemeClr val="tx1"/>
                </a:solidFill>
                <a:latin typeface="+mn-lt"/>
              </a:rPr>
              <a:t> This would be the case if the money demand curve were horizontal at some interest rate, as shown.</a:t>
            </a:r>
          </a:p>
          <a:p>
            <a:pPr marL="457200" indent="-457200" algn="just">
              <a:buClrTx/>
              <a:buFont typeface="Arial" panose="020B0604020202020204" pitchFamily="34" charset="0"/>
              <a:buChar char="•"/>
            </a:pPr>
            <a:r>
              <a:rPr lang="en-US" sz="2800" dirty="0">
                <a:solidFill>
                  <a:schemeClr val="tx1"/>
                </a:solidFill>
                <a:latin typeface="+mn-lt"/>
              </a:rPr>
              <a:t>If a change in the money supply from </a:t>
            </a:r>
            <a:r>
              <a:rPr lang="en-US" sz="2800" i="1" dirty="0">
                <a:solidFill>
                  <a:schemeClr val="tx1"/>
                </a:solidFill>
                <a:latin typeface="+mn-lt"/>
              </a:rPr>
              <a:t>M</a:t>
            </a:r>
            <a:r>
              <a:rPr lang="en-US" sz="2800" dirty="0">
                <a:solidFill>
                  <a:schemeClr val="tx1"/>
                </a:solidFill>
                <a:latin typeface="+mn-lt"/>
              </a:rPr>
              <a:t> to </a:t>
            </a:r>
            <a:r>
              <a:rPr lang="en-US" sz="2800" i="1" dirty="0">
                <a:solidFill>
                  <a:schemeClr val="tx1"/>
                </a:solidFill>
                <a:latin typeface="+mn-lt"/>
              </a:rPr>
              <a:t>M</a:t>
            </a:r>
            <a:r>
              <a:rPr lang="en-US" sz="2800" dirty="0">
                <a:solidFill>
                  <a:schemeClr val="tx1"/>
                </a:solidFill>
                <a:latin typeface="+mn-lt"/>
              </a:rPr>
              <a:t>′ cannot change interest rates, then, unless there is some other change in the economy, there is no reason for investment or any other component of aggregate demand to change. </a:t>
            </a:r>
          </a:p>
        </p:txBody>
      </p:sp>
    </p:spTree>
    <p:extLst>
      <p:ext uri="{BB962C8B-B14F-4D97-AF65-F5344CB8AC3E}">
        <p14:creationId xmlns:p14="http://schemas.microsoft.com/office/powerpoint/2010/main" val="3576255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F0F0CC-F194-431B-A1CC-561CFE54BD84}"/>
              </a:ext>
            </a:extLst>
          </p:cNvPr>
          <p:cNvSpPr>
            <a:spLocks noGrp="1"/>
          </p:cNvSpPr>
          <p:nvPr>
            <p:ph type="title"/>
          </p:nvPr>
        </p:nvSpPr>
        <p:spPr>
          <a:xfrm>
            <a:off x="1220007" y="386101"/>
            <a:ext cx="6896100" cy="933033"/>
          </a:xfrm>
        </p:spPr>
        <p:txBody>
          <a:bodyPr>
            <a:normAutofit/>
          </a:bodyPr>
          <a:lstStyle/>
          <a:p>
            <a:r>
              <a:rPr lang="en-US" sz="3200" cap="all" dirty="0">
                <a:solidFill>
                  <a:srgbClr val="0B05F1"/>
                </a:solidFill>
                <a:latin typeface="Arial" pitchFamily="34" charset="0"/>
                <a:cs typeface="Arial" pitchFamily="34" charset="0"/>
              </a:rPr>
              <a:t>Liquidity Trap</a:t>
            </a:r>
          </a:p>
        </p:txBody>
      </p:sp>
      <p:pic>
        <p:nvPicPr>
          <p:cNvPr id="6" name="Picture 5">
            <a:extLst>
              <a:ext uri="{FF2B5EF4-FFF2-40B4-BE49-F238E27FC236}">
                <a16:creationId xmlns:a16="http://schemas.microsoft.com/office/drawing/2014/main" id="{C53A3D32-1692-4B39-B146-5399FF84168A}"/>
              </a:ext>
            </a:extLst>
          </p:cNvPr>
          <p:cNvPicPr>
            <a:picLocks noChangeAspect="1"/>
          </p:cNvPicPr>
          <p:nvPr/>
        </p:nvPicPr>
        <p:blipFill>
          <a:blip r:embed="rId2"/>
          <a:stretch>
            <a:fillRect/>
          </a:stretch>
        </p:blipFill>
        <p:spPr>
          <a:xfrm>
            <a:off x="509667" y="1319135"/>
            <a:ext cx="8934136" cy="6067164"/>
          </a:xfrm>
          <a:prstGeom prst="rect">
            <a:avLst/>
          </a:prstGeom>
        </p:spPr>
      </p:pic>
    </p:spTree>
    <p:extLst>
      <p:ext uri="{BB962C8B-B14F-4D97-AF65-F5344CB8AC3E}">
        <p14:creationId xmlns:p14="http://schemas.microsoft.com/office/powerpoint/2010/main" val="2817633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727433-D315-4B06-8006-8D37B9BEC9C6}"/>
              </a:ext>
            </a:extLst>
          </p:cNvPr>
          <p:cNvPicPr>
            <a:picLocks noChangeAspect="1"/>
          </p:cNvPicPr>
          <p:nvPr/>
        </p:nvPicPr>
        <p:blipFill>
          <a:blip r:embed="rId2"/>
          <a:stretch>
            <a:fillRect/>
          </a:stretch>
        </p:blipFill>
        <p:spPr>
          <a:xfrm>
            <a:off x="605384" y="523835"/>
            <a:ext cx="8973331" cy="6724729"/>
          </a:xfrm>
          <a:prstGeom prst="rect">
            <a:avLst/>
          </a:prstGeom>
        </p:spPr>
      </p:pic>
    </p:spTree>
    <p:extLst>
      <p:ext uri="{BB962C8B-B14F-4D97-AF65-F5344CB8AC3E}">
        <p14:creationId xmlns:p14="http://schemas.microsoft.com/office/powerpoint/2010/main" val="3850221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5310D-3F11-5FA0-05A6-8F69B913F94E}"/>
              </a:ext>
            </a:extLst>
          </p:cNvPr>
          <p:cNvPicPr>
            <a:picLocks noChangeAspect="1"/>
          </p:cNvPicPr>
          <p:nvPr/>
        </p:nvPicPr>
        <p:blipFill>
          <a:blip r:embed="rId2"/>
          <a:stretch>
            <a:fillRect/>
          </a:stretch>
        </p:blipFill>
        <p:spPr>
          <a:xfrm>
            <a:off x="609600" y="762000"/>
            <a:ext cx="8553450" cy="6419850"/>
          </a:xfrm>
          <a:prstGeom prst="rect">
            <a:avLst/>
          </a:prstGeom>
        </p:spPr>
      </p:pic>
    </p:spTree>
    <p:extLst>
      <p:ext uri="{BB962C8B-B14F-4D97-AF65-F5344CB8AC3E}">
        <p14:creationId xmlns:p14="http://schemas.microsoft.com/office/powerpoint/2010/main" val="4261955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B05F1"/>
                </a:solidFill>
              </a:rPr>
              <a:t>THE ZERO LOWER BOUND IN THE U.S. ECONOMY</a:t>
            </a:r>
          </a:p>
        </p:txBody>
      </p:sp>
      <p:pic>
        <p:nvPicPr>
          <p:cNvPr id="5" name="Picture 4" descr="A line graph shows the interest rate through recessions and depressions in the U S economy from 19 20 to 2022.&#10;The horizontal axis shows the years from 19 20 to 2020 in increments of 10 years. The vertical axis is labeled Interest rate and ranges from 0 to 18 percent in increments of 3 percent. Vertical bars extend from the horizontal axis representing periods of recession from the years 19 32 to 19 41, 2008 to 2015 and from 2020 to 2021.&#10;A curve begins at 5 percent in 19 20 and decreases with fluctuations to 0 percent in 19 32, fluctuating slightly through the depression. After 19 41, the curve begins to increase to reach a peak of 16.5 percent in 19 80 before falling gradually back to 5.5 at the beginning of the recession in 2008. The curve remains at 0 through that recession and begins to increase in 2016 to reach 2.5 percent in 2019 before falling sharply back to 0 percent in 2020. The curve remains at 0 until 2021, where it increases to end at 4.5 percent in 2022.">
            <a:extLst>
              <a:ext uri="{FF2B5EF4-FFF2-40B4-BE49-F238E27FC236}">
                <a16:creationId xmlns:a16="http://schemas.microsoft.com/office/drawing/2014/main" id="{904DF471-1189-BC04-45B5-C16808AB611A}"/>
              </a:ext>
            </a:extLst>
          </p:cNvPr>
          <p:cNvPicPr>
            <a:picLocks noChangeAspect="1"/>
          </p:cNvPicPr>
          <p:nvPr/>
        </p:nvPicPr>
        <p:blipFill>
          <a:blip r:embed="rId3"/>
          <a:stretch>
            <a:fillRect/>
          </a:stretch>
        </p:blipFill>
        <p:spPr>
          <a:xfrm>
            <a:off x="1314450" y="1356762"/>
            <a:ext cx="7867649" cy="4872588"/>
          </a:xfrm>
          <a:prstGeom prst="rect">
            <a:avLst/>
          </a:prstGeom>
        </p:spPr>
      </p:pic>
      <p:sp>
        <p:nvSpPr>
          <p:cNvPr id="10" name="Content Placeholder 9">
            <a:extLst>
              <a:ext uri="{FF2B5EF4-FFF2-40B4-BE49-F238E27FC236}">
                <a16:creationId xmlns:a16="http://schemas.microsoft.com/office/drawing/2014/main" id="{1093DEC6-44E0-8A37-94DF-F9937FF5E35B}"/>
              </a:ext>
            </a:extLst>
          </p:cNvPr>
          <p:cNvSpPr txBox="1">
            <a:spLocks noGrp="1"/>
          </p:cNvSpPr>
          <p:nvPr>
            <p:ph sz="quarter" idx="11"/>
          </p:nvPr>
        </p:nvSpPr>
        <p:spPr>
          <a:xfrm>
            <a:off x="171450" y="6446796"/>
            <a:ext cx="9525000" cy="892522"/>
          </a:xfrm>
          <a:prstGeom prst="rect">
            <a:avLst/>
          </a:prstGeom>
          <a:noFill/>
        </p:spPr>
        <p:txBody>
          <a:bodyPr wrap="square" rtlCol="0">
            <a:spAutoFit/>
          </a:bodyPr>
          <a:lstStyle/>
          <a:p>
            <a:r>
              <a:rPr lang="en-US" sz="2200" dirty="0">
                <a:solidFill>
                  <a:schemeClr val="tx1"/>
                </a:solidFill>
                <a:latin typeface="+mn-lt"/>
              </a:rPr>
              <a:t>The U.S. experienced the zero lower bound in the 1930s and in 2009</a:t>
            </a:r>
            <a:r>
              <a:rPr lang="en-US" sz="2400" dirty="0">
                <a:solidFill>
                  <a:schemeClr val="tx1"/>
                </a:solidFill>
                <a:effectLst/>
                <a:latin typeface="+mn-lt"/>
                <a:ea typeface="Calibri" panose="020F0502020204030204" pitchFamily="34" charset="0"/>
              </a:rPr>
              <a:t>–</a:t>
            </a:r>
            <a:r>
              <a:rPr lang="en-US" sz="2200" dirty="0">
                <a:solidFill>
                  <a:schemeClr val="tx1"/>
                </a:solidFill>
                <a:latin typeface="+mn-lt"/>
              </a:rPr>
              <a:t>2017 when interest rates were virtually zero.</a:t>
            </a:r>
            <a:endParaRPr lang="en-CA" sz="2200" dirty="0">
              <a:solidFill>
                <a:schemeClr val="tx1"/>
              </a:solidFill>
              <a:latin typeface="+mn-lt"/>
            </a:endParaRPr>
          </a:p>
        </p:txBody>
      </p:sp>
    </p:spTree>
    <p:extLst>
      <p:ext uri="{BB962C8B-B14F-4D97-AF65-F5344CB8AC3E}">
        <p14:creationId xmlns:p14="http://schemas.microsoft.com/office/powerpoint/2010/main" val="3761561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 y="155612"/>
            <a:ext cx="10053472" cy="987115"/>
          </a:xfrm>
        </p:spPr>
        <p:txBody>
          <a:bodyPr/>
          <a:lstStyle/>
          <a:p>
            <a:r>
              <a:rPr lang="en-US" dirty="0"/>
              <a:t>DEFLATION AND THE LIQUIDITY TRAP IN THE JAPANESE ECONOMY</a:t>
            </a:r>
          </a:p>
        </p:txBody>
      </p:sp>
      <p:sp>
        <p:nvSpPr>
          <p:cNvPr id="4" name="Content Placeholder 3"/>
          <p:cNvSpPr>
            <a:spLocks noGrp="1"/>
          </p:cNvSpPr>
          <p:nvPr>
            <p:ph sz="quarter" idx="10"/>
          </p:nvPr>
        </p:nvSpPr>
        <p:spPr>
          <a:xfrm>
            <a:off x="261274" y="1142727"/>
            <a:ext cx="9804186" cy="1342469"/>
          </a:xfrm>
        </p:spPr>
        <p:txBody>
          <a:bodyPr/>
          <a:lstStyle/>
          <a:p>
            <a:pPr marL="0" indent="0">
              <a:buNone/>
            </a:pPr>
            <a:r>
              <a:rPr lang="en-US" sz="2400" dirty="0"/>
              <a:t>A prolonged economic slump in Japan led to deflation from the late 1990s on. The Bank of Japan responded by cutting interest rates, but eventually ran up against the zero lower bound.</a:t>
            </a:r>
          </a:p>
        </p:txBody>
      </p:sp>
      <p:pic>
        <p:nvPicPr>
          <p:cNvPr id="6" name="Picture 5" descr="A line graph compares the interest rate and inflation rate in the Japanese economy from 19 80 to 2020.&#10;The horizontal axis shows the years from 19 80 to 2020 in increments of 5 years. The vertical axis is labeled Interest rate, inflation rate and shows markings from negative 2 to 10 percent in increments of 2 percent. Two curves representing Interest rate and Inflation rate are plotted on the graph. The two curves rise and fall closely together with a few exceptions where the inflation rate, usually below the interest rate, rises above it.&#10;The Interest rate curve begins at 6 percent in 19 80 and increases to 9 percent in 19 81 before falling to 2.5 percent in 19 85. The curve then increases to a peak of 6 percent in 19 90 before falling to 0 percent in 2002. The curve increases slightly to 1 percent in 2008 before falling to approximately 0.5 percent in 2010 where it remains to the end of the graph.&#10;The Inflation rate curve begins at 5 percent in 19 80 and increases to 7 percent in 19 81 before falling to 1 percent in 19 87. The curve then increases to a peak of 3 percent in 19 90 before falling to negative 1 percent in 2000. After this point the curve increases to a peak of 2 percent in 2015 before falling to negative 2 percent in 2021.&#10;All values are approximate.">
            <a:extLst>
              <a:ext uri="{FF2B5EF4-FFF2-40B4-BE49-F238E27FC236}">
                <a16:creationId xmlns:a16="http://schemas.microsoft.com/office/drawing/2014/main" id="{D297458D-F0EA-1039-3642-281AC89D00D9}"/>
              </a:ext>
            </a:extLst>
          </p:cNvPr>
          <p:cNvPicPr>
            <a:picLocks noChangeAspect="1"/>
          </p:cNvPicPr>
          <p:nvPr/>
        </p:nvPicPr>
        <p:blipFill>
          <a:blip r:embed="rId3"/>
          <a:stretch>
            <a:fillRect/>
          </a:stretch>
        </p:blipFill>
        <p:spPr>
          <a:xfrm>
            <a:off x="1314450" y="2485196"/>
            <a:ext cx="7334249" cy="4487104"/>
          </a:xfrm>
          <a:prstGeom prst="rect">
            <a:avLst/>
          </a:prstGeom>
        </p:spPr>
      </p:pic>
    </p:spTree>
    <p:extLst>
      <p:ext uri="{BB962C8B-B14F-4D97-AF65-F5344CB8AC3E}">
        <p14:creationId xmlns:p14="http://schemas.microsoft.com/office/powerpoint/2010/main" val="1859151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C71F-D4EB-4BFB-8C55-BB41027CBB24}"/>
              </a:ext>
            </a:extLst>
          </p:cNvPr>
          <p:cNvSpPr>
            <a:spLocks noGrp="1"/>
          </p:cNvSpPr>
          <p:nvPr>
            <p:ph type="title"/>
          </p:nvPr>
        </p:nvSpPr>
        <p:spPr/>
        <p:txBody>
          <a:bodyPr/>
          <a:lstStyle/>
          <a:p>
            <a:r>
              <a:rPr lang="en-US" dirty="0"/>
              <a:t>I</a:t>
            </a:r>
          </a:p>
        </p:txBody>
      </p:sp>
      <p:pic>
        <p:nvPicPr>
          <p:cNvPr id="4" name="Content Placeholder 3">
            <a:extLst>
              <a:ext uri="{FF2B5EF4-FFF2-40B4-BE49-F238E27FC236}">
                <a16:creationId xmlns:a16="http://schemas.microsoft.com/office/drawing/2014/main" id="{24D2B49F-A697-4015-9CA3-22B761B14188}"/>
              </a:ext>
            </a:extLst>
          </p:cNvPr>
          <p:cNvPicPr>
            <a:picLocks noGrp="1" noChangeAspect="1"/>
          </p:cNvPicPr>
          <p:nvPr>
            <p:ph idx="1"/>
          </p:nvPr>
        </p:nvPicPr>
        <p:blipFill>
          <a:blip r:embed="rId2"/>
          <a:stretch>
            <a:fillRect/>
          </a:stretch>
        </p:blipFill>
        <p:spPr>
          <a:xfrm>
            <a:off x="389743" y="1176738"/>
            <a:ext cx="9165733" cy="6048522"/>
          </a:xfrm>
          <a:prstGeom prst="rect">
            <a:avLst/>
          </a:prstGeom>
        </p:spPr>
      </p:pic>
      <p:sp>
        <p:nvSpPr>
          <p:cNvPr id="8" name="Title 1">
            <a:extLst>
              <a:ext uri="{FF2B5EF4-FFF2-40B4-BE49-F238E27FC236}">
                <a16:creationId xmlns:a16="http://schemas.microsoft.com/office/drawing/2014/main" id="{458B7A45-B5B7-4F6E-A3D4-1D96AFBB24C2}"/>
              </a:ext>
            </a:extLst>
          </p:cNvPr>
          <p:cNvSpPr txBox="1">
            <a:spLocks/>
          </p:cNvSpPr>
          <p:nvPr/>
        </p:nvSpPr>
        <p:spPr>
          <a:xfrm>
            <a:off x="62076" y="189623"/>
            <a:ext cx="9996324" cy="987115"/>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Helvetica Neue"/>
              <a:buNone/>
              <a:defRPr sz="3960" b="1" i="0" u="none" strike="noStrike" cap="none">
                <a:solidFill>
                  <a:schemeClr val="lt1"/>
                </a:solidFill>
                <a:latin typeface="Tahoma" panose="020B0604030504040204" pitchFamily="34" charset="0"/>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200" dirty="0">
                <a:solidFill>
                  <a:srgbClr val="0B05F1"/>
                </a:solidFill>
                <a:latin typeface="Arial" pitchFamily="34" charset="0"/>
                <a:cs typeface="Arial" pitchFamily="34" charset="0"/>
              </a:rPr>
              <a:t>DID THE USA TURN JAPANESE?</a:t>
            </a:r>
          </a:p>
        </p:txBody>
      </p:sp>
      <p:sp>
        <p:nvSpPr>
          <p:cNvPr id="10" name="TextBox 9">
            <a:extLst>
              <a:ext uri="{FF2B5EF4-FFF2-40B4-BE49-F238E27FC236}">
                <a16:creationId xmlns:a16="http://schemas.microsoft.com/office/drawing/2014/main" id="{40A525B5-6F08-492F-BD2A-5DF5A514B5CF}"/>
              </a:ext>
            </a:extLst>
          </p:cNvPr>
          <p:cNvSpPr txBox="1"/>
          <p:nvPr/>
        </p:nvSpPr>
        <p:spPr>
          <a:xfrm>
            <a:off x="1540239" y="7307255"/>
            <a:ext cx="5029200" cy="523220"/>
          </a:xfrm>
          <a:prstGeom prst="rect">
            <a:avLst/>
          </a:prstGeom>
          <a:noFill/>
        </p:spPr>
        <p:txBody>
          <a:bodyPr wrap="square">
            <a:spAutoFit/>
          </a:bodyPr>
          <a:lstStyle/>
          <a:p>
            <a:r>
              <a:rPr lang="en-US" dirty="0">
                <a:hlinkClick r:id="rId3"/>
              </a:rPr>
              <a:t>http://www.marketoracle.co.uk/Article35494.html</a:t>
            </a:r>
            <a:endParaRPr lang="en-US" dirty="0"/>
          </a:p>
          <a:p>
            <a:endParaRPr lang="en-US" dirty="0"/>
          </a:p>
        </p:txBody>
      </p:sp>
    </p:spTree>
    <p:extLst>
      <p:ext uri="{BB962C8B-B14F-4D97-AF65-F5344CB8AC3E}">
        <p14:creationId xmlns:p14="http://schemas.microsoft.com/office/powerpoint/2010/main" val="3993689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07F91A-EF42-4411-8C1C-0C7D3548E337}"/>
              </a:ext>
            </a:extLst>
          </p:cNvPr>
          <p:cNvPicPr>
            <a:picLocks noGrp="1" noChangeAspect="1"/>
          </p:cNvPicPr>
          <p:nvPr>
            <p:ph idx="1"/>
          </p:nvPr>
        </p:nvPicPr>
        <p:blipFill>
          <a:blip r:embed="rId2"/>
          <a:stretch>
            <a:fillRect/>
          </a:stretch>
        </p:blipFill>
        <p:spPr>
          <a:xfrm>
            <a:off x="644577" y="404734"/>
            <a:ext cx="8979108" cy="6835515"/>
          </a:xfrm>
        </p:spPr>
      </p:pic>
    </p:spTree>
    <p:extLst>
      <p:ext uri="{BB962C8B-B14F-4D97-AF65-F5344CB8AC3E}">
        <p14:creationId xmlns:p14="http://schemas.microsoft.com/office/powerpoint/2010/main" val="34528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THE CLASSICAL MODEL OF MONEY AND PRICES</a:t>
            </a:r>
          </a:p>
        </p:txBody>
      </p:sp>
      <p:sp>
        <p:nvSpPr>
          <p:cNvPr id="7" name="Content Placeholder 6"/>
          <p:cNvSpPr>
            <a:spLocks noGrp="1"/>
          </p:cNvSpPr>
          <p:nvPr>
            <p:ph sz="quarter" idx="10"/>
          </p:nvPr>
        </p:nvSpPr>
        <p:spPr>
          <a:xfrm>
            <a:off x="127107" y="1620141"/>
            <a:ext cx="9804186" cy="5331666"/>
          </a:xfrm>
        </p:spPr>
        <p:txBody>
          <a:bodyPr>
            <a:normAutofit/>
          </a:bodyPr>
          <a:lstStyle/>
          <a:p>
            <a:pPr>
              <a:spcAft>
                <a:spcPts val="1200"/>
              </a:spcAft>
            </a:pPr>
            <a:r>
              <a:rPr lang="en-US" sz="2400" dirty="0"/>
              <a:t>High inflation is always associated with rapid increases in the money supply.</a:t>
            </a:r>
          </a:p>
          <a:p>
            <a:pPr>
              <a:spcAft>
                <a:spcPts val="1200"/>
              </a:spcAft>
            </a:pPr>
            <a:r>
              <a:rPr lang="en-US" sz="2400" dirty="0"/>
              <a:t>Previously, we learned that in the long run, an increase in the money supply leads to an equal percentage rise in the overall price level.</a:t>
            </a:r>
          </a:p>
          <a:p>
            <a:pPr>
              <a:spcAft>
                <a:spcPts val="1200"/>
              </a:spcAft>
            </a:pPr>
            <a:r>
              <a:rPr lang="en-US" sz="2400" dirty="0"/>
              <a:t>The </a:t>
            </a:r>
            <a:r>
              <a:rPr lang="en-US" sz="2400" b="1" dirty="0"/>
              <a:t>classical model of the price level</a:t>
            </a:r>
            <a:r>
              <a:rPr lang="en-US" sz="2400" dirty="0"/>
              <a:t>:</a:t>
            </a:r>
            <a:r>
              <a:rPr lang="en-US" sz="2400" b="1" i="1" dirty="0"/>
              <a:t> </a:t>
            </a:r>
            <a:r>
              <a:rPr lang="en-US" sz="2400" dirty="0"/>
              <a:t>the real quantity of money is always at its long-run equilibrium level.</a:t>
            </a:r>
          </a:p>
          <a:p>
            <a:pPr marL="2295525" indent="0">
              <a:spcAft>
                <a:spcPts val="1200"/>
              </a:spcAft>
              <a:buNone/>
            </a:pPr>
            <a:r>
              <a:rPr lang="en-US" sz="2400" dirty="0"/>
              <a:t>Real</a:t>
            </a:r>
            <a:r>
              <a:rPr lang="en-US" sz="2400" i="1" dirty="0"/>
              <a:t> </a:t>
            </a:r>
            <a:r>
              <a:rPr lang="en-US" sz="2400" dirty="0"/>
              <a:t>quantity of money = </a:t>
            </a:r>
            <a:r>
              <a:rPr lang="en-US" sz="2400" i="1" dirty="0"/>
              <a:t>M</a:t>
            </a:r>
            <a:r>
              <a:rPr lang="en-US" sz="2400" dirty="0"/>
              <a:t>/</a:t>
            </a:r>
            <a:r>
              <a:rPr lang="en-US" sz="2400" i="1" dirty="0"/>
              <a:t>P</a:t>
            </a:r>
          </a:p>
          <a:p>
            <a:pPr marL="0" indent="0" algn="ctr">
              <a:spcAft>
                <a:spcPts val="1200"/>
              </a:spcAft>
              <a:buNone/>
            </a:pPr>
            <a:r>
              <a:rPr lang="en-US" sz="2400" dirty="0"/>
              <a:t>where </a:t>
            </a:r>
            <a:r>
              <a:rPr lang="en-US" sz="2400" i="1" dirty="0"/>
              <a:t>M</a:t>
            </a:r>
            <a:r>
              <a:rPr lang="en-US" sz="2400" dirty="0"/>
              <a:t> = nominal money supply and </a:t>
            </a:r>
            <a:r>
              <a:rPr lang="en-US" sz="2400" i="1" dirty="0"/>
              <a:t>P</a:t>
            </a:r>
            <a:r>
              <a:rPr lang="en-US" sz="2400" dirty="0"/>
              <a:t> = price level.</a:t>
            </a:r>
          </a:p>
        </p:txBody>
      </p:sp>
    </p:spTree>
    <p:extLst>
      <p:ext uri="{BB962C8B-B14F-4D97-AF65-F5344CB8AC3E}">
        <p14:creationId xmlns:p14="http://schemas.microsoft.com/office/powerpoint/2010/main" val="315183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SUPPLY GROWTH AND INFLATION IN VENEZUELA</a:t>
            </a:r>
          </a:p>
        </p:txBody>
      </p:sp>
      <p:sp>
        <p:nvSpPr>
          <p:cNvPr id="4" name="Content Placeholder 3"/>
          <p:cNvSpPr>
            <a:spLocks noGrp="1"/>
          </p:cNvSpPr>
          <p:nvPr>
            <p:ph sz="quarter" idx="10"/>
          </p:nvPr>
        </p:nvSpPr>
        <p:spPr>
          <a:xfrm>
            <a:off x="158145" y="1265807"/>
            <a:ext cx="9804186" cy="1221961"/>
          </a:xfrm>
        </p:spPr>
        <p:txBody>
          <a:bodyPr/>
          <a:lstStyle/>
          <a:p>
            <a:r>
              <a:rPr lang="en-US" dirty="0"/>
              <a:t>In general, inflation and money supply move together, especially during periods of high inflation.</a:t>
            </a:r>
          </a:p>
        </p:txBody>
      </p:sp>
      <p:pic>
        <p:nvPicPr>
          <p:cNvPr id="7" name="Picture 6" descr="A bar graph compares the annual percent change in monetary base to the consumer price index.&#10;The horizontal axis shows the years from 2016 to 2019 in increments of 1 year. The vertical axis is labeled Annual percent change and shows markings from 20 to 100 percent in increments of 20 percent. Two vertical bars representing Monetary base and Consumer price index extend from the horizontal axis for each year. The data presented on the graph read as follows:&#10;• 2016: Monetary base, 10.6 percent; Consumer price index, 11.6 percent.&#10;• 2017: Monetary base, 27.5 percent; Consumer price index, 20.8 percent.&#10;• 2018: Monetary base, 37.1 percent; Consumer price index, 81.8 percent.&#10;• 2019: Monetary base, 42.9 percent; Consumer price index, 46.4 percent.">
            <a:extLst>
              <a:ext uri="{FF2B5EF4-FFF2-40B4-BE49-F238E27FC236}">
                <a16:creationId xmlns:a16="http://schemas.microsoft.com/office/drawing/2014/main" id="{6B782A07-80E8-F2EE-C544-78BC36FA69FE}"/>
              </a:ext>
            </a:extLst>
          </p:cNvPr>
          <p:cNvPicPr>
            <a:picLocks noChangeAspect="1"/>
          </p:cNvPicPr>
          <p:nvPr/>
        </p:nvPicPr>
        <p:blipFill>
          <a:blip r:embed="rId3"/>
          <a:stretch>
            <a:fillRect/>
          </a:stretch>
        </p:blipFill>
        <p:spPr>
          <a:xfrm>
            <a:off x="1228194" y="2814834"/>
            <a:ext cx="7602011" cy="4678874"/>
          </a:xfrm>
          <a:prstGeom prst="rect">
            <a:avLst/>
          </a:prstGeom>
        </p:spPr>
      </p:pic>
    </p:spTree>
    <p:extLst>
      <p:ext uri="{BB962C8B-B14F-4D97-AF65-F5344CB8AC3E}">
        <p14:creationId xmlns:p14="http://schemas.microsoft.com/office/powerpoint/2010/main" val="417960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12" y="0"/>
            <a:ext cx="9996324" cy="933815"/>
          </a:xfrm>
        </p:spPr>
        <p:txBody>
          <a:bodyPr/>
          <a:lstStyle/>
          <a:p>
            <a:r>
              <a:rPr lang="en-US" dirty="0"/>
              <a:t>ZIMBABWE’S INFLATION </a:t>
            </a:r>
          </a:p>
        </p:txBody>
      </p:sp>
      <p:sp>
        <p:nvSpPr>
          <p:cNvPr id="4" name="Content Placeholder 3"/>
          <p:cNvSpPr>
            <a:spLocks noGrp="1"/>
          </p:cNvSpPr>
          <p:nvPr>
            <p:ph sz="quarter" idx="10"/>
          </p:nvPr>
        </p:nvSpPr>
        <p:spPr>
          <a:xfrm>
            <a:off x="163364" y="728436"/>
            <a:ext cx="9804186" cy="5658416"/>
          </a:xfrm>
        </p:spPr>
        <p:txBody>
          <a:bodyPr/>
          <a:lstStyle/>
          <a:p>
            <a:pPr>
              <a:spcAft>
                <a:spcPts val="1200"/>
              </a:spcAft>
            </a:pPr>
            <a:r>
              <a:rPr lang="en-US" sz="2000" b="1" dirty="0"/>
              <a:t>Over 8 years, consumer prices rose by 80 trillion percent.</a:t>
            </a:r>
          </a:p>
          <a:p>
            <a:pPr>
              <a:spcAft>
                <a:spcPts val="1200"/>
              </a:spcAft>
            </a:pPr>
            <a:r>
              <a:rPr lang="en-US" sz="2000" b="1" dirty="0"/>
              <a:t>Why? When Robert Mugabe rose to power he seized farms owned by the descendants of white colonists and gave them to his supporters.</a:t>
            </a:r>
          </a:p>
          <a:p>
            <a:pPr>
              <a:spcAft>
                <a:spcPts val="1200"/>
              </a:spcAft>
            </a:pPr>
            <a:r>
              <a:rPr lang="en-US" sz="2000" b="1" dirty="0"/>
              <a:t>Production fell, the tax base fell, and Zimbabwe couldn’t borrow money in world markets because of its instability.</a:t>
            </a:r>
          </a:p>
          <a:p>
            <a:pPr>
              <a:spcAft>
                <a:spcPts val="1200"/>
              </a:spcAft>
            </a:pPr>
            <a:r>
              <a:rPr lang="en-US" sz="2000" b="1" dirty="0"/>
              <a:t>What’s left? The printing press.</a:t>
            </a:r>
          </a:p>
        </p:txBody>
      </p:sp>
      <p:pic>
        <p:nvPicPr>
          <p:cNvPr id="5" name="Picture Placeholder 6" descr="Figure 16-3 An image of a line graph to plot the consumer prices in Zimbabwe, for the years from 2000 to 2008. The vertical axis of the graph is labeled as &quot;CPI&#10;(2000 equals 100)&quot; ranging from 1 to 100,000,000,000,000. The horizontal axis of the graph is labeled as &quot;Year&quot; representing the years from 2000 to 2008. The consumer prices in Zimbabwe for the years are as follows: 2000, 100; 2001, 100; 2002, 150; 2003, 1,000; 2004, 10,000; 2005, 10,000; 2006, 1,000,000; 2007, 100,000,000; 2008, 10,000,000,000. All values are estimated.">
            <a:extLst>
              <a:ext uri="{FF2B5EF4-FFF2-40B4-BE49-F238E27FC236}">
                <a16:creationId xmlns:a16="http://schemas.microsoft.com/office/drawing/2014/main" id="{8BE463A8-A41A-417F-B9FA-829E955F7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53" y="3377902"/>
            <a:ext cx="8542891" cy="4139272"/>
          </a:xfrm>
          <a:prstGeom prst="rect">
            <a:avLst/>
          </a:prstGeom>
        </p:spPr>
      </p:pic>
    </p:spTree>
    <p:extLst>
      <p:ext uri="{BB962C8B-B14F-4D97-AF65-F5344CB8AC3E}">
        <p14:creationId xmlns:p14="http://schemas.microsoft.com/office/powerpoint/2010/main" val="428853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73836"/>
            <a:ext cx="9996324" cy="987115"/>
          </a:xfrm>
        </p:spPr>
        <p:txBody>
          <a:bodyPr/>
          <a:lstStyle/>
          <a:p>
            <a:r>
              <a:rPr lang="en-US" dirty="0"/>
              <a:t>MONEY SUPPLY GROWTH AND INFLATION</a:t>
            </a:r>
          </a:p>
        </p:txBody>
      </p:sp>
      <p:sp>
        <p:nvSpPr>
          <p:cNvPr id="4" name="Content Placeholder 3"/>
          <p:cNvSpPr>
            <a:spLocks noGrp="1"/>
          </p:cNvSpPr>
          <p:nvPr>
            <p:ph sz="quarter" idx="10"/>
          </p:nvPr>
        </p:nvSpPr>
        <p:spPr>
          <a:xfrm>
            <a:off x="31038" y="1249107"/>
            <a:ext cx="9804186" cy="1221961"/>
          </a:xfrm>
        </p:spPr>
        <p:txBody>
          <a:bodyPr/>
          <a:lstStyle/>
          <a:p>
            <a:r>
              <a:rPr lang="en-US" dirty="0"/>
              <a:t>In general, inflation and money supply move together, especially during periods of high inflation.</a:t>
            </a:r>
          </a:p>
        </p:txBody>
      </p:sp>
      <p:pic>
        <p:nvPicPr>
          <p:cNvPr id="7" name="Picture Placeholder 6" descr="Figure 16-2 Line graph of Annual percent change versus Year, showing money supply and consumer price index, as discussed in the caption and the text. Both money supply and consumer price index rose from about 100% in 2003 to about 1,000% in 2004, and then dropped back to about 100% in 2005. Both subsequently climbed to about 1,000% in 2006, to about 3,000% in 2007, and then to about one million percent in 2008.">
            <a:extLst>
              <a:ext uri="{FF2B5EF4-FFF2-40B4-BE49-F238E27FC236}">
                <a16:creationId xmlns:a16="http://schemas.microsoft.com/office/drawing/2014/main" id="{C8AB7FD4-D31C-4A39-BE30-331D5B9DFED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45298" y="2471068"/>
            <a:ext cx="8567803" cy="4898311"/>
          </a:xfrm>
          <a:prstGeom prst="rect">
            <a:avLst/>
          </a:prstGeom>
        </p:spPr>
      </p:pic>
    </p:spTree>
    <p:extLst>
      <p:ext uri="{BB962C8B-B14F-4D97-AF65-F5344CB8AC3E}">
        <p14:creationId xmlns:p14="http://schemas.microsoft.com/office/powerpoint/2010/main" val="98721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582" y="180692"/>
            <a:ext cx="9996324" cy="933815"/>
          </a:xfrm>
        </p:spPr>
        <p:txBody>
          <a:bodyPr/>
          <a:lstStyle/>
          <a:p>
            <a:r>
              <a:rPr lang="en-US" dirty="0"/>
              <a:t>HOW DOES MONEY AFFECT PRICES?</a:t>
            </a:r>
          </a:p>
        </p:txBody>
      </p:sp>
      <p:sp>
        <p:nvSpPr>
          <p:cNvPr id="7" name="Content Placeholder 6"/>
          <p:cNvSpPr>
            <a:spLocks noGrp="1"/>
          </p:cNvSpPr>
          <p:nvPr>
            <p:ph sz="quarter" idx="10"/>
          </p:nvPr>
        </p:nvSpPr>
        <p:spPr>
          <a:xfrm>
            <a:off x="309720" y="1556603"/>
            <a:ext cx="9284854" cy="5658416"/>
          </a:xfrm>
        </p:spPr>
        <p:txBody>
          <a:bodyPr/>
          <a:lstStyle/>
          <a:p>
            <a:pPr>
              <a:spcAft>
                <a:spcPts val="1200"/>
              </a:spcAft>
            </a:pPr>
            <a:r>
              <a:rPr lang="en-US" dirty="0"/>
              <a:t>As we have established, an increase in the money supply changes only prices in the long run.</a:t>
            </a:r>
          </a:p>
          <a:p>
            <a:pPr>
              <a:spcAft>
                <a:spcPts val="1200"/>
              </a:spcAft>
            </a:pPr>
            <a:r>
              <a:rPr lang="en-US" dirty="0"/>
              <a:t>According to the </a:t>
            </a:r>
            <a:r>
              <a:rPr lang="en-US" i="1" dirty="0"/>
              <a:t>classical model of the price level, </a:t>
            </a:r>
            <a:r>
              <a:rPr lang="en-US" dirty="0"/>
              <a:t>the real quantity of money is always at its long-run equilibrium level.</a:t>
            </a:r>
          </a:p>
          <a:p>
            <a:pPr marL="2295525" indent="0">
              <a:spcAft>
                <a:spcPts val="1200"/>
              </a:spcAft>
              <a:buNone/>
            </a:pPr>
            <a:r>
              <a:rPr lang="en-US" dirty="0"/>
              <a:t>Real</a:t>
            </a:r>
            <a:r>
              <a:rPr lang="en-US" i="1" dirty="0"/>
              <a:t> </a:t>
            </a:r>
            <a:r>
              <a:rPr lang="en-US" dirty="0"/>
              <a:t>quantity of money= </a:t>
            </a:r>
            <a:r>
              <a:rPr lang="en-US" i="1" dirty="0"/>
              <a:t>M</a:t>
            </a:r>
            <a:r>
              <a:rPr lang="en-US" dirty="0"/>
              <a:t>/</a:t>
            </a:r>
            <a:r>
              <a:rPr lang="en-US" i="1" dirty="0"/>
              <a:t>P</a:t>
            </a:r>
          </a:p>
          <a:p>
            <a:pPr algn="ctr">
              <a:spcAft>
                <a:spcPts val="1200"/>
              </a:spcAft>
            </a:pPr>
            <a:r>
              <a:rPr lang="en-US" dirty="0"/>
              <a:t>where </a:t>
            </a:r>
            <a:r>
              <a:rPr lang="en-US" i="1" dirty="0"/>
              <a:t>M</a:t>
            </a:r>
            <a:r>
              <a:rPr lang="en-US" dirty="0"/>
              <a:t> = nominal money supply and </a:t>
            </a:r>
            <a:r>
              <a:rPr lang="en-US" i="1" dirty="0"/>
              <a:t>P</a:t>
            </a:r>
            <a:r>
              <a:rPr lang="en-US" dirty="0"/>
              <a:t> = price level.</a:t>
            </a:r>
          </a:p>
        </p:txBody>
      </p:sp>
    </p:spTree>
    <p:extLst>
      <p:ext uri="{BB962C8B-B14F-4D97-AF65-F5344CB8AC3E}">
        <p14:creationId xmlns:p14="http://schemas.microsoft.com/office/powerpoint/2010/main" val="1021049720"/>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13431</TotalTime>
  <Words>2232</Words>
  <Application>Microsoft Office PowerPoint</Application>
  <PresentationFormat>Custom</PresentationFormat>
  <Paragraphs>162</Paragraphs>
  <Slides>48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Helvetica Neue</vt:lpstr>
      <vt:lpstr>Tahoma</vt:lpstr>
      <vt:lpstr>Wingdings</vt:lpstr>
      <vt:lpstr>Default Theme</vt:lpstr>
      <vt:lpstr>PowerPoint Presentation</vt:lpstr>
      <vt:lpstr>WHAT YOU WILL LEARN IN THIS CHAPTER</vt:lpstr>
      <vt:lpstr>PowerPoint Presentation</vt:lpstr>
      <vt:lpstr>MONEY AND INFLATION</vt:lpstr>
      <vt:lpstr>THE CLASSICAL MODEL OF MONEY AND PRICES</vt:lpstr>
      <vt:lpstr>MONEY SUPPLY GROWTH AND INFLATION IN VENEZUELA</vt:lpstr>
      <vt:lpstr>ZIMBABWE’S INFLATION </vt:lpstr>
      <vt:lpstr>MONEY SUPPLY GROWTH AND INFLATION</vt:lpstr>
      <vt:lpstr>HOW DOES MONEY AFFECT PRICES?</vt:lpstr>
      <vt:lpstr>THE EFFECTIVENESS OF MONETARY POLICY</vt:lpstr>
      <vt:lpstr>THE CLASSICAL MODEL OF THE PRICE LEVEL</vt:lpstr>
      <vt:lpstr>LEARN BY DOING: PRACTICE QUESTION 1</vt:lpstr>
      <vt:lpstr>LEARN BY DOING: PRACTICE QUESTION 1 (ANSWER)</vt:lpstr>
      <vt:lpstr>THE INFLATION TAX</vt:lpstr>
      <vt:lpstr>THE LOGIC OF HYPERINFLATION</vt:lpstr>
      <vt:lpstr>A VICIOUS CYCLE</vt:lpstr>
      <vt:lpstr>MODERATE INFLATION AND DISINFLATION</vt:lpstr>
      <vt:lpstr>THE OUTPUT GAP AND THE UNEMPLOYMENT RATE</vt:lpstr>
      <vt:lpstr>CYCLICAL UNEMPLOYMENT AND THE OUTPUT GAP</vt:lpstr>
      <vt:lpstr>LEARN BY DOING: PRACTICE QUESTION 2</vt:lpstr>
      <vt:lpstr>LEARN BY DOING: PRACTICE QUESTION 2 (ANSWER)</vt:lpstr>
      <vt:lpstr>OKUN’S LAW</vt:lpstr>
      <vt:lpstr>OKUN’S LAW: EXAMPLE</vt:lpstr>
      <vt:lpstr>LEARN BY DOING: PRACTICE QUESTION 3</vt:lpstr>
      <vt:lpstr>LEARN BY DOING: PRACTICE QUESTION 3 (ANSWER)</vt:lpstr>
      <vt:lpstr>THE SHORT-RUN PHILLIPS CURVE: EVIDENCE</vt:lpstr>
      <vt:lpstr>THE SHORT-RUN PHILLIPS CURVE: GRAPH</vt:lpstr>
      <vt:lpstr>THE AD–AS MODEL AND THE SHORT-RUN PHILLIPS CURVE</vt:lpstr>
      <vt:lpstr>THE SHORT-RUN PHILLIPS CURVE AND SUPPLY SHOCKS</vt:lpstr>
      <vt:lpstr>INFLATION EXPECTATIONS AND THE SHORT-RUN PHILLIPS CURVE</vt:lpstr>
      <vt:lpstr>UNEMPLOYMENT AND INFLATION, 1961–1990</vt:lpstr>
      <vt:lpstr>INFLATION AND UNEMPLOYMENT IN THE LONG RUN</vt:lpstr>
      <vt:lpstr>THE PHILLIPS CURVE IN THE GREAT RECESSION</vt:lpstr>
      <vt:lpstr>THE NAIRU AND THE LONG-RUN PHILLIPS CURVE</vt:lpstr>
      <vt:lpstr>INFLATION AND UNEMPLOYMENT IN THE  LONG RUN</vt:lpstr>
      <vt:lpstr>THE NATURAL RATE OF UNEMPLOYMENT</vt:lpstr>
      <vt:lpstr>COST OF DISINFLATION</vt:lpstr>
      <vt:lpstr>THE GREAT DISINFLATION OF THE 1980S</vt:lpstr>
      <vt:lpstr>DISINFLATION AROUND THE WORLD</vt:lpstr>
      <vt:lpstr>EFFECTS OF EXPECTED DEFLATION</vt:lpstr>
      <vt:lpstr>Liquidity Trap</vt:lpstr>
      <vt:lpstr>Liquidity Trap</vt:lpstr>
      <vt:lpstr>PowerPoint Presentation</vt:lpstr>
      <vt:lpstr>PowerPoint Presentation</vt:lpstr>
      <vt:lpstr>THE ZERO LOWER BOUND IN THE U.S. ECONOMY</vt:lpstr>
      <vt:lpstr>DEFLATION AND THE LIQUIDITY TRAP IN THE JAPANESE ECONOMY</vt:lpstr>
      <vt:lpst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LECTURE- INFLATION, DISINFLATION, AND DEFLATION</dc:title>
  <dc:creator>DCM</dc:creator>
  <cp:lastModifiedBy>Dennis McCornac</cp:lastModifiedBy>
  <cp:revision>334</cp:revision>
  <dcterms:modified xsi:type="dcterms:W3CDTF">2025-10-22T06:49:34Z</dcterms:modified>
</cp:coreProperties>
</file>