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58"/>
  </p:notesMasterIdLst>
  <p:handoutMasterIdLst>
    <p:handoutMasterId r:id="rId59"/>
  </p:handoutMasterIdLst>
  <p:sldIdLst>
    <p:sldId id="304" r:id="rId2"/>
    <p:sldId id="266" r:id="rId3"/>
    <p:sldId id="267" r:id="rId4"/>
    <p:sldId id="268" r:id="rId5"/>
    <p:sldId id="407" r:id="rId6"/>
    <p:sldId id="408" r:id="rId7"/>
    <p:sldId id="409" r:id="rId8"/>
    <p:sldId id="410" r:id="rId9"/>
    <p:sldId id="271" r:id="rId10"/>
    <p:sldId id="272" r:id="rId11"/>
    <p:sldId id="274" r:id="rId12"/>
    <p:sldId id="276" r:id="rId13"/>
    <p:sldId id="415" r:id="rId14"/>
    <p:sldId id="279" r:id="rId15"/>
    <p:sldId id="411" r:id="rId16"/>
    <p:sldId id="412" r:id="rId17"/>
    <p:sldId id="413" r:id="rId18"/>
    <p:sldId id="414" r:id="rId19"/>
    <p:sldId id="284" r:id="rId20"/>
    <p:sldId id="306" r:id="rId21"/>
    <p:sldId id="416" r:id="rId22"/>
    <p:sldId id="417" r:id="rId23"/>
    <p:sldId id="418" r:id="rId24"/>
    <p:sldId id="419" r:id="rId25"/>
    <p:sldId id="420" r:id="rId26"/>
    <p:sldId id="285" r:id="rId27"/>
    <p:sldId id="392" r:id="rId28"/>
    <p:sldId id="287" r:id="rId29"/>
    <p:sldId id="289" r:id="rId30"/>
    <p:sldId id="288" r:id="rId31"/>
    <p:sldId id="307" r:id="rId32"/>
    <p:sldId id="290" r:id="rId33"/>
    <p:sldId id="292" r:id="rId34"/>
    <p:sldId id="422" r:id="rId35"/>
    <p:sldId id="294" r:id="rId36"/>
    <p:sldId id="423" r:id="rId37"/>
    <p:sldId id="297" r:id="rId38"/>
    <p:sldId id="424" r:id="rId39"/>
    <p:sldId id="425" r:id="rId40"/>
    <p:sldId id="426" r:id="rId41"/>
    <p:sldId id="427" r:id="rId42"/>
    <p:sldId id="295" r:id="rId43"/>
    <p:sldId id="300" r:id="rId44"/>
    <p:sldId id="301" r:id="rId45"/>
    <p:sldId id="302" r:id="rId46"/>
    <p:sldId id="303" r:id="rId47"/>
    <p:sldId id="346" r:id="rId48"/>
    <p:sldId id="347" r:id="rId49"/>
    <p:sldId id="348" r:id="rId50"/>
    <p:sldId id="349" r:id="rId51"/>
    <p:sldId id="406" r:id="rId52"/>
    <p:sldId id="350" r:id="rId53"/>
    <p:sldId id="353" r:id="rId54"/>
    <p:sldId id="428" r:id="rId55"/>
    <p:sldId id="429" r:id="rId56"/>
    <p:sldId id="305" r:id="rId57"/>
  </p:sldIdLst>
  <p:sldSz cx="10058400" cy="7772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is McCornac" initials="DM" lastIdx="1" clrIdx="0">
    <p:extLst>
      <p:ext uri="{19B8F6BF-5375-455C-9EA6-DF929625EA0E}">
        <p15:presenceInfo xmlns:p15="http://schemas.microsoft.com/office/powerpoint/2012/main" userId="ffd96ff33adc3b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07E9"/>
    <a:srgbClr val="0505F1"/>
    <a:srgbClr val="3333FF"/>
    <a:srgbClr val="DA1B2C"/>
    <a:srgbClr val="0896EE"/>
    <a:srgbClr val="4E4E4E"/>
    <a:srgbClr val="EDE5EF"/>
    <a:srgbClr val="E3EDF1"/>
    <a:srgbClr val="FFEACD"/>
    <a:srgbClr val="F8DC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3" autoAdjust="0"/>
    <p:restoredTop sz="92912" autoAdjust="0"/>
  </p:normalViewPr>
  <p:slideViewPr>
    <p:cSldViewPr snapToGrid="0">
      <p:cViewPr varScale="1">
        <p:scale>
          <a:sx n="56" d="100"/>
          <a:sy n="56" d="100"/>
        </p:scale>
        <p:origin x="486" y="120"/>
      </p:cViewPr>
      <p:guideLst>
        <p:guide orient="horz" pos="2448"/>
        <p:guide pos="3168"/>
      </p:guideLst>
    </p:cSldViewPr>
  </p:slideViewPr>
  <p:outlineViewPr>
    <p:cViewPr>
      <p:scale>
        <a:sx n="33" d="100"/>
        <a:sy n="33" d="100"/>
      </p:scale>
      <p:origin x="0" y="-43672"/>
    </p:cViewPr>
  </p:outlineViewPr>
  <p:notesTextViewPr>
    <p:cViewPr>
      <p:scale>
        <a:sx n="1" d="1"/>
        <a:sy n="1" d="1"/>
      </p:scale>
      <p:origin x="0" y="0"/>
    </p:cViewPr>
  </p:notesTextViewPr>
  <p:notesViewPr>
    <p:cSldViewPr snapToGrid="0">
      <p:cViewPr varScale="1">
        <p:scale>
          <a:sx n="47" d="100"/>
          <a:sy n="47" d="100"/>
        </p:scale>
        <p:origin x="1928"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50126" y="153302"/>
            <a:ext cx="6346208" cy="458787"/>
          </a:xfrm>
          <a:prstGeom prst="rect">
            <a:avLst/>
          </a:prstGeom>
        </p:spPr>
        <p:txBody>
          <a:bodyPr vert="horz" lIns="91440" tIns="45720" rIns="91440" bIns="45720" rtlCol="0"/>
          <a:lstStyle>
            <a:lvl1pPr algn="l">
              <a:defRPr sz="1200"/>
            </a:lvl1pPr>
          </a:lstStyle>
          <a:p>
            <a:pPr algn="ctr"/>
            <a:r>
              <a:rPr lang="en-US" sz="1600" b="1" dirty="0">
                <a:solidFill>
                  <a:schemeClr val="tx1"/>
                </a:solidFill>
                <a:latin typeface="Arial" pitchFamily="34" charset="0"/>
                <a:cs typeface="Arial" pitchFamily="34" charset="0"/>
              </a:rPr>
              <a:t>CHAPTER 15 LECTURE - MONETARY POLICY</a:t>
            </a:r>
          </a:p>
          <a:p>
            <a:endParaRPr lang="en-US" dirty="0"/>
          </a:p>
        </p:txBody>
      </p:sp>
      <p:sp>
        <p:nvSpPr>
          <p:cNvPr id="6" name="TextBox 5">
            <a:extLst>
              <a:ext uri="{FF2B5EF4-FFF2-40B4-BE49-F238E27FC236}">
                <a16:creationId xmlns:a16="http://schemas.microsoft.com/office/drawing/2014/main" id="{3F7D98A3-DE31-4A78-A1C6-D0C16E393155}"/>
              </a:ext>
            </a:extLst>
          </p:cNvPr>
          <p:cNvSpPr txBox="1"/>
          <p:nvPr/>
        </p:nvSpPr>
        <p:spPr>
          <a:xfrm>
            <a:off x="3261815" y="8625385"/>
            <a:ext cx="603523" cy="341151"/>
          </a:xfrm>
          <a:prstGeom prst="rect">
            <a:avLst/>
          </a:prstGeom>
          <a:noFill/>
        </p:spPr>
        <p:txBody>
          <a:bodyPr wrap="square" rtlCol="0">
            <a:spAutoFit/>
          </a:bodyPr>
          <a:lstStyle/>
          <a:p>
            <a:fld id="{AD814911-588A-4828-817E-7DD28C06C4C6}" type="slidenum">
              <a:rPr lang="en-US" sz="1600" b="1" smtClean="0"/>
              <a:t>‹#›</a:t>
            </a:fld>
            <a:endParaRPr lang="en-US" sz="1600" b="1" dirty="0"/>
          </a:p>
        </p:txBody>
      </p:sp>
    </p:spTree>
    <p:extLst>
      <p:ext uri="{BB962C8B-B14F-4D97-AF65-F5344CB8AC3E}">
        <p14:creationId xmlns:p14="http://schemas.microsoft.com/office/powerpoint/2010/main" val="15683433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509411" marR="0" lvl="1" indent="-1411" algn="l" rtl="0">
              <a:spcBef>
                <a:spcPts val="0"/>
              </a:spcBef>
              <a:buNone/>
              <a:defRPr sz="13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13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13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13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13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13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13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13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6174678"/>
      </p:ext>
    </p:extLst>
  </p:cSld>
  <p:clrMap bg1="lt1" tx1="dk1" bg2="dk2" tx2="lt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248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0931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8059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4934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860744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931181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0931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8059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4934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860744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931181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5638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50033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854871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8556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4380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835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3018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1656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0729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516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903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2639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1629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2D6BAD85-1C21-465B-87E2-20235B83AD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FA87C8-7021-4B3C-B85B-B93480A78023}" type="slidenum">
              <a:rPr lang="en-US" altLang="en-US" sz="1300">
                <a:latin typeface="Arial" panose="020B0604020202020204" pitchFamily="34" charset="0"/>
              </a:rPr>
              <a:pPr>
                <a:spcBef>
                  <a:spcPct val="0"/>
                </a:spcBef>
              </a:pPr>
              <a:t>51</a:t>
            </a:fld>
            <a:endParaRPr lang="en-US" altLang="en-US" sz="1300">
              <a:latin typeface="Arial" panose="020B0604020202020204" pitchFamily="34" charset="0"/>
            </a:endParaRPr>
          </a:p>
        </p:txBody>
      </p:sp>
      <p:sp>
        <p:nvSpPr>
          <p:cNvPr id="108547" name="Rectangle 2">
            <a:extLst>
              <a:ext uri="{FF2B5EF4-FFF2-40B4-BE49-F238E27FC236}">
                <a16:creationId xmlns:a16="http://schemas.microsoft.com/office/drawing/2014/main" id="{7CBD7402-7FB2-4557-AB82-9BAB483A2AFE}"/>
              </a:ext>
            </a:extLst>
          </p:cNvPr>
          <p:cNvSpPr>
            <a:spLocks noGrp="1" noRot="1" noChangeAspect="1" noChangeArrowheads="1" noTextEdit="1"/>
          </p:cNvSpPr>
          <p:nvPr>
            <p:ph type="sldImg"/>
          </p:nvPr>
        </p:nvSpPr>
        <p:spPr bwMode="auto">
          <a:xfrm>
            <a:off x="1336675" y="727075"/>
            <a:ext cx="4641850" cy="3586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a:extLst>
              <a:ext uri="{FF2B5EF4-FFF2-40B4-BE49-F238E27FC236}">
                <a16:creationId xmlns:a16="http://schemas.microsoft.com/office/drawing/2014/main" id="{1678EF62-48D8-4506-8640-519C812F33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157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0600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698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6782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627040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48045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Shape 81"/>
        <p:cNvGrpSpPr/>
        <p:nvPr/>
      </p:nvGrpSpPr>
      <p:grpSpPr>
        <a:xfrm>
          <a:off x="0" y="0"/>
          <a:ext cx="0" cy="0"/>
          <a:chOff x="0" y="0"/>
          <a:chExt cx="0" cy="0"/>
        </a:xfrm>
      </p:grpSpPr>
      <p:sp>
        <p:nvSpPr>
          <p:cNvPr id="2" name="Title 1"/>
          <p:cNvSpPr>
            <a:spLocks noGrp="1"/>
          </p:cNvSpPr>
          <p:nvPr>
            <p:ph type="title"/>
          </p:nvPr>
        </p:nvSpPr>
        <p:spPr>
          <a:xfrm>
            <a:off x="117582" y="180692"/>
            <a:ext cx="9996324" cy="995428"/>
          </a:xfrm>
          <a:prstGeom prst="rect">
            <a:avLst/>
          </a:prstGeom>
        </p:spPr>
        <p:txBody>
          <a:bodyPr/>
          <a:lstStyle>
            <a:lvl1pPr algn="ctr">
              <a:spcBef>
                <a:spcPts val="624"/>
              </a:spcBef>
              <a:defRPr sz="3200" b="1">
                <a:solidFill>
                  <a:srgbClr val="0505F1"/>
                </a:solidFill>
                <a:latin typeface="Arial" pitchFamily="34" charset="0"/>
                <a:cs typeface="Arial" pitchFamily="34" charset="0"/>
              </a:defRPr>
            </a:lvl1pPr>
          </a:lstStyle>
          <a:p>
            <a:r>
              <a:rPr lang="en-US" dirty="0"/>
              <a:t>Click to edit Master title style</a:t>
            </a:r>
          </a:p>
        </p:txBody>
      </p:sp>
      <p:sp>
        <p:nvSpPr>
          <p:cNvPr id="6" name="Content Placeholder 5"/>
          <p:cNvSpPr>
            <a:spLocks noGrp="1"/>
          </p:cNvSpPr>
          <p:nvPr>
            <p:ph sz="quarter" idx="10"/>
          </p:nvPr>
        </p:nvSpPr>
        <p:spPr>
          <a:xfrm>
            <a:off x="117582" y="1933292"/>
            <a:ext cx="9804186" cy="5658416"/>
          </a:xfrm>
          <a:prstGeom prst="rect">
            <a:avLst/>
          </a:prstGeom>
        </p:spPr>
        <p:txBody>
          <a:bodyPr/>
          <a:lstStyle>
            <a:lvl1pPr marL="457200" indent="-457200">
              <a:spcBef>
                <a:spcPts val="624"/>
              </a:spcBef>
              <a:buClr>
                <a:srgbClr val="4E4E4E"/>
              </a:buClr>
              <a:buFont typeface="Arial" pitchFamily="34" charset="0"/>
              <a:buChar char="•"/>
              <a:defRPr sz="2800">
                <a:solidFill>
                  <a:schemeClr val="tx1"/>
                </a:solidFill>
                <a:latin typeface="Arial" pitchFamily="34" charset="0"/>
                <a:cs typeface="Arial" pitchFamily="34" charset="0"/>
              </a:defRPr>
            </a:lvl1pPr>
            <a:lvl2pPr marL="914400" indent="-449263">
              <a:spcBef>
                <a:spcPts val="624"/>
              </a:spcBef>
              <a:buClr>
                <a:srgbClr val="4E4E4E"/>
              </a:buClr>
              <a:buFont typeface="Arial" pitchFamily="34" charset="0"/>
              <a:buChar char="–"/>
              <a:defRPr sz="2600">
                <a:solidFill>
                  <a:schemeClr val="tx1"/>
                </a:solidFill>
                <a:latin typeface="Arial" pitchFamily="34" charset="0"/>
                <a:cs typeface="Arial" pitchFamily="34" charset="0"/>
              </a:defRPr>
            </a:lvl2pPr>
            <a:lvl3pPr marL="1473200" indent="-457200">
              <a:spcBef>
                <a:spcPts val="624"/>
              </a:spcBef>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0F9866EF-3D32-4EBD-B372-217BD2FA10AD}"/>
              </a:ext>
            </a:extLst>
          </p:cNvPr>
          <p:cNvSpPr txBox="1"/>
          <p:nvPr userDrawn="1"/>
        </p:nvSpPr>
        <p:spPr>
          <a:xfrm>
            <a:off x="9502816" y="7338350"/>
            <a:ext cx="448972" cy="338554"/>
          </a:xfrm>
          <a:prstGeom prst="rect">
            <a:avLst/>
          </a:prstGeom>
          <a:noFill/>
        </p:spPr>
        <p:txBody>
          <a:bodyPr wrap="square" rtlCol="0">
            <a:spAutoFit/>
          </a:bodyPr>
          <a:lstStyle/>
          <a:p>
            <a:fld id="{150AA1F3-C10B-4723-91DD-04E242257C0B}" type="slidenum">
              <a:rPr lang="en-US" sz="1600" b="1" smtClean="0"/>
              <a:t>‹#›</a:t>
            </a:fld>
            <a:endParaRPr lang="en-US" sz="1600" b="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igure+Caption">
    <p:spTree>
      <p:nvGrpSpPr>
        <p:cNvPr id="1" name="Shape 81"/>
        <p:cNvGrpSpPr/>
        <p:nvPr/>
      </p:nvGrpSpPr>
      <p:grpSpPr>
        <a:xfrm>
          <a:off x="0" y="0"/>
          <a:ext cx="0" cy="0"/>
          <a:chOff x="0" y="0"/>
          <a:chExt cx="0" cy="0"/>
        </a:xfrm>
      </p:grpSpPr>
      <p:pic>
        <p:nvPicPr>
          <p:cNvPr id="89" name="Textbox 89" descr="MacLearn_logo_reverse.png"/>
          <p:cNvPicPr preferRelativeResize="0"/>
          <p:nvPr/>
        </p:nvPicPr>
        <p:blipFill rotWithShape="1">
          <a:blip r:embed="rId2">
            <a:alphaModFix/>
          </a:blip>
          <a:srcRect/>
          <a:stretch/>
        </p:blipFill>
        <p:spPr>
          <a:xfrm>
            <a:off x="0" y="37472"/>
            <a:ext cx="1524000" cy="468227"/>
          </a:xfrm>
          <a:prstGeom prst="rect">
            <a:avLst/>
          </a:prstGeom>
          <a:noFill/>
          <a:ln>
            <a:noFill/>
          </a:ln>
        </p:spPr>
      </p:pic>
      <p:sp>
        <p:nvSpPr>
          <p:cNvPr id="4" name="Title 1"/>
          <p:cNvSpPr>
            <a:spLocks noGrp="1"/>
          </p:cNvSpPr>
          <p:nvPr>
            <p:ph type="title"/>
          </p:nvPr>
        </p:nvSpPr>
        <p:spPr>
          <a:xfrm>
            <a:off x="62076" y="227770"/>
            <a:ext cx="9996324" cy="987115"/>
          </a:xfrm>
          <a:prstGeom prst="rect">
            <a:avLst/>
          </a:prstGeom>
        </p:spPr>
        <p:txBody>
          <a:bodyPr/>
          <a:lstStyle>
            <a:lvl1pPr algn="ctr">
              <a:spcBef>
                <a:spcPts val="624"/>
              </a:spcBef>
              <a:defRPr sz="3200" b="1">
                <a:solidFill>
                  <a:srgbClr val="0505F1"/>
                </a:solidFill>
                <a:latin typeface="Arial" pitchFamily="34" charset="0"/>
                <a:cs typeface="Arial" pitchFamily="34" charset="0"/>
              </a:defRPr>
            </a:lvl1pPr>
          </a:lstStyle>
          <a:p>
            <a:r>
              <a:rPr lang="en-US" dirty="0"/>
              <a:t>Click to edit Master title style</a:t>
            </a:r>
          </a:p>
        </p:txBody>
      </p:sp>
      <p:sp>
        <p:nvSpPr>
          <p:cNvPr id="5" name="Content Placeholder 5"/>
          <p:cNvSpPr>
            <a:spLocks noGrp="1"/>
          </p:cNvSpPr>
          <p:nvPr>
            <p:ph sz="quarter" idx="10"/>
          </p:nvPr>
        </p:nvSpPr>
        <p:spPr>
          <a:xfrm>
            <a:off x="136632" y="2110519"/>
            <a:ext cx="9804186" cy="2903663"/>
          </a:xfrm>
          <a:prstGeom prst="rect">
            <a:avLst/>
          </a:prstGeom>
        </p:spPr>
        <p:txBody>
          <a:bodyPr/>
          <a:lstStyle>
            <a:lvl1pPr marL="457200" indent="-457200">
              <a:spcBef>
                <a:spcPts val="624"/>
              </a:spcBef>
              <a:buClr>
                <a:srgbClr val="4E4E4E"/>
              </a:buClr>
              <a:buFont typeface="Arial" pitchFamily="34" charset="0"/>
              <a:buChar char="•"/>
              <a:defRPr sz="2800">
                <a:solidFill>
                  <a:schemeClr val="tx1"/>
                </a:solidFill>
                <a:latin typeface="Arial" pitchFamily="34" charset="0"/>
                <a:cs typeface="Arial" pitchFamily="34" charset="0"/>
              </a:defRPr>
            </a:lvl1pPr>
            <a:lvl2pPr marL="965200" indent="-457200">
              <a:spcBef>
                <a:spcPts val="624"/>
              </a:spcBef>
              <a:buClr>
                <a:srgbClr val="4E4E4E"/>
              </a:buClr>
              <a:buFont typeface="Arial" pitchFamily="34" charset="0"/>
              <a:buChar char="–"/>
              <a:defRPr sz="2600">
                <a:solidFill>
                  <a:schemeClr val="tx1"/>
                </a:solidFill>
                <a:latin typeface="Arial" pitchFamily="34" charset="0"/>
                <a:cs typeface="Arial" pitchFamily="34" charset="0"/>
              </a:defRPr>
            </a:lvl2pPr>
            <a:lvl3pPr marL="1473200" indent="-457200">
              <a:spcBef>
                <a:spcPts val="624"/>
              </a:spcBef>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1"/>
          </p:nvPr>
        </p:nvSpPr>
        <p:spPr>
          <a:xfrm>
            <a:off x="190500" y="5200650"/>
            <a:ext cx="3162300" cy="2114550"/>
          </a:xfrm>
          <a:prstGeom prst="rect">
            <a:avLst/>
          </a:prstGeom>
        </p:spPr>
        <p:txBody>
          <a:bodyPr/>
          <a:lstStyle/>
          <a:p>
            <a:endParaRPr lang="en-US" dirty="0"/>
          </a:p>
        </p:txBody>
      </p:sp>
      <p:sp>
        <p:nvSpPr>
          <p:cNvPr id="7" name="Picture Placeholder 6"/>
          <p:cNvSpPr>
            <a:spLocks noGrp="1"/>
          </p:cNvSpPr>
          <p:nvPr>
            <p:ph type="pic" sz="quarter" idx="12"/>
          </p:nvPr>
        </p:nvSpPr>
        <p:spPr>
          <a:xfrm>
            <a:off x="6229350" y="5429250"/>
            <a:ext cx="3124200" cy="1885950"/>
          </a:xfrm>
          <a:prstGeom prst="rect">
            <a:avLst/>
          </a:prstGeom>
        </p:spPr>
        <p:txBody>
          <a:bodyPr/>
          <a:lstStyle/>
          <a:p>
            <a:endParaRPr lang="en-US" dirty="0"/>
          </a:p>
        </p:txBody>
      </p:sp>
      <p:sp>
        <p:nvSpPr>
          <p:cNvPr id="6" name="Table Placeholder 5"/>
          <p:cNvSpPr>
            <a:spLocks noGrp="1"/>
          </p:cNvSpPr>
          <p:nvPr>
            <p:ph type="tbl" sz="quarter" idx="13"/>
          </p:nvPr>
        </p:nvSpPr>
        <p:spPr>
          <a:xfrm>
            <a:off x="3802063" y="5341938"/>
            <a:ext cx="2133600" cy="1765300"/>
          </a:xfrm>
          <a:prstGeom prst="rect">
            <a:avLst/>
          </a:prstGeom>
        </p:spPr>
        <p:txBody>
          <a:bodyPr/>
          <a:lstStyle/>
          <a:p>
            <a:endParaRPr lang="en-US" dirty="0"/>
          </a:p>
        </p:txBody>
      </p:sp>
      <p:sp>
        <p:nvSpPr>
          <p:cNvPr id="11" name="Content Placeholder 10"/>
          <p:cNvSpPr>
            <a:spLocks noGrp="1"/>
          </p:cNvSpPr>
          <p:nvPr>
            <p:ph sz="quarter" idx="14"/>
          </p:nvPr>
        </p:nvSpPr>
        <p:spPr>
          <a:xfrm>
            <a:off x="481013" y="6624638"/>
            <a:ext cx="9096375" cy="995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649B3E3A-4943-4980-A592-2D1D4C8E3BAC}"/>
              </a:ext>
            </a:extLst>
          </p:cNvPr>
          <p:cNvSpPr txBox="1"/>
          <p:nvPr userDrawn="1"/>
        </p:nvSpPr>
        <p:spPr>
          <a:xfrm>
            <a:off x="9502816" y="7338350"/>
            <a:ext cx="448972" cy="338554"/>
          </a:xfrm>
          <a:prstGeom prst="rect">
            <a:avLst/>
          </a:prstGeom>
          <a:noFill/>
        </p:spPr>
        <p:txBody>
          <a:bodyPr wrap="square" rtlCol="0">
            <a:spAutoFit/>
          </a:bodyPr>
          <a:lstStyle/>
          <a:p>
            <a:fld id="{150AA1F3-C10B-4723-91DD-04E242257C0B}" type="slidenum">
              <a:rPr lang="en-US" sz="1600" b="1" smtClean="0"/>
              <a:t>‹#›</a:t>
            </a:fld>
            <a:endParaRPr lang="en-US" sz="1600" b="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Full bleed 2">
    <p:spTree>
      <p:nvGrpSpPr>
        <p:cNvPr id="1" name="Shape 305"/>
        <p:cNvGrpSpPr/>
        <p:nvPr/>
      </p:nvGrpSpPr>
      <p:grpSpPr>
        <a:xfrm>
          <a:off x="0" y="0"/>
          <a:ext cx="0" cy="0"/>
          <a:chOff x="0" y="0"/>
          <a:chExt cx="0" cy="0"/>
        </a:xfrm>
      </p:grpSpPr>
      <p:sp>
        <p:nvSpPr>
          <p:cNvPr id="306" name="Shape 306"/>
          <p:cNvSpPr txBox="1">
            <a:spLocks noGrp="1"/>
          </p:cNvSpPr>
          <p:nvPr>
            <p:ph type="subTitle" idx="1"/>
          </p:nvPr>
        </p:nvSpPr>
        <p:spPr>
          <a:xfrm>
            <a:off x="0" y="4826000"/>
            <a:ext cx="10058399" cy="757000"/>
          </a:xfrm>
          <a:prstGeom prst="rect">
            <a:avLst/>
          </a:prstGeom>
          <a:noFill/>
          <a:ln>
            <a:noFill/>
          </a:ln>
        </p:spPr>
        <p:txBody>
          <a:bodyPr lIns="91425" tIns="91425" rIns="91425" bIns="91425" anchor="t" anchorCtr="0"/>
          <a:lstStyle>
            <a:lvl1pPr marL="0" marR="0" lvl="0" indent="0" algn="ctr" rtl="0">
              <a:spcBef>
                <a:spcPts val="800"/>
              </a:spcBef>
              <a:buClr>
                <a:srgbClr val="FFFFFF"/>
              </a:buClr>
              <a:buFont typeface="Arial"/>
              <a:buNone/>
              <a:defRPr sz="4000" b="0" i="0" u="none" strike="noStrike" cap="none">
                <a:solidFill>
                  <a:srgbClr val="FFFFFF"/>
                </a:solidFill>
                <a:latin typeface="Helvetica Neue"/>
                <a:ea typeface="Helvetica Neue"/>
                <a:cs typeface="Helvetica Neue"/>
                <a:sym typeface="Helvetica Neue"/>
              </a:defRPr>
            </a:lvl1pPr>
            <a:lvl2pPr marL="509411" marR="0" lvl="1" indent="-1411" algn="ctr" rtl="0">
              <a:spcBef>
                <a:spcPts val="620"/>
              </a:spcBef>
              <a:buClr>
                <a:srgbClr val="888888"/>
              </a:buClr>
              <a:buFont typeface="Arial"/>
              <a:buNone/>
              <a:defRPr sz="3100" b="0" i="0" u="none" strike="noStrike" cap="none">
                <a:solidFill>
                  <a:srgbClr val="888888"/>
                </a:solidFill>
                <a:latin typeface="Helvetica Neue"/>
                <a:ea typeface="Helvetica Neue"/>
                <a:cs typeface="Helvetica Neue"/>
                <a:sym typeface="Helvetica Neue"/>
              </a:defRPr>
            </a:lvl2pPr>
            <a:lvl3pPr marL="1018823" marR="0" lvl="2" indent="-2823" algn="ctr" rtl="0">
              <a:spcBef>
                <a:spcPts val="540"/>
              </a:spcBef>
              <a:buClr>
                <a:srgbClr val="888888"/>
              </a:buClr>
              <a:buFont typeface="Arial"/>
              <a:buNone/>
              <a:defRPr sz="2700" b="0" i="0" u="none" strike="noStrike" cap="none">
                <a:solidFill>
                  <a:srgbClr val="888888"/>
                </a:solidFill>
                <a:latin typeface="Helvetica Neue"/>
                <a:ea typeface="Helvetica Neue"/>
                <a:cs typeface="Helvetica Neue"/>
                <a:sym typeface="Helvetica Neue"/>
              </a:defRPr>
            </a:lvl3pPr>
            <a:lvl4pPr marL="1528237" marR="0" lvl="3" indent="-4237"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4pPr>
            <a:lvl5pPr marL="2037649" marR="0" lvl="4" indent="-5649"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5pPr>
            <a:lvl6pPr marL="2547061" marR="0" lvl="5" indent="-7061"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6pPr>
            <a:lvl7pPr marL="3056473" marR="0" lvl="6" indent="-8472"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7pPr>
            <a:lvl8pPr marL="3565885" marR="0" lvl="7" indent="-9885"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8pPr>
            <a:lvl9pPr marL="4075298" marR="0" lvl="8" indent="-11298"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9pPr>
          </a:lstStyle>
          <a:p>
            <a:endParaRPr/>
          </a:p>
        </p:txBody>
      </p:sp>
      <p:sp>
        <p:nvSpPr>
          <p:cNvPr id="307" name="Shape 307"/>
          <p:cNvSpPr txBox="1"/>
          <p:nvPr/>
        </p:nvSpPr>
        <p:spPr>
          <a:xfrm>
            <a:off x="243839" y="7206192"/>
            <a:ext cx="3185160" cy="413807"/>
          </a:xfrm>
          <a:prstGeom prst="rect">
            <a:avLst/>
          </a:prstGeom>
          <a:noFill/>
          <a:ln>
            <a:noFill/>
          </a:ln>
        </p:spPr>
        <p:txBody>
          <a:bodyPr lIns="101875" tIns="50925" rIns="101875" bIns="50925" anchor="ctr" anchorCtr="0">
            <a:noAutofit/>
          </a:bodyPr>
          <a:lstStyle/>
          <a:p>
            <a:pPr marL="0" marR="0" lvl="0" indent="0" algn="l" rtl="0">
              <a:spcBef>
                <a:spcPts val="0"/>
              </a:spcBef>
              <a:buSzPct val="25000"/>
              <a:buNone/>
            </a:pPr>
            <a:r>
              <a:rPr lang="en-US" sz="1000" b="0" i="0" dirty="0">
                <a:solidFill>
                  <a:srgbClr val="800D1D"/>
                </a:solidFill>
                <a:latin typeface="Helvetica Neue"/>
                <a:ea typeface="Helvetica Neue"/>
                <a:cs typeface="Helvetica Neue"/>
                <a:sym typeface="Helvetica Neue"/>
              </a:rPr>
              <a:t>macmillanlearning.com</a:t>
            </a:r>
          </a:p>
        </p:txBody>
      </p:sp>
      <p:sp>
        <p:nvSpPr>
          <p:cNvPr id="309" name="Shape 309"/>
          <p:cNvSpPr txBox="1"/>
          <p:nvPr/>
        </p:nvSpPr>
        <p:spPr>
          <a:xfrm>
            <a:off x="0" y="5740400"/>
            <a:ext cx="10058399" cy="1295400"/>
          </a:xfrm>
          <a:prstGeom prst="rect">
            <a:avLst/>
          </a:prstGeom>
          <a:noFill/>
          <a:ln>
            <a:noFill/>
          </a:ln>
        </p:spPr>
        <p:txBody>
          <a:bodyPr lIns="101875" tIns="50925" rIns="101875" bIns="50925" anchor="t" anchorCtr="0">
            <a:noAutofit/>
          </a:bodyPr>
          <a:lstStyle/>
          <a:p>
            <a:pPr marL="0" marR="0" lvl="0" indent="0" algn="ctr" rtl="0">
              <a:spcBef>
                <a:spcPts val="0"/>
              </a:spcBef>
              <a:buClr>
                <a:srgbClr val="FFFFFF"/>
              </a:buClr>
              <a:buSzPct val="25000"/>
              <a:buFont typeface="Arial"/>
              <a:buNone/>
            </a:pPr>
            <a:r>
              <a:rPr lang="en-US" sz="2400" b="0" i="0" dirty="0">
                <a:solidFill>
                  <a:srgbClr val="FFFFFF"/>
                </a:solidFill>
                <a:latin typeface="Helvetica Neue"/>
                <a:ea typeface="Helvetica Neue"/>
                <a:cs typeface="Helvetica Neue"/>
                <a:sym typeface="Helvetica Neue"/>
              </a:rPr>
              <a:t>Text, bullets, language</a:t>
            </a:r>
          </a:p>
        </p:txBody>
      </p:sp>
      <p:pic>
        <p:nvPicPr>
          <p:cNvPr id="312" name="Shape 312" descr="Full_Bleed_ML_Logo_DarkRed.png"/>
          <p:cNvPicPr preferRelativeResize="0"/>
          <p:nvPr/>
        </p:nvPicPr>
        <p:blipFill rotWithShape="1">
          <a:blip r:embed="rId2">
            <a:alphaModFix/>
          </a:blip>
          <a:srcRect/>
          <a:stretch/>
        </p:blipFill>
        <p:spPr>
          <a:xfrm>
            <a:off x="3970605" y="2600586"/>
            <a:ext cx="2112693" cy="211562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Part Opener">
    <p:spTree>
      <p:nvGrpSpPr>
        <p:cNvPr id="1" name="Shape 269"/>
        <p:cNvGrpSpPr/>
        <p:nvPr/>
      </p:nvGrpSpPr>
      <p:grpSpPr>
        <a:xfrm>
          <a:off x="0" y="0"/>
          <a:ext cx="0" cy="0"/>
          <a:chOff x="0" y="0"/>
          <a:chExt cx="0" cy="0"/>
        </a:xfrm>
      </p:grpSpPr>
      <p:sp>
        <p:nvSpPr>
          <p:cNvPr id="274" name="Textbox 274"/>
          <p:cNvSpPr txBox="1">
            <a:spLocks noGrp="1"/>
          </p:cNvSpPr>
          <p:nvPr>
            <p:ph type="body" idx="3"/>
          </p:nvPr>
        </p:nvSpPr>
        <p:spPr>
          <a:xfrm>
            <a:off x="350946" y="3833778"/>
            <a:ext cx="9326452" cy="1036320"/>
          </a:xfrm>
          <a:prstGeom prst="rect">
            <a:avLst/>
          </a:prstGeom>
          <a:noFill/>
          <a:ln>
            <a:noFill/>
          </a:ln>
        </p:spPr>
        <p:txBody>
          <a:bodyPr lIns="91425" tIns="91425" rIns="91425" bIns="91425" anchor="t" anchorCtr="0"/>
          <a:lstStyle>
            <a:lvl1pPr marL="0" marR="0" lvl="0" indent="0" algn="l" rtl="0">
              <a:spcBef>
                <a:spcPts val="1760"/>
              </a:spcBef>
              <a:buClr>
                <a:schemeClr val="lt1"/>
              </a:buClr>
              <a:buFont typeface="Arial"/>
              <a:buNone/>
              <a:defRPr sz="8800" b="1" i="0" u="none" strike="noStrike" cap="none">
                <a:solidFill>
                  <a:schemeClr val="lt1"/>
                </a:solidFill>
                <a:latin typeface="Helvetica Neue"/>
                <a:ea typeface="Helvetica Neue"/>
                <a:cs typeface="Helvetica Neue"/>
                <a:sym typeface="Helvetica Neue"/>
              </a:defRPr>
            </a:lvl1pPr>
            <a:lvl2pPr marL="509411" marR="0" lvl="1" indent="-1411" algn="l" rtl="0">
              <a:spcBef>
                <a:spcPts val="620"/>
              </a:spcBef>
              <a:buClr>
                <a:schemeClr val="dk1"/>
              </a:buClr>
              <a:buFont typeface="Arial"/>
              <a:buNone/>
              <a:defRPr sz="3100" b="0" i="0" u="none" strike="noStrike" cap="none">
                <a:solidFill>
                  <a:schemeClr val="dk1"/>
                </a:solidFill>
                <a:latin typeface="Helvetica Neue"/>
                <a:ea typeface="Helvetica Neue"/>
                <a:cs typeface="Helvetica Neue"/>
                <a:sym typeface="Helvetica Neue"/>
              </a:defRPr>
            </a:lvl2pPr>
            <a:lvl3pPr marL="1018825" marR="0" lvl="2" indent="-2825" algn="l" rtl="0">
              <a:spcBef>
                <a:spcPts val="540"/>
              </a:spcBef>
              <a:buClr>
                <a:schemeClr val="dk1"/>
              </a:buClr>
              <a:buFont typeface="Arial"/>
              <a:buNone/>
              <a:defRPr sz="2700" b="0" i="0" u="none" strike="noStrike" cap="none">
                <a:solidFill>
                  <a:schemeClr val="dk1"/>
                </a:solidFill>
                <a:latin typeface="Helvetica Neue"/>
                <a:ea typeface="Helvetica Neue"/>
                <a:cs typeface="Helvetica Neue"/>
                <a:sym typeface="Helvetica Neue"/>
              </a:defRPr>
            </a:lvl3pPr>
            <a:lvl4pPr marL="1528237" marR="0" lvl="3" indent="-4237" algn="l" rtl="0">
              <a:spcBef>
                <a:spcPts val="440"/>
              </a:spcBef>
              <a:buClr>
                <a:schemeClr val="dk1"/>
              </a:buClr>
              <a:buFont typeface="Arial"/>
              <a:buNone/>
              <a:defRPr sz="2200" b="0" i="0" u="none" strike="noStrike" cap="none">
                <a:solidFill>
                  <a:schemeClr val="dk1"/>
                </a:solidFill>
                <a:latin typeface="Helvetica Neue"/>
                <a:ea typeface="Helvetica Neue"/>
                <a:cs typeface="Helvetica Neue"/>
                <a:sym typeface="Helvetica Neue"/>
              </a:defRPr>
            </a:lvl4pPr>
            <a:lvl5pPr marL="2037649" marR="0" lvl="4" indent="-5649" algn="l" rtl="0">
              <a:spcBef>
                <a:spcPts val="440"/>
              </a:spcBef>
              <a:buClr>
                <a:schemeClr val="dk1"/>
              </a:buClr>
              <a:buFont typeface="Arial"/>
              <a:buNone/>
              <a:defRPr sz="2200" b="0" i="0" u="none" strike="noStrike" cap="none">
                <a:solidFill>
                  <a:schemeClr val="dk1"/>
                </a:solidFill>
                <a:latin typeface="Helvetica Neue"/>
                <a:ea typeface="Helvetica Neue"/>
                <a:cs typeface="Helvetica Neue"/>
                <a:sym typeface="Helvetica Neue"/>
              </a:defRPr>
            </a:lvl5pPr>
            <a:lvl6pPr marL="2801767" marR="0" lvl="5" indent="-122066"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6pPr>
            <a:lvl7pPr marL="3311180" marR="0" lvl="6" indent="-123480"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7pPr>
            <a:lvl8pPr marL="3820592" marR="0" lvl="7" indent="-124891"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8pPr>
            <a:lvl9pPr marL="4330004" marR="0" lvl="8" indent="-126303"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9pPr>
          </a:lstStyle>
          <a:p>
            <a:endParaRPr/>
          </a:p>
        </p:txBody>
      </p:sp>
      <p:cxnSp>
        <p:nvCxnSpPr>
          <p:cNvPr id="273" name="Textbox 273"/>
          <p:cNvCxnSpPr/>
          <p:nvPr/>
        </p:nvCxnSpPr>
        <p:spPr>
          <a:xfrm>
            <a:off x="515889" y="5299825"/>
            <a:ext cx="3604823" cy="0"/>
          </a:xfrm>
          <a:prstGeom prst="straightConnector1">
            <a:avLst/>
          </a:prstGeom>
          <a:noFill/>
          <a:ln w="127000" cap="flat" cmpd="sng">
            <a:solidFill>
              <a:schemeClr val="lt1"/>
            </a:solidFill>
            <a:prstDash val="solid"/>
            <a:round/>
            <a:headEnd type="none" w="med" len="med"/>
            <a:tailEnd type="none" w="med" len="med"/>
          </a:ln>
        </p:spPr>
      </p:cxnSp>
      <p:sp>
        <p:nvSpPr>
          <p:cNvPr id="272" name="Textbox 272"/>
          <p:cNvSpPr txBox="1">
            <a:spLocks noGrp="1"/>
          </p:cNvSpPr>
          <p:nvPr>
            <p:ph type="subTitle" idx="2"/>
          </p:nvPr>
        </p:nvSpPr>
        <p:spPr>
          <a:xfrm>
            <a:off x="416727" y="5383655"/>
            <a:ext cx="9260672" cy="1392809"/>
          </a:xfrm>
          <a:prstGeom prst="rect">
            <a:avLst/>
          </a:prstGeom>
          <a:noFill/>
          <a:ln>
            <a:noFill/>
          </a:ln>
        </p:spPr>
        <p:txBody>
          <a:bodyPr lIns="91425" tIns="91425" rIns="91425" bIns="91425" anchor="t" anchorCtr="0"/>
          <a:lstStyle>
            <a:lvl1pPr marL="0" marR="0" lvl="0" indent="0" algn="l" rtl="0">
              <a:spcBef>
                <a:spcPts val="480"/>
              </a:spcBef>
              <a:buClr>
                <a:srgbClr val="FFFFFF"/>
              </a:buClr>
              <a:buFont typeface="Arial"/>
              <a:buNone/>
              <a:defRPr sz="2400" b="0" i="0" u="none" strike="noStrike" cap="none">
                <a:solidFill>
                  <a:srgbClr val="FFFFFF"/>
                </a:solidFill>
                <a:latin typeface="Helvetica Neue"/>
                <a:ea typeface="Helvetica Neue"/>
                <a:cs typeface="Helvetica Neue"/>
                <a:sym typeface="Helvetica Neue"/>
              </a:defRPr>
            </a:lvl1pPr>
            <a:lvl2pPr marL="509411" marR="0" lvl="1" indent="-1411" algn="ctr" rtl="0">
              <a:spcBef>
                <a:spcPts val="620"/>
              </a:spcBef>
              <a:buClr>
                <a:schemeClr val="lt1"/>
              </a:buClr>
              <a:buFont typeface="Arial"/>
              <a:buNone/>
              <a:defRPr sz="3100" b="0" i="0" u="none" strike="noStrike" cap="none">
                <a:solidFill>
                  <a:schemeClr val="lt1"/>
                </a:solidFill>
                <a:latin typeface="Helvetica Neue"/>
                <a:ea typeface="Helvetica Neue"/>
                <a:cs typeface="Helvetica Neue"/>
                <a:sym typeface="Helvetica Neue"/>
              </a:defRPr>
            </a:lvl2pPr>
            <a:lvl3pPr marL="1018823" marR="0" lvl="2" indent="-2823" algn="ctr" rtl="0">
              <a:spcBef>
                <a:spcPts val="540"/>
              </a:spcBef>
              <a:buClr>
                <a:schemeClr val="lt1"/>
              </a:buClr>
              <a:buFont typeface="Arial"/>
              <a:buNone/>
              <a:defRPr sz="2700" b="0" i="0" u="none" strike="noStrike" cap="none">
                <a:solidFill>
                  <a:schemeClr val="lt1"/>
                </a:solidFill>
                <a:latin typeface="Helvetica Neue"/>
                <a:ea typeface="Helvetica Neue"/>
                <a:cs typeface="Helvetica Neue"/>
                <a:sym typeface="Helvetica Neue"/>
              </a:defRPr>
            </a:lvl3pPr>
            <a:lvl4pPr marL="1528237" marR="0" lvl="3" indent="-4237" algn="ctr"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4pPr>
            <a:lvl5pPr marL="2037649" marR="0" lvl="4" indent="-5649" algn="ctr"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5pPr>
            <a:lvl6pPr marL="2547061" marR="0" lvl="5" indent="-7061"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6pPr>
            <a:lvl7pPr marL="3056473" marR="0" lvl="6" indent="-8472"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7pPr>
            <a:lvl8pPr marL="3565885" marR="0" lvl="7" indent="-9885"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8pPr>
            <a:lvl9pPr marL="4075298" marR="0" lvl="8" indent="-11298"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9pPr>
          </a:lstStyle>
          <a:p>
            <a:endParaRPr/>
          </a:p>
        </p:txBody>
      </p:sp>
      <p:sp>
        <p:nvSpPr>
          <p:cNvPr id="2" name="Title 1"/>
          <p:cNvSpPr>
            <a:spLocks noGrp="1"/>
          </p:cNvSpPr>
          <p:nvPr>
            <p:ph type="title"/>
          </p:nvPr>
        </p:nvSpPr>
        <p:spPr>
          <a:xfrm>
            <a:off x="1745177" y="5111856"/>
            <a:ext cx="6895900" cy="1295400"/>
          </a:xfrm>
          <a:prstGeom prst="rect">
            <a:avLst/>
          </a:prstGeom>
        </p:spPr>
        <p:txBody>
          <a:bodyPr/>
          <a:lstStyle/>
          <a:p>
            <a:r>
              <a:rPr lang="en-US" dirty="0"/>
              <a:t>Click to edit Master title style</a:t>
            </a:r>
          </a:p>
        </p:txBody>
      </p:sp>
      <p:sp>
        <p:nvSpPr>
          <p:cNvPr id="4" name="Content Placeholder 3"/>
          <p:cNvSpPr>
            <a:spLocks noGrp="1"/>
          </p:cNvSpPr>
          <p:nvPr>
            <p:ph sz="quarter" idx="10"/>
          </p:nvPr>
        </p:nvSpPr>
        <p:spPr>
          <a:xfrm>
            <a:off x="7954963" y="1006475"/>
            <a:ext cx="1204912" cy="1355725"/>
          </a:xfrm>
          <a:prstGeom prst="rect">
            <a:avLst/>
          </a:prstGeom>
        </p:spPr>
        <p:txBody>
          <a:bodyPr/>
          <a:lstStyle/>
          <a:p>
            <a:pPr lvl="0"/>
            <a:endParaRPr lang="en-US" dirty="0"/>
          </a:p>
        </p:txBody>
      </p:sp>
      <p:sp>
        <p:nvSpPr>
          <p:cNvPr id="6" name="Picture Placeholder 5"/>
          <p:cNvSpPr>
            <a:spLocks noGrp="1"/>
          </p:cNvSpPr>
          <p:nvPr>
            <p:ph type="pic" sz="quarter" idx="11"/>
          </p:nvPr>
        </p:nvSpPr>
        <p:spPr>
          <a:xfrm>
            <a:off x="152400" y="1920875"/>
            <a:ext cx="3794125" cy="5135563"/>
          </a:xfrm>
          <a:prstGeom prst="rect">
            <a:avLst/>
          </a:prstGeom>
        </p:spPr>
        <p:txBody>
          <a:bodyPr/>
          <a:lstStyle/>
          <a:p>
            <a:endParaRPr lang="en-US" dirty="0"/>
          </a:p>
        </p:txBody>
      </p:sp>
    </p:spTree>
    <p:extLst>
      <p:ext uri="{BB962C8B-B14F-4D97-AF65-F5344CB8AC3E}">
        <p14:creationId xmlns:p14="http://schemas.microsoft.com/office/powerpoint/2010/main" val="865507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105C-491E-452E-8FD5-ECC28DDD82AD}"/>
              </a:ext>
            </a:extLst>
          </p:cNvPr>
          <p:cNvSpPr>
            <a:spLocks noGrp="1"/>
          </p:cNvSpPr>
          <p:nvPr>
            <p:ph type="title"/>
          </p:nvPr>
        </p:nvSpPr>
        <p:spPr>
          <a:xfrm>
            <a:off x="2659577" y="311256"/>
            <a:ext cx="6895900" cy="12954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E164046-6AB6-4111-9612-8E947282FFFC}"/>
              </a:ext>
            </a:extLst>
          </p:cNvPr>
          <p:cNvSpPr>
            <a:spLocks noGrp="1"/>
          </p:cNvSpPr>
          <p:nvPr>
            <p:ph idx="1"/>
          </p:nvPr>
        </p:nvSpPr>
        <p:spPr>
          <a:xfrm>
            <a:off x="502920" y="1813559"/>
            <a:ext cx="9052559" cy="51294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A727E-F3BF-4671-8456-208F1B53F5AC}"/>
              </a:ext>
            </a:extLst>
          </p:cNvPr>
          <p:cNvSpPr>
            <a:spLocks noGrp="1"/>
          </p:cNvSpPr>
          <p:nvPr>
            <p:ph type="dt" sz="half" idx="10"/>
          </p:nvPr>
        </p:nvSpPr>
        <p:spPr/>
        <p:txBody>
          <a:bodyPr/>
          <a:lstStyle/>
          <a:p>
            <a:fld id="{FF9C5EDA-0FCD-4232-B9E4-04ACC18DD2B5}" type="datetimeFigureOut">
              <a:rPr lang="en-US" smtClean="0"/>
              <a:t>10/22/2025</a:t>
            </a:fld>
            <a:endParaRPr lang="en-US"/>
          </a:p>
        </p:txBody>
      </p:sp>
      <p:sp>
        <p:nvSpPr>
          <p:cNvPr id="5" name="Footer Placeholder 4">
            <a:extLst>
              <a:ext uri="{FF2B5EF4-FFF2-40B4-BE49-F238E27FC236}">
                <a16:creationId xmlns:a16="http://schemas.microsoft.com/office/drawing/2014/main" id="{11C53158-960A-49DE-8EF1-34E15B3B20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7B035-45FC-4EDD-81F1-8F5FC23EE87D}"/>
              </a:ext>
            </a:extLst>
          </p:cNvPr>
          <p:cNvSpPr>
            <a:spLocks noGrp="1"/>
          </p:cNvSpPr>
          <p:nvPr>
            <p:ph type="sldNum" sz="quarter" idx="12"/>
          </p:nvPr>
        </p:nvSpPr>
        <p:spPr/>
        <p:txBody>
          <a:bodyPr/>
          <a:lstStyle/>
          <a:p>
            <a:fld id="{024B355F-9800-4186-B4EC-EAEDD65E8302}" type="slidenum">
              <a:rPr lang="en-US" smtClean="0"/>
              <a:t>‹#›</a:t>
            </a:fld>
            <a:endParaRPr lang="en-US"/>
          </a:p>
        </p:txBody>
      </p:sp>
    </p:spTree>
    <p:extLst>
      <p:ext uri="{BB962C8B-B14F-4D97-AF65-F5344CB8AC3E}">
        <p14:creationId xmlns:p14="http://schemas.microsoft.com/office/powerpoint/2010/main" val="393102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502920" y="244088"/>
            <a:ext cx="9052560" cy="1258216"/>
          </a:xfrm>
          <a:prstGeom prst="rect">
            <a:avLst/>
          </a:prstGeom>
        </p:spPr>
        <p:txBody>
          <a:bodyPr anchor="t"/>
          <a:lstStyle>
            <a:lvl1pPr algn="ctr" defTabSz="1005840" rtl="0" eaLnBrk="1" latinLnBrk="0" hangingPunct="1">
              <a:lnSpc>
                <a:spcPct val="100000"/>
              </a:lnSpc>
              <a:spcBef>
                <a:spcPct val="0"/>
              </a:spcBef>
              <a:buNone/>
              <a:defRPr lang="en-US" sz="3960" b="1" kern="1200" dirty="0">
                <a:solidFill>
                  <a:srgbClr val="0033CC"/>
                </a:solidFill>
                <a:latin typeface="+mj-lt"/>
                <a:ea typeface="+mj-ea"/>
                <a:cs typeface="+mj-cs"/>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502920" y="1554480"/>
            <a:ext cx="9052560" cy="456473"/>
          </a:xfrm>
          <a:prstGeom prst="rect">
            <a:avLst/>
          </a:prstGeom>
        </p:spPr>
        <p:txBody>
          <a:bodyPr>
            <a:noAutofit/>
          </a:bodyPr>
          <a:lstStyle>
            <a:lvl1pPr marL="0" indent="0">
              <a:spcBef>
                <a:spcPts val="0"/>
              </a:spcBef>
              <a:buNone/>
              <a:defRPr sz="1760">
                <a:solidFill>
                  <a:schemeClr val="bg1"/>
                </a:solidFill>
              </a:defRPr>
            </a:lvl1pPr>
            <a:lvl2pPr marL="0" indent="0">
              <a:spcBef>
                <a:spcPts val="0"/>
              </a:spcBef>
              <a:buNone/>
              <a:defRPr sz="2640">
                <a:solidFill>
                  <a:schemeClr val="bg1"/>
                </a:solidFill>
              </a:defRPr>
            </a:lvl2pPr>
            <a:lvl3pPr marL="0" indent="0">
              <a:spcBef>
                <a:spcPts val="0"/>
              </a:spcBef>
              <a:buNone/>
              <a:defRPr sz="2640">
                <a:solidFill>
                  <a:schemeClr val="bg1"/>
                </a:solidFill>
              </a:defRPr>
            </a:lvl3pPr>
            <a:lvl4pPr marL="0" indent="0">
              <a:spcBef>
                <a:spcPts val="0"/>
              </a:spcBef>
              <a:buNone/>
              <a:defRPr sz="2640">
                <a:solidFill>
                  <a:schemeClr val="bg1"/>
                </a:solidFill>
              </a:defRPr>
            </a:lvl4pPr>
            <a:lvl5pPr marL="0" indent="0">
              <a:spcBef>
                <a:spcPts val="0"/>
              </a:spcBef>
              <a:buNone/>
              <a:defRPr sz="2640">
                <a:solidFill>
                  <a:schemeClr val="bg1"/>
                </a:solidFill>
              </a:defRPr>
            </a:lvl5pPr>
            <a:lvl6pPr marL="0" indent="0">
              <a:spcBef>
                <a:spcPts val="0"/>
              </a:spcBef>
              <a:buNone/>
              <a:defRPr sz="2640">
                <a:solidFill>
                  <a:schemeClr val="bg1"/>
                </a:solidFill>
              </a:defRPr>
            </a:lvl6pPr>
            <a:lvl7pPr marL="0" indent="0">
              <a:spcBef>
                <a:spcPts val="0"/>
              </a:spcBef>
              <a:buNone/>
              <a:defRPr sz="2640">
                <a:solidFill>
                  <a:schemeClr val="bg1"/>
                </a:solidFill>
              </a:defRPr>
            </a:lvl7pPr>
            <a:lvl8pPr marL="0" indent="0">
              <a:spcBef>
                <a:spcPts val="0"/>
              </a:spcBef>
              <a:buNone/>
              <a:defRPr sz="2640">
                <a:solidFill>
                  <a:schemeClr val="bg1"/>
                </a:solidFill>
              </a:defRPr>
            </a:lvl8pPr>
            <a:lvl9pPr marL="0" indent="0">
              <a:spcBef>
                <a:spcPts val="0"/>
              </a:spcBef>
              <a:buNone/>
              <a:defRPr sz="264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502920" y="2159000"/>
            <a:ext cx="9052560" cy="4783985"/>
          </a:xfrm>
          <a:prstGeom prst="rect">
            <a:avLst/>
          </a:prstGeom>
        </p:spPr>
        <p:txBody>
          <a:bodyPr/>
          <a:lstStyle>
            <a:lvl1pPr marL="0" indent="0">
              <a:buNone/>
              <a:defRPr sz="2420"/>
            </a:lvl1pPr>
            <a:lvl2pPr>
              <a:defRPr sz="2420"/>
            </a:lvl2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581176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502920" y="259080"/>
            <a:ext cx="9052560" cy="1209040"/>
          </a:xfrm>
        </p:spPr>
        <p:txBody>
          <a:bodyPr anchor="t"/>
          <a:lstStyle>
            <a:lvl1pPr algn="ctr" defTabSz="1005840" rtl="0" eaLnBrk="1" latinLnBrk="0" hangingPunct="1">
              <a:lnSpc>
                <a:spcPct val="100000"/>
              </a:lnSpc>
              <a:spcBef>
                <a:spcPct val="0"/>
              </a:spcBef>
              <a:buNone/>
              <a:defRPr lang="en-US" sz="3520" b="1" kern="1200" dirty="0">
                <a:solidFill>
                  <a:srgbClr val="FF0000"/>
                </a:solidFill>
                <a:latin typeface="+mj-lt"/>
                <a:ea typeface="+mj-ea"/>
                <a:cs typeface="+mj-cs"/>
              </a:defRPr>
            </a:lvl1pPr>
          </a:lstStyle>
          <a:p>
            <a:r>
              <a:rPr lang="en-US" dirty="0"/>
              <a:t>Click to add figure number and title</a:t>
            </a:r>
          </a:p>
        </p:txBody>
      </p:sp>
      <p:sp>
        <p:nvSpPr>
          <p:cNvPr id="10" name="Text Placeholder 9"/>
          <p:cNvSpPr>
            <a:spLocks noGrp="1"/>
          </p:cNvSpPr>
          <p:nvPr>
            <p:ph type="body" sz="quarter" idx="13" hasCustomPrompt="1"/>
          </p:nvPr>
        </p:nvSpPr>
        <p:spPr>
          <a:xfrm>
            <a:off x="502920" y="6083915"/>
            <a:ext cx="9052560" cy="1039103"/>
          </a:xfrm>
        </p:spPr>
        <p:txBody>
          <a:bodyPr anchor="b"/>
          <a:lstStyle>
            <a:lvl1pPr marL="0" indent="0">
              <a:spcBef>
                <a:spcPts val="1650"/>
              </a:spcBef>
              <a:buNone/>
              <a:defRPr sz="2420"/>
            </a:lvl1pPr>
            <a:lvl2pPr marL="0" indent="0">
              <a:spcBef>
                <a:spcPts val="0"/>
              </a:spcBef>
              <a:buNone/>
              <a:defRPr sz="1760"/>
            </a:lvl2pPr>
            <a:lvl3pPr marL="0" indent="0">
              <a:spcBef>
                <a:spcPts val="0"/>
              </a:spcBef>
              <a:buNone/>
              <a:defRPr sz="1760"/>
            </a:lvl3pPr>
            <a:lvl4pPr marL="0" indent="0">
              <a:spcBef>
                <a:spcPts val="0"/>
              </a:spcBef>
              <a:buNone/>
              <a:defRPr sz="1760"/>
            </a:lvl4pPr>
            <a:lvl5pPr marL="0" indent="0">
              <a:spcBef>
                <a:spcPts val="0"/>
              </a:spcBef>
              <a:buNone/>
              <a:defRPr sz="1760"/>
            </a:lvl5pPr>
            <a:lvl6pPr marL="0" indent="0">
              <a:spcBef>
                <a:spcPts val="0"/>
              </a:spcBef>
              <a:buNone/>
              <a:defRPr sz="1760"/>
            </a:lvl6pPr>
            <a:lvl7pPr marL="0" indent="0">
              <a:spcBef>
                <a:spcPts val="0"/>
              </a:spcBef>
              <a:buNone/>
              <a:defRPr sz="1760"/>
            </a:lvl7pPr>
            <a:lvl8pPr marL="0" indent="0">
              <a:spcBef>
                <a:spcPts val="0"/>
              </a:spcBef>
              <a:buNone/>
              <a:defRPr sz="1760"/>
            </a:lvl8pPr>
            <a:lvl9pPr marL="0" indent="0">
              <a:spcBef>
                <a:spcPts val="0"/>
              </a:spcBef>
              <a:buNone/>
              <a:defRPr sz="1760"/>
            </a:lvl9pPr>
          </a:lstStyle>
          <a:p>
            <a:pPr lvl="0"/>
            <a:r>
              <a:rPr lang="en-US" dirty="0"/>
              <a:t>Click to add caption</a:t>
            </a:r>
          </a:p>
        </p:txBody>
      </p:sp>
    </p:spTree>
    <p:extLst>
      <p:ext uri="{BB962C8B-B14F-4D97-AF65-F5344CB8AC3E}">
        <p14:creationId xmlns:p14="http://schemas.microsoft.com/office/powerpoint/2010/main" val="48344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Figure+Caption">
    <p:spTree>
      <p:nvGrpSpPr>
        <p:cNvPr id="1" name="Shape 81"/>
        <p:cNvGrpSpPr/>
        <p:nvPr/>
      </p:nvGrpSpPr>
      <p:grpSpPr>
        <a:xfrm>
          <a:off x="0" y="0"/>
          <a:ext cx="0" cy="0"/>
          <a:chOff x="0" y="0"/>
          <a:chExt cx="0" cy="0"/>
        </a:xfrm>
      </p:grpSpPr>
      <p:sp>
        <p:nvSpPr>
          <p:cNvPr id="5" name="Content Placeholder 5"/>
          <p:cNvSpPr>
            <a:spLocks noGrp="1"/>
          </p:cNvSpPr>
          <p:nvPr>
            <p:ph sz="quarter" idx="10"/>
          </p:nvPr>
        </p:nvSpPr>
        <p:spPr>
          <a:xfrm>
            <a:off x="136632" y="2060279"/>
            <a:ext cx="9804186" cy="2903663"/>
          </a:xfrm>
        </p:spPr>
        <p:txBody>
          <a:bodyPr/>
          <a:lstStyle>
            <a:lvl1pPr marL="457200" indent="-457200">
              <a:spcBef>
                <a:spcPts val="624"/>
              </a:spcBef>
              <a:buClr>
                <a:srgbClr val="4E4E4E"/>
              </a:buClr>
              <a:buFont typeface="Arial" pitchFamily="34" charset="0"/>
              <a:buChar char="•"/>
              <a:defRPr sz="2800">
                <a:solidFill>
                  <a:schemeClr val="tx1"/>
                </a:solidFill>
                <a:latin typeface="Arial" pitchFamily="34" charset="0"/>
                <a:cs typeface="Arial" pitchFamily="34" charset="0"/>
              </a:defRPr>
            </a:lvl1pPr>
            <a:lvl2pPr marL="965200" indent="-457200">
              <a:spcBef>
                <a:spcPts val="624"/>
              </a:spcBef>
              <a:buClr>
                <a:srgbClr val="4E4E4E"/>
              </a:buClr>
              <a:buFont typeface="Arial" pitchFamily="34" charset="0"/>
              <a:buChar char="–"/>
              <a:defRPr sz="2600">
                <a:solidFill>
                  <a:schemeClr val="tx1"/>
                </a:solidFill>
                <a:latin typeface="Arial" pitchFamily="34" charset="0"/>
                <a:cs typeface="Arial" pitchFamily="34" charset="0"/>
              </a:defRPr>
            </a:lvl2pPr>
            <a:lvl3pPr marL="1473200" indent="-457200">
              <a:spcBef>
                <a:spcPts val="624"/>
              </a:spcBef>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1"/>
          </p:nvPr>
        </p:nvSpPr>
        <p:spPr>
          <a:xfrm>
            <a:off x="190500" y="5200650"/>
            <a:ext cx="3162300" cy="2114550"/>
          </a:xfrm>
        </p:spPr>
        <p:txBody>
          <a:bodyPr/>
          <a:lstStyle/>
          <a:p>
            <a:endParaRPr lang="en-US" dirty="0"/>
          </a:p>
        </p:txBody>
      </p:sp>
      <p:sp>
        <p:nvSpPr>
          <p:cNvPr id="7" name="Picture Placeholder 6"/>
          <p:cNvSpPr>
            <a:spLocks noGrp="1"/>
          </p:cNvSpPr>
          <p:nvPr>
            <p:ph type="pic" sz="quarter" idx="12"/>
          </p:nvPr>
        </p:nvSpPr>
        <p:spPr>
          <a:xfrm>
            <a:off x="6229350" y="5429250"/>
            <a:ext cx="3124200" cy="1885950"/>
          </a:xfrm>
        </p:spPr>
        <p:txBody>
          <a:bodyPr/>
          <a:lstStyle/>
          <a:p>
            <a:endParaRPr lang="en-US" dirty="0"/>
          </a:p>
        </p:txBody>
      </p:sp>
      <p:sp>
        <p:nvSpPr>
          <p:cNvPr id="6" name="Table Placeholder 5"/>
          <p:cNvSpPr>
            <a:spLocks noGrp="1"/>
          </p:cNvSpPr>
          <p:nvPr>
            <p:ph type="tbl" sz="quarter" idx="13"/>
          </p:nvPr>
        </p:nvSpPr>
        <p:spPr>
          <a:xfrm>
            <a:off x="3802063" y="5341938"/>
            <a:ext cx="2133600" cy="1765300"/>
          </a:xfrm>
        </p:spPr>
        <p:txBody>
          <a:bodyPr/>
          <a:lstStyle/>
          <a:p>
            <a:endParaRPr lang="en-US" dirty="0"/>
          </a:p>
        </p:txBody>
      </p:sp>
      <p:sp>
        <p:nvSpPr>
          <p:cNvPr id="11" name="Content Placeholder 10"/>
          <p:cNvSpPr>
            <a:spLocks noGrp="1"/>
          </p:cNvSpPr>
          <p:nvPr>
            <p:ph sz="quarter" idx="14"/>
          </p:nvPr>
        </p:nvSpPr>
        <p:spPr>
          <a:xfrm>
            <a:off x="481013" y="6624638"/>
            <a:ext cx="9096375" cy="995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E19CA4D-7ED3-C88B-1BB5-038818AA5BC1}"/>
              </a:ext>
            </a:extLst>
          </p:cNvPr>
          <p:cNvSpPr>
            <a:spLocks noGrp="1"/>
          </p:cNvSpPr>
          <p:nvPr>
            <p:ph type="title"/>
          </p:nvPr>
        </p:nvSpPr>
        <p:spPr>
          <a:xfrm>
            <a:off x="0" y="379608"/>
            <a:ext cx="10058400" cy="815797"/>
          </a:xfrm>
        </p:spPr>
        <p:txBody>
          <a:bodyPr>
            <a:normAutofit/>
          </a:bodyPr>
          <a:lstStyle>
            <a:lvl1pPr>
              <a:spcBef>
                <a:spcPts val="624"/>
              </a:spcBef>
              <a:defRPr sz="3600" b="0">
                <a:solidFill>
                  <a:srgbClr val="002060"/>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70690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4_Figure+Caption">
    <p:spTree>
      <p:nvGrpSpPr>
        <p:cNvPr id="1" name="Shape 81"/>
        <p:cNvGrpSpPr/>
        <p:nvPr/>
      </p:nvGrpSpPr>
      <p:grpSpPr>
        <a:xfrm>
          <a:off x="0" y="0"/>
          <a:ext cx="0" cy="0"/>
          <a:chOff x="0" y="0"/>
          <a:chExt cx="0" cy="0"/>
        </a:xfrm>
      </p:grpSpPr>
      <p:sp>
        <p:nvSpPr>
          <p:cNvPr id="4" name="Title 1"/>
          <p:cNvSpPr>
            <a:spLocks noGrp="1"/>
          </p:cNvSpPr>
          <p:nvPr>
            <p:ph type="title"/>
          </p:nvPr>
        </p:nvSpPr>
        <p:spPr>
          <a:xfrm>
            <a:off x="4928" y="384212"/>
            <a:ext cx="10053472" cy="987115"/>
          </a:xfrm>
        </p:spPr>
        <p:txBody>
          <a:bodyPr/>
          <a:lstStyle>
            <a:lvl1pPr>
              <a:spcBef>
                <a:spcPts val="624"/>
              </a:spcBef>
              <a:defRPr sz="3600" b="0">
                <a:solidFill>
                  <a:srgbClr val="002060"/>
                </a:solidFill>
                <a:latin typeface="Arial" pitchFamily="34" charset="0"/>
                <a:cs typeface="Arial" pitchFamily="34" charset="0"/>
              </a:defRPr>
            </a:lvl1pPr>
          </a:lstStyle>
          <a:p>
            <a:r>
              <a:rPr lang="en-US"/>
              <a:t>Click to edit Master title style</a:t>
            </a:r>
            <a:endParaRPr lang="en-US" dirty="0"/>
          </a:p>
        </p:txBody>
      </p:sp>
      <p:sp>
        <p:nvSpPr>
          <p:cNvPr id="5" name="Content Placeholder 5"/>
          <p:cNvSpPr>
            <a:spLocks noGrp="1"/>
          </p:cNvSpPr>
          <p:nvPr>
            <p:ph sz="quarter" idx="10"/>
          </p:nvPr>
        </p:nvSpPr>
        <p:spPr>
          <a:xfrm>
            <a:off x="136632" y="2110519"/>
            <a:ext cx="9804186" cy="2903663"/>
          </a:xfrm>
        </p:spPr>
        <p:txBody>
          <a:bodyPr/>
          <a:lstStyle>
            <a:lvl1pPr marL="457200" indent="-457200">
              <a:spcBef>
                <a:spcPts val="624"/>
              </a:spcBef>
              <a:buClr>
                <a:srgbClr val="4E4E4E"/>
              </a:buClr>
              <a:buFont typeface="Arial" pitchFamily="34" charset="0"/>
              <a:buChar char="•"/>
              <a:defRPr sz="2800">
                <a:solidFill>
                  <a:schemeClr val="tx1"/>
                </a:solidFill>
                <a:latin typeface="Arial" pitchFamily="34" charset="0"/>
                <a:cs typeface="Arial" pitchFamily="34" charset="0"/>
              </a:defRPr>
            </a:lvl1pPr>
            <a:lvl2pPr marL="965200" indent="-457200">
              <a:spcBef>
                <a:spcPts val="624"/>
              </a:spcBef>
              <a:buClr>
                <a:srgbClr val="4E4E4E"/>
              </a:buClr>
              <a:buFont typeface="Arial" pitchFamily="34" charset="0"/>
              <a:buChar char="–"/>
              <a:defRPr sz="2600">
                <a:solidFill>
                  <a:schemeClr val="tx1"/>
                </a:solidFill>
                <a:latin typeface="Arial" pitchFamily="34" charset="0"/>
                <a:cs typeface="Arial" pitchFamily="34" charset="0"/>
              </a:defRPr>
            </a:lvl2pPr>
            <a:lvl3pPr marL="1473200" indent="-457200">
              <a:spcBef>
                <a:spcPts val="624"/>
              </a:spcBef>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1"/>
          </p:nvPr>
        </p:nvSpPr>
        <p:spPr>
          <a:xfrm>
            <a:off x="190500" y="5200650"/>
            <a:ext cx="3162300" cy="2114550"/>
          </a:xfrm>
        </p:spPr>
        <p:txBody>
          <a:bodyPr/>
          <a:lstStyle/>
          <a:p>
            <a:r>
              <a:rPr lang="en-US" dirty="0"/>
              <a:t>Click icon to add picture</a:t>
            </a:r>
          </a:p>
        </p:txBody>
      </p:sp>
      <p:sp>
        <p:nvSpPr>
          <p:cNvPr id="7" name="Picture Placeholder 6"/>
          <p:cNvSpPr>
            <a:spLocks noGrp="1"/>
          </p:cNvSpPr>
          <p:nvPr>
            <p:ph type="pic" sz="quarter" idx="12"/>
          </p:nvPr>
        </p:nvSpPr>
        <p:spPr>
          <a:xfrm>
            <a:off x="6229350" y="5429250"/>
            <a:ext cx="3124200" cy="1885950"/>
          </a:xfrm>
        </p:spPr>
        <p:txBody>
          <a:bodyPr/>
          <a:lstStyle/>
          <a:p>
            <a:r>
              <a:rPr lang="en-US" dirty="0"/>
              <a:t>Click icon to add picture</a:t>
            </a:r>
          </a:p>
        </p:txBody>
      </p:sp>
    </p:spTree>
    <p:extLst>
      <p:ext uri="{BB962C8B-B14F-4D97-AF65-F5344CB8AC3E}">
        <p14:creationId xmlns:p14="http://schemas.microsoft.com/office/powerpoint/2010/main" val="200853454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accent1">
                <a:lumMod val="5000"/>
                <a:lumOff val="95000"/>
              </a:schemeClr>
            </a:gs>
            <a:gs pos="100000">
              <a:srgbClr val="0505F1"/>
            </a:gs>
            <a:gs pos="100000">
              <a:srgbClr val="0505F1"/>
            </a:gs>
            <a:gs pos="68000">
              <a:schemeClr val="bg1"/>
            </a:gs>
          </a:gsLst>
          <a:path path="shape">
            <a:fillToRect l="50000" t="50000" r="50000" b="50000"/>
          </a:path>
          <a:tileRect/>
        </a:gradFill>
        <a:effectLst/>
      </p:bgPr>
    </p:bg>
    <p:spTree>
      <p:nvGrpSpPr>
        <p:cNvPr id="1" name="Shape 9"/>
        <p:cNvGrpSpPr/>
        <p:nvPr/>
      </p:nvGrpSpPr>
      <p:grpSpPr>
        <a:xfrm>
          <a:off x="0" y="0"/>
          <a:ext cx="0" cy="0"/>
          <a:chOff x="0" y="0"/>
          <a:chExt cx="0" cy="0"/>
        </a:xfrm>
      </p:grpSpPr>
      <p:sp>
        <p:nvSpPr>
          <p:cNvPr id="2" name="TextBox 1">
            <a:extLst>
              <a:ext uri="{FF2B5EF4-FFF2-40B4-BE49-F238E27FC236}">
                <a16:creationId xmlns:a16="http://schemas.microsoft.com/office/drawing/2014/main" id="{6452ED90-68F6-45DE-B4DE-E10A8D716539}"/>
              </a:ext>
            </a:extLst>
          </p:cNvPr>
          <p:cNvSpPr txBox="1"/>
          <p:nvPr userDrawn="1"/>
        </p:nvSpPr>
        <p:spPr>
          <a:xfrm>
            <a:off x="9502816" y="7338350"/>
            <a:ext cx="448972" cy="338554"/>
          </a:xfrm>
          <a:prstGeom prst="rect">
            <a:avLst/>
          </a:prstGeom>
          <a:noFill/>
        </p:spPr>
        <p:txBody>
          <a:bodyPr wrap="square" rtlCol="0">
            <a:spAutoFit/>
          </a:bodyPr>
          <a:lstStyle/>
          <a:p>
            <a:fld id="{150AA1F3-C10B-4723-91DD-04E242257C0B}" type="slidenum">
              <a:rPr lang="en-US" sz="1600" b="1" smtClean="0"/>
              <a:t>‹#›</a:t>
            </a:fld>
            <a:endParaRPr lang="en-US" sz="1600" b="1" dirty="0"/>
          </a:p>
        </p:txBody>
      </p:sp>
    </p:spTree>
  </p:cSld>
  <p:clrMap bg1="lt1" tx1="dk1" bg2="dk2" tx2="lt2" accent1="accent1" accent2="accent2" accent3="accent3" accent4="accent4" accent5="accent5" accent6="accent6" hlink="hlink" folHlink="folHlink"/>
  <p:sldLayoutIdLst>
    <p:sldLayoutId id="2147483656" r:id="rId1"/>
    <p:sldLayoutId id="2147483674" r:id="rId2"/>
    <p:sldLayoutId id="2147483671" r:id="rId3"/>
    <p:sldLayoutId id="2147483675" r:id="rId4"/>
    <p:sldLayoutId id="2147483676" r:id="rId5"/>
    <p:sldLayoutId id="2147483677" r:id="rId6"/>
    <p:sldLayoutId id="2147483678" r:id="rId7"/>
    <p:sldLayoutId id="2147483679" r:id="rId8"/>
    <p:sldLayoutId id="214748368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37.emf"/><Relationship Id="rId4" Type="http://schemas.openxmlformats.org/officeDocument/2006/relationships/image" Target="../media/image36.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10" name="Textbox 89" descr="Macmillan Learning logo"/>
          <p:cNvPicPr preferRelativeResize="0">
            <a:picLocks noGrp="1"/>
          </p:cNvPicPr>
          <p:nvPr>
            <p:ph type="pic" sz="quarter" idx="4294967295"/>
          </p:nvPr>
        </p:nvPicPr>
        <p:blipFill rotWithShape="1">
          <a:blip r:embed="rId3">
            <a:alphaModFix/>
          </a:blip>
          <a:stretch/>
        </p:blipFill>
        <p:spPr>
          <a:xfrm>
            <a:off x="117223" y="240092"/>
            <a:ext cx="1527048" cy="466344"/>
          </a:xfrm>
          <a:prstGeom prst="rect">
            <a:avLst/>
          </a:prstGeom>
          <a:noFill/>
          <a:ln>
            <a:noFill/>
          </a:ln>
        </p:spPr>
      </p:pic>
      <p:sp>
        <p:nvSpPr>
          <p:cNvPr id="9" name="Sub Title 1"/>
          <p:cNvSpPr>
            <a:spLocks noGrp="1"/>
          </p:cNvSpPr>
          <p:nvPr>
            <p:ph sz="quarter" idx="10"/>
          </p:nvPr>
        </p:nvSpPr>
        <p:spPr>
          <a:xfrm>
            <a:off x="311927" y="-250237"/>
            <a:ext cx="9434546" cy="1800742"/>
          </a:xfrm>
        </p:spPr>
        <p:txBody>
          <a:bodyPr anchor="ctr"/>
          <a:lstStyle/>
          <a:p>
            <a:pPr algn="ctr"/>
            <a:r>
              <a:rPr lang="en-US" sz="3600" b="1" dirty="0">
                <a:solidFill>
                  <a:srgbClr val="3333FF"/>
                </a:solidFill>
                <a:latin typeface="Arial" pitchFamily="34" charset="0"/>
                <a:cs typeface="Arial" pitchFamily="34" charset="0"/>
              </a:rPr>
              <a:t>CHAPTER 15 LECTURE – MONETARY POLICY</a:t>
            </a:r>
          </a:p>
        </p:txBody>
      </p:sp>
      <p:pic>
        <p:nvPicPr>
          <p:cNvPr id="7" name="Picture 6">
            <a:extLst>
              <a:ext uri="{FF2B5EF4-FFF2-40B4-BE49-F238E27FC236}">
                <a16:creationId xmlns:a16="http://schemas.microsoft.com/office/drawing/2014/main" id="{72D612F5-D016-42D5-BE2A-A08EC25EC7CA}"/>
              </a:ext>
            </a:extLst>
          </p:cNvPr>
          <p:cNvPicPr>
            <a:picLocks noChangeAspect="1"/>
          </p:cNvPicPr>
          <p:nvPr/>
        </p:nvPicPr>
        <p:blipFill>
          <a:blip r:embed="rId4"/>
          <a:stretch>
            <a:fillRect/>
          </a:stretch>
        </p:blipFill>
        <p:spPr>
          <a:xfrm>
            <a:off x="311927" y="1378225"/>
            <a:ext cx="9434546" cy="6294783"/>
          </a:xfrm>
          <a:prstGeom prst="rect">
            <a:avLst/>
          </a:prstGeom>
        </p:spPr>
      </p:pic>
    </p:spTree>
    <p:extLst>
      <p:ext uri="{BB962C8B-B14F-4D97-AF65-F5344CB8AC3E}">
        <p14:creationId xmlns:p14="http://schemas.microsoft.com/office/powerpoint/2010/main" val="3692032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40" y="240762"/>
            <a:ext cx="9652719" cy="1094971"/>
          </a:xfrm>
        </p:spPr>
        <p:txBody>
          <a:bodyPr/>
          <a:lstStyle/>
          <a:p>
            <a:r>
              <a:rPr lang="en-US" dirty="0"/>
              <a:t>SHIFTS OF THE REAL MONEY DEMAND CURVE</a:t>
            </a:r>
          </a:p>
        </p:txBody>
      </p:sp>
      <p:sp>
        <p:nvSpPr>
          <p:cNvPr id="3" name="Content Placeholder 2"/>
          <p:cNvSpPr>
            <a:spLocks noGrp="1"/>
          </p:cNvSpPr>
          <p:nvPr>
            <p:ph sz="quarter" idx="10"/>
          </p:nvPr>
        </p:nvSpPr>
        <p:spPr>
          <a:xfrm>
            <a:off x="202840" y="1206783"/>
            <a:ext cx="9529883" cy="5658416"/>
          </a:xfrm>
        </p:spPr>
        <p:txBody>
          <a:bodyPr/>
          <a:lstStyle/>
          <a:p>
            <a:r>
              <a:rPr lang="en-US" b="1" dirty="0"/>
              <a:t>What shifts the money demand curve?</a:t>
            </a:r>
          </a:p>
          <a:p>
            <a:r>
              <a:rPr lang="en-US" b="1" dirty="0"/>
              <a:t>Changes in aggregate price level</a:t>
            </a:r>
          </a:p>
          <a:p>
            <a:pPr lvl="1"/>
            <a:r>
              <a:rPr lang="en-US" dirty="0"/>
              <a:t>Higher prices mean we need more money for transactions (and vice versa).</a:t>
            </a:r>
          </a:p>
          <a:p>
            <a:r>
              <a:rPr lang="en-US" b="1" dirty="0"/>
              <a:t>Changes in real GDP</a:t>
            </a:r>
          </a:p>
          <a:p>
            <a:pPr lvl="1"/>
            <a:r>
              <a:rPr lang="en-US" dirty="0"/>
              <a:t>More goods and services produced and sold means we need more money (and vice versa).</a:t>
            </a:r>
          </a:p>
          <a:p>
            <a:r>
              <a:rPr lang="en-US" b="1" dirty="0"/>
              <a:t>Changes in technology</a:t>
            </a:r>
          </a:p>
          <a:p>
            <a:pPr lvl="1"/>
            <a:r>
              <a:rPr lang="en-US" dirty="0"/>
              <a:t>The ease of credit cards reduces the need for cash.</a:t>
            </a:r>
          </a:p>
          <a:p>
            <a:r>
              <a:rPr lang="en-US" b="1" dirty="0"/>
              <a:t>Changes in institutions</a:t>
            </a:r>
          </a:p>
          <a:p>
            <a:pPr lvl="1"/>
            <a:r>
              <a:rPr lang="en-US" dirty="0"/>
              <a:t>After 1980 banks were allowed to offer interest on checking accounts. This decreased the cost of holding money, and money demand increased.</a:t>
            </a:r>
          </a:p>
          <a:p>
            <a:pPr lvl="1"/>
            <a:endParaRPr lang="en-US" dirty="0"/>
          </a:p>
        </p:txBody>
      </p:sp>
    </p:spTree>
    <p:extLst>
      <p:ext uri="{BB962C8B-B14F-4D97-AF65-F5344CB8AC3E}">
        <p14:creationId xmlns:p14="http://schemas.microsoft.com/office/powerpoint/2010/main" val="15440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SHIFTS IN THE DEMAND FOR MONEY</a:t>
            </a:r>
          </a:p>
        </p:txBody>
      </p:sp>
      <p:pic>
        <p:nvPicPr>
          <p:cNvPr id="9" name="Picture Placeholder 8" descr="Figure 15-2 Line graph of Interest rate, r versus Quantity of money. Three parallel demand curves show that changes in demand shift the demand curve left or right, as discussed in the caption.">
            <a:extLst>
              <a:ext uri="{FF2B5EF4-FFF2-40B4-BE49-F238E27FC236}">
                <a16:creationId xmlns:a16="http://schemas.microsoft.com/office/drawing/2014/main" id="{54D7FEA3-3365-4AE2-BE63-C591931F3EF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858458" y="1473502"/>
            <a:ext cx="8435854" cy="5891802"/>
          </a:xfrm>
          <a:prstGeom prst="rect">
            <a:avLst/>
          </a:prstGeom>
        </p:spPr>
      </p:pic>
    </p:spTree>
    <p:extLst>
      <p:ext uri="{BB962C8B-B14F-4D97-AF65-F5344CB8AC3E}">
        <p14:creationId xmlns:p14="http://schemas.microsoft.com/office/powerpoint/2010/main" val="1825824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MONEY AND INTEREST RATES</a:t>
            </a:r>
          </a:p>
        </p:txBody>
      </p:sp>
      <p:sp>
        <p:nvSpPr>
          <p:cNvPr id="3" name="Content Placeholder 2"/>
          <p:cNvSpPr>
            <a:spLocks noGrp="1"/>
          </p:cNvSpPr>
          <p:nvPr>
            <p:ph sz="quarter" idx="10"/>
          </p:nvPr>
        </p:nvSpPr>
        <p:spPr>
          <a:xfrm>
            <a:off x="117582" y="1306991"/>
            <a:ext cx="9804186" cy="5658416"/>
          </a:xfrm>
        </p:spPr>
        <p:txBody>
          <a:bodyPr/>
          <a:lstStyle/>
          <a:p>
            <a:pPr>
              <a:spcAft>
                <a:spcPts val="1200"/>
              </a:spcAft>
            </a:pPr>
            <a:r>
              <a:rPr lang="en-US" b="1" dirty="0">
                <a:latin typeface="Arial" panose="020B0604020202020204" pitchFamily="34" charset="0"/>
                <a:cs typeface="Arial" panose="020B0604020202020204" pitchFamily="34" charset="0"/>
              </a:rPr>
              <a:t>So how does the Fed control interest rates?</a:t>
            </a:r>
          </a:p>
          <a:p>
            <a:pPr>
              <a:spcAft>
                <a:spcPts val="1200"/>
              </a:spcAft>
            </a:pPr>
            <a:r>
              <a:rPr lang="en-US" dirty="0">
                <a:latin typeface="Arial" panose="020B0604020202020204" pitchFamily="34" charset="0"/>
                <a:cs typeface="Arial" panose="020B0604020202020204" pitchFamily="34" charset="0"/>
              </a:rPr>
              <a:t>We need to understand how interest rates are set in the market.</a:t>
            </a:r>
          </a:p>
          <a:p>
            <a:pPr lvl="1"/>
            <a:r>
              <a:rPr lang="en-US" b="1" dirty="0">
                <a:latin typeface="Arial" panose="020B0604020202020204" pitchFamily="34" charset="0"/>
                <a:cs typeface="Arial" panose="020B0604020202020204" pitchFamily="34" charset="0"/>
              </a:rPr>
              <a:t>The liquidity preference model of the interest rate </a:t>
            </a:r>
            <a:r>
              <a:rPr lang="en-US" dirty="0">
                <a:latin typeface="Arial" panose="020B0604020202020204" pitchFamily="34" charset="0"/>
                <a:cs typeface="Arial" panose="020B0604020202020204" pitchFamily="34" charset="0"/>
              </a:rPr>
              <a:t>asserts that the interest rate is determined by the supply and demand for money.</a:t>
            </a:r>
          </a:p>
          <a:p>
            <a:pPr lvl="1"/>
            <a:r>
              <a:rPr lang="en-US" b="1" dirty="0">
                <a:latin typeface="Arial" panose="020B0604020202020204" pitchFamily="34" charset="0"/>
                <a:cs typeface="Arial" panose="020B0604020202020204" pitchFamily="34" charset="0"/>
              </a:rPr>
              <a:t>The money supply curve </a:t>
            </a:r>
            <a:r>
              <a:rPr lang="en-US" dirty="0">
                <a:latin typeface="Arial" panose="020B0604020202020204" pitchFamily="34" charset="0"/>
                <a:cs typeface="Arial" panose="020B0604020202020204" pitchFamily="34" charset="0"/>
              </a:rPr>
              <a:t>shows how the nominal quantity of money supplied varies with the interest rate.</a:t>
            </a:r>
          </a:p>
        </p:txBody>
      </p:sp>
    </p:spTree>
    <p:extLst>
      <p:ext uri="{BB962C8B-B14F-4D97-AF65-F5344CB8AC3E}">
        <p14:creationId xmlns:p14="http://schemas.microsoft.com/office/powerpoint/2010/main" val="260285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505F1"/>
                </a:solidFill>
              </a:rPr>
              <a:t>THE EQUILIBRIUM INTEREST RATE</a:t>
            </a:r>
          </a:p>
        </p:txBody>
      </p:sp>
      <p:sp>
        <p:nvSpPr>
          <p:cNvPr id="4" name="TextBox 3"/>
          <p:cNvSpPr txBox="1"/>
          <p:nvPr/>
        </p:nvSpPr>
        <p:spPr>
          <a:xfrm>
            <a:off x="62076" y="1397573"/>
            <a:ext cx="4432651" cy="5170646"/>
          </a:xfrm>
          <a:prstGeom prst="rect">
            <a:avLst/>
          </a:prstGeom>
          <a:noFill/>
        </p:spPr>
        <p:txBody>
          <a:bodyPr wrap="square" rtlCol="0">
            <a:spAutoFit/>
          </a:bodyPr>
          <a:lstStyle/>
          <a:p>
            <a:pPr marL="342900" lvl="1" indent="-342900">
              <a:buFont typeface="Arial" panose="020B0604020202020204" pitchFamily="34" charset="0"/>
              <a:buChar char="•"/>
            </a:pPr>
            <a:r>
              <a:rPr lang="en-US" sz="2200" dirty="0"/>
              <a:t>At the interest rate </a:t>
            </a:r>
            <a:r>
              <a:rPr lang="en-US" sz="2200" b="1" i="1" dirty="0"/>
              <a:t>r</a:t>
            </a:r>
            <a:r>
              <a:rPr lang="en-US" sz="2200" b="1" i="1" baseline="-25000" dirty="0"/>
              <a:t>L</a:t>
            </a:r>
            <a:r>
              <a:rPr lang="en-US" sz="2200" dirty="0"/>
              <a:t>, the quantity of money demanded exceeds the money supply. Investors will drive the interest rate up to </a:t>
            </a:r>
            <a:r>
              <a:rPr lang="en-US" sz="2200" b="1" i="1" dirty="0"/>
              <a:t>r</a:t>
            </a:r>
            <a:r>
              <a:rPr lang="en-US" sz="2200" b="1" i="1" baseline="-25000" dirty="0"/>
              <a:t>E</a:t>
            </a:r>
            <a:r>
              <a:rPr lang="en-US" sz="2200" dirty="0"/>
              <a:t>. </a:t>
            </a:r>
          </a:p>
          <a:p>
            <a:pPr marL="342900" lvl="1" indent="-342900">
              <a:buFont typeface="Arial" panose="020B0604020202020204" pitchFamily="34" charset="0"/>
              <a:buChar char="•"/>
            </a:pPr>
            <a:r>
              <a:rPr lang="en-US" sz="2200" dirty="0"/>
              <a:t>At the interest rate</a:t>
            </a:r>
            <a:r>
              <a:rPr lang="en-US" sz="2200" b="1" i="1" dirty="0"/>
              <a:t> r</a:t>
            </a:r>
            <a:r>
              <a:rPr lang="en-US" sz="2200" b="1" i="1" baseline="-25000" dirty="0"/>
              <a:t>H</a:t>
            </a:r>
            <a:r>
              <a:rPr lang="en-US" sz="2200" dirty="0"/>
              <a:t>, the quantity of money demanded is less than the money supply. Investors will drive the interest rate down to </a:t>
            </a:r>
            <a:r>
              <a:rPr lang="en-US" sz="2200" b="1" i="1" dirty="0"/>
              <a:t>r</a:t>
            </a:r>
            <a:r>
              <a:rPr lang="en-US" sz="2200" b="1" i="1" baseline="-25000" dirty="0"/>
              <a:t>E</a:t>
            </a:r>
            <a:r>
              <a:rPr lang="en-US" sz="2200" dirty="0"/>
              <a:t>. </a:t>
            </a:r>
          </a:p>
          <a:p>
            <a:pPr marL="342900" lvl="1" indent="-342900">
              <a:buFont typeface="Arial" panose="020B0604020202020204" pitchFamily="34" charset="0"/>
              <a:buChar char="•"/>
            </a:pPr>
            <a:r>
              <a:rPr lang="en-US" sz="2200" dirty="0"/>
              <a:t>At the interest rate</a:t>
            </a:r>
            <a:r>
              <a:rPr lang="en-US" sz="2200" b="1" i="1" dirty="0"/>
              <a:t> r</a:t>
            </a:r>
            <a:r>
              <a:rPr lang="en-US" sz="2200" b="1" i="1" baseline="-25000" dirty="0"/>
              <a:t>E</a:t>
            </a:r>
            <a:r>
              <a:rPr lang="en-US" sz="2200" dirty="0"/>
              <a:t>, the money market is at equilibrium, where the quantity of money demanded equals the money supply.</a:t>
            </a:r>
          </a:p>
        </p:txBody>
      </p:sp>
      <p:pic>
        <p:nvPicPr>
          <p:cNvPr id="5" name="Picture 4" descr="A line graph shows the equilibrium in the money market.&#10;The horizontal axis is labeled Quantity of money and shows markings from left to right at M subscript H, M bar, and M subscript L. The vertical axis is labeled Interest rate, r and shows markings from bottom to top at r subscript L, r subscript E, and r subscript H. The marking at M bar is labeled Money supply chosen by the Fed. The interest rate r subscript E is labeled Equilibrium interest rate. A vertical line labeled Money supply curve, M S extends from the horizontal axis from M bar.&#10;A shallow downward-sloping linear money demand curve labeled M D passes through point:&#10;• H at (M subscript H, r subscript H)&#10;• E at (M bar, r subscript E)&#10;• L at (M subscript L, r subscript L).&#10;The point E is labeled Equilibrium. An upward arrow points from r subscript L to r subscript E, and a downward arrow points from r subscript H to r subscript E along the vertical axis.">
            <a:extLst>
              <a:ext uri="{FF2B5EF4-FFF2-40B4-BE49-F238E27FC236}">
                <a16:creationId xmlns:a16="http://schemas.microsoft.com/office/drawing/2014/main" id="{4CD7A685-3D98-AA40-B910-07C991EEF8EF}"/>
              </a:ext>
            </a:extLst>
          </p:cNvPr>
          <p:cNvPicPr>
            <a:picLocks noChangeAspect="1"/>
          </p:cNvPicPr>
          <p:nvPr/>
        </p:nvPicPr>
        <p:blipFill>
          <a:blip r:embed="rId3"/>
          <a:stretch>
            <a:fillRect/>
          </a:stretch>
        </p:blipFill>
        <p:spPr>
          <a:xfrm>
            <a:off x="4771811" y="1947433"/>
            <a:ext cx="5075527" cy="4953699"/>
          </a:xfrm>
          <a:prstGeom prst="rect">
            <a:avLst/>
          </a:prstGeom>
        </p:spPr>
      </p:pic>
    </p:spTree>
    <p:extLst>
      <p:ext uri="{BB962C8B-B14F-4D97-AF65-F5344CB8AC3E}">
        <p14:creationId xmlns:p14="http://schemas.microsoft.com/office/powerpoint/2010/main" val="434794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LEARN BY DOING: PRACTICE QUESTION 1</a:t>
            </a:r>
          </a:p>
        </p:txBody>
      </p:sp>
      <p:sp>
        <p:nvSpPr>
          <p:cNvPr id="3" name="Content Placeholder 2"/>
          <p:cNvSpPr>
            <a:spLocks noGrp="1"/>
          </p:cNvSpPr>
          <p:nvPr>
            <p:ph sz="quarter" idx="10"/>
          </p:nvPr>
        </p:nvSpPr>
        <p:spPr>
          <a:xfrm>
            <a:off x="213651" y="1484719"/>
            <a:ext cx="9804186" cy="5658416"/>
          </a:xfrm>
        </p:spPr>
        <p:txBody>
          <a:bodyPr>
            <a:normAutofit/>
          </a:bodyPr>
          <a:lstStyle/>
          <a:p>
            <a:pPr>
              <a:spcAft>
                <a:spcPts val="600"/>
              </a:spcAft>
            </a:pPr>
            <a:r>
              <a:rPr lang="en-US" dirty="0">
                <a:latin typeface="Arial" panose="020B0604020202020204" pitchFamily="34" charset="0"/>
                <a:cs typeface="Arial" panose="020B0604020202020204" pitchFamily="34" charset="0"/>
              </a:rPr>
              <a:t>Suppose that an economy’s aggregate output level increases. Assuming that the central bank does not engage in monetary policy, which of these statements is true?</a:t>
            </a:r>
          </a:p>
          <a:p>
            <a:pPr lvl="1" indent="-457200">
              <a:spcAft>
                <a:spcPts val="600"/>
              </a:spcAft>
              <a:buFont typeface="+mj-lt"/>
              <a:buAutoNum type="alphaLcParenR"/>
            </a:pPr>
            <a:r>
              <a:rPr lang="en-US" dirty="0">
                <a:latin typeface="Arial" panose="020B0604020202020204" pitchFamily="34" charset="0"/>
                <a:cs typeface="Arial" panose="020B0604020202020204" pitchFamily="34" charset="0"/>
              </a:rPr>
              <a:t>The interest rate will increase.</a:t>
            </a:r>
          </a:p>
          <a:p>
            <a:pPr lvl="1" indent="-457200">
              <a:spcAft>
                <a:spcPts val="600"/>
              </a:spcAft>
              <a:buFont typeface="+mj-lt"/>
              <a:buAutoNum type="alphaLcParenR"/>
            </a:pPr>
            <a:r>
              <a:rPr lang="en-US" dirty="0">
                <a:latin typeface="Arial" panose="020B0604020202020204" pitchFamily="34" charset="0"/>
                <a:cs typeface="Arial" panose="020B0604020202020204" pitchFamily="34" charset="0"/>
              </a:rPr>
              <a:t>The interest rate will decrease.</a:t>
            </a:r>
          </a:p>
          <a:p>
            <a:pPr lvl="1" indent="-457200">
              <a:spcAft>
                <a:spcPts val="600"/>
              </a:spcAft>
              <a:buFont typeface="+mj-lt"/>
              <a:buAutoNum type="alphaLcParenR"/>
            </a:pPr>
            <a:r>
              <a:rPr lang="en-US" dirty="0">
                <a:latin typeface="Arial" panose="020B0604020202020204" pitchFamily="34" charset="0"/>
                <a:cs typeface="Arial" panose="020B0604020202020204" pitchFamily="34" charset="0"/>
              </a:rPr>
              <a:t>The interest rate will be unaffected by this change in aggregate output.</a:t>
            </a:r>
          </a:p>
          <a:p>
            <a:pPr lvl="1" indent="-457200">
              <a:spcAft>
                <a:spcPts val="600"/>
              </a:spcAft>
              <a:buFont typeface="+mj-lt"/>
              <a:buAutoNum type="alphaLcParenR"/>
            </a:pPr>
            <a:r>
              <a:rPr lang="en-US" dirty="0">
                <a:latin typeface="Arial" panose="020B0604020202020204" pitchFamily="34" charset="0"/>
                <a:cs typeface="Arial" panose="020B0604020202020204" pitchFamily="34" charset="0"/>
              </a:rPr>
              <a:t>This change in aggregate output will cause a movement along the money demand curve.</a:t>
            </a:r>
          </a:p>
        </p:txBody>
      </p:sp>
    </p:spTree>
    <p:extLst>
      <p:ext uri="{BB962C8B-B14F-4D97-AF65-F5344CB8AC3E}">
        <p14:creationId xmlns:p14="http://schemas.microsoft.com/office/powerpoint/2010/main" val="331523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LEARN BY DOING: PRACTICE QUESTION 1</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(ANSWER)</a:t>
            </a:r>
          </a:p>
        </p:txBody>
      </p:sp>
      <p:sp>
        <p:nvSpPr>
          <p:cNvPr id="3" name="Content Placeholder 2"/>
          <p:cNvSpPr>
            <a:spLocks noGrp="1"/>
          </p:cNvSpPr>
          <p:nvPr>
            <p:ph sz="quarter" idx="10"/>
          </p:nvPr>
        </p:nvSpPr>
        <p:spPr/>
        <p:txBody>
          <a:bodyPr>
            <a:normAutofit/>
          </a:bodyPr>
          <a:lstStyle/>
          <a:p>
            <a:pPr>
              <a:spcAft>
                <a:spcPts val="1200"/>
              </a:spcAft>
            </a:pPr>
            <a:r>
              <a:rPr lang="en-US" dirty="0">
                <a:latin typeface="Arial" panose="020B0604020202020204" pitchFamily="34" charset="0"/>
                <a:cs typeface="Arial" panose="020B0604020202020204" pitchFamily="34" charset="0"/>
              </a:rPr>
              <a:t>Suppose that an economy’s aggregate output level increases. Assuming that the central bank does not engage in monetary policy, which of these statements is true?</a:t>
            </a:r>
          </a:p>
          <a:p>
            <a:pPr marL="719138" lvl="1" indent="-365125">
              <a:spcAft>
                <a:spcPts val="600"/>
              </a:spcAft>
              <a:buFont typeface="+mj-lt"/>
              <a:buAutoNum type="alphaLcParenR"/>
            </a:pPr>
            <a:r>
              <a:rPr lang="en-US" b="1" dirty="0">
                <a:latin typeface="Arial" panose="020B0604020202020204" pitchFamily="34" charset="0"/>
                <a:cs typeface="Arial" panose="020B0604020202020204" pitchFamily="34" charset="0"/>
              </a:rPr>
              <a:t>The interest rate will increase. (correct answer)</a:t>
            </a:r>
          </a:p>
          <a:p>
            <a:pPr marL="719138" lvl="1" indent="-365125">
              <a:spcAft>
                <a:spcPts val="600"/>
              </a:spcAft>
              <a:buFont typeface="+mj-lt"/>
              <a:buAutoNum type="alphaLcParenR"/>
            </a:pPr>
            <a:r>
              <a:rPr lang="en-US" dirty="0">
                <a:latin typeface="Arial" panose="020B0604020202020204" pitchFamily="34" charset="0"/>
                <a:cs typeface="Arial" panose="020B0604020202020204" pitchFamily="34" charset="0"/>
              </a:rPr>
              <a:t>The interest rate will decrease.</a:t>
            </a:r>
          </a:p>
          <a:p>
            <a:pPr marL="719138" lvl="1" indent="-365125">
              <a:spcAft>
                <a:spcPts val="600"/>
              </a:spcAft>
              <a:buFont typeface="+mj-lt"/>
              <a:buAutoNum type="alphaLcParenR"/>
            </a:pPr>
            <a:r>
              <a:rPr lang="en-US" dirty="0">
                <a:latin typeface="Arial" panose="020B0604020202020204" pitchFamily="34" charset="0"/>
                <a:cs typeface="Arial" panose="020B0604020202020204" pitchFamily="34" charset="0"/>
              </a:rPr>
              <a:t>The interest rate will be unaffected by this change in aggregate output.</a:t>
            </a:r>
          </a:p>
          <a:p>
            <a:pPr marL="719138" lvl="1" indent="-365125">
              <a:spcAft>
                <a:spcPts val="600"/>
              </a:spcAft>
              <a:buFont typeface="+mj-lt"/>
              <a:buAutoNum type="alphaLcParenR"/>
            </a:pPr>
            <a:r>
              <a:rPr lang="en-US" dirty="0">
                <a:latin typeface="Arial" panose="020B0604020202020204" pitchFamily="34" charset="0"/>
                <a:cs typeface="Arial" panose="020B0604020202020204" pitchFamily="34" charset="0"/>
              </a:rPr>
              <a:t>This change in aggregate output will cause a movement along the money demand curve.</a:t>
            </a:r>
          </a:p>
        </p:txBody>
      </p:sp>
    </p:spTree>
    <p:extLst>
      <p:ext uri="{BB962C8B-B14F-4D97-AF65-F5344CB8AC3E}">
        <p14:creationId xmlns:p14="http://schemas.microsoft.com/office/powerpoint/2010/main" val="348768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solidFill>
                  <a:srgbClr val="0505F1"/>
                </a:solidFill>
              </a:rPr>
              <a:t>MONETARY POLICY AND THE INTEREST RATE (1/3)</a:t>
            </a:r>
          </a:p>
        </p:txBody>
      </p:sp>
      <p:sp>
        <p:nvSpPr>
          <p:cNvPr id="3" name="Content Placeholder 2"/>
          <p:cNvSpPr>
            <a:spLocks noGrp="1"/>
          </p:cNvSpPr>
          <p:nvPr>
            <p:ph sz="quarter" idx="10"/>
          </p:nvPr>
        </p:nvSpPr>
        <p:spPr>
          <a:xfrm>
            <a:off x="136632" y="2110519"/>
            <a:ext cx="9804186" cy="5033993"/>
          </a:xfrm>
        </p:spPr>
        <p:txBody>
          <a:bodyPr>
            <a:normAutofit/>
          </a:bodyPr>
          <a:lstStyle/>
          <a:p>
            <a:pPr marL="354013" indent="-354013">
              <a:lnSpc>
                <a:spcPct val="110000"/>
              </a:lnSpc>
              <a:spcAft>
                <a:spcPts val="600"/>
              </a:spcAft>
            </a:pPr>
            <a:r>
              <a:rPr lang="en-US" dirty="0">
                <a:latin typeface="Arial" panose="020B0604020202020204" pitchFamily="34" charset="0"/>
                <a:cs typeface="Arial" panose="020B0604020202020204" pitchFamily="34" charset="0"/>
              </a:rPr>
              <a:t>By adjusting the money supply up or down, the Fed can set the interest rate.</a:t>
            </a:r>
          </a:p>
          <a:p>
            <a:pPr marL="354013" indent="-354013">
              <a:lnSpc>
                <a:spcPct val="110000"/>
              </a:lnSpc>
              <a:spcAft>
                <a:spcPts val="600"/>
              </a:spcAft>
            </a:pPr>
            <a:r>
              <a:rPr lang="en-US" dirty="0">
                <a:latin typeface="Arial" panose="020B0604020202020204" pitchFamily="34" charset="0"/>
                <a:cs typeface="Arial" panose="020B0604020202020204" pitchFamily="34" charset="0"/>
              </a:rPr>
              <a:t>The Fed sets a target federal funds rate and undertakes the appropriate open-market operations.</a:t>
            </a:r>
          </a:p>
          <a:p>
            <a:pPr marL="862013" lvl="1" indent="-354013">
              <a:lnSpc>
                <a:spcPct val="110000"/>
              </a:lnSpc>
              <a:spcAft>
                <a:spcPts val="600"/>
              </a:spcAft>
            </a:pPr>
            <a:r>
              <a:rPr lang="en-US" b="1" dirty="0">
                <a:latin typeface="Arial" panose="020B0604020202020204" pitchFamily="34" charset="0"/>
                <a:cs typeface="Arial" panose="020B0604020202020204" pitchFamily="34" charset="0"/>
              </a:rPr>
              <a:t>Target federal funds rate: </a:t>
            </a:r>
            <a:r>
              <a:rPr lang="en-US" dirty="0">
                <a:latin typeface="Arial" panose="020B0604020202020204" pitchFamily="34" charset="0"/>
                <a:cs typeface="Arial" panose="020B0604020202020204" pitchFamily="34" charset="0"/>
              </a:rPr>
              <a:t>the Federal Reserve’s desired federal funds rate.</a:t>
            </a:r>
          </a:p>
        </p:txBody>
      </p:sp>
    </p:spTree>
    <p:extLst>
      <p:ext uri="{BB962C8B-B14F-4D97-AF65-F5344CB8AC3E}">
        <p14:creationId xmlns:p14="http://schemas.microsoft.com/office/powerpoint/2010/main" val="2691586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solidFill>
                  <a:srgbClr val="0505F1"/>
                </a:solidFill>
              </a:rPr>
              <a:t>MONETARY POLICY AND THE INTEREST RATE (2/3)</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778" y="1455344"/>
            <a:ext cx="6735892" cy="5337753"/>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9778" y="1455340"/>
            <a:ext cx="6735892" cy="5337753"/>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9778" y="1455346"/>
            <a:ext cx="6735892" cy="5337753"/>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9778" y="1455345"/>
            <a:ext cx="6735892" cy="5337753"/>
          </a:xfrm>
          <a:prstGeom prst="rect">
            <a:avLst/>
          </a:prstGeom>
        </p:spPr>
      </p:pic>
      <p:pic>
        <p:nvPicPr>
          <p:cNvPr id="3" name="Picture 2" descr="A line graph shows the effect on the equilibrium interest rate caused by an increase in the money supply.&#10;The horizontal axis is labeled Quantity of money and shows markings from left to right at M bar subscript 1 and M bar subscript 2. The vertical axis is labeled Interest rate, r and shows markings from bottom to top at r subscript 2 and r subscript 1. A vertical money supply curve labeled M S subscript 1 extends from the horizontal axis at M bar subscript 1.&#10;A downward-sloping money demand curve labeled M D intersects the supply curve M S subscript 1 at the equilibrium point:&#10;• E subscript 1 at (M bar subscript 1, r subscript 1).&#10;The money supply curve shifts to the right to a new parallel supply curve labeled M S subscript 2. The curve M S subscript 2 extends from the horizontal axis at the marking:&#10;• M bar subscript 2.&#10;The new supply curve intersects the demand curve M D at the equilibrium point:&#10;• E subscript 2 at (M bar subscript 2, r subscript 2).&#10;An arrow points down and to the right along the M D curve from E subscript 1 to E subscript 2.&#10;A callout to the rightward shift in the money supply curve reads:&#10;• An increase in the money supply (ellipses).&#10;A downward arrow pointing along the vertical axis from r subscript 1 to r subscript 2 reads:&#10;• (ellipses) leads to a fall in the interest rate.&#10;A rightward arrow along the horizontal axis points from M bar subscript 1 to M bar subscript 2.">
            <a:extLst>
              <a:ext uri="{FF2B5EF4-FFF2-40B4-BE49-F238E27FC236}">
                <a16:creationId xmlns:a16="http://schemas.microsoft.com/office/drawing/2014/main" id="{51692A7B-275A-1C4B-99C6-B3DB367B5041}"/>
              </a:ext>
            </a:extLst>
          </p:cNvPr>
          <p:cNvPicPr>
            <a:picLocks noChangeAspect="1"/>
          </p:cNvPicPr>
          <p:nvPr/>
        </p:nvPicPr>
        <p:blipFill>
          <a:blip r:embed="rId7"/>
          <a:stretch>
            <a:fillRect/>
          </a:stretch>
        </p:blipFill>
        <p:spPr>
          <a:xfrm>
            <a:off x="9132865" y="2286628"/>
            <a:ext cx="444523" cy="273064"/>
          </a:xfrm>
          <a:prstGeom prst="rect">
            <a:avLst/>
          </a:prstGeom>
        </p:spPr>
      </p:pic>
      <p:sp>
        <p:nvSpPr>
          <p:cNvPr id="14" name="Content Placeholder 13">
            <a:extLst>
              <a:ext uri="{FF2B5EF4-FFF2-40B4-BE49-F238E27FC236}">
                <a16:creationId xmlns:a16="http://schemas.microsoft.com/office/drawing/2014/main" id="{18BE7E00-60A9-A366-E002-2CC0D362F010}"/>
              </a:ext>
            </a:extLst>
          </p:cNvPr>
          <p:cNvSpPr>
            <a:spLocks noGrp="1"/>
          </p:cNvSpPr>
          <p:nvPr>
            <p:ph sz="quarter" idx="14"/>
          </p:nvPr>
        </p:nvSpPr>
        <p:spPr>
          <a:xfrm>
            <a:off x="481013" y="6872798"/>
            <a:ext cx="9096375" cy="422131"/>
          </a:xfrm>
        </p:spPr>
        <p:txBody>
          <a:bodyPr/>
          <a:lstStyle/>
          <a:p>
            <a:r>
              <a:rPr lang="en-US" sz="2000" dirty="0">
                <a:solidFill>
                  <a:schemeClr val="tx1"/>
                </a:solidFill>
                <a:latin typeface="+mn-lt"/>
              </a:rPr>
              <a:t>The Fed can lower the interest rate by increasing the money supply.</a:t>
            </a:r>
          </a:p>
        </p:txBody>
      </p:sp>
    </p:spTree>
    <p:extLst>
      <p:ext uri="{BB962C8B-B14F-4D97-AF65-F5344CB8AC3E}">
        <p14:creationId xmlns:p14="http://schemas.microsoft.com/office/powerpoint/2010/main" val="188734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61"/>
            <a:ext cx="9996324" cy="1184447"/>
          </a:xfrm>
        </p:spPr>
        <p:txBody>
          <a:bodyPr>
            <a:noAutofit/>
          </a:bodyPr>
          <a:lstStyle/>
          <a:p>
            <a:pPr algn="ctr"/>
            <a:r>
              <a:rPr lang="en-US" sz="3200" b="1" dirty="0">
                <a:solidFill>
                  <a:srgbClr val="0505F1"/>
                </a:solidFill>
              </a:rPr>
              <a:t>MONETARY POLICY AND THE INTEREST RATE (3/3</a:t>
            </a:r>
            <a:r>
              <a:rPr lang="en-US" dirty="0"/>
              <a:t>)</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0"/>
          </p:nvPr>
        </p:nvSpPr>
        <p:spPr>
          <a:xfrm>
            <a:off x="127107" y="1014502"/>
            <a:ext cx="9804186" cy="1120361"/>
          </a:xfrm>
        </p:spPr>
        <p:txBody>
          <a:bodyPr/>
          <a:lstStyle/>
          <a:p>
            <a:r>
              <a:rPr lang="en-US" dirty="0">
                <a:latin typeface="Arial" panose="020B0604020202020204" pitchFamily="34" charset="0"/>
                <a:cs typeface="Arial" panose="020B0604020202020204" pitchFamily="34" charset="0"/>
              </a:rPr>
              <a:t>The Fed uses open-market operations to push the interest rate down (or up) to the target rate.</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11" y="3001120"/>
            <a:ext cx="9330024" cy="385688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611" y="3001120"/>
            <a:ext cx="9330024" cy="3856880"/>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465" y="3001120"/>
            <a:ext cx="9798289" cy="3856880"/>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465" y="3001120"/>
            <a:ext cx="9798289" cy="3856880"/>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465" y="3001120"/>
            <a:ext cx="9798289" cy="3856880"/>
          </a:xfrm>
          <a:prstGeom prst="rect">
            <a:avLst/>
          </a:prstGeom>
        </p:spPr>
      </p:pic>
      <p:pic>
        <p:nvPicPr>
          <p:cNvPr id="3" name="Picture 2" descr="Two line graphs labeled (a) and (b) illustrate how the target interest rate is achieved by manipulating the money supply.&#10;Graph (a) is titled Pushing the Interest Rate Down to the Target Rate. The horizontal axis is labeled Quantity of money and shows markings from left to right at M bar subscript 1 and M bar subscript 2. The vertical axis is labeled Interest rate, r and shows markings from bottom to top at r subscript T and r subscript 1.&#10;A vertical money supply curve labeled M S subscript 1 extends from the horizontal axis at the marking:&#10;• M bar subscript 1.&#10;A downward-sloping money demand curve labeled M D intersects the supply curve M S subscript 1 at the equilibrium point:&#10;• E subscript 1 at (M bar subscript 1, r subscript 1).&#10;The money supply curve shifts to the right to a new parallel supply curve labeled M S subscript 2. The curve M S subscript 2 extends from the horizontal axis at the marking:&#10;• M bar subscript 2.&#10;The new supply curve intersects the demand curve M D at the equilibrium point:&#10;• E subscript 2 at (M bar subscript 2, r subscript T).&#10;An arrow points down and to the right along the M D curve from E subscript 1 to E subscript 2.&#10;A callout to the rightward shift in the money supply curve reads:&#10;• An open-market purchase of Treasury bills (ellipses).&#10;A downward arrow pointing along the vertical axis from r subscript 1 to r subscript T reads:&#10;• (ellipses) drives the interest rate down.&#10;A rightward arrow along the horizontal axis points from M bar subscript 1 to M bar subscript 2.&#10;Graph (b) is titled Pushing the Interest Rate Up to the Target Rate. The horizontal axis is labeled Quantity of money and shows markings from left to right at M bar subscript 2 and M bar subscript 1. The vertical axis is labeled Interest rate, r and shows markings from bottom to top at r subscript 1 and r subscript T.&#10;A vertical money supply curve labeled M S subscript 1 extends from the horizontal axis at the marking:&#10;• M bar subscript 1.&#10;A downward-sloping money demand curve labeled M D intersects the supply curve M S subscript 1 at the equilibrium point:&#10;• E subscript 1 at (M bar subscript 1, r subscript 1).&#10;The money supply curve shifts to the left to a new parallel supply curve labeled M S subscript 2. The curve M S subscript 2 extends from the horizontal axis at the marking:&#10;• M bar subscript 2.&#10;The new supply curve intersects the demand curve M D at the equilibrium point:&#10;• E subscript 2 at (M bar subscript 2, r subscript T).&#10;An arrow points up and to the left along the M D curve from E subscript 1 to E subscript 2.&#10;A callout to the leftward shift in the money supply curve reads:&#10;• An open-market sale of Treasury bills (ellipses).&#10;An upward arrow pointing along the vertical axis from r subscript 1 to r subscript T reads:&#10;• (ellipses) drives the interest rate up.&#10;A leftward arrow along the horizontal axis points from M bar subscript 1 to M bar subscript 2.">
            <a:extLst>
              <a:ext uri="{FF2B5EF4-FFF2-40B4-BE49-F238E27FC236}">
                <a16:creationId xmlns:a16="http://schemas.microsoft.com/office/drawing/2014/main" id="{FFA7EC90-E28C-5099-44BE-6912A7533EC7}"/>
              </a:ext>
            </a:extLst>
          </p:cNvPr>
          <p:cNvPicPr>
            <a:picLocks noChangeAspect="1"/>
          </p:cNvPicPr>
          <p:nvPr/>
        </p:nvPicPr>
        <p:blipFill>
          <a:blip r:embed="rId8"/>
          <a:stretch>
            <a:fillRect/>
          </a:stretch>
        </p:blipFill>
        <p:spPr>
          <a:xfrm>
            <a:off x="9300560" y="2551076"/>
            <a:ext cx="444523" cy="273064"/>
          </a:xfrm>
          <a:prstGeom prst="rect">
            <a:avLst/>
          </a:prstGeom>
        </p:spPr>
      </p:pic>
    </p:spTree>
    <p:extLst>
      <p:ext uri="{BB962C8B-B14F-4D97-AF65-F5344CB8AC3E}">
        <p14:creationId xmlns:p14="http://schemas.microsoft.com/office/powerpoint/2010/main" val="386475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LEARN BY DOING: PRACTICE QUESTION 2</a:t>
            </a:r>
          </a:p>
        </p:txBody>
      </p:sp>
      <p:sp>
        <p:nvSpPr>
          <p:cNvPr id="3" name="Content Placeholder 2"/>
          <p:cNvSpPr>
            <a:spLocks noGrp="1"/>
          </p:cNvSpPr>
          <p:nvPr>
            <p:ph sz="quarter" idx="10"/>
          </p:nvPr>
        </p:nvSpPr>
        <p:spPr/>
        <p:txBody>
          <a:bodyPr>
            <a:normAutofit/>
          </a:bodyPr>
          <a:lstStyle/>
          <a:p>
            <a:pPr>
              <a:spcAft>
                <a:spcPts val="1200"/>
              </a:spcAft>
            </a:pPr>
            <a:r>
              <a:rPr lang="en-US" dirty="0">
                <a:latin typeface="Arial" panose="020B0604020202020204" pitchFamily="34" charset="0"/>
                <a:cs typeface="Arial" panose="020B0604020202020204" pitchFamily="34" charset="0"/>
              </a:rPr>
              <a:t>Suppose the money supply curve shifts to the left. The MOST likely cause for this shift is the Fed’s open-market:</a:t>
            </a:r>
          </a:p>
          <a:p>
            <a:pPr lvl="1" indent="-457200">
              <a:spcAft>
                <a:spcPts val="600"/>
              </a:spcAft>
              <a:buFont typeface="+mj-lt"/>
              <a:buAutoNum type="alphaLcParenR"/>
            </a:pPr>
            <a:r>
              <a:rPr lang="en-US" dirty="0">
                <a:latin typeface="Arial" panose="020B0604020202020204" pitchFamily="34" charset="0"/>
                <a:cs typeface="Arial" panose="020B0604020202020204" pitchFamily="34" charset="0"/>
              </a:rPr>
              <a:t>purchase of Treasury bills.</a:t>
            </a:r>
          </a:p>
          <a:p>
            <a:pPr lvl="1" indent="-457200">
              <a:spcAft>
                <a:spcPts val="600"/>
              </a:spcAft>
              <a:buFont typeface="+mj-lt"/>
              <a:buAutoNum type="alphaLcParenR"/>
            </a:pPr>
            <a:r>
              <a:rPr lang="en-US" dirty="0">
                <a:latin typeface="Arial" panose="020B0604020202020204" pitchFamily="34" charset="0"/>
                <a:cs typeface="Arial" panose="020B0604020202020204" pitchFamily="34" charset="0"/>
              </a:rPr>
              <a:t>sale of Treasury bills.</a:t>
            </a:r>
          </a:p>
        </p:txBody>
      </p:sp>
    </p:spTree>
    <p:extLst>
      <p:ext uri="{BB962C8B-B14F-4D97-AF65-F5344CB8AC3E}">
        <p14:creationId xmlns:p14="http://schemas.microsoft.com/office/powerpoint/2010/main" val="66075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82" y="234123"/>
            <a:ext cx="9996324" cy="995428"/>
          </a:xfrm>
        </p:spPr>
        <p:txBody>
          <a:bodyPr/>
          <a:lstStyle/>
          <a:p>
            <a:r>
              <a:rPr lang="en-US" dirty="0">
                <a:latin typeface="Arial" panose="020B0604020202020204" pitchFamily="34" charset="0"/>
                <a:cs typeface="Arial" panose="020B0604020202020204" pitchFamily="34" charset="0"/>
              </a:rPr>
              <a:t>WHAT YOU WILL LEARN IN THIS CHAPTER</a:t>
            </a:r>
          </a:p>
        </p:txBody>
      </p:sp>
      <p:sp>
        <p:nvSpPr>
          <p:cNvPr id="24" name="Content Placeholder 2"/>
          <p:cNvSpPr>
            <a:spLocks noGrp="1"/>
          </p:cNvSpPr>
          <p:nvPr>
            <p:ph sz="quarter" idx="10"/>
          </p:nvPr>
        </p:nvSpPr>
        <p:spPr>
          <a:xfrm>
            <a:off x="309720" y="1382147"/>
            <a:ext cx="9804186" cy="5658416"/>
          </a:xfrm>
        </p:spPr>
        <p:txBody>
          <a:bodyPr/>
          <a:lstStyle/>
          <a:p>
            <a:pPr>
              <a:spcAft>
                <a:spcPts val="600"/>
              </a:spcAft>
            </a:pPr>
            <a:r>
              <a:rPr lang="en-US" dirty="0">
                <a:latin typeface="Arial" panose="020B0604020202020204" pitchFamily="34" charset="0"/>
                <a:cs typeface="Arial" panose="020B0604020202020204" pitchFamily="34" charset="0"/>
              </a:rPr>
              <a:t>What is the money demand curve?</a:t>
            </a:r>
          </a:p>
          <a:p>
            <a:pPr>
              <a:spcAft>
                <a:spcPts val="600"/>
              </a:spcAft>
            </a:pPr>
            <a:r>
              <a:rPr lang="en-US" dirty="0">
                <a:latin typeface="Arial" panose="020B0604020202020204" pitchFamily="34" charset="0"/>
                <a:cs typeface="Arial" panose="020B0604020202020204" pitchFamily="34" charset="0"/>
              </a:rPr>
              <a:t>Why does the liquidity preference model determine the interest rate in the short run?</a:t>
            </a:r>
          </a:p>
          <a:p>
            <a:pPr>
              <a:spcAft>
                <a:spcPts val="600"/>
              </a:spcAft>
            </a:pPr>
            <a:r>
              <a:rPr lang="en-US" dirty="0">
                <a:latin typeface="Arial" panose="020B0604020202020204" pitchFamily="34" charset="0"/>
                <a:cs typeface="Arial" panose="020B0604020202020204" pitchFamily="34" charset="0"/>
              </a:rPr>
              <a:t>How does the Federal Reserve implement monetary policy?</a:t>
            </a:r>
          </a:p>
          <a:p>
            <a:pPr>
              <a:spcAft>
                <a:spcPts val="600"/>
              </a:spcAft>
            </a:pPr>
            <a:r>
              <a:rPr lang="en-US" dirty="0">
                <a:latin typeface="Arial" panose="020B0604020202020204" pitchFamily="34" charset="0"/>
                <a:cs typeface="Arial" panose="020B0604020202020204" pitchFamily="34" charset="0"/>
              </a:rPr>
              <a:t>Why is monetary policy the main tool for stabilizing the economy?</a:t>
            </a:r>
          </a:p>
          <a:p>
            <a:pPr>
              <a:spcAft>
                <a:spcPts val="600"/>
              </a:spcAft>
            </a:pPr>
            <a:r>
              <a:rPr lang="en-US" dirty="0">
                <a:latin typeface="Arial" panose="020B0604020202020204" pitchFamily="34" charset="0"/>
                <a:cs typeface="Arial" panose="020B0604020202020204" pitchFamily="34" charset="0"/>
              </a:rPr>
              <a:t>Why do economists believe in monetary neutrality?</a:t>
            </a:r>
          </a:p>
        </p:txBody>
      </p:sp>
    </p:spTree>
    <p:extLst>
      <p:ext uri="{BB962C8B-B14F-4D97-AF65-F5344CB8AC3E}">
        <p14:creationId xmlns:p14="http://schemas.microsoft.com/office/powerpoint/2010/main" val="324486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LEARN BY DOING: PRACTICE QUESTION 2</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(ANSWER)</a:t>
            </a:r>
          </a:p>
        </p:txBody>
      </p:sp>
      <p:sp>
        <p:nvSpPr>
          <p:cNvPr id="3" name="Content Placeholder 2"/>
          <p:cNvSpPr>
            <a:spLocks noGrp="1"/>
          </p:cNvSpPr>
          <p:nvPr>
            <p:ph sz="quarter" idx="10"/>
          </p:nvPr>
        </p:nvSpPr>
        <p:spPr/>
        <p:txBody>
          <a:bodyPr>
            <a:normAutofit/>
          </a:bodyPr>
          <a:lstStyle/>
          <a:p>
            <a:pPr>
              <a:spcAft>
                <a:spcPts val="1200"/>
              </a:spcAft>
            </a:pPr>
            <a:r>
              <a:rPr lang="en-US" dirty="0">
                <a:latin typeface="Arial" panose="020B0604020202020204" pitchFamily="34" charset="0"/>
                <a:cs typeface="Arial" panose="020B0604020202020204" pitchFamily="34" charset="0"/>
              </a:rPr>
              <a:t>Suppose the money supply curve shifts to the left. The MOST likely cause for this shift is the Fed’s open-market:</a:t>
            </a:r>
          </a:p>
          <a:p>
            <a:pPr lvl="1" indent="-457200">
              <a:spcAft>
                <a:spcPts val="600"/>
              </a:spcAft>
              <a:buFont typeface="+mj-lt"/>
              <a:buAutoNum type="alphaLcParenR"/>
            </a:pPr>
            <a:r>
              <a:rPr lang="en-US" dirty="0">
                <a:latin typeface="Arial" panose="020B0604020202020204" pitchFamily="34" charset="0"/>
                <a:cs typeface="Arial" panose="020B0604020202020204" pitchFamily="34" charset="0"/>
              </a:rPr>
              <a:t>purchase of Treasury bills.</a:t>
            </a:r>
          </a:p>
          <a:p>
            <a:pPr lvl="1" indent="-457200">
              <a:spcAft>
                <a:spcPts val="600"/>
              </a:spcAft>
              <a:buFont typeface="+mj-lt"/>
              <a:buAutoNum type="alphaLcParenR"/>
            </a:pPr>
            <a:r>
              <a:rPr lang="en-US" b="1" dirty="0">
                <a:latin typeface="Arial" panose="020B0604020202020204" pitchFamily="34" charset="0"/>
                <a:cs typeface="Arial" panose="020B0604020202020204" pitchFamily="34" charset="0"/>
              </a:rPr>
              <a:t>sale of Treasury bills. (correct answer)</a:t>
            </a:r>
          </a:p>
        </p:txBody>
      </p:sp>
    </p:spTree>
    <p:extLst>
      <p:ext uri="{BB962C8B-B14F-4D97-AF65-F5344CB8AC3E}">
        <p14:creationId xmlns:p14="http://schemas.microsoft.com/office/powerpoint/2010/main" val="3578294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8" y="175611"/>
            <a:ext cx="10053472" cy="987115"/>
          </a:xfrm>
        </p:spPr>
        <p:txBody>
          <a:bodyPr>
            <a:noAutofit/>
          </a:bodyPr>
          <a:lstStyle/>
          <a:p>
            <a:pPr algn="ctr"/>
            <a:r>
              <a:rPr lang="en-US" sz="3200" b="1" dirty="0">
                <a:solidFill>
                  <a:srgbClr val="0505F1"/>
                </a:solidFill>
              </a:rPr>
              <a:t>MONETARY POLICY AND THE INTEREST RATE (1/3)</a:t>
            </a:r>
          </a:p>
        </p:txBody>
      </p:sp>
      <p:sp>
        <p:nvSpPr>
          <p:cNvPr id="3" name="Content Placeholder 2"/>
          <p:cNvSpPr>
            <a:spLocks noGrp="1"/>
          </p:cNvSpPr>
          <p:nvPr>
            <p:ph sz="quarter" idx="10"/>
          </p:nvPr>
        </p:nvSpPr>
        <p:spPr>
          <a:xfrm>
            <a:off x="127106" y="1162726"/>
            <a:ext cx="9804186" cy="5033993"/>
          </a:xfrm>
        </p:spPr>
        <p:txBody>
          <a:bodyPr>
            <a:normAutofit/>
          </a:bodyPr>
          <a:lstStyle/>
          <a:p>
            <a:pPr marL="354013" indent="-354013">
              <a:lnSpc>
                <a:spcPct val="110000"/>
              </a:lnSpc>
              <a:spcAft>
                <a:spcPts val="600"/>
              </a:spcAft>
            </a:pPr>
            <a:r>
              <a:rPr lang="en-US" sz="2400" dirty="0">
                <a:latin typeface="Arial" panose="020B0604020202020204" pitchFamily="34" charset="0"/>
                <a:cs typeface="Arial" panose="020B0604020202020204" pitchFamily="34" charset="0"/>
              </a:rPr>
              <a:t>By adjusting the money supply up or down, the Fed can set the interest rate.</a:t>
            </a:r>
          </a:p>
          <a:p>
            <a:pPr marL="354013" indent="-354013">
              <a:lnSpc>
                <a:spcPct val="110000"/>
              </a:lnSpc>
              <a:spcAft>
                <a:spcPts val="600"/>
              </a:spcAft>
            </a:pPr>
            <a:r>
              <a:rPr lang="en-US" sz="2400" dirty="0">
                <a:latin typeface="Arial" panose="020B0604020202020204" pitchFamily="34" charset="0"/>
                <a:cs typeface="Arial" panose="020B0604020202020204" pitchFamily="34" charset="0"/>
              </a:rPr>
              <a:t>The Fed sets a target federal funds rate and undertakes the appropriate open-market operations.</a:t>
            </a:r>
          </a:p>
          <a:p>
            <a:pPr marL="862013" lvl="1" indent="-354013">
              <a:lnSpc>
                <a:spcPct val="110000"/>
              </a:lnSpc>
              <a:spcAft>
                <a:spcPts val="600"/>
              </a:spcAft>
            </a:pPr>
            <a:r>
              <a:rPr lang="en-US" sz="2400" b="1" dirty="0">
                <a:latin typeface="Arial" panose="020B0604020202020204" pitchFamily="34" charset="0"/>
                <a:cs typeface="Arial" panose="020B0604020202020204" pitchFamily="34" charset="0"/>
              </a:rPr>
              <a:t>Target federal funds rate: </a:t>
            </a:r>
            <a:r>
              <a:rPr lang="en-US" sz="2400" dirty="0">
                <a:latin typeface="Arial" panose="020B0604020202020204" pitchFamily="34" charset="0"/>
                <a:cs typeface="Arial" panose="020B0604020202020204" pitchFamily="34" charset="0"/>
              </a:rPr>
              <a:t>the Federal Reserve’s desired federal funds rate.</a:t>
            </a:r>
          </a:p>
        </p:txBody>
      </p:sp>
      <p:pic>
        <p:nvPicPr>
          <p:cNvPr id="4" name="Picture 3">
            <a:extLst>
              <a:ext uri="{FF2B5EF4-FFF2-40B4-BE49-F238E27FC236}">
                <a16:creationId xmlns:a16="http://schemas.microsoft.com/office/drawing/2014/main" id="{EA6977F7-B6BF-54B1-E967-AFC06F862C42}"/>
              </a:ext>
            </a:extLst>
          </p:cNvPr>
          <p:cNvPicPr>
            <a:picLocks noChangeAspect="1"/>
          </p:cNvPicPr>
          <p:nvPr/>
        </p:nvPicPr>
        <p:blipFill>
          <a:blip r:embed="rId3"/>
          <a:stretch>
            <a:fillRect/>
          </a:stretch>
        </p:blipFill>
        <p:spPr>
          <a:xfrm>
            <a:off x="718953" y="4092393"/>
            <a:ext cx="8620491" cy="3309071"/>
          </a:xfrm>
          <a:prstGeom prst="rect">
            <a:avLst/>
          </a:prstGeom>
        </p:spPr>
      </p:pic>
    </p:spTree>
    <p:extLst>
      <p:ext uri="{BB962C8B-B14F-4D97-AF65-F5344CB8AC3E}">
        <p14:creationId xmlns:p14="http://schemas.microsoft.com/office/powerpoint/2010/main" val="2450388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solidFill>
                  <a:srgbClr val="0505F1"/>
                </a:solidFill>
              </a:rPr>
              <a:t>MONETARY POLICY AND THE INTEREST RATE (2/3</a:t>
            </a:r>
            <a:r>
              <a:rPr lang="en-US" dirty="0"/>
              <a:t>)</a:t>
            </a:r>
            <a:endParaRPr lang="en-US" dirty="0">
              <a:latin typeface="Arial" panose="020B0604020202020204" pitchFamily="34" charset="0"/>
              <a:cs typeface="Arial" panose="020B0604020202020204" pitchFamily="34" charset="0"/>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778" y="1455344"/>
            <a:ext cx="6735892" cy="5337753"/>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9778" y="1455340"/>
            <a:ext cx="6735892" cy="5337753"/>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9778" y="1455346"/>
            <a:ext cx="6735892" cy="5337753"/>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9778" y="1455345"/>
            <a:ext cx="6735892" cy="5337753"/>
          </a:xfrm>
          <a:prstGeom prst="rect">
            <a:avLst/>
          </a:prstGeom>
        </p:spPr>
      </p:pic>
      <p:pic>
        <p:nvPicPr>
          <p:cNvPr id="3" name="Picture 2" descr="A line graph shows the effect on the equilibrium interest rate caused by an increase in the money supply.&#10;The horizontal axis is labeled Quantity of money and shows markings from left to right at M bar subscript 1 and M bar subscript 2. The vertical axis is labeled Interest rate, r and shows markings from bottom to top at r subscript 2 and r subscript 1. A vertical money supply curve labeled M S subscript 1 extends from the horizontal axis at M bar subscript 1.&#10;A downward-sloping money demand curve labeled M D intersects the supply curve M S subscript 1 at the equilibrium point:&#10;• E subscript 1 at (M bar subscript 1, r subscript 1).&#10;The money supply curve shifts to the right to a new parallel supply curve labeled M S subscript 2. The curve M S subscript 2 extends from the horizontal axis at the marking:&#10;• M bar subscript 2.&#10;The new supply curve intersects the demand curve M D at the equilibrium point:&#10;• E subscript 2 at (M bar subscript 2, r subscript 2).&#10;An arrow points down and to the right along the M D curve from E subscript 1 to E subscript 2.&#10;A callout to the rightward shift in the money supply curve reads:&#10;• An increase in the money supply (ellipses).&#10;A downward arrow pointing along the vertical axis from r subscript 1 to r subscript 2 reads:&#10;• (ellipses) leads to a fall in the interest rate.&#10;A rightward arrow along the horizontal axis points from M bar subscript 1 to M bar subscript 2.">
            <a:extLst>
              <a:ext uri="{FF2B5EF4-FFF2-40B4-BE49-F238E27FC236}">
                <a16:creationId xmlns:a16="http://schemas.microsoft.com/office/drawing/2014/main" id="{51692A7B-275A-1C4B-99C6-B3DB367B5041}"/>
              </a:ext>
            </a:extLst>
          </p:cNvPr>
          <p:cNvPicPr>
            <a:picLocks noChangeAspect="1"/>
          </p:cNvPicPr>
          <p:nvPr/>
        </p:nvPicPr>
        <p:blipFill>
          <a:blip r:embed="rId7"/>
          <a:stretch>
            <a:fillRect/>
          </a:stretch>
        </p:blipFill>
        <p:spPr>
          <a:xfrm>
            <a:off x="9132865" y="2286628"/>
            <a:ext cx="444523" cy="273064"/>
          </a:xfrm>
          <a:prstGeom prst="rect">
            <a:avLst/>
          </a:prstGeom>
        </p:spPr>
      </p:pic>
      <p:sp>
        <p:nvSpPr>
          <p:cNvPr id="14" name="Content Placeholder 13">
            <a:extLst>
              <a:ext uri="{FF2B5EF4-FFF2-40B4-BE49-F238E27FC236}">
                <a16:creationId xmlns:a16="http://schemas.microsoft.com/office/drawing/2014/main" id="{18BE7E00-60A9-A366-E002-2CC0D362F010}"/>
              </a:ext>
            </a:extLst>
          </p:cNvPr>
          <p:cNvSpPr>
            <a:spLocks noGrp="1"/>
          </p:cNvSpPr>
          <p:nvPr>
            <p:ph sz="quarter" idx="14"/>
          </p:nvPr>
        </p:nvSpPr>
        <p:spPr>
          <a:xfrm>
            <a:off x="481013" y="6872798"/>
            <a:ext cx="9096375" cy="422131"/>
          </a:xfrm>
        </p:spPr>
        <p:txBody>
          <a:bodyPr/>
          <a:lstStyle/>
          <a:p>
            <a:r>
              <a:rPr lang="en-US" sz="2000" dirty="0">
                <a:solidFill>
                  <a:schemeClr val="tx1"/>
                </a:solidFill>
                <a:latin typeface="+mn-lt"/>
              </a:rPr>
              <a:t>The Fed can lower the interest rate by increasing the money supply.</a:t>
            </a:r>
          </a:p>
        </p:txBody>
      </p:sp>
    </p:spTree>
    <p:extLst>
      <p:ext uri="{BB962C8B-B14F-4D97-AF65-F5344CB8AC3E}">
        <p14:creationId xmlns:p14="http://schemas.microsoft.com/office/powerpoint/2010/main" val="226490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61"/>
            <a:ext cx="9996324" cy="1184447"/>
          </a:xfrm>
        </p:spPr>
        <p:txBody>
          <a:bodyPr>
            <a:noAutofit/>
          </a:bodyPr>
          <a:lstStyle/>
          <a:p>
            <a:pPr algn="ctr"/>
            <a:r>
              <a:rPr lang="en-US" sz="3200" b="1" dirty="0">
                <a:solidFill>
                  <a:srgbClr val="0505F1"/>
                </a:solidFill>
              </a:rPr>
              <a:t>MONETARY POLICY AND THE INTEREST RATE (3/3)</a:t>
            </a:r>
          </a:p>
        </p:txBody>
      </p:sp>
      <p:sp>
        <p:nvSpPr>
          <p:cNvPr id="4" name="Content Placeholder 3"/>
          <p:cNvSpPr>
            <a:spLocks noGrp="1"/>
          </p:cNvSpPr>
          <p:nvPr>
            <p:ph sz="quarter" idx="10"/>
          </p:nvPr>
        </p:nvSpPr>
        <p:spPr>
          <a:xfrm>
            <a:off x="136632" y="1268608"/>
            <a:ext cx="9804186" cy="1120361"/>
          </a:xfrm>
        </p:spPr>
        <p:txBody>
          <a:bodyPr/>
          <a:lstStyle/>
          <a:p>
            <a:r>
              <a:rPr lang="en-US" dirty="0">
                <a:latin typeface="Arial" panose="020B0604020202020204" pitchFamily="34" charset="0"/>
                <a:cs typeface="Arial" panose="020B0604020202020204" pitchFamily="34" charset="0"/>
              </a:rPr>
              <a:t>The Fed uses open-market operations to push the interest rate down (or up) to the target rate.</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11" y="3001120"/>
            <a:ext cx="9330024" cy="385688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611" y="3001120"/>
            <a:ext cx="9330024" cy="3856880"/>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465" y="3001120"/>
            <a:ext cx="9798289" cy="3856880"/>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465" y="3001120"/>
            <a:ext cx="9798289" cy="3856880"/>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465" y="3001120"/>
            <a:ext cx="9798289" cy="3856880"/>
          </a:xfrm>
          <a:prstGeom prst="rect">
            <a:avLst/>
          </a:prstGeom>
        </p:spPr>
      </p:pic>
      <p:pic>
        <p:nvPicPr>
          <p:cNvPr id="3" name="Picture 2" descr="Two line graphs labeled (a) and (b) illustrate how the target interest rate is achieved by manipulating the money supply.&#10;Graph (a) is titled Pushing the Interest Rate Down to the Target Rate. The horizontal axis is labeled Quantity of money and shows markings from left to right at M bar subscript 1 and M bar subscript 2. The vertical axis is labeled Interest rate, r and shows markings from bottom to top at r subscript T and r subscript 1.&#10;A vertical money supply curve labeled M S subscript 1 extends from the horizontal axis at the marking:&#10;• M bar subscript 1.&#10;A downward-sloping money demand curve labeled M D intersects the supply curve M S subscript 1 at the equilibrium point:&#10;• E subscript 1 at (M bar subscript 1, r subscript 1).&#10;The money supply curve shifts to the right to a new parallel supply curve labeled M S subscript 2. The curve M S subscript 2 extends from the horizontal axis at the marking:&#10;• M bar subscript 2.&#10;The new supply curve intersects the demand curve M D at the equilibrium point:&#10;• E subscript 2 at (M bar subscript 2, r subscript T).&#10;An arrow points down and to the right along the M D curve from E subscript 1 to E subscript 2.&#10;A callout to the rightward shift in the money supply curve reads:&#10;• An open-market purchase of Treasury bills (ellipses).&#10;A downward arrow pointing along the vertical axis from r subscript 1 to r subscript T reads:&#10;• (ellipses) drives the interest rate down.&#10;A rightward arrow along the horizontal axis points from M bar subscript 1 to M bar subscript 2.&#10;Graph (b) is titled Pushing the Interest Rate Up to the Target Rate. The horizontal axis is labeled Quantity of money and shows markings from left to right at M bar subscript 2 and M bar subscript 1. The vertical axis is labeled Interest rate, r and shows markings from bottom to top at r subscript 1 and r subscript T.&#10;A vertical money supply curve labeled M S subscript 1 extends from the horizontal axis at the marking:&#10;• M bar subscript 1.&#10;A downward-sloping money demand curve labeled M D intersects the supply curve M S subscript 1 at the equilibrium point:&#10;• E subscript 1 at (M bar subscript 1, r subscript 1).&#10;The money supply curve shifts to the left to a new parallel supply curve labeled M S subscript 2. The curve M S subscript 2 extends from the horizontal axis at the marking:&#10;• M bar subscript 2.&#10;The new supply curve intersects the demand curve M D at the equilibrium point:&#10;• E subscript 2 at (M bar subscript 2, r subscript T).&#10;An arrow points up and to the left along the M D curve from E subscript 1 to E subscript 2.&#10;A callout to the leftward shift in the money supply curve reads:&#10;• An open-market sale of Treasury bills (ellipses).&#10;An upward arrow pointing along the vertical axis from r subscript 1 to r subscript T reads:&#10;• (ellipses) drives the interest rate up.&#10;A leftward arrow along the horizontal axis points from M bar subscript 1 to M bar subscript 2.">
            <a:extLst>
              <a:ext uri="{FF2B5EF4-FFF2-40B4-BE49-F238E27FC236}">
                <a16:creationId xmlns:a16="http://schemas.microsoft.com/office/drawing/2014/main" id="{FFA7EC90-E28C-5099-44BE-6912A7533EC7}"/>
              </a:ext>
            </a:extLst>
          </p:cNvPr>
          <p:cNvPicPr>
            <a:picLocks noChangeAspect="1"/>
          </p:cNvPicPr>
          <p:nvPr/>
        </p:nvPicPr>
        <p:blipFill>
          <a:blip r:embed="rId8"/>
          <a:stretch>
            <a:fillRect/>
          </a:stretch>
        </p:blipFill>
        <p:spPr>
          <a:xfrm>
            <a:off x="9300560" y="2551076"/>
            <a:ext cx="444523" cy="273064"/>
          </a:xfrm>
          <a:prstGeom prst="rect">
            <a:avLst/>
          </a:prstGeom>
        </p:spPr>
      </p:pic>
    </p:spTree>
    <p:extLst>
      <p:ext uri="{BB962C8B-B14F-4D97-AF65-F5344CB8AC3E}">
        <p14:creationId xmlns:p14="http://schemas.microsoft.com/office/powerpoint/2010/main" val="36712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LEARN BY DOING: PRACTICE QUESTION 2</a:t>
            </a:r>
          </a:p>
        </p:txBody>
      </p:sp>
      <p:sp>
        <p:nvSpPr>
          <p:cNvPr id="3" name="Content Placeholder 2"/>
          <p:cNvSpPr>
            <a:spLocks noGrp="1"/>
          </p:cNvSpPr>
          <p:nvPr>
            <p:ph sz="quarter" idx="10"/>
          </p:nvPr>
        </p:nvSpPr>
        <p:spPr/>
        <p:txBody>
          <a:bodyPr>
            <a:normAutofit/>
          </a:bodyPr>
          <a:lstStyle/>
          <a:p>
            <a:pPr>
              <a:spcAft>
                <a:spcPts val="1200"/>
              </a:spcAft>
            </a:pPr>
            <a:r>
              <a:rPr lang="en-US" dirty="0">
                <a:latin typeface="Arial" panose="020B0604020202020204" pitchFamily="34" charset="0"/>
                <a:cs typeface="Arial" panose="020B0604020202020204" pitchFamily="34" charset="0"/>
              </a:rPr>
              <a:t>Suppose the money supply curve shifts to the left. The MOST likely cause for this shift is the Fed’s open-market:</a:t>
            </a:r>
          </a:p>
          <a:p>
            <a:pPr lvl="1" indent="-457200">
              <a:spcAft>
                <a:spcPts val="600"/>
              </a:spcAft>
              <a:buFont typeface="+mj-lt"/>
              <a:buAutoNum type="alphaLcParenR"/>
            </a:pPr>
            <a:r>
              <a:rPr lang="en-US" dirty="0">
                <a:latin typeface="Arial" panose="020B0604020202020204" pitchFamily="34" charset="0"/>
                <a:cs typeface="Arial" panose="020B0604020202020204" pitchFamily="34" charset="0"/>
              </a:rPr>
              <a:t>purchase of Treasury bills.</a:t>
            </a:r>
          </a:p>
          <a:p>
            <a:pPr lvl="1" indent="-457200">
              <a:spcAft>
                <a:spcPts val="600"/>
              </a:spcAft>
              <a:buFont typeface="+mj-lt"/>
              <a:buAutoNum type="alphaLcParenR"/>
            </a:pPr>
            <a:r>
              <a:rPr lang="en-US" dirty="0">
                <a:latin typeface="Arial" panose="020B0604020202020204" pitchFamily="34" charset="0"/>
                <a:cs typeface="Arial" panose="020B0604020202020204" pitchFamily="34" charset="0"/>
              </a:rPr>
              <a:t>sale of Treasury bills.</a:t>
            </a:r>
          </a:p>
        </p:txBody>
      </p:sp>
    </p:spTree>
    <p:extLst>
      <p:ext uri="{BB962C8B-B14F-4D97-AF65-F5344CB8AC3E}">
        <p14:creationId xmlns:p14="http://schemas.microsoft.com/office/powerpoint/2010/main" val="2129872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LEARN BY DOING: PRACTICE QUESTION 2</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(ANSWER)</a:t>
            </a:r>
          </a:p>
        </p:txBody>
      </p:sp>
      <p:sp>
        <p:nvSpPr>
          <p:cNvPr id="3" name="Content Placeholder 2"/>
          <p:cNvSpPr>
            <a:spLocks noGrp="1"/>
          </p:cNvSpPr>
          <p:nvPr>
            <p:ph sz="quarter" idx="10"/>
          </p:nvPr>
        </p:nvSpPr>
        <p:spPr/>
        <p:txBody>
          <a:bodyPr>
            <a:normAutofit/>
          </a:bodyPr>
          <a:lstStyle/>
          <a:p>
            <a:pPr>
              <a:spcAft>
                <a:spcPts val="1200"/>
              </a:spcAft>
            </a:pPr>
            <a:r>
              <a:rPr lang="en-US" dirty="0">
                <a:latin typeface="Arial" panose="020B0604020202020204" pitchFamily="34" charset="0"/>
                <a:cs typeface="Arial" panose="020B0604020202020204" pitchFamily="34" charset="0"/>
              </a:rPr>
              <a:t>Suppose the money supply curve shifts to the left. The MOST likely cause for this shift is the Fed’s open-market:</a:t>
            </a:r>
          </a:p>
          <a:p>
            <a:pPr lvl="1" indent="-457200">
              <a:spcAft>
                <a:spcPts val="600"/>
              </a:spcAft>
              <a:buFont typeface="+mj-lt"/>
              <a:buAutoNum type="alphaLcParenR"/>
            </a:pPr>
            <a:r>
              <a:rPr lang="en-US" dirty="0">
                <a:latin typeface="Arial" panose="020B0604020202020204" pitchFamily="34" charset="0"/>
                <a:cs typeface="Arial" panose="020B0604020202020204" pitchFamily="34" charset="0"/>
              </a:rPr>
              <a:t>purchase of Treasury bills.</a:t>
            </a:r>
          </a:p>
          <a:p>
            <a:pPr lvl="1" indent="-457200">
              <a:spcAft>
                <a:spcPts val="600"/>
              </a:spcAft>
              <a:buFont typeface="+mj-lt"/>
              <a:buAutoNum type="alphaLcParenR"/>
            </a:pPr>
            <a:r>
              <a:rPr lang="en-US" b="1" dirty="0">
                <a:latin typeface="Arial" panose="020B0604020202020204" pitchFamily="34" charset="0"/>
                <a:cs typeface="Arial" panose="020B0604020202020204" pitchFamily="34" charset="0"/>
              </a:rPr>
              <a:t>sale of Treasury bills. (correct answer)</a:t>
            </a:r>
          </a:p>
        </p:txBody>
      </p:sp>
    </p:spTree>
    <p:extLst>
      <p:ext uri="{BB962C8B-B14F-4D97-AF65-F5344CB8AC3E}">
        <p14:creationId xmlns:p14="http://schemas.microsoft.com/office/powerpoint/2010/main" val="2779504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LONG-TERM INTEREST RATES</a:t>
            </a:r>
          </a:p>
        </p:txBody>
      </p:sp>
      <p:sp>
        <p:nvSpPr>
          <p:cNvPr id="4" name="Content Placeholder 3"/>
          <p:cNvSpPr>
            <a:spLocks noGrp="1"/>
          </p:cNvSpPr>
          <p:nvPr>
            <p:ph sz="quarter" idx="10"/>
          </p:nvPr>
        </p:nvSpPr>
        <p:spPr>
          <a:xfrm>
            <a:off x="266154" y="1647335"/>
            <a:ext cx="5726768" cy="4910041"/>
          </a:xfrm>
        </p:spPr>
        <p:txBody>
          <a:bodyPr/>
          <a:lstStyle/>
          <a:p>
            <a:pPr>
              <a:spcAft>
                <a:spcPts val="600"/>
              </a:spcAft>
            </a:pPr>
            <a:r>
              <a:rPr lang="en-US" b="1" dirty="0">
                <a:latin typeface="Arial" panose="020B0604020202020204" pitchFamily="34" charset="0"/>
                <a:cs typeface="Arial" panose="020B0604020202020204" pitchFamily="34" charset="0"/>
              </a:rPr>
              <a:t>Long-term interest rates don’t necessarily move with short-term interest rates. </a:t>
            </a:r>
          </a:p>
          <a:p>
            <a:pPr>
              <a:spcAft>
                <a:spcPts val="600"/>
              </a:spcAft>
            </a:pPr>
            <a:r>
              <a:rPr lang="en-US" b="1" dirty="0">
                <a:latin typeface="Arial" panose="020B0604020202020204" pitchFamily="34" charset="0"/>
                <a:cs typeface="Arial" panose="020B0604020202020204" pitchFamily="34" charset="0"/>
              </a:rPr>
              <a:t>If investors expect short-term interest rates to rise, they may buy short-term bonds.</a:t>
            </a:r>
          </a:p>
          <a:p>
            <a:pPr>
              <a:spcAft>
                <a:spcPts val="600"/>
              </a:spcAft>
            </a:pPr>
            <a:r>
              <a:rPr lang="en-US" b="1" dirty="0">
                <a:latin typeface="Arial" panose="020B0604020202020204" pitchFamily="34" charset="0"/>
                <a:cs typeface="Arial" panose="020B0604020202020204" pitchFamily="34" charset="0"/>
              </a:rPr>
              <a:t>In practice, long-term interest rates reflect the market’s average expectation for short-term rates.</a:t>
            </a:r>
          </a:p>
        </p:txBody>
      </p:sp>
      <p:pic>
        <p:nvPicPr>
          <p:cNvPr id="9" name="Picture Placeholder 8" descr="Poster of Uncle Sam pointing at the viewer. The caption reads, &quot;I want you to buy bonds.&quot;">
            <a:extLst>
              <a:ext uri="{FF2B5EF4-FFF2-40B4-BE49-F238E27FC236}">
                <a16:creationId xmlns:a16="http://schemas.microsoft.com/office/drawing/2014/main" id="{84B023FD-E723-4036-80C2-A0126EE473DF}"/>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6481384" y="1830917"/>
            <a:ext cx="3135825" cy="5136120"/>
          </a:xfrm>
          <a:prstGeom prst="rect">
            <a:avLst/>
          </a:prstGeom>
        </p:spPr>
      </p:pic>
    </p:spTree>
    <p:extLst>
      <p:ext uri="{BB962C8B-B14F-4D97-AF65-F5344CB8AC3E}">
        <p14:creationId xmlns:p14="http://schemas.microsoft.com/office/powerpoint/2010/main" val="835816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all" dirty="0">
                <a:solidFill>
                  <a:srgbClr val="0505F1"/>
                </a:solidFill>
                <a:latin typeface="Arial" panose="020B0604020202020204" pitchFamily="34" charset="0"/>
                <a:cs typeface="Arial" panose="020B0604020202020204" pitchFamily="34" charset="0"/>
              </a:rPr>
              <a:t>The Fed can’t target both the money supply and the interest rate</a:t>
            </a:r>
          </a:p>
        </p:txBody>
      </p:sp>
      <p:sp>
        <p:nvSpPr>
          <p:cNvPr id="3" name="Text Placeholder 2"/>
          <p:cNvSpPr>
            <a:spLocks noGrp="1"/>
          </p:cNvSpPr>
          <p:nvPr>
            <p:ph type="body" sz="quarter" idx="13"/>
          </p:nvPr>
        </p:nvSpPr>
        <p:spPr>
          <a:xfrm>
            <a:off x="238207" y="1321904"/>
            <a:ext cx="4466314" cy="5128591"/>
          </a:xfrm>
        </p:spPr>
        <p:txBody>
          <a:bodyPr/>
          <a:lstStyle/>
          <a:p>
            <a:pPr>
              <a:defRPr/>
            </a:pPr>
            <a:r>
              <a:rPr lang="en-US" sz="2200" dirty="0"/>
              <a:t>It </a:t>
            </a:r>
            <a:r>
              <a:rPr lang="en-US" sz="2400" dirty="0">
                <a:solidFill>
                  <a:schemeClr val="tx1"/>
                </a:solidFill>
                <a:latin typeface="Arial" panose="020B0604020202020204" pitchFamily="34" charset="0"/>
                <a:cs typeface="Arial" panose="020B0604020202020204" pitchFamily="34" charset="0"/>
              </a:rPr>
              <a:t>might seem that the Fed could “get the best of both worlds” by targeting both interest rates and the money supply.</a:t>
            </a:r>
          </a:p>
          <a:p>
            <a:pPr marL="377190" indent="-377190">
              <a:spcBef>
                <a:spcPts val="660"/>
              </a:spcBef>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But this is impossible: the two are linked through the money demand curve.</a:t>
            </a:r>
          </a:p>
          <a:p>
            <a:pPr marL="377190" indent="-377190">
              <a:spcBef>
                <a:spcPts val="660"/>
              </a:spcBef>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So a decrease in the money supply will increase interest rates; an increase in the money supply will decrease interest rates.</a:t>
            </a:r>
          </a:p>
        </p:txBody>
      </p:sp>
      <p:pic>
        <p:nvPicPr>
          <p:cNvPr id="5" name="Picture 11" descr="fig26-11-1"/>
          <p:cNvPicPr>
            <a:picLocks noChangeAspect="1" noChangeArrowheads="1"/>
          </p:cNvPicPr>
          <p:nvPr/>
        </p:nvPicPr>
        <p:blipFill>
          <a:blip r:embed="rId2" cstate="print"/>
          <a:srcRect/>
          <a:stretch>
            <a:fillRect/>
          </a:stretch>
        </p:blipFill>
        <p:spPr bwMode="auto">
          <a:xfrm>
            <a:off x="3918895" y="1790701"/>
            <a:ext cx="6139506" cy="4829311"/>
          </a:xfrm>
          <a:prstGeom prst="rect">
            <a:avLst/>
          </a:prstGeom>
          <a:noFill/>
          <a:ln w="9525">
            <a:noFill/>
            <a:miter lim="800000"/>
            <a:headEnd/>
            <a:tailEnd/>
          </a:ln>
        </p:spPr>
      </p:pic>
      <p:pic>
        <p:nvPicPr>
          <p:cNvPr id="6" name="Picture 12" descr="fig26-11-2"/>
          <p:cNvPicPr>
            <a:picLocks noChangeAspect="1" noChangeArrowheads="1"/>
          </p:cNvPicPr>
          <p:nvPr/>
        </p:nvPicPr>
        <p:blipFill>
          <a:blip r:embed="rId3" cstate="print"/>
          <a:srcRect/>
          <a:stretch>
            <a:fillRect/>
          </a:stretch>
        </p:blipFill>
        <p:spPr bwMode="auto">
          <a:xfrm>
            <a:off x="3918895" y="1790701"/>
            <a:ext cx="6139506" cy="4829311"/>
          </a:xfrm>
          <a:prstGeom prst="rect">
            <a:avLst/>
          </a:prstGeom>
          <a:noFill/>
          <a:ln w="9525">
            <a:noFill/>
            <a:miter lim="800000"/>
            <a:headEnd/>
            <a:tailEnd/>
          </a:ln>
        </p:spPr>
      </p:pic>
      <p:pic>
        <p:nvPicPr>
          <p:cNvPr id="7" name="Picture 13" descr="fig26-11-3"/>
          <p:cNvPicPr>
            <a:picLocks noChangeAspect="1" noChangeArrowheads="1"/>
          </p:cNvPicPr>
          <p:nvPr/>
        </p:nvPicPr>
        <p:blipFill>
          <a:blip r:embed="rId4" cstate="print"/>
          <a:srcRect/>
          <a:stretch>
            <a:fillRect/>
          </a:stretch>
        </p:blipFill>
        <p:spPr bwMode="auto">
          <a:xfrm>
            <a:off x="3918895" y="1790701"/>
            <a:ext cx="6139506" cy="4829311"/>
          </a:xfrm>
          <a:prstGeom prst="rect">
            <a:avLst/>
          </a:prstGeom>
          <a:noFill/>
          <a:ln w="9525">
            <a:noFill/>
            <a:miter lim="800000"/>
            <a:headEnd/>
            <a:tailEnd/>
          </a:ln>
        </p:spPr>
      </p:pic>
      <p:pic>
        <p:nvPicPr>
          <p:cNvPr id="8" name="Picture 14" descr="fig26-11-4"/>
          <p:cNvPicPr>
            <a:picLocks noChangeAspect="1" noChangeArrowheads="1"/>
          </p:cNvPicPr>
          <p:nvPr/>
        </p:nvPicPr>
        <p:blipFill>
          <a:blip r:embed="rId5" cstate="print"/>
          <a:srcRect/>
          <a:stretch>
            <a:fillRect/>
          </a:stretch>
        </p:blipFill>
        <p:spPr bwMode="auto">
          <a:xfrm>
            <a:off x="3918895" y="1790701"/>
            <a:ext cx="6139506" cy="4829311"/>
          </a:xfrm>
          <a:prstGeom prst="rect">
            <a:avLst/>
          </a:prstGeom>
          <a:noFill/>
          <a:ln w="9525">
            <a:noFill/>
            <a:miter lim="800000"/>
            <a:headEnd/>
            <a:tailEnd/>
          </a:ln>
        </p:spPr>
      </p:pic>
      <p:pic>
        <p:nvPicPr>
          <p:cNvPr id="9" name="Picture 15" descr="A graph shows the impact of changes in money supply on interest rates."/>
          <p:cNvPicPr>
            <a:picLocks noChangeAspect="1" noChangeArrowheads="1"/>
          </p:cNvPicPr>
          <p:nvPr/>
        </p:nvPicPr>
        <p:blipFill>
          <a:blip r:embed="rId6" cstate="print"/>
          <a:srcRect/>
          <a:stretch>
            <a:fillRect/>
          </a:stretch>
        </p:blipFill>
        <p:spPr bwMode="auto">
          <a:xfrm>
            <a:off x="3855720" y="1434475"/>
            <a:ext cx="6139506" cy="5695195"/>
          </a:xfrm>
          <a:prstGeom prst="rect">
            <a:avLst/>
          </a:prstGeom>
          <a:noFill/>
          <a:ln w="9525">
            <a:noFill/>
            <a:miter lim="800000"/>
            <a:headEnd/>
            <a:tailEnd/>
          </a:ln>
        </p:spPr>
      </p:pic>
    </p:spTree>
    <p:extLst>
      <p:ext uri="{BB962C8B-B14F-4D97-AF65-F5344CB8AC3E}">
        <p14:creationId xmlns:p14="http://schemas.microsoft.com/office/powerpoint/2010/main" val="391233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076" y="284038"/>
            <a:ext cx="9996324" cy="1094971"/>
          </a:xfrm>
        </p:spPr>
        <p:txBody>
          <a:bodyPr/>
          <a:lstStyle/>
          <a:p>
            <a:r>
              <a:rPr lang="en-US" dirty="0">
                <a:latin typeface="Arial" panose="020B0604020202020204" pitchFamily="34" charset="0"/>
                <a:cs typeface="Arial" panose="020B0604020202020204" pitchFamily="34" charset="0"/>
              </a:rPr>
              <a:t>MONETARY POLICY AND AGGREGATE DEMAND</a:t>
            </a:r>
          </a:p>
        </p:txBody>
      </p:sp>
      <p:sp>
        <p:nvSpPr>
          <p:cNvPr id="9" name="Content Placeholder 8"/>
          <p:cNvSpPr>
            <a:spLocks noGrp="1"/>
          </p:cNvSpPr>
          <p:nvPr>
            <p:ph sz="quarter" idx="10"/>
          </p:nvPr>
        </p:nvSpPr>
        <p:spPr>
          <a:xfrm>
            <a:off x="328770" y="1052878"/>
            <a:ext cx="9804186" cy="1473265"/>
          </a:xfrm>
        </p:spPr>
        <p:txBody>
          <a:bodyPr/>
          <a:lstStyle/>
          <a:p>
            <a:pPr marL="0" indent="0">
              <a:spcAft>
                <a:spcPts val="1200"/>
              </a:spcAft>
              <a:buNone/>
            </a:pPr>
            <a:r>
              <a:rPr lang="en-US" b="1" dirty="0">
                <a:latin typeface="Arial" panose="020B0604020202020204" pitchFamily="34" charset="0"/>
                <a:cs typeface="Arial" panose="020B0604020202020204" pitchFamily="34" charset="0"/>
              </a:rPr>
              <a:t>Expansionary monetary policy: </a:t>
            </a:r>
            <a:r>
              <a:rPr lang="en-US" dirty="0">
                <a:latin typeface="Arial" panose="020B0604020202020204" pitchFamily="34" charset="0"/>
                <a:cs typeface="Arial" panose="020B0604020202020204" pitchFamily="34" charset="0"/>
              </a:rPr>
              <a:t>monetary policy that increases aggregate demand (also called “easy money policy”)</a:t>
            </a:r>
          </a:p>
        </p:txBody>
      </p:sp>
      <p:pic>
        <p:nvPicPr>
          <p:cNvPr id="3" name="Picture 2">
            <a:extLst>
              <a:ext uri="{FF2B5EF4-FFF2-40B4-BE49-F238E27FC236}">
                <a16:creationId xmlns:a16="http://schemas.microsoft.com/office/drawing/2014/main" id="{7CBFE539-0144-4F95-88DA-21D44F5C3EC8}"/>
              </a:ext>
            </a:extLst>
          </p:cNvPr>
          <p:cNvPicPr>
            <a:picLocks noChangeAspect="1"/>
          </p:cNvPicPr>
          <p:nvPr/>
        </p:nvPicPr>
        <p:blipFill>
          <a:blip r:embed="rId2"/>
          <a:stretch>
            <a:fillRect/>
          </a:stretch>
        </p:blipFill>
        <p:spPr>
          <a:xfrm>
            <a:off x="136632" y="2417523"/>
            <a:ext cx="9804186" cy="4523353"/>
          </a:xfrm>
          <a:prstGeom prst="rect">
            <a:avLst/>
          </a:prstGeom>
        </p:spPr>
      </p:pic>
    </p:spTree>
    <p:extLst>
      <p:ext uri="{BB962C8B-B14F-4D97-AF65-F5344CB8AC3E}">
        <p14:creationId xmlns:p14="http://schemas.microsoft.com/office/powerpoint/2010/main" val="1551591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6" y="265043"/>
            <a:ext cx="9996324" cy="1085827"/>
          </a:xfrm>
        </p:spPr>
        <p:txBody>
          <a:bodyPr/>
          <a:lstStyle/>
          <a:p>
            <a:r>
              <a:rPr lang="en-US" dirty="0">
                <a:latin typeface="Arial" panose="020B0604020202020204" pitchFamily="34" charset="0"/>
                <a:cs typeface="Arial" panose="020B0604020202020204" pitchFamily="34" charset="0"/>
              </a:rPr>
              <a:t>MONETARY POLICY AND AGGREGATE DEMAND</a:t>
            </a:r>
          </a:p>
        </p:txBody>
      </p:sp>
      <p:sp>
        <p:nvSpPr>
          <p:cNvPr id="3" name="Rectangle 2">
            <a:extLst>
              <a:ext uri="{FF2B5EF4-FFF2-40B4-BE49-F238E27FC236}">
                <a16:creationId xmlns:a16="http://schemas.microsoft.com/office/drawing/2014/main" id="{288E5564-EB72-4D3E-9D72-0DC47EDC3F87}"/>
              </a:ext>
            </a:extLst>
          </p:cNvPr>
          <p:cNvSpPr/>
          <p:nvPr/>
        </p:nvSpPr>
        <p:spPr>
          <a:xfrm>
            <a:off x="276955" y="1057580"/>
            <a:ext cx="9719369" cy="1384995"/>
          </a:xfrm>
          <a:prstGeom prst="rect">
            <a:avLst/>
          </a:prstGeom>
        </p:spPr>
        <p:txBody>
          <a:bodyPr wrap="square">
            <a:spAutoFit/>
          </a:bodyPr>
          <a:lstStyle/>
          <a:p>
            <a:pPr>
              <a:spcAft>
                <a:spcPts val="1200"/>
              </a:spcAft>
            </a:pPr>
            <a:r>
              <a:rPr lang="en-US" sz="2800" b="1" dirty="0">
                <a:solidFill>
                  <a:schemeClr val="tx1"/>
                </a:solidFill>
                <a:latin typeface="Arial" panose="020B0604020202020204" pitchFamily="34" charset="0"/>
                <a:cs typeface="Arial" panose="020B0604020202020204" pitchFamily="34" charset="0"/>
                <a:sym typeface="Helvetica Neue"/>
              </a:rPr>
              <a:t>Contractionary monetary policy</a:t>
            </a:r>
            <a:r>
              <a:rPr lang="en-US" sz="2800" dirty="0">
                <a:solidFill>
                  <a:schemeClr val="tx1"/>
                </a:solidFill>
                <a:latin typeface="Arial" panose="020B0604020202020204" pitchFamily="34" charset="0"/>
                <a:cs typeface="Arial" panose="020B0604020202020204" pitchFamily="34" charset="0"/>
                <a:sym typeface="Helvetica Neue"/>
              </a:rPr>
              <a:t>: monetary policy that reduces aggregate demand (also called “tight money policy”)</a:t>
            </a:r>
          </a:p>
        </p:txBody>
      </p:sp>
      <p:pic>
        <p:nvPicPr>
          <p:cNvPr id="5" name="Picture 4">
            <a:extLst>
              <a:ext uri="{FF2B5EF4-FFF2-40B4-BE49-F238E27FC236}">
                <a16:creationId xmlns:a16="http://schemas.microsoft.com/office/drawing/2014/main" id="{98AA3626-829F-4754-A896-2F45C51D9943}"/>
              </a:ext>
            </a:extLst>
          </p:cNvPr>
          <p:cNvPicPr>
            <a:picLocks noChangeAspect="1"/>
          </p:cNvPicPr>
          <p:nvPr/>
        </p:nvPicPr>
        <p:blipFill>
          <a:blip r:embed="rId2"/>
          <a:stretch>
            <a:fillRect/>
          </a:stretch>
        </p:blipFill>
        <p:spPr>
          <a:xfrm>
            <a:off x="276954" y="2442575"/>
            <a:ext cx="9719370" cy="4722313"/>
          </a:xfrm>
          <a:prstGeom prst="rect">
            <a:avLst/>
          </a:prstGeom>
        </p:spPr>
      </p:pic>
    </p:spTree>
    <p:extLst>
      <p:ext uri="{BB962C8B-B14F-4D97-AF65-F5344CB8AC3E}">
        <p14:creationId xmlns:p14="http://schemas.microsoft.com/office/powerpoint/2010/main" val="202659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273" y="275668"/>
            <a:ext cx="9996324" cy="1085827"/>
          </a:xfrm>
        </p:spPr>
        <p:txBody>
          <a:bodyPr/>
          <a:lstStyle/>
          <a:p>
            <a:r>
              <a:rPr lang="en-US" dirty="0">
                <a:latin typeface="Arial" panose="020B0604020202020204" pitchFamily="34" charset="0"/>
                <a:cs typeface="Arial" panose="020B0604020202020204" pitchFamily="34" charset="0"/>
              </a:rPr>
              <a:t>THE MOST POWERFUL PERSON IN GOVERNMENT</a:t>
            </a:r>
          </a:p>
        </p:txBody>
      </p:sp>
      <p:sp>
        <p:nvSpPr>
          <p:cNvPr id="14" name="Content Placeholder 2"/>
          <p:cNvSpPr>
            <a:spLocks noGrp="1"/>
          </p:cNvSpPr>
          <p:nvPr>
            <p:ph sz="quarter" idx="10"/>
          </p:nvPr>
        </p:nvSpPr>
        <p:spPr>
          <a:xfrm>
            <a:off x="-19204" y="1452261"/>
            <a:ext cx="9804186" cy="1649348"/>
          </a:xfrm>
        </p:spPr>
        <p:txBody>
          <a:bodyPr/>
          <a:lstStyle/>
          <a:p>
            <a:pPr>
              <a:spcAft>
                <a:spcPts val="1200"/>
              </a:spcAft>
            </a:pPr>
            <a:r>
              <a:rPr lang="en-US" dirty="0">
                <a:latin typeface="Arial" panose="020B0604020202020204" pitchFamily="34" charset="0"/>
                <a:cs typeface="Arial" panose="020B0604020202020204" pitchFamily="34" charset="0"/>
              </a:rPr>
              <a:t>The chairmanship of the Federal Reserve is arguably the most powerful position in the U.S. government</a:t>
            </a:r>
          </a:p>
          <a:p>
            <a:pPr>
              <a:spcAft>
                <a:spcPts val="1200"/>
              </a:spcAft>
            </a:pPr>
            <a:r>
              <a:rPr lang="en-US" b="1" dirty="0"/>
              <a:t>Jerome Hayden "Jay" Powell</a:t>
            </a:r>
            <a:endParaRPr lang="en-US"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AD4F0FB-D9CF-4BA8-AC2A-46B5FA90D3DE}"/>
              </a:ext>
            </a:extLst>
          </p:cNvPr>
          <p:cNvPicPr>
            <a:picLocks noChangeAspect="1"/>
          </p:cNvPicPr>
          <p:nvPr/>
        </p:nvPicPr>
        <p:blipFill>
          <a:blip r:embed="rId3"/>
          <a:stretch>
            <a:fillRect/>
          </a:stretch>
        </p:blipFill>
        <p:spPr>
          <a:xfrm>
            <a:off x="190499" y="3101609"/>
            <a:ext cx="9504645" cy="4395123"/>
          </a:xfrm>
          <a:prstGeom prst="rect">
            <a:avLst/>
          </a:prstGeom>
        </p:spPr>
      </p:pic>
    </p:spTree>
    <p:extLst>
      <p:ext uri="{BB962C8B-B14F-4D97-AF65-F5344CB8AC3E}">
        <p14:creationId xmlns:p14="http://schemas.microsoft.com/office/powerpoint/2010/main" val="3827284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LEARN BY DOING: PRACTICE QUESTION 3</a:t>
            </a:r>
          </a:p>
        </p:txBody>
      </p:sp>
      <p:sp>
        <p:nvSpPr>
          <p:cNvPr id="3" name="Content Placeholder 2"/>
          <p:cNvSpPr>
            <a:spLocks noGrp="1"/>
          </p:cNvSpPr>
          <p:nvPr>
            <p:ph sz="quarter" idx="10"/>
          </p:nvPr>
        </p:nvSpPr>
        <p:spPr/>
        <p:txBody>
          <a:bodyPr>
            <a:normAutofit/>
          </a:bodyPr>
          <a:lstStyle/>
          <a:p>
            <a:pPr>
              <a:spcAft>
                <a:spcPts val="1200"/>
              </a:spcAft>
            </a:pPr>
            <a:r>
              <a:rPr lang="en-US" dirty="0">
                <a:latin typeface="Arial" panose="020B0604020202020204" pitchFamily="34" charset="0"/>
                <a:cs typeface="Arial" panose="020B0604020202020204" pitchFamily="34" charset="0"/>
              </a:rPr>
              <a:t>When the economy is producing at a short-run level of aggregate output that is less than potential output, it is MOST likely that the Fed will engage in open-market:</a:t>
            </a:r>
          </a:p>
          <a:p>
            <a:pPr marL="712788" lvl="1" indent="-357188">
              <a:spcAft>
                <a:spcPts val="1200"/>
              </a:spcAft>
              <a:buFont typeface="+mj-lt"/>
              <a:buAutoNum type="alphaLcParenR"/>
            </a:pPr>
            <a:r>
              <a:rPr lang="en-US" dirty="0">
                <a:latin typeface="Arial" panose="020B0604020202020204" pitchFamily="34" charset="0"/>
                <a:cs typeface="Arial" panose="020B0604020202020204" pitchFamily="34" charset="0"/>
              </a:rPr>
              <a:t>purchases of Treasury bills.</a:t>
            </a:r>
          </a:p>
          <a:p>
            <a:pPr marL="712788" lvl="1" indent="-357188">
              <a:spcAft>
                <a:spcPts val="1200"/>
              </a:spcAft>
              <a:buFont typeface="+mj-lt"/>
              <a:buAutoNum type="alphaLcParenR"/>
            </a:pPr>
            <a:r>
              <a:rPr lang="en-US" dirty="0">
                <a:latin typeface="Arial" panose="020B0604020202020204" pitchFamily="34" charset="0"/>
                <a:cs typeface="Arial" panose="020B0604020202020204" pitchFamily="34" charset="0"/>
              </a:rPr>
              <a:t>sales of Treasury bills.</a:t>
            </a:r>
          </a:p>
        </p:txBody>
      </p:sp>
    </p:spTree>
    <p:extLst>
      <p:ext uri="{BB962C8B-B14F-4D97-AF65-F5344CB8AC3E}">
        <p14:creationId xmlns:p14="http://schemas.microsoft.com/office/powerpoint/2010/main" val="3795796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LEARN BY DOING: PRACTICE QUESTION 3</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(ANSWER)</a:t>
            </a:r>
          </a:p>
        </p:txBody>
      </p:sp>
      <p:sp>
        <p:nvSpPr>
          <p:cNvPr id="3" name="Content Placeholder 2"/>
          <p:cNvSpPr>
            <a:spLocks noGrp="1"/>
          </p:cNvSpPr>
          <p:nvPr>
            <p:ph sz="quarter" idx="10"/>
          </p:nvPr>
        </p:nvSpPr>
        <p:spPr/>
        <p:txBody>
          <a:bodyPr>
            <a:normAutofit/>
          </a:bodyPr>
          <a:lstStyle/>
          <a:p>
            <a:pPr>
              <a:spcAft>
                <a:spcPts val="1200"/>
              </a:spcAft>
            </a:pPr>
            <a:r>
              <a:rPr lang="en-US" dirty="0">
                <a:latin typeface="Arial" panose="020B0604020202020204" pitchFamily="34" charset="0"/>
                <a:cs typeface="Arial" panose="020B0604020202020204" pitchFamily="34" charset="0"/>
              </a:rPr>
              <a:t>When the economy is producing at a short-run level of aggregate output that is less than potential output, it is MOST likely that the Fed will engage in open-market:</a:t>
            </a:r>
          </a:p>
          <a:p>
            <a:pPr marL="712788" lvl="1" indent="-357188">
              <a:spcAft>
                <a:spcPts val="1200"/>
              </a:spcAft>
              <a:buFont typeface="+mj-lt"/>
              <a:buAutoNum type="alphaLcParenR"/>
            </a:pPr>
            <a:r>
              <a:rPr lang="en-US" b="1" dirty="0">
                <a:latin typeface="Arial" panose="020B0604020202020204" pitchFamily="34" charset="0"/>
                <a:cs typeface="Arial" panose="020B0604020202020204" pitchFamily="34" charset="0"/>
              </a:rPr>
              <a:t>purchases of Treasury bills. (correct answer)</a:t>
            </a:r>
          </a:p>
          <a:p>
            <a:pPr marL="712788" lvl="1" indent="-357188">
              <a:spcAft>
                <a:spcPts val="1200"/>
              </a:spcAft>
              <a:buFont typeface="+mj-lt"/>
              <a:buAutoNum type="alphaLcParenR"/>
            </a:pPr>
            <a:r>
              <a:rPr lang="en-US" dirty="0">
                <a:latin typeface="Arial" panose="020B0604020202020204" pitchFamily="34" charset="0"/>
                <a:cs typeface="Arial" panose="020B0604020202020204" pitchFamily="34" charset="0"/>
              </a:rPr>
              <a:t>sales of Treasury bills.</a:t>
            </a:r>
          </a:p>
        </p:txBody>
      </p:sp>
    </p:spTree>
    <p:extLst>
      <p:ext uri="{BB962C8B-B14F-4D97-AF65-F5344CB8AC3E}">
        <p14:creationId xmlns:p14="http://schemas.microsoft.com/office/powerpoint/2010/main" val="243372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MONETARY POLICY IN PRACTICE</a:t>
            </a:r>
          </a:p>
        </p:txBody>
      </p:sp>
      <p:sp>
        <p:nvSpPr>
          <p:cNvPr id="3" name="Content Placeholder 2"/>
          <p:cNvSpPr>
            <a:spLocks noGrp="1"/>
          </p:cNvSpPr>
          <p:nvPr>
            <p:ph sz="quarter" idx="10"/>
          </p:nvPr>
        </p:nvSpPr>
        <p:spPr>
          <a:xfrm>
            <a:off x="213651" y="1507407"/>
            <a:ext cx="9804186" cy="5658416"/>
          </a:xfrm>
        </p:spPr>
        <p:txBody>
          <a:bodyPr/>
          <a:lstStyle/>
          <a:p>
            <a:pPr>
              <a:spcAft>
                <a:spcPts val="600"/>
              </a:spcAft>
            </a:pPr>
            <a:r>
              <a:rPr lang="en-US" b="1" dirty="0">
                <a:latin typeface="Arial" panose="020B0604020202020204" pitchFamily="34" charset="0"/>
                <a:cs typeface="Arial" panose="020B0604020202020204" pitchFamily="34" charset="0"/>
              </a:rPr>
              <a:t>How does the Fed decide whether to use expansionary or contractionary monetary policy?</a:t>
            </a:r>
          </a:p>
          <a:p>
            <a:pPr>
              <a:spcAft>
                <a:spcPts val="600"/>
              </a:spcAft>
            </a:pPr>
            <a:r>
              <a:rPr lang="en-US" b="1" dirty="0">
                <a:latin typeface="Arial" panose="020B0604020202020204" pitchFamily="34" charset="0"/>
                <a:cs typeface="Arial" panose="020B0604020202020204" pitchFamily="34" charset="0"/>
              </a:rPr>
              <a:t>And how does it decide how much is enough?</a:t>
            </a:r>
          </a:p>
          <a:p>
            <a:pPr>
              <a:spcAft>
                <a:spcPts val="600"/>
              </a:spcAft>
            </a:pPr>
            <a:r>
              <a:rPr lang="en-US" b="1" dirty="0">
                <a:latin typeface="Arial" panose="020B0604020202020204" pitchFamily="34" charset="0"/>
                <a:cs typeface="Arial" panose="020B0604020202020204" pitchFamily="34" charset="0"/>
              </a:rPr>
              <a:t>Policy makers try to fight recessions, as well as to ensure </a:t>
            </a:r>
            <a:r>
              <a:rPr lang="en-US" b="1" i="1" dirty="0">
                <a:latin typeface="Arial" panose="020B0604020202020204" pitchFamily="34" charset="0"/>
                <a:cs typeface="Arial" panose="020B0604020202020204" pitchFamily="34" charset="0"/>
              </a:rPr>
              <a:t>price stability</a:t>
            </a:r>
            <a:r>
              <a:rPr lang="en-US" b="1" dirty="0">
                <a:latin typeface="Arial" panose="020B0604020202020204" pitchFamily="34" charset="0"/>
                <a:cs typeface="Arial" panose="020B0604020202020204" pitchFamily="34" charset="0"/>
              </a:rPr>
              <a:t>: low (though usually not zero) inflation.</a:t>
            </a:r>
          </a:p>
          <a:p>
            <a:pPr>
              <a:spcAft>
                <a:spcPts val="600"/>
              </a:spcAft>
            </a:pPr>
            <a:r>
              <a:rPr lang="en-US" b="1" dirty="0">
                <a:latin typeface="Arial" panose="020B0604020202020204" pitchFamily="34" charset="0"/>
                <a:cs typeface="Arial" panose="020B0604020202020204" pitchFamily="34" charset="0"/>
              </a:rPr>
              <a:t>Actual monetary policy reflects a combination of these goals.</a:t>
            </a:r>
          </a:p>
        </p:txBody>
      </p:sp>
    </p:spTree>
    <p:extLst>
      <p:ext uri="{BB962C8B-B14F-4D97-AF65-F5344CB8AC3E}">
        <p14:creationId xmlns:p14="http://schemas.microsoft.com/office/powerpoint/2010/main" val="2050481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solidFill>
                  <a:srgbClr val="0505F1"/>
                </a:solidFill>
              </a:rPr>
              <a:t>TRACKING MONETARY POLICY USING THE OUTPUT GAP AND INFLATION</a:t>
            </a:r>
          </a:p>
        </p:txBody>
      </p:sp>
      <p:pic>
        <p:nvPicPr>
          <p:cNvPr id="5" name="Picture 4" descr="Two line graphs compare the federal funds rate to the output gap and the inflation rate.&#10;Graph (a) is titled Output Gap versus Federal Funds Rate. The horizontal axis shows the years from 19 90 to 2020 in increments of 10 years. The vertical axis shows percentages with markings from negative 10 to 10 percent in increments of 5 percent. A horizontal line extends from 0 percent. Two curves representing Federal funds rate and Output gap are plotted on the graph.&#10;The Federal funds rate curve begins at 7.5 percent and slowly falls with fluctuations to 0 percent in 2009 and remains at 0 percent until 2016. The curve then increases gradually to reach a peak at 2 percent in 2019 before falling sharply back to 0 percent in 2020. The curve then sharply increases to 4 percent in 2023.&#10;The Output gap curve begins at negative 1.5 percent and fluctuates with peaks and troughs corresponding to the federal funds rate. The curve increases from negative 4.5 percent in 19 90 to a peak 2 percent in 19 99. The curve then fluctuates between negative 2 and 2 percent until 2009 when it falls to negative 5 percent. The curve then gradually increases to 0 percent in 2019 before sharply falling to negative 10 percent in 2020 before quickly increasing to end at negative 1 percent in 2023.&#10;Graph (b) is titled Inflation Rate versus Federal Funds Rate. The horizontal axis shows the years from 19 85 to 2020 in increments of 5 years. The vertical axis shows percentages ranging from 0 to 10 percent in increments of 2 percent. Two curves representing Federal funds rate and Inflation rate are plotted on the graph.&#10;The Federal funds rate curve begins at 8.5 percent in 19 85 and falls to 6 percent in 19 86 before increasing to 10 percent in 19 88. The curve then falls with fluctuations to 0 percent in 2009 and remains at 0 percent until 2015 when it begins to increase. The curve reaches a peak of 2.5 percent in 2019 before falling back to 0 percent in 2020. The curve then increases sharply to 4 percent in 2023.&#10;The Inflation rate curve begins at 4.5 percent in 19 85 and gradually falls with fluctuations to 2 percent in 2000. The curve then decreases to reach 1 percent in 2004, rises with fluctuations to 3 percent in 2007, and falls to 1 percent in 2011. The curve then rises to just over 2 percent in 2012, rises and falls between 1.5 and 2 percent until 2020, when it drops to 1 percent and then sharply rises to end at 7 percent in 2022.&#10;All values are approximate.">
            <a:extLst>
              <a:ext uri="{FF2B5EF4-FFF2-40B4-BE49-F238E27FC236}">
                <a16:creationId xmlns:a16="http://schemas.microsoft.com/office/drawing/2014/main" id="{D1361DA1-53D9-2122-1DD5-A6CE951E76E7}"/>
              </a:ext>
            </a:extLst>
          </p:cNvPr>
          <p:cNvPicPr>
            <a:picLocks noChangeAspect="1"/>
          </p:cNvPicPr>
          <p:nvPr/>
        </p:nvPicPr>
        <p:blipFill>
          <a:blip r:embed="rId3"/>
          <a:stretch>
            <a:fillRect/>
          </a:stretch>
        </p:blipFill>
        <p:spPr>
          <a:xfrm>
            <a:off x="522840" y="1647031"/>
            <a:ext cx="9054548" cy="3684093"/>
          </a:xfrm>
          <a:prstGeom prst="rect">
            <a:avLst/>
          </a:prstGeom>
        </p:spPr>
      </p:pic>
      <p:sp>
        <p:nvSpPr>
          <p:cNvPr id="10" name="Content Placeholder 9">
            <a:extLst>
              <a:ext uri="{FF2B5EF4-FFF2-40B4-BE49-F238E27FC236}">
                <a16:creationId xmlns:a16="http://schemas.microsoft.com/office/drawing/2014/main" id="{E5FD4AEC-B899-0011-21F5-2CE07F3E1E7F}"/>
              </a:ext>
            </a:extLst>
          </p:cNvPr>
          <p:cNvSpPr>
            <a:spLocks noGrp="1"/>
          </p:cNvSpPr>
          <p:nvPr>
            <p:ph sz="quarter" idx="14"/>
          </p:nvPr>
        </p:nvSpPr>
        <p:spPr>
          <a:xfrm>
            <a:off x="522840" y="5460855"/>
            <a:ext cx="9096375" cy="1830594"/>
          </a:xfrm>
        </p:spPr>
        <p:txBody>
          <a:bodyPr/>
          <a:lstStyle/>
          <a:p>
            <a:pPr>
              <a:spcBef>
                <a:spcPts val="624"/>
              </a:spcBef>
              <a:spcAft>
                <a:spcPts val="600"/>
              </a:spcAft>
            </a:pPr>
            <a:r>
              <a:rPr lang="en-US" sz="2400" dirty="0">
                <a:solidFill>
                  <a:schemeClr val="tx1"/>
                </a:solidFill>
                <a:latin typeface="+mn-lt"/>
              </a:rPr>
              <a:t>Panel (a): The federal funds rate usually rises when the output gap is rising and falls when the output gap is falling. </a:t>
            </a:r>
          </a:p>
          <a:p>
            <a:pPr>
              <a:spcBef>
                <a:spcPts val="624"/>
              </a:spcBef>
              <a:spcAft>
                <a:spcPts val="600"/>
              </a:spcAft>
            </a:pPr>
            <a:r>
              <a:rPr lang="en-US" sz="2400" dirty="0">
                <a:solidFill>
                  <a:schemeClr val="tx1"/>
                </a:solidFill>
                <a:latin typeface="+mn-lt"/>
              </a:rPr>
              <a:t>Panel (b): The federal funds rate tends to be high when inflation is high and low when inflation is low.</a:t>
            </a:r>
            <a:endParaRPr lang="en-CA" sz="2400" dirty="0">
              <a:solidFill>
                <a:schemeClr val="tx1"/>
              </a:solidFill>
              <a:latin typeface="+mn-lt"/>
            </a:endParaRPr>
          </a:p>
        </p:txBody>
      </p:sp>
    </p:spTree>
    <p:extLst>
      <p:ext uri="{BB962C8B-B14F-4D97-AF65-F5344CB8AC3E}">
        <p14:creationId xmlns:p14="http://schemas.microsoft.com/office/powerpoint/2010/main" val="2997890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THE TAYLOR RULE METHOD OF SETTING MONETARY POLICY</a:t>
            </a:r>
          </a:p>
        </p:txBody>
      </p:sp>
      <p:sp>
        <p:nvSpPr>
          <p:cNvPr id="3" name="Content Placeholder 2"/>
          <p:cNvSpPr>
            <a:spLocks noGrp="1"/>
          </p:cNvSpPr>
          <p:nvPr>
            <p:ph sz="quarter" idx="10"/>
          </p:nvPr>
        </p:nvSpPr>
        <p:spPr/>
        <p:txBody>
          <a:bodyPr>
            <a:normAutofit/>
          </a:bodyPr>
          <a:lstStyle/>
          <a:p>
            <a:pPr>
              <a:spcAft>
                <a:spcPts val="1200"/>
              </a:spcAft>
            </a:pPr>
            <a:r>
              <a:rPr lang="en-US" dirty="0">
                <a:latin typeface="Arial" panose="020B0604020202020204" pitchFamily="34" charset="0"/>
                <a:cs typeface="Arial" panose="020B0604020202020204" pitchFamily="34" charset="0"/>
              </a:rPr>
              <a:t>In 1993, Stanford economist John Taylor proposed a simple rule for monetary policy.</a:t>
            </a:r>
          </a:p>
          <a:p>
            <a:pPr>
              <a:spcAft>
                <a:spcPts val="1200"/>
              </a:spcAft>
            </a:pPr>
            <a:r>
              <a:rPr lang="en-US" b="1" dirty="0">
                <a:latin typeface="Arial" panose="020B0604020202020204" pitchFamily="34" charset="0"/>
                <a:cs typeface="Arial" panose="020B0604020202020204" pitchFamily="34" charset="0"/>
              </a:rPr>
              <a:t>Taylor rule for monetary policy</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set the federal funds rate according to the level of the inflation rate and either the output gap or the unemployment rate:</a:t>
            </a:r>
          </a:p>
          <a:p>
            <a:pPr marL="1016000" lvl="2" indent="0">
              <a:spcAft>
                <a:spcPts val="1200"/>
              </a:spcAft>
              <a:buNone/>
            </a:pPr>
            <a:r>
              <a:rPr lang="en-US" sz="2600" dirty="0"/>
              <a:t>Federal funds target rate = 2.07 + 1.28 × inflation rate  – 1.95 × unemployment gap</a:t>
            </a:r>
          </a:p>
          <a:p>
            <a:pPr>
              <a:spcAft>
                <a:spcPts val="1200"/>
              </a:spcAft>
            </a:pPr>
            <a:r>
              <a:rPr lang="en-US" dirty="0"/>
              <a:t>As it turns out, between 1988 and 2008 the Fed did just this.</a:t>
            </a:r>
          </a:p>
        </p:txBody>
      </p:sp>
    </p:spTree>
    <p:extLst>
      <p:ext uri="{BB962C8B-B14F-4D97-AF65-F5344CB8AC3E}">
        <p14:creationId xmlns:p14="http://schemas.microsoft.com/office/powerpoint/2010/main" val="1833178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b="1" dirty="0">
                <a:solidFill>
                  <a:srgbClr val="0505F1"/>
                </a:solidFill>
              </a:rPr>
              <a:t>THE TAYLOR RULE AND THE FEDERAL FUNDS RATE</a:t>
            </a:r>
          </a:p>
        </p:txBody>
      </p:sp>
      <p:sp>
        <p:nvSpPr>
          <p:cNvPr id="9" name="Content Placeholder 8">
            <a:extLst>
              <a:ext uri="{FF2B5EF4-FFF2-40B4-BE49-F238E27FC236}">
                <a16:creationId xmlns:a16="http://schemas.microsoft.com/office/drawing/2014/main" id="{9D7A683D-0084-EBBA-18C0-E943C66D6142}"/>
              </a:ext>
            </a:extLst>
          </p:cNvPr>
          <p:cNvSpPr>
            <a:spLocks noGrp="1"/>
          </p:cNvSpPr>
          <p:nvPr>
            <p:ph sz="quarter" idx="14"/>
          </p:nvPr>
        </p:nvSpPr>
        <p:spPr>
          <a:xfrm>
            <a:off x="179174" y="1698171"/>
            <a:ext cx="4209945" cy="5531685"/>
          </a:xfrm>
        </p:spPr>
        <p:txBody>
          <a:bodyPr/>
          <a:lstStyle/>
          <a:p>
            <a:pPr marL="457200" indent="-457200">
              <a:spcBef>
                <a:spcPts val="624"/>
              </a:spcBef>
              <a:spcAft>
                <a:spcPts val="600"/>
              </a:spcAft>
              <a:buClr>
                <a:srgbClr val="4E4E4E"/>
              </a:buCl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actual federal funds rate tracked the predicted rate quite closely through the end of 2008. </a:t>
            </a:r>
          </a:p>
          <a:p>
            <a:pPr marL="457200" indent="-457200">
              <a:spcBef>
                <a:spcPts val="624"/>
              </a:spcBef>
              <a:spcAft>
                <a:spcPts val="600"/>
              </a:spcAft>
              <a:buClr>
                <a:srgbClr val="4E4E4E"/>
              </a:buCl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After that the Taylor rule called for negative interest rates, which aren’t possible.</a:t>
            </a:r>
          </a:p>
        </p:txBody>
      </p:sp>
      <p:pic>
        <p:nvPicPr>
          <p:cNvPr id="6" name="Picture 5" descr="A line graph compares the federal funds rates to the federal funds rate (Taylor rule).&#10;The horizontal axis shows the years from 19 85 to 2020 in increments of 5 years. The vertical axis is labeled Federal funds rate and shows markings from negative 15 to 15 percent in increments of 5 percent. Two curves representing the Federal funds rates and Federal funds rate (Taylor rule) are plotted on the graph.&#10;The Federal funds rates curve begins at 7.5 percent and slowly falls with fluctuations to 0 percent in 2009 and remains at 0 percent until 2016. The curve then increases gradually to reach a peak at 2 percent in 2019 before falling sharply back to 0 percent in 2020. The curve then sharply increases to 4 percent in 2023.&#10;The Federal funds rate (Taylor rule) closely follows the federal funds rates curve until 2010, when it falls to negative 7.5 percent. The curve then increases to 7.5 percent in 2019. The curve then sharply falls to negative 15 percent in 2020 before quickly increasing to 12 percent in 2022.&#10;All values are approximate.">
            <a:extLst>
              <a:ext uri="{FF2B5EF4-FFF2-40B4-BE49-F238E27FC236}">
                <a16:creationId xmlns:a16="http://schemas.microsoft.com/office/drawing/2014/main" id="{130056B4-C25B-B0A4-F4B7-81AF0DE149A4}"/>
              </a:ext>
            </a:extLst>
          </p:cNvPr>
          <p:cNvPicPr>
            <a:picLocks noChangeAspect="1"/>
          </p:cNvPicPr>
          <p:nvPr/>
        </p:nvPicPr>
        <p:blipFill>
          <a:blip r:embed="rId3"/>
          <a:stretch>
            <a:fillRect/>
          </a:stretch>
        </p:blipFill>
        <p:spPr>
          <a:xfrm>
            <a:off x="4389119" y="1698171"/>
            <a:ext cx="5362090" cy="5352165"/>
          </a:xfrm>
          <a:prstGeom prst="rect">
            <a:avLst/>
          </a:prstGeom>
        </p:spPr>
      </p:pic>
    </p:spTree>
    <p:extLst>
      <p:ext uri="{BB962C8B-B14F-4D97-AF65-F5344CB8AC3E}">
        <p14:creationId xmlns:p14="http://schemas.microsoft.com/office/powerpoint/2010/main" val="4273338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254"/>
            <a:ext cx="9996324" cy="987115"/>
          </a:xfrm>
        </p:spPr>
        <p:txBody>
          <a:bodyPr>
            <a:normAutofit/>
          </a:bodyPr>
          <a:lstStyle/>
          <a:p>
            <a:pPr algn="ctr"/>
            <a:r>
              <a:rPr lang="en-US" sz="2900" b="1" dirty="0">
                <a:solidFill>
                  <a:srgbClr val="0505F1"/>
                </a:solidFill>
              </a:rPr>
              <a:t>INFLATION TARGETING</a:t>
            </a:r>
          </a:p>
        </p:txBody>
      </p:sp>
      <p:sp>
        <p:nvSpPr>
          <p:cNvPr id="4" name="Content Placeholder 3"/>
          <p:cNvSpPr>
            <a:spLocks noGrp="1"/>
          </p:cNvSpPr>
          <p:nvPr>
            <p:ph sz="quarter" idx="10"/>
          </p:nvPr>
        </p:nvSpPr>
        <p:spPr>
          <a:xfrm>
            <a:off x="136632" y="1145884"/>
            <a:ext cx="9785136" cy="2475140"/>
          </a:xfrm>
        </p:spPr>
        <p:txBody>
          <a:bodyPr/>
          <a:lstStyle/>
          <a:p>
            <a:pPr marL="354013" indent="-354013">
              <a:spcAft>
                <a:spcPts val="1200"/>
              </a:spcAft>
            </a:pPr>
            <a:r>
              <a:rPr lang="en-US" sz="2200" dirty="0">
                <a:latin typeface="Arial" panose="020B0604020202020204" pitchFamily="34" charset="0"/>
                <a:cs typeface="Arial" panose="020B0604020202020204" pitchFamily="34" charset="0"/>
              </a:rPr>
              <a:t>Instead of using a Taylor rule, many central banks use </a:t>
            </a:r>
            <a:r>
              <a:rPr lang="en-US" sz="2200" b="1" dirty="0">
                <a:latin typeface="Arial" panose="020B0604020202020204" pitchFamily="34" charset="0"/>
                <a:cs typeface="Arial" panose="020B0604020202020204" pitchFamily="34" charset="0"/>
              </a:rPr>
              <a:t>inflation targeting</a:t>
            </a:r>
            <a:r>
              <a:rPr lang="en-US" sz="2200" dirty="0"/>
              <a:t>.</a:t>
            </a:r>
            <a:endParaRPr lang="en-US" sz="2200" dirty="0">
              <a:latin typeface="Arial" panose="020B0604020202020204" pitchFamily="34" charset="0"/>
              <a:cs typeface="Arial" panose="020B0604020202020204" pitchFamily="34" charset="0"/>
            </a:endParaRPr>
          </a:p>
          <a:p>
            <a:pPr marL="354013" indent="-354013">
              <a:spcAft>
                <a:spcPts val="1200"/>
              </a:spcAft>
            </a:pPr>
            <a:r>
              <a:rPr lang="en-US" sz="2200" dirty="0"/>
              <a:t>T</a:t>
            </a:r>
            <a:r>
              <a:rPr lang="en-US" sz="2200" dirty="0">
                <a:latin typeface="Arial" panose="020B0604020202020204" pitchFamily="34" charset="0"/>
                <a:cs typeface="Arial" panose="020B0604020202020204" pitchFamily="34" charset="0"/>
              </a:rPr>
              <a:t>he central bank sets an explicit target for the inflation rate and uses monetary policy to hit that target.</a:t>
            </a:r>
          </a:p>
          <a:p>
            <a:pPr marL="354013" indent="-354013">
              <a:spcAft>
                <a:spcPts val="1200"/>
              </a:spcAft>
            </a:pPr>
            <a:r>
              <a:rPr lang="en-US" sz="2200" dirty="0"/>
              <a:t>Consider the target inflation rates of six central banks: There are no significant differences between their target inflation rates.</a:t>
            </a:r>
            <a:endParaRPr lang="en-US" sz="2200" dirty="0">
              <a:latin typeface="Arial" panose="020B0604020202020204" pitchFamily="34" charset="0"/>
              <a:cs typeface="Arial" panose="020B0604020202020204" pitchFamily="34" charset="0"/>
            </a:endParaRPr>
          </a:p>
        </p:txBody>
      </p:sp>
      <p:pic>
        <p:nvPicPr>
          <p:cNvPr id="5" name="Picture 4" descr="A scale shows the inflation targets in six countries.&#10;A horizontal number scale labeled Inflation targets shows markings from 1 percent to 3 percent in increments of 1 percent. The left side of the scale at 1 percent is labeled Lower bound and the right side of the scale at 3 percent is labeled Upper bound. Six countries are arranged vertically next to the scale. The data presented on the scale read as follows:&#10;• New Zealand, from 1 percent to 3 percent&#10;• Canada, from 1 percent to 3 percent&#10;• Sweden, 2 percent&#10;• Norway, 2 percent&#10;• Britain, 2 percent&#10;• United States, 2 percent.">
            <a:extLst>
              <a:ext uri="{FF2B5EF4-FFF2-40B4-BE49-F238E27FC236}">
                <a16:creationId xmlns:a16="http://schemas.microsoft.com/office/drawing/2014/main" id="{2488C2F1-D962-E672-25D2-C627443AED22}"/>
              </a:ext>
            </a:extLst>
          </p:cNvPr>
          <p:cNvPicPr>
            <a:picLocks noChangeAspect="1"/>
          </p:cNvPicPr>
          <p:nvPr/>
        </p:nvPicPr>
        <p:blipFill rotWithShape="1">
          <a:blip r:embed="rId3"/>
          <a:srcRect t="4764"/>
          <a:stretch/>
        </p:blipFill>
        <p:spPr>
          <a:xfrm>
            <a:off x="1498685" y="3621024"/>
            <a:ext cx="6998954" cy="3419809"/>
          </a:xfrm>
          <a:prstGeom prst="rect">
            <a:avLst/>
          </a:prstGeom>
        </p:spPr>
      </p:pic>
    </p:spTree>
    <p:extLst>
      <p:ext uri="{BB962C8B-B14F-4D97-AF65-F5344CB8AC3E}">
        <p14:creationId xmlns:p14="http://schemas.microsoft.com/office/powerpoint/2010/main" val="4076897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6" y="387726"/>
            <a:ext cx="9996324" cy="995428"/>
          </a:xfrm>
        </p:spPr>
        <p:txBody>
          <a:bodyPr/>
          <a:lstStyle/>
          <a:p>
            <a:r>
              <a:rPr lang="en-US" dirty="0">
                <a:latin typeface="Arial" panose="020B0604020202020204" pitchFamily="34" charset="0"/>
                <a:cs typeface="Arial" panose="020B0604020202020204" pitchFamily="34" charset="0"/>
              </a:rPr>
              <a:t>DOES IT MATTER?</a:t>
            </a:r>
          </a:p>
        </p:txBody>
      </p:sp>
      <p:sp>
        <p:nvSpPr>
          <p:cNvPr id="3" name="Content Placeholder 2"/>
          <p:cNvSpPr>
            <a:spLocks noGrp="1"/>
          </p:cNvSpPr>
          <p:nvPr>
            <p:ph sz="quarter" idx="10"/>
          </p:nvPr>
        </p:nvSpPr>
        <p:spPr>
          <a:xfrm>
            <a:off x="117582" y="1726258"/>
            <a:ext cx="9804186" cy="5658416"/>
          </a:xfrm>
        </p:spPr>
        <p:txBody>
          <a:bodyPr>
            <a:normAutofit/>
          </a:bodyPr>
          <a:lstStyle/>
          <a:p>
            <a:pPr>
              <a:spcAft>
                <a:spcPts val="1200"/>
              </a:spcAft>
            </a:pPr>
            <a:r>
              <a:rPr lang="en-US" dirty="0">
                <a:latin typeface="Arial" panose="020B0604020202020204" pitchFamily="34" charset="0"/>
                <a:cs typeface="Arial" panose="020B0604020202020204" pitchFamily="34" charset="0"/>
              </a:rPr>
              <a:t>One major difference between the two methods:</a:t>
            </a:r>
          </a:p>
          <a:p>
            <a:pPr lvl="1" indent="-457200">
              <a:spcAft>
                <a:spcPts val="1200"/>
              </a:spcAft>
            </a:pPr>
            <a:r>
              <a:rPr lang="en-US" dirty="0">
                <a:latin typeface="Arial" panose="020B0604020202020204" pitchFamily="34" charset="0"/>
                <a:cs typeface="Arial" panose="020B0604020202020204" pitchFamily="34" charset="0"/>
              </a:rPr>
              <a:t>Inflation targeting is forward-looking (based on a forecast of future inflation).</a:t>
            </a:r>
          </a:p>
          <a:p>
            <a:pPr lvl="1" indent="-457200">
              <a:spcAft>
                <a:spcPts val="1200"/>
              </a:spcAft>
            </a:pPr>
            <a:r>
              <a:rPr lang="en-US" dirty="0">
                <a:latin typeface="Arial" panose="020B0604020202020204" pitchFamily="34" charset="0"/>
                <a:cs typeface="Arial" panose="020B0604020202020204" pitchFamily="34" charset="0"/>
              </a:rPr>
              <a:t>The Taylor rule is backward-looking (adjusts monetary policy in response to past</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inflation).</a:t>
            </a:r>
          </a:p>
        </p:txBody>
      </p:sp>
    </p:spTree>
    <p:extLst>
      <p:ext uri="{BB962C8B-B14F-4D97-AF65-F5344CB8AC3E}">
        <p14:creationId xmlns:p14="http://schemas.microsoft.com/office/powerpoint/2010/main" val="2288791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THE ZERO LOWER BOUND PROBLEM</a:t>
            </a:r>
          </a:p>
        </p:txBody>
      </p:sp>
      <p:sp>
        <p:nvSpPr>
          <p:cNvPr id="3" name="Content Placeholder 2"/>
          <p:cNvSpPr>
            <a:spLocks noGrp="1"/>
          </p:cNvSpPr>
          <p:nvPr>
            <p:ph sz="quarter" idx="10"/>
          </p:nvPr>
        </p:nvSpPr>
        <p:spPr>
          <a:xfrm>
            <a:off x="117582" y="1176120"/>
            <a:ext cx="9804186" cy="6035782"/>
          </a:xfrm>
        </p:spPr>
        <p:txBody>
          <a:bodyPr>
            <a:normAutofit fontScale="92500" lnSpcReduction="20000"/>
          </a:bodyPr>
          <a:lstStyle/>
          <a:p>
            <a:pPr>
              <a:lnSpc>
                <a:spcPct val="120000"/>
              </a:lnSpc>
              <a:spcAft>
                <a:spcPts val="600"/>
              </a:spcAft>
            </a:pPr>
            <a:r>
              <a:rPr lang="en-US" sz="2400" b="1" dirty="0"/>
              <a:t>Zero lower bound for interest rates</a:t>
            </a:r>
            <a:r>
              <a:rPr lang="en-US" sz="2400" dirty="0"/>
              <a:t>: I</a:t>
            </a:r>
            <a:r>
              <a:rPr lang="en-US" sz="2400" dirty="0">
                <a:latin typeface="Arial" panose="020B0604020202020204" pitchFamily="34" charset="0"/>
                <a:cs typeface="Arial" panose="020B0604020202020204" pitchFamily="34" charset="0"/>
              </a:rPr>
              <a:t>nterest rates can’t go below zero </a:t>
            </a:r>
            <a:r>
              <a:rPr lang="en-US" sz="2400" dirty="0"/>
              <a:t>without causing significant problems.</a:t>
            </a:r>
          </a:p>
          <a:p>
            <a:pPr marL="719138" lvl="1" indent="-365125">
              <a:lnSpc>
                <a:spcPct val="120000"/>
              </a:lnSpc>
              <a:spcAft>
                <a:spcPts val="600"/>
              </a:spcAft>
            </a:pPr>
            <a:r>
              <a:rPr lang="en-US" sz="2400" dirty="0"/>
              <a:t>By 2016, the Swiss equivalent of the federal funds rate was −0.75%, and both the European Central Bank and the Bank of Japan also had slightly negative rates.</a:t>
            </a:r>
          </a:p>
          <a:p>
            <a:pPr marL="719138" lvl="1" indent="-365125">
              <a:lnSpc>
                <a:spcPct val="120000"/>
              </a:lnSpc>
              <a:spcAft>
                <a:spcPts val="600"/>
              </a:spcAft>
            </a:pPr>
            <a:r>
              <a:rPr lang="en-US" sz="2400" dirty="0"/>
              <a:t>The zero lower bound isn’t an absolute limit. Still, no central bank has tried to push rates significantly below zero.</a:t>
            </a:r>
          </a:p>
          <a:p>
            <a:pPr>
              <a:lnSpc>
                <a:spcPct val="120000"/>
              </a:lnSpc>
              <a:spcAft>
                <a:spcPts val="600"/>
              </a:spcAft>
            </a:pPr>
            <a:r>
              <a:rPr lang="en-US" sz="2400" dirty="0"/>
              <a:t>Running up against the zero lower bound: When inflation is low and the economy is below potential, normal monetary policy runs out of room to operate because short-term interest rates are already at or near zero.</a:t>
            </a:r>
            <a:endParaRPr lang="en-US" sz="2400" dirty="0">
              <a:latin typeface="Arial" panose="020B0604020202020204" pitchFamily="34" charset="0"/>
              <a:cs typeface="Arial" panose="020B0604020202020204" pitchFamily="34" charset="0"/>
            </a:endParaRPr>
          </a:p>
          <a:p>
            <a:pPr>
              <a:lnSpc>
                <a:spcPct val="120000"/>
              </a:lnSpc>
              <a:spcAft>
                <a:spcPts val="600"/>
              </a:spcAft>
            </a:pPr>
            <a:r>
              <a:rPr lang="en-US" sz="2400" dirty="0">
                <a:latin typeface="Arial" panose="020B0604020202020204" pitchFamily="34" charset="0"/>
                <a:cs typeface="Arial" panose="020B0604020202020204" pitchFamily="34" charset="0"/>
              </a:rPr>
              <a:t>November 2010:  Interest rates were at or near zero, and the Fed got creative and tried “quantitative easing” by buying longer-term government bonds.</a:t>
            </a:r>
          </a:p>
          <a:p>
            <a:pPr>
              <a:lnSpc>
                <a:spcPct val="120000"/>
              </a:lnSpc>
              <a:spcAft>
                <a:spcPts val="600"/>
              </a:spcAft>
            </a:pPr>
            <a:r>
              <a:rPr lang="en-US" sz="2400" dirty="0">
                <a:latin typeface="Arial" panose="020B0604020202020204" pitchFamily="34" charset="0"/>
                <a:cs typeface="Arial" panose="020B0604020202020204" pitchFamily="34" charset="0"/>
              </a:rPr>
              <a:t>Despite the Fed’s efforts, the pace of recovery remained disappointingly slow.</a:t>
            </a:r>
          </a:p>
        </p:txBody>
      </p:sp>
    </p:spTree>
    <p:extLst>
      <p:ext uri="{BB962C8B-B14F-4D97-AF65-F5344CB8AC3E}">
        <p14:creationId xmlns:p14="http://schemas.microsoft.com/office/powerpoint/2010/main" val="4067231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LEARN BY DOING</a:t>
            </a:r>
            <a:r>
              <a:rPr lang="en-US" dirty="0"/>
              <a:t>:</a:t>
            </a:r>
            <a:r>
              <a:rPr lang="en-US" dirty="0">
                <a:latin typeface="Arial" panose="020B0604020202020204" pitchFamily="34" charset="0"/>
                <a:cs typeface="Arial" panose="020B0604020202020204" pitchFamily="34" charset="0"/>
              </a:rPr>
              <a:t> DISCUSSION QUESTION 1</a:t>
            </a:r>
          </a:p>
        </p:txBody>
      </p:sp>
      <p:sp>
        <p:nvSpPr>
          <p:cNvPr id="3" name="Content Placeholder 2"/>
          <p:cNvSpPr>
            <a:spLocks noGrp="1"/>
          </p:cNvSpPr>
          <p:nvPr>
            <p:ph sz="quarter" idx="10"/>
          </p:nvPr>
        </p:nvSpPr>
        <p:spPr>
          <a:xfrm>
            <a:off x="117582" y="1588235"/>
            <a:ext cx="9804186" cy="5658416"/>
          </a:xfrm>
        </p:spPr>
        <p:txBody>
          <a:bodyPr>
            <a:normAutofit/>
          </a:bodyPr>
          <a:lstStyle/>
          <a:p>
            <a:pPr>
              <a:spcAft>
                <a:spcPts val="1200"/>
              </a:spcAft>
            </a:pPr>
            <a:r>
              <a:rPr lang="en-US" dirty="0">
                <a:latin typeface="Arial" panose="020B0604020202020204" pitchFamily="34" charset="0"/>
                <a:cs typeface="Arial" panose="020B0604020202020204" pitchFamily="34" charset="0"/>
              </a:rPr>
              <a:t>With a partner, draw the </a:t>
            </a:r>
            <a:r>
              <a:rPr lang="en-US" i="1" dirty="0">
                <a:latin typeface="Arial" panose="020B0604020202020204" pitchFamily="34" charset="0"/>
                <a:cs typeface="Arial" panose="020B0604020202020204" pitchFamily="34" charset="0"/>
              </a:rPr>
              <a:t>SRAS</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AD,</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LRAS</a:t>
            </a:r>
            <a:r>
              <a:rPr lang="en-US" dirty="0">
                <a:latin typeface="Arial" panose="020B0604020202020204" pitchFamily="34" charset="0"/>
                <a:cs typeface="Arial" panose="020B0604020202020204" pitchFamily="34" charset="0"/>
              </a:rPr>
              <a:t> curves for an economy with a recessionary gap.  What monetary policy should the Fed pursue with its open-market operations?  </a:t>
            </a:r>
          </a:p>
          <a:p>
            <a:pPr>
              <a:spcAft>
                <a:spcPts val="1200"/>
              </a:spcAft>
            </a:pPr>
            <a:r>
              <a:rPr lang="en-US" dirty="0">
                <a:latin typeface="Arial" panose="020B0604020202020204" pitchFamily="34" charset="0"/>
                <a:cs typeface="Arial" panose="020B0604020202020204" pitchFamily="34" charset="0"/>
              </a:rPr>
              <a:t>Explain what happens to interest rates. Show on a money demand–money supply graph.</a:t>
            </a:r>
          </a:p>
          <a:p>
            <a:pPr>
              <a:spcAft>
                <a:spcPts val="1200"/>
              </a:spcAft>
            </a:pPr>
            <a:r>
              <a:rPr lang="en-US" dirty="0">
                <a:latin typeface="Arial" panose="020B0604020202020204" pitchFamily="34" charset="0"/>
                <a:cs typeface="Arial" panose="020B0604020202020204" pitchFamily="34" charset="0"/>
              </a:rPr>
              <a:t>Finally, show the effect of the monetary policy on the original graph.</a:t>
            </a:r>
          </a:p>
        </p:txBody>
      </p:sp>
    </p:spTree>
    <p:extLst>
      <p:ext uri="{BB962C8B-B14F-4D97-AF65-F5344CB8AC3E}">
        <p14:creationId xmlns:p14="http://schemas.microsoft.com/office/powerpoint/2010/main" val="2986873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THE DEMAND FOR MONEY</a:t>
            </a:r>
          </a:p>
        </p:txBody>
      </p:sp>
      <p:sp>
        <p:nvSpPr>
          <p:cNvPr id="9" name="Content Placeholder 8"/>
          <p:cNvSpPr>
            <a:spLocks noGrp="1"/>
          </p:cNvSpPr>
          <p:nvPr>
            <p:ph sz="quarter" idx="10"/>
          </p:nvPr>
        </p:nvSpPr>
        <p:spPr>
          <a:xfrm>
            <a:off x="124152" y="976346"/>
            <a:ext cx="9934248" cy="5466080"/>
          </a:xfrm>
        </p:spPr>
        <p:txBody>
          <a:bodyPr/>
          <a:lstStyle/>
          <a:p>
            <a:pPr>
              <a:spcAft>
                <a:spcPts val="1200"/>
              </a:spcAft>
            </a:pPr>
            <a:r>
              <a:rPr lang="en-US" b="1" dirty="0">
                <a:latin typeface="Arial" panose="020B0604020202020204" pitchFamily="34" charset="0"/>
                <a:cs typeface="Arial" panose="020B0604020202020204" pitchFamily="34" charset="0"/>
              </a:rPr>
              <a:t>The Opportunity Cost of Holding Money</a:t>
            </a:r>
          </a:p>
          <a:p>
            <a:pPr>
              <a:spcAft>
                <a:spcPts val="1200"/>
              </a:spcAft>
            </a:pPr>
            <a:r>
              <a:rPr lang="en-US" dirty="0">
                <a:latin typeface="Arial" panose="020B0604020202020204" pitchFamily="34" charset="0"/>
                <a:cs typeface="Arial" panose="020B0604020202020204" pitchFamily="34" charset="0"/>
              </a:rPr>
              <a:t>We all carry some cash around for the convenience. </a:t>
            </a:r>
          </a:p>
          <a:p>
            <a:pPr>
              <a:spcAft>
                <a:spcPts val="1200"/>
              </a:spcAft>
            </a:pPr>
            <a:r>
              <a:rPr lang="en-US" dirty="0">
                <a:latin typeface="Arial" panose="020B0604020202020204" pitchFamily="34" charset="0"/>
                <a:cs typeface="Arial" panose="020B0604020202020204" pitchFamily="34" charset="0"/>
              </a:rPr>
              <a:t>When we do, we give up interest income we’d collect if that spending power were in an interest-bearing asset like a bond.</a:t>
            </a:r>
          </a:p>
          <a:p>
            <a:pPr>
              <a:spcAft>
                <a:spcPts val="1200"/>
              </a:spcAft>
            </a:pPr>
            <a:r>
              <a:rPr lang="en-US" b="1" i="1" dirty="0">
                <a:latin typeface="Arial" panose="020B0604020202020204" pitchFamily="34" charset="0"/>
                <a:cs typeface="Arial" panose="020B0604020202020204" pitchFamily="34" charset="0"/>
              </a:rPr>
              <a:t>There is a price to be paid for the convenience of holding money.</a:t>
            </a:r>
          </a:p>
        </p:txBody>
      </p:sp>
      <p:pic>
        <p:nvPicPr>
          <p:cNvPr id="3" name="Picture 2">
            <a:extLst>
              <a:ext uri="{FF2B5EF4-FFF2-40B4-BE49-F238E27FC236}">
                <a16:creationId xmlns:a16="http://schemas.microsoft.com/office/drawing/2014/main" id="{3920D851-E49C-40D2-B03C-EA716CA40EAD}"/>
              </a:ext>
            </a:extLst>
          </p:cNvPr>
          <p:cNvPicPr>
            <a:picLocks noChangeAspect="1"/>
          </p:cNvPicPr>
          <p:nvPr/>
        </p:nvPicPr>
        <p:blipFill>
          <a:blip r:embed="rId2"/>
          <a:stretch>
            <a:fillRect/>
          </a:stretch>
        </p:blipFill>
        <p:spPr>
          <a:xfrm>
            <a:off x="1123950" y="4632908"/>
            <a:ext cx="8311598" cy="2911722"/>
          </a:xfrm>
          <a:prstGeom prst="rect">
            <a:avLst/>
          </a:prstGeom>
        </p:spPr>
      </p:pic>
    </p:spTree>
    <p:extLst>
      <p:ext uri="{BB962C8B-B14F-4D97-AF65-F5344CB8AC3E}">
        <p14:creationId xmlns:p14="http://schemas.microsoft.com/office/powerpoint/2010/main" val="4254407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MONEY, OUTPUT, AND PRICES IN THE LONG RUN</a:t>
            </a:r>
          </a:p>
        </p:txBody>
      </p:sp>
      <p:sp>
        <p:nvSpPr>
          <p:cNvPr id="3" name="Content Placeholder 2"/>
          <p:cNvSpPr>
            <a:spLocks noGrp="1"/>
          </p:cNvSpPr>
          <p:nvPr>
            <p:ph sz="quarter" idx="10"/>
          </p:nvPr>
        </p:nvSpPr>
        <p:spPr/>
        <p:txBody>
          <a:bodyPr>
            <a:normAutofit/>
          </a:bodyPr>
          <a:lstStyle/>
          <a:p>
            <a:pPr>
              <a:spcAft>
                <a:spcPts val="1200"/>
              </a:spcAft>
            </a:pPr>
            <a:r>
              <a:rPr lang="en-US" dirty="0">
                <a:latin typeface="Arial" panose="020B0604020202020204" pitchFamily="34" charset="0"/>
                <a:cs typeface="Arial" panose="020B0604020202020204" pitchFamily="34" charset="0"/>
              </a:rPr>
              <a:t>What about the economy’s ability to self-correct toward long-run equilibrium through flexible wages and </a:t>
            </a:r>
            <a:r>
              <a:rPr lang="en-US" i="1" dirty="0">
                <a:latin typeface="Arial" panose="020B0604020202020204" pitchFamily="34" charset="0"/>
                <a:cs typeface="Arial" panose="020B0604020202020204" pitchFamily="34" charset="0"/>
              </a:rPr>
              <a:t>SRAS</a:t>
            </a:r>
            <a:r>
              <a:rPr lang="en-US" dirty="0">
                <a:latin typeface="Arial" panose="020B0604020202020204" pitchFamily="34" charset="0"/>
                <a:cs typeface="Arial" panose="020B0604020202020204" pitchFamily="34" charset="0"/>
              </a:rPr>
              <a:t> shifts?</a:t>
            </a:r>
          </a:p>
          <a:p>
            <a:pPr>
              <a:spcAft>
                <a:spcPts val="1200"/>
              </a:spcAft>
            </a:pPr>
            <a:r>
              <a:rPr lang="en-US" dirty="0">
                <a:latin typeface="Arial" panose="020B0604020202020204" pitchFamily="34" charset="0"/>
                <a:cs typeface="Arial" panose="020B0604020202020204" pitchFamily="34" charset="0"/>
              </a:rPr>
              <a:t>In short, we believe that in the long run, changes in the quantity of money affect the price level but not the output or interest rate.</a:t>
            </a:r>
          </a:p>
        </p:txBody>
      </p:sp>
    </p:spTree>
    <p:extLst>
      <p:ext uri="{BB962C8B-B14F-4D97-AF65-F5344CB8AC3E}">
        <p14:creationId xmlns:p14="http://schemas.microsoft.com/office/powerpoint/2010/main" val="3222469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solidFill>
                  <a:srgbClr val="0505F1"/>
                </a:solidFill>
              </a:rPr>
              <a:t>CHANGES IN THE MONEY SUPPLY AND THE INTEREST RATE IN THE LONG RUN</a:t>
            </a:r>
          </a:p>
        </p:txBody>
      </p:sp>
      <p:pic>
        <p:nvPicPr>
          <p:cNvPr id="4" name="Picture 3" descr="A line graph shows the long run equilibrium in the money market.&#10;The horizontal axis is labeled Quantity of money and shows markings from left to right at M bar subscript 1 and M bar subscript 2. The vertical axis is labeled Interest rate, r and shows markings from bottom to top at r subscript 2 and r subscript 1. A vertical money supply curve labeled M S subscript 1 extends from the horizontal axis at the marking:&#10;• M bar subscript 1.&#10;A downward-sloping money demand curve labeled M D subscript 1 intersects the supply curve M S subscript 1 at the equilibrium point:&#10;• E subscript 1 at (M bar subscript 1, r subscript 1).&#10;The money supply curve M S subscript 1 shifts to the right to a new parallel supply curve labeled M S subscript 2.&#10;The demand curve M D subscript 1 intersects the new supply curve M S subscript 2 at the equilibrium point:&#10;• E subscript 2 at (M bar subscript 2, r subscript 2).&#10;The demand curve M D subscript 1 then shifts to the right to a new money demand curve. The new demand curve M D subscript 2 intersects the new supply curve M S subscript 2 at the equilibrium point:&#10;• E subscript 3 at (M bar subscript 2, r subscript 1).&#10;A callout to the rightward shift in the supply curve reads:&#10;• An increase in the money supply lowers the interest rate in the short run (ellipses).&#10;A callout to the rightward shift in the demand curve reads: &#10;• (ellipses) but in the long run higher prices lead to greater money demand, raising the interest rate to its original level.&#10;Arrows point along the vertical axis between r subscript 1 and r subscript 2.">
            <a:extLst>
              <a:ext uri="{FF2B5EF4-FFF2-40B4-BE49-F238E27FC236}">
                <a16:creationId xmlns:a16="http://schemas.microsoft.com/office/drawing/2014/main" id="{F300F195-F0AC-6673-4A18-B1B89A8168FE}"/>
              </a:ext>
            </a:extLst>
          </p:cNvPr>
          <p:cNvPicPr>
            <a:picLocks noChangeAspect="1"/>
          </p:cNvPicPr>
          <p:nvPr/>
        </p:nvPicPr>
        <p:blipFill>
          <a:blip r:embed="rId3"/>
          <a:stretch>
            <a:fillRect/>
          </a:stretch>
        </p:blipFill>
        <p:spPr>
          <a:xfrm>
            <a:off x="1621766" y="1807273"/>
            <a:ext cx="6832121" cy="4041436"/>
          </a:xfrm>
          <a:prstGeom prst="rect">
            <a:avLst/>
          </a:prstGeom>
        </p:spPr>
      </p:pic>
      <p:sp>
        <p:nvSpPr>
          <p:cNvPr id="12" name="Content Placeholder 11">
            <a:extLst>
              <a:ext uri="{FF2B5EF4-FFF2-40B4-BE49-F238E27FC236}">
                <a16:creationId xmlns:a16="http://schemas.microsoft.com/office/drawing/2014/main" id="{F3151A24-E7C8-CF8F-6F49-7FB41827F1F7}"/>
              </a:ext>
            </a:extLst>
          </p:cNvPr>
          <p:cNvSpPr>
            <a:spLocks noGrp="1"/>
          </p:cNvSpPr>
          <p:nvPr>
            <p:ph sz="quarter" idx="14"/>
          </p:nvPr>
        </p:nvSpPr>
        <p:spPr>
          <a:xfrm>
            <a:off x="350234" y="6238089"/>
            <a:ext cx="9357931" cy="1300162"/>
          </a:xfrm>
        </p:spPr>
        <p:txBody>
          <a:bodyPr/>
          <a:lstStyle/>
          <a:p>
            <a:pPr>
              <a:spcBef>
                <a:spcPts val="624"/>
              </a:spcBef>
            </a:pPr>
            <a:r>
              <a:rPr lang="en-US" sz="2000" dirty="0">
                <a:solidFill>
                  <a:schemeClr val="tx1"/>
                </a:solidFill>
                <a:latin typeface="Arial" panose="020B0604020202020204" pitchFamily="34" charset="0"/>
                <a:cs typeface="Arial" panose="020B0604020202020204" pitchFamily="34" charset="0"/>
              </a:rPr>
              <a:t>In the long run, changes in the money supply don’t affect the interest rate.</a:t>
            </a:r>
          </a:p>
          <a:p>
            <a:pPr>
              <a:spcBef>
                <a:spcPts val="624"/>
              </a:spcBef>
            </a:pPr>
            <a:r>
              <a:rPr lang="en-US" sz="2000" b="1" dirty="0">
                <a:solidFill>
                  <a:schemeClr val="tx1"/>
                </a:solidFill>
                <a:latin typeface="Arial" panose="020B0604020202020204" pitchFamily="34" charset="0"/>
                <a:cs typeface="Arial" panose="020B0604020202020204" pitchFamily="34" charset="0"/>
              </a:rPr>
              <a:t>Monetary neutrality</a:t>
            </a:r>
            <a:r>
              <a:rPr lang="en-US" sz="2000" dirty="0">
                <a:solidFill>
                  <a:schemeClr val="tx1"/>
                </a:solidFill>
                <a:latin typeface="Arial" panose="020B0604020202020204" pitchFamily="34" charset="0"/>
                <a:cs typeface="Arial" panose="020B0604020202020204" pitchFamily="34" charset="0"/>
              </a:rPr>
              <a:t>:</a:t>
            </a:r>
            <a:r>
              <a:rPr lang="en-US" sz="2000" b="1"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changes in the money supply have no real effect on the economy.</a:t>
            </a:r>
          </a:p>
        </p:txBody>
      </p:sp>
    </p:spTree>
    <p:extLst>
      <p:ext uri="{BB962C8B-B14F-4D97-AF65-F5344CB8AC3E}">
        <p14:creationId xmlns:p14="http://schemas.microsoft.com/office/powerpoint/2010/main" val="1951018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LEARN BY DOING DISCUSSION</a:t>
            </a:r>
          </a:p>
        </p:txBody>
      </p:sp>
      <p:sp>
        <p:nvSpPr>
          <p:cNvPr id="3" name="Content Placeholder 2"/>
          <p:cNvSpPr>
            <a:spLocks noGrp="1"/>
          </p:cNvSpPr>
          <p:nvPr>
            <p:ph sz="quarter" idx="10"/>
          </p:nvPr>
        </p:nvSpPr>
        <p:spPr>
          <a:xfrm>
            <a:off x="0" y="1344569"/>
            <a:ext cx="9804186" cy="5658416"/>
          </a:xfrm>
        </p:spPr>
        <p:txBody>
          <a:bodyPr/>
          <a:lstStyle/>
          <a:p>
            <a:pPr>
              <a:spcAft>
                <a:spcPts val="1200"/>
              </a:spcAft>
            </a:pPr>
            <a:r>
              <a:rPr lang="en-US" dirty="0">
                <a:latin typeface="Arial" panose="020B0604020202020204" pitchFamily="34" charset="0"/>
                <a:cs typeface="Arial" panose="020B0604020202020204" pitchFamily="34" charset="0"/>
              </a:rPr>
              <a:t>With a partner, </a:t>
            </a:r>
            <a:r>
              <a:rPr lang="en-US" b="1" dirty="0">
                <a:latin typeface="Arial" panose="020B0604020202020204" pitchFamily="34" charset="0"/>
                <a:cs typeface="Arial" panose="020B0604020202020204" pitchFamily="34" charset="0"/>
              </a:rPr>
              <a:t>draw the </a:t>
            </a:r>
            <a:r>
              <a:rPr lang="en-US" b="1" i="1" dirty="0">
                <a:latin typeface="Arial" panose="020B0604020202020204" pitchFamily="34" charset="0"/>
                <a:cs typeface="Arial" panose="020B0604020202020204" pitchFamily="34" charset="0"/>
              </a:rPr>
              <a:t>SRAS</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AD,</a:t>
            </a:r>
            <a:r>
              <a:rPr lang="en-US" b="1" dirty="0">
                <a:latin typeface="Arial" panose="020B0604020202020204" pitchFamily="34" charset="0"/>
                <a:cs typeface="Arial" panose="020B0604020202020204" pitchFamily="34" charset="0"/>
              </a:rPr>
              <a:t> and </a:t>
            </a:r>
            <a:r>
              <a:rPr lang="en-US" b="1" i="1" dirty="0">
                <a:latin typeface="Arial" panose="020B0604020202020204" pitchFamily="34" charset="0"/>
                <a:cs typeface="Arial" panose="020B0604020202020204" pitchFamily="34" charset="0"/>
              </a:rPr>
              <a:t>LRAS</a:t>
            </a:r>
            <a:r>
              <a:rPr lang="en-US" b="1" dirty="0">
                <a:latin typeface="Arial" panose="020B0604020202020204" pitchFamily="34" charset="0"/>
                <a:cs typeface="Arial" panose="020B0604020202020204" pitchFamily="34" charset="0"/>
              </a:rPr>
              <a:t> curves for an economy with a recessionary gap.</a:t>
            </a:r>
            <a:r>
              <a:rPr lang="en-US" dirty="0">
                <a:latin typeface="Arial" panose="020B0604020202020204" pitchFamily="34" charset="0"/>
                <a:cs typeface="Arial" panose="020B0604020202020204" pitchFamily="34" charset="0"/>
              </a:rPr>
              <a:t>  What </a:t>
            </a:r>
            <a:r>
              <a:rPr lang="en-US" b="1" dirty="0">
                <a:latin typeface="Arial" panose="020B0604020202020204" pitchFamily="34" charset="0"/>
                <a:cs typeface="Arial" panose="020B0604020202020204" pitchFamily="34" charset="0"/>
              </a:rPr>
              <a:t>monetary</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policy</a:t>
            </a:r>
            <a:r>
              <a:rPr lang="en-US" dirty="0">
                <a:latin typeface="Arial" panose="020B0604020202020204" pitchFamily="34" charset="0"/>
                <a:cs typeface="Arial" panose="020B0604020202020204" pitchFamily="34" charset="0"/>
              </a:rPr>
              <a:t> should the Fed pursue with its open-market operations?  </a:t>
            </a:r>
          </a:p>
          <a:p>
            <a:pPr>
              <a:spcAft>
                <a:spcPts val="1200"/>
              </a:spcAft>
            </a:pPr>
            <a:r>
              <a:rPr lang="en-US" b="1" dirty="0">
                <a:latin typeface="Arial" panose="020B0604020202020204" pitchFamily="34" charset="0"/>
                <a:cs typeface="Arial" panose="020B0604020202020204" pitchFamily="34" charset="0"/>
              </a:rPr>
              <a:t>Explain what happens to interest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rates</a:t>
            </a:r>
            <a:r>
              <a:rPr lang="en-US" dirty="0">
                <a:latin typeface="Arial" panose="020B0604020202020204" pitchFamily="34" charset="0"/>
                <a:cs typeface="Arial" panose="020B0604020202020204" pitchFamily="34" charset="0"/>
              </a:rPr>
              <a:t>.  Show on a </a:t>
            </a:r>
            <a:r>
              <a:rPr lang="en-US" b="1" dirty="0">
                <a:latin typeface="Arial" panose="020B0604020202020204" pitchFamily="34" charset="0"/>
                <a:cs typeface="Arial" panose="020B0604020202020204" pitchFamily="34" charset="0"/>
              </a:rPr>
              <a:t>money demand–money supply graph</a:t>
            </a:r>
            <a:r>
              <a:rPr lang="en-US" dirty="0">
                <a:latin typeface="Arial" panose="020B0604020202020204" pitchFamily="34" charset="0"/>
                <a:cs typeface="Arial" panose="020B0604020202020204" pitchFamily="34" charset="0"/>
              </a:rPr>
              <a:t>.</a:t>
            </a:r>
          </a:p>
          <a:p>
            <a:pPr>
              <a:spcAft>
                <a:spcPts val="1200"/>
              </a:spcAft>
            </a:pPr>
            <a:r>
              <a:rPr lang="en-US" dirty="0">
                <a:latin typeface="Arial" panose="020B0604020202020204" pitchFamily="34" charset="0"/>
                <a:cs typeface="Arial" panose="020B0604020202020204" pitchFamily="34" charset="0"/>
              </a:rPr>
              <a:t>Finally, show the </a:t>
            </a:r>
            <a:r>
              <a:rPr lang="en-US" b="1" dirty="0">
                <a:latin typeface="Arial" panose="020B0604020202020204" pitchFamily="34" charset="0"/>
                <a:cs typeface="Arial" panose="020B0604020202020204" pitchFamily="34" charset="0"/>
              </a:rPr>
              <a:t>effect of the monetary policy on the original graph.</a:t>
            </a:r>
          </a:p>
        </p:txBody>
      </p:sp>
    </p:spTree>
    <p:extLst>
      <p:ext uri="{BB962C8B-B14F-4D97-AF65-F5344CB8AC3E}">
        <p14:creationId xmlns:p14="http://schemas.microsoft.com/office/powerpoint/2010/main" val="2792201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6" y="381108"/>
            <a:ext cx="9996324" cy="995428"/>
          </a:xfrm>
        </p:spPr>
        <p:txBody>
          <a:bodyPr/>
          <a:lstStyle/>
          <a:p>
            <a:r>
              <a:rPr lang="en-US" dirty="0">
                <a:latin typeface="Arial" panose="020B0604020202020204" pitchFamily="34" charset="0"/>
                <a:cs typeface="Arial" panose="020B0604020202020204" pitchFamily="34" charset="0"/>
              </a:rPr>
              <a:t>MONEY, OUTPUT, AND PRICES IN THE LONG RUN</a:t>
            </a:r>
          </a:p>
        </p:txBody>
      </p:sp>
      <p:sp>
        <p:nvSpPr>
          <p:cNvPr id="3" name="Content Placeholder 2"/>
          <p:cNvSpPr>
            <a:spLocks noGrp="1"/>
          </p:cNvSpPr>
          <p:nvPr>
            <p:ph sz="quarter" idx="10"/>
          </p:nvPr>
        </p:nvSpPr>
        <p:spPr>
          <a:xfrm>
            <a:off x="237994" y="1732876"/>
            <a:ext cx="9566191" cy="5658416"/>
          </a:xfrm>
        </p:spPr>
        <p:txBody>
          <a:bodyPr/>
          <a:lstStyle/>
          <a:p>
            <a:pPr>
              <a:spcAft>
                <a:spcPts val="1200"/>
              </a:spcAft>
            </a:pPr>
            <a:r>
              <a:rPr lang="en-US" b="1" dirty="0">
                <a:latin typeface="Arial" panose="020B0604020202020204" pitchFamily="34" charset="0"/>
                <a:cs typeface="Arial" panose="020B0604020202020204" pitchFamily="34" charset="0"/>
              </a:rPr>
              <a:t>What about the economy’s ability to self-correct toward long-run equilibrium through flexible wages and </a:t>
            </a:r>
            <a:r>
              <a:rPr lang="en-US" b="1" i="1" dirty="0">
                <a:latin typeface="Arial" panose="020B0604020202020204" pitchFamily="34" charset="0"/>
                <a:cs typeface="Arial" panose="020B0604020202020204" pitchFamily="34" charset="0"/>
              </a:rPr>
              <a:t>SRAS</a:t>
            </a:r>
            <a:r>
              <a:rPr lang="en-US" b="1" dirty="0">
                <a:latin typeface="Arial" panose="020B0604020202020204" pitchFamily="34" charset="0"/>
                <a:cs typeface="Arial" panose="020B0604020202020204" pitchFamily="34" charset="0"/>
              </a:rPr>
              <a:t> shifts?</a:t>
            </a:r>
          </a:p>
          <a:p>
            <a:pPr>
              <a:spcAft>
                <a:spcPts val="1200"/>
              </a:spcAft>
            </a:pPr>
            <a:r>
              <a:rPr lang="en-US" b="1" dirty="0">
                <a:latin typeface="Arial" panose="020B0604020202020204" pitchFamily="34" charset="0"/>
                <a:cs typeface="Arial" panose="020B0604020202020204" pitchFamily="34" charset="0"/>
              </a:rPr>
              <a:t>In short, we believe that in the long run, changes in the quantity of money affect the price level but not the output or interest rate.</a:t>
            </a:r>
          </a:p>
        </p:txBody>
      </p:sp>
    </p:spTree>
    <p:extLst>
      <p:ext uri="{BB962C8B-B14F-4D97-AF65-F5344CB8AC3E}">
        <p14:creationId xmlns:p14="http://schemas.microsoft.com/office/powerpoint/2010/main" val="3125873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SHORT-RUN AND LONG-RUN EFFECTS OF AN INCREASE IN THE MONEY SUPPLY</a:t>
            </a:r>
          </a:p>
        </p:txBody>
      </p:sp>
      <p:pic>
        <p:nvPicPr>
          <p:cNvPr id="9" name="Picture Placeholder 8" descr="Figure 15-11 Line graph of Aggregate price level versus Real GDP, as discussed in the text and the caption. The rightward shift of the demand curve, the upward movement of the equilibrium point, and the leftward shift of the supply curve are summarized as follows: &quot;An increase in the money supply reduces the interest rate and increases aggregate demand, but the eventual rise in nominal wages leads to a fall in short-run aggregate supply, and aggregate output falls back to potential output.&quot;">
            <a:extLst>
              <a:ext uri="{FF2B5EF4-FFF2-40B4-BE49-F238E27FC236}">
                <a16:creationId xmlns:a16="http://schemas.microsoft.com/office/drawing/2014/main" id="{D1A5D38D-B18F-4416-80BA-AE53A1CE3644}"/>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771029" y="1565713"/>
            <a:ext cx="8673596" cy="5978917"/>
          </a:xfrm>
          <a:prstGeom prst="rect">
            <a:avLst/>
          </a:prstGeom>
        </p:spPr>
      </p:pic>
    </p:spTree>
    <p:extLst>
      <p:ext uri="{BB962C8B-B14F-4D97-AF65-F5344CB8AC3E}">
        <p14:creationId xmlns:p14="http://schemas.microsoft.com/office/powerpoint/2010/main" val="258552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6" y="331304"/>
            <a:ext cx="9996324" cy="987115"/>
          </a:xfrm>
        </p:spPr>
        <p:txBody>
          <a:bodyPr/>
          <a:lstStyle/>
          <a:p>
            <a:r>
              <a:rPr lang="en-US" dirty="0">
                <a:latin typeface="Arial" panose="020B0604020202020204" pitchFamily="34" charset="0"/>
                <a:cs typeface="Arial" panose="020B0604020202020204" pitchFamily="34" charset="0"/>
              </a:rPr>
              <a:t>MONETARY NEUTRALITY</a:t>
            </a:r>
          </a:p>
        </p:txBody>
      </p:sp>
      <p:sp>
        <p:nvSpPr>
          <p:cNvPr id="3" name="Content Placeholder 2"/>
          <p:cNvSpPr>
            <a:spLocks noGrp="1"/>
          </p:cNvSpPr>
          <p:nvPr>
            <p:ph sz="quarter" idx="10"/>
          </p:nvPr>
        </p:nvSpPr>
        <p:spPr>
          <a:xfrm>
            <a:off x="96669" y="1013073"/>
            <a:ext cx="9759046" cy="5428201"/>
          </a:xfrm>
        </p:spPr>
        <p:txBody>
          <a:bodyPr/>
          <a:lstStyle/>
          <a:p>
            <a:r>
              <a:rPr lang="en-US" sz="2400" b="1" dirty="0">
                <a:latin typeface="Arial" panose="020B0604020202020204" pitchFamily="34" charset="0"/>
                <a:cs typeface="Arial" panose="020B0604020202020204" pitchFamily="34" charset="0"/>
              </a:rPr>
              <a:t>In the long run, changes in the money supply don’t affect the interest rate.</a:t>
            </a:r>
          </a:p>
          <a:p>
            <a:r>
              <a:rPr lang="en-US" sz="2400" b="1" dirty="0">
                <a:latin typeface="Arial" panose="020B0604020202020204" pitchFamily="34" charset="0"/>
                <a:cs typeface="Arial" panose="020B0604020202020204" pitchFamily="34" charset="0"/>
              </a:rPr>
              <a:t>Monetary neutrality: </a:t>
            </a:r>
            <a:r>
              <a:rPr lang="en-US" sz="2400" dirty="0">
                <a:latin typeface="Arial" panose="020B0604020202020204" pitchFamily="34" charset="0"/>
                <a:cs typeface="Arial" panose="020B0604020202020204" pitchFamily="34" charset="0"/>
              </a:rPr>
              <a:t>changes in the money supply have no real effect on the economy</a:t>
            </a:r>
          </a:p>
        </p:txBody>
      </p:sp>
      <p:pic>
        <p:nvPicPr>
          <p:cNvPr id="4" name="Picture 3">
            <a:extLst>
              <a:ext uri="{FF2B5EF4-FFF2-40B4-BE49-F238E27FC236}">
                <a16:creationId xmlns:a16="http://schemas.microsoft.com/office/drawing/2014/main" id="{B2DC005E-C6E2-1212-BE2F-A892B8588724}"/>
              </a:ext>
            </a:extLst>
          </p:cNvPr>
          <p:cNvPicPr>
            <a:picLocks noChangeAspect="1"/>
          </p:cNvPicPr>
          <p:nvPr/>
        </p:nvPicPr>
        <p:blipFill>
          <a:blip r:embed="rId2"/>
          <a:stretch>
            <a:fillRect/>
          </a:stretch>
        </p:blipFill>
        <p:spPr>
          <a:xfrm>
            <a:off x="974857" y="2936804"/>
            <a:ext cx="7944856" cy="4186239"/>
          </a:xfrm>
          <a:prstGeom prst="rect">
            <a:avLst/>
          </a:prstGeom>
        </p:spPr>
      </p:pic>
    </p:spTree>
    <p:extLst>
      <p:ext uri="{BB962C8B-B14F-4D97-AF65-F5344CB8AC3E}">
        <p14:creationId xmlns:p14="http://schemas.microsoft.com/office/powerpoint/2010/main" val="4049427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INTERNATIONAL EVIDENCE OF MONETARY NEUTRALITY</a:t>
            </a:r>
          </a:p>
        </p:txBody>
      </p:sp>
      <p:sp>
        <p:nvSpPr>
          <p:cNvPr id="3" name="Content Placeholder 2"/>
          <p:cNvSpPr>
            <a:spLocks noGrp="1"/>
          </p:cNvSpPr>
          <p:nvPr>
            <p:ph sz="quarter" idx="10"/>
          </p:nvPr>
        </p:nvSpPr>
        <p:spPr>
          <a:xfrm>
            <a:off x="62076" y="1275785"/>
            <a:ext cx="9804186" cy="1079721"/>
          </a:xfrm>
        </p:spPr>
        <p:txBody>
          <a:bodyPr/>
          <a:lstStyle/>
          <a:p>
            <a:r>
              <a:rPr lang="en-US" b="1" dirty="0">
                <a:latin typeface="Arial" panose="020B0604020202020204" pitchFamily="34" charset="0"/>
                <a:cs typeface="Arial" panose="020B0604020202020204" pitchFamily="34" charset="0"/>
              </a:rPr>
              <a:t>Do increases in the money supply really lead to increases in the price level? It’s not exact, but yes.</a:t>
            </a:r>
          </a:p>
        </p:txBody>
      </p:sp>
      <p:pic>
        <p:nvPicPr>
          <p:cNvPr id="8" name="Picture Placeholder 7" descr="Figure 15-13 An image shows scatter plot representing the run relationship between money and inflation. The scatter plot shows the vertical axis labeled as “Average annual increase in price level” ranging from 0 to 50, in increments of 10 and the horizontal axis labeled as “Average annual increase in money supply” ranging from 0 to 50, in increments of 10. It shows a linear curve originating from 0 at 45 degree and few dotes representing countries lies under the linear curve. The coordinate points of the dots are as follows: United Sates, (6, 3); Switzerland, (8, 1); Canada, (9, 2); South Korea, (14, 4); India, (16, 9); South Africa, (15, 9); Iceland, (18, 10); Mexico, (29, 21); Israel, (32, 19); Turkey, (45, 41).">
            <a:extLst>
              <a:ext uri="{FF2B5EF4-FFF2-40B4-BE49-F238E27FC236}">
                <a16:creationId xmlns:a16="http://schemas.microsoft.com/office/drawing/2014/main" id="{2B7F5271-1144-41BB-B5B5-3E27F8083273}"/>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4320" b="4320"/>
          <a:stretch>
            <a:fillRect/>
          </a:stretch>
        </p:blipFill>
        <p:spPr>
          <a:xfrm>
            <a:off x="576197" y="2832248"/>
            <a:ext cx="8793271" cy="4620737"/>
          </a:xfrm>
          <a:prstGeom prst="rect">
            <a:avLst/>
          </a:prstGeom>
        </p:spPr>
      </p:pic>
    </p:spTree>
    <p:extLst>
      <p:ext uri="{BB962C8B-B14F-4D97-AF65-F5344CB8AC3E}">
        <p14:creationId xmlns:p14="http://schemas.microsoft.com/office/powerpoint/2010/main" val="1989734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66389"/>
            <a:ext cx="9052560" cy="1221210"/>
          </a:xfrm>
        </p:spPr>
        <p:txBody>
          <a:bodyPr/>
          <a:lstStyle/>
          <a:p>
            <a:r>
              <a:rPr lang="en-US" sz="3200" cap="all" dirty="0">
                <a:solidFill>
                  <a:srgbClr val="0505F1"/>
                </a:solidFill>
                <a:latin typeface="Arial" panose="020B0604020202020204" pitchFamily="34" charset="0"/>
                <a:cs typeface="Arial" panose="020B0604020202020204" pitchFamily="34" charset="0"/>
              </a:rPr>
              <a:t>The Quantity Theory of Money</a:t>
            </a:r>
          </a:p>
        </p:txBody>
      </p:sp>
      <p:sp>
        <p:nvSpPr>
          <p:cNvPr id="3" name="Text Placeholder 2"/>
          <p:cNvSpPr>
            <a:spLocks noGrp="1"/>
          </p:cNvSpPr>
          <p:nvPr>
            <p:ph type="body" sz="quarter" idx="13"/>
          </p:nvPr>
        </p:nvSpPr>
        <p:spPr>
          <a:xfrm>
            <a:off x="377190" y="1366075"/>
            <a:ext cx="9555480" cy="443047"/>
          </a:xfrm>
        </p:spPr>
        <p:txBody>
          <a:bodyPr/>
          <a:lstStyle/>
          <a:p>
            <a:r>
              <a:rPr lang="en-US" sz="2400" dirty="0">
                <a:solidFill>
                  <a:schemeClr val="tx1"/>
                </a:solidFill>
              </a:rPr>
              <a:t>We explain the quantity theory of money and use it to explain how high rates of inflation occur</a:t>
            </a:r>
          </a:p>
        </p:txBody>
      </p:sp>
      <p:sp>
        <p:nvSpPr>
          <p:cNvPr id="4" name="Content Placeholder 3"/>
          <p:cNvSpPr>
            <a:spLocks noGrp="1"/>
          </p:cNvSpPr>
          <p:nvPr>
            <p:ph sz="quarter" idx="14"/>
          </p:nvPr>
        </p:nvSpPr>
        <p:spPr>
          <a:xfrm>
            <a:off x="502920" y="2622026"/>
            <a:ext cx="9304020" cy="4783985"/>
          </a:xfrm>
        </p:spPr>
        <p:txBody>
          <a:bodyPr/>
          <a:lstStyle/>
          <a:p>
            <a:pPr>
              <a:spcBef>
                <a:spcPts val="0"/>
              </a:spcBef>
              <a:spcAft>
                <a:spcPts val="1320"/>
              </a:spcAft>
              <a:defRPr/>
            </a:pPr>
            <a:r>
              <a:rPr lang="en-US" dirty="0">
                <a:solidFill>
                  <a:schemeClr val="tx1"/>
                </a:solidFill>
                <a:latin typeface="+mn-lt"/>
              </a:rPr>
              <a:t>Beginning in the sixteenth century, Spain sent gold and silver from Mexico and Peru back to Europe.</a:t>
            </a:r>
          </a:p>
          <a:p>
            <a:pPr marL="377190" indent="-377190">
              <a:spcBef>
                <a:spcPts val="0"/>
              </a:spcBef>
              <a:spcAft>
                <a:spcPts val="1320"/>
              </a:spcAft>
              <a:buFont typeface="Arial" panose="020B0604020202020204" pitchFamily="34" charset="0"/>
              <a:buChar char="•"/>
              <a:defRPr/>
            </a:pPr>
            <a:r>
              <a:rPr lang="en-US" dirty="0">
                <a:solidFill>
                  <a:schemeClr val="tx1"/>
                </a:solidFill>
                <a:latin typeface="+mn-lt"/>
              </a:rPr>
              <a:t>These metals were minted into coins, increasing the money supply.</a:t>
            </a:r>
          </a:p>
          <a:p>
            <a:pPr>
              <a:spcBef>
                <a:spcPts val="0"/>
              </a:spcBef>
              <a:spcAft>
                <a:spcPts val="1320"/>
              </a:spcAft>
              <a:defRPr/>
            </a:pPr>
            <a:endParaRPr lang="en-US" dirty="0">
              <a:solidFill>
                <a:schemeClr val="tx1"/>
              </a:solidFill>
              <a:latin typeface="+mn-lt"/>
            </a:endParaRPr>
          </a:p>
          <a:p>
            <a:pPr>
              <a:spcBef>
                <a:spcPts val="0"/>
              </a:spcBef>
              <a:spcAft>
                <a:spcPts val="1320"/>
              </a:spcAft>
              <a:defRPr/>
            </a:pPr>
            <a:r>
              <a:rPr lang="en-US" dirty="0">
                <a:solidFill>
                  <a:schemeClr val="tx1"/>
                </a:solidFill>
                <a:latin typeface="+mn-lt"/>
              </a:rPr>
              <a:t>Prices in Europe rose steadily during those years.</a:t>
            </a:r>
          </a:p>
          <a:p>
            <a:pPr marL="377190" indent="-377190">
              <a:spcBef>
                <a:spcPts val="0"/>
              </a:spcBef>
              <a:spcAft>
                <a:spcPts val="1320"/>
              </a:spcAft>
              <a:buFont typeface="Arial" panose="020B0604020202020204" pitchFamily="34" charset="0"/>
              <a:buChar char="•"/>
              <a:defRPr/>
            </a:pPr>
            <a:r>
              <a:rPr lang="en-US" dirty="0">
                <a:solidFill>
                  <a:schemeClr val="tx1"/>
                </a:solidFill>
                <a:latin typeface="+mn-lt"/>
              </a:rPr>
              <a:t>This helped people to make the connection between the amount of money in circulation, and the price level.</a:t>
            </a:r>
          </a:p>
        </p:txBody>
      </p:sp>
    </p:spTree>
    <p:extLst>
      <p:ext uri="{BB962C8B-B14F-4D97-AF65-F5344CB8AC3E}">
        <p14:creationId xmlns:p14="http://schemas.microsoft.com/office/powerpoint/2010/main" val="14990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16" y="212035"/>
            <a:ext cx="9052560" cy="1295400"/>
          </a:xfrm>
        </p:spPr>
        <p:txBody>
          <a:bodyPr/>
          <a:lstStyle/>
          <a:p>
            <a:pPr algn="ctr"/>
            <a:r>
              <a:rPr lang="en-US" sz="2800" b="1" kern="1200" cap="all" dirty="0">
                <a:solidFill>
                  <a:srgbClr val="0505F1"/>
                </a:solidFill>
                <a:latin typeface="Arial" panose="020B0604020202020204" pitchFamily="34" charset="0"/>
                <a:ea typeface="+mj-ea"/>
                <a:cs typeface="Arial" panose="020B0604020202020204" pitchFamily="34" charset="0"/>
              </a:rPr>
              <a:t>Connecting money and prices: the quantity equation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2916" y="1374914"/>
                <a:ext cx="9263935" cy="5280660"/>
              </a:xfrm>
            </p:spPr>
            <p:txBody>
              <a:bodyPr/>
              <a:lstStyle/>
              <a:p>
                <a:pPr>
                  <a:defRPr/>
                </a:pPr>
                <a:r>
                  <a:rPr lang="en-US" sz="2400" dirty="0">
                    <a:solidFill>
                      <a:schemeClr val="tx1"/>
                    </a:solidFill>
                    <a:latin typeface="+mj-lt"/>
                  </a:rPr>
                  <a:t>In the early twentieth century, Irving Fisher formalized the relationship between money and prices as </a:t>
                </a:r>
                <a:r>
                  <a:rPr lang="en-US" sz="2400" i="1" dirty="0">
                    <a:solidFill>
                      <a:schemeClr val="tx1"/>
                    </a:solidFill>
                    <a:latin typeface="+mj-lt"/>
                  </a:rPr>
                  <a:t>the quantity equation</a:t>
                </a:r>
                <a:r>
                  <a:rPr lang="en-US" sz="2400" dirty="0">
                    <a:solidFill>
                      <a:schemeClr val="tx1"/>
                    </a:solidFill>
                    <a:latin typeface="+mj-lt"/>
                  </a:rPr>
                  <a:t>:</a:t>
                </a:r>
              </a:p>
              <a:p>
                <a:pPr>
                  <a:defRPr/>
                </a:pPr>
                <a:endParaRPr lang="en-US" sz="2400" dirty="0">
                  <a:solidFill>
                    <a:schemeClr val="tx1"/>
                  </a:solidFill>
                  <a:latin typeface="+mj-lt"/>
                </a:endParaRPr>
              </a:p>
              <a:p>
                <a:pPr>
                  <a:spcBef>
                    <a:spcPts val="0"/>
                  </a:spcBef>
                  <a:spcAft>
                    <a:spcPts val="1320"/>
                  </a:spcAft>
                  <a:defRPr/>
                </a:pPr>
                <a14:m>
                  <m:oMathPara xmlns:m="http://schemas.openxmlformats.org/officeDocument/2006/math">
                    <m:oMathParaPr>
                      <m:jc m:val="centerGroup"/>
                    </m:oMathParaPr>
                    <m:oMath xmlns:m="http://schemas.openxmlformats.org/officeDocument/2006/math">
                      <m:r>
                        <a:rPr lang="en-US" sz="3200" i="1">
                          <a:solidFill>
                            <a:schemeClr val="tx1"/>
                          </a:solidFill>
                          <a:latin typeface="Cambria Math" panose="02040503050406030204" pitchFamily="18" charset="0"/>
                        </a:rPr>
                        <m:t>𝑀</m:t>
                      </m:r>
                      <m:r>
                        <a:rPr lang="en-US" sz="3200" i="1">
                          <a:solidFill>
                            <a:schemeClr val="tx1"/>
                          </a:solidFill>
                          <a:latin typeface="Cambria Math" panose="02040503050406030204" pitchFamily="18" charset="0"/>
                        </a:rPr>
                        <m:t> ×</m:t>
                      </m:r>
                      <m:r>
                        <a:rPr lang="en-US" sz="3200" i="1">
                          <a:solidFill>
                            <a:schemeClr val="tx1"/>
                          </a:solidFill>
                          <a:latin typeface="Cambria Math" panose="02040503050406030204" pitchFamily="18" charset="0"/>
                          <a:ea typeface="Cambria Math"/>
                        </a:rPr>
                        <m:t>𝑉</m:t>
                      </m:r>
                      <m:r>
                        <a:rPr lang="en-US" sz="3200" i="1">
                          <a:solidFill>
                            <a:schemeClr val="tx1"/>
                          </a:solidFill>
                          <a:latin typeface="Cambria Math" panose="02040503050406030204" pitchFamily="18" charset="0"/>
                          <a:ea typeface="Cambria Math"/>
                        </a:rPr>
                        <m:t>=</m:t>
                      </m:r>
                      <m:r>
                        <a:rPr lang="en-US" sz="3200" i="1">
                          <a:solidFill>
                            <a:schemeClr val="tx1"/>
                          </a:solidFill>
                          <a:latin typeface="Cambria Math" panose="02040503050406030204" pitchFamily="18" charset="0"/>
                          <a:ea typeface="Cambria Math"/>
                        </a:rPr>
                        <m:t>𝑃</m:t>
                      </m:r>
                      <m:r>
                        <a:rPr lang="en-US" sz="3200" i="1">
                          <a:solidFill>
                            <a:schemeClr val="tx1"/>
                          </a:solidFill>
                          <a:latin typeface="Cambria Math" panose="02040503050406030204" pitchFamily="18" charset="0"/>
                          <a:ea typeface="Cambria Math"/>
                        </a:rPr>
                        <m:t> ×</m:t>
                      </m:r>
                      <m:r>
                        <a:rPr lang="en-US" sz="3200" i="1">
                          <a:solidFill>
                            <a:schemeClr val="tx1"/>
                          </a:solidFill>
                          <a:latin typeface="Cambria Math" panose="02040503050406030204" pitchFamily="18" charset="0"/>
                          <a:ea typeface="Cambria Math"/>
                        </a:rPr>
                        <m:t>𝑌</m:t>
                      </m:r>
                    </m:oMath>
                  </m:oMathPara>
                </a14:m>
                <a:endParaRPr lang="en-US" sz="3200" dirty="0">
                  <a:solidFill>
                    <a:schemeClr val="tx1"/>
                  </a:solidFill>
                  <a:latin typeface="+mj-lt"/>
                </a:endParaRPr>
              </a:p>
              <a:p>
                <a:pPr marL="377190" indent="-377190">
                  <a:spcBef>
                    <a:spcPts val="660"/>
                  </a:spcBef>
                  <a:buFont typeface="Arial" panose="020B0604020202020204" pitchFamily="34" charset="0"/>
                  <a:buChar char="•"/>
                  <a:defRPr/>
                </a:pPr>
                <a:r>
                  <a:rPr lang="en-US" sz="2400" i="1" dirty="0">
                    <a:solidFill>
                      <a:schemeClr val="tx1"/>
                    </a:solidFill>
                    <a:latin typeface="+mj-lt"/>
                  </a:rPr>
                  <a:t>M</a:t>
                </a:r>
                <a:r>
                  <a:rPr lang="en-US" sz="2400" dirty="0">
                    <a:solidFill>
                      <a:schemeClr val="tx1"/>
                    </a:solidFill>
                    <a:latin typeface="+mj-lt"/>
                  </a:rPr>
                  <a:t>: Money supply</a:t>
                </a:r>
              </a:p>
              <a:p>
                <a:pPr marL="377190" indent="-377190">
                  <a:spcBef>
                    <a:spcPts val="660"/>
                  </a:spcBef>
                  <a:buFont typeface="Arial" panose="020B0604020202020204" pitchFamily="34" charset="0"/>
                  <a:buChar char="•"/>
                  <a:defRPr/>
                </a:pPr>
                <a:r>
                  <a:rPr lang="en-US" sz="2400" i="1" dirty="0">
                    <a:solidFill>
                      <a:schemeClr val="tx1"/>
                    </a:solidFill>
                    <a:latin typeface="+mj-lt"/>
                  </a:rPr>
                  <a:t>V</a:t>
                </a:r>
                <a:r>
                  <a:rPr lang="en-US" sz="2400" dirty="0">
                    <a:solidFill>
                      <a:schemeClr val="tx1"/>
                    </a:solidFill>
                    <a:latin typeface="+mj-lt"/>
                  </a:rPr>
                  <a:t>: </a:t>
                </a:r>
                <a:r>
                  <a:rPr lang="en-US" sz="2400" b="1" u="sng" dirty="0">
                    <a:solidFill>
                      <a:schemeClr val="tx1"/>
                    </a:solidFill>
                    <a:latin typeface="+mj-lt"/>
                  </a:rPr>
                  <a:t>Velocity of money</a:t>
                </a:r>
                <a:r>
                  <a:rPr lang="en-US" sz="2400" dirty="0">
                    <a:solidFill>
                      <a:schemeClr val="tx1"/>
                    </a:solidFill>
                    <a:latin typeface="+mj-lt"/>
                  </a:rPr>
                  <a:t>: the average number of times each dollar in the money supply is used to purchase goods and services included in GDP.</a:t>
                </a:r>
              </a:p>
              <a:p>
                <a:pPr marL="377190" indent="-377190">
                  <a:spcBef>
                    <a:spcPts val="660"/>
                  </a:spcBef>
                  <a:buFont typeface="Arial" panose="020B0604020202020204" pitchFamily="34" charset="0"/>
                  <a:buChar char="•"/>
                  <a:defRPr/>
                </a:pPr>
                <a:r>
                  <a:rPr lang="en-US" sz="2400" i="1" dirty="0">
                    <a:solidFill>
                      <a:schemeClr val="tx1"/>
                    </a:solidFill>
                    <a:latin typeface="+mj-lt"/>
                  </a:rPr>
                  <a:t>P</a:t>
                </a:r>
                <a:r>
                  <a:rPr lang="en-US" sz="2400" dirty="0">
                    <a:solidFill>
                      <a:schemeClr val="tx1"/>
                    </a:solidFill>
                    <a:latin typeface="+mj-lt"/>
                  </a:rPr>
                  <a:t>: Price level</a:t>
                </a:r>
              </a:p>
              <a:p>
                <a:pPr marL="377190" indent="-377190">
                  <a:spcBef>
                    <a:spcPts val="660"/>
                  </a:spcBef>
                  <a:buFont typeface="Arial" panose="020B0604020202020204" pitchFamily="34" charset="0"/>
                  <a:buChar char="•"/>
                  <a:defRPr/>
                </a:pPr>
                <a:r>
                  <a:rPr lang="en-US" sz="2400" i="1" dirty="0">
                    <a:solidFill>
                      <a:schemeClr val="tx1"/>
                    </a:solidFill>
                    <a:latin typeface="+mj-lt"/>
                  </a:rPr>
                  <a:t>Y</a:t>
                </a:r>
                <a:r>
                  <a:rPr lang="en-US" sz="2400" dirty="0">
                    <a:solidFill>
                      <a:schemeClr val="tx1"/>
                    </a:solidFill>
                    <a:latin typeface="+mj-lt"/>
                  </a:rPr>
                  <a:t>: Real output</a:t>
                </a:r>
              </a:p>
              <a:p>
                <a:pPr>
                  <a:defRPr/>
                </a:pPr>
                <a:endParaRPr lang="en-US" sz="2400" dirty="0">
                  <a:solidFill>
                    <a:schemeClr val="tx1"/>
                  </a:solidFill>
                  <a:latin typeface="+mj-lt"/>
                </a:endParaRPr>
              </a:p>
              <a:p>
                <a:pPr>
                  <a:defRPr/>
                </a:pPr>
                <a:r>
                  <a:rPr lang="en-US" sz="2400" dirty="0">
                    <a:solidFill>
                      <a:schemeClr val="tx1"/>
                    </a:solidFill>
                    <a:latin typeface="+mj-lt"/>
                  </a:rPr>
                  <a:t>Rewriting this equation by dividing through by </a:t>
                </a:r>
                <a:r>
                  <a:rPr lang="en-US" sz="2400" i="1" dirty="0">
                    <a:solidFill>
                      <a:schemeClr val="tx1"/>
                    </a:solidFill>
                    <a:latin typeface="+mj-lt"/>
                  </a:rPr>
                  <a:t>M</a:t>
                </a:r>
                <a:r>
                  <a:rPr lang="en-US" sz="2400" dirty="0">
                    <a:solidFill>
                      <a:schemeClr val="tx1"/>
                    </a:solidFill>
                    <a:latin typeface="+mj-lt"/>
                  </a:rPr>
                  <a:t>, we obtain:</a:t>
                </a:r>
              </a:p>
              <a:p>
                <a:pPr>
                  <a:spcBef>
                    <a:spcPts val="0"/>
                  </a:spcBef>
                  <a:spcAft>
                    <a:spcPts val="1320"/>
                  </a:spcAft>
                  <a:defRPr/>
                </a:pPr>
                <a14:m>
                  <m:oMathPara xmlns:m="http://schemas.openxmlformats.org/officeDocument/2006/math">
                    <m:oMathParaPr>
                      <m:jc m:val="centerGroup"/>
                    </m:oMathParaPr>
                    <m:oMath xmlns:m="http://schemas.openxmlformats.org/officeDocument/2006/math">
                      <m:r>
                        <a:rPr lang="en-US" sz="3200" i="1">
                          <a:solidFill>
                            <a:schemeClr val="tx1"/>
                          </a:solidFill>
                          <a:latin typeface="Cambria Math" panose="02040503050406030204" pitchFamily="18" charset="0"/>
                        </a:rPr>
                        <m:t>𝑉</m:t>
                      </m:r>
                      <m:r>
                        <a:rPr lang="en-US" sz="3200" i="1">
                          <a:solidFill>
                            <a:schemeClr val="tx1"/>
                          </a:solidFill>
                          <a:latin typeface="Cambria Math" panose="02040503050406030204" pitchFamily="18" charset="0"/>
                        </a:rPr>
                        <m:t>= </m:t>
                      </m:r>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rPr>
                            <m:t>𝑃</m:t>
                          </m:r>
                          <m:r>
                            <a:rPr lang="en-US" sz="3200" i="1">
                              <a:solidFill>
                                <a:schemeClr val="tx1"/>
                              </a:solidFill>
                              <a:latin typeface="Cambria Math" panose="02040503050406030204" pitchFamily="18" charset="0"/>
                              <a:ea typeface="Cambria Math"/>
                            </a:rPr>
                            <m:t>×</m:t>
                          </m:r>
                          <m:r>
                            <a:rPr lang="en-US" sz="3200" i="1">
                              <a:solidFill>
                                <a:schemeClr val="tx1"/>
                              </a:solidFill>
                              <a:latin typeface="Cambria Math" panose="02040503050406030204" pitchFamily="18" charset="0"/>
                              <a:ea typeface="Cambria Math"/>
                            </a:rPr>
                            <m:t>𝑌</m:t>
                          </m:r>
                        </m:num>
                        <m:den>
                          <m:r>
                            <a:rPr lang="en-US" sz="3200" i="1">
                              <a:solidFill>
                                <a:schemeClr val="tx1"/>
                              </a:solidFill>
                              <a:latin typeface="Cambria Math" panose="02040503050406030204" pitchFamily="18" charset="0"/>
                            </a:rPr>
                            <m:t>𝑀</m:t>
                          </m:r>
                        </m:den>
                      </m:f>
                    </m:oMath>
                  </m:oMathPara>
                </a14:m>
                <a:endParaRPr lang="en-US" sz="3200" dirty="0">
                  <a:solidFill>
                    <a:schemeClr val="tx1"/>
                  </a:solidFill>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2916" y="1374914"/>
                <a:ext cx="9263935" cy="5280660"/>
              </a:xfrm>
              <a:blipFill>
                <a:blip r:embed="rId2"/>
                <a:stretch>
                  <a:fillRect l="-987" t="-808" r="-921" b="-13510"/>
                </a:stretch>
              </a:blipFill>
            </p:spPr>
            <p:txBody>
              <a:bodyPr/>
              <a:lstStyle/>
              <a:p>
                <a:r>
                  <a:rPr lang="en-US">
                    <a:noFill/>
                  </a:rPr>
                  <a:t> </a:t>
                </a:r>
              </a:p>
            </p:txBody>
          </p:sp>
        </mc:Fallback>
      </mc:AlternateContent>
    </p:spTree>
    <p:extLst>
      <p:ext uri="{BB962C8B-B14F-4D97-AF65-F5344CB8AC3E}">
        <p14:creationId xmlns:p14="http://schemas.microsoft.com/office/powerpoint/2010/main" val="85238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34502"/>
            <a:ext cx="9052560" cy="1207008"/>
          </a:xfrm>
        </p:spPr>
        <p:txBody>
          <a:bodyPr/>
          <a:lstStyle/>
          <a:p>
            <a:pPr algn="ctr"/>
            <a:r>
              <a:rPr lang="en-US" sz="3200" b="1" kern="1200" cap="all" dirty="0">
                <a:solidFill>
                  <a:srgbClr val="0505F1"/>
                </a:solidFill>
                <a:latin typeface="Arial" panose="020B0604020202020204" pitchFamily="34" charset="0"/>
                <a:ea typeface="+mj-ea"/>
                <a:cs typeface="Arial" panose="020B0604020202020204" pitchFamily="34" charset="0"/>
              </a:rPr>
              <a:t>Calculating the velocity of money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6073" y="961612"/>
                <a:ext cx="9446253" cy="4978559"/>
              </a:xfrm>
            </p:spPr>
            <p:txBody>
              <a:bodyPr/>
              <a:lstStyle/>
              <a:p>
                <a:pPr>
                  <a:defRPr/>
                </a:pPr>
                <a:r>
                  <a:rPr lang="en-US" sz="2400" dirty="0">
                    <a:solidFill>
                      <a:schemeClr val="tx1"/>
                    </a:solidFill>
                    <a:latin typeface="+mn-lt"/>
                  </a:rPr>
                  <a:t>Measuring:</a:t>
                </a:r>
              </a:p>
              <a:p>
                <a:pPr marL="377190" indent="-377190">
                  <a:spcBef>
                    <a:spcPts val="660"/>
                  </a:spcBef>
                  <a:buFont typeface="Arial" pitchFamily="34" charset="0"/>
                  <a:buChar char="•"/>
                  <a:defRPr/>
                </a:pPr>
                <a:r>
                  <a:rPr lang="en-US" sz="2400" dirty="0">
                    <a:solidFill>
                      <a:schemeClr val="tx1"/>
                    </a:solidFill>
                    <a:latin typeface="+mn-lt"/>
                  </a:rPr>
                  <a:t>The money supply (</a:t>
                </a:r>
                <a:r>
                  <a:rPr lang="en-US" sz="2400" i="1" dirty="0">
                    <a:solidFill>
                      <a:schemeClr val="tx1"/>
                    </a:solidFill>
                    <a:latin typeface="+mn-lt"/>
                  </a:rPr>
                  <a:t>M</a:t>
                </a:r>
                <a:r>
                  <a:rPr lang="en-US" sz="2400" dirty="0">
                    <a:solidFill>
                      <a:schemeClr val="tx1"/>
                    </a:solidFill>
                    <a:latin typeface="+mn-lt"/>
                  </a:rPr>
                  <a:t>) with M1,</a:t>
                </a:r>
              </a:p>
              <a:p>
                <a:pPr marL="377190" indent="-377190">
                  <a:spcBef>
                    <a:spcPts val="660"/>
                  </a:spcBef>
                  <a:buFont typeface="Arial" pitchFamily="34" charset="0"/>
                  <a:buChar char="•"/>
                  <a:defRPr/>
                </a:pPr>
                <a:r>
                  <a:rPr lang="en-US" sz="2400" dirty="0">
                    <a:solidFill>
                      <a:schemeClr val="tx1"/>
                    </a:solidFill>
                    <a:latin typeface="+mn-lt"/>
                  </a:rPr>
                  <a:t>The price level (</a:t>
                </a:r>
                <a:r>
                  <a:rPr lang="en-US" sz="2400" i="1" dirty="0">
                    <a:solidFill>
                      <a:schemeClr val="tx1"/>
                    </a:solidFill>
                    <a:latin typeface="+mn-lt"/>
                  </a:rPr>
                  <a:t>P</a:t>
                </a:r>
                <a:r>
                  <a:rPr lang="en-US" sz="2400" dirty="0">
                    <a:solidFill>
                      <a:schemeClr val="tx1"/>
                    </a:solidFill>
                    <a:latin typeface="+mn-lt"/>
                  </a:rPr>
                  <a:t>) with the GDP deflator, and</a:t>
                </a:r>
              </a:p>
              <a:p>
                <a:pPr marL="377190" indent="-377190">
                  <a:spcBef>
                    <a:spcPts val="660"/>
                  </a:spcBef>
                  <a:buFont typeface="Arial" pitchFamily="34" charset="0"/>
                  <a:buChar char="•"/>
                  <a:defRPr/>
                </a:pPr>
                <a:r>
                  <a:rPr lang="en-US" sz="2400" dirty="0">
                    <a:solidFill>
                      <a:schemeClr val="tx1"/>
                    </a:solidFill>
                    <a:latin typeface="+mn-lt"/>
                  </a:rPr>
                  <a:t>The level of real output (</a:t>
                </a:r>
                <a:r>
                  <a:rPr lang="en-US" sz="2400" i="1" dirty="0">
                    <a:solidFill>
                      <a:schemeClr val="tx1"/>
                    </a:solidFill>
                    <a:latin typeface="+mn-lt"/>
                  </a:rPr>
                  <a:t>Y</a:t>
                </a:r>
                <a:r>
                  <a:rPr lang="en-US" sz="2400" dirty="0">
                    <a:solidFill>
                      <a:schemeClr val="tx1"/>
                    </a:solidFill>
                    <a:latin typeface="+mn-lt"/>
                  </a:rPr>
                  <a:t>) with real GDP,</a:t>
                </a:r>
              </a:p>
              <a:p>
                <a:pPr marL="377190" indent="-377190">
                  <a:spcBef>
                    <a:spcPts val="660"/>
                  </a:spcBef>
                  <a:buFont typeface="Arial" pitchFamily="34" charset="0"/>
                  <a:buChar char="•"/>
                  <a:defRPr/>
                </a:pPr>
                <a:endParaRPr lang="en-US" sz="2400" dirty="0">
                  <a:solidFill>
                    <a:schemeClr val="tx1"/>
                  </a:solidFill>
                  <a:latin typeface="+mn-lt"/>
                </a:endParaRPr>
              </a:p>
              <a:p>
                <a:pPr>
                  <a:defRPr/>
                </a:pPr>
                <a:r>
                  <a:rPr lang="en-US" sz="2400" dirty="0">
                    <a:solidFill>
                      <a:schemeClr val="tx1"/>
                    </a:solidFill>
                    <a:latin typeface="+mn-lt"/>
                  </a:rPr>
                  <a:t>We obtain the following value for velocity (</a:t>
                </a:r>
                <a:r>
                  <a:rPr lang="en-US" sz="2400" i="1" dirty="0">
                    <a:solidFill>
                      <a:schemeClr val="tx1"/>
                    </a:solidFill>
                    <a:latin typeface="+mn-lt"/>
                  </a:rPr>
                  <a:t>V</a:t>
                </a:r>
                <a:r>
                  <a:rPr lang="en-US" sz="2400" dirty="0">
                    <a:solidFill>
                      <a:schemeClr val="tx1"/>
                    </a:solidFill>
                    <a:latin typeface="+mn-lt"/>
                  </a:rPr>
                  <a:t>):</a:t>
                </a:r>
              </a:p>
              <a:p>
                <a:pPr>
                  <a:spcBef>
                    <a:spcPts val="660"/>
                  </a:spcBef>
                  <a:defRPr/>
                </a:pPr>
                <a:endParaRPr lang="en-US" sz="2400" dirty="0">
                  <a:solidFill>
                    <a:schemeClr val="tx1"/>
                  </a:solidFill>
                  <a:latin typeface="+mn-lt"/>
                </a:endParaRPr>
              </a:p>
              <a:p>
                <a:pPr>
                  <a:defRPr/>
                </a:pPr>
                <a14:m>
                  <m:oMathPara xmlns:m="http://schemas.openxmlformats.org/officeDocument/2006/math">
                    <m:oMathParaPr>
                      <m:jc m:val="centerGroup"/>
                    </m:oMathParaPr>
                    <m:oMath xmlns:m="http://schemas.openxmlformats.org/officeDocument/2006/math">
                      <m:r>
                        <a:rPr lang="en-US" sz="3200" i="1">
                          <a:solidFill>
                            <a:schemeClr val="tx1"/>
                          </a:solidFill>
                          <a:latin typeface="Cambria Math" panose="02040503050406030204" pitchFamily="18" charset="0"/>
                        </a:rPr>
                        <m:t>𝑉</m:t>
                      </m:r>
                      <m:r>
                        <a:rPr lang="en-US" sz="3200" i="1">
                          <a:solidFill>
                            <a:schemeClr val="tx1"/>
                          </a:solidFill>
                          <a:latin typeface="Cambria Math" panose="02040503050406030204" pitchFamily="18" charset="0"/>
                        </a:rPr>
                        <m:t>=</m:t>
                      </m:r>
                      <m:f>
                        <m:fPr>
                          <m:ctrlPr>
                            <a:rPr lang="en-US" sz="3200" i="1" smtClean="0">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rPr>
                            <m:t>1.0</m:t>
                          </m:r>
                          <m:r>
                            <a:rPr lang="en-US" sz="3200" b="0" i="1" smtClean="0">
                              <a:solidFill>
                                <a:schemeClr val="tx1"/>
                              </a:solidFill>
                              <a:latin typeface="Cambria Math" panose="02040503050406030204" pitchFamily="18" charset="0"/>
                            </a:rPr>
                            <m:t>9</m:t>
                          </m:r>
                          <m:r>
                            <a:rPr lang="en-US" sz="3200" i="1">
                              <a:solidFill>
                                <a:schemeClr val="tx1"/>
                              </a:solidFill>
                              <a:latin typeface="Cambria Math" panose="02040503050406030204" pitchFamily="18" charset="0"/>
                              <a:ea typeface="Cambria Math"/>
                            </a:rPr>
                            <m:t>×$</m:t>
                          </m:r>
                          <m:r>
                            <a:rPr lang="en-US" sz="3200" b="0" i="1" smtClean="0">
                              <a:solidFill>
                                <a:schemeClr val="tx1"/>
                              </a:solidFill>
                              <a:latin typeface="Cambria Math" panose="02040503050406030204" pitchFamily="18" charset="0"/>
                              <a:ea typeface="Cambria Math"/>
                            </a:rPr>
                            <m:t>16.0 </m:t>
                          </m:r>
                          <m:r>
                            <m:rPr>
                              <m:sty m:val="p"/>
                            </m:rPr>
                            <a:rPr lang="en-US" sz="3200" b="0" i="0" smtClean="0">
                              <a:solidFill>
                                <a:schemeClr val="tx1"/>
                              </a:solidFill>
                              <a:latin typeface="Cambria Math" panose="02040503050406030204" pitchFamily="18" charset="0"/>
                              <a:ea typeface="Cambria Math"/>
                            </a:rPr>
                            <m:t>trillion</m:t>
                          </m:r>
                        </m:num>
                        <m:den>
                          <m:r>
                            <a:rPr lang="en-US" sz="3200" b="0" i="1" smtClean="0">
                              <a:solidFill>
                                <a:schemeClr val="tx1"/>
                              </a:solidFill>
                              <a:latin typeface="Cambria Math" panose="02040503050406030204" pitchFamily="18" charset="0"/>
                              <a:ea typeface="Cambria Math"/>
                            </a:rPr>
                            <m:t>2.8 </m:t>
                          </m:r>
                          <m:r>
                            <m:rPr>
                              <m:sty m:val="p"/>
                            </m:rPr>
                            <a:rPr lang="en-US" sz="3200" b="0" i="0" smtClean="0">
                              <a:solidFill>
                                <a:schemeClr val="tx1"/>
                              </a:solidFill>
                              <a:latin typeface="Cambria Math" panose="02040503050406030204" pitchFamily="18" charset="0"/>
                              <a:ea typeface="Cambria Math"/>
                            </a:rPr>
                            <m:t>trillion</m:t>
                          </m:r>
                        </m:den>
                      </m:f>
                      <m:r>
                        <a:rPr lang="en-US" sz="3200" b="0" i="1" smtClean="0">
                          <a:solidFill>
                            <a:schemeClr val="tx1"/>
                          </a:solidFill>
                          <a:latin typeface="Cambria Math" panose="02040503050406030204" pitchFamily="18" charset="0"/>
                        </a:rPr>
                        <m:t>=6.2</m:t>
                      </m:r>
                    </m:oMath>
                  </m:oMathPara>
                </a14:m>
                <a:endParaRPr lang="en-US" sz="3200" dirty="0">
                  <a:solidFill>
                    <a:schemeClr val="tx1"/>
                  </a:solidFill>
                  <a:latin typeface="+mn-lt"/>
                </a:endParaRPr>
              </a:p>
              <a:p>
                <a:pPr>
                  <a:defRPr/>
                </a:pPr>
                <a:r>
                  <a:rPr lang="en-US" sz="2400" dirty="0">
                    <a:solidFill>
                      <a:schemeClr val="tx1"/>
                    </a:solidFill>
                    <a:latin typeface="+mn-lt"/>
                  </a:rPr>
                  <a:t>We can always calculate </a:t>
                </a:r>
                <a:r>
                  <a:rPr lang="en-US" sz="2400" i="1" dirty="0">
                    <a:solidFill>
                      <a:schemeClr val="tx1"/>
                    </a:solidFill>
                    <a:latin typeface="+mn-lt"/>
                  </a:rPr>
                  <a:t>V</a:t>
                </a:r>
                <a:r>
                  <a:rPr lang="en-US" sz="2400" dirty="0">
                    <a:solidFill>
                      <a:schemeClr val="tx1"/>
                    </a:solidFill>
                    <a:latin typeface="+mn-lt"/>
                  </a:rPr>
                  <a:t>. But will we always get the same answer? The </a:t>
                </a:r>
                <a:r>
                  <a:rPr lang="en-US" sz="2400" i="1" dirty="0">
                    <a:solidFill>
                      <a:schemeClr val="tx1"/>
                    </a:solidFill>
                    <a:latin typeface="+mn-lt"/>
                  </a:rPr>
                  <a:t>quantity theory of money</a:t>
                </a:r>
                <a:r>
                  <a:rPr lang="en-US" sz="2400" b="1" dirty="0">
                    <a:solidFill>
                      <a:schemeClr val="tx1"/>
                    </a:solidFill>
                    <a:latin typeface="+mn-lt"/>
                  </a:rPr>
                  <a:t> </a:t>
                </a:r>
                <a:r>
                  <a:rPr lang="en-US" sz="2400" dirty="0">
                    <a:solidFill>
                      <a:schemeClr val="tx1"/>
                    </a:solidFill>
                    <a:latin typeface="+mn-lt"/>
                  </a:rPr>
                  <a:t>asserts that, subject to measurement error, we will:</a:t>
                </a:r>
              </a:p>
              <a:p>
                <a:pPr marL="377190" indent="-377190">
                  <a:spcBef>
                    <a:spcPts val="660"/>
                  </a:spcBef>
                  <a:buFont typeface="Arial" panose="020B0604020202020204" pitchFamily="34" charset="0"/>
                  <a:buChar char="•"/>
                  <a:defRPr/>
                </a:pPr>
                <a:r>
                  <a:rPr lang="en-US" sz="2400" b="1" u="sng" dirty="0">
                    <a:solidFill>
                      <a:schemeClr val="tx1"/>
                    </a:solidFill>
                    <a:latin typeface="+mn-lt"/>
                  </a:rPr>
                  <a:t>Quantity theory of money</a:t>
                </a:r>
                <a:r>
                  <a:rPr lang="en-US" sz="2400" dirty="0">
                    <a:solidFill>
                      <a:schemeClr val="tx1"/>
                    </a:solidFill>
                    <a:latin typeface="+mn-lt"/>
                  </a:rPr>
                  <a:t>: A theory about the connection between money and prices that assumes that the velocity of money is constant.</a:t>
                </a:r>
              </a:p>
              <a:p>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6073" y="961612"/>
                <a:ext cx="9446253" cy="4978559"/>
              </a:xfrm>
              <a:blipFill>
                <a:blip r:embed="rId2"/>
                <a:stretch>
                  <a:fillRect l="-968" t="-858" b="-30025"/>
                </a:stretch>
              </a:blipFill>
            </p:spPr>
            <p:txBody>
              <a:bodyPr/>
              <a:lstStyle/>
              <a:p>
                <a:r>
                  <a:rPr lang="en-US">
                    <a:noFill/>
                  </a:rPr>
                  <a:t> </a:t>
                </a:r>
              </a:p>
            </p:txBody>
          </p:sp>
        </mc:Fallback>
      </mc:AlternateContent>
    </p:spTree>
    <p:extLst>
      <p:ext uri="{BB962C8B-B14F-4D97-AF65-F5344CB8AC3E}">
        <p14:creationId xmlns:p14="http://schemas.microsoft.com/office/powerpoint/2010/main" val="386438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275076"/>
            <a:ext cx="9996324" cy="987115"/>
          </a:xfrm>
        </p:spPr>
        <p:txBody>
          <a:bodyPr>
            <a:noAutofit/>
          </a:bodyPr>
          <a:lstStyle/>
          <a:p>
            <a:pPr algn="ctr"/>
            <a:r>
              <a:rPr lang="en-US" sz="3200" b="1" dirty="0">
                <a:solidFill>
                  <a:srgbClr val="0505F1"/>
                </a:solidFill>
              </a:rPr>
              <a:t>THE OPPORTUNITY COST OF HOLDING MONEY (1/4)</a:t>
            </a:r>
          </a:p>
        </p:txBody>
      </p:sp>
      <p:sp>
        <p:nvSpPr>
          <p:cNvPr id="9" name="Content Placeholder 8"/>
          <p:cNvSpPr>
            <a:spLocks noGrp="1"/>
          </p:cNvSpPr>
          <p:nvPr>
            <p:ph sz="quarter" idx="10"/>
          </p:nvPr>
        </p:nvSpPr>
        <p:spPr>
          <a:xfrm>
            <a:off x="136632" y="1388238"/>
            <a:ext cx="6264168" cy="5856624"/>
          </a:xfrm>
        </p:spPr>
        <p:txBody>
          <a:bodyPr/>
          <a:lstStyle/>
          <a:p>
            <a:pPr marL="355600" indent="-355600">
              <a:spcAft>
                <a:spcPts val="1200"/>
              </a:spcAft>
            </a:pPr>
            <a:r>
              <a:rPr lang="en-US" sz="2600" dirty="0">
                <a:latin typeface="Arial" panose="020B0604020202020204" pitchFamily="34" charset="0"/>
                <a:cs typeface="Arial" panose="020B0604020202020204" pitchFamily="34" charset="0"/>
              </a:rPr>
              <a:t>We all carry some cash for the convenience, but that convenience comes with a price:</a:t>
            </a:r>
          </a:p>
          <a:p>
            <a:pPr marL="712788" lvl="1" indent="-357188">
              <a:spcAft>
                <a:spcPts val="1200"/>
              </a:spcAft>
            </a:pPr>
            <a:r>
              <a:rPr lang="en-US" sz="2400" dirty="0"/>
              <a:t>Cash </a:t>
            </a:r>
            <a:r>
              <a:rPr lang="en-US" sz="2400" dirty="0">
                <a:latin typeface="Arial" panose="020B0604020202020204" pitchFamily="34" charset="0"/>
                <a:cs typeface="Arial" panose="020B0604020202020204" pitchFamily="34" charset="0"/>
              </a:rPr>
              <a:t>yields no return;</a:t>
            </a:r>
          </a:p>
          <a:p>
            <a:pPr marL="712788" lvl="1" indent="-357188">
              <a:spcAft>
                <a:spcPts val="1200"/>
              </a:spcAft>
            </a:pPr>
            <a:r>
              <a:rPr lang="en-US" sz="2400" dirty="0">
                <a:latin typeface="Arial" panose="020B0604020202020204" pitchFamily="34" charset="0"/>
                <a:cs typeface="Arial" panose="020B0604020202020204" pitchFamily="34" charset="0"/>
              </a:rPr>
              <a:t>We give up the interest that could have been earned by putting </a:t>
            </a:r>
            <a:r>
              <a:rPr lang="en-US" sz="2400" dirty="0"/>
              <a:t>money into </a:t>
            </a:r>
            <a:r>
              <a:rPr lang="en-US" sz="2400" dirty="0">
                <a:latin typeface="Arial" panose="020B0604020202020204" pitchFamily="34" charset="0"/>
                <a:cs typeface="Arial" panose="020B0604020202020204" pitchFamily="34" charset="0"/>
              </a:rPr>
              <a:t>interest-bearing assets like CDs (certificates of deposits).</a:t>
            </a:r>
          </a:p>
          <a:p>
            <a:pPr marL="355600" indent="-355600">
              <a:spcAft>
                <a:spcPts val="1200"/>
              </a:spcAft>
            </a:pPr>
            <a:r>
              <a:rPr lang="en-US" sz="2600" dirty="0"/>
              <a:t>A </a:t>
            </a:r>
            <a:r>
              <a:rPr lang="en-US" sz="2600" b="1" dirty="0"/>
              <a:t>certificate of deposit</a:t>
            </a:r>
            <a:r>
              <a:rPr lang="en-US" sz="2600" dirty="0"/>
              <a:t> (</a:t>
            </a:r>
            <a:r>
              <a:rPr lang="en-US" sz="2600" b="1" dirty="0"/>
              <a:t>CD</a:t>
            </a:r>
            <a:r>
              <a:rPr lang="en-US" sz="2600" dirty="0"/>
              <a:t>) allows customers to deposit their funds for a specified amount of time and earn a specified interest rate.</a:t>
            </a:r>
            <a:endParaRPr lang="en-US" sz="2600" dirty="0">
              <a:latin typeface="Arial" panose="020B0604020202020204" pitchFamily="34" charset="0"/>
              <a:cs typeface="Arial" panose="020B0604020202020204" pitchFamily="34" charset="0"/>
            </a:endParaRPr>
          </a:p>
        </p:txBody>
      </p:sp>
      <p:pic>
        <p:nvPicPr>
          <p:cNvPr id="6" name="Picture 2" descr="A photo shows a hand holding a bundle of 100 dollar bills.&#10;"/>
          <p:cNvPicPr>
            <a:picLocks noGrp="1" noChangeAspect="1" noChangeArrowheads="1"/>
          </p:cNvPicPr>
          <p:nvPr>
            <p:ph type="pic" idx="4294967295"/>
          </p:nvPr>
        </p:nvPicPr>
        <p:blipFill>
          <a:blip r:embed="rId3">
            <a:extLst>
              <a:ext uri="{28A0092B-C50C-407E-A947-70E740481C1C}">
                <a14:useLocalDpi xmlns:a14="http://schemas.microsoft.com/office/drawing/2010/main" val="0"/>
              </a:ext>
            </a:extLst>
          </a:blip>
          <a:stretch>
            <a:fillRect/>
          </a:stretch>
        </p:blipFill>
        <p:spPr bwMode="auto">
          <a:xfrm>
            <a:off x="6400800" y="2575775"/>
            <a:ext cx="3525192" cy="256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785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7" y="311256"/>
            <a:ext cx="9387840" cy="1295400"/>
          </a:xfrm>
        </p:spPr>
        <p:txBody>
          <a:bodyPr/>
          <a:lstStyle/>
          <a:p>
            <a:pPr algn="ctr"/>
            <a:r>
              <a:rPr lang="en-US" sz="3200" b="1" kern="1200" cap="all" dirty="0">
                <a:solidFill>
                  <a:srgbClr val="0505F1"/>
                </a:solidFill>
                <a:latin typeface="Arial" panose="020B0604020202020204" pitchFamily="34" charset="0"/>
                <a:ea typeface="+mj-ea"/>
                <a:cs typeface="Arial" panose="020B0604020202020204" pitchFamily="34" charset="0"/>
              </a:rPr>
              <a:t>The quantity theory explanation of inflation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5280" y="1606656"/>
                <a:ext cx="9387840" cy="4860405"/>
              </a:xfrm>
            </p:spPr>
            <p:txBody>
              <a:bodyPr/>
              <a:lstStyle/>
              <a:p>
                <a:pPr>
                  <a:spcBef>
                    <a:spcPts val="0"/>
                  </a:spcBef>
                  <a:spcAft>
                    <a:spcPts val="1320"/>
                  </a:spcAft>
                  <a:defRPr/>
                </a:pPr>
                <a:r>
                  <a:rPr lang="en-US" sz="2400" dirty="0">
                    <a:solidFill>
                      <a:schemeClr val="tx1"/>
                    </a:solidFill>
                    <a:latin typeface="+mn-lt"/>
                  </a:rPr>
                  <a:t>When variables are multiplied together in an equation, we can form the same equation with their growth rates added together.</a:t>
                </a:r>
              </a:p>
              <a:p>
                <a:pPr>
                  <a:spcBef>
                    <a:spcPts val="0"/>
                  </a:spcBef>
                  <a:spcAft>
                    <a:spcPts val="1320"/>
                  </a:spcAft>
                  <a:defRPr/>
                </a:pPr>
                <a:r>
                  <a:rPr lang="en-US" sz="2400" dirty="0">
                    <a:solidFill>
                      <a:schemeClr val="tx1"/>
                    </a:solidFill>
                    <a:latin typeface="+mn-lt"/>
                  </a:rPr>
                  <a:t>So the quantity equation:</a:t>
                </a:r>
              </a:p>
              <a:p>
                <a:pPr>
                  <a:spcBef>
                    <a:spcPts val="0"/>
                  </a:spcBef>
                  <a:spcAft>
                    <a:spcPts val="1320"/>
                  </a:spcAft>
                  <a:defRPr/>
                </a:pPr>
                <a14:m>
                  <m:oMathPara xmlns:m="http://schemas.openxmlformats.org/officeDocument/2006/math">
                    <m:oMathParaPr>
                      <m:jc m:val="centerGroup"/>
                    </m:oMathParaPr>
                    <m:oMath xmlns:m="http://schemas.openxmlformats.org/officeDocument/2006/math">
                      <m:r>
                        <a:rPr lang="en-US" sz="2400">
                          <a:solidFill>
                            <a:schemeClr val="tx1"/>
                          </a:solidFill>
                          <a:latin typeface="Cambria Math" panose="02040503050406030204" pitchFamily="18" charset="0"/>
                        </a:rPr>
                        <m:t>𝑀</m:t>
                      </m:r>
                      <m:r>
                        <a:rPr lang="en-US" sz="2400">
                          <a:solidFill>
                            <a:schemeClr val="tx1"/>
                          </a:solidFill>
                          <a:latin typeface="Cambria Math" panose="02040503050406030204" pitchFamily="18" charset="0"/>
                        </a:rPr>
                        <m:t> ×</m:t>
                      </m:r>
                      <m:r>
                        <a:rPr lang="en-US" sz="2400">
                          <a:solidFill>
                            <a:schemeClr val="tx1"/>
                          </a:solidFill>
                          <a:latin typeface="Cambria Math" panose="02040503050406030204" pitchFamily="18" charset="0"/>
                        </a:rPr>
                        <m:t>𝑉</m:t>
                      </m:r>
                      <m:r>
                        <a:rPr lang="en-US" sz="2400">
                          <a:solidFill>
                            <a:schemeClr val="tx1"/>
                          </a:solidFill>
                          <a:latin typeface="Cambria Math" panose="02040503050406030204" pitchFamily="18" charset="0"/>
                        </a:rPr>
                        <m:t>=</m:t>
                      </m:r>
                      <m:r>
                        <a:rPr lang="en-US" sz="2400">
                          <a:solidFill>
                            <a:schemeClr val="tx1"/>
                          </a:solidFill>
                          <a:latin typeface="Cambria Math" panose="02040503050406030204" pitchFamily="18" charset="0"/>
                        </a:rPr>
                        <m:t>𝑃</m:t>
                      </m:r>
                      <m:r>
                        <a:rPr lang="en-US" sz="2400">
                          <a:solidFill>
                            <a:schemeClr val="tx1"/>
                          </a:solidFill>
                          <a:latin typeface="Cambria Math" panose="02040503050406030204" pitchFamily="18" charset="0"/>
                        </a:rPr>
                        <m:t> ×</m:t>
                      </m:r>
                      <m:r>
                        <a:rPr lang="en-US" sz="2400">
                          <a:solidFill>
                            <a:schemeClr val="tx1"/>
                          </a:solidFill>
                          <a:latin typeface="Cambria Math" panose="02040503050406030204" pitchFamily="18" charset="0"/>
                        </a:rPr>
                        <m:t>𝑌</m:t>
                      </m:r>
                    </m:oMath>
                  </m:oMathPara>
                </a14:m>
                <a:endParaRPr lang="en-US" sz="2400" dirty="0">
                  <a:solidFill>
                    <a:schemeClr val="tx1"/>
                  </a:solidFill>
                  <a:latin typeface="+mn-lt"/>
                </a:endParaRPr>
              </a:p>
              <a:p>
                <a:pPr>
                  <a:spcBef>
                    <a:spcPts val="0"/>
                  </a:spcBef>
                  <a:spcAft>
                    <a:spcPts val="1320"/>
                  </a:spcAft>
                  <a:defRPr/>
                </a:pPr>
                <a:r>
                  <a:rPr lang="en-US" sz="2400" dirty="0">
                    <a:solidFill>
                      <a:schemeClr val="tx1"/>
                    </a:solidFill>
                    <a:latin typeface="+mn-lt"/>
                  </a:rPr>
                  <a:t>generates:</a:t>
                </a:r>
              </a:p>
              <a:p>
                <a:pPr>
                  <a:spcBef>
                    <a:spcPts val="0"/>
                  </a:spcBef>
                  <a:spcAft>
                    <a:spcPts val="1320"/>
                  </a:spcAft>
                  <a:defRPr/>
                </a:pPr>
                <a14:m>
                  <m:oMathPara xmlns:m="http://schemas.openxmlformats.org/officeDocument/2006/math">
                    <m:oMathParaPr>
                      <m:jc m:val="centerGroup"/>
                    </m:oMathParaPr>
                    <m:oMath xmlns:m="http://schemas.openxmlformats.org/officeDocument/2006/math">
                      <m:r>
                        <m:rPr>
                          <m:sty m:val="p"/>
                        </m:rPr>
                        <a:rPr lang="en-US" sz="2400">
                          <a:solidFill>
                            <a:schemeClr val="tx1"/>
                          </a:solidFill>
                          <a:latin typeface="Cambria Math" panose="02040503050406030204" pitchFamily="18" charset="0"/>
                        </a:rPr>
                        <m:t>Growth</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rate</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of</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the</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money</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supply</m:t>
                      </m:r>
                      <m:r>
                        <a:rPr lang="en-US" sz="2400">
                          <a:solidFill>
                            <a:schemeClr val="tx1"/>
                          </a:solidFill>
                          <a:latin typeface="Cambria Math" panose="02040503050406030204" pitchFamily="18" charset="0"/>
                        </a:rPr>
                        <m:t>+</m:t>
                      </m:r>
                      <m:r>
                        <m:rPr>
                          <m:sty m:val="p"/>
                        </m:rPr>
                        <a:rPr lang="en-US" sz="2400">
                          <a:solidFill>
                            <a:schemeClr val="tx1"/>
                          </a:solidFill>
                          <a:latin typeface="Cambria Math" panose="02040503050406030204" pitchFamily="18" charset="0"/>
                        </a:rPr>
                        <m:t>Growth</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rate</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of</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velocity</m:t>
                      </m:r>
                      <m:r>
                        <a:rPr lang="en-US" sz="2400">
                          <a:solidFill>
                            <a:schemeClr val="tx1"/>
                          </a:solidFill>
                          <a:latin typeface="Cambria Math" panose="02040503050406030204" pitchFamily="18" charset="0"/>
                        </a:rPr>
                        <m:t>=</m:t>
                      </m:r>
                      <m:r>
                        <m:rPr>
                          <m:sty m:val="p"/>
                        </m:rPr>
                        <a:rPr lang="en-US" sz="2400">
                          <a:solidFill>
                            <a:schemeClr val="tx1"/>
                          </a:solidFill>
                          <a:latin typeface="Cambria Math" panose="02040503050406030204" pitchFamily="18" charset="0"/>
                        </a:rPr>
                        <m:t>Growth</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rate</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of</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the</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price</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level</m:t>
                      </m:r>
                      <m:r>
                        <a:rPr lang="en-US" sz="2400">
                          <a:solidFill>
                            <a:schemeClr val="tx1"/>
                          </a:solidFill>
                          <a:latin typeface="Cambria Math" panose="02040503050406030204" pitchFamily="18" charset="0"/>
                        </a:rPr>
                        <m:t> </m:t>
                      </m:r>
                      <m:d>
                        <m:dPr>
                          <m:ctrlPr>
                            <a:rPr lang="en-US" sz="2400" i="1">
                              <a:solidFill>
                                <a:schemeClr val="tx1"/>
                              </a:solidFill>
                              <a:latin typeface="Cambria Math" panose="02040503050406030204" pitchFamily="18" charset="0"/>
                            </a:rPr>
                          </m:ctrlPr>
                        </m:dPr>
                        <m:e>
                          <m:r>
                            <m:rPr>
                              <m:sty m:val="p"/>
                            </m:rPr>
                            <a:rPr lang="en-US" sz="2400">
                              <a:solidFill>
                                <a:schemeClr val="tx1"/>
                              </a:solidFill>
                              <a:latin typeface="Cambria Math" panose="02040503050406030204" pitchFamily="18" charset="0"/>
                            </a:rPr>
                            <m:t>or</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the</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inflation</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rate</m:t>
                          </m:r>
                        </m:e>
                      </m:d>
                      <m:r>
                        <a:rPr lang="en-US" sz="2400">
                          <a:solidFill>
                            <a:schemeClr val="tx1"/>
                          </a:solidFill>
                          <a:latin typeface="Cambria Math" panose="02040503050406030204" pitchFamily="18" charset="0"/>
                        </a:rPr>
                        <m:t>+</m:t>
                      </m:r>
                      <m:r>
                        <m:rPr>
                          <m:sty m:val="p"/>
                        </m:rPr>
                        <a:rPr lang="en-US" sz="2400">
                          <a:solidFill>
                            <a:schemeClr val="tx1"/>
                          </a:solidFill>
                          <a:latin typeface="Cambria Math" panose="02040503050406030204" pitchFamily="18" charset="0"/>
                        </a:rPr>
                        <m:t>Growth</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rate</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of</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real</m:t>
                      </m:r>
                      <m:r>
                        <a:rPr lang="en-US" sz="240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output</m:t>
                      </m:r>
                    </m:oMath>
                  </m:oMathPara>
                </a14:m>
                <a:endParaRPr lang="en-US" sz="2400" dirty="0">
                  <a:solidFill>
                    <a:schemeClr val="tx1"/>
                  </a:solidFill>
                  <a:latin typeface="+mn-lt"/>
                </a:endParaRPr>
              </a:p>
              <a:p>
                <a:pPr>
                  <a:spcBef>
                    <a:spcPts val="0"/>
                  </a:spcBef>
                  <a:spcAft>
                    <a:spcPts val="1320"/>
                  </a:spcAft>
                  <a:defRPr/>
                </a:pPr>
                <a:r>
                  <a:rPr lang="en-US" sz="2400" dirty="0">
                    <a:solidFill>
                      <a:schemeClr val="tx1"/>
                    </a:solidFill>
                    <a:latin typeface="+mn-lt"/>
                  </a:rPr>
                  <a:t>Rearranging this to make the inflation rate the subject, and assuming that the velocity of money is constant, we obtain:</a:t>
                </a:r>
              </a:p>
              <a:p>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5280" y="1606656"/>
                <a:ext cx="9387840" cy="4860405"/>
              </a:xfrm>
              <a:blipFill>
                <a:blip r:embed="rId2"/>
                <a:stretch>
                  <a:fillRect l="-1039" r="-65"/>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7D83C32-A04A-45E6-B061-F2B302CF8E8B}"/>
              </a:ext>
            </a:extLst>
          </p:cNvPr>
          <p:cNvSpPr txBox="1"/>
          <p:nvPr/>
        </p:nvSpPr>
        <p:spPr>
          <a:xfrm>
            <a:off x="588061" y="6291591"/>
            <a:ext cx="8967415" cy="830997"/>
          </a:xfrm>
          <a:prstGeom prst="rect">
            <a:avLst/>
          </a:prstGeom>
          <a:noFill/>
        </p:spPr>
        <p:txBody>
          <a:bodyPr wrap="square">
            <a:spAutoFit/>
          </a:bodyPr>
          <a:lstStyle/>
          <a:p>
            <a:r>
              <a:rPr lang="en-US" sz="2400" dirty="0">
                <a:solidFill>
                  <a:srgbClr val="DA1B2C"/>
                </a:solidFill>
              </a:rPr>
              <a:t>Inflation rate </a:t>
            </a:r>
            <a:r>
              <a:rPr lang="en-US" sz="2400" dirty="0"/>
              <a:t>=Growth rate of the money supply −Growth rate of real GDP or Output</a:t>
            </a:r>
          </a:p>
        </p:txBody>
      </p:sp>
    </p:spTree>
    <p:extLst>
      <p:ext uri="{BB962C8B-B14F-4D97-AF65-F5344CB8AC3E}">
        <p14:creationId xmlns:p14="http://schemas.microsoft.com/office/powerpoint/2010/main" val="297132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a:extLst>
              <a:ext uri="{FF2B5EF4-FFF2-40B4-BE49-F238E27FC236}">
                <a16:creationId xmlns:a16="http://schemas.microsoft.com/office/drawing/2014/main" id="{B08D0073-6DF2-4CBE-8D08-9CCFC8A5B9DA}"/>
              </a:ext>
            </a:extLst>
          </p:cNvPr>
          <p:cNvSpPr>
            <a:spLocks noGrp="1" noChangeArrowheads="1"/>
          </p:cNvSpPr>
          <p:nvPr>
            <p:ph type="title"/>
          </p:nvPr>
        </p:nvSpPr>
        <p:spPr>
          <a:xfrm>
            <a:off x="428595" y="272923"/>
            <a:ext cx="9059961" cy="716399"/>
          </a:xfrm>
        </p:spPr>
        <p:txBody>
          <a:bodyPr/>
          <a:lstStyle/>
          <a:p>
            <a:pPr algn="ctr">
              <a:defRPr/>
            </a:pPr>
            <a:r>
              <a:rPr lang="en-CA" sz="3200" b="1" kern="1200" cap="all" dirty="0">
                <a:solidFill>
                  <a:srgbClr val="0505F1"/>
                </a:solidFill>
                <a:latin typeface="Arial" panose="020B0604020202020204" pitchFamily="34" charset="0"/>
                <a:ea typeface="+mj-ea"/>
                <a:cs typeface="Arial" panose="020B0604020202020204" pitchFamily="34" charset="0"/>
              </a:rPr>
              <a:t>The Quantity Theory of Money Once Again</a:t>
            </a:r>
          </a:p>
        </p:txBody>
      </p:sp>
      <p:sp>
        <p:nvSpPr>
          <p:cNvPr id="107523" name="Rectangle 3">
            <a:extLst>
              <a:ext uri="{FF2B5EF4-FFF2-40B4-BE49-F238E27FC236}">
                <a16:creationId xmlns:a16="http://schemas.microsoft.com/office/drawing/2014/main" id="{8143E40C-EB4E-437E-BA28-EDD40E26EEC3}"/>
              </a:ext>
            </a:extLst>
          </p:cNvPr>
          <p:cNvSpPr>
            <a:spLocks noGrp="1"/>
          </p:cNvSpPr>
          <p:nvPr>
            <p:ph idx="1"/>
          </p:nvPr>
        </p:nvSpPr>
        <p:spPr>
          <a:xfrm>
            <a:off x="256316" y="1492242"/>
            <a:ext cx="9404518" cy="3960495"/>
          </a:xfrm>
        </p:spPr>
        <p:txBody>
          <a:bodyPr>
            <a:noAutofit/>
          </a:bodyPr>
          <a:lstStyle/>
          <a:p>
            <a:pPr marL="551498" lvl="1" indent="-457200">
              <a:buClrTx/>
              <a:buFont typeface="Arial" panose="020B0604020202020204" pitchFamily="34" charset="0"/>
              <a:buChar char="•"/>
            </a:pPr>
            <a:r>
              <a:rPr lang="en-CA" altLang="en-US" sz="2640" b="1" dirty="0">
                <a:solidFill>
                  <a:schemeClr val="tx1"/>
                </a:solidFill>
              </a:rPr>
              <a:t>The equation of exchange states that      MV = PY.</a:t>
            </a:r>
          </a:p>
          <a:p>
            <a:pPr marL="94298" lvl="1" indent="0"/>
            <a:endParaRPr lang="en-CA" altLang="en-US" sz="2640" b="1" dirty="0">
              <a:solidFill>
                <a:schemeClr val="tx1"/>
              </a:solidFill>
            </a:endParaRPr>
          </a:p>
          <a:p>
            <a:r>
              <a:rPr lang="en-CA" altLang="en-US" sz="2640" b="1" dirty="0">
                <a:solidFill>
                  <a:schemeClr val="tx1"/>
                </a:solidFill>
              </a:rPr>
              <a:t>Expressing the equation of exchange in growth rates:</a:t>
            </a:r>
          </a:p>
          <a:p>
            <a:endParaRPr lang="en-CA" altLang="en-US" sz="2640" b="1" dirty="0">
              <a:solidFill>
                <a:schemeClr val="tx1"/>
              </a:solidFill>
            </a:endParaRPr>
          </a:p>
          <a:p>
            <a:r>
              <a:rPr lang="en-CA" altLang="en-US" sz="2640" b="1" dirty="0">
                <a:solidFill>
                  <a:schemeClr val="tx1"/>
                </a:solidFill>
              </a:rPr>
              <a:t> </a:t>
            </a:r>
          </a:p>
          <a:p>
            <a:endParaRPr lang="en-CA" altLang="en-US" sz="2640" b="1" dirty="0">
              <a:solidFill>
                <a:schemeClr val="tx1"/>
              </a:solidFill>
            </a:endParaRPr>
          </a:p>
          <a:p>
            <a:pPr marL="457200" indent="-457200">
              <a:buClr>
                <a:schemeClr val="tx1"/>
              </a:buClr>
              <a:buFont typeface="Arial" panose="020B0604020202020204" pitchFamily="34" charset="0"/>
              <a:buChar char="•"/>
            </a:pPr>
            <a:r>
              <a:rPr lang="en-CA" altLang="en-US" sz="2640" b="1" dirty="0">
                <a:solidFill>
                  <a:schemeClr val="tx1"/>
                </a:solidFill>
              </a:rPr>
              <a:t>In the long run, velocity does not change, so</a:t>
            </a:r>
          </a:p>
          <a:p>
            <a:endParaRPr lang="en-CA" altLang="en-US" sz="2640" b="1" dirty="0">
              <a:solidFill>
                <a:schemeClr val="tx1"/>
              </a:solidFill>
            </a:endParaRPr>
          </a:p>
          <a:p>
            <a:endParaRPr lang="en-CA" altLang="en-US" sz="2640" b="1" dirty="0">
              <a:solidFill>
                <a:schemeClr val="tx1"/>
              </a:solidFill>
            </a:endParaRPr>
          </a:p>
          <a:p>
            <a:endParaRPr lang="en-CA" altLang="en-US" sz="2640" b="1" dirty="0">
              <a:solidFill>
                <a:schemeClr val="tx1"/>
              </a:solidFill>
            </a:endParaRPr>
          </a:p>
          <a:p>
            <a:r>
              <a:rPr lang="en-CA" altLang="en-US" sz="2640" b="1" dirty="0">
                <a:solidFill>
                  <a:schemeClr val="tx1"/>
                </a:solidFill>
              </a:rPr>
              <a:t> Inflation rate = Growth Rate of Money Supply </a:t>
            </a:r>
            <a:r>
              <a:rPr lang="en-CA" altLang="en-US" sz="2640" b="1" dirty="0">
                <a:solidFill>
                  <a:schemeClr val="tx1"/>
                </a:solidFill>
                <a:sym typeface="Symbol" panose="05050102010706020507" pitchFamily="18" charset="2"/>
              </a:rPr>
              <a:t></a:t>
            </a:r>
            <a:r>
              <a:rPr lang="en-CA" altLang="en-US" sz="2640" b="1" dirty="0">
                <a:solidFill>
                  <a:schemeClr val="tx1"/>
                </a:solidFill>
              </a:rPr>
              <a:t> Growth Rate of Real GDP </a:t>
            </a:r>
          </a:p>
        </p:txBody>
      </p:sp>
      <p:graphicFrame>
        <p:nvGraphicFramePr>
          <p:cNvPr id="4" name="Object 3">
            <a:extLst>
              <a:ext uri="{FF2B5EF4-FFF2-40B4-BE49-F238E27FC236}">
                <a16:creationId xmlns:a16="http://schemas.microsoft.com/office/drawing/2014/main" id="{CD929E9F-DA77-4FB9-BEA6-FD6FA4591B2C}"/>
              </a:ext>
            </a:extLst>
          </p:cNvPr>
          <p:cNvGraphicFramePr>
            <a:graphicFrameLocks noChangeAspect="1"/>
          </p:cNvGraphicFramePr>
          <p:nvPr/>
        </p:nvGraphicFramePr>
        <p:xfrm>
          <a:off x="1656419" y="3252463"/>
          <a:ext cx="5909310" cy="440055"/>
        </p:xfrm>
        <a:graphic>
          <a:graphicData uri="http://schemas.openxmlformats.org/presentationml/2006/ole">
            <mc:AlternateContent xmlns:mc="http://schemas.openxmlformats.org/markup-compatibility/2006">
              <mc:Choice xmlns:v="urn:schemas-microsoft-com:vml" Requires="v">
                <p:oleObj name="Equation" r:id="rId3" imgW="4229100" imgH="317500" progId="Equation.DSMT4">
                  <p:embed/>
                </p:oleObj>
              </mc:Choice>
              <mc:Fallback>
                <p:oleObj name="Equation" r:id="rId3" imgW="4229100" imgH="317500" progId="Equation.DSMT4">
                  <p:embed/>
                  <p:pic>
                    <p:nvPicPr>
                      <p:cNvPr id="4" name="Object 3">
                        <a:extLst>
                          <a:ext uri="{FF2B5EF4-FFF2-40B4-BE49-F238E27FC236}">
                            <a16:creationId xmlns:a16="http://schemas.microsoft.com/office/drawing/2014/main" id="{CD929E9F-DA77-4FB9-BEA6-FD6FA4591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419" y="3252463"/>
                        <a:ext cx="5909310" cy="44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a:extLst>
              <a:ext uri="{FF2B5EF4-FFF2-40B4-BE49-F238E27FC236}">
                <a16:creationId xmlns:a16="http://schemas.microsoft.com/office/drawing/2014/main" id="{C39827CB-3B97-4E22-A4C0-DDEBE8A596ED}"/>
              </a:ext>
            </a:extLst>
          </p:cNvPr>
          <p:cNvPicPr>
            <a:picLocks noChangeAspect="1"/>
          </p:cNvPicPr>
          <p:nvPr/>
        </p:nvPicPr>
        <p:blipFill>
          <a:blip r:embed="rId5"/>
          <a:stretch>
            <a:fillRect/>
          </a:stretch>
        </p:blipFill>
        <p:spPr>
          <a:xfrm>
            <a:off x="2028492" y="4698358"/>
            <a:ext cx="4966335" cy="53435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 y="311256"/>
            <a:ext cx="9304017" cy="1295400"/>
          </a:xfrm>
        </p:spPr>
        <p:txBody>
          <a:bodyPr/>
          <a:lstStyle/>
          <a:p>
            <a:pPr algn="ctr"/>
            <a:r>
              <a:rPr lang="en-US" sz="3200" b="1" kern="1200" cap="all" dirty="0">
                <a:solidFill>
                  <a:srgbClr val="0505F1"/>
                </a:solidFill>
                <a:latin typeface="Arial" panose="020B0604020202020204" pitchFamily="34" charset="0"/>
                <a:ea typeface="+mj-ea"/>
                <a:cs typeface="Arial" panose="020B0604020202020204" pitchFamily="34" charset="0"/>
              </a:rPr>
              <a:t>The inflation rate according to the quantity theory</a:t>
            </a:r>
          </a:p>
        </p:txBody>
      </p:sp>
      <p:sp>
        <p:nvSpPr>
          <p:cNvPr id="3" name="Content Placeholder 2"/>
          <p:cNvSpPr>
            <a:spLocks noGrp="1"/>
          </p:cNvSpPr>
          <p:nvPr>
            <p:ph idx="1"/>
          </p:nvPr>
        </p:nvSpPr>
        <p:spPr>
          <a:xfrm>
            <a:off x="251460" y="1606656"/>
            <a:ext cx="9555480" cy="4978559"/>
          </a:xfrm>
        </p:spPr>
        <p:txBody>
          <a:bodyPr/>
          <a:lstStyle/>
          <a:p>
            <a:pPr algn="just">
              <a:spcBef>
                <a:spcPts val="660"/>
              </a:spcBef>
              <a:defRPr/>
            </a:pPr>
            <a:r>
              <a:rPr lang="en-US" sz="2400" dirty="0">
                <a:solidFill>
                  <a:schemeClr val="tx1"/>
                </a:solidFill>
                <a:latin typeface="+mn-lt"/>
              </a:rPr>
              <a:t>This equation provides the following predictions:</a:t>
            </a:r>
          </a:p>
          <a:p>
            <a:pPr marL="502920" indent="-502920" algn="just">
              <a:spcBef>
                <a:spcPts val="660"/>
              </a:spcBef>
              <a:buClr>
                <a:schemeClr val="tx1"/>
              </a:buClr>
              <a:buFont typeface="Arial" panose="020B0604020202020204" pitchFamily="34" charset="0"/>
              <a:buChar char="•"/>
              <a:defRPr/>
            </a:pPr>
            <a:r>
              <a:rPr lang="en-US" sz="2400" dirty="0">
                <a:solidFill>
                  <a:schemeClr val="tx1"/>
                </a:solidFill>
                <a:latin typeface="+mn-lt"/>
              </a:rPr>
              <a:t>If the money supply grows faster than real GDP, there will be inflation.</a:t>
            </a:r>
          </a:p>
          <a:p>
            <a:pPr marL="502920" indent="-502920" algn="just">
              <a:spcBef>
                <a:spcPts val="660"/>
              </a:spcBef>
              <a:buClr>
                <a:schemeClr val="tx1"/>
              </a:buClr>
              <a:buFont typeface="Arial" panose="020B0604020202020204" pitchFamily="34" charset="0"/>
              <a:buChar char="•"/>
              <a:defRPr/>
            </a:pPr>
            <a:r>
              <a:rPr lang="en-US" sz="2400" dirty="0">
                <a:solidFill>
                  <a:schemeClr val="tx1"/>
                </a:solidFill>
                <a:latin typeface="+mn-lt"/>
              </a:rPr>
              <a:t>If the money supply grows slower than real GDP, there will be </a:t>
            </a:r>
            <a:r>
              <a:rPr lang="en-US" sz="2400" i="1" dirty="0">
                <a:solidFill>
                  <a:schemeClr val="tx1"/>
                </a:solidFill>
                <a:latin typeface="+mn-lt"/>
              </a:rPr>
              <a:t>deflation </a:t>
            </a:r>
            <a:r>
              <a:rPr lang="en-US" sz="2400" dirty="0">
                <a:solidFill>
                  <a:schemeClr val="tx1"/>
                </a:solidFill>
                <a:latin typeface="+mn-lt"/>
              </a:rPr>
              <a:t>(a decline in the price level).</a:t>
            </a:r>
          </a:p>
          <a:p>
            <a:pPr marL="502920" indent="-502920" algn="just">
              <a:spcBef>
                <a:spcPts val="660"/>
              </a:spcBef>
              <a:buClr>
                <a:schemeClr val="tx1"/>
              </a:buClr>
              <a:buFont typeface="Arial" panose="020B0604020202020204" pitchFamily="34" charset="0"/>
              <a:buChar char="•"/>
              <a:defRPr/>
            </a:pPr>
            <a:r>
              <a:rPr lang="en-US" sz="2400" dirty="0">
                <a:solidFill>
                  <a:schemeClr val="tx1"/>
                </a:solidFill>
                <a:latin typeface="+mn-lt"/>
              </a:rPr>
              <a:t>If the money supply grows at the same rate as real GDP, there will be neither inflation nor deflation: the price level will be stable.</a:t>
            </a:r>
          </a:p>
          <a:p>
            <a:pPr marL="502920" indent="-502920" algn="just">
              <a:spcBef>
                <a:spcPts val="660"/>
              </a:spcBef>
              <a:buClr>
                <a:schemeClr val="tx1"/>
              </a:buClr>
              <a:buFont typeface="Arial" panose="020B0604020202020204" pitchFamily="34" charset="0"/>
              <a:buChar char="•"/>
              <a:defRPr/>
            </a:pPr>
            <a:endParaRPr lang="en-US" sz="2400" dirty="0">
              <a:solidFill>
                <a:schemeClr val="tx1"/>
              </a:solidFill>
              <a:latin typeface="+mn-lt"/>
            </a:endParaRPr>
          </a:p>
          <a:p>
            <a:pPr algn="just">
              <a:defRPr/>
            </a:pPr>
            <a:r>
              <a:rPr lang="en-US" sz="2400" dirty="0">
                <a:solidFill>
                  <a:schemeClr val="tx1"/>
                </a:solidFill>
                <a:latin typeface="+mn-lt"/>
              </a:rPr>
              <a:t>Is velocity truly constant from year to year? The answer is </a:t>
            </a:r>
            <a:r>
              <a:rPr lang="en-US" sz="2400" i="1" dirty="0">
                <a:solidFill>
                  <a:schemeClr val="tx1"/>
                </a:solidFill>
                <a:latin typeface="+mn-lt"/>
              </a:rPr>
              <a:t>no</a:t>
            </a:r>
            <a:r>
              <a:rPr lang="en-US" sz="2400" dirty="0">
                <a:solidFill>
                  <a:schemeClr val="tx1"/>
                </a:solidFill>
                <a:latin typeface="+mn-lt"/>
              </a:rPr>
              <a:t>.</a:t>
            </a:r>
          </a:p>
          <a:p>
            <a:pPr marL="377190" indent="-377190" algn="just">
              <a:spcBef>
                <a:spcPts val="660"/>
              </a:spcBef>
              <a:buClrTx/>
              <a:buFont typeface="Arial" panose="020B0604020202020204" pitchFamily="34" charset="0"/>
              <a:buChar char="•"/>
              <a:defRPr/>
            </a:pPr>
            <a:r>
              <a:rPr lang="en-US" sz="2400" dirty="0">
                <a:solidFill>
                  <a:schemeClr val="tx1"/>
                </a:solidFill>
                <a:latin typeface="+mn-lt"/>
              </a:rPr>
              <a:t>But the quantity theory of money can still provide insight:</a:t>
            </a:r>
          </a:p>
          <a:p>
            <a:pPr marL="377190" indent="-377190" algn="just">
              <a:spcBef>
                <a:spcPts val="660"/>
              </a:spcBef>
              <a:buClrTx/>
              <a:buFont typeface="Arial" panose="020B0604020202020204" pitchFamily="34" charset="0"/>
              <a:buChar char="•"/>
              <a:defRPr/>
            </a:pPr>
            <a:r>
              <a:rPr lang="en-US" sz="2400" dirty="0">
                <a:solidFill>
                  <a:schemeClr val="tx1"/>
                </a:solidFill>
                <a:latin typeface="+mn-lt"/>
              </a:rPr>
              <a:t>In the long run, inflation results from the money supply growing at a faster rate than real GDP.</a:t>
            </a:r>
          </a:p>
        </p:txBody>
      </p:sp>
    </p:spTree>
    <p:extLst>
      <p:ext uri="{BB962C8B-B14F-4D97-AF65-F5344CB8AC3E}">
        <p14:creationId xmlns:p14="http://schemas.microsoft.com/office/powerpoint/2010/main" val="3933043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34406"/>
            <a:ext cx="9052560" cy="1207008"/>
          </a:xfrm>
        </p:spPr>
        <p:txBody>
          <a:bodyPr/>
          <a:lstStyle/>
          <a:p>
            <a:pPr algn="ctr"/>
            <a:r>
              <a:rPr lang="en-US" sz="3200" b="1" kern="1200" cap="all" dirty="0">
                <a:solidFill>
                  <a:srgbClr val="0505F1"/>
                </a:solidFill>
                <a:latin typeface="Arial" panose="020B0604020202020204" pitchFamily="34" charset="0"/>
                <a:ea typeface="+mj-ea"/>
                <a:cs typeface="Arial" panose="020B0604020202020204" pitchFamily="34" charset="0"/>
              </a:rPr>
              <a:t>Hyperinflation</a:t>
            </a:r>
          </a:p>
        </p:txBody>
      </p:sp>
      <p:sp>
        <p:nvSpPr>
          <p:cNvPr id="3" name="Content Placeholder 2"/>
          <p:cNvSpPr>
            <a:spLocks noGrp="1"/>
          </p:cNvSpPr>
          <p:nvPr>
            <p:ph idx="1"/>
          </p:nvPr>
        </p:nvSpPr>
        <p:spPr>
          <a:xfrm>
            <a:off x="297843" y="1332771"/>
            <a:ext cx="9462714" cy="6005223"/>
          </a:xfrm>
        </p:spPr>
        <p:txBody>
          <a:bodyPr/>
          <a:lstStyle/>
          <a:p>
            <a:pPr marL="342900" indent="-342900">
              <a:buClrTx/>
              <a:buFont typeface="Arial" panose="020B0604020202020204" pitchFamily="34" charset="0"/>
              <a:buChar char="•"/>
              <a:defRPr/>
            </a:pPr>
            <a:r>
              <a:rPr lang="en-US" sz="2400" dirty="0">
                <a:solidFill>
                  <a:schemeClr val="tx1"/>
                </a:solidFill>
                <a:latin typeface="+mj-lt"/>
              </a:rPr>
              <a:t>Very high rates of inflation—in excess of 100 percent per year—are known as </a:t>
            </a:r>
            <a:r>
              <a:rPr lang="en-US" sz="2400" i="1" dirty="0">
                <a:solidFill>
                  <a:schemeClr val="tx1"/>
                </a:solidFill>
                <a:latin typeface="+mj-lt"/>
              </a:rPr>
              <a:t>hyperinflation</a:t>
            </a:r>
            <a:r>
              <a:rPr lang="en-US" sz="2400" dirty="0">
                <a:solidFill>
                  <a:schemeClr val="tx1"/>
                </a:solidFill>
                <a:latin typeface="+mj-lt"/>
              </a:rPr>
              <a:t>.</a:t>
            </a:r>
          </a:p>
          <a:p>
            <a:pPr marL="377190" indent="-377190">
              <a:spcBef>
                <a:spcPts val="660"/>
              </a:spcBef>
              <a:buClrTx/>
              <a:buFont typeface="Arial" panose="020B0604020202020204" pitchFamily="34" charset="0"/>
              <a:buChar char="•"/>
              <a:defRPr/>
            </a:pPr>
            <a:r>
              <a:rPr lang="en-US" sz="2400" dirty="0">
                <a:solidFill>
                  <a:schemeClr val="tx1"/>
                </a:solidFill>
                <a:latin typeface="+mj-lt"/>
              </a:rPr>
              <a:t>Hyperinflation results when central banks increase the money supply at a rate far in excess of the growth rate of real GDP.</a:t>
            </a:r>
          </a:p>
          <a:p>
            <a:pPr marL="377190" indent="-377190">
              <a:spcBef>
                <a:spcPts val="660"/>
              </a:spcBef>
              <a:buClrTx/>
              <a:buFont typeface="Arial" panose="020B0604020202020204" pitchFamily="34" charset="0"/>
              <a:buChar char="•"/>
              <a:defRPr/>
            </a:pPr>
            <a:r>
              <a:rPr lang="en-US" sz="2400" dirty="0">
                <a:solidFill>
                  <a:schemeClr val="tx1"/>
                </a:solidFill>
                <a:latin typeface="+mj-lt"/>
              </a:rPr>
              <a:t>This might happen when governments want to spend much more than they raise through taxes; so they force their central bank to “buy” government bonds.</a:t>
            </a:r>
          </a:p>
          <a:p>
            <a:pPr marL="342900" indent="-342900">
              <a:buClrTx/>
              <a:buFont typeface="Arial" panose="020B0604020202020204" pitchFamily="34" charset="0"/>
              <a:buChar char="•"/>
              <a:defRPr/>
            </a:pPr>
            <a:r>
              <a:rPr lang="en-US" sz="2400" dirty="0">
                <a:solidFill>
                  <a:schemeClr val="tx1"/>
                </a:solidFill>
                <a:latin typeface="+mj-lt"/>
              </a:rPr>
              <a:t>Recently, hyperinflation has occurred in Zimbabwe; during the 2000s, prices increased by (on average) 7500 percent per year.</a:t>
            </a:r>
          </a:p>
          <a:p>
            <a:pPr marL="377190" indent="-377190">
              <a:spcBef>
                <a:spcPts val="660"/>
              </a:spcBef>
              <a:buClrTx/>
              <a:buFont typeface="Arial" panose="020B0604020202020204" pitchFamily="34" charset="0"/>
              <a:buChar char="•"/>
              <a:defRPr/>
            </a:pPr>
            <a:r>
              <a:rPr lang="en-US" sz="2400" dirty="0">
                <a:solidFill>
                  <a:schemeClr val="tx1"/>
                </a:solidFill>
                <a:latin typeface="+mj-lt"/>
              </a:rPr>
              <a:t>At that rate, a can of soda costing $1 this year would cost $75 next year, and over $5,600 the year after that.</a:t>
            </a:r>
          </a:p>
          <a:p>
            <a:pPr marL="342900" indent="-342900">
              <a:buClrTx/>
              <a:buFont typeface="Arial" panose="020B0604020202020204" pitchFamily="34" charset="0"/>
              <a:buChar char="•"/>
              <a:defRPr/>
            </a:pPr>
            <a:r>
              <a:rPr lang="en-US" sz="2400" dirty="0">
                <a:solidFill>
                  <a:schemeClr val="tx1"/>
                </a:solidFill>
                <a:latin typeface="+mj-lt"/>
              </a:rPr>
              <a:t>Hyperinflation tends to be associated with slow growth, if not severe recession.</a:t>
            </a:r>
          </a:p>
        </p:txBody>
      </p:sp>
    </p:spTree>
    <p:extLst>
      <p:ext uri="{BB962C8B-B14F-4D97-AF65-F5344CB8AC3E}">
        <p14:creationId xmlns:p14="http://schemas.microsoft.com/office/powerpoint/2010/main" val="274435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644BEC-8A1D-724D-E68A-9EDF4AA6EC50}"/>
              </a:ext>
            </a:extLst>
          </p:cNvPr>
          <p:cNvPicPr>
            <a:picLocks noChangeAspect="1"/>
          </p:cNvPicPr>
          <p:nvPr/>
        </p:nvPicPr>
        <p:blipFill>
          <a:blip r:embed="rId2"/>
          <a:stretch>
            <a:fillRect/>
          </a:stretch>
        </p:blipFill>
        <p:spPr>
          <a:xfrm>
            <a:off x="207034" y="483080"/>
            <a:ext cx="9592574" cy="6559849"/>
          </a:xfrm>
          <a:prstGeom prst="rect">
            <a:avLst/>
          </a:prstGeom>
        </p:spPr>
      </p:pic>
    </p:spTree>
    <p:extLst>
      <p:ext uri="{BB962C8B-B14F-4D97-AF65-F5344CB8AC3E}">
        <p14:creationId xmlns:p14="http://schemas.microsoft.com/office/powerpoint/2010/main" val="2438650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E009BA-787F-0651-B67C-99BE6DC9F2DC}"/>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C8CDD862-4CF7-6E50-7ACA-0244B7C5D643}"/>
              </a:ext>
            </a:extLst>
          </p:cNvPr>
          <p:cNvPicPr>
            <a:picLocks noChangeAspect="1"/>
          </p:cNvPicPr>
          <p:nvPr/>
        </p:nvPicPr>
        <p:blipFill>
          <a:blip r:embed="rId2"/>
          <a:stretch>
            <a:fillRect/>
          </a:stretch>
        </p:blipFill>
        <p:spPr>
          <a:xfrm>
            <a:off x="502920" y="500332"/>
            <a:ext cx="9052560" cy="7009142"/>
          </a:xfrm>
          <a:prstGeom prst="rect">
            <a:avLst/>
          </a:prstGeom>
        </p:spPr>
      </p:pic>
    </p:spTree>
    <p:extLst>
      <p:ext uri="{BB962C8B-B14F-4D97-AF65-F5344CB8AC3E}">
        <p14:creationId xmlns:p14="http://schemas.microsoft.com/office/powerpoint/2010/main" val="19932631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5D09F948-B046-4176-9CE9-139B43B8E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444" y="694151"/>
            <a:ext cx="8989511" cy="6708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608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690"/>
            <a:ext cx="9996324" cy="987115"/>
          </a:xfrm>
        </p:spPr>
        <p:txBody>
          <a:bodyPr>
            <a:noAutofit/>
          </a:bodyPr>
          <a:lstStyle/>
          <a:p>
            <a:pPr algn="ctr"/>
            <a:r>
              <a:rPr lang="en-US" sz="3200" b="1" dirty="0">
                <a:solidFill>
                  <a:srgbClr val="0505F1"/>
                </a:solidFill>
              </a:rPr>
              <a:t>THE OPPORTUNITY COST OF HOLDING MONEY (2/4)</a:t>
            </a:r>
          </a:p>
        </p:txBody>
      </p:sp>
      <p:sp>
        <p:nvSpPr>
          <p:cNvPr id="3" name="Content Placeholder 2"/>
          <p:cNvSpPr>
            <a:spLocks noGrp="1"/>
          </p:cNvSpPr>
          <p:nvPr>
            <p:ph sz="quarter" idx="10"/>
          </p:nvPr>
        </p:nvSpPr>
        <p:spPr>
          <a:xfrm>
            <a:off x="136632" y="1440423"/>
            <a:ext cx="9804186" cy="2024919"/>
          </a:xfrm>
        </p:spPr>
        <p:txBody>
          <a:bodyPr/>
          <a:lstStyle/>
          <a:p>
            <a:pPr marL="355600" indent="-355600">
              <a:tabLst>
                <a:tab pos="534988" algn="l"/>
              </a:tabLst>
            </a:pPr>
            <a:r>
              <a:rPr lang="en-US" dirty="0">
                <a:latin typeface="Arial" panose="020B0604020202020204" pitchFamily="34" charset="0"/>
                <a:cs typeface="Arial" panose="020B0604020202020204" pitchFamily="34" charset="0"/>
              </a:rPr>
              <a:t>Individuals and firms trade off the benefit of holding cash versus the benefit of holding interest-bearing nonmonetary assets. </a:t>
            </a:r>
          </a:p>
          <a:p>
            <a:pPr marL="0" indent="0" algn="ctr">
              <a:buNone/>
            </a:pPr>
            <a:r>
              <a:rPr lang="en-IN" sz="2400" b="1" dirty="0">
                <a:latin typeface="Arial" panose="020B0604020202020204" pitchFamily="34" charset="0"/>
                <a:cs typeface="Arial" panose="020B0604020202020204" pitchFamily="34" charset="0"/>
              </a:rPr>
              <a:t>Table 1  Selected Interest Rates, </a:t>
            </a:r>
            <a:r>
              <a:rPr lang="en-IN" sz="2400" b="1" dirty="0"/>
              <a:t>February 2023</a:t>
            </a:r>
            <a:endParaRPr lang="en-IN" sz="2400" b="1" dirty="0">
              <a:latin typeface="Arial" panose="020B0604020202020204" pitchFamily="34" charset="0"/>
              <a:cs typeface="Arial" panose="020B0604020202020204" pitchFamily="34" charset="0"/>
            </a:endParaRPr>
          </a:p>
        </p:txBody>
      </p:sp>
      <p:graphicFrame>
        <p:nvGraphicFramePr>
          <p:cNvPr id="12" name="Table Placeholder 11">
            <a:extLst>
              <a:ext uri="{FF2B5EF4-FFF2-40B4-BE49-F238E27FC236}">
                <a16:creationId xmlns:a16="http://schemas.microsoft.com/office/drawing/2014/main" id="{70A20CBD-A9DC-4961-A8E0-2F2FA74AF73E}"/>
              </a:ext>
            </a:extLst>
          </p:cNvPr>
          <p:cNvGraphicFramePr>
            <a:graphicFrameLocks noGrp="1"/>
          </p:cNvGraphicFramePr>
          <p:nvPr>
            <p:ph type="tbl" sz="quarter" idx="13"/>
          </p:nvPr>
        </p:nvGraphicFramePr>
        <p:xfrm>
          <a:off x="1824994" y="3442405"/>
          <a:ext cx="6346335" cy="1729308"/>
        </p:xfrm>
        <a:graphic>
          <a:graphicData uri="http://schemas.openxmlformats.org/drawingml/2006/table">
            <a:tbl>
              <a:tblPr firstRow="1">
                <a:tableStyleId>{5940675A-B579-460E-94D1-54222C63F5DA}</a:tableStyleId>
              </a:tblPr>
              <a:tblGrid>
                <a:gridCol w="5260287">
                  <a:extLst>
                    <a:ext uri="{9D8B030D-6E8A-4147-A177-3AD203B41FA5}">
                      <a16:colId xmlns:a16="http://schemas.microsoft.com/office/drawing/2014/main" val="20000"/>
                    </a:ext>
                  </a:extLst>
                </a:gridCol>
                <a:gridCol w="1086048">
                  <a:extLst>
                    <a:ext uri="{9D8B030D-6E8A-4147-A177-3AD203B41FA5}">
                      <a16:colId xmlns:a16="http://schemas.microsoft.com/office/drawing/2014/main" val="20001"/>
                    </a:ext>
                  </a:extLst>
                </a:gridCol>
              </a:tblGrid>
              <a:tr h="576436">
                <a:tc>
                  <a:txBody>
                    <a:bodyPr/>
                    <a:lstStyle/>
                    <a:p>
                      <a:pPr algn="l" fontAlgn="ctr"/>
                      <a:r>
                        <a:rPr lang="en-IN" sz="2000" u="none" strike="noStrike" dirty="0">
                          <a:solidFill>
                            <a:schemeClr val="tx1"/>
                          </a:solidFill>
                          <a:effectLst/>
                          <a:latin typeface="Arial" panose="020B0604020202020204" pitchFamily="34" charset="0"/>
                          <a:cs typeface="Arial" panose="020B0604020202020204" pitchFamily="34" charset="0"/>
                        </a:rPr>
                        <a:t>One-month Treasury bills</a:t>
                      </a:r>
                      <a:endParaRPr lang="en-IN" sz="20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l" fontAlgn="ctr"/>
                      <a:r>
                        <a:rPr lang="en-US" sz="2000" u="none" strike="noStrike" dirty="0">
                          <a:solidFill>
                            <a:schemeClr val="tx1"/>
                          </a:solidFill>
                          <a:effectLst/>
                          <a:latin typeface="Arial" panose="020B0604020202020204" pitchFamily="34" charset="0"/>
                          <a:cs typeface="Arial" panose="020B0604020202020204" pitchFamily="34" charset="0"/>
                        </a:rPr>
                        <a:t>4.51%</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576436">
                <a:tc>
                  <a:txBody>
                    <a:bodyPr/>
                    <a:lstStyle/>
                    <a:p>
                      <a:pPr algn="l" fontAlgn="ctr"/>
                      <a:r>
                        <a:rPr lang="en-US" sz="2000" u="none" strike="noStrike" dirty="0">
                          <a:solidFill>
                            <a:schemeClr val="tx1"/>
                          </a:solidFill>
                          <a:effectLst/>
                          <a:latin typeface="Arial" panose="020B0604020202020204" pitchFamily="34" charset="0"/>
                          <a:cs typeface="Arial" panose="020B0604020202020204" pitchFamily="34" charset="0"/>
                        </a:rPr>
                        <a:t>Interest-bearing demand deposits</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l" fontAlgn="ctr"/>
                      <a:r>
                        <a:rPr lang="en-US" sz="2000" u="none" strike="noStrike" dirty="0">
                          <a:solidFill>
                            <a:schemeClr val="tx1"/>
                          </a:solidFill>
                          <a:effectLst/>
                          <a:latin typeface="Arial" panose="020B0604020202020204" pitchFamily="34" charset="0"/>
                          <a:cs typeface="Arial" panose="020B0604020202020204" pitchFamily="34" charset="0"/>
                        </a:rPr>
                        <a:t>0.10%</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76436">
                <a:tc>
                  <a:txBody>
                    <a:bodyPr/>
                    <a:lstStyle/>
                    <a:p>
                      <a:pPr algn="l" fontAlgn="ctr"/>
                      <a:r>
                        <a:rPr lang="en-US" sz="2000" u="none" strike="noStrike" dirty="0">
                          <a:solidFill>
                            <a:schemeClr val="tx1"/>
                          </a:solidFill>
                          <a:effectLst/>
                          <a:latin typeface="Arial" panose="020B0604020202020204" pitchFamily="34" charset="0"/>
                          <a:cs typeface="Arial" panose="020B0604020202020204" pitchFamily="34" charset="0"/>
                        </a:rPr>
                        <a:t>Currency</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l" fontAlgn="ctr"/>
                      <a:r>
                        <a:rPr lang="en-US" sz="2000" u="none" strike="noStrike" dirty="0">
                          <a:solidFill>
                            <a:schemeClr val="tx1"/>
                          </a:solidFill>
                          <a:effectLst/>
                          <a:latin typeface="Arial" panose="020B0604020202020204" pitchFamily="34" charset="0"/>
                          <a:cs typeface="Arial" panose="020B0604020202020204" pitchFamily="34" charset="0"/>
                        </a:rPr>
                        <a:t>0</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11" name="Content Placeholder 10"/>
          <p:cNvSpPr>
            <a:spLocks noGrp="1"/>
          </p:cNvSpPr>
          <p:nvPr>
            <p:ph sz="quarter" idx="14"/>
          </p:nvPr>
        </p:nvSpPr>
        <p:spPr>
          <a:xfrm>
            <a:off x="203200" y="5403553"/>
            <a:ext cx="9672319" cy="1911647"/>
          </a:xfrm>
        </p:spPr>
        <p:txBody>
          <a:bodyPr/>
          <a:lstStyle/>
          <a:p>
            <a:pPr>
              <a:spcBef>
                <a:spcPts val="624"/>
              </a:spcBef>
            </a:pPr>
            <a:r>
              <a:rPr lang="en-IN" sz="1600" i="1" dirty="0">
                <a:solidFill>
                  <a:schemeClr val="tx1"/>
                </a:solidFill>
                <a:latin typeface="+mj-lt"/>
                <a:cs typeface="Calibri" panose="020F0502020204030204" pitchFamily="34" charset="0"/>
              </a:rPr>
              <a:t>Data from: </a:t>
            </a:r>
            <a:r>
              <a:rPr lang="en-IN" sz="1600" dirty="0">
                <a:solidFill>
                  <a:schemeClr val="tx1"/>
                </a:solidFill>
                <a:latin typeface="+mj-lt"/>
                <a:cs typeface="Calibri" panose="020F0502020204030204" pitchFamily="34" charset="0"/>
              </a:rPr>
              <a:t>Federal Reserve Bank of St. Louis</a:t>
            </a:r>
            <a:endParaRPr lang="en-US" sz="1600" dirty="0">
              <a:solidFill>
                <a:schemeClr val="tx1"/>
              </a:solidFill>
              <a:latin typeface="+mj-lt"/>
              <a:cs typeface="Calibri" panose="020F0502020204030204" pitchFamily="34" charset="0"/>
            </a:endParaRPr>
          </a:p>
          <a:p>
            <a:pPr>
              <a:spcBef>
                <a:spcPts val="624"/>
              </a:spcBef>
            </a:pPr>
            <a:r>
              <a:rPr lang="en-US" sz="2600" dirty="0">
                <a:solidFill>
                  <a:schemeClr val="tx1"/>
                </a:solidFill>
                <a:latin typeface="+mj-lt"/>
                <a:cs typeface="Calibri" panose="020F0502020204030204" pitchFamily="34" charset="0"/>
              </a:rPr>
              <a:t>Funds in demand deposits are more accessible than those in Treasury bills, but they earn only 0.10%. </a:t>
            </a:r>
          </a:p>
          <a:p>
            <a:pPr>
              <a:spcBef>
                <a:spcPts val="624"/>
              </a:spcBef>
            </a:pPr>
            <a:r>
              <a:rPr lang="en-US" sz="2600" dirty="0">
                <a:solidFill>
                  <a:schemeClr val="tx1"/>
                </a:solidFill>
                <a:latin typeface="+mj-lt"/>
                <a:cs typeface="Calibri" panose="020F0502020204030204" pitchFamily="34" charset="0"/>
              </a:rPr>
              <a:t>The most accessible asset—cash in your wallet—earns</a:t>
            </a:r>
            <a:r>
              <a:rPr lang="en-US" sz="2400" dirty="0">
                <a:solidFill>
                  <a:schemeClr val="tx1"/>
                </a:solidFill>
                <a:latin typeface="+mj-lt"/>
                <a:cs typeface="Calibri" panose="020F0502020204030204" pitchFamily="34" charset="0"/>
              </a:rPr>
              <a:t> zero. </a:t>
            </a:r>
          </a:p>
        </p:txBody>
      </p:sp>
    </p:spTree>
    <p:extLst>
      <p:ext uri="{BB962C8B-B14F-4D97-AF65-F5344CB8AC3E}">
        <p14:creationId xmlns:p14="http://schemas.microsoft.com/office/powerpoint/2010/main" val="4053137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THE OPPORTUNITY COST OF HOLDING MONEY (3/4)</a:t>
            </a:r>
          </a:p>
        </p:txBody>
      </p:sp>
      <p:sp>
        <p:nvSpPr>
          <p:cNvPr id="5" name="Content Placeholder 4"/>
          <p:cNvSpPr>
            <a:spLocks noGrp="1"/>
          </p:cNvSpPr>
          <p:nvPr>
            <p:ph sz="quarter" idx="10"/>
          </p:nvPr>
        </p:nvSpPr>
        <p:spPr/>
        <p:txBody>
          <a:bodyPr>
            <a:normAutofit/>
          </a:bodyPr>
          <a:lstStyle/>
          <a:p>
            <a:r>
              <a:rPr lang="en-US" b="1" dirty="0"/>
              <a:t>Short-term interest rates</a:t>
            </a:r>
            <a:r>
              <a:rPr lang="en-US" dirty="0"/>
              <a:t>: the interest rates on financial assets that mature within less than a year.</a:t>
            </a:r>
          </a:p>
          <a:p>
            <a:pPr>
              <a:spcAft>
                <a:spcPts val="3000"/>
              </a:spcAft>
            </a:pPr>
            <a:r>
              <a:rPr lang="en-US" b="1" dirty="0"/>
              <a:t>Long-term interest rates</a:t>
            </a:r>
            <a:r>
              <a:rPr lang="en-US" dirty="0"/>
              <a:t>: interest rates on financial assets that mature a number of years in the future.</a:t>
            </a:r>
            <a:endParaRPr lang="en-US" i="1" dirty="0"/>
          </a:p>
          <a:p>
            <a:r>
              <a:rPr lang="en-US" dirty="0"/>
              <a:t>The higher the interest rate, the higher the opportunity cost of holding money.</a:t>
            </a:r>
          </a:p>
          <a:p>
            <a:r>
              <a:rPr lang="en-US" dirty="0"/>
              <a:t>The lower the interest rate, the lower the opportunity cost of holding money.</a:t>
            </a:r>
          </a:p>
        </p:txBody>
      </p:sp>
    </p:spTree>
    <p:extLst>
      <p:ext uri="{BB962C8B-B14F-4D97-AF65-F5344CB8AC3E}">
        <p14:creationId xmlns:p14="http://schemas.microsoft.com/office/powerpoint/2010/main" val="366317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337"/>
            <a:ext cx="9996324" cy="1085827"/>
          </a:xfrm>
        </p:spPr>
        <p:txBody>
          <a:bodyPr>
            <a:noAutofit/>
          </a:bodyPr>
          <a:lstStyle/>
          <a:p>
            <a:pPr algn="ctr"/>
            <a:r>
              <a:rPr lang="en-US" sz="3200" b="1" dirty="0">
                <a:solidFill>
                  <a:srgbClr val="0505F1"/>
                </a:solidFill>
              </a:rPr>
              <a:t>THE OPPORTUNITY COST OF HOLDING MONEY (4/4)</a:t>
            </a:r>
          </a:p>
        </p:txBody>
      </p:sp>
      <p:sp>
        <p:nvSpPr>
          <p:cNvPr id="4" name="Content Placeholder 3"/>
          <p:cNvSpPr>
            <a:spLocks noGrp="1"/>
          </p:cNvSpPr>
          <p:nvPr>
            <p:ph sz="quarter" idx="10"/>
          </p:nvPr>
        </p:nvSpPr>
        <p:spPr>
          <a:xfrm>
            <a:off x="127107" y="1223809"/>
            <a:ext cx="9804186" cy="2662391"/>
          </a:xfrm>
        </p:spPr>
        <p:txBody>
          <a:bodyPr/>
          <a:lstStyle/>
          <a:p>
            <a:pPr marL="355600" indent="-355600"/>
            <a:r>
              <a:rPr lang="en-US" sz="2400" dirty="0"/>
              <a:t>The opportunity cost of holding money declined sharply between 2019 and 2020. </a:t>
            </a:r>
          </a:p>
          <a:p>
            <a:pPr marL="355600" indent="-355600"/>
            <a:r>
              <a:rPr lang="en-US" sz="2400" dirty="0"/>
              <a:t>The last two rows summarize this comparison: they give the differences between the interest rates on Treasuries and demand deposits and between the interest rates on Treasuries and currency.</a:t>
            </a:r>
          </a:p>
          <a:p>
            <a:pPr marL="0" indent="0" algn="ctr">
              <a:buNone/>
            </a:pPr>
            <a:endParaRPr lang="en-US" sz="300" b="1" dirty="0">
              <a:latin typeface="Arial" panose="020B0604020202020204" pitchFamily="34" charset="0"/>
              <a:cs typeface="Arial" panose="020B0604020202020204" pitchFamily="34" charset="0"/>
            </a:endParaRPr>
          </a:p>
          <a:p>
            <a:pPr marL="0" indent="0" algn="ctr">
              <a:buNone/>
            </a:pPr>
            <a:r>
              <a:rPr lang="en-IN" sz="2000" b="1" dirty="0">
                <a:latin typeface="Arial" panose="020B0604020202020204" pitchFamily="34" charset="0"/>
                <a:cs typeface="Arial" panose="020B0604020202020204" pitchFamily="34" charset="0"/>
              </a:rPr>
              <a:t>Table 2  Interest Rates and the Opportunity Cost of Holding Money</a:t>
            </a:r>
          </a:p>
        </p:txBody>
      </p:sp>
      <p:graphicFrame>
        <p:nvGraphicFramePr>
          <p:cNvPr id="9" name="Table Placeholder 8">
            <a:extLst>
              <a:ext uri="{FF2B5EF4-FFF2-40B4-BE49-F238E27FC236}">
                <a16:creationId xmlns:a16="http://schemas.microsoft.com/office/drawing/2014/main" id="{9EF95F94-CE86-4B3A-A48D-E3D20139BB3F}"/>
              </a:ext>
            </a:extLst>
          </p:cNvPr>
          <p:cNvGraphicFramePr>
            <a:graphicFrameLocks noGrp="1"/>
          </p:cNvGraphicFramePr>
          <p:nvPr>
            <p:ph type="tbl" sz="quarter" idx="13"/>
            <p:extLst>
              <p:ext uri="{D42A27DB-BD31-4B8C-83A1-F6EECF244321}">
                <p14:modId xmlns:p14="http://schemas.microsoft.com/office/powerpoint/2010/main" val="250028661"/>
              </p:ext>
            </p:extLst>
          </p:nvPr>
        </p:nvGraphicFramePr>
        <p:xfrm>
          <a:off x="1451329" y="3791610"/>
          <a:ext cx="7093666" cy="3418973"/>
        </p:xfrm>
        <a:graphic>
          <a:graphicData uri="http://schemas.openxmlformats.org/drawingml/2006/table">
            <a:tbl>
              <a:tblPr firstRow="1">
                <a:tableStyleId>{5940675A-B579-460E-94D1-54222C63F5DA}</a:tableStyleId>
              </a:tblPr>
              <a:tblGrid>
                <a:gridCol w="5208774">
                  <a:extLst>
                    <a:ext uri="{9D8B030D-6E8A-4147-A177-3AD203B41FA5}">
                      <a16:colId xmlns:a16="http://schemas.microsoft.com/office/drawing/2014/main" val="20000"/>
                    </a:ext>
                  </a:extLst>
                </a:gridCol>
                <a:gridCol w="942446">
                  <a:extLst>
                    <a:ext uri="{9D8B030D-6E8A-4147-A177-3AD203B41FA5}">
                      <a16:colId xmlns:a16="http://schemas.microsoft.com/office/drawing/2014/main" val="20001"/>
                    </a:ext>
                  </a:extLst>
                </a:gridCol>
                <a:gridCol w="942446">
                  <a:extLst>
                    <a:ext uri="{9D8B030D-6E8A-4147-A177-3AD203B41FA5}">
                      <a16:colId xmlns:a16="http://schemas.microsoft.com/office/drawing/2014/main" val="20002"/>
                    </a:ext>
                  </a:extLst>
                </a:gridCol>
              </a:tblGrid>
              <a:tr h="415446">
                <a:tc>
                  <a:txBody>
                    <a:bodyPr/>
                    <a:lstStyle/>
                    <a:p>
                      <a:pPr algn="ctr" fontAlgn="ctr"/>
                      <a:r>
                        <a:rPr lang="en-IN" sz="1400" b="1" u="none" strike="noStrike" dirty="0">
                          <a:solidFill>
                            <a:schemeClr val="tx1"/>
                          </a:solidFill>
                          <a:effectLst/>
                          <a:latin typeface="Arial" panose="020B0604020202020204" pitchFamily="34" charset="0"/>
                          <a:cs typeface="Arial" panose="020B0604020202020204" pitchFamily="34" charset="0"/>
                        </a:rPr>
                        <a:t> </a:t>
                      </a:r>
                      <a:endParaRPr lang="en-IN" sz="1400" b="1" i="0" u="none" strike="noStrike" dirty="0">
                        <a:solidFill>
                          <a:schemeClr val="tx1"/>
                        </a:solidFill>
                        <a:effectLst/>
                        <a:latin typeface="Arial" panose="020B0604020202020204" pitchFamily="34" charset="0"/>
                        <a:cs typeface="Arial" panose="020B0604020202020204" pitchFamily="34" charset="0"/>
                      </a:endParaRPr>
                    </a:p>
                  </a:txBody>
                  <a:tcPr anchor="ctr"/>
                </a:tc>
                <a:tc>
                  <a:txBody>
                    <a:bodyPr/>
                    <a:lstStyle/>
                    <a:p>
                      <a:pPr algn="ctr" fontAlgn="ctr"/>
                      <a:r>
                        <a:rPr lang="en-US" sz="1400" b="1" i="0" u="none" strike="noStrike" dirty="0">
                          <a:solidFill>
                            <a:schemeClr val="tx1"/>
                          </a:solidFill>
                          <a:effectLst/>
                          <a:latin typeface="Arial" panose="020B0604020202020204" pitchFamily="34" charset="0"/>
                          <a:cs typeface="Arial" panose="020B0604020202020204" pitchFamily="34" charset="0"/>
                        </a:rPr>
                        <a:t>March 2019</a:t>
                      </a:r>
                    </a:p>
                  </a:txBody>
                  <a:tcPr anchor="ctr"/>
                </a:tc>
                <a:tc>
                  <a:txBody>
                    <a:bodyPr/>
                    <a:lstStyle/>
                    <a:p>
                      <a:pPr algn="ctr" fontAlgn="ctr"/>
                      <a:r>
                        <a:rPr lang="en-US" sz="1400" b="1" i="0" u="none" strike="noStrike" dirty="0">
                          <a:solidFill>
                            <a:schemeClr val="tx1"/>
                          </a:solidFill>
                          <a:effectLst/>
                          <a:latin typeface="Arial" panose="020B0604020202020204" pitchFamily="34" charset="0"/>
                          <a:cs typeface="Arial" panose="020B0604020202020204" pitchFamily="34" charset="0"/>
                        </a:rPr>
                        <a:t>March 2020</a:t>
                      </a:r>
                    </a:p>
                  </a:txBody>
                  <a:tcPr anchor="ctr"/>
                </a:tc>
                <a:extLst>
                  <a:ext uri="{0D108BD9-81ED-4DB2-BD59-A6C34878D82A}">
                    <a16:rowId xmlns:a16="http://schemas.microsoft.com/office/drawing/2014/main" val="10000"/>
                  </a:ext>
                </a:extLst>
              </a:tr>
              <a:tr h="415446">
                <a:tc>
                  <a:txBody>
                    <a:bodyPr/>
                    <a:lstStyle/>
                    <a:p>
                      <a:pPr algn="l" fontAlgn="ctr"/>
                      <a:r>
                        <a:rPr lang="en-US" sz="1400" u="none" strike="noStrike" dirty="0">
                          <a:solidFill>
                            <a:schemeClr val="tx1"/>
                          </a:solidFill>
                          <a:effectLst/>
                          <a:latin typeface="Arial" panose="020B0604020202020204" pitchFamily="34" charset="0"/>
                          <a:cs typeface="Arial" panose="020B0604020202020204" pitchFamily="34" charset="0"/>
                        </a:rPr>
                        <a:t>Federal funds rate</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400" u="none" strike="noStrike" dirty="0">
                          <a:solidFill>
                            <a:schemeClr val="tx1"/>
                          </a:solidFill>
                          <a:effectLst/>
                          <a:latin typeface="Arial" panose="020B0604020202020204" pitchFamily="34" charset="0"/>
                          <a:cs typeface="Arial" panose="020B0604020202020204" pitchFamily="34" charset="0"/>
                        </a:rPr>
                        <a:t>2.41%</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400" u="none" strike="noStrike" dirty="0">
                          <a:solidFill>
                            <a:schemeClr val="tx1"/>
                          </a:solidFill>
                          <a:effectLst/>
                          <a:latin typeface="Arial" panose="020B0604020202020204" pitchFamily="34" charset="0"/>
                          <a:cs typeface="Arial" panose="020B0604020202020204" pitchFamily="34" charset="0"/>
                        </a:rPr>
                        <a:t>0.65%</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692173">
                <a:tc>
                  <a:txBody>
                    <a:bodyPr/>
                    <a:lstStyle/>
                    <a:p>
                      <a:pPr algn="l" fontAlgn="ctr"/>
                      <a:r>
                        <a:rPr lang="en-IN" sz="1400" u="none" strike="noStrike" dirty="0">
                          <a:solidFill>
                            <a:schemeClr val="tx1"/>
                          </a:solidFill>
                          <a:effectLst/>
                          <a:latin typeface="Arial" panose="020B0604020202020204" pitchFamily="34" charset="0"/>
                          <a:cs typeface="Arial" panose="020B0604020202020204" pitchFamily="34" charset="0"/>
                        </a:rPr>
                        <a:t>One-month Treasury bills</a:t>
                      </a:r>
                      <a:endParaRPr lang="en-IN" sz="14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400" u="none" strike="noStrike" dirty="0">
                          <a:solidFill>
                            <a:schemeClr val="tx1"/>
                          </a:solidFill>
                          <a:effectLst/>
                          <a:latin typeface="Arial" panose="020B0604020202020204" pitchFamily="34" charset="0"/>
                          <a:cs typeface="Arial" panose="020B0604020202020204" pitchFamily="34" charset="0"/>
                        </a:rPr>
                        <a:t>2.45%</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400" u="none" strike="noStrike" dirty="0">
                          <a:solidFill>
                            <a:schemeClr val="tx1"/>
                          </a:solidFill>
                          <a:effectLst/>
                          <a:latin typeface="Arial" panose="020B0604020202020204" pitchFamily="34" charset="0"/>
                          <a:cs typeface="Arial" panose="020B0604020202020204" pitchFamily="34" charset="0"/>
                        </a:rPr>
                        <a:t>0.37%</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15446">
                <a:tc>
                  <a:txBody>
                    <a:bodyPr/>
                    <a:lstStyle/>
                    <a:p>
                      <a:pPr algn="l" fontAlgn="ctr"/>
                      <a:r>
                        <a:rPr lang="en-US" sz="1400" u="none" strike="noStrike" dirty="0">
                          <a:solidFill>
                            <a:schemeClr val="tx1"/>
                          </a:solidFill>
                          <a:effectLst/>
                          <a:latin typeface="Arial" panose="020B0604020202020204" pitchFamily="34" charset="0"/>
                          <a:cs typeface="Arial" panose="020B0604020202020204" pitchFamily="34" charset="0"/>
                        </a:rPr>
                        <a:t>Interest-bearing demand deposits</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400" u="none" strike="noStrike" dirty="0">
                          <a:solidFill>
                            <a:schemeClr val="tx1"/>
                          </a:solidFill>
                          <a:effectLst/>
                          <a:latin typeface="Arial" panose="020B0604020202020204" pitchFamily="34" charset="0"/>
                          <a:cs typeface="Arial" panose="020B0604020202020204" pitchFamily="34" charset="0"/>
                        </a:rPr>
                        <a:t>0.06%</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400" u="none" strike="noStrike" dirty="0">
                          <a:solidFill>
                            <a:schemeClr val="tx1"/>
                          </a:solidFill>
                          <a:effectLst/>
                          <a:latin typeface="Arial" panose="020B0604020202020204" pitchFamily="34" charset="0"/>
                          <a:cs typeface="Arial" panose="020B0604020202020204" pitchFamily="34" charset="0"/>
                        </a:rPr>
                        <a:t>0.06%</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415446">
                <a:tc>
                  <a:txBody>
                    <a:bodyPr/>
                    <a:lstStyle/>
                    <a:p>
                      <a:pPr algn="l" fontAlgn="ctr"/>
                      <a:r>
                        <a:rPr lang="en-US" sz="1400" u="none" strike="noStrike" dirty="0">
                          <a:solidFill>
                            <a:schemeClr val="tx1"/>
                          </a:solidFill>
                          <a:effectLst/>
                          <a:latin typeface="Arial" panose="020B0604020202020204" pitchFamily="34" charset="0"/>
                          <a:cs typeface="Arial" panose="020B0604020202020204" pitchFamily="34" charset="0"/>
                        </a:rPr>
                        <a:t>Currency</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400" u="none" strike="noStrike" dirty="0">
                          <a:solidFill>
                            <a:schemeClr val="tx1"/>
                          </a:solidFill>
                          <a:effectLst/>
                          <a:latin typeface="Arial" panose="020B0604020202020204" pitchFamily="34" charset="0"/>
                          <a:cs typeface="Arial" panose="020B0604020202020204" pitchFamily="34" charset="0"/>
                        </a:rPr>
                        <a:t>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400" u="none" strike="noStrike" dirty="0">
                          <a:solidFill>
                            <a:schemeClr val="tx1"/>
                          </a:solidFill>
                          <a:effectLst/>
                          <a:latin typeface="Arial" panose="020B0604020202020204" pitchFamily="34" charset="0"/>
                          <a:cs typeface="Arial" panose="020B0604020202020204" pitchFamily="34" charset="0"/>
                        </a:rPr>
                        <a:t>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415446">
                <a:tc>
                  <a:txBody>
                    <a:bodyPr/>
                    <a:lstStyle/>
                    <a:p>
                      <a:pPr algn="l" fontAlgn="ctr"/>
                      <a:r>
                        <a:rPr lang="en-US" sz="1400" b="1" u="none" strike="noStrike" dirty="0">
                          <a:solidFill>
                            <a:schemeClr val="tx1"/>
                          </a:solidFill>
                          <a:effectLst/>
                          <a:latin typeface="Arial" panose="020B0604020202020204" pitchFamily="34" charset="0"/>
                          <a:cs typeface="Arial" panose="020B0604020202020204" pitchFamily="34" charset="0"/>
                        </a:rPr>
                        <a:t>Treasury bills minus interest-bearing demand deposits (percentage points)</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2.35</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0.31</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444142">
                <a:tc>
                  <a:txBody>
                    <a:bodyPr/>
                    <a:lstStyle/>
                    <a:p>
                      <a:pPr algn="l" fontAlgn="ctr"/>
                      <a:r>
                        <a:rPr lang="en-US" sz="1400" b="1" u="none" strike="noStrike" dirty="0">
                          <a:solidFill>
                            <a:schemeClr val="tx1"/>
                          </a:solidFill>
                          <a:effectLst/>
                          <a:latin typeface="Arial" panose="020B0604020202020204" pitchFamily="34" charset="0"/>
                          <a:cs typeface="Arial" panose="020B0604020202020204" pitchFamily="34" charset="0"/>
                        </a:rPr>
                        <a:t>Treasury bills minus currency (percentage points)</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2.41</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0.37</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sp>
        <p:nvSpPr>
          <p:cNvPr id="8" name="Content Placeholder 7"/>
          <p:cNvSpPr>
            <a:spLocks noGrp="1"/>
          </p:cNvSpPr>
          <p:nvPr>
            <p:ph sz="quarter" idx="14"/>
          </p:nvPr>
        </p:nvSpPr>
        <p:spPr>
          <a:xfrm>
            <a:off x="1451329" y="6933856"/>
            <a:ext cx="8962296" cy="516625"/>
          </a:xfrm>
        </p:spPr>
        <p:txBody>
          <a:bodyPr/>
          <a:lstStyle/>
          <a:p>
            <a:pPr>
              <a:spcBef>
                <a:spcPts val="624"/>
              </a:spcBef>
            </a:pPr>
            <a:r>
              <a:rPr lang="en-IN" sz="1400" i="1" dirty="0">
                <a:solidFill>
                  <a:schemeClr val="tx1"/>
                </a:solidFill>
                <a:latin typeface="Arial" panose="020B0604020202020204" pitchFamily="34" charset="0"/>
                <a:cs typeface="Arial" panose="020B0604020202020204" pitchFamily="34" charset="0"/>
              </a:rPr>
              <a:t>Data from: </a:t>
            </a:r>
            <a:r>
              <a:rPr lang="en-IN" sz="1400" dirty="0">
                <a:solidFill>
                  <a:schemeClr val="tx1"/>
                </a:solidFill>
                <a:latin typeface="Arial" panose="020B0604020202020204" pitchFamily="34" charset="0"/>
                <a:cs typeface="Arial" panose="020B0604020202020204" pitchFamily="34" charset="0"/>
              </a:rPr>
              <a:t>Federal Reserve Bank of St. Louis.</a:t>
            </a:r>
            <a:endParaRPr lang="en-IN"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5005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THE MONEY DEMAND CURVE</a:t>
            </a:r>
          </a:p>
        </p:txBody>
      </p:sp>
      <p:sp>
        <p:nvSpPr>
          <p:cNvPr id="4" name="Content Placeholder 3"/>
          <p:cNvSpPr>
            <a:spLocks noGrp="1"/>
          </p:cNvSpPr>
          <p:nvPr>
            <p:ph sz="quarter" idx="10"/>
          </p:nvPr>
        </p:nvSpPr>
        <p:spPr>
          <a:xfrm>
            <a:off x="127107" y="1214885"/>
            <a:ext cx="9804186" cy="1390871"/>
          </a:xfrm>
        </p:spPr>
        <p:txBody>
          <a:bodyPr/>
          <a:lstStyle/>
          <a:p>
            <a:r>
              <a:rPr lang="en-US" b="1" dirty="0">
                <a:latin typeface="Arial" panose="020B0604020202020204" pitchFamily="34" charset="0"/>
                <a:cs typeface="Arial" panose="020B0604020202020204" pitchFamily="34" charset="0"/>
              </a:rPr>
              <a:t>The money demand curve shows the relationship between the quantity of money demanded and the interest rate.</a:t>
            </a:r>
          </a:p>
        </p:txBody>
      </p:sp>
      <p:pic>
        <p:nvPicPr>
          <p:cNvPr id="3" name="Picture 2">
            <a:extLst>
              <a:ext uri="{FF2B5EF4-FFF2-40B4-BE49-F238E27FC236}">
                <a16:creationId xmlns:a16="http://schemas.microsoft.com/office/drawing/2014/main" id="{9FC88F15-2EC8-FB36-8842-51AC90CCE6D0}"/>
              </a:ext>
            </a:extLst>
          </p:cNvPr>
          <p:cNvPicPr>
            <a:picLocks noChangeAspect="1"/>
          </p:cNvPicPr>
          <p:nvPr/>
        </p:nvPicPr>
        <p:blipFill>
          <a:blip r:embed="rId2"/>
          <a:stretch>
            <a:fillRect/>
          </a:stretch>
        </p:blipFill>
        <p:spPr>
          <a:xfrm>
            <a:off x="1173192" y="2605756"/>
            <a:ext cx="7919050" cy="4712789"/>
          </a:xfrm>
          <a:prstGeom prst="rect">
            <a:avLst/>
          </a:prstGeom>
        </p:spPr>
      </p:pic>
    </p:spTree>
    <p:extLst>
      <p:ext uri="{BB962C8B-B14F-4D97-AF65-F5344CB8AC3E}">
        <p14:creationId xmlns:p14="http://schemas.microsoft.com/office/powerpoint/2010/main" val="2861376207"/>
      </p:ext>
    </p:extLst>
  </p:cSld>
  <p:clrMapOvr>
    <a:masterClrMapping/>
  </p:clrMapOvr>
</p:sld>
</file>

<file path=ppt/theme/theme1.xml><?xml version="1.0" encoding="utf-8"?>
<a:theme xmlns:a="http://schemas.openxmlformats.org/drawingml/2006/main" name="Default Theme">
  <a:themeElements>
    <a:clrScheme name="Macmillan Learning Brand Colors">
      <a:dk1>
        <a:srgbClr val="000000"/>
      </a:dk1>
      <a:lt1>
        <a:srgbClr val="FFFFFF"/>
      </a:lt1>
      <a:dk2>
        <a:srgbClr val="DA1B2C"/>
      </a:dk2>
      <a:lt2>
        <a:srgbClr val="FFFFFE"/>
      </a:lt2>
      <a:accent1>
        <a:srgbClr val="4E4E4E"/>
      </a:accent1>
      <a:accent2>
        <a:srgbClr val="999999"/>
      </a:accent2>
      <a:accent3>
        <a:srgbClr val="CCCCCC"/>
      </a:accent3>
      <a:accent4>
        <a:srgbClr val="E6E6E6"/>
      </a:accent4>
      <a:accent5>
        <a:srgbClr val="DA1B2C"/>
      </a:accent5>
      <a:accent6>
        <a:srgbClr val="A90F1E"/>
      </a:accent6>
      <a:hlink>
        <a:srgbClr val="0000FF"/>
      </a:hlink>
      <a:folHlink>
        <a:srgbClr val="4C4C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13628</TotalTime>
  <Words>3179</Words>
  <Application>Microsoft Office PowerPoint</Application>
  <PresentationFormat>Custom</PresentationFormat>
  <Paragraphs>270</Paragraphs>
  <Slides>56</Slides>
  <Notes>31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Arial</vt:lpstr>
      <vt:lpstr>Calibri</vt:lpstr>
      <vt:lpstr>Cambria Math</vt:lpstr>
      <vt:lpstr>Helvetica Neue</vt:lpstr>
      <vt:lpstr>Symbol</vt:lpstr>
      <vt:lpstr>Wingdings</vt:lpstr>
      <vt:lpstr>Default Theme</vt:lpstr>
      <vt:lpstr>Equation</vt:lpstr>
      <vt:lpstr>PowerPoint Presentation</vt:lpstr>
      <vt:lpstr>WHAT YOU WILL LEARN IN THIS CHAPTER</vt:lpstr>
      <vt:lpstr>THE MOST POWERFUL PERSON IN GOVERNMENT</vt:lpstr>
      <vt:lpstr>THE DEMAND FOR MONEY</vt:lpstr>
      <vt:lpstr>THE OPPORTUNITY COST OF HOLDING MONEY (1/4)</vt:lpstr>
      <vt:lpstr>THE OPPORTUNITY COST OF HOLDING MONEY (2/4)</vt:lpstr>
      <vt:lpstr>THE OPPORTUNITY COST OF HOLDING MONEY (3/4)</vt:lpstr>
      <vt:lpstr>THE OPPORTUNITY COST OF HOLDING MONEY (4/4)</vt:lpstr>
      <vt:lpstr>THE MONEY DEMAND CURVE</vt:lpstr>
      <vt:lpstr>SHIFTS OF THE REAL MONEY DEMAND CURVE</vt:lpstr>
      <vt:lpstr>SHIFTS IN THE DEMAND FOR MONEY</vt:lpstr>
      <vt:lpstr>MONEY AND INTEREST RATES</vt:lpstr>
      <vt:lpstr>THE EQUILIBRIUM INTEREST RATE</vt:lpstr>
      <vt:lpstr>LEARN BY DOING: PRACTICE QUESTION 1</vt:lpstr>
      <vt:lpstr>LEARN BY DOING: PRACTICE QUESTION 1 (ANSWER)</vt:lpstr>
      <vt:lpstr>MONETARY POLICY AND THE INTEREST RATE (1/3)</vt:lpstr>
      <vt:lpstr>MONETARY POLICY AND THE INTEREST RATE (2/3)</vt:lpstr>
      <vt:lpstr>MONETARY POLICY AND THE INTEREST RATE (3/3)</vt:lpstr>
      <vt:lpstr>LEARN BY DOING: PRACTICE QUESTION 2</vt:lpstr>
      <vt:lpstr>LEARN BY DOING: PRACTICE QUESTION 2 (ANSWER)</vt:lpstr>
      <vt:lpstr>MONETARY POLICY AND THE INTEREST RATE (1/3)</vt:lpstr>
      <vt:lpstr>MONETARY POLICY AND THE INTEREST RATE (2/3)</vt:lpstr>
      <vt:lpstr>MONETARY POLICY AND THE INTEREST RATE (3/3)</vt:lpstr>
      <vt:lpstr>LEARN BY DOING: PRACTICE QUESTION 2</vt:lpstr>
      <vt:lpstr>LEARN BY DOING: PRACTICE QUESTION 2 (ANSWER)</vt:lpstr>
      <vt:lpstr>LONG-TERM INTEREST RATES</vt:lpstr>
      <vt:lpstr>The Fed can’t target both the money supply and the interest rate</vt:lpstr>
      <vt:lpstr>MONETARY POLICY AND AGGREGATE DEMAND</vt:lpstr>
      <vt:lpstr>MONETARY POLICY AND AGGREGATE DEMAND</vt:lpstr>
      <vt:lpstr>LEARN BY DOING: PRACTICE QUESTION 3</vt:lpstr>
      <vt:lpstr>LEARN BY DOING: PRACTICE QUESTION 3 (ANSWER)</vt:lpstr>
      <vt:lpstr>MONETARY POLICY IN PRACTICE</vt:lpstr>
      <vt:lpstr>TRACKING MONETARY POLICY USING THE OUTPUT GAP AND INFLATION</vt:lpstr>
      <vt:lpstr>THE TAYLOR RULE METHOD OF SETTING MONETARY POLICY</vt:lpstr>
      <vt:lpstr>THE TAYLOR RULE AND THE FEDERAL FUNDS RATE</vt:lpstr>
      <vt:lpstr>INFLATION TARGETING</vt:lpstr>
      <vt:lpstr>DOES IT MATTER?</vt:lpstr>
      <vt:lpstr>THE ZERO LOWER BOUND PROBLEM</vt:lpstr>
      <vt:lpstr>LEARN BY DOING: DISCUSSION QUESTION 1</vt:lpstr>
      <vt:lpstr>MONEY, OUTPUT, AND PRICES IN THE LONG RUN</vt:lpstr>
      <vt:lpstr>CHANGES IN THE MONEY SUPPLY AND THE INTEREST RATE IN THE LONG RUN</vt:lpstr>
      <vt:lpstr>LEARN BY DOING DISCUSSION</vt:lpstr>
      <vt:lpstr>MONEY, OUTPUT, AND PRICES IN THE LONG RUN</vt:lpstr>
      <vt:lpstr>SHORT-RUN AND LONG-RUN EFFECTS OF AN INCREASE IN THE MONEY SUPPLY</vt:lpstr>
      <vt:lpstr>MONETARY NEUTRALITY</vt:lpstr>
      <vt:lpstr>INTERNATIONAL EVIDENCE OF MONETARY NEUTRALITY</vt:lpstr>
      <vt:lpstr>The Quantity Theory of Money</vt:lpstr>
      <vt:lpstr>Connecting money and prices: the quantity equation</vt:lpstr>
      <vt:lpstr>Calculating the velocity of money</vt:lpstr>
      <vt:lpstr>The quantity theory explanation of inflation</vt:lpstr>
      <vt:lpstr>The Quantity Theory of Money Once Again</vt:lpstr>
      <vt:lpstr>The inflation rate according to the quantity theory</vt:lpstr>
      <vt:lpstr>Hyperinflation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LECTURE - MONETARY POLICY</dc:title>
  <dc:creator>DCM</dc:creator>
  <cp:lastModifiedBy>Dennis McCornac</cp:lastModifiedBy>
  <cp:revision>382</cp:revision>
  <dcterms:modified xsi:type="dcterms:W3CDTF">2025-10-22T05:22:35Z</dcterms:modified>
</cp:coreProperties>
</file>