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3" r:id="rId1"/>
  </p:sldMasterIdLst>
  <p:notesMasterIdLst>
    <p:notesMasterId r:id="rId58"/>
  </p:notesMasterIdLst>
  <p:handoutMasterIdLst>
    <p:handoutMasterId r:id="rId59"/>
  </p:handoutMasterIdLst>
  <p:sldIdLst>
    <p:sldId id="343" r:id="rId2"/>
    <p:sldId id="266" r:id="rId3"/>
    <p:sldId id="267" r:id="rId4"/>
    <p:sldId id="268" r:id="rId5"/>
    <p:sldId id="277" r:id="rId6"/>
    <p:sldId id="295" r:id="rId7"/>
    <p:sldId id="281" r:id="rId8"/>
    <p:sldId id="283" r:id="rId9"/>
    <p:sldId id="288" r:id="rId10"/>
    <p:sldId id="296" r:id="rId11"/>
    <p:sldId id="289" r:id="rId12"/>
    <p:sldId id="344" r:id="rId13"/>
    <p:sldId id="291" r:id="rId14"/>
    <p:sldId id="298" r:id="rId15"/>
    <p:sldId id="624" r:id="rId16"/>
    <p:sldId id="637" r:id="rId17"/>
    <p:sldId id="638" r:id="rId18"/>
    <p:sldId id="639" r:id="rId19"/>
    <p:sldId id="640" r:id="rId20"/>
    <p:sldId id="641" r:id="rId21"/>
    <p:sldId id="642" r:id="rId22"/>
    <p:sldId id="643" r:id="rId23"/>
    <p:sldId id="644" r:id="rId24"/>
    <p:sldId id="645" r:id="rId25"/>
    <p:sldId id="646" r:id="rId26"/>
    <p:sldId id="647" r:id="rId27"/>
    <p:sldId id="625" r:id="rId28"/>
    <p:sldId id="324" r:id="rId29"/>
    <p:sldId id="325" r:id="rId30"/>
    <p:sldId id="626" r:id="rId31"/>
    <p:sldId id="327" r:id="rId32"/>
    <p:sldId id="328" r:id="rId33"/>
    <p:sldId id="436" r:id="rId34"/>
    <p:sldId id="648" r:id="rId35"/>
    <p:sldId id="649" r:id="rId36"/>
    <p:sldId id="655" r:id="rId37"/>
    <p:sldId id="656" r:id="rId38"/>
    <p:sldId id="657" r:id="rId39"/>
    <p:sldId id="659" r:id="rId40"/>
    <p:sldId id="650" r:id="rId41"/>
    <p:sldId id="651" r:id="rId42"/>
    <p:sldId id="652" r:id="rId43"/>
    <p:sldId id="653" r:id="rId44"/>
    <p:sldId id="654" r:id="rId45"/>
    <p:sldId id="354" r:id="rId46"/>
    <p:sldId id="370" r:id="rId47"/>
    <p:sldId id="660" r:id="rId48"/>
    <p:sldId id="353" r:id="rId49"/>
    <p:sldId id="330" r:id="rId50"/>
    <p:sldId id="331" r:id="rId51"/>
    <p:sldId id="332" r:id="rId52"/>
    <p:sldId id="333" r:id="rId53"/>
    <p:sldId id="627" r:id="rId54"/>
    <p:sldId id="628" r:id="rId55"/>
    <p:sldId id="629" r:id="rId56"/>
    <p:sldId id="339" r:id="rId57"/>
  </p:sldIdLst>
  <p:sldSz cx="10058400" cy="77724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448">
          <p15:clr>
            <a:srgbClr val="A4A3A4"/>
          </p15:clr>
        </p15:guide>
        <p15:guide id="2" pos="316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6F0"/>
    <a:srgbClr val="DA1B2C"/>
    <a:srgbClr val="4E4E4E"/>
    <a:srgbClr val="EDE5EF"/>
    <a:srgbClr val="E3EDF1"/>
    <a:srgbClr val="FFEACD"/>
    <a:srgbClr val="F8DCDD"/>
    <a:srgbClr val="F6D6D7"/>
    <a:srgbClr val="EFB3B4"/>
    <a:srgbClr val="F2D6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40" autoAdjust="0"/>
    <p:restoredTop sz="89985" autoAdjust="0"/>
  </p:normalViewPr>
  <p:slideViewPr>
    <p:cSldViewPr snapToGrid="0">
      <p:cViewPr varScale="1">
        <p:scale>
          <a:sx n="55" d="100"/>
          <a:sy n="55" d="100"/>
        </p:scale>
        <p:origin x="930" y="66"/>
      </p:cViewPr>
      <p:guideLst>
        <p:guide orient="horz" pos="2448"/>
        <p:guide pos="3168"/>
      </p:guideLst>
    </p:cSldViewPr>
  </p:slideViewPr>
  <p:outlineViewPr>
    <p:cViewPr>
      <p:scale>
        <a:sx n="33" d="100"/>
        <a:sy n="33" d="100"/>
      </p:scale>
      <p:origin x="0" y="-43632"/>
    </p:cViewPr>
  </p:outlineViewPr>
  <p:notesTextViewPr>
    <p:cViewPr>
      <p:scale>
        <a:sx n="1" d="1"/>
        <a:sy n="1" d="1"/>
      </p:scale>
      <p:origin x="0" y="0"/>
    </p:cViewPr>
  </p:notesTextViewPr>
  <p:sorterViewPr>
    <p:cViewPr>
      <p:scale>
        <a:sx n="70" d="100"/>
        <a:sy n="70" d="100"/>
      </p:scale>
      <p:origin x="0" y="0"/>
    </p:cViewPr>
  </p:sorterViewPr>
  <p:notesViewPr>
    <p:cSldViewPr snapToGrid="0">
      <p:cViewPr varScale="1">
        <p:scale>
          <a:sx n="47" d="100"/>
          <a:sy n="47" d="100"/>
        </p:scale>
        <p:origin x="1928" y="4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68740" y="245659"/>
            <a:ext cx="5745708" cy="586853"/>
          </a:xfrm>
          <a:prstGeom prst="rect">
            <a:avLst/>
          </a:prstGeom>
        </p:spPr>
        <p:txBody>
          <a:bodyPr vert="horz" lIns="91440" tIns="45720" rIns="91440" bIns="45720" rtlCol="0"/>
          <a:lstStyle>
            <a:lvl1pPr algn="l">
              <a:defRPr sz="1200"/>
            </a:lvl1pPr>
          </a:lstStyle>
          <a:p>
            <a:pPr algn="ctr"/>
            <a:r>
              <a:rPr lang="en-US" sz="1600" b="1" dirty="0">
                <a:solidFill>
                  <a:schemeClr val="tx1"/>
                </a:solidFill>
                <a:latin typeface="Arial" pitchFamily="34" charset="0"/>
                <a:cs typeface="Arial" pitchFamily="34" charset="0"/>
              </a:rPr>
              <a:t>CHAPTER 14 LECTURE - MONEY, BANKING, AND THE FEDERAL RESERVE SYSTEM</a:t>
            </a:r>
          </a:p>
          <a:p>
            <a:endParaRPr lang="en-US" dirty="0"/>
          </a:p>
        </p:txBody>
      </p:sp>
      <p:sp>
        <p:nvSpPr>
          <p:cNvPr id="6" name="TextBox 5">
            <a:extLst>
              <a:ext uri="{FF2B5EF4-FFF2-40B4-BE49-F238E27FC236}">
                <a16:creationId xmlns:a16="http://schemas.microsoft.com/office/drawing/2014/main" id="{219693D8-3728-4795-9527-312C179E08FB}"/>
              </a:ext>
            </a:extLst>
          </p:cNvPr>
          <p:cNvSpPr txBox="1"/>
          <p:nvPr/>
        </p:nvSpPr>
        <p:spPr>
          <a:xfrm>
            <a:off x="3210831" y="8559787"/>
            <a:ext cx="436338" cy="338554"/>
          </a:xfrm>
          <a:prstGeom prst="rect">
            <a:avLst/>
          </a:prstGeom>
          <a:noFill/>
        </p:spPr>
        <p:txBody>
          <a:bodyPr wrap="none" rtlCol="0">
            <a:spAutoFit/>
          </a:bodyPr>
          <a:lstStyle/>
          <a:p>
            <a:fld id="{ECE31752-B820-4098-B2BC-4E95E2B3E4CC}" type="slidenum">
              <a:rPr lang="en-US" sz="1600" b="1" smtClean="0"/>
              <a:t>‹#›</a:t>
            </a:fld>
            <a:endParaRPr lang="en-US" sz="1600" b="1" dirty="0"/>
          </a:p>
        </p:txBody>
      </p:sp>
    </p:spTree>
    <p:extLst>
      <p:ext uri="{BB962C8B-B14F-4D97-AF65-F5344CB8AC3E}">
        <p14:creationId xmlns:p14="http://schemas.microsoft.com/office/powerpoint/2010/main" val="156834337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509411" marR="0" lvl="1" indent="-1411" algn="l" rtl="0">
              <a:spcBef>
                <a:spcPts val="0"/>
              </a:spcBef>
              <a:buNone/>
              <a:defRPr sz="2000" b="0" i="0" u="none" strike="noStrike" cap="none">
                <a:solidFill>
                  <a:schemeClr val="dk1"/>
                </a:solidFill>
                <a:latin typeface="Calibri"/>
                <a:ea typeface="Calibri"/>
                <a:cs typeface="Calibri"/>
                <a:sym typeface="Calibri"/>
              </a:defRPr>
            </a:lvl2pPr>
            <a:lvl3pPr marL="1018823" marR="0" lvl="2" indent="-2823" algn="l" rtl="0">
              <a:spcBef>
                <a:spcPts val="0"/>
              </a:spcBef>
              <a:buNone/>
              <a:defRPr sz="2000" b="0" i="0" u="none" strike="noStrike" cap="none">
                <a:solidFill>
                  <a:schemeClr val="dk1"/>
                </a:solidFill>
                <a:latin typeface="Calibri"/>
                <a:ea typeface="Calibri"/>
                <a:cs typeface="Calibri"/>
                <a:sym typeface="Calibri"/>
              </a:defRPr>
            </a:lvl3pPr>
            <a:lvl4pPr marL="1528237" marR="0" lvl="3" indent="-4237" algn="l" rtl="0">
              <a:spcBef>
                <a:spcPts val="0"/>
              </a:spcBef>
              <a:buNone/>
              <a:defRPr sz="2000" b="0" i="0" u="none" strike="noStrike" cap="none">
                <a:solidFill>
                  <a:schemeClr val="dk1"/>
                </a:solidFill>
                <a:latin typeface="Calibri"/>
                <a:ea typeface="Calibri"/>
                <a:cs typeface="Calibri"/>
                <a:sym typeface="Calibri"/>
              </a:defRPr>
            </a:lvl4pPr>
            <a:lvl5pPr marL="2037649" marR="0" lvl="4" indent="-5649" algn="l" rtl="0">
              <a:spcBef>
                <a:spcPts val="0"/>
              </a:spcBef>
              <a:buNone/>
              <a:defRPr sz="2000" b="0" i="0" u="none" strike="noStrike" cap="none">
                <a:solidFill>
                  <a:schemeClr val="dk1"/>
                </a:solidFill>
                <a:latin typeface="Calibri"/>
                <a:ea typeface="Calibri"/>
                <a:cs typeface="Calibri"/>
                <a:sym typeface="Calibri"/>
              </a:defRPr>
            </a:lvl5pPr>
            <a:lvl6pPr marL="2547061" marR="0" lvl="5" indent="-7061" algn="l" rtl="0">
              <a:spcBef>
                <a:spcPts val="0"/>
              </a:spcBef>
              <a:buNone/>
              <a:defRPr sz="2000" b="0" i="0" u="none" strike="noStrike" cap="none">
                <a:solidFill>
                  <a:schemeClr val="dk1"/>
                </a:solidFill>
                <a:latin typeface="Calibri"/>
                <a:ea typeface="Calibri"/>
                <a:cs typeface="Calibri"/>
                <a:sym typeface="Calibri"/>
              </a:defRPr>
            </a:lvl6pPr>
            <a:lvl7pPr marL="3056473" marR="0" lvl="6" indent="-8472" algn="l" rtl="0">
              <a:spcBef>
                <a:spcPts val="0"/>
              </a:spcBef>
              <a:buNone/>
              <a:defRPr sz="2000" b="0" i="0" u="none" strike="noStrike" cap="none">
                <a:solidFill>
                  <a:schemeClr val="dk1"/>
                </a:solidFill>
                <a:latin typeface="Calibri"/>
                <a:ea typeface="Calibri"/>
                <a:cs typeface="Calibri"/>
                <a:sym typeface="Calibri"/>
              </a:defRPr>
            </a:lvl7pPr>
            <a:lvl8pPr marL="3565885" marR="0" lvl="7" indent="-9885" algn="l" rtl="0">
              <a:spcBef>
                <a:spcPts val="0"/>
              </a:spcBef>
              <a:buNone/>
              <a:defRPr sz="2000" b="0" i="0" u="none" strike="noStrike" cap="none">
                <a:solidFill>
                  <a:schemeClr val="dk1"/>
                </a:solidFill>
                <a:latin typeface="Calibri"/>
                <a:ea typeface="Calibri"/>
                <a:cs typeface="Calibri"/>
                <a:sym typeface="Calibri"/>
              </a:defRPr>
            </a:lvl8pPr>
            <a:lvl9pPr marL="4075298" marR="0" lvl="8" indent="-11298" algn="l" rtl="0">
              <a:spcBef>
                <a:spcPts val="0"/>
              </a:spcBef>
              <a:buNone/>
              <a:defRPr sz="2000" b="0" i="0" u="none" strike="noStrike" cap="none">
                <a:solidFill>
                  <a:schemeClr val="dk1"/>
                </a:solidFill>
                <a:latin typeface="Calibri"/>
                <a:ea typeface="Calibri"/>
                <a:cs typeface="Calibri"/>
                <a:sym typeface="Calibri"/>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509411" marR="0" lvl="1" indent="-1411" algn="l" rtl="0">
              <a:spcBef>
                <a:spcPts val="0"/>
              </a:spcBef>
              <a:buNone/>
              <a:defRPr sz="2000" b="0" i="0" u="none" strike="noStrike" cap="none">
                <a:solidFill>
                  <a:schemeClr val="dk1"/>
                </a:solidFill>
                <a:latin typeface="Calibri"/>
                <a:ea typeface="Calibri"/>
                <a:cs typeface="Calibri"/>
                <a:sym typeface="Calibri"/>
              </a:defRPr>
            </a:lvl2pPr>
            <a:lvl3pPr marL="1018823" marR="0" lvl="2" indent="-2823" algn="l" rtl="0">
              <a:spcBef>
                <a:spcPts val="0"/>
              </a:spcBef>
              <a:buNone/>
              <a:defRPr sz="2000" b="0" i="0" u="none" strike="noStrike" cap="none">
                <a:solidFill>
                  <a:schemeClr val="dk1"/>
                </a:solidFill>
                <a:latin typeface="Calibri"/>
                <a:ea typeface="Calibri"/>
                <a:cs typeface="Calibri"/>
                <a:sym typeface="Calibri"/>
              </a:defRPr>
            </a:lvl3pPr>
            <a:lvl4pPr marL="1528237" marR="0" lvl="3" indent="-4237" algn="l" rtl="0">
              <a:spcBef>
                <a:spcPts val="0"/>
              </a:spcBef>
              <a:buNone/>
              <a:defRPr sz="2000" b="0" i="0" u="none" strike="noStrike" cap="none">
                <a:solidFill>
                  <a:schemeClr val="dk1"/>
                </a:solidFill>
                <a:latin typeface="Calibri"/>
                <a:ea typeface="Calibri"/>
                <a:cs typeface="Calibri"/>
                <a:sym typeface="Calibri"/>
              </a:defRPr>
            </a:lvl4pPr>
            <a:lvl5pPr marL="2037649" marR="0" lvl="4" indent="-5649" algn="l" rtl="0">
              <a:spcBef>
                <a:spcPts val="0"/>
              </a:spcBef>
              <a:buNone/>
              <a:defRPr sz="2000" b="0" i="0" u="none" strike="noStrike" cap="none">
                <a:solidFill>
                  <a:schemeClr val="dk1"/>
                </a:solidFill>
                <a:latin typeface="Calibri"/>
                <a:ea typeface="Calibri"/>
                <a:cs typeface="Calibri"/>
                <a:sym typeface="Calibri"/>
              </a:defRPr>
            </a:lvl5pPr>
            <a:lvl6pPr marL="2547061" marR="0" lvl="5" indent="-7061" algn="l" rtl="0">
              <a:spcBef>
                <a:spcPts val="0"/>
              </a:spcBef>
              <a:buNone/>
              <a:defRPr sz="2000" b="0" i="0" u="none" strike="noStrike" cap="none">
                <a:solidFill>
                  <a:schemeClr val="dk1"/>
                </a:solidFill>
                <a:latin typeface="Calibri"/>
                <a:ea typeface="Calibri"/>
                <a:cs typeface="Calibri"/>
                <a:sym typeface="Calibri"/>
              </a:defRPr>
            </a:lvl6pPr>
            <a:lvl7pPr marL="3056473" marR="0" lvl="6" indent="-8472" algn="l" rtl="0">
              <a:spcBef>
                <a:spcPts val="0"/>
              </a:spcBef>
              <a:buNone/>
              <a:defRPr sz="2000" b="0" i="0" u="none" strike="noStrike" cap="none">
                <a:solidFill>
                  <a:schemeClr val="dk1"/>
                </a:solidFill>
                <a:latin typeface="Calibri"/>
                <a:ea typeface="Calibri"/>
                <a:cs typeface="Calibri"/>
                <a:sym typeface="Calibri"/>
              </a:defRPr>
            </a:lvl7pPr>
            <a:lvl8pPr marL="3565885" marR="0" lvl="7" indent="-9885" algn="l" rtl="0">
              <a:spcBef>
                <a:spcPts val="0"/>
              </a:spcBef>
              <a:buNone/>
              <a:defRPr sz="2000" b="0" i="0" u="none" strike="noStrike" cap="none">
                <a:solidFill>
                  <a:schemeClr val="dk1"/>
                </a:solidFill>
                <a:latin typeface="Calibri"/>
                <a:ea typeface="Calibri"/>
                <a:cs typeface="Calibri"/>
                <a:sym typeface="Calibri"/>
              </a:defRPr>
            </a:lvl8pPr>
            <a:lvl9pPr marL="4075298" marR="0" lvl="8" indent="-11298" algn="l" rtl="0">
              <a:spcBef>
                <a:spcPts val="0"/>
              </a:spcBef>
              <a:buNone/>
              <a:defRPr sz="2000" b="0" i="0" u="none" strike="noStrike" cap="none">
                <a:solidFill>
                  <a:schemeClr val="dk1"/>
                </a:solidFill>
                <a:latin typeface="Calibri"/>
                <a:ea typeface="Calibri"/>
                <a:cs typeface="Calibri"/>
                <a:sym typeface="Calibri"/>
              </a:defRPr>
            </a:lvl9pPr>
          </a:lstStyle>
          <a:p>
            <a:endParaRPr dirty="0"/>
          </a:p>
        </p:txBody>
      </p:sp>
      <p:sp>
        <p:nvSpPr>
          <p:cNvPr id="5" name="Shape 5"/>
          <p:cNvSpPr>
            <a:spLocks noGrp="1" noRot="1" noChangeAspect="1"/>
          </p:cNvSpPr>
          <p:nvPr>
            <p:ph type="sldImg" idx="3"/>
          </p:nvPr>
        </p:nvSpPr>
        <p:spPr>
          <a:xfrm>
            <a:off x="1209675" y="685800"/>
            <a:ext cx="443865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300" b="0" i="0" u="none" strike="noStrike" cap="none">
                <a:solidFill>
                  <a:schemeClr val="dk1"/>
                </a:solidFill>
                <a:latin typeface="Calibri"/>
                <a:ea typeface="Calibri"/>
                <a:cs typeface="Calibri"/>
                <a:sym typeface="Calibri"/>
              </a:defRPr>
            </a:lvl1pPr>
            <a:lvl2pPr marL="509411" marR="0" lvl="1" indent="-1411" algn="l" rtl="0">
              <a:spcBef>
                <a:spcPts val="0"/>
              </a:spcBef>
              <a:buNone/>
              <a:defRPr sz="1300" b="0" i="0" u="none" strike="noStrike" cap="none">
                <a:solidFill>
                  <a:schemeClr val="dk1"/>
                </a:solidFill>
                <a:latin typeface="Calibri"/>
                <a:ea typeface="Calibri"/>
                <a:cs typeface="Calibri"/>
                <a:sym typeface="Calibri"/>
              </a:defRPr>
            </a:lvl2pPr>
            <a:lvl3pPr marL="1018823" marR="0" lvl="2" indent="-2823" algn="l" rtl="0">
              <a:spcBef>
                <a:spcPts val="0"/>
              </a:spcBef>
              <a:buNone/>
              <a:defRPr sz="1300" b="0" i="0" u="none" strike="noStrike" cap="none">
                <a:solidFill>
                  <a:schemeClr val="dk1"/>
                </a:solidFill>
                <a:latin typeface="Calibri"/>
                <a:ea typeface="Calibri"/>
                <a:cs typeface="Calibri"/>
                <a:sym typeface="Calibri"/>
              </a:defRPr>
            </a:lvl3pPr>
            <a:lvl4pPr marL="1528237" marR="0" lvl="3" indent="-4237" algn="l" rtl="0">
              <a:spcBef>
                <a:spcPts val="0"/>
              </a:spcBef>
              <a:buNone/>
              <a:defRPr sz="1300" b="0" i="0" u="none" strike="noStrike" cap="none">
                <a:solidFill>
                  <a:schemeClr val="dk1"/>
                </a:solidFill>
                <a:latin typeface="Calibri"/>
                <a:ea typeface="Calibri"/>
                <a:cs typeface="Calibri"/>
                <a:sym typeface="Calibri"/>
              </a:defRPr>
            </a:lvl4pPr>
            <a:lvl5pPr marL="2037649" marR="0" lvl="4" indent="-5649" algn="l" rtl="0">
              <a:spcBef>
                <a:spcPts val="0"/>
              </a:spcBef>
              <a:buNone/>
              <a:defRPr sz="1300" b="0" i="0" u="none" strike="noStrike" cap="none">
                <a:solidFill>
                  <a:schemeClr val="dk1"/>
                </a:solidFill>
                <a:latin typeface="Calibri"/>
                <a:ea typeface="Calibri"/>
                <a:cs typeface="Calibri"/>
                <a:sym typeface="Calibri"/>
              </a:defRPr>
            </a:lvl5pPr>
            <a:lvl6pPr marL="2547061" marR="0" lvl="5" indent="-7061" algn="l" rtl="0">
              <a:spcBef>
                <a:spcPts val="0"/>
              </a:spcBef>
              <a:buNone/>
              <a:defRPr sz="1300" b="0" i="0" u="none" strike="noStrike" cap="none">
                <a:solidFill>
                  <a:schemeClr val="dk1"/>
                </a:solidFill>
                <a:latin typeface="Calibri"/>
                <a:ea typeface="Calibri"/>
                <a:cs typeface="Calibri"/>
                <a:sym typeface="Calibri"/>
              </a:defRPr>
            </a:lvl6pPr>
            <a:lvl7pPr marL="3056473" marR="0" lvl="6" indent="-8472" algn="l" rtl="0">
              <a:spcBef>
                <a:spcPts val="0"/>
              </a:spcBef>
              <a:buNone/>
              <a:defRPr sz="1300" b="0" i="0" u="none" strike="noStrike" cap="none">
                <a:solidFill>
                  <a:schemeClr val="dk1"/>
                </a:solidFill>
                <a:latin typeface="Calibri"/>
                <a:ea typeface="Calibri"/>
                <a:cs typeface="Calibri"/>
                <a:sym typeface="Calibri"/>
              </a:defRPr>
            </a:lvl7pPr>
            <a:lvl8pPr marL="3565885" marR="0" lvl="7" indent="-9885" algn="l" rtl="0">
              <a:spcBef>
                <a:spcPts val="0"/>
              </a:spcBef>
              <a:buNone/>
              <a:defRPr sz="1300" b="0" i="0" u="none" strike="noStrike" cap="none">
                <a:solidFill>
                  <a:schemeClr val="dk1"/>
                </a:solidFill>
                <a:latin typeface="Calibri"/>
                <a:ea typeface="Calibri"/>
                <a:cs typeface="Calibri"/>
                <a:sym typeface="Calibri"/>
              </a:defRPr>
            </a:lvl8pPr>
            <a:lvl9pPr marL="4075298" marR="0" lvl="8" indent="-11298" algn="l" rtl="0">
              <a:spcBef>
                <a:spcPts val="0"/>
              </a:spcBef>
              <a:buNone/>
              <a:defRPr sz="13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509411" marR="0" lvl="1" indent="-1411" algn="l" rtl="0">
              <a:spcBef>
                <a:spcPts val="0"/>
              </a:spcBef>
              <a:buNone/>
              <a:defRPr sz="2000" b="0" i="0" u="none" strike="noStrike" cap="none">
                <a:solidFill>
                  <a:schemeClr val="dk1"/>
                </a:solidFill>
                <a:latin typeface="Calibri"/>
                <a:ea typeface="Calibri"/>
                <a:cs typeface="Calibri"/>
                <a:sym typeface="Calibri"/>
              </a:defRPr>
            </a:lvl2pPr>
            <a:lvl3pPr marL="1018823" marR="0" lvl="2" indent="-2823" algn="l" rtl="0">
              <a:spcBef>
                <a:spcPts val="0"/>
              </a:spcBef>
              <a:buNone/>
              <a:defRPr sz="2000" b="0" i="0" u="none" strike="noStrike" cap="none">
                <a:solidFill>
                  <a:schemeClr val="dk1"/>
                </a:solidFill>
                <a:latin typeface="Calibri"/>
                <a:ea typeface="Calibri"/>
                <a:cs typeface="Calibri"/>
                <a:sym typeface="Calibri"/>
              </a:defRPr>
            </a:lvl3pPr>
            <a:lvl4pPr marL="1528237" marR="0" lvl="3" indent="-4237" algn="l" rtl="0">
              <a:spcBef>
                <a:spcPts val="0"/>
              </a:spcBef>
              <a:buNone/>
              <a:defRPr sz="2000" b="0" i="0" u="none" strike="noStrike" cap="none">
                <a:solidFill>
                  <a:schemeClr val="dk1"/>
                </a:solidFill>
                <a:latin typeface="Calibri"/>
                <a:ea typeface="Calibri"/>
                <a:cs typeface="Calibri"/>
                <a:sym typeface="Calibri"/>
              </a:defRPr>
            </a:lvl4pPr>
            <a:lvl5pPr marL="2037649" marR="0" lvl="4" indent="-5649" algn="l" rtl="0">
              <a:spcBef>
                <a:spcPts val="0"/>
              </a:spcBef>
              <a:buNone/>
              <a:defRPr sz="2000" b="0" i="0" u="none" strike="noStrike" cap="none">
                <a:solidFill>
                  <a:schemeClr val="dk1"/>
                </a:solidFill>
                <a:latin typeface="Calibri"/>
                <a:ea typeface="Calibri"/>
                <a:cs typeface="Calibri"/>
                <a:sym typeface="Calibri"/>
              </a:defRPr>
            </a:lvl5pPr>
            <a:lvl6pPr marL="2547061" marR="0" lvl="5" indent="-7061" algn="l" rtl="0">
              <a:spcBef>
                <a:spcPts val="0"/>
              </a:spcBef>
              <a:buNone/>
              <a:defRPr sz="2000" b="0" i="0" u="none" strike="noStrike" cap="none">
                <a:solidFill>
                  <a:schemeClr val="dk1"/>
                </a:solidFill>
                <a:latin typeface="Calibri"/>
                <a:ea typeface="Calibri"/>
                <a:cs typeface="Calibri"/>
                <a:sym typeface="Calibri"/>
              </a:defRPr>
            </a:lvl6pPr>
            <a:lvl7pPr marL="3056473" marR="0" lvl="6" indent="-8472" algn="l" rtl="0">
              <a:spcBef>
                <a:spcPts val="0"/>
              </a:spcBef>
              <a:buNone/>
              <a:defRPr sz="2000" b="0" i="0" u="none" strike="noStrike" cap="none">
                <a:solidFill>
                  <a:schemeClr val="dk1"/>
                </a:solidFill>
                <a:latin typeface="Calibri"/>
                <a:ea typeface="Calibri"/>
                <a:cs typeface="Calibri"/>
                <a:sym typeface="Calibri"/>
              </a:defRPr>
            </a:lvl7pPr>
            <a:lvl8pPr marL="3565885" marR="0" lvl="7" indent="-9885" algn="l" rtl="0">
              <a:spcBef>
                <a:spcPts val="0"/>
              </a:spcBef>
              <a:buNone/>
              <a:defRPr sz="2000" b="0" i="0" u="none" strike="noStrike" cap="none">
                <a:solidFill>
                  <a:schemeClr val="dk1"/>
                </a:solidFill>
                <a:latin typeface="Calibri"/>
                <a:ea typeface="Calibri"/>
                <a:cs typeface="Calibri"/>
                <a:sym typeface="Calibri"/>
              </a:defRPr>
            </a:lvl8pPr>
            <a:lvl9pPr marL="4075298" marR="0" lvl="8" indent="-11298" algn="l" rtl="0">
              <a:spcBef>
                <a:spcPts val="0"/>
              </a:spcBef>
              <a:buNone/>
              <a:defRPr sz="2000" b="0" i="0" u="none" strike="noStrike" cap="none">
                <a:solidFill>
                  <a:schemeClr val="dk1"/>
                </a:solidFill>
                <a:latin typeface="Calibri"/>
                <a:ea typeface="Calibri"/>
                <a:cs typeface="Calibri"/>
                <a:sym typeface="Calibri"/>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46174678"/>
      </p:ext>
    </p:extLst>
  </p:cSld>
  <p:clrMap bg1="lt1" tx1="dk1" bg2="dk2" tx2="lt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a:spLocks noGrp="1" noRot="1" noChangeAspect="1"/>
          </p:cNvSpPr>
          <p:nvPr>
            <p:ph type="sldImg" idx="2"/>
          </p:nvPr>
        </p:nvSpPr>
        <p:spPr>
          <a:xfrm>
            <a:off x="1209675" y="685800"/>
            <a:ext cx="443865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9" name="Shape 31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3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2486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answer is</a:t>
            </a:r>
            <a:r>
              <a:rPr lang="en-US" baseline="0" dirty="0"/>
              <a:t> d.</a:t>
            </a:r>
            <a:endParaRPr lang="en-US" dirty="0"/>
          </a:p>
        </p:txBody>
      </p:sp>
    </p:spTree>
    <p:extLst>
      <p:ext uri="{BB962C8B-B14F-4D97-AF65-F5344CB8AC3E}">
        <p14:creationId xmlns:p14="http://schemas.microsoft.com/office/powerpoint/2010/main" val="2054628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565989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1351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DD35ED9-99B8-43D6-9EA0-69E7DE7CBA5B}" type="slidenum">
              <a:rPr lang="en-US" smtClean="0">
                <a:solidFill>
                  <a:prstClr val="black"/>
                </a:solidFill>
                <a:latin typeface="Calibri"/>
              </a:rPr>
              <a:pPr fontAlgn="base">
                <a:spcBef>
                  <a:spcPct val="0"/>
                </a:spcBef>
                <a:spcAft>
                  <a:spcPct val="0"/>
                </a:spcAft>
                <a:defRPr/>
              </a:pPr>
              <a:t>46</a:t>
            </a:fld>
            <a:endParaRPr lang="en-US" dirty="0">
              <a:solidFill>
                <a:prstClr val="black"/>
              </a:solidFill>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5638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039735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688549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630501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630501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301319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554380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06E8A-C5EF-0EBD-024A-3CD8874BA2E9}"/>
            </a:ext>
          </a:extLst>
        </p:cNvPr>
        <p:cNvGrpSpPr/>
        <p:nvPr/>
      </p:nvGrpSpPr>
      <p:grpSpPr>
        <a:xfrm>
          <a:off x="0" y="0"/>
          <a:ext cx="0" cy="0"/>
          <a:chOff x="0" y="0"/>
          <a:chExt cx="0" cy="0"/>
        </a:xfrm>
      </p:grpSpPr>
      <p:sp>
        <p:nvSpPr>
          <p:cNvPr id="41986" name="Rectangle 7">
            <a:extLst>
              <a:ext uri="{FF2B5EF4-FFF2-40B4-BE49-F238E27FC236}">
                <a16:creationId xmlns:a16="http://schemas.microsoft.com/office/drawing/2014/main" id="{66BEA4B0-AA5E-63B8-8DAB-EC89C5E8FF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C64B42C-69CF-4845-B688-3A6D7ACD7326}" type="slidenum">
              <a:rPr lang="en-US" altLang="en-US" sz="1300" smtClean="0">
                <a:latin typeface="Arial" panose="020B0604020202020204" pitchFamily="34" charset="0"/>
              </a:rPr>
              <a:pPr>
                <a:spcBef>
                  <a:spcPct val="0"/>
                </a:spcBef>
              </a:pPr>
              <a:t>38</a:t>
            </a:fld>
            <a:endParaRPr lang="en-US" altLang="en-US" sz="1300">
              <a:latin typeface="Arial" panose="020B0604020202020204" pitchFamily="34" charset="0"/>
            </a:endParaRPr>
          </a:p>
        </p:txBody>
      </p:sp>
      <p:sp>
        <p:nvSpPr>
          <p:cNvPr id="41987" name="Rectangle 2">
            <a:extLst>
              <a:ext uri="{FF2B5EF4-FFF2-40B4-BE49-F238E27FC236}">
                <a16:creationId xmlns:a16="http://schemas.microsoft.com/office/drawing/2014/main" id="{9D793D6B-1010-BE41-1B0F-C3871F48E21D}"/>
              </a:ext>
            </a:extLst>
          </p:cNvPr>
          <p:cNvSpPr>
            <a:spLocks noGrp="1" noRot="1" noChangeAspect="1" noChangeArrowheads="1" noTextEdit="1"/>
          </p:cNvSpPr>
          <p:nvPr>
            <p:ph type="sldImg"/>
          </p:nvPr>
        </p:nvSpPr>
        <p:spPr bwMode="auto">
          <a:xfrm>
            <a:off x="1336675" y="727075"/>
            <a:ext cx="4641850" cy="3586163"/>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a:extLst>
              <a:ext uri="{FF2B5EF4-FFF2-40B4-BE49-F238E27FC236}">
                <a16:creationId xmlns:a16="http://schemas.microsoft.com/office/drawing/2014/main" id="{E836AB18-F522-969A-A1A6-6CF6AECB50E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392449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_w_pictures">
    <p:spTree>
      <p:nvGrpSpPr>
        <p:cNvPr id="1" name="Shape 15"/>
        <p:cNvGrpSpPr/>
        <p:nvPr/>
      </p:nvGrpSpPr>
      <p:grpSpPr>
        <a:xfrm>
          <a:off x="0" y="0"/>
          <a:ext cx="0" cy="0"/>
          <a:chOff x="0" y="0"/>
          <a:chExt cx="0" cy="0"/>
        </a:xfrm>
      </p:grpSpPr>
      <p:sp>
        <p:nvSpPr>
          <p:cNvPr id="16" name="Textbox 1"/>
          <p:cNvSpPr txBox="1">
            <a:spLocks noGrp="1"/>
          </p:cNvSpPr>
          <p:nvPr>
            <p:ph type="subTitle" idx="1"/>
          </p:nvPr>
        </p:nvSpPr>
        <p:spPr>
          <a:xfrm>
            <a:off x="370580" y="5029200"/>
            <a:ext cx="4980926" cy="1392809"/>
          </a:xfrm>
          <a:prstGeom prst="rect">
            <a:avLst/>
          </a:prstGeom>
          <a:noFill/>
          <a:ln>
            <a:noFill/>
          </a:ln>
        </p:spPr>
        <p:txBody>
          <a:bodyPr lIns="91425" tIns="91425" rIns="91425" bIns="91425" anchor="t" anchorCtr="0"/>
          <a:lstStyle>
            <a:lvl1pPr marL="0" marR="0" lvl="0" indent="0" algn="l" rtl="0">
              <a:spcBef>
                <a:spcPts val="480"/>
              </a:spcBef>
              <a:buClr>
                <a:srgbClr val="FFFFFF"/>
              </a:buClr>
              <a:buFont typeface="Arial"/>
              <a:buNone/>
              <a:defRPr sz="2400" b="0" i="0" u="none" strike="noStrike" cap="none">
                <a:solidFill>
                  <a:srgbClr val="FFFFFF"/>
                </a:solidFill>
                <a:latin typeface="Helvetica Neue"/>
                <a:ea typeface="Helvetica Neue"/>
                <a:cs typeface="Helvetica Neue"/>
                <a:sym typeface="Helvetica Neue"/>
              </a:defRPr>
            </a:lvl1pPr>
            <a:lvl2pPr marL="509411" marR="0" lvl="1" indent="-1411" algn="ctr" rtl="0">
              <a:spcBef>
                <a:spcPts val="620"/>
              </a:spcBef>
              <a:buClr>
                <a:srgbClr val="888888"/>
              </a:buClr>
              <a:buFont typeface="Arial"/>
              <a:buNone/>
              <a:defRPr sz="3100" b="0" i="0" u="none" strike="noStrike" cap="none">
                <a:solidFill>
                  <a:srgbClr val="888888"/>
                </a:solidFill>
                <a:latin typeface="Helvetica Neue"/>
                <a:ea typeface="Helvetica Neue"/>
                <a:cs typeface="Helvetica Neue"/>
                <a:sym typeface="Helvetica Neue"/>
              </a:defRPr>
            </a:lvl2pPr>
            <a:lvl3pPr marL="1018823" marR="0" lvl="2" indent="-2823" algn="ctr" rtl="0">
              <a:spcBef>
                <a:spcPts val="540"/>
              </a:spcBef>
              <a:buClr>
                <a:srgbClr val="888888"/>
              </a:buClr>
              <a:buFont typeface="Arial"/>
              <a:buNone/>
              <a:defRPr sz="2700" b="0" i="0" u="none" strike="noStrike" cap="none">
                <a:solidFill>
                  <a:srgbClr val="888888"/>
                </a:solidFill>
                <a:latin typeface="Helvetica Neue"/>
                <a:ea typeface="Helvetica Neue"/>
                <a:cs typeface="Helvetica Neue"/>
                <a:sym typeface="Helvetica Neue"/>
              </a:defRPr>
            </a:lvl3pPr>
            <a:lvl4pPr marL="1528237" marR="0" lvl="3" indent="-4237" algn="ctr" rtl="0">
              <a:spcBef>
                <a:spcPts val="440"/>
              </a:spcBef>
              <a:buClr>
                <a:srgbClr val="888888"/>
              </a:buClr>
              <a:buFont typeface="Arial"/>
              <a:buNone/>
              <a:defRPr sz="2200" b="0" i="0" u="none" strike="noStrike" cap="none">
                <a:solidFill>
                  <a:srgbClr val="888888"/>
                </a:solidFill>
                <a:latin typeface="Helvetica Neue"/>
                <a:ea typeface="Helvetica Neue"/>
                <a:cs typeface="Helvetica Neue"/>
                <a:sym typeface="Helvetica Neue"/>
              </a:defRPr>
            </a:lvl4pPr>
            <a:lvl5pPr marL="2037649" marR="0" lvl="4" indent="-5649" algn="ctr" rtl="0">
              <a:spcBef>
                <a:spcPts val="440"/>
              </a:spcBef>
              <a:buClr>
                <a:srgbClr val="888888"/>
              </a:buClr>
              <a:buFont typeface="Arial"/>
              <a:buNone/>
              <a:defRPr sz="2200" b="0" i="0" u="none" strike="noStrike" cap="none">
                <a:solidFill>
                  <a:srgbClr val="888888"/>
                </a:solidFill>
                <a:latin typeface="Helvetica Neue"/>
                <a:ea typeface="Helvetica Neue"/>
                <a:cs typeface="Helvetica Neue"/>
                <a:sym typeface="Helvetica Neue"/>
              </a:defRPr>
            </a:lvl5pPr>
            <a:lvl6pPr marL="2547061" marR="0" lvl="5" indent="-7061" algn="ctr" rtl="0">
              <a:spcBef>
                <a:spcPts val="440"/>
              </a:spcBef>
              <a:buClr>
                <a:srgbClr val="888888"/>
              </a:buClr>
              <a:buFont typeface="Arial"/>
              <a:buNone/>
              <a:defRPr sz="2200" b="0" i="0" u="none" strike="noStrike" cap="none">
                <a:solidFill>
                  <a:srgbClr val="888888"/>
                </a:solidFill>
                <a:latin typeface="Calibri"/>
                <a:ea typeface="Calibri"/>
                <a:cs typeface="Calibri"/>
                <a:sym typeface="Calibri"/>
              </a:defRPr>
            </a:lvl6pPr>
            <a:lvl7pPr marL="3056473" marR="0" lvl="6" indent="-8472" algn="ctr" rtl="0">
              <a:spcBef>
                <a:spcPts val="440"/>
              </a:spcBef>
              <a:buClr>
                <a:srgbClr val="888888"/>
              </a:buClr>
              <a:buFont typeface="Arial"/>
              <a:buNone/>
              <a:defRPr sz="2200" b="0" i="0" u="none" strike="noStrike" cap="none">
                <a:solidFill>
                  <a:srgbClr val="888888"/>
                </a:solidFill>
                <a:latin typeface="Calibri"/>
                <a:ea typeface="Calibri"/>
                <a:cs typeface="Calibri"/>
                <a:sym typeface="Calibri"/>
              </a:defRPr>
            </a:lvl7pPr>
            <a:lvl8pPr marL="3565885" marR="0" lvl="7" indent="-9885" algn="ctr" rtl="0">
              <a:spcBef>
                <a:spcPts val="440"/>
              </a:spcBef>
              <a:buClr>
                <a:srgbClr val="888888"/>
              </a:buClr>
              <a:buFont typeface="Arial"/>
              <a:buNone/>
              <a:defRPr sz="2200" b="0" i="0" u="none" strike="noStrike" cap="none">
                <a:solidFill>
                  <a:srgbClr val="888888"/>
                </a:solidFill>
                <a:latin typeface="Calibri"/>
                <a:ea typeface="Calibri"/>
                <a:cs typeface="Calibri"/>
                <a:sym typeface="Calibri"/>
              </a:defRPr>
            </a:lvl8pPr>
            <a:lvl9pPr marL="4075298" marR="0" lvl="8" indent="-11298" algn="ctr" rtl="0">
              <a:spcBef>
                <a:spcPts val="440"/>
              </a:spcBef>
              <a:buClr>
                <a:srgbClr val="888888"/>
              </a:buClr>
              <a:buFont typeface="Arial"/>
              <a:buNone/>
              <a:defRPr sz="2200" b="0" i="0" u="none" strike="noStrike" cap="none">
                <a:solidFill>
                  <a:srgbClr val="888888"/>
                </a:solidFill>
                <a:latin typeface="Calibri"/>
                <a:ea typeface="Calibri"/>
                <a:cs typeface="Calibri"/>
                <a:sym typeface="Calibri"/>
              </a:defRPr>
            </a:lvl9pPr>
          </a:lstStyle>
          <a:p>
            <a:endParaRPr/>
          </a:p>
        </p:txBody>
      </p:sp>
      <p:cxnSp>
        <p:nvCxnSpPr>
          <p:cNvPr id="18" name="Textbox 2"/>
          <p:cNvCxnSpPr/>
          <p:nvPr/>
        </p:nvCxnSpPr>
        <p:spPr>
          <a:xfrm>
            <a:off x="469743" y="4845794"/>
            <a:ext cx="3604823" cy="0"/>
          </a:xfrm>
          <a:prstGeom prst="straightConnector1">
            <a:avLst/>
          </a:prstGeom>
          <a:noFill/>
          <a:ln w="127000" cap="flat" cmpd="sng">
            <a:solidFill>
              <a:schemeClr val="lt1"/>
            </a:solidFill>
            <a:prstDash val="solid"/>
            <a:round/>
            <a:headEnd type="none" w="med" len="med"/>
            <a:tailEnd type="none" w="med" len="med"/>
          </a:ln>
        </p:spPr>
      </p:cxnSp>
      <p:sp>
        <p:nvSpPr>
          <p:cNvPr id="19" name="TextBox 3"/>
          <p:cNvSpPr txBox="1">
            <a:spLocks noGrp="1"/>
          </p:cNvSpPr>
          <p:nvPr>
            <p:ph type="body" idx="2"/>
          </p:nvPr>
        </p:nvSpPr>
        <p:spPr>
          <a:xfrm>
            <a:off x="364260" y="3588682"/>
            <a:ext cx="9313139" cy="1036320"/>
          </a:xfrm>
          <a:prstGeom prst="rect">
            <a:avLst/>
          </a:prstGeom>
          <a:noFill/>
          <a:ln>
            <a:noFill/>
          </a:ln>
        </p:spPr>
        <p:txBody>
          <a:bodyPr lIns="91425" tIns="91425" rIns="91425" bIns="91425" anchor="t" anchorCtr="0"/>
          <a:lstStyle>
            <a:lvl1pPr marL="0" marR="0" lvl="0" indent="0" algn="l" rtl="0">
              <a:spcBef>
                <a:spcPts val="1360"/>
              </a:spcBef>
              <a:buClr>
                <a:schemeClr val="lt1"/>
              </a:buClr>
              <a:buFont typeface="Arial"/>
              <a:buNone/>
              <a:defRPr sz="6800" b="1" i="0" u="none" strike="noStrike" cap="none">
                <a:solidFill>
                  <a:schemeClr val="lt1"/>
                </a:solidFill>
                <a:latin typeface="Helvetica Neue"/>
                <a:ea typeface="Helvetica Neue"/>
                <a:cs typeface="Helvetica Neue"/>
                <a:sym typeface="Helvetica Neue"/>
              </a:defRPr>
            </a:lvl1pPr>
            <a:lvl2pPr marL="509411" marR="0" lvl="1" indent="-1411" algn="l" rtl="0">
              <a:spcBef>
                <a:spcPts val="620"/>
              </a:spcBef>
              <a:buClr>
                <a:schemeClr val="lt1"/>
              </a:buClr>
              <a:buFont typeface="Arial"/>
              <a:buNone/>
              <a:defRPr sz="3100" b="0" i="0" u="none" strike="noStrike" cap="none">
                <a:solidFill>
                  <a:schemeClr val="lt1"/>
                </a:solidFill>
                <a:latin typeface="Helvetica Neue"/>
                <a:ea typeface="Helvetica Neue"/>
                <a:cs typeface="Helvetica Neue"/>
                <a:sym typeface="Helvetica Neue"/>
              </a:defRPr>
            </a:lvl2pPr>
            <a:lvl3pPr marL="1018825" marR="0" lvl="2" indent="-2825" algn="l" rtl="0">
              <a:spcBef>
                <a:spcPts val="540"/>
              </a:spcBef>
              <a:buClr>
                <a:schemeClr val="lt1"/>
              </a:buClr>
              <a:buFont typeface="Arial"/>
              <a:buNone/>
              <a:defRPr sz="2700" b="0" i="0" u="none" strike="noStrike" cap="none">
                <a:solidFill>
                  <a:schemeClr val="lt1"/>
                </a:solidFill>
                <a:latin typeface="Helvetica Neue"/>
                <a:ea typeface="Helvetica Neue"/>
                <a:cs typeface="Helvetica Neue"/>
                <a:sym typeface="Helvetica Neue"/>
              </a:defRPr>
            </a:lvl3pPr>
            <a:lvl4pPr marL="1528237" marR="0" lvl="3" indent="-4237" algn="l" rtl="0">
              <a:spcBef>
                <a:spcPts val="440"/>
              </a:spcBef>
              <a:buClr>
                <a:schemeClr val="lt1"/>
              </a:buClr>
              <a:buFont typeface="Arial"/>
              <a:buNone/>
              <a:defRPr sz="2200" b="0" i="0" u="none" strike="noStrike" cap="none">
                <a:solidFill>
                  <a:schemeClr val="lt1"/>
                </a:solidFill>
                <a:latin typeface="Helvetica Neue"/>
                <a:ea typeface="Helvetica Neue"/>
                <a:cs typeface="Helvetica Neue"/>
                <a:sym typeface="Helvetica Neue"/>
              </a:defRPr>
            </a:lvl4pPr>
            <a:lvl5pPr marL="2037649" marR="0" lvl="4" indent="-5649" algn="l" rtl="0">
              <a:spcBef>
                <a:spcPts val="440"/>
              </a:spcBef>
              <a:buClr>
                <a:schemeClr val="lt1"/>
              </a:buClr>
              <a:buFont typeface="Arial"/>
              <a:buNone/>
              <a:defRPr sz="2200" b="0" i="0" u="none" strike="noStrike" cap="none">
                <a:solidFill>
                  <a:schemeClr val="lt1"/>
                </a:solidFill>
                <a:latin typeface="Helvetica Neue"/>
                <a:ea typeface="Helvetica Neue"/>
                <a:cs typeface="Helvetica Neue"/>
                <a:sym typeface="Helvetica Neue"/>
              </a:defRPr>
            </a:lvl5pPr>
            <a:lvl6pPr marL="2801767" marR="0" lvl="5" indent="-122066" algn="l" rtl="0">
              <a:spcBef>
                <a:spcPts val="440"/>
              </a:spcBef>
              <a:buClr>
                <a:schemeClr val="dk1"/>
              </a:buClr>
              <a:buSzPct val="100000"/>
              <a:buFont typeface="Arial"/>
              <a:buChar char="•"/>
              <a:defRPr sz="2200" b="0" i="0" u="none" strike="noStrike" cap="none">
                <a:solidFill>
                  <a:schemeClr val="dk1"/>
                </a:solidFill>
                <a:latin typeface="Calibri"/>
                <a:ea typeface="Calibri"/>
                <a:cs typeface="Calibri"/>
                <a:sym typeface="Calibri"/>
              </a:defRPr>
            </a:lvl6pPr>
            <a:lvl7pPr marL="3311180" marR="0" lvl="6" indent="-123480" algn="l" rtl="0">
              <a:spcBef>
                <a:spcPts val="440"/>
              </a:spcBef>
              <a:buClr>
                <a:schemeClr val="dk1"/>
              </a:buClr>
              <a:buSzPct val="100000"/>
              <a:buFont typeface="Arial"/>
              <a:buChar char="•"/>
              <a:defRPr sz="2200" b="0" i="0" u="none" strike="noStrike" cap="none">
                <a:solidFill>
                  <a:schemeClr val="dk1"/>
                </a:solidFill>
                <a:latin typeface="Calibri"/>
                <a:ea typeface="Calibri"/>
                <a:cs typeface="Calibri"/>
                <a:sym typeface="Calibri"/>
              </a:defRPr>
            </a:lvl7pPr>
            <a:lvl8pPr marL="3820592" marR="0" lvl="7" indent="-124891" algn="l" rtl="0">
              <a:spcBef>
                <a:spcPts val="440"/>
              </a:spcBef>
              <a:buClr>
                <a:schemeClr val="dk1"/>
              </a:buClr>
              <a:buSzPct val="100000"/>
              <a:buFont typeface="Arial"/>
              <a:buChar char="•"/>
              <a:defRPr sz="2200" b="0" i="0" u="none" strike="noStrike" cap="none">
                <a:solidFill>
                  <a:schemeClr val="dk1"/>
                </a:solidFill>
                <a:latin typeface="Calibri"/>
                <a:ea typeface="Calibri"/>
                <a:cs typeface="Calibri"/>
                <a:sym typeface="Calibri"/>
              </a:defRPr>
            </a:lvl8pPr>
            <a:lvl9pPr marL="4330004" marR="0" lvl="8" indent="-126303" algn="l" rtl="0">
              <a:spcBef>
                <a:spcPts val="440"/>
              </a:spcBef>
              <a:buClr>
                <a:schemeClr val="dk1"/>
              </a:buClr>
              <a:buSzPct val="100000"/>
              <a:buFont typeface="Arial"/>
              <a:buChar char="•"/>
              <a:defRPr sz="22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Figure+Caption">
    <p:spTree>
      <p:nvGrpSpPr>
        <p:cNvPr id="1" name="Shape 81"/>
        <p:cNvGrpSpPr/>
        <p:nvPr/>
      </p:nvGrpSpPr>
      <p:grpSpPr>
        <a:xfrm>
          <a:off x="0" y="0"/>
          <a:ext cx="0" cy="0"/>
          <a:chOff x="0" y="0"/>
          <a:chExt cx="0" cy="0"/>
        </a:xfrm>
      </p:grpSpPr>
      <p:sp>
        <p:nvSpPr>
          <p:cNvPr id="4" name="Title 1"/>
          <p:cNvSpPr>
            <a:spLocks noGrp="1"/>
          </p:cNvSpPr>
          <p:nvPr>
            <p:ph type="title"/>
          </p:nvPr>
        </p:nvSpPr>
        <p:spPr>
          <a:xfrm>
            <a:off x="0" y="737299"/>
            <a:ext cx="9996324" cy="987115"/>
          </a:xfrm>
        </p:spPr>
        <p:txBody>
          <a:bodyPr/>
          <a:lstStyle>
            <a:lvl1pPr>
              <a:spcBef>
                <a:spcPts val="624"/>
              </a:spcBef>
              <a:defRPr sz="3600" b="0">
                <a:solidFill>
                  <a:srgbClr val="002060"/>
                </a:solidFill>
                <a:latin typeface="Arial" pitchFamily="34" charset="0"/>
                <a:cs typeface="Arial" pitchFamily="34" charset="0"/>
              </a:defRPr>
            </a:lvl1pPr>
          </a:lstStyle>
          <a:p>
            <a:r>
              <a:rPr lang="en-US" dirty="0"/>
              <a:t>Click to edit Master title style</a:t>
            </a:r>
          </a:p>
        </p:txBody>
      </p:sp>
      <p:sp>
        <p:nvSpPr>
          <p:cNvPr id="5" name="Content Placeholder 5"/>
          <p:cNvSpPr>
            <a:spLocks noGrp="1"/>
          </p:cNvSpPr>
          <p:nvPr>
            <p:ph sz="quarter" idx="10"/>
          </p:nvPr>
        </p:nvSpPr>
        <p:spPr>
          <a:xfrm>
            <a:off x="136632" y="2110519"/>
            <a:ext cx="9804186" cy="2009305"/>
          </a:xfrm>
        </p:spPr>
        <p:txBody>
          <a:bodyPr/>
          <a:lstStyle>
            <a:lvl1pPr marL="361950" indent="-361950">
              <a:spcBef>
                <a:spcPts val="624"/>
              </a:spcBef>
              <a:buClr>
                <a:srgbClr val="4E4E4E"/>
              </a:buClr>
              <a:buFont typeface="Arial" pitchFamily="34" charset="0"/>
              <a:buChar char="•"/>
              <a:defRPr sz="2600">
                <a:solidFill>
                  <a:schemeClr val="tx1"/>
                </a:solidFill>
                <a:latin typeface="Arial" pitchFamily="34" charset="0"/>
                <a:cs typeface="Arial" pitchFamily="34" charset="0"/>
              </a:defRPr>
            </a:lvl1pPr>
            <a:lvl2pPr marL="712788" indent="-350838">
              <a:spcBef>
                <a:spcPts val="624"/>
              </a:spcBef>
              <a:buClr>
                <a:srgbClr val="4E4E4E"/>
              </a:buClr>
              <a:buFont typeface="Arial" pitchFamily="34" charset="0"/>
              <a:buChar char="–"/>
              <a:tabLst>
                <a:tab pos="803275" algn="l"/>
              </a:tabLst>
              <a:defRPr sz="2400">
                <a:solidFill>
                  <a:schemeClr val="tx1"/>
                </a:solidFill>
                <a:latin typeface="Arial" pitchFamily="34" charset="0"/>
                <a:cs typeface="Arial" pitchFamily="34" charset="0"/>
              </a:defRPr>
            </a:lvl2pPr>
            <a:lvl3pPr marL="1074738" indent="-361950">
              <a:spcBef>
                <a:spcPts val="624"/>
              </a:spcBef>
              <a:buClr>
                <a:srgbClr val="4E4E4E"/>
              </a:buClr>
              <a:buFont typeface="Wingdings" pitchFamily="2" charset="2"/>
              <a:buChar char="§"/>
              <a:defRPr sz="2200">
                <a:solidFill>
                  <a:schemeClr val="tx1"/>
                </a:solidFill>
                <a:latin typeface="Arial" pitchFamily="34" charset="0"/>
                <a:cs typeface="Arial" pitchFamily="34" charset="0"/>
              </a:defRPr>
            </a:lvl3pPr>
            <a:lvl4pPr marL="1866900" indent="-342900">
              <a:spcBef>
                <a:spcPts val="624"/>
              </a:spcBef>
              <a:buClr>
                <a:srgbClr val="4E4E4E"/>
              </a:buClr>
              <a:buFont typeface="Wingdings" pitchFamily="2" charset="2"/>
              <a:buChar char="q"/>
              <a:defRPr sz="2000">
                <a:solidFill>
                  <a:schemeClr val="tx1"/>
                </a:solidFill>
                <a:latin typeface="Arial" pitchFamily="34" charset="0"/>
                <a:cs typeface="Arial" pitchFamily="34" charset="0"/>
              </a:defRPr>
            </a:lvl4pPr>
            <a:lvl5pPr marL="2374900" indent="-342900">
              <a:spcBef>
                <a:spcPts val="624"/>
              </a:spcBef>
              <a:buClr>
                <a:srgbClr val="4E4E4E"/>
              </a:buClr>
              <a:buFont typeface="Arial" pitchFamily="34" charset="0"/>
              <a:buChar char="•"/>
              <a:defRPr>
                <a:solidFill>
                  <a:schemeClr val="tx1"/>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BC358055-2DC6-1531-5ED2-FFA41E2222A1}"/>
              </a:ext>
            </a:extLst>
          </p:cNvPr>
          <p:cNvSpPr>
            <a:spLocks noGrp="1"/>
          </p:cNvSpPr>
          <p:nvPr>
            <p:ph type="pic" sz="quarter" idx="11"/>
          </p:nvPr>
        </p:nvSpPr>
        <p:spPr>
          <a:xfrm>
            <a:off x="100013" y="4279900"/>
            <a:ext cx="3386137" cy="403225"/>
          </a:xfrm>
        </p:spPr>
        <p:txBody>
          <a:bodyPr/>
          <a:lstStyle>
            <a:lvl1pPr>
              <a:defRPr>
                <a:solidFill>
                  <a:schemeClr val="tx1"/>
                </a:solidFill>
              </a:defRPr>
            </a:lvl1pPr>
          </a:lstStyle>
          <a:p>
            <a:endParaRPr lang="en-IN"/>
          </a:p>
        </p:txBody>
      </p:sp>
      <p:sp>
        <p:nvSpPr>
          <p:cNvPr id="11" name="Content Placeholder 10">
            <a:extLst>
              <a:ext uri="{FF2B5EF4-FFF2-40B4-BE49-F238E27FC236}">
                <a16:creationId xmlns:a16="http://schemas.microsoft.com/office/drawing/2014/main" id="{291E761C-C699-28B1-1E03-BD4028DB137D}"/>
              </a:ext>
            </a:extLst>
          </p:cNvPr>
          <p:cNvSpPr>
            <a:spLocks noGrp="1"/>
          </p:cNvSpPr>
          <p:nvPr>
            <p:ph sz="quarter" idx="12"/>
          </p:nvPr>
        </p:nvSpPr>
        <p:spPr>
          <a:xfrm>
            <a:off x="136525" y="4913313"/>
            <a:ext cx="4892675" cy="4921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3" name="Content Placeholder 12">
            <a:extLst>
              <a:ext uri="{FF2B5EF4-FFF2-40B4-BE49-F238E27FC236}">
                <a16:creationId xmlns:a16="http://schemas.microsoft.com/office/drawing/2014/main" id="{83B33ECF-FBE0-2B45-994F-7C2F37C80CF5}"/>
              </a:ext>
            </a:extLst>
          </p:cNvPr>
          <p:cNvSpPr>
            <a:spLocks noGrp="1"/>
          </p:cNvSpPr>
          <p:nvPr>
            <p:ph sz="quarter" idx="13"/>
          </p:nvPr>
        </p:nvSpPr>
        <p:spPr>
          <a:xfrm>
            <a:off x="5727700" y="4349750"/>
            <a:ext cx="3455988" cy="3333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5" name="Content Placeholder 14">
            <a:extLst>
              <a:ext uri="{FF2B5EF4-FFF2-40B4-BE49-F238E27FC236}">
                <a16:creationId xmlns:a16="http://schemas.microsoft.com/office/drawing/2014/main" id="{A1E730F1-8F74-147C-D77F-EE713F2004FC}"/>
              </a:ext>
            </a:extLst>
          </p:cNvPr>
          <p:cNvSpPr>
            <a:spLocks noGrp="1"/>
          </p:cNvSpPr>
          <p:nvPr>
            <p:ph sz="quarter" idx="14"/>
          </p:nvPr>
        </p:nvSpPr>
        <p:spPr>
          <a:xfrm>
            <a:off x="136525" y="5637213"/>
            <a:ext cx="4987925" cy="7239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7" name="Content Placeholder 16">
            <a:extLst>
              <a:ext uri="{FF2B5EF4-FFF2-40B4-BE49-F238E27FC236}">
                <a16:creationId xmlns:a16="http://schemas.microsoft.com/office/drawing/2014/main" id="{4004E3FC-2610-29EB-77A5-4361057678AB}"/>
              </a:ext>
            </a:extLst>
          </p:cNvPr>
          <p:cNvSpPr>
            <a:spLocks noGrp="1"/>
          </p:cNvSpPr>
          <p:nvPr>
            <p:ph sz="quarter" idx="15"/>
          </p:nvPr>
        </p:nvSpPr>
        <p:spPr>
          <a:xfrm>
            <a:off x="5727700" y="5084763"/>
            <a:ext cx="3787775" cy="5524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9" name="Content Placeholder 18">
            <a:extLst>
              <a:ext uri="{FF2B5EF4-FFF2-40B4-BE49-F238E27FC236}">
                <a16:creationId xmlns:a16="http://schemas.microsoft.com/office/drawing/2014/main" id="{70DABBF5-7533-8E41-EE82-838DFA434B20}"/>
              </a:ext>
            </a:extLst>
          </p:cNvPr>
          <p:cNvSpPr>
            <a:spLocks noGrp="1"/>
          </p:cNvSpPr>
          <p:nvPr>
            <p:ph sz="quarter" idx="16"/>
          </p:nvPr>
        </p:nvSpPr>
        <p:spPr>
          <a:xfrm>
            <a:off x="5632450" y="5908675"/>
            <a:ext cx="4084638" cy="6937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1" name="Content Placeholder 20">
            <a:extLst>
              <a:ext uri="{FF2B5EF4-FFF2-40B4-BE49-F238E27FC236}">
                <a16:creationId xmlns:a16="http://schemas.microsoft.com/office/drawing/2014/main" id="{EFE74D46-DD0C-DDDF-A7CB-AD308EC16C7D}"/>
              </a:ext>
            </a:extLst>
          </p:cNvPr>
          <p:cNvSpPr>
            <a:spLocks noGrp="1"/>
          </p:cNvSpPr>
          <p:nvPr>
            <p:ph sz="quarter" idx="17"/>
          </p:nvPr>
        </p:nvSpPr>
        <p:spPr>
          <a:xfrm>
            <a:off x="136525" y="6602413"/>
            <a:ext cx="4686300" cy="6365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663082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Figure+Caption">
    <p:spTree>
      <p:nvGrpSpPr>
        <p:cNvPr id="1" name="Shape 81"/>
        <p:cNvGrpSpPr/>
        <p:nvPr/>
      </p:nvGrpSpPr>
      <p:grpSpPr>
        <a:xfrm>
          <a:off x="0" y="0"/>
          <a:ext cx="0" cy="0"/>
          <a:chOff x="0" y="0"/>
          <a:chExt cx="0" cy="0"/>
        </a:xfrm>
      </p:grpSpPr>
      <p:sp>
        <p:nvSpPr>
          <p:cNvPr id="4" name="Title 1"/>
          <p:cNvSpPr>
            <a:spLocks noGrp="1"/>
          </p:cNvSpPr>
          <p:nvPr>
            <p:ph type="title"/>
          </p:nvPr>
        </p:nvSpPr>
        <p:spPr>
          <a:xfrm>
            <a:off x="0" y="737299"/>
            <a:ext cx="9996324" cy="987115"/>
          </a:xfrm>
        </p:spPr>
        <p:txBody>
          <a:bodyPr/>
          <a:lstStyle>
            <a:lvl1pPr>
              <a:spcBef>
                <a:spcPts val="624"/>
              </a:spcBef>
              <a:defRPr sz="3600" b="0">
                <a:solidFill>
                  <a:srgbClr val="002060"/>
                </a:solidFill>
                <a:latin typeface="Arial" pitchFamily="34" charset="0"/>
                <a:cs typeface="Arial" pitchFamily="34" charset="0"/>
              </a:defRPr>
            </a:lvl1pPr>
          </a:lstStyle>
          <a:p>
            <a:r>
              <a:rPr lang="en-US" dirty="0"/>
              <a:t>Click to edit Master title style</a:t>
            </a:r>
          </a:p>
        </p:txBody>
      </p:sp>
      <p:sp>
        <p:nvSpPr>
          <p:cNvPr id="5" name="Content Placeholder 5"/>
          <p:cNvSpPr>
            <a:spLocks noGrp="1"/>
          </p:cNvSpPr>
          <p:nvPr>
            <p:ph sz="quarter" idx="10"/>
          </p:nvPr>
        </p:nvSpPr>
        <p:spPr>
          <a:xfrm>
            <a:off x="136632" y="2110519"/>
            <a:ext cx="9804186" cy="2903663"/>
          </a:xfrm>
        </p:spPr>
        <p:txBody>
          <a:bodyPr/>
          <a:lstStyle>
            <a:lvl1pPr marL="457200" indent="-457200">
              <a:spcBef>
                <a:spcPts val="624"/>
              </a:spcBef>
              <a:buClr>
                <a:srgbClr val="4E4E4E"/>
              </a:buClr>
              <a:buFont typeface="Arial" pitchFamily="34" charset="0"/>
              <a:buChar char="•"/>
              <a:defRPr sz="2800">
                <a:solidFill>
                  <a:schemeClr val="tx1"/>
                </a:solidFill>
                <a:latin typeface="Arial" pitchFamily="34" charset="0"/>
                <a:cs typeface="Arial" pitchFamily="34" charset="0"/>
              </a:defRPr>
            </a:lvl1pPr>
            <a:lvl2pPr marL="965200" indent="-457200">
              <a:spcBef>
                <a:spcPts val="624"/>
              </a:spcBef>
              <a:buClr>
                <a:srgbClr val="4E4E4E"/>
              </a:buClr>
              <a:buFont typeface="Arial" pitchFamily="34" charset="0"/>
              <a:buChar char="–"/>
              <a:defRPr sz="2600">
                <a:solidFill>
                  <a:schemeClr val="tx1"/>
                </a:solidFill>
                <a:latin typeface="Arial" pitchFamily="34" charset="0"/>
                <a:cs typeface="Arial" pitchFamily="34" charset="0"/>
              </a:defRPr>
            </a:lvl2pPr>
            <a:lvl3pPr marL="1473200" indent="-457200">
              <a:spcBef>
                <a:spcPts val="624"/>
              </a:spcBef>
              <a:buClr>
                <a:srgbClr val="4E4E4E"/>
              </a:buClr>
              <a:buFont typeface="Wingdings" pitchFamily="2" charset="2"/>
              <a:buChar char="§"/>
              <a:defRPr sz="2400">
                <a:solidFill>
                  <a:schemeClr val="tx1"/>
                </a:solidFill>
                <a:latin typeface="Arial" pitchFamily="34" charset="0"/>
                <a:cs typeface="Arial" pitchFamily="34" charset="0"/>
              </a:defRPr>
            </a:lvl3pPr>
            <a:lvl4pPr marL="1866900" indent="-342900">
              <a:spcBef>
                <a:spcPts val="624"/>
              </a:spcBef>
              <a:buClr>
                <a:srgbClr val="4E4E4E"/>
              </a:buClr>
              <a:buFont typeface="Wingdings" pitchFamily="2" charset="2"/>
              <a:buChar char="q"/>
              <a:defRPr sz="2000">
                <a:solidFill>
                  <a:schemeClr val="tx1"/>
                </a:solidFill>
                <a:latin typeface="Arial" pitchFamily="34" charset="0"/>
                <a:cs typeface="Arial" pitchFamily="34" charset="0"/>
              </a:defRPr>
            </a:lvl4pPr>
            <a:lvl5pPr marL="2374900" indent="-342900">
              <a:spcBef>
                <a:spcPts val="624"/>
              </a:spcBef>
              <a:buClr>
                <a:srgbClr val="4E4E4E"/>
              </a:buClr>
              <a:buFont typeface="Arial" pitchFamily="34" charset="0"/>
              <a:buChar char="•"/>
              <a:defRPr>
                <a:solidFill>
                  <a:schemeClr val="tx1"/>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p:cNvSpPr>
            <a:spLocks noGrp="1"/>
          </p:cNvSpPr>
          <p:nvPr>
            <p:ph type="pic" sz="quarter" idx="11"/>
          </p:nvPr>
        </p:nvSpPr>
        <p:spPr>
          <a:xfrm>
            <a:off x="190500" y="5200650"/>
            <a:ext cx="3162300" cy="2114550"/>
          </a:xfrm>
        </p:spPr>
        <p:txBody>
          <a:bodyPr/>
          <a:lstStyle/>
          <a:p>
            <a:endParaRPr lang="en-US" dirty="0"/>
          </a:p>
        </p:txBody>
      </p:sp>
      <p:sp>
        <p:nvSpPr>
          <p:cNvPr id="7" name="Picture Placeholder 6"/>
          <p:cNvSpPr>
            <a:spLocks noGrp="1"/>
          </p:cNvSpPr>
          <p:nvPr>
            <p:ph type="pic" sz="quarter" idx="12"/>
          </p:nvPr>
        </p:nvSpPr>
        <p:spPr>
          <a:xfrm>
            <a:off x="6229350" y="5429250"/>
            <a:ext cx="3124200" cy="1885950"/>
          </a:xfrm>
        </p:spPr>
        <p:txBody>
          <a:bodyPr/>
          <a:lstStyle/>
          <a:p>
            <a:endParaRPr lang="en-US" dirty="0"/>
          </a:p>
        </p:txBody>
      </p:sp>
      <p:sp>
        <p:nvSpPr>
          <p:cNvPr id="6" name="Table Placeholder 5"/>
          <p:cNvSpPr>
            <a:spLocks noGrp="1"/>
          </p:cNvSpPr>
          <p:nvPr>
            <p:ph type="tbl" sz="quarter" idx="13"/>
          </p:nvPr>
        </p:nvSpPr>
        <p:spPr>
          <a:xfrm>
            <a:off x="4025900" y="5534025"/>
            <a:ext cx="1684338" cy="1733550"/>
          </a:xfrm>
        </p:spPr>
        <p:txBody>
          <a:bodyPr/>
          <a:lstStyle/>
          <a:p>
            <a:endParaRPr lang="en-US" dirty="0"/>
          </a:p>
        </p:txBody>
      </p:sp>
      <p:sp>
        <p:nvSpPr>
          <p:cNvPr id="9" name="Text Placeholder 8"/>
          <p:cNvSpPr>
            <a:spLocks noGrp="1"/>
          </p:cNvSpPr>
          <p:nvPr>
            <p:ph type="body" sz="quarter" idx="14"/>
          </p:nvPr>
        </p:nvSpPr>
        <p:spPr>
          <a:xfrm>
            <a:off x="342900" y="6819900"/>
            <a:ext cx="9258300" cy="781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3195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920" y="812288"/>
            <a:ext cx="9555480" cy="604520"/>
          </a:xfrm>
          <a:prstGeom prst="rect">
            <a:avLst/>
          </a:prstGeom>
        </p:spPr>
        <p:txBody>
          <a:bodyPr/>
          <a:lstStyle>
            <a:lvl1pPr>
              <a:buNone/>
              <a:defRPr sz="3080">
                <a:solidFill>
                  <a:srgbClr val="000050"/>
                </a:solidFill>
                <a:latin typeface="Arial" pitchFamily="34" charset="0"/>
                <a:cs typeface="Arial" pitchFamily="34" charset="0"/>
              </a:defRPr>
            </a:lvl1pPr>
          </a:lstStyle>
          <a:p>
            <a:pPr lvl="0"/>
            <a:r>
              <a:rPr lang="en-US" dirty="0"/>
              <a:t>Click to edit Master text styles</a:t>
            </a:r>
          </a:p>
        </p:txBody>
      </p:sp>
      <p:sp>
        <p:nvSpPr>
          <p:cNvPr id="10" name="Title 9"/>
          <p:cNvSpPr>
            <a:spLocks noGrp="1"/>
          </p:cNvSpPr>
          <p:nvPr>
            <p:ph type="title"/>
          </p:nvPr>
        </p:nvSpPr>
        <p:spPr>
          <a:xfrm>
            <a:off x="502920" y="-11743"/>
            <a:ext cx="9555480" cy="630844"/>
          </a:xfrm>
          <a:prstGeom prst="rect">
            <a:avLst/>
          </a:prstGeom>
        </p:spPr>
        <p:txBody>
          <a:bodyPr/>
          <a:lstStyle>
            <a:lvl1pPr algn="l">
              <a:defRPr sz="3740">
                <a:solidFill>
                  <a:srgbClr val="700000"/>
                </a:solidFill>
                <a:latin typeface="Arial" pitchFamily="34" charset="0"/>
                <a:cs typeface="Arial" pitchFamily="34" charset="0"/>
              </a:defRPr>
            </a:lvl1pPr>
          </a:lstStyle>
          <a:p>
            <a:endParaRPr lang="en-US" dirty="0"/>
          </a:p>
        </p:txBody>
      </p:sp>
      <p:sp>
        <p:nvSpPr>
          <p:cNvPr id="4" name="Slide Number Placeholder 10">
            <a:extLst>
              <a:ext uri="{FF2B5EF4-FFF2-40B4-BE49-F238E27FC236}">
                <a16:creationId xmlns:a16="http://schemas.microsoft.com/office/drawing/2014/main" id="{8DA8E674-7A94-4DDE-810C-5DE145216907}"/>
              </a:ext>
            </a:extLst>
          </p:cNvPr>
          <p:cNvSpPr>
            <a:spLocks noGrp="1"/>
          </p:cNvSpPr>
          <p:nvPr>
            <p:ph type="sldNum" sz="quarter" idx="10"/>
          </p:nvPr>
        </p:nvSpPr>
        <p:spPr>
          <a:xfrm>
            <a:off x="7547293" y="7191270"/>
            <a:ext cx="2346960" cy="413808"/>
          </a:xfrm>
        </p:spPr>
        <p:txBody>
          <a:bodyPr lIns="91440" tIns="45720" rIns="91440" bIns="45720" anchor="t"/>
          <a:lstStyle>
            <a:lvl1pPr algn="r" eaLnBrk="1" hangingPunct="1">
              <a:spcBef>
                <a:spcPct val="20000"/>
              </a:spcBef>
              <a:buFontTx/>
              <a:buNone/>
              <a:defRPr sz="1540">
                <a:solidFill>
                  <a:srgbClr val="000036"/>
                </a:solidFill>
              </a:defRPr>
            </a:lvl1pPr>
          </a:lstStyle>
          <a:p>
            <a:pPr>
              <a:defRPr/>
            </a:pPr>
            <a:fld id="{7E202854-1FE3-4B37-AC05-CB5A63D37A5F}" type="slidenum">
              <a:rPr lang="en-US" altLang="en-US"/>
              <a:pPr>
                <a:defRPr/>
              </a:pPr>
              <a:t>‹#›</a:t>
            </a:fld>
            <a:endParaRPr lang="en-US" altLang="en-US" dirty="0"/>
          </a:p>
        </p:txBody>
      </p:sp>
    </p:spTree>
    <p:extLst>
      <p:ext uri="{BB962C8B-B14F-4D97-AF65-F5344CB8AC3E}">
        <p14:creationId xmlns:p14="http://schemas.microsoft.com/office/powerpoint/2010/main" val="925569116"/>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cSld name="2_title_w_pictures">
    <p:spTree>
      <p:nvGrpSpPr>
        <p:cNvPr id="1" name="Shape 44"/>
        <p:cNvGrpSpPr/>
        <p:nvPr/>
      </p:nvGrpSpPr>
      <p:grpSpPr>
        <a:xfrm>
          <a:off x="0" y="0"/>
          <a:ext cx="0" cy="0"/>
          <a:chOff x="0" y="0"/>
          <a:chExt cx="0" cy="0"/>
        </a:xfrm>
      </p:grpSpPr>
      <p:cxnSp>
        <p:nvCxnSpPr>
          <p:cNvPr id="47" name="Textbox  47"/>
          <p:cNvCxnSpPr/>
          <p:nvPr/>
        </p:nvCxnSpPr>
        <p:spPr>
          <a:xfrm>
            <a:off x="469743" y="4845794"/>
            <a:ext cx="3604823" cy="0"/>
          </a:xfrm>
          <a:prstGeom prst="straightConnector1">
            <a:avLst/>
          </a:prstGeom>
          <a:noFill/>
          <a:ln w="127000" cap="flat" cmpd="sng">
            <a:solidFill>
              <a:schemeClr val="lt1"/>
            </a:solidFill>
            <a:prstDash val="solid"/>
            <a:round/>
            <a:headEnd type="none" w="med" len="med"/>
            <a:tailEnd type="none" w="med" len="med"/>
          </a:ln>
        </p:spPr>
      </p:cxnSp>
      <p:sp>
        <p:nvSpPr>
          <p:cNvPr id="45" name="Textbox 45"/>
          <p:cNvSpPr txBox="1">
            <a:spLocks noGrp="1"/>
          </p:cNvSpPr>
          <p:nvPr>
            <p:ph type="subTitle" idx="1"/>
          </p:nvPr>
        </p:nvSpPr>
        <p:spPr>
          <a:xfrm>
            <a:off x="370580" y="5029200"/>
            <a:ext cx="4980926" cy="1392809"/>
          </a:xfrm>
          <a:prstGeom prst="rect">
            <a:avLst/>
          </a:prstGeom>
          <a:noFill/>
          <a:ln>
            <a:noFill/>
          </a:ln>
        </p:spPr>
        <p:txBody>
          <a:bodyPr lIns="91425" tIns="91425" rIns="91425" bIns="91425" anchor="t" anchorCtr="0"/>
          <a:lstStyle>
            <a:lvl1pPr marL="0" marR="0" lvl="0" indent="0" algn="l" rtl="0">
              <a:spcBef>
                <a:spcPts val="480"/>
              </a:spcBef>
              <a:buClr>
                <a:srgbClr val="FFFFFF"/>
              </a:buClr>
              <a:buFont typeface="Arial"/>
              <a:buNone/>
              <a:defRPr sz="2400" b="0" i="0" u="none" strike="noStrike" cap="none">
                <a:solidFill>
                  <a:srgbClr val="FFFFFF"/>
                </a:solidFill>
                <a:latin typeface="Helvetica Neue"/>
                <a:ea typeface="Helvetica Neue"/>
                <a:cs typeface="Helvetica Neue"/>
                <a:sym typeface="Helvetica Neue"/>
              </a:defRPr>
            </a:lvl1pPr>
            <a:lvl2pPr marL="509411" marR="0" lvl="1" indent="-1411" algn="ctr" rtl="0">
              <a:spcBef>
                <a:spcPts val="620"/>
              </a:spcBef>
              <a:buClr>
                <a:srgbClr val="888888"/>
              </a:buClr>
              <a:buFont typeface="Arial"/>
              <a:buNone/>
              <a:defRPr sz="3100" b="0" i="0" u="none" strike="noStrike" cap="none">
                <a:solidFill>
                  <a:srgbClr val="888888"/>
                </a:solidFill>
                <a:latin typeface="Helvetica Neue"/>
                <a:ea typeface="Helvetica Neue"/>
                <a:cs typeface="Helvetica Neue"/>
                <a:sym typeface="Helvetica Neue"/>
              </a:defRPr>
            </a:lvl2pPr>
            <a:lvl3pPr marL="1018823" marR="0" lvl="2" indent="-2823" algn="ctr" rtl="0">
              <a:spcBef>
                <a:spcPts val="540"/>
              </a:spcBef>
              <a:buClr>
                <a:srgbClr val="888888"/>
              </a:buClr>
              <a:buFont typeface="Arial"/>
              <a:buNone/>
              <a:defRPr sz="2700" b="0" i="0" u="none" strike="noStrike" cap="none">
                <a:solidFill>
                  <a:srgbClr val="888888"/>
                </a:solidFill>
                <a:latin typeface="Helvetica Neue"/>
                <a:ea typeface="Helvetica Neue"/>
                <a:cs typeface="Helvetica Neue"/>
                <a:sym typeface="Helvetica Neue"/>
              </a:defRPr>
            </a:lvl3pPr>
            <a:lvl4pPr marL="1528237" marR="0" lvl="3" indent="-4237" algn="ctr" rtl="0">
              <a:spcBef>
                <a:spcPts val="440"/>
              </a:spcBef>
              <a:buClr>
                <a:srgbClr val="888888"/>
              </a:buClr>
              <a:buFont typeface="Arial"/>
              <a:buNone/>
              <a:defRPr sz="2200" b="0" i="0" u="none" strike="noStrike" cap="none">
                <a:solidFill>
                  <a:srgbClr val="888888"/>
                </a:solidFill>
                <a:latin typeface="Helvetica Neue"/>
                <a:ea typeface="Helvetica Neue"/>
                <a:cs typeface="Helvetica Neue"/>
                <a:sym typeface="Helvetica Neue"/>
              </a:defRPr>
            </a:lvl4pPr>
            <a:lvl5pPr marL="2037649" marR="0" lvl="4" indent="-5649" algn="ctr" rtl="0">
              <a:spcBef>
                <a:spcPts val="440"/>
              </a:spcBef>
              <a:buClr>
                <a:srgbClr val="888888"/>
              </a:buClr>
              <a:buFont typeface="Arial"/>
              <a:buNone/>
              <a:defRPr sz="2200" b="0" i="0" u="none" strike="noStrike" cap="none">
                <a:solidFill>
                  <a:srgbClr val="888888"/>
                </a:solidFill>
                <a:latin typeface="Helvetica Neue"/>
                <a:ea typeface="Helvetica Neue"/>
                <a:cs typeface="Helvetica Neue"/>
                <a:sym typeface="Helvetica Neue"/>
              </a:defRPr>
            </a:lvl5pPr>
            <a:lvl6pPr marL="2547061" marR="0" lvl="5" indent="-7061" algn="ctr" rtl="0">
              <a:spcBef>
                <a:spcPts val="440"/>
              </a:spcBef>
              <a:buClr>
                <a:srgbClr val="888888"/>
              </a:buClr>
              <a:buFont typeface="Arial"/>
              <a:buNone/>
              <a:defRPr sz="2200" b="0" i="0" u="none" strike="noStrike" cap="none">
                <a:solidFill>
                  <a:srgbClr val="888888"/>
                </a:solidFill>
                <a:latin typeface="Calibri"/>
                <a:ea typeface="Calibri"/>
                <a:cs typeface="Calibri"/>
                <a:sym typeface="Calibri"/>
              </a:defRPr>
            </a:lvl6pPr>
            <a:lvl7pPr marL="3056473" marR="0" lvl="6" indent="-8472" algn="ctr" rtl="0">
              <a:spcBef>
                <a:spcPts val="440"/>
              </a:spcBef>
              <a:buClr>
                <a:srgbClr val="888888"/>
              </a:buClr>
              <a:buFont typeface="Arial"/>
              <a:buNone/>
              <a:defRPr sz="2200" b="0" i="0" u="none" strike="noStrike" cap="none">
                <a:solidFill>
                  <a:srgbClr val="888888"/>
                </a:solidFill>
                <a:latin typeface="Calibri"/>
                <a:ea typeface="Calibri"/>
                <a:cs typeface="Calibri"/>
                <a:sym typeface="Calibri"/>
              </a:defRPr>
            </a:lvl7pPr>
            <a:lvl8pPr marL="3565885" marR="0" lvl="7" indent="-9885" algn="ctr" rtl="0">
              <a:spcBef>
                <a:spcPts val="440"/>
              </a:spcBef>
              <a:buClr>
                <a:srgbClr val="888888"/>
              </a:buClr>
              <a:buFont typeface="Arial"/>
              <a:buNone/>
              <a:defRPr sz="2200" b="0" i="0" u="none" strike="noStrike" cap="none">
                <a:solidFill>
                  <a:srgbClr val="888888"/>
                </a:solidFill>
                <a:latin typeface="Calibri"/>
                <a:ea typeface="Calibri"/>
                <a:cs typeface="Calibri"/>
                <a:sym typeface="Calibri"/>
              </a:defRPr>
            </a:lvl8pPr>
            <a:lvl9pPr marL="4075298" marR="0" lvl="8" indent="-11298" algn="ctr" rtl="0">
              <a:spcBef>
                <a:spcPts val="440"/>
              </a:spcBef>
              <a:buClr>
                <a:srgbClr val="888888"/>
              </a:buClr>
              <a:buFont typeface="Arial"/>
              <a:buNone/>
              <a:defRPr sz="2200" b="0" i="0" u="none" strike="noStrike" cap="none">
                <a:solidFill>
                  <a:srgbClr val="888888"/>
                </a:solidFill>
                <a:latin typeface="Calibri"/>
                <a:ea typeface="Calibri"/>
                <a:cs typeface="Calibri"/>
                <a:sym typeface="Calibri"/>
              </a:defRPr>
            </a:lvl9pPr>
          </a:lstStyle>
          <a:p>
            <a:endParaRPr dirty="0"/>
          </a:p>
        </p:txBody>
      </p:sp>
      <p:sp>
        <p:nvSpPr>
          <p:cNvPr id="48" name="Textbox 48"/>
          <p:cNvSpPr txBox="1">
            <a:spLocks noGrp="1"/>
          </p:cNvSpPr>
          <p:nvPr>
            <p:ph type="body" idx="2"/>
          </p:nvPr>
        </p:nvSpPr>
        <p:spPr>
          <a:xfrm>
            <a:off x="364260" y="3611880"/>
            <a:ext cx="9313139" cy="1036320"/>
          </a:xfrm>
          <a:prstGeom prst="rect">
            <a:avLst/>
          </a:prstGeom>
          <a:noFill/>
          <a:ln>
            <a:noFill/>
          </a:ln>
        </p:spPr>
        <p:txBody>
          <a:bodyPr lIns="91425" tIns="91425" rIns="91425" bIns="91425" anchor="t" anchorCtr="0"/>
          <a:lstStyle>
            <a:lvl1pPr marL="0" marR="0" lvl="0" indent="0" algn="l" rtl="0">
              <a:spcBef>
                <a:spcPts val="1360"/>
              </a:spcBef>
              <a:buClr>
                <a:schemeClr val="lt1"/>
              </a:buClr>
              <a:buFont typeface="Arial"/>
              <a:buNone/>
              <a:defRPr sz="6800" b="1" i="0" u="none" strike="noStrike" cap="none">
                <a:solidFill>
                  <a:schemeClr val="lt1"/>
                </a:solidFill>
                <a:latin typeface="Helvetica Neue"/>
                <a:ea typeface="Helvetica Neue"/>
                <a:cs typeface="Helvetica Neue"/>
                <a:sym typeface="Helvetica Neue"/>
              </a:defRPr>
            </a:lvl1pPr>
            <a:lvl2pPr marL="509411" marR="0" lvl="1" indent="-1411" algn="l" rtl="0">
              <a:spcBef>
                <a:spcPts val="620"/>
              </a:spcBef>
              <a:buClr>
                <a:schemeClr val="lt1"/>
              </a:buClr>
              <a:buFont typeface="Arial"/>
              <a:buNone/>
              <a:defRPr sz="3100" b="0" i="0" u="none" strike="noStrike" cap="none">
                <a:solidFill>
                  <a:schemeClr val="lt1"/>
                </a:solidFill>
                <a:latin typeface="Helvetica Neue"/>
                <a:ea typeface="Helvetica Neue"/>
                <a:cs typeface="Helvetica Neue"/>
                <a:sym typeface="Helvetica Neue"/>
              </a:defRPr>
            </a:lvl2pPr>
            <a:lvl3pPr marL="1018825" marR="0" lvl="2" indent="-2825" algn="l" rtl="0">
              <a:spcBef>
                <a:spcPts val="540"/>
              </a:spcBef>
              <a:buClr>
                <a:schemeClr val="lt1"/>
              </a:buClr>
              <a:buFont typeface="Arial"/>
              <a:buNone/>
              <a:defRPr sz="2700" b="0" i="0" u="none" strike="noStrike" cap="none">
                <a:solidFill>
                  <a:schemeClr val="lt1"/>
                </a:solidFill>
                <a:latin typeface="Helvetica Neue"/>
                <a:ea typeface="Helvetica Neue"/>
                <a:cs typeface="Helvetica Neue"/>
                <a:sym typeface="Helvetica Neue"/>
              </a:defRPr>
            </a:lvl3pPr>
            <a:lvl4pPr marL="1528237" marR="0" lvl="3" indent="-4237" algn="l" rtl="0">
              <a:spcBef>
                <a:spcPts val="440"/>
              </a:spcBef>
              <a:buClr>
                <a:schemeClr val="lt1"/>
              </a:buClr>
              <a:buFont typeface="Arial"/>
              <a:buNone/>
              <a:defRPr sz="2200" b="0" i="0" u="none" strike="noStrike" cap="none">
                <a:solidFill>
                  <a:schemeClr val="lt1"/>
                </a:solidFill>
                <a:latin typeface="Helvetica Neue"/>
                <a:ea typeface="Helvetica Neue"/>
                <a:cs typeface="Helvetica Neue"/>
                <a:sym typeface="Helvetica Neue"/>
              </a:defRPr>
            </a:lvl4pPr>
            <a:lvl5pPr marL="2037649" marR="0" lvl="4" indent="-5649" algn="l" rtl="0">
              <a:spcBef>
                <a:spcPts val="440"/>
              </a:spcBef>
              <a:buClr>
                <a:schemeClr val="lt1"/>
              </a:buClr>
              <a:buFont typeface="Arial"/>
              <a:buNone/>
              <a:defRPr sz="2200" b="0" i="0" u="none" strike="noStrike" cap="none">
                <a:solidFill>
                  <a:schemeClr val="lt1"/>
                </a:solidFill>
                <a:latin typeface="Helvetica Neue"/>
                <a:ea typeface="Helvetica Neue"/>
                <a:cs typeface="Helvetica Neue"/>
                <a:sym typeface="Helvetica Neue"/>
              </a:defRPr>
            </a:lvl5pPr>
            <a:lvl6pPr marL="2801767" marR="0" lvl="5" indent="-122066" algn="l" rtl="0">
              <a:spcBef>
                <a:spcPts val="440"/>
              </a:spcBef>
              <a:buClr>
                <a:schemeClr val="dk1"/>
              </a:buClr>
              <a:buSzPct val="100000"/>
              <a:buFont typeface="Arial"/>
              <a:buChar char="•"/>
              <a:defRPr sz="2200" b="0" i="0" u="none" strike="noStrike" cap="none">
                <a:solidFill>
                  <a:schemeClr val="dk1"/>
                </a:solidFill>
                <a:latin typeface="Calibri"/>
                <a:ea typeface="Calibri"/>
                <a:cs typeface="Calibri"/>
                <a:sym typeface="Calibri"/>
              </a:defRPr>
            </a:lvl6pPr>
            <a:lvl7pPr marL="3311180" marR="0" lvl="6" indent="-123480" algn="l" rtl="0">
              <a:spcBef>
                <a:spcPts val="440"/>
              </a:spcBef>
              <a:buClr>
                <a:schemeClr val="dk1"/>
              </a:buClr>
              <a:buSzPct val="100000"/>
              <a:buFont typeface="Arial"/>
              <a:buChar char="•"/>
              <a:defRPr sz="2200" b="0" i="0" u="none" strike="noStrike" cap="none">
                <a:solidFill>
                  <a:schemeClr val="dk1"/>
                </a:solidFill>
                <a:latin typeface="Calibri"/>
                <a:ea typeface="Calibri"/>
                <a:cs typeface="Calibri"/>
                <a:sym typeface="Calibri"/>
              </a:defRPr>
            </a:lvl7pPr>
            <a:lvl8pPr marL="3820592" marR="0" lvl="7" indent="-124891" algn="l" rtl="0">
              <a:spcBef>
                <a:spcPts val="440"/>
              </a:spcBef>
              <a:buClr>
                <a:schemeClr val="dk1"/>
              </a:buClr>
              <a:buSzPct val="100000"/>
              <a:buFont typeface="Arial"/>
              <a:buChar char="•"/>
              <a:defRPr sz="2200" b="0" i="0" u="none" strike="noStrike" cap="none">
                <a:solidFill>
                  <a:schemeClr val="dk1"/>
                </a:solidFill>
                <a:latin typeface="Calibri"/>
                <a:ea typeface="Calibri"/>
                <a:cs typeface="Calibri"/>
                <a:sym typeface="Calibri"/>
              </a:defRPr>
            </a:lvl8pPr>
            <a:lvl9pPr marL="4330004" marR="0" lvl="8" indent="-126303" algn="l" rtl="0">
              <a:spcBef>
                <a:spcPts val="440"/>
              </a:spcBef>
              <a:buClr>
                <a:schemeClr val="dk1"/>
              </a:buClr>
              <a:buSzPct val="100000"/>
              <a:buFont typeface="Arial"/>
              <a:buChar char="•"/>
              <a:defRPr sz="22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Page with Logo">
    <p:spTree>
      <p:nvGrpSpPr>
        <p:cNvPr id="1" name="Shape 51"/>
        <p:cNvGrpSpPr/>
        <p:nvPr/>
      </p:nvGrpSpPr>
      <p:grpSpPr>
        <a:xfrm>
          <a:off x="0" y="0"/>
          <a:ext cx="0" cy="0"/>
          <a:chOff x="0" y="0"/>
          <a:chExt cx="0" cy="0"/>
        </a:xfrm>
      </p:grpSpPr>
      <p:sp>
        <p:nvSpPr>
          <p:cNvPr id="55" name="Textbox 55"/>
          <p:cNvSpPr txBox="1">
            <a:spLocks noGrp="1"/>
          </p:cNvSpPr>
          <p:nvPr>
            <p:ph type="body" idx="2"/>
          </p:nvPr>
        </p:nvSpPr>
        <p:spPr>
          <a:xfrm>
            <a:off x="364260" y="3611880"/>
            <a:ext cx="9313139" cy="1036320"/>
          </a:xfrm>
          <a:prstGeom prst="rect">
            <a:avLst/>
          </a:prstGeom>
          <a:noFill/>
          <a:ln>
            <a:noFill/>
          </a:ln>
        </p:spPr>
        <p:txBody>
          <a:bodyPr lIns="91425" tIns="91425" rIns="91425" bIns="91425" anchor="t" anchorCtr="0"/>
          <a:lstStyle>
            <a:lvl1pPr marL="0" marR="0" lvl="0" indent="0" algn="l" rtl="0">
              <a:spcBef>
                <a:spcPts val="1400"/>
              </a:spcBef>
              <a:buClr>
                <a:schemeClr val="lt1"/>
              </a:buClr>
              <a:buFont typeface="Arial"/>
              <a:buNone/>
              <a:defRPr sz="7000" b="1" i="0" u="none" strike="noStrike" cap="none">
                <a:solidFill>
                  <a:schemeClr val="lt1"/>
                </a:solidFill>
                <a:latin typeface="Helvetica Neue"/>
                <a:ea typeface="Helvetica Neue"/>
                <a:cs typeface="Helvetica Neue"/>
                <a:sym typeface="Helvetica Neue"/>
              </a:defRPr>
            </a:lvl1pPr>
            <a:lvl2pPr marL="509411" marR="0" lvl="1" indent="-1411" algn="l" rtl="0">
              <a:spcBef>
                <a:spcPts val="620"/>
              </a:spcBef>
              <a:buClr>
                <a:schemeClr val="lt1"/>
              </a:buClr>
              <a:buFont typeface="Arial"/>
              <a:buNone/>
              <a:defRPr sz="3100" b="0" i="0" u="none" strike="noStrike" cap="none">
                <a:solidFill>
                  <a:schemeClr val="lt1"/>
                </a:solidFill>
                <a:latin typeface="Helvetica Neue"/>
                <a:ea typeface="Helvetica Neue"/>
                <a:cs typeface="Helvetica Neue"/>
                <a:sym typeface="Helvetica Neue"/>
              </a:defRPr>
            </a:lvl2pPr>
            <a:lvl3pPr marL="1018825" marR="0" lvl="2" indent="-2825" algn="l" rtl="0">
              <a:spcBef>
                <a:spcPts val="540"/>
              </a:spcBef>
              <a:buClr>
                <a:schemeClr val="lt1"/>
              </a:buClr>
              <a:buFont typeface="Arial"/>
              <a:buNone/>
              <a:defRPr sz="2700" b="0" i="0" u="none" strike="noStrike" cap="none">
                <a:solidFill>
                  <a:schemeClr val="lt1"/>
                </a:solidFill>
                <a:latin typeface="Helvetica Neue"/>
                <a:ea typeface="Helvetica Neue"/>
                <a:cs typeface="Helvetica Neue"/>
                <a:sym typeface="Helvetica Neue"/>
              </a:defRPr>
            </a:lvl3pPr>
            <a:lvl4pPr marL="1528237" marR="0" lvl="3" indent="-4237" algn="l" rtl="0">
              <a:spcBef>
                <a:spcPts val="440"/>
              </a:spcBef>
              <a:buClr>
                <a:schemeClr val="lt1"/>
              </a:buClr>
              <a:buFont typeface="Arial"/>
              <a:buNone/>
              <a:defRPr sz="2200" b="0" i="0" u="none" strike="noStrike" cap="none">
                <a:solidFill>
                  <a:schemeClr val="lt1"/>
                </a:solidFill>
                <a:latin typeface="Helvetica Neue"/>
                <a:ea typeface="Helvetica Neue"/>
                <a:cs typeface="Helvetica Neue"/>
                <a:sym typeface="Helvetica Neue"/>
              </a:defRPr>
            </a:lvl4pPr>
            <a:lvl5pPr marL="2037649" marR="0" lvl="4" indent="-5649" algn="l" rtl="0">
              <a:spcBef>
                <a:spcPts val="440"/>
              </a:spcBef>
              <a:buClr>
                <a:schemeClr val="lt1"/>
              </a:buClr>
              <a:buFont typeface="Arial"/>
              <a:buNone/>
              <a:defRPr sz="2200" b="0" i="0" u="none" strike="noStrike" cap="none">
                <a:solidFill>
                  <a:schemeClr val="lt1"/>
                </a:solidFill>
                <a:latin typeface="Helvetica Neue"/>
                <a:ea typeface="Helvetica Neue"/>
                <a:cs typeface="Helvetica Neue"/>
                <a:sym typeface="Helvetica Neue"/>
              </a:defRPr>
            </a:lvl5pPr>
            <a:lvl6pPr marL="2801767" marR="0" lvl="5" indent="-122066" algn="l" rtl="0">
              <a:spcBef>
                <a:spcPts val="440"/>
              </a:spcBef>
              <a:buClr>
                <a:schemeClr val="dk1"/>
              </a:buClr>
              <a:buSzPct val="100000"/>
              <a:buFont typeface="Arial"/>
              <a:buChar char="•"/>
              <a:defRPr sz="2200" b="0" i="0" u="none" strike="noStrike" cap="none">
                <a:solidFill>
                  <a:schemeClr val="dk1"/>
                </a:solidFill>
                <a:latin typeface="Calibri"/>
                <a:ea typeface="Calibri"/>
                <a:cs typeface="Calibri"/>
                <a:sym typeface="Calibri"/>
              </a:defRPr>
            </a:lvl6pPr>
            <a:lvl7pPr marL="3311180" marR="0" lvl="6" indent="-123480" algn="l" rtl="0">
              <a:spcBef>
                <a:spcPts val="440"/>
              </a:spcBef>
              <a:buClr>
                <a:schemeClr val="dk1"/>
              </a:buClr>
              <a:buSzPct val="100000"/>
              <a:buFont typeface="Arial"/>
              <a:buChar char="•"/>
              <a:defRPr sz="2200" b="0" i="0" u="none" strike="noStrike" cap="none">
                <a:solidFill>
                  <a:schemeClr val="dk1"/>
                </a:solidFill>
                <a:latin typeface="Calibri"/>
                <a:ea typeface="Calibri"/>
                <a:cs typeface="Calibri"/>
                <a:sym typeface="Calibri"/>
              </a:defRPr>
            </a:lvl7pPr>
            <a:lvl8pPr marL="3820592" marR="0" lvl="7" indent="-124891" algn="l" rtl="0">
              <a:spcBef>
                <a:spcPts val="440"/>
              </a:spcBef>
              <a:buClr>
                <a:schemeClr val="dk1"/>
              </a:buClr>
              <a:buSzPct val="100000"/>
              <a:buFont typeface="Arial"/>
              <a:buChar char="•"/>
              <a:defRPr sz="2200" b="0" i="0" u="none" strike="noStrike" cap="none">
                <a:solidFill>
                  <a:schemeClr val="dk1"/>
                </a:solidFill>
                <a:latin typeface="Calibri"/>
                <a:ea typeface="Calibri"/>
                <a:cs typeface="Calibri"/>
                <a:sym typeface="Calibri"/>
              </a:defRPr>
            </a:lvl8pPr>
            <a:lvl9pPr marL="4330004" marR="0" lvl="8" indent="-126303" algn="l" rtl="0">
              <a:spcBef>
                <a:spcPts val="440"/>
              </a:spcBef>
              <a:buClr>
                <a:schemeClr val="dk1"/>
              </a:buClr>
              <a:buSzPct val="100000"/>
              <a:buFont typeface="Arial"/>
              <a:buChar char="•"/>
              <a:defRPr sz="2200" b="0" i="0" u="none" strike="noStrike" cap="none">
                <a:solidFill>
                  <a:schemeClr val="dk1"/>
                </a:solidFill>
                <a:latin typeface="Calibri"/>
                <a:ea typeface="Calibri"/>
                <a:cs typeface="Calibri"/>
                <a:sym typeface="Calibri"/>
              </a:defRPr>
            </a:lvl9pPr>
          </a:lstStyle>
          <a:p>
            <a:endParaRPr dirty="0"/>
          </a:p>
        </p:txBody>
      </p:sp>
      <p:sp>
        <p:nvSpPr>
          <p:cNvPr id="52" name="Textbox 52"/>
          <p:cNvSpPr txBox="1">
            <a:spLocks noGrp="1"/>
          </p:cNvSpPr>
          <p:nvPr>
            <p:ph type="subTitle" idx="1"/>
          </p:nvPr>
        </p:nvSpPr>
        <p:spPr>
          <a:xfrm>
            <a:off x="370580" y="4953000"/>
            <a:ext cx="4980926" cy="1392809"/>
          </a:xfrm>
          <a:prstGeom prst="rect">
            <a:avLst/>
          </a:prstGeom>
          <a:noFill/>
          <a:ln>
            <a:noFill/>
          </a:ln>
        </p:spPr>
        <p:txBody>
          <a:bodyPr lIns="91425" tIns="91425" rIns="91425" bIns="91425" anchor="t" anchorCtr="0"/>
          <a:lstStyle>
            <a:lvl1pPr marL="0" marR="0" lvl="0" indent="0" algn="l" rtl="0">
              <a:spcBef>
                <a:spcPts val="480"/>
              </a:spcBef>
              <a:buClr>
                <a:srgbClr val="FFFFFF"/>
              </a:buClr>
              <a:buFont typeface="Arial"/>
              <a:buNone/>
              <a:defRPr sz="2400" b="0" i="0" u="none" strike="noStrike" cap="none">
                <a:solidFill>
                  <a:srgbClr val="FFFFFF"/>
                </a:solidFill>
                <a:latin typeface="Helvetica Neue"/>
                <a:ea typeface="Helvetica Neue"/>
                <a:cs typeface="Helvetica Neue"/>
                <a:sym typeface="Helvetica Neue"/>
              </a:defRPr>
            </a:lvl1pPr>
            <a:lvl2pPr marL="509411" marR="0" lvl="1" indent="-1411" algn="ctr" rtl="0">
              <a:spcBef>
                <a:spcPts val="620"/>
              </a:spcBef>
              <a:buClr>
                <a:srgbClr val="888888"/>
              </a:buClr>
              <a:buFont typeface="Arial"/>
              <a:buNone/>
              <a:defRPr sz="3100" b="0" i="0" u="none" strike="noStrike" cap="none">
                <a:solidFill>
                  <a:srgbClr val="888888"/>
                </a:solidFill>
                <a:latin typeface="Helvetica Neue"/>
                <a:ea typeface="Helvetica Neue"/>
                <a:cs typeface="Helvetica Neue"/>
                <a:sym typeface="Helvetica Neue"/>
              </a:defRPr>
            </a:lvl2pPr>
            <a:lvl3pPr marL="1018823" marR="0" lvl="2" indent="-2823" algn="ctr" rtl="0">
              <a:spcBef>
                <a:spcPts val="540"/>
              </a:spcBef>
              <a:buClr>
                <a:srgbClr val="888888"/>
              </a:buClr>
              <a:buFont typeface="Arial"/>
              <a:buNone/>
              <a:defRPr sz="2700" b="0" i="0" u="none" strike="noStrike" cap="none">
                <a:solidFill>
                  <a:srgbClr val="888888"/>
                </a:solidFill>
                <a:latin typeface="Helvetica Neue"/>
                <a:ea typeface="Helvetica Neue"/>
                <a:cs typeface="Helvetica Neue"/>
                <a:sym typeface="Helvetica Neue"/>
              </a:defRPr>
            </a:lvl3pPr>
            <a:lvl4pPr marL="1528237" marR="0" lvl="3" indent="-4237" algn="ctr" rtl="0">
              <a:spcBef>
                <a:spcPts val="440"/>
              </a:spcBef>
              <a:buClr>
                <a:srgbClr val="888888"/>
              </a:buClr>
              <a:buFont typeface="Arial"/>
              <a:buNone/>
              <a:defRPr sz="2200" b="0" i="0" u="none" strike="noStrike" cap="none">
                <a:solidFill>
                  <a:srgbClr val="888888"/>
                </a:solidFill>
                <a:latin typeface="Helvetica Neue"/>
                <a:ea typeface="Helvetica Neue"/>
                <a:cs typeface="Helvetica Neue"/>
                <a:sym typeface="Helvetica Neue"/>
              </a:defRPr>
            </a:lvl4pPr>
            <a:lvl5pPr marL="2037649" marR="0" lvl="4" indent="-5649" algn="ctr" rtl="0">
              <a:spcBef>
                <a:spcPts val="440"/>
              </a:spcBef>
              <a:buClr>
                <a:srgbClr val="888888"/>
              </a:buClr>
              <a:buFont typeface="Arial"/>
              <a:buNone/>
              <a:defRPr sz="2200" b="0" i="0" u="none" strike="noStrike" cap="none">
                <a:solidFill>
                  <a:srgbClr val="888888"/>
                </a:solidFill>
                <a:latin typeface="Helvetica Neue"/>
                <a:ea typeface="Helvetica Neue"/>
                <a:cs typeface="Helvetica Neue"/>
                <a:sym typeface="Helvetica Neue"/>
              </a:defRPr>
            </a:lvl5pPr>
            <a:lvl6pPr marL="2547061" marR="0" lvl="5" indent="-7061" algn="ctr" rtl="0">
              <a:spcBef>
                <a:spcPts val="440"/>
              </a:spcBef>
              <a:buClr>
                <a:srgbClr val="888888"/>
              </a:buClr>
              <a:buFont typeface="Arial"/>
              <a:buNone/>
              <a:defRPr sz="2200" b="0" i="0" u="none" strike="noStrike" cap="none">
                <a:solidFill>
                  <a:srgbClr val="888888"/>
                </a:solidFill>
                <a:latin typeface="Calibri"/>
                <a:ea typeface="Calibri"/>
                <a:cs typeface="Calibri"/>
                <a:sym typeface="Calibri"/>
              </a:defRPr>
            </a:lvl6pPr>
            <a:lvl7pPr marL="3056473" marR="0" lvl="6" indent="-8472" algn="ctr" rtl="0">
              <a:spcBef>
                <a:spcPts val="440"/>
              </a:spcBef>
              <a:buClr>
                <a:srgbClr val="888888"/>
              </a:buClr>
              <a:buFont typeface="Arial"/>
              <a:buNone/>
              <a:defRPr sz="2200" b="0" i="0" u="none" strike="noStrike" cap="none">
                <a:solidFill>
                  <a:srgbClr val="888888"/>
                </a:solidFill>
                <a:latin typeface="Calibri"/>
                <a:ea typeface="Calibri"/>
                <a:cs typeface="Calibri"/>
                <a:sym typeface="Calibri"/>
              </a:defRPr>
            </a:lvl7pPr>
            <a:lvl8pPr marL="3565885" marR="0" lvl="7" indent="-9885" algn="ctr" rtl="0">
              <a:spcBef>
                <a:spcPts val="440"/>
              </a:spcBef>
              <a:buClr>
                <a:srgbClr val="888888"/>
              </a:buClr>
              <a:buFont typeface="Arial"/>
              <a:buNone/>
              <a:defRPr sz="2200" b="0" i="0" u="none" strike="noStrike" cap="none">
                <a:solidFill>
                  <a:srgbClr val="888888"/>
                </a:solidFill>
                <a:latin typeface="Calibri"/>
                <a:ea typeface="Calibri"/>
                <a:cs typeface="Calibri"/>
                <a:sym typeface="Calibri"/>
              </a:defRPr>
            </a:lvl8pPr>
            <a:lvl9pPr marL="4075298" marR="0" lvl="8" indent="-11298" algn="ctr" rtl="0">
              <a:spcBef>
                <a:spcPts val="440"/>
              </a:spcBef>
              <a:buClr>
                <a:srgbClr val="888888"/>
              </a:buClr>
              <a:buFont typeface="Arial"/>
              <a:buNone/>
              <a:defRPr sz="2200" b="0" i="0" u="none" strike="noStrike" cap="none">
                <a:solidFill>
                  <a:srgbClr val="888888"/>
                </a:solidFill>
                <a:latin typeface="Calibri"/>
                <a:ea typeface="Calibri"/>
                <a:cs typeface="Calibri"/>
                <a:sym typeface="Calibri"/>
              </a:defRPr>
            </a:lvl9pPr>
          </a:lstStyle>
          <a:p>
            <a:endParaRPr/>
          </a:p>
        </p:txBody>
      </p:sp>
      <p:cxnSp>
        <p:nvCxnSpPr>
          <p:cNvPr id="54" name="Textbox 54"/>
          <p:cNvCxnSpPr/>
          <p:nvPr/>
        </p:nvCxnSpPr>
        <p:spPr>
          <a:xfrm>
            <a:off x="469743" y="4845794"/>
            <a:ext cx="3604823" cy="0"/>
          </a:xfrm>
          <a:prstGeom prst="straightConnector1">
            <a:avLst/>
          </a:prstGeom>
          <a:noFill/>
          <a:ln w="127000" cap="flat" cmpd="sng">
            <a:solidFill>
              <a:schemeClr val="lt1"/>
            </a:solidFill>
            <a:prstDash val="solid"/>
            <a:round/>
            <a:headEnd type="none" w="med" len="med"/>
            <a:tailEnd type="none" w="med" len="med"/>
          </a:ln>
        </p:spPr>
      </p:cxnSp>
      <p:sp>
        <p:nvSpPr>
          <p:cNvPr id="56" name="Textbox 56"/>
          <p:cNvSpPr txBox="1"/>
          <p:nvPr/>
        </p:nvSpPr>
        <p:spPr>
          <a:xfrm>
            <a:off x="6678229" y="-1171540"/>
            <a:ext cx="184666" cy="400109"/>
          </a:xfrm>
          <a:prstGeom prst="rect">
            <a:avLst/>
          </a:prstGeom>
          <a:noFill/>
          <a:ln>
            <a:noFill/>
          </a:ln>
        </p:spPr>
        <p:txBody>
          <a:bodyPr lIns="91425" tIns="45700" rIns="91425" bIns="45700" anchor="t" anchorCtr="0">
            <a:noAutofit/>
          </a:bodyPr>
          <a:lstStyle/>
          <a:p>
            <a:pPr marL="0" marR="0" lvl="0" indent="0" algn="l" rtl="0">
              <a:spcBef>
                <a:spcPts val="0"/>
              </a:spcBef>
              <a:buNone/>
            </a:pPr>
            <a:endParaRPr sz="2000" dirty="0">
              <a:solidFill>
                <a:schemeClr val="dk1"/>
              </a:solidFill>
              <a:latin typeface="Calibri"/>
              <a:ea typeface="Calibri"/>
              <a:cs typeface="Calibri"/>
              <a:sym typeface="Calibri"/>
            </a:endParaRPr>
          </a:p>
        </p:txBody>
      </p:sp>
      <p:sp>
        <p:nvSpPr>
          <p:cNvPr id="57" name="Textbox 57"/>
          <p:cNvSpPr txBox="1"/>
          <p:nvPr/>
        </p:nvSpPr>
        <p:spPr>
          <a:xfrm>
            <a:off x="6678229" y="-1171540"/>
            <a:ext cx="184666" cy="400109"/>
          </a:xfrm>
          <a:prstGeom prst="rect">
            <a:avLst/>
          </a:prstGeom>
          <a:noFill/>
          <a:ln>
            <a:noFill/>
          </a:ln>
        </p:spPr>
        <p:txBody>
          <a:bodyPr lIns="91425" tIns="45700" rIns="91425" bIns="45700" anchor="t" anchorCtr="0">
            <a:noAutofit/>
          </a:bodyPr>
          <a:lstStyle/>
          <a:p>
            <a:pPr marL="0" marR="0" lvl="0" indent="0" algn="l" rtl="0">
              <a:spcBef>
                <a:spcPts val="0"/>
              </a:spcBef>
              <a:buNone/>
            </a:pPr>
            <a:endParaRPr sz="2000" dirty="0">
              <a:solidFill>
                <a:schemeClr val="dk1"/>
              </a:solidFill>
              <a:latin typeface="Calibri"/>
              <a:ea typeface="Calibri"/>
              <a:cs typeface="Calibri"/>
              <a:sym typeface="Calibri"/>
            </a:endParaRPr>
          </a:p>
        </p:txBody>
      </p:sp>
      <p:pic>
        <p:nvPicPr>
          <p:cNvPr id="58" name="Textbox 58" descr="m-wave_circle_darkred.png"/>
          <p:cNvPicPr preferRelativeResize="0"/>
          <p:nvPr/>
        </p:nvPicPr>
        <p:blipFill rotWithShape="1">
          <a:blip r:embed="rId2">
            <a:alphaModFix/>
          </a:blip>
          <a:srcRect t="28775" r="40211"/>
          <a:stretch/>
        </p:blipFill>
        <p:spPr>
          <a:xfrm>
            <a:off x="6921259" y="-3137"/>
            <a:ext cx="3129759" cy="372847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1">
    <p:spTree>
      <p:nvGrpSpPr>
        <p:cNvPr id="1" name="Shape 81"/>
        <p:cNvGrpSpPr/>
        <p:nvPr/>
      </p:nvGrpSpPr>
      <p:grpSpPr>
        <a:xfrm>
          <a:off x="0" y="0"/>
          <a:ext cx="0" cy="0"/>
          <a:chOff x="0" y="0"/>
          <a:chExt cx="0" cy="0"/>
        </a:xfrm>
      </p:grpSpPr>
      <p:pic>
        <p:nvPicPr>
          <p:cNvPr id="89" name="Textbox 89" descr="MacLearn_logo_reverse.png"/>
          <p:cNvPicPr preferRelativeResize="0"/>
          <p:nvPr/>
        </p:nvPicPr>
        <p:blipFill rotWithShape="1">
          <a:blip r:embed="rId2">
            <a:alphaModFix/>
          </a:blip>
          <a:srcRect/>
          <a:stretch/>
        </p:blipFill>
        <p:spPr>
          <a:xfrm>
            <a:off x="57148" y="117555"/>
            <a:ext cx="1524000" cy="468227"/>
          </a:xfrm>
          <a:prstGeom prst="rect">
            <a:avLst/>
          </a:prstGeom>
          <a:noFill/>
          <a:ln>
            <a:noFill/>
          </a:ln>
        </p:spPr>
      </p:pic>
      <p:sp>
        <p:nvSpPr>
          <p:cNvPr id="2" name="Title 1"/>
          <p:cNvSpPr>
            <a:spLocks noGrp="1"/>
          </p:cNvSpPr>
          <p:nvPr>
            <p:ph type="title"/>
          </p:nvPr>
        </p:nvSpPr>
        <p:spPr>
          <a:xfrm>
            <a:off x="23515" y="717938"/>
            <a:ext cx="9996324" cy="1015436"/>
          </a:xfrm>
        </p:spPr>
        <p:txBody>
          <a:bodyPr/>
          <a:lstStyle>
            <a:lvl1pPr>
              <a:spcBef>
                <a:spcPts val="624"/>
              </a:spcBef>
              <a:defRPr sz="3200" b="1">
                <a:solidFill>
                  <a:srgbClr val="DA1B2C"/>
                </a:solidFill>
                <a:latin typeface="Arial" pitchFamily="34" charset="0"/>
                <a:cs typeface="Arial" pitchFamily="34" charset="0"/>
              </a:defRPr>
            </a:lvl1pPr>
          </a:lstStyle>
          <a:p>
            <a:r>
              <a:rPr lang="en-US" dirty="0"/>
              <a:t>Click to edit Master title style</a:t>
            </a:r>
          </a:p>
        </p:txBody>
      </p:sp>
      <p:sp>
        <p:nvSpPr>
          <p:cNvPr id="6" name="Content Placeholder 5"/>
          <p:cNvSpPr>
            <a:spLocks noGrp="1"/>
          </p:cNvSpPr>
          <p:nvPr>
            <p:ph sz="quarter" idx="10"/>
          </p:nvPr>
        </p:nvSpPr>
        <p:spPr>
          <a:xfrm>
            <a:off x="117582" y="1933292"/>
            <a:ext cx="9804186" cy="5658416"/>
          </a:xfrm>
        </p:spPr>
        <p:txBody>
          <a:bodyPr/>
          <a:lstStyle>
            <a:lvl1pPr marL="457200" indent="-457200">
              <a:spcBef>
                <a:spcPts val="624"/>
              </a:spcBef>
              <a:buClr>
                <a:srgbClr val="4E4E4E"/>
              </a:buClr>
              <a:buFont typeface="Arial" pitchFamily="34" charset="0"/>
              <a:buChar char="•"/>
              <a:defRPr sz="2800">
                <a:solidFill>
                  <a:schemeClr val="tx1"/>
                </a:solidFill>
                <a:latin typeface="Arial" pitchFamily="34" charset="0"/>
                <a:cs typeface="Arial" pitchFamily="34" charset="0"/>
              </a:defRPr>
            </a:lvl1pPr>
            <a:lvl2pPr marL="914400" indent="-457200">
              <a:spcBef>
                <a:spcPts val="624"/>
              </a:spcBef>
              <a:buClr>
                <a:srgbClr val="4E4E4E"/>
              </a:buClr>
              <a:buFont typeface="Arial" pitchFamily="34" charset="0"/>
              <a:buChar char="–"/>
              <a:defRPr sz="2600">
                <a:solidFill>
                  <a:schemeClr val="tx1"/>
                </a:solidFill>
                <a:latin typeface="Arial" pitchFamily="34" charset="0"/>
                <a:cs typeface="Arial" pitchFamily="34" charset="0"/>
              </a:defRPr>
            </a:lvl2pPr>
            <a:lvl3pPr marL="1371600" indent="-457200">
              <a:spcBef>
                <a:spcPts val="624"/>
              </a:spcBef>
              <a:buClr>
                <a:srgbClr val="4E4E4E"/>
              </a:buClr>
              <a:buFont typeface="Wingdings" pitchFamily="2" charset="2"/>
              <a:buChar char="§"/>
              <a:defRPr sz="2400">
                <a:solidFill>
                  <a:schemeClr val="tx1"/>
                </a:solidFill>
                <a:latin typeface="Arial" pitchFamily="34" charset="0"/>
                <a:cs typeface="Arial" pitchFamily="34" charset="0"/>
              </a:defRPr>
            </a:lvl3pPr>
            <a:lvl4pPr marL="1866900" indent="-342900">
              <a:spcBef>
                <a:spcPts val="624"/>
              </a:spcBef>
              <a:buClr>
                <a:srgbClr val="4E4E4E"/>
              </a:buClr>
              <a:buFont typeface="Wingdings" pitchFamily="2" charset="2"/>
              <a:buChar char="q"/>
              <a:defRPr sz="2000">
                <a:solidFill>
                  <a:schemeClr val="tx1"/>
                </a:solidFill>
                <a:latin typeface="Arial" pitchFamily="34" charset="0"/>
                <a:cs typeface="Arial" pitchFamily="34" charset="0"/>
              </a:defRPr>
            </a:lvl4pPr>
            <a:lvl5pPr marL="2374900" indent="-342900">
              <a:spcBef>
                <a:spcPts val="624"/>
              </a:spcBef>
              <a:buClr>
                <a:srgbClr val="4E4E4E"/>
              </a:buClr>
              <a:buFont typeface="Arial" pitchFamily="34" charset="0"/>
              <a:buChar char="•"/>
              <a:defRPr>
                <a:solidFill>
                  <a:schemeClr val="tx1"/>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Box 2">
            <a:extLst>
              <a:ext uri="{FF2B5EF4-FFF2-40B4-BE49-F238E27FC236}">
                <a16:creationId xmlns:a16="http://schemas.microsoft.com/office/drawing/2014/main" id="{0370E6D2-86BE-46C7-AB3B-8299D801794C}"/>
              </a:ext>
            </a:extLst>
          </p:cNvPr>
          <p:cNvSpPr txBox="1"/>
          <p:nvPr userDrawn="1"/>
        </p:nvSpPr>
        <p:spPr>
          <a:xfrm>
            <a:off x="9485430" y="7253154"/>
            <a:ext cx="436338" cy="338554"/>
          </a:xfrm>
          <a:prstGeom prst="rect">
            <a:avLst/>
          </a:prstGeom>
          <a:noFill/>
        </p:spPr>
        <p:txBody>
          <a:bodyPr wrap="none" rtlCol="0">
            <a:spAutoFit/>
          </a:bodyPr>
          <a:lstStyle/>
          <a:p>
            <a:fld id="{22F6929F-12A9-4DC4-8769-9D6025F4560B}" type="slidenum">
              <a:rPr lang="en-US" sz="1600" b="1" smtClean="0"/>
              <a:t>‹#›</a:t>
            </a:fld>
            <a:endParaRPr lang="en-US" sz="1600" b="1"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Figure+Caption">
    <p:spTree>
      <p:nvGrpSpPr>
        <p:cNvPr id="1" name="Shape 81"/>
        <p:cNvGrpSpPr/>
        <p:nvPr/>
      </p:nvGrpSpPr>
      <p:grpSpPr>
        <a:xfrm>
          <a:off x="0" y="0"/>
          <a:ext cx="0" cy="0"/>
          <a:chOff x="0" y="0"/>
          <a:chExt cx="0" cy="0"/>
        </a:xfrm>
      </p:grpSpPr>
      <p:pic>
        <p:nvPicPr>
          <p:cNvPr id="89" name="Textbox 89" descr="MacLearn_logo_reverse.png"/>
          <p:cNvPicPr preferRelativeResize="0"/>
          <p:nvPr/>
        </p:nvPicPr>
        <p:blipFill rotWithShape="1">
          <a:blip r:embed="rId2">
            <a:alphaModFix/>
          </a:blip>
          <a:srcRect/>
          <a:stretch/>
        </p:blipFill>
        <p:spPr>
          <a:xfrm>
            <a:off x="57148" y="117555"/>
            <a:ext cx="1524000" cy="468227"/>
          </a:xfrm>
          <a:prstGeom prst="rect">
            <a:avLst/>
          </a:prstGeom>
          <a:noFill/>
          <a:ln>
            <a:noFill/>
          </a:ln>
        </p:spPr>
      </p:pic>
      <p:sp>
        <p:nvSpPr>
          <p:cNvPr id="4" name="Title 1"/>
          <p:cNvSpPr>
            <a:spLocks noGrp="1"/>
          </p:cNvSpPr>
          <p:nvPr>
            <p:ph type="title"/>
          </p:nvPr>
        </p:nvSpPr>
        <p:spPr>
          <a:xfrm>
            <a:off x="31038" y="235100"/>
            <a:ext cx="9996324" cy="987115"/>
          </a:xfrm>
        </p:spPr>
        <p:txBody>
          <a:bodyPr/>
          <a:lstStyle>
            <a:lvl1pPr>
              <a:spcBef>
                <a:spcPts val="624"/>
              </a:spcBef>
              <a:defRPr sz="3200" b="1">
                <a:solidFill>
                  <a:srgbClr val="DA1B2C"/>
                </a:solidFill>
                <a:latin typeface="Arial" pitchFamily="34" charset="0"/>
                <a:cs typeface="Arial" pitchFamily="34" charset="0"/>
              </a:defRPr>
            </a:lvl1pPr>
          </a:lstStyle>
          <a:p>
            <a:r>
              <a:rPr lang="en-US" dirty="0"/>
              <a:t>Click to edit Master title style</a:t>
            </a:r>
          </a:p>
        </p:txBody>
      </p:sp>
      <p:sp>
        <p:nvSpPr>
          <p:cNvPr id="5" name="Content Placeholder 5"/>
          <p:cNvSpPr>
            <a:spLocks noGrp="1"/>
          </p:cNvSpPr>
          <p:nvPr>
            <p:ph sz="quarter" idx="10"/>
          </p:nvPr>
        </p:nvSpPr>
        <p:spPr>
          <a:xfrm>
            <a:off x="136632" y="2110519"/>
            <a:ext cx="9804186" cy="2903663"/>
          </a:xfrm>
        </p:spPr>
        <p:txBody>
          <a:bodyPr/>
          <a:lstStyle>
            <a:lvl1pPr marL="457200" indent="-457200">
              <a:spcBef>
                <a:spcPts val="624"/>
              </a:spcBef>
              <a:buClr>
                <a:srgbClr val="4E4E4E"/>
              </a:buClr>
              <a:buFont typeface="Arial" pitchFamily="34" charset="0"/>
              <a:buChar char="•"/>
              <a:defRPr sz="2800">
                <a:solidFill>
                  <a:schemeClr val="tx1"/>
                </a:solidFill>
                <a:latin typeface="Arial" pitchFamily="34" charset="0"/>
                <a:cs typeface="Arial" pitchFamily="34" charset="0"/>
              </a:defRPr>
            </a:lvl1pPr>
            <a:lvl2pPr marL="965200" indent="-457200">
              <a:spcBef>
                <a:spcPts val="624"/>
              </a:spcBef>
              <a:buClr>
                <a:srgbClr val="4E4E4E"/>
              </a:buClr>
              <a:buFont typeface="Arial" pitchFamily="34" charset="0"/>
              <a:buChar char="–"/>
              <a:defRPr sz="2600">
                <a:solidFill>
                  <a:schemeClr val="tx1"/>
                </a:solidFill>
                <a:latin typeface="Arial" pitchFamily="34" charset="0"/>
                <a:cs typeface="Arial" pitchFamily="34" charset="0"/>
              </a:defRPr>
            </a:lvl2pPr>
            <a:lvl3pPr marL="1473200" indent="-457200">
              <a:spcBef>
                <a:spcPts val="624"/>
              </a:spcBef>
              <a:buClr>
                <a:srgbClr val="4E4E4E"/>
              </a:buClr>
              <a:buFont typeface="Wingdings" pitchFamily="2" charset="2"/>
              <a:buChar char="§"/>
              <a:defRPr sz="2400">
                <a:solidFill>
                  <a:schemeClr val="tx1"/>
                </a:solidFill>
                <a:latin typeface="Arial" pitchFamily="34" charset="0"/>
                <a:cs typeface="Arial" pitchFamily="34" charset="0"/>
              </a:defRPr>
            </a:lvl3pPr>
            <a:lvl4pPr marL="1866900" indent="-342900">
              <a:spcBef>
                <a:spcPts val="624"/>
              </a:spcBef>
              <a:buClr>
                <a:srgbClr val="4E4E4E"/>
              </a:buClr>
              <a:buFont typeface="Wingdings" pitchFamily="2" charset="2"/>
              <a:buChar char="q"/>
              <a:defRPr sz="2000">
                <a:solidFill>
                  <a:schemeClr val="tx1"/>
                </a:solidFill>
                <a:latin typeface="Arial" pitchFamily="34" charset="0"/>
                <a:cs typeface="Arial" pitchFamily="34" charset="0"/>
              </a:defRPr>
            </a:lvl4pPr>
            <a:lvl5pPr marL="2374900" indent="-342900">
              <a:spcBef>
                <a:spcPts val="624"/>
              </a:spcBef>
              <a:buClr>
                <a:srgbClr val="4E4E4E"/>
              </a:buClr>
              <a:buFont typeface="Arial" pitchFamily="34" charset="0"/>
              <a:buChar char="•"/>
              <a:defRPr>
                <a:solidFill>
                  <a:schemeClr val="tx1"/>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p:cNvSpPr>
            <a:spLocks noGrp="1"/>
          </p:cNvSpPr>
          <p:nvPr>
            <p:ph type="pic" sz="quarter" idx="11"/>
          </p:nvPr>
        </p:nvSpPr>
        <p:spPr>
          <a:xfrm>
            <a:off x="190500" y="5200650"/>
            <a:ext cx="3162300" cy="2114550"/>
          </a:xfrm>
        </p:spPr>
        <p:txBody>
          <a:bodyPr/>
          <a:lstStyle/>
          <a:p>
            <a:endParaRPr lang="en-US" dirty="0"/>
          </a:p>
        </p:txBody>
      </p:sp>
      <p:sp>
        <p:nvSpPr>
          <p:cNvPr id="7" name="Picture Placeholder 6"/>
          <p:cNvSpPr>
            <a:spLocks noGrp="1"/>
          </p:cNvSpPr>
          <p:nvPr>
            <p:ph type="pic" sz="quarter" idx="12"/>
          </p:nvPr>
        </p:nvSpPr>
        <p:spPr>
          <a:xfrm>
            <a:off x="6229350" y="5429250"/>
            <a:ext cx="3124200" cy="1885950"/>
          </a:xfrm>
        </p:spPr>
        <p:txBody>
          <a:bodyPr/>
          <a:lstStyle/>
          <a:p>
            <a:endParaRPr lang="en-US" dirty="0"/>
          </a:p>
        </p:txBody>
      </p:sp>
      <p:sp>
        <p:nvSpPr>
          <p:cNvPr id="6" name="Table Placeholder 5"/>
          <p:cNvSpPr>
            <a:spLocks noGrp="1"/>
          </p:cNvSpPr>
          <p:nvPr>
            <p:ph type="tbl" sz="quarter" idx="13"/>
          </p:nvPr>
        </p:nvSpPr>
        <p:spPr>
          <a:xfrm>
            <a:off x="4025900" y="5534025"/>
            <a:ext cx="1684338" cy="1733550"/>
          </a:xfrm>
        </p:spPr>
        <p:txBody>
          <a:bodyPr/>
          <a:lstStyle/>
          <a:p>
            <a:endParaRPr lang="en-US" dirty="0"/>
          </a:p>
        </p:txBody>
      </p:sp>
      <p:sp>
        <p:nvSpPr>
          <p:cNvPr id="9" name="Text Placeholder 8"/>
          <p:cNvSpPr>
            <a:spLocks noGrp="1"/>
          </p:cNvSpPr>
          <p:nvPr>
            <p:ph type="body" sz="quarter" idx="14"/>
          </p:nvPr>
        </p:nvSpPr>
        <p:spPr>
          <a:xfrm>
            <a:off x="342900" y="6819900"/>
            <a:ext cx="9258300" cy="781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7F32A071-94C8-4B29-B258-71373FD2ECD2}"/>
              </a:ext>
            </a:extLst>
          </p:cNvPr>
          <p:cNvSpPr txBox="1"/>
          <p:nvPr userDrawn="1"/>
        </p:nvSpPr>
        <p:spPr>
          <a:xfrm>
            <a:off x="9416861" y="7315200"/>
            <a:ext cx="436338" cy="338554"/>
          </a:xfrm>
          <a:prstGeom prst="rect">
            <a:avLst/>
          </a:prstGeom>
          <a:noFill/>
        </p:spPr>
        <p:txBody>
          <a:bodyPr wrap="none" rtlCol="0">
            <a:spAutoFit/>
          </a:bodyPr>
          <a:lstStyle/>
          <a:p>
            <a:fld id="{22F6929F-12A9-4DC4-8769-9D6025F4560B}" type="slidenum">
              <a:rPr lang="en-US" sz="1600" b="1" smtClean="0"/>
              <a:t>‹#›</a:t>
            </a:fld>
            <a:endParaRPr lang="en-US" sz="1600" b="1"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Full bleed 2">
    <p:spTree>
      <p:nvGrpSpPr>
        <p:cNvPr id="1" name="Shape 305"/>
        <p:cNvGrpSpPr/>
        <p:nvPr/>
      </p:nvGrpSpPr>
      <p:grpSpPr>
        <a:xfrm>
          <a:off x="0" y="0"/>
          <a:ext cx="0" cy="0"/>
          <a:chOff x="0" y="0"/>
          <a:chExt cx="0" cy="0"/>
        </a:xfrm>
      </p:grpSpPr>
      <p:sp>
        <p:nvSpPr>
          <p:cNvPr id="306" name="Shape 306"/>
          <p:cNvSpPr txBox="1">
            <a:spLocks noGrp="1"/>
          </p:cNvSpPr>
          <p:nvPr>
            <p:ph type="subTitle" idx="1"/>
          </p:nvPr>
        </p:nvSpPr>
        <p:spPr>
          <a:xfrm>
            <a:off x="0" y="4826000"/>
            <a:ext cx="10058399" cy="757000"/>
          </a:xfrm>
          <a:prstGeom prst="rect">
            <a:avLst/>
          </a:prstGeom>
          <a:noFill/>
          <a:ln>
            <a:noFill/>
          </a:ln>
        </p:spPr>
        <p:txBody>
          <a:bodyPr lIns="91425" tIns="91425" rIns="91425" bIns="91425" anchor="t" anchorCtr="0"/>
          <a:lstStyle>
            <a:lvl1pPr marL="0" marR="0" lvl="0" indent="0" algn="ctr" rtl="0">
              <a:spcBef>
                <a:spcPts val="800"/>
              </a:spcBef>
              <a:buClr>
                <a:srgbClr val="FFFFFF"/>
              </a:buClr>
              <a:buFont typeface="Arial"/>
              <a:buNone/>
              <a:defRPr sz="4000" b="0" i="0" u="none" strike="noStrike" cap="none">
                <a:solidFill>
                  <a:srgbClr val="FFFFFF"/>
                </a:solidFill>
                <a:latin typeface="Helvetica Neue"/>
                <a:ea typeface="Helvetica Neue"/>
                <a:cs typeface="Helvetica Neue"/>
                <a:sym typeface="Helvetica Neue"/>
              </a:defRPr>
            </a:lvl1pPr>
            <a:lvl2pPr marL="509411" marR="0" lvl="1" indent="-1411" algn="ctr" rtl="0">
              <a:spcBef>
                <a:spcPts val="620"/>
              </a:spcBef>
              <a:buClr>
                <a:srgbClr val="888888"/>
              </a:buClr>
              <a:buFont typeface="Arial"/>
              <a:buNone/>
              <a:defRPr sz="3100" b="0" i="0" u="none" strike="noStrike" cap="none">
                <a:solidFill>
                  <a:srgbClr val="888888"/>
                </a:solidFill>
                <a:latin typeface="Helvetica Neue"/>
                <a:ea typeface="Helvetica Neue"/>
                <a:cs typeface="Helvetica Neue"/>
                <a:sym typeface="Helvetica Neue"/>
              </a:defRPr>
            </a:lvl2pPr>
            <a:lvl3pPr marL="1018823" marR="0" lvl="2" indent="-2823" algn="ctr" rtl="0">
              <a:spcBef>
                <a:spcPts val="540"/>
              </a:spcBef>
              <a:buClr>
                <a:srgbClr val="888888"/>
              </a:buClr>
              <a:buFont typeface="Arial"/>
              <a:buNone/>
              <a:defRPr sz="2700" b="0" i="0" u="none" strike="noStrike" cap="none">
                <a:solidFill>
                  <a:srgbClr val="888888"/>
                </a:solidFill>
                <a:latin typeface="Helvetica Neue"/>
                <a:ea typeface="Helvetica Neue"/>
                <a:cs typeface="Helvetica Neue"/>
                <a:sym typeface="Helvetica Neue"/>
              </a:defRPr>
            </a:lvl3pPr>
            <a:lvl4pPr marL="1528237" marR="0" lvl="3" indent="-4237" algn="ctr" rtl="0">
              <a:spcBef>
                <a:spcPts val="440"/>
              </a:spcBef>
              <a:buClr>
                <a:srgbClr val="888888"/>
              </a:buClr>
              <a:buFont typeface="Arial"/>
              <a:buNone/>
              <a:defRPr sz="2200" b="0" i="0" u="none" strike="noStrike" cap="none">
                <a:solidFill>
                  <a:srgbClr val="888888"/>
                </a:solidFill>
                <a:latin typeface="Helvetica Neue"/>
                <a:ea typeface="Helvetica Neue"/>
                <a:cs typeface="Helvetica Neue"/>
                <a:sym typeface="Helvetica Neue"/>
              </a:defRPr>
            </a:lvl4pPr>
            <a:lvl5pPr marL="2037649" marR="0" lvl="4" indent="-5649" algn="ctr" rtl="0">
              <a:spcBef>
                <a:spcPts val="440"/>
              </a:spcBef>
              <a:buClr>
                <a:srgbClr val="888888"/>
              </a:buClr>
              <a:buFont typeface="Arial"/>
              <a:buNone/>
              <a:defRPr sz="2200" b="0" i="0" u="none" strike="noStrike" cap="none">
                <a:solidFill>
                  <a:srgbClr val="888888"/>
                </a:solidFill>
                <a:latin typeface="Helvetica Neue"/>
                <a:ea typeface="Helvetica Neue"/>
                <a:cs typeface="Helvetica Neue"/>
                <a:sym typeface="Helvetica Neue"/>
              </a:defRPr>
            </a:lvl5pPr>
            <a:lvl6pPr marL="2547061" marR="0" lvl="5" indent="-7061" algn="ctr" rtl="0">
              <a:spcBef>
                <a:spcPts val="440"/>
              </a:spcBef>
              <a:buClr>
                <a:srgbClr val="888888"/>
              </a:buClr>
              <a:buFont typeface="Arial"/>
              <a:buNone/>
              <a:defRPr sz="2200" b="0" i="0" u="none" strike="noStrike" cap="none">
                <a:solidFill>
                  <a:srgbClr val="888888"/>
                </a:solidFill>
                <a:latin typeface="Calibri"/>
                <a:ea typeface="Calibri"/>
                <a:cs typeface="Calibri"/>
                <a:sym typeface="Calibri"/>
              </a:defRPr>
            </a:lvl6pPr>
            <a:lvl7pPr marL="3056473" marR="0" lvl="6" indent="-8472" algn="ctr" rtl="0">
              <a:spcBef>
                <a:spcPts val="440"/>
              </a:spcBef>
              <a:buClr>
                <a:srgbClr val="888888"/>
              </a:buClr>
              <a:buFont typeface="Arial"/>
              <a:buNone/>
              <a:defRPr sz="2200" b="0" i="0" u="none" strike="noStrike" cap="none">
                <a:solidFill>
                  <a:srgbClr val="888888"/>
                </a:solidFill>
                <a:latin typeface="Calibri"/>
                <a:ea typeface="Calibri"/>
                <a:cs typeface="Calibri"/>
                <a:sym typeface="Calibri"/>
              </a:defRPr>
            </a:lvl7pPr>
            <a:lvl8pPr marL="3565885" marR="0" lvl="7" indent="-9885" algn="ctr" rtl="0">
              <a:spcBef>
                <a:spcPts val="440"/>
              </a:spcBef>
              <a:buClr>
                <a:srgbClr val="888888"/>
              </a:buClr>
              <a:buFont typeface="Arial"/>
              <a:buNone/>
              <a:defRPr sz="2200" b="0" i="0" u="none" strike="noStrike" cap="none">
                <a:solidFill>
                  <a:srgbClr val="888888"/>
                </a:solidFill>
                <a:latin typeface="Calibri"/>
                <a:ea typeface="Calibri"/>
                <a:cs typeface="Calibri"/>
                <a:sym typeface="Calibri"/>
              </a:defRPr>
            </a:lvl8pPr>
            <a:lvl9pPr marL="4075298" marR="0" lvl="8" indent="-11298" algn="ctr" rtl="0">
              <a:spcBef>
                <a:spcPts val="440"/>
              </a:spcBef>
              <a:buClr>
                <a:srgbClr val="888888"/>
              </a:buClr>
              <a:buFont typeface="Arial"/>
              <a:buNone/>
              <a:defRPr sz="2200" b="0" i="0" u="none" strike="noStrike" cap="none">
                <a:solidFill>
                  <a:srgbClr val="888888"/>
                </a:solidFill>
                <a:latin typeface="Calibri"/>
                <a:ea typeface="Calibri"/>
                <a:cs typeface="Calibri"/>
                <a:sym typeface="Calibri"/>
              </a:defRPr>
            </a:lvl9pPr>
          </a:lstStyle>
          <a:p>
            <a:endParaRPr/>
          </a:p>
        </p:txBody>
      </p:sp>
      <p:sp>
        <p:nvSpPr>
          <p:cNvPr id="307" name="Shape 307"/>
          <p:cNvSpPr txBox="1"/>
          <p:nvPr/>
        </p:nvSpPr>
        <p:spPr>
          <a:xfrm>
            <a:off x="243839" y="7206192"/>
            <a:ext cx="3185160" cy="413807"/>
          </a:xfrm>
          <a:prstGeom prst="rect">
            <a:avLst/>
          </a:prstGeom>
          <a:noFill/>
          <a:ln>
            <a:noFill/>
          </a:ln>
        </p:spPr>
        <p:txBody>
          <a:bodyPr lIns="101875" tIns="50925" rIns="101875" bIns="50925" anchor="ctr" anchorCtr="0">
            <a:noAutofit/>
          </a:bodyPr>
          <a:lstStyle/>
          <a:p>
            <a:pPr marL="0" marR="0" lvl="0" indent="0" algn="l" rtl="0">
              <a:spcBef>
                <a:spcPts val="0"/>
              </a:spcBef>
              <a:buSzPct val="25000"/>
              <a:buNone/>
            </a:pPr>
            <a:r>
              <a:rPr lang="en-US" sz="1000" b="0" i="0" dirty="0">
                <a:solidFill>
                  <a:srgbClr val="800D1D"/>
                </a:solidFill>
                <a:latin typeface="Helvetica Neue"/>
                <a:ea typeface="Helvetica Neue"/>
                <a:cs typeface="Helvetica Neue"/>
                <a:sym typeface="Helvetica Neue"/>
              </a:rPr>
              <a:t>macmillanlearning.com</a:t>
            </a:r>
          </a:p>
        </p:txBody>
      </p:sp>
      <p:sp>
        <p:nvSpPr>
          <p:cNvPr id="309" name="Shape 309"/>
          <p:cNvSpPr txBox="1"/>
          <p:nvPr/>
        </p:nvSpPr>
        <p:spPr>
          <a:xfrm>
            <a:off x="0" y="5740400"/>
            <a:ext cx="10058399" cy="1295400"/>
          </a:xfrm>
          <a:prstGeom prst="rect">
            <a:avLst/>
          </a:prstGeom>
          <a:noFill/>
          <a:ln>
            <a:noFill/>
          </a:ln>
        </p:spPr>
        <p:txBody>
          <a:bodyPr lIns="101875" tIns="50925" rIns="101875" bIns="50925" anchor="t" anchorCtr="0">
            <a:noAutofit/>
          </a:bodyPr>
          <a:lstStyle/>
          <a:p>
            <a:pPr marL="0" marR="0" lvl="0" indent="0" algn="ctr" rtl="0">
              <a:spcBef>
                <a:spcPts val="0"/>
              </a:spcBef>
              <a:buClr>
                <a:srgbClr val="FFFFFF"/>
              </a:buClr>
              <a:buSzPct val="25000"/>
              <a:buFont typeface="Arial"/>
              <a:buNone/>
            </a:pPr>
            <a:r>
              <a:rPr lang="en-US" sz="2400" b="0" i="0" dirty="0">
                <a:solidFill>
                  <a:srgbClr val="FFFFFF"/>
                </a:solidFill>
                <a:latin typeface="Helvetica Neue"/>
                <a:ea typeface="Helvetica Neue"/>
                <a:cs typeface="Helvetica Neue"/>
                <a:sym typeface="Helvetica Neue"/>
              </a:rPr>
              <a:t>Text, bullets, language</a:t>
            </a:r>
          </a:p>
        </p:txBody>
      </p:sp>
      <p:pic>
        <p:nvPicPr>
          <p:cNvPr id="312" name="Shape 312" descr="Full_Bleed_ML_Logo_DarkRed.png"/>
          <p:cNvPicPr preferRelativeResize="0"/>
          <p:nvPr/>
        </p:nvPicPr>
        <p:blipFill rotWithShape="1">
          <a:blip r:embed="rId2">
            <a:alphaModFix/>
          </a:blip>
          <a:srcRect/>
          <a:stretch/>
        </p:blipFill>
        <p:spPr>
          <a:xfrm>
            <a:off x="3970605" y="2600586"/>
            <a:ext cx="2112693" cy="211562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Part Opener">
    <p:spTree>
      <p:nvGrpSpPr>
        <p:cNvPr id="1" name="Shape 269"/>
        <p:cNvGrpSpPr/>
        <p:nvPr/>
      </p:nvGrpSpPr>
      <p:grpSpPr>
        <a:xfrm>
          <a:off x="0" y="0"/>
          <a:ext cx="0" cy="0"/>
          <a:chOff x="0" y="0"/>
          <a:chExt cx="0" cy="0"/>
        </a:xfrm>
      </p:grpSpPr>
      <p:sp>
        <p:nvSpPr>
          <p:cNvPr id="274" name="Textbox 274"/>
          <p:cNvSpPr txBox="1">
            <a:spLocks noGrp="1"/>
          </p:cNvSpPr>
          <p:nvPr>
            <p:ph type="body" idx="3"/>
          </p:nvPr>
        </p:nvSpPr>
        <p:spPr>
          <a:xfrm>
            <a:off x="350946" y="3833778"/>
            <a:ext cx="9326452" cy="1036320"/>
          </a:xfrm>
          <a:prstGeom prst="rect">
            <a:avLst/>
          </a:prstGeom>
          <a:noFill/>
          <a:ln>
            <a:noFill/>
          </a:ln>
        </p:spPr>
        <p:txBody>
          <a:bodyPr lIns="91425" tIns="91425" rIns="91425" bIns="91425" anchor="t" anchorCtr="0"/>
          <a:lstStyle>
            <a:lvl1pPr marL="0" marR="0" lvl="0" indent="0" algn="l" rtl="0">
              <a:spcBef>
                <a:spcPts val="1760"/>
              </a:spcBef>
              <a:buClr>
                <a:schemeClr val="lt1"/>
              </a:buClr>
              <a:buFont typeface="Arial"/>
              <a:buNone/>
              <a:defRPr sz="8800" b="1" i="0" u="none" strike="noStrike" cap="none">
                <a:solidFill>
                  <a:schemeClr val="lt1"/>
                </a:solidFill>
                <a:latin typeface="Helvetica Neue"/>
                <a:ea typeface="Helvetica Neue"/>
                <a:cs typeface="Helvetica Neue"/>
                <a:sym typeface="Helvetica Neue"/>
              </a:defRPr>
            </a:lvl1pPr>
            <a:lvl2pPr marL="509411" marR="0" lvl="1" indent="-1411" algn="l" rtl="0">
              <a:spcBef>
                <a:spcPts val="620"/>
              </a:spcBef>
              <a:buClr>
                <a:schemeClr val="dk1"/>
              </a:buClr>
              <a:buFont typeface="Arial"/>
              <a:buNone/>
              <a:defRPr sz="3100" b="0" i="0" u="none" strike="noStrike" cap="none">
                <a:solidFill>
                  <a:schemeClr val="dk1"/>
                </a:solidFill>
                <a:latin typeface="Helvetica Neue"/>
                <a:ea typeface="Helvetica Neue"/>
                <a:cs typeface="Helvetica Neue"/>
                <a:sym typeface="Helvetica Neue"/>
              </a:defRPr>
            </a:lvl2pPr>
            <a:lvl3pPr marL="1018825" marR="0" lvl="2" indent="-2825" algn="l" rtl="0">
              <a:spcBef>
                <a:spcPts val="540"/>
              </a:spcBef>
              <a:buClr>
                <a:schemeClr val="dk1"/>
              </a:buClr>
              <a:buFont typeface="Arial"/>
              <a:buNone/>
              <a:defRPr sz="2700" b="0" i="0" u="none" strike="noStrike" cap="none">
                <a:solidFill>
                  <a:schemeClr val="dk1"/>
                </a:solidFill>
                <a:latin typeface="Helvetica Neue"/>
                <a:ea typeface="Helvetica Neue"/>
                <a:cs typeface="Helvetica Neue"/>
                <a:sym typeface="Helvetica Neue"/>
              </a:defRPr>
            </a:lvl3pPr>
            <a:lvl4pPr marL="1528237" marR="0" lvl="3" indent="-4237" algn="l" rtl="0">
              <a:spcBef>
                <a:spcPts val="440"/>
              </a:spcBef>
              <a:buClr>
                <a:schemeClr val="dk1"/>
              </a:buClr>
              <a:buFont typeface="Arial"/>
              <a:buNone/>
              <a:defRPr sz="2200" b="0" i="0" u="none" strike="noStrike" cap="none">
                <a:solidFill>
                  <a:schemeClr val="dk1"/>
                </a:solidFill>
                <a:latin typeface="Helvetica Neue"/>
                <a:ea typeface="Helvetica Neue"/>
                <a:cs typeface="Helvetica Neue"/>
                <a:sym typeface="Helvetica Neue"/>
              </a:defRPr>
            </a:lvl4pPr>
            <a:lvl5pPr marL="2037649" marR="0" lvl="4" indent="-5649" algn="l" rtl="0">
              <a:spcBef>
                <a:spcPts val="440"/>
              </a:spcBef>
              <a:buClr>
                <a:schemeClr val="dk1"/>
              </a:buClr>
              <a:buFont typeface="Arial"/>
              <a:buNone/>
              <a:defRPr sz="2200" b="0" i="0" u="none" strike="noStrike" cap="none">
                <a:solidFill>
                  <a:schemeClr val="dk1"/>
                </a:solidFill>
                <a:latin typeface="Helvetica Neue"/>
                <a:ea typeface="Helvetica Neue"/>
                <a:cs typeface="Helvetica Neue"/>
                <a:sym typeface="Helvetica Neue"/>
              </a:defRPr>
            </a:lvl5pPr>
            <a:lvl6pPr marL="2801767" marR="0" lvl="5" indent="-122066" algn="l" rtl="0">
              <a:spcBef>
                <a:spcPts val="440"/>
              </a:spcBef>
              <a:buClr>
                <a:schemeClr val="lt1"/>
              </a:buClr>
              <a:buSzPct val="100000"/>
              <a:buFont typeface="Arial"/>
              <a:buChar char="•"/>
              <a:defRPr sz="2200" b="0" i="0" u="none" strike="noStrike" cap="none">
                <a:solidFill>
                  <a:schemeClr val="lt1"/>
                </a:solidFill>
                <a:latin typeface="Calibri"/>
                <a:ea typeface="Calibri"/>
                <a:cs typeface="Calibri"/>
                <a:sym typeface="Calibri"/>
              </a:defRPr>
            </a:lvl6pPr>
            <a:lvl7pPr marL="3311180" marR="0" lvl="6" indent="-123480" algn="l" rtl="0">
              <a:spcBef>
                <a:spcPts val="440"/>
              </a:spcBef>
              <a:buClr>
                <a:schemeClr val="lt1"/>
              </a:buClr>
              <a:buSzPct val="100000"/>
              <a:buFont typeface="Arial"/>
              <a:buChar char="•"/>
              <a:defRPr sz="2200" b="0" i="0" u="none" strike="noStrike" cap="none">
                <a:solidFill>
                  <a:schemeClr val="lt1"/>
                </a:solidFill>
                <a:latin typeface="Calibri"/>
                <a:ea typeface="Calibri"/>
                <a:cs typeface="Calibri"/>
                <a:sym typeface="Calibri"/>
              </a:defRPr>
            </a:lvl7pPr>
            <a:lvl8pPr marL="3820592" marR="0" lvl="7" indent="-124891" algn="l" rtl="0">
              <a:spcBef>
                <a:spcPts val="440"/>
              </a:spcBef>
              <a:buClr>
                <a:schemeClr val="lt1"/>
              </a:buClr>
              <a:buSzPct val="100000"/>
              <a:buFont typeface="Arial"/>
              <a:buChar char="•"/>
              <a:defRPr sz="2200" b="0" i="0" u="none" strike="noStrike" cap="none">
                <a:solidFill>
                  <a:schemeClr val="lt1"/>
                </a:solidFill>
                <a:latin typeface="Calibri"/>
                <a:ea typeface="Calibri"/>
                <a:cs typeface="Calibri"/>
                <a:sym typeface="Calibri"/>
              </a:defRPr>
            </a:lvl8pPr>
            <a:lvl9pPr marL="4330004" marR="0" lvl="8" indent="-126303" algn="l" rtl="0">
              <a:spcBef>
                <a:spcPts val="440"/>
              </a:spcBef>
              <a:buClr>
                <a:schemeClr val="lt1"/>
              </a:buClr>
              <a:buSzPct val="100000"/>
              <a:buFont typeface="Arial"/>
              <a:buChar char="•"/>
              <a:defRPr sz="2200" b="0" i="0" u="none" strike="noStrike" cap="none">
                <a:solidFill>
                  <a:schemeClr val="lt1"/>
                </a:solidFill>
                <a:latin typeface="Calibri"/>
                <a:ea typeface="Calibri"/>
                <a:cs typeface="Calibri"/>
                <a:sym typeface="Calibri"/>
              </a:defRPr>
            </a:lvl9pPr>
          </a:lstStyle>
          <a:p>
            <a:endParaRPr/>
          </a:p>
        </p:txBody>
      </p:sp>
      <p:cxnSp>
        <p:nvCxnSpPr>
          <p:cNvPr id="273" name="Textbox 273"/>
          <p:cNvCxnSpPr/>
          <p:nvPr/>
        </p:nvCxnSpPr>
        <p:spPr>
          <a:xfrm>
            <a:off x="515889" y="5299825"/>
            <a:ext cx="3604823" cy="0"/>
          </a:xfrm>
          <a:prstGeom prst="straightConnector1">
            <a:avLst/>
          </a:prstGeom>
          <a:noFill/>
          <a:ln w="127000" cap="flat" cmpd="sng">
            <a:solidFill>
              <a:schemeClr val="lt1"/>
            </a:solidFill>
            <a:prstDash val="solid"/>
            <a:round/>
            <a:headEnd type="none" w="med" len="med"/>
            <a:tailEnd type="none" w="med" len="med"/>
          </a:ln>
        </p:spPr>
      </p:cxnSp>
      <p:sp>
        <p:nvSpPr>
          <p:cNvPr id="272" name="Textbox 272"/>
          <p:cNvSpPr txBox="1">
            <a:spLocks noGrp="1"/>
          </p:cNvSpPr>
          <p:nvPr>
            <p:ph type="subTitle" idx="2"/>
          </p:nvPr>
        </p:nvSpPr>
        <p:spPr>
          <a:xfrm>
            <a:off x="416727" y="5383655"/>
            <a:ext cx="9260672" cy="1392809"/>
          </a:xfrm>
          <a:prstGeom prst="rect">
            <a:avLst/>
          </a:prstGeom>
          <a:noFill/>
          <a:ln>
            <a:noFill/>
          </a:ln>
        </p:spPr>
        <p:txBody>
          <a:bodyPr lIns="91425" tIns="91425" rIns="91425" bIns="91425" anchor="t" anchorCtr="0"/>
          <a:lstStyle>
            <a:lvl1pPr marL="0" marR="0" lvl="0" indent="0" algn="l" rtl="0">
              <a:spcBef>
                <a:spcPts val="480"/>
              </a:spcBef>
              <a:buClr>
                <a:srgbClr val="FFFFFF"/>
              </a:buClr>
              <a:buFont typeface="Arial"/>
              <a:buNone/>
              <a:defRPr sz="2400" b="0" i="0" u="none" strike="noStrike" cap="none">
                <a:solidFill>
                  <a:srgbClr val="FFFFFF"/>
                </a:solidFill>
                <a:latin typeface="Helvetica Neue"/>
                <a:ea typeface="Helvetica Neue"/>
                <a:cs typeface="Helvetica Neue"/>
                <a:sym typeface="Helvetica Neue"/>
              </a:defRPr>
            </a:lvl1pPr>
            <a:lvl2pPr marL="509411" marR="0" lvl="1" indent="-1411" algn="ctr" rtl="0">
              <a:spcBef>
                <a:spcPts val="620"/>
              </a:spcBef>
              <a:buClr>
                <a:schemeClr val="lt1"/>
              </a:buClr>
              <a:buFont typeface="Arial"/>
              <a:buNone/>
              <a:defRPr sz="3100" b="0" i="0" u="none" strike="noStrike" cap="none">
                <a:solidFill>
                  <a:schemeClr val="lt1"/>
                </a:solidFill>
                <a:latin typeface="Helvetica Neue"/>
                <a:ea typeface="Helvetica Neue"/>
                <a:cs typeface="Helvetica Neue"/>
                <a:sym typeface="Helvetica Neue"/>
              </a:defRPr>
            </a:lvl2pPr>
            <a:lvl3pPr marL="1018823" marR="0" lvl="2" indent="-2823" algn="ctr" rtl="0">
              <a:spcBef>
                <a:spcPts val="540"/>
              </a:spcBef>
              <a:buClr>
                <a:schemeClr val="lt1"/>
              </a:buClr>
              <a:buFont typeface="Arial"/>
              <a:buNone/>
              <a:defRPr sz="2700" b="0" i="0" u="none" strike="noStrike" cap="none">
                <a:solidFill>
                  <a:schemeClr val="lt1"/>
                </a:solidFill>
                <a:latin typeface="Helvetica Neue"/>
                <a:ea typeface="Helvetica Neue"/>
                <a:cs typeface="Helvetica Neue"/>
                <a:sym typeface="Helvetica Neue"/>
              </a:defRPr>
            </a:lvl3pPr>
            <a:lvl4pPr marL="1528237" marR="0" lvl="3" indent="-4237" algn="ctr" rtl="0">
              <a:spcBef>
                <a:spcPts val="440"/>
              </a:spcBef>
              <a:buClr>
                <a:schemeClr val="lt1"/>
              </a:buClr>
              <a:buFont typeface="Arial"/>
              <a:buNone/>
              <a:defRPr sz="2200" b="0" i="0" u="none" strike="noStrike" cap="none">
                <a:solidFill>
                  <a:schemeClr val="lt1"/>
                </a:solidFill>
                <a:latin typeface="Helvetica Neue"/>
                <a:ea typeface="Helvetica Neue"/>
                <a:cs typeface="Helvetica Neue"/>
                <a:sym typeface="Helvetica Neue"/>
              </a:defRPr>
            </a:lvl4pPr>
            <a:lvl5pPr marL="2037649" marR="0" lvl="4" indent="-5649" algn="ctr" rtl="0">
              <a:spcBef>
                <a:spcPts val="440"/>
              </a:spcBef>
              <a:buClr>
                <a:schemeClr val="lt1"/>
              </a:buClr>
              <a:buFont typeface="Arial"/>
              <a:buNone/>
              <a:defRPr sz="2200" b="0" i="0" u="none" strike="noStrike" cap="none">
                <a:solidFill>
                  <a:schemeClr val="lt1"/>
                </a:solidFill>
                <a:latin typeface="Helvetica Neue"/>
                <a:ea typeface="Helvetica Neue"/>
                <a:cs typeface="Helvetica Neue"/>
                <a:sym typeface="Helvetica Neue"/>
              </a:defRPr>
            </a:lvl5pPr>
            <a:lvl6pPr marL="2547061" marR="0" lvl="5" indent="-7061" algn="ctr" rtl="0">
              <a:spcBef>
                <a:spcPts val="440"/>
              </a:spcBef>
              <a:buClr>
                <a:schemeClr val="lt1"/>
              </a:buClr>
              <a:buFont typeface="Arial"/>
              <a:buNone/>
              <a:defRPr sz="2200" b="0" i="0" u="none" strike="noStrike" cap="none">
                <a:solidFill>
                  <a:schemeClr val="lt1"/>
                </a:solidFill>
                <a:latin typeface="Calibri"/>
                <a:ea typeface="Calibri"/>
                <a:cs typeface="Calibri"/>
                <a:sym typeface="Calibri"/>
              </a:defRPr>
            </a:lvl6pPr>
            <a:lvl7pPr marL="3056473" marR="0" lvl="6" indent="-8472" algn="ctr" rtl="0">
              <a:spcBef>
                <a:spcPts val="440"/>
              </a:spcBef>
              <a:buClr>
                <a:schemeClr val="lt1"/>
              </a:buClr>
              <a:buFont typeface="Arial"/>
              <a:buNone/>
              <a:defRPr sz="2200" b="0" i="0" u="none" strike="noStrike" cap="none">
                <a:solidFill>
                  <a:schemeClr val="lt1"/>
                </a:solidFill>
                <a:latin typeface="Calibri"/>
                <a:ea typeface="Calibri"/>
                <a:cs typeface="Calibri"/>
                <a:sym typeface="Calibri"/>
              </a:defRPr>
            </a:lvl7pPr>
            <a:lvl8pPr marL="3565885" marR="0" lvl="7" indent="-9885" algn="ctr" rtl="0">
              <a:spcBef>
                <a:spcPts val="440"/>
              </a:spcBef>
              <a:buClr>
                <a:schemeClr val="lt1"/>
              </a:buClr>
              <a:buFont typeface="Arial"/>
              <a:buNone/>
              <a:defRPr sz="2200" b="0" i="0" u="none" strike="noStrike" cap="none">
                <a:solidFill>
                  <a:schemeClr val="lt1"/>
                </a:solidFill>
                <a:latin typeface="Calibri"/>
                <a:ea typeface="Calibri"/>
                <a:cs typeface="Calibri"/>
                <a:sym typeface="Calibri"/>
              </a:defRPr>
            </a:lvl8pPr>
            <a:lvl9pPr marL="4075298" marR="0" lvl="8" indent="-11298" algn="ctr" rtl="0">
              <a:spcBef>
                <a:spcPts val="440"/>
              </a:spcBef>
              <a:buClr>
                <a:schemeClr val="lt1"/>
              </a:buClr>
              <a:buFont typeface="Arial"/>
              <a:buNone/>
              <a:defRPr sz="2200" b="0" i="0" u="none" strike="noStrike" cap="none">
                <a:solidFill>
                  <a:schemeClr val="lt1"/>
                </a:solidFill>
                <a:latin typeface="Calibri"/>
                <a:ea typeface="Calibri"/>
                <a:cs typeface="Calibri"/>
                <a:sym typeface="Calibri"/>
              </a:defRPr>
            </a:lvl9pPr>
          </a:lstStyle>
          <a:p>
            <a:endParaRPr/>
          </a:p>
        </p:txBody>
      </p:sp>
      <p:sp>
        <p:nvSpPr>
          <p:cNvPr id="2" name="Title 1"/>
          <p:cNvSpPr>
            <a:spLocks noGrp="1"/>
          </p:cNvSpPr>
          <p:nvPr>
            <p:ph type="title"/>
          </p:nvPr>
        </p:nvSpPr>
        <p:spPr>
          <a:xfrm>
            <a:off x="1745177" y="5111856"/>
            <a:ext cx="6895900" cy="1295400"/>
          </a:xfrm>
        </p:spPr>
        <p:txBody>
          <a:bodyPr/>
          <a:lstStyle/>
          <a:p>
            <a:r>
              <a:rPr lang="en-US" dirty="0"/>
              <a:t>Click to edit Master title style</a:t>
            </a:r>
          </a:p>
        </p:txBody>
      </p:sp>
    </p:spTree>
    <p:extLst>
      <p:ext uri="{BB962C8B-B14F-4D97-AF65-F5344CB8AC3E}">
        <p14:creationId xmlns:p14="http://schemas.microsoft.com/office/powerpoint/2010/main" val="3275081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obj">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0058400" cy="949960"/>
          </a:xfrm>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1362024" y="7483694"/>
            <a:ext cx="7806692" cy="259080"/>
          </a:xfrm>
          <a:prstGeom prst="rect">
            <a:avLst/>
          </a:prstGeom>
        </p:spPr>
        <p:txBody>
          <a:bodyPr/>
          <a:lstStyle/>
          <a:p>
            <a:pPr>
              <a:defRPr/>
            </a:pPr>
            <a:r>
              <a:rPr lang="en-US" sz="1100" kern="0" cap="all" spc="1166">
                <a:solidFill>
                  <a:prstClr val="white">
                    <a:lumMod val="50000"/>
                  </a:prstClr>
                </a:solidFill>
                <a:latin typeface="Gill Sans"/>
                <a:cs typeface="Gill Sans"/>
              </a:rPr>
              <a:t>Copyright 2015 Worth Publishers</a:t>
            </a:r>
            <a:endParaRPr lang="en-US" sz="1100" kern="0" cap="all" spc="1166" dirty="0">
              <a:solidFill>
                <a:prstClr val="white">
                  <a:lumMod val="50000"/>
                </a:prstClr>
              </a:solidFill>
              <a:latin typeface="Gill Sans"/>
              <a:cs typeface="Gill Sans"/>
            </a:endParaRPr>
          </a:p>
        </p:txBody>
      </p:sp>
    </p:spTree>
    <p:extLst>
      <p:ext uri="{BB962C8B-B14F-4D97-AF65-F5344CB8AC3E}">
        <p14:creationId xmlns:p14="http://schemas.microsoft.com/office/powerpoint/2010/main" val="122673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buSzPct val="100000"/>
              <a:buNone/>
              <a:defRPr sz="2420"/>
            </a:lvl1pPr>
            <a:lvl2pPr>
              <a:defRPr sz="2420"/>
            </a:lvl2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2790993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7000">
              <a:schemeClr val="accent1">
                <a:lumMod val="5000"/>
                <a:lumOff val="95000"/>
              </a:schemeClr>
            </a:gs>
            <a:gs pos="100000">
              <a:srgbClr val="00F6F0"/>
            </a:gs>
            <a:gs pos="100000">
              <a:srgbClr val="00F6F0"/>
            </a:gs>
            <a:gs pos="61000">
              <a:schemeClr val="bg1"/>
            </a:gs>
          </a:gsLst>
          <a:path path="shape">
            <a:fillToRect l="50000" t="50000" r="50000" b="50000"/>
          </a:path>
          <a:tileRect/>
        </a:gradFill>
        <a:effectLst/>
      </p:bgPr>
    </p:bg>
    <p:spTree>
      <p:nvGrpSpPr>
        <p:cNvPr id="1" name="Shape 9"/>
        <p:cNvGrpSpPr/>
        <p:nvPr/>
      </p:nvGrpSpPr>
      <p:grpSpPr>
        <a:xfrm>
          <a:off x="0" y="0"/>
          <a:ext cx="0" cy="0"/>
          <a:chOff x="0" y="0"/>
          <a:chExt cx="0" cy="0"/>
        </a:xfrm>
      </p:grpSpPr>
      <p:pic>
        <p:nvPicPr>
          <p:cNvPr id="14" name="Textbox 14" descr="MacLearn_logo_reverse.png"/>
          <p:cNvPicPr preferRelativeResize="0"/>
          <p:nvPr/>
        </p:nvPicPr>
        <p:blipFill rotWithShape="1">
          <a:blip r:embed="rId14">
            <a:alphaModFix/>
          </a:blip>
          <a:srcRect/>
          <a:stretch/>
        </p:blipFill>
        <p:spPr>
          <a:xfrm>
            <a:off x="228600" y="217571"/>
            <a:ext cx="1524000" cy="468227"/>
          </a:xfrm>
          <a:prstGeom prst="rect">
            <a:avLst/>
          </a:prstGeom>
          <a:noFill/>
          <a:ln>
            <a:noFill/>
          </a:ln>
        </p:spPr>
      </p:pic>
      <p:sp>
        <p:nvSpPr>
          <p:cNvPr id="15" name="Textbox 10"/>
          <p:cNvSpPr txBox="1">
            <a:spLocks noGrp="1"/>
          </p:cNvSpPr>
          <p:nvPr>
            <p:ph type="title"/>
          </p:nvPr>
        </p:nvSpPr>
        <p:spPr>
          <a:xfrm>
            <a:off x="2659577" y="311256"/>
            <a:ext cx="6895900" cy="12954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Helvetica Neue"/>
              <a:buNone/>
              <a:defRPr sz="4900" b="1" i="0" u="none" strike="noStrike" cap="none">
                <a:solidFill>
                  <a:schemeClr val="lt1"/>
                </a:solidFill>
                <a:latin typeface="Helvetica Neue"/>
                <a:ea typeface="Helvetica Neue"/>
                <a:cs typeface="Helvetica Neue"/>
                <a:sym typeface="Helvetica Neu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6" name="Textbox 11"/>
          <p:cNvSpPr txBox="1">
            <a:spLocks noGrp="1"/>
          </p:cNvSpPr>
          <p:nvPr>
            <p:ph type="body" idx="1"/>
          </p:nvPr>
        </p:nvSpPr>
        <p:spPr>
          <a:xfrm>
            <a:off x="502920" y="1813559"/>
            <a:ext cx="9052559" cy="5129425"/>
          </a:xfrm>
          <a:prstGeom prst="rect">
            <a:avLst/>
          </a:prstGeom>
          <a:noFill/>
          <a:ln>
            <a:noFill/>
          </a:ln>
        </p:spPr>
        <p:txBody>
          <a:bodyPr lIns="91425" tIns="91425" rIns="91425" bIns="91425" anchor="t" anchorCtr="0"/>
          <a:lstStyle>
            <a:lvl1pPr marL="0" marR="0" lvl="0" indent="0" algn="l" rtl="0">
              <a:spcBef>
                <a:spcPts val="720"/>
              </a:spcBef>
              <a:buClr>
                <a:schemeClr val="lt1"/>
              </a:buClr>
              <a:buFont typeface="Arial"/>
              <a:buNone/>
              <a:defRPr sz="3600" b="0" i="0" u="none" strike="noStrike" cap="none">
                <a:solidFill>
                  <a:schemeClr val="lt1"/>
                </a:solidFill>
                <a:latin typeface="Helvetica Neue"/>
                <a:ea typeface="Helvetica Neue"/>
                <a:cs typeface="Helvetica Neue"/>
                <a:sym typeface="Helvetica Neue"/>
              </a:defRPr>
            </a:lvl1pPr>
            <a:lvl2pPr marL="509411" marR="0" lvl="1" indent="-1411" algn="l" rtl="0">
              <a:spcBef>
                <a:spcPts val="620"/>
              </a:spcBef>
              <a:buClr>
                <a:schemeClr val="lt1"/>
              </a:buClr>
              <a:buFont typeface="Arial"/>
              <a:buNone/>
              <a:defRPr sz="3100" b="0" i="0" u="none" strike="noStrike" cap="none">
                <a:solidFill>
                  <a:schemeClr val="lt1"/>
                </a:solidFill>
                <a:latin typeface="Helvetica Neue"/>
                <a:ea typeface="Helvetica Neue"/>
                <a:cs typeface="Helvetica Neue"/>
                <a:sym typeface="Helvetica Neue"/>
              </a:defRPr>
            </a:lvl2pPr>
            <a:lvl3pPr marL="1018825" marR="0" lvl="2" indent="-2825" algn="l" rtl="0">
              <a:spcBef>
                <a:spcPts val="540"/>
              </a:spcBef>
              <a:buClr>
                <a:schemeClr val="lt1"/>
              </a:buClr>
              <a:buFont typeface="Arial"/>
              <a:buNone/>
              <a:defRPr sz="2700" b="0" i="0" u="none" strike="noStrike" cap="none">
                <a:solidFill>
                  <a:schemeClr val="lt1"/>
                </a:solidFill>
                <a:latin typeface="Helvetica Neue"/>
                <a:ea typeface="Helvetica Neue"/>
                <a:cs typeface="Helvetica Neue"/>
                <a:sym typeface="Helvetica Neue"/>
              </a:defRPr>
            </a:lvl3pPr>
            <a:lvl4pPr marL="1528237" marR="0" lvl="3" indent="-4237" algn="l" rtl="0">
              <a:spcBef>
                <a:spcPts val="440"/>
              </a:spcBef>
              <a:buClr>
                <a:schemeClr val="lt1"/>
              </a:buClr>
              <a:buFont typeface="Arial"/>
              <a:buNone/>
              <a:defRPr sz="2200" b="0" i="0" u="none" strike="noStrike" cap="none">
                <a:solidFill>
                  <a:schemeClr val="lt1"/>
                </a:solidFill>
                <a:latin typeface="Helvetica Neue"/>
                <a:ea typeface="Helvetica Neue"/>
                <a:cs typeface="Helvetica Neue"/>
                <a:sym typeface="Helvetica Neue"/>
              </a:defRPr>
            </a:lvl4pPr>
            <a:lvl5pPr marL="2037649" marR="0" lvl="4" indent="-5649" algn="l" rtl="0">
              <a:spcBef>
                <a:spcPts val="440"/>
              </a:spcBef>
              <a:buClr>
                <a:schemeClr val="lt1"/>
              </a:buClr>
              <a:buFont typeface="Arial"/>
              <a:buNone/>
              <a:defRPr sz="2200" b="0" i="0" u="none" strike="noStrike" cap="none">
                <a:solidFill>
                  <a:schemeClr val="lt1"/>
                </a:solidFill>
                <a:latin typeface="Helvetica Neue"/>
                <a:ea typeface="Helvetica Neue"/>
                <a:cs typeface="Helvetica Neue"/>
                <a:sym typeface="Helvetica Neue"/>
              </a:defRPr>
            </a:lvl5pPr>
            <a:lvl6pPr marL="2801767" marR="0" lvl="5" indent="-122066" algn="l" rtl="0">
              <a:spcBef>
                <a:spcPts val="440"/>
              </a:spcBef>
              <a:buClr>
                <a:schemeClr val="dk1"/>
              </a:buClr>
              <a:buSzPct val="100000"/>
              <a:buFont typeface="Arial"/>
              <a:buChar char="•"/>
              <a:defRPr sz="2200" b="0" i="0" u="none" strike="noStrike" cap="none">
                <a:solidFill>
                  <a:schemeClr val="dk1"/>
                </a:solidFill>
                <a:latin typeface="Calibri"/>
                <a:ea typeface="Calibri"/>
                <a:cs typeface="Calibri"/>
                <a:sym typeface="Calibri"/>
              </a:defRPr>
            </a:lvl6pPr>
            <a:lvl7pPr marL="3311180" marR="0" lvl="6" indent="-123480" algn="l" rtl="0">
              <a:spcBef>
                <a:spcPts val="440"/>
              </a:spcBef>
              <a:buClr>
                <a:schemeClr val="dk1"/>
              </a:buClr>
              <a:buSzPct val="100000"/>
              <a:buFont typeface="Arial"/>
              <a:buChar char="•"/>
              <a:defRPr sz="2200" b="0" i="0" u="none" strike="noStrike" cap="none">
                <a:solidFill>
                  <a:schemeClr val="dk1"/>
                </a:solidFill>
                <a:latin typeface="Calibri"/>
                <a:ea typeface="Calibri"/>
                <a:cs typeface="Calibri"/>
                <a:sym typeface="Calibri"/>
              </a:defRPr>
            </a:lvl7pPr>
            <a:lvl8pPr marL="3820592" marR="0" lvl="7" indent="-124891" algn="l" rtl="0">
              <a:spcBef>
                <a:spcPts val="440"/>
              </a:spcBef>
              <a:buClr>
                <a:schemeClr val="dk1"/>
              </a:buClr>
              <a:buSzPct val="100000"/>
              <a:buFont typeface="Arial"/>
              <a:buChar char="•"/>
              <a:defRPr sz="2200" b="0" i="0" u="none" strike="noStrike" cap="none">
                <a:solidFill>
                  <a:schemeClr val="dk1"/>
                </a:solidFill>
                <a:latin typeface="Calibri"/>
                <a:ea typeface="Calibri"/>
                <a:cs typeface="Calibri"/>
                <a:sym typeface="Calibri"/>
              </a:defRPr>
            </a:lvl8pPr>
            <a:lvl9pPr marL="4330004" marR="0" lvl="8" indent="-126303" algn="l" rtl="0">
              <a:spcBef>
                <a:spcPts val="440"/>
              </a:spcBef>
              <a:buClr>
                <a:schemeClr val="dk1"/>
              </a:buClr>
              <a:buSzPct val="100000"/>
              <a:buFont typeface="Arial"/>
              <a:buChar char="•"/>
              <a:defRPr sz="2200" b="0" i="0" u="none" strike="noStrike" cap="none">
                <a:solidFill>
                  <a:schemeClr val="dk1"/>
                </a:solidFill>
                <a:latin typeface="Calibri"/>
                <a:ea typeface="Calibri"/>
                <a:cs typeface="Calibri"/>
                <a:sym typeface="Calibri"/>
              </a:defRPr>
            </a:lvl9pPr>
          </a:lstStyle>
          <a:p>
            <a:endParaRPr dirty="0"/>
          </a:p>
        </p:txBody>
      </p:sp>
      <p:sp>
        <p:nvSpPr>
          <p:cNvPr id="2" name="TextBox 1">
            <a:extLst>
              <a:ext uri="{FF2B5EF4-FFF2-40B4-BE49-F238E27FC236}">
                <a16:creationId xmlns:a16="http://schemas.microsoft.com/office/drawing/2014/main" id="{19817AC1-B756-5286-F573-E83A1150BEE3}"/>
              </a:ext>
            </a:extLst>
          </p:cNvPr>
          <p:cNvSpPr txBox="1"/>
          <p:nvPr userDrawn="1"/>
        </p:nvSpPr>
        <p:spPr>
          <a:xfrm>
            <a:off x="9485430" y="7253154"/>
            <a:ext cx="436338" cy="338554"/>
          </a:xfrm>
          <a:prstGeom prst="rect">
            <a:avLst/>
          </a:prstGeom>
          <a:noFill/>
        </p:spPr>
        <p:txBody>
          <a:bodyPr wrap="none" rtlCol="0">
            <a:spAutoFit/>
          </a:bodyPr>
          <a:lstStyle/>
          <a:p>
            <a:fld id="{22F6929F-12A9-4DC4-8769-9D6025F4560B}" type="slidenum">
              <a:rPr lang="en-US" sz="1600" b="1" smtClean="0"/>
              <a:t>‹#›</a:t>
            </a:fld>
            <a:endParaRPr lang="en-US" sz="1600" b="1" dirty="0"/>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3" r:id="rId3"/>
    <p:sldLayoutId id="2147483656" r:id="rId4"/>
    <p:sldLayoutId id="2147483674" r:id="rId5"/>
    <p:sldLayoutId id="2147483671" r:id="rId6"/>
    <p:sldLayoutId id="2147483675" r:id="rId7"/>
    <p:sldLayoutId id="2147483677" r:id="rId8"/>
    <p:sldLayoutId id="2147483679" r:id="rId9"/>
    <p:sldLayoutId id="2147483680" r:id="rId10"/>
    <p:sldLayoutId id="2147483681" r:id="rId11"/>
    <p:sldLayoutId id="214748368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9" name="Sub Title 1"/>
          <p:cNvSpPr>
            <a:spLocks noGrp="1"/>
          </p:cNvSpPr>
          <p:nvPr>
            <p:ph sz="quarter" idx="4294967295"/>
          </p:nvPr>
        </p:nvSpPr>
        <p:spPr>
          <a:xfrm>
            <a:off x="573862" y="-83127"/>
            <a:ext cx="9055047" cy="2398884"/>
          </a:xfrm>
        </p:spPr>
        <p:txBody>
          <a:bodyPr anchor="ctr"/>
          <a:lstStyle/>
          <a:p>
            <a:pPr algn="ctr"/>
            <a:r>
              <a:rPr lang="en-US" b="1" dirty="0">
                <a:solidFill>
                  <a:schemeClr val="bg2"/>
                </a:solidFill>
                <a:latin typeface="Arial" pitchFamily="34" charset="0"/>
                <a:cs typeface="Arial" pitchFamily="34" charset="0"/>
              </a:rPr>
              <a:t>CHAPTER 14 LECTURE - MONEY, BANKING, AND THE FEDERAL RESERVE SYSTEM</a:t>
            </a:r>
          </a:p>
        </p:txBody>
      </p:sp>
      <p:pic>
        <p:nvPicPr>
          <p:cNvPr id="2" name="Picture 1">
            <a:extLst>
              <a:ext uri="{FF2B5EF4-FFF2-40B4-BE49-F238E27FC236}">
                <a16:creationId xmlns:a16="http://schemas.microsoft.com/office/drawing/2014/main" id="{447005D4-F42F-4327-9662-2C6A16C5861B}"/>
              </a:ext>
            </a:extLst>
          </p:cNvPr>
          <p:cNvPicPr>
            <a:picLocks noChangeAspect="1"/>
          </p:cNvPicPr>
          <p:nvPr/>
        </p:nvPicPr>
        <p:blipFill>
          <a:blip r:embed="rId3"/>
          <a:stretch>
            <a:fillRect/>
          </a:stretch>
        </p:blipFill>
        <p:spPr>
          <a:xfrm>
            <a:off x="457199" y="2105890"/>
            <a:ext cx="9171709" cy="5209309"/>
          </a:xfrm>
          <a:prstGeom prst="rect">
            <a:avLst/>
          </a:prstGeom>
        </p:spPr>
      </p:pic>
    </p:spTree>
    <p:extLst>
      <p:ext uri="{BB962C8B-B14F-4D97-AF65-F5344CB8AC3E}">
        <p14:creationId xmlns:p14="http://schemas.microsoft.com/office/powerpoint/2010/main" val="2365153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A9171E-7DA0-3ED6-93DA-2CBD8058E77B}"/>
              </a:ext>
            </a:extLst>
          </p:cNvPr>
          <p:cNvPicPr>
            <a:picLocks noChangeAspect="1"/>
          </p:cNvPicPr>
          <p:nvPr/>
        </p:nvPicPr>
        <p:blipFill>
          <a:blip r:embed="rId2"/>
          <a:stretch>
            <a:fillRect/>
          </a:stretch>
        </p:blipFill>
        <p:spPr>
          <a:xfrm>
            <a:off x="557339" y="545123"/>
            <a:ext cx="9224068" cy="7069015"/>
          </a:xfrm>
          <a:prstGeom prst="rect">
            <a:avLst/>
          </a:prstGeom>
        </p:spPr>
      </p:pic>
    </p:spTree>
    <p:extLst>
      <p:ext uri="{BB962C8B-B14F-4D97-AF65-F5344CB8AC3E}">
        <p14:creationId xmlns:p14="http://schemas.microsoft.com/office/powerpoint/2010/main" val="2690569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LEARN BY DOING PRACTICE QUESTION 1</a:t>
            </a:r>
          </a:p>
        </p:txBody>
      </p:sp>
      <p:sp>
        <p:nvSpPr>
          <p:cNvPr id="3" name="Content Placeholder 2"/>
          <p:cNvSpPr>
            <a:spLocks noGrp="1"/>
          </p:cNvSpPr>
          <p:nvPr>
            <p:ph sz="quarter" idx="10"/>
          </p:nvPr>
        </p:nvSpPr>
        <p:spPr/>
        <p:txBody>
          <a:bodyPr>
            <a:normAutofit/>
          </a:bodyPr>
          <a:lstStyle/>
          <a:p>
            <a:pPr marL="354013" indent="-354013">
              <a:spcAft>
                <a:spcPts val="600"/>
              </a:spcAft>
              <a:defRPr/>
            </a:pPr>
            <a:r>
              <a:rPr lang="en-US" sz="2600" dirty="0">
                <a:latin typeface="Arial" panose="020B0604020202020204" pitchFamily="34" charset="0"/>
                <a:cs typeface="Arial" panose="020B0604020202020204" pitchFamily="34" charset="0"/>
              </a:rPr>
              <a:t>Which of these assets would you classify as being the most liquid?</a:t>
            </a:r>
          </a:p>
          <a:p>
            <a:pPr marL="811213" lvl="1" indent="-455613">
              <a:spcAft>
                <a:spcPts val="600"/>
              </a:spcAft>
              <a:buFont typeface="+mj-lt"/>
              <a:buAutoNum type="alphaLcParenR"/>
              <a:defRPr/>
            </a:pPr>
            <a:r>
              <a:rPr lang="en-US" sz="2400" dirty="0">
                <a:latin typeface="Arial" panose="020B0604020202020204" pitchFamily="34" charset="0"/>
                <a:cs typeface="Arial" panose="020B0604020202020204" pitchFamily="34" charset="0"/>
              </a:rPr>
              <a:t>demand deposits</a:t>
            </a:r>
          </a:p>
          <a:p>
            <a:pPr marL="811213" lvl="1" indent="-455613">
              <a:spcAft>
                <a:spcPts val="600"/>
              </a:spcAft>
              <a:buFont typeface="+mj-lt"/>
              <a:buAutoNum type="alphaLcParenR"/>
              <a:defRPr/>
            </a:pPr>
            <a:r>
              <a:rPr lang="en-US" sz="2400" dirty="0">
                <a:latin typeface="Arial" panose="020B0604020202020204" pitchFamily="34" charset="0"/>
                <a:cs typeface="Arial" panose="020B0604020202020204" pitchFamily="34" charset="0"/>
              </a:rPr>
              <a:t>small-time deposits</a:t>
            </a:r>
          </a:p>
          <a:p>
            <a:pPr marL="811213" lvl="1" indent="-455613">
              <a:spcAft>
                <a:spcPts val="600"/>
              </a:spcAft>
              <a:buFont typeface="+mj-lt"/>
              <a:buAutoNum type="alphaLcParenR"/>
              <a:defRPr/>
            </a:pPr>
            <a:r>
              <a:rPr lang="en-US" sz="2400" dirty="0">
                <a:latin typeface="Arial" panose="020B0604020202020204" pitchFamily="34" charset="0"/>
                <a:cs typeface="Arial" panose="020B0604020202020204" pitchFamily="34" charset="0"/>
              </a:rPr>
              <a:t>a house</a:t>
            </a:r>
          </a:p>
          <a:p>
            <a:pPr marL="811213" lvl="1" indent="-455613">
              <a:spcAft>
                <a:spcPts val="600"/>
              </a:spcAft>
              <a:buFont typeface="+mj-lt"/>
              <a:buAutoNum type="alphaLcParenR"/>
              <a:defRPr/>
            </a:pPr>
            <a:r>
              <a:rPr lang="en-US" sz="2400" dirty="0">
                <a:latin typeface="Arial" panose="020B0604020202020204" pitchFamily="34" charset="0"/>
                <a:cs typeface="Arial" panose="020B0604020202020204" pitchFamily="34" charset="0"/>
              </a:rPr>
              <a:t>gold bullion</a:t>
            </a:r>
          </a:p>
        </p:txBody>
      </p:sp>
    </p:spTree>
    <p:extLst>
      <p:ext uri="{BB962C8B-B14F-4D97-AF65-F5344CB8AC3E}">
        <p14:creationId xmlns:p14="http://schemas.microsoft.com/office/powerpoint/2010/main" val="1282675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latin typeface="Arial" panose="020B0604020202020204" pitchFamily="34" charset="0"/>
                <a:cs typeface="Arial" panose="020B0604020202020204" pitchFamily="34" charset="0"/>
              </a:rPr>
              <a:t>LEARN BY DOING PRACTICE QUESTION 1</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(Answer)</a:t>
            </a:r>
          </a:p>
        </p:txBody>
      </p:sp>
      <p:sp>
        <p:nvSpPr>
          <p:cNvPr id="3" name="Content Placeholder 2"/>
          <p:cNvSpPr>
            <a:spLocks noGrp="1"/>
          </p:cNvSpPr>
          <p:nvPr>
            <p:ph sz="quarter" idx="10"/>
          </p:nvPr>
        </p:nvSpPr>
        <p:spPr/>
        <p:txBody>
          <a:bodyPr>
            <a:normAutofit/>
          </a:bodyPr>
          <a:lstStyle/>
          <a:p>
            <a:pPr marL="355600" indent="-355600">
              <a:spcAft>
                <a:spcPts val="600"/>
              </a:spcAft>
              <a:defRPr/>
            </a:pPr>
            <a:r>
              <a:rPr lang="en-US" sz="2600" dirty="0">
                <a:latin typeface="Arial" panose="020B0604020202020204" pitchFamily="34" charset="0"/>
                <a:cs typeface="Arial" panose="020B0604020202020204" pitchFamily="34" charset="0"/>
              </a:rPr>
              <a:t>Which of these assets would you classify as being the most liquid?</a:t>
            </a:r>
          </a:p>
          <a:p>
            <a:pPr marL="811213" lvl="1" indent="-455613">
              <a:spcAft>
                <a:spcPts val="600"/>
              </a:spcAft>
              <a:buFont typeface="+mj-lt"/>
              <a:buAutoNum type="alphaLcParenR"/>
              <a:defRPr/>
            </a:pPr>
            <a:r>
              <a:rPr lang="en-US" sz="2400" b="1" dirty="0">
                <a:latin typeface="Arial" panose="020B0604020202020204" pitchFamily="34" charset="0"/>
                <a:cs typeface="Arial" panose="020B0604020202020204" pitchFamily="34" charset="0"/>
              </a:rPr>
              <a:t>demand deposits (correct answer)</a:t>
            </a:r>
          </a:p>
          <a:p>
            <a:pPr marL="811213" lvl="1" indent="-455613">
              <a:spcAft>
                <a:spcPts val="600"/>
              </a:spcAft>
              <a:buFont typeface="+mj-lt"/>
              <a:buAutoNum type="alphaLcParenR"/>
              <a:defRPr/>
            </a:pPr>
            <a:r>
              <a:rPr lang="en-US" sz="2400" dirty="0">
                <a:latin typeface="Arial" panose="020B0604020202020204" pitchFamily="34" charset="0"/>
                <a:cs typeface="Arial" panose="020B0604020202020204" pitchFamily="34" charset="0"/>
              </a:rPr>
              <a:t>small-time deposits</a:t>
            </a:r>
          </a:p>
          <a:p>
            <a:pPr marL="811213" lvl="1" indent="-455613">
              <a:spcAft>
                <a:spcPts val="600"/>
              </a:spcAft>
              <a:buFont typeface="+mj-lt"/>
              <a:buAutoNum type="alphaLcParenR"/>
              <a:defRPr/>
            </a:pPr>
            <a:r>
              <a:rPr lang="en-US" sz="2400" dirty="0">
                <a:latin typeface="Arial" panose="020B0604020202020204" pitchFamily="34" charset="0"/>
                <a:cs typeface="Arial" panose="020B0604020202020204" pitchFamily="34" charset="0"/>
              </a:rPr>
              <a:t>a house</a:t>
            </a:r>
          </a:p>
          <a:p>
            <a:pPr marL="811213" lvl="1" indent="-455613">
              <a:spcAft>
                <a:spcPts val="600"/>
              </a:spcAft>
              <a:buFont typeface="+mj-lt"/>
              <a:buAutoNum type="alphaLcParenR"/>
              <a:defRPr/>
            </a:pPr>
            <a:r>
              <a:rPr lang="en-US" sz="2400" dirty="0">
                <a:latin typeface="Arial" panose="020B0604020202020204" pitchFamily="34" charset="0"/>
                <a:cs typeface="Arial" panose="020B0604020202020204" pitchFamily="34" charset="0"/>
              </a:rPr>
              <a:t>gold bullion</a:t>
            </a:r>
          </a:p>
        </p:txBody>
      </p:sp>
    </p:spTree>
    <p:extLst>
      <p:ext uri="{BB962C8B-B14F-4D97-AF65-F5344CB8AC3E}">
        <p14:creationId xmlns:p14="http://schemas.microsoft.com/office/powerpoint/2010/main" val="2138123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1513" y="180692"/>
            <a:ext cx="9996324" cy="1015436"/>
          </a:xfrm>
        </p:spPr>
        <p:txBody>
          <a:bodyPr/>
          <a:lstStyle/>
          <a:p>
            <a:r>
              <a:rPr lang="en-US" dirty="0">
                <a:latin typeface="Arial" panose="020B0604020202020204" pitchFamily="34" charset="0"/>
                <a:cs typeface="Arial" panose="020B0604020202020204" pitchFamily="34" charset="0"/>
              </a:rPr>
              <a:t>THE MONETARY ROLE OF BANKS</a:t>
            </a:r>
          </a:p>
        </p:txBody>
      </p:sp>
      <p:sp>
        <p:nvSpPr>
          <p:cNvPr id="7" name="Content Placeholder 6"/>
          <p:cNvSpPr>
            <a:spLocks noGrp="1"/>
          </p:cNvSpPr>
          <p:nvPr>
            <p:ph sz="quarter" idx="10"/>
          </p:nvPr>
        </p:nvSpPr>
        <p:spPr>
          <a:xfrm>
            <a:off x="323311" y="1056992"/>
            <a:ext cx="9478989" cy="5658416"/>
          </a:xfrm>
        </p:spPr>
        <p:txBody>
          <a:bodyPr/>
          <a:lstStyle/>
          <a:p>
            <a:pPr>
              <a:spcAft>
                <a:spcPts val="1200"/>
              </a:spcAft>
            </a:pPr>
            <a:r>
              <a:rPr lang="en-US" b="1" dirty="0">
                <a:latin typeface="Arial" panose="020B0604020202020204" pitchFamily="34" charset="0"/>
                <a:cs typeface="Arial" panose="020B0604020202020204" pitchFamily="34" charset="0"/>
              </a:rPr>
              <a:t>Q: Only half of M1 is currency; where does the rest of the money supply come from?</a:t>
            </a:r>
          </a:p>
          <a:p>
            <a:pPr>
              <a:spcAft>
                <a:spcPts val="1200"/>
              </a:spcAft>
            </a:pPr>
            <a:r>
              <a:rPr lang="en-US" b="1" dirty="0">
                <a:latin typeface="Arial" panose="020B0604020202020204" pitchFamily="34" charset="0"/>
                <a:cs typeface="Arial" panose="020B0604020202020204" pitchFamily="34" charset="0"/>
              </a:rPr>
              <a:t>A: Bank deposits make up half of M1 and most of M2.</a:t>
            </a:r>
          </a:p>
          <a:p>
            <a:pPr>
              <a:spcAft>
                <a:spcPts val="1200"/>
              </a:spcAft>
            </a:pPr>
            <a:r>
              <a:rPr lang="en-US" b="1" dirty="0">
                <a:latin typeface="Arial" panose="020B0604020202020204" pitchFamily="34" charset="0"/>
                <a:cs typeface="Arial" panose="020B0604020202020204" pitchFamily="34" charset="0"/>
              </a:rPr>
              <a:t>How does the </a:t>
            </a:r>
            <a:r>
              <a:rPr lang="en-US" dirty="0">
                <a:latin typeface="Arial" panose="020B0604020202020204" pitchFamily="34" charset="0"/>
                <a:cs typeface="Arial" panose="020B0604020202020204" pitchFamily="34" charset="0"/>
              </a:rPr>
              <a:t>banking system </a:t>
            </a:r>
            <a:r>
              <a:rPr lang="en-US" b="1" dirty="0">
                <a:latin typeface="Arial" panose="020B0604020202020204" pitchFamily="34" charset="0"/>
                <a:cs typeface="Arial" panose="020B0604020202020204" pitchFamily="34" charset="0"/>
              </a:rPr>
              <a:t>create money?</a:t>
            </a:r>
          </a:p>
        </p:txBody>
      </p:sp>
      <p:pic>
        <p:nvPicPr>
          <p:cNvPr id="5" name="Picture 4" descr="A diagram of a bank&#10;&#10;AI-generated content may be incorrect.">
            <a:extLst>
              <a:ext uri="{FF2B5EF4-FFF2-40B4-BE49-F238E27FC236}">
                <a16:creationId xmlns:a16="http://schemas.microsoft.com/office/drawing/2014/main" id="{31828DC8-1C6C-70BE-47C7-D53B519357EF}"/>
              </a:ext>
            </a:extLst>
          </p:cNvPr>
          <p:cNvPicPr>
            <a:picLocks noChangeAspect="1"/>
          </p:cNvPicPr>
          <p:nvPr/>
        </p:nvPicPr>
        <p:blipFill>
          <a:blip r:embed="rId2"/>
          <a:stretch>
            <a:fillRect/>
          </a:stretch>
        </p:blipFill>
        <p:spPr>
          <a:xfrm>
            <a:off x="1951893" y="3886200"/>
            <a:ext cx="6154614" cy="3365012"/>
          </a:xfrm>
          <a:prstGeom prst="rect">
            <a:avLst/>
          </a:prstGeom>
        </p:spPr>
      </p:pic>
    </p:spTree>
    <p:extLst>
      <p:ext uri="{BB962C8B-B14F-4D97-AF65-F5344CB8AC3E}">
        <p14:creationId xmlns:p14="http://schemas.microsoft.com/office/powerpoint/2010/main" val="3544877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6538"/>
            <a:ext cx="9996324" cy="1015436"/>
          </a:xfrm>
        </p:spPr>
        <p:txBody>
          <a:bodyPr/>
          <a:lstStyle/>
          <a:p>
            <a:r>
              <a:rPr lang="en-US" dirty="0">
                <a:latin typeface="Arial" panose="020B0604020202020204" pitchFamily="34" charset="0"/>
                <a:cs typeface="Arial" panose="020B0604020202020204" pitchFamily="34" charset="0"/>
              </a:rPr>
              <a:t>WHAT BANKS DO </a:t>
            </a:r>
          </a:p>
        </p:txBody>
      </p:sp>
      <p:sp>
        <p:nvSpPr>
          <p:cNvPr id="3" name="Content Placeholder 2"/>
          <p:cNvSpPr>
            <a:spLocks noGrp="1"/>
          </p:cNvSpPr>
          <p:nvPr>
            <p:ph sz="quarter" idx="10"/>
          </p:nvPr>
        </p:nvSpPr>
        <p:spPr/>
        <p:txBody>
          <a:bodyPr>
            <a:normAutofit/>
          </a:bodyPr>
          <a:lstStyle/>
          <a:p>
            <a:pPr marL="355600" indent="-355600"/>
            <a:r>
              <a:rPr lang="en-US" sz="2600" dirty="0"/>
              <a:t>Banks are financial intermediaries that use liquid assets (in the form of bank deposits) to finance the illiquid investments of borrowers.</a:t>
            </a:r>
          </a:p>
          <a:p>
            <a:pPr marL="355600" indent="-355600"/>
            <a:r>
              <a:rPr lang="en-US" sz="2600" dirty="0"/>
              <a:t>Banks create liquidity because they don’t have to keep all of the funds in highly liquid assets.</a:t>
            </a:r>
          </a:p>
          <a:p>
            <a:pPr marL="355600" indent="-355600"/>
            <a:r>
              <a:rPr lang="en-US" sz="2600" dirty="0"/>
              <a:t>To meet depositors’ demands, a bank must keep currency in the its vault or deposits at the Federal Reserve.</a:t>
            </a:r>
          </a:p>
          <a:p>
            <a:pPr marL="355600" indent="-355600"/>
            <a:r>
              <a:rPr lang="en-US" sz="2600" b="1" dirty="0"/>
              <a:t>Bank reserves</a:t>
            </a:r>
            <a:r>
              <a:rPr lang="en-US" sz="2600" dirty="0"/>
              <a:t>: the currency that banks hold in their vaults plus their deposits at the Federal Reserve.</a:t>
            </a:r>
          </a:p>
        </p:txBody>
      </p:sp>
    </p:spTree>
    <p:extLst>
      <p:ext uri="{BB962C8B-B14F-4D97-AF65-F5344CB8AC3E}">
        <p14:creationId xmlns:p14="http://schemas.microsoft.com/office/powerpoint/2010/main" val="2997446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935" y="-10807"/>
            <a:ext cx="9052560" cy="1207008"/>
          </a:xfrm>
        </p:spPr>
        <p:txBody>
          <a:bodyPr/>
          <a:lstStyle/>
          <a:p>
            <a:pPr>
              <a:spcBef>
                <a:spcPts val="624"/>
              </a:spcBef>
            </a:pPr>
            <a:r>
              <a:rPr lang="en-US" sz="3200" cap="all" dirty="0">
                <a:solidFill>
                  <a:srgbClr val="DA1B2C"/>
                </a:solidFill>
                <a:latin typeface="Arial" pitchFamily="34" charset="0"/>
                <a:cs typeface="Arial" pitchFamily="34" charset="0"/>
              </a:rPr>
              <a:t>Required and Excess Reserves</a:t>
            </a:r>
          </a:p>
        </p:txBody>
      </p:sp>
      <p:sp>
        <p:nvSpPr>
          <p:cNvPr id="3" name="Content Placeholder 2"/>
          <p:cNvSpPr>
            <a:spLocks noGrp="1"/>
          </p:cNvSpPr>
          <p:nvPr>
            <p:ph idx="1"/>
          </p:nvPr>
        </p:nvSpPr>
        <p:spPr>
          <a:xfrm>
            <a:off x="404513" y="1305376"/>
            <a:ext cx="9249374" cy="5760443"/>
          </a:xfrm>
        </p:spPr>
        <p:txBody>
          <a:bodyPr/>
          <a:lstStyle/>
          <a:p>
            <a:pPr marL="342900" indent="-342900">
              <a:spcBef>
                <a:spcPts val="0"/>
              </a:spcBef>
              <a:buClrTx/>
              <a:buFont typeface="Arial" panose="020B0604020202020204" pitchFamily="34" charset="0"/>
              <a:buChar char="•"/>
              <a:defRPr/>
            </a:pPr>
            <a:r>
              <a:rPr lang="en-US" sz="2400" dirty="0">
                <a:solidFill>
                  <a:schemeClr val="tx1"/>
                </a:solidFill>
                <a:latin typeface="Arial" panose="020B0604020202020204" pitchFamily="34" charset="0"/>
                <a:cs typeface="Arial" panose="020B0604020202020204" pitchFamily="34" charset="0"/>
              </a:rPr>
              <a:t>The bank must keep </a:t>
            </a:r>
            <a:r>
              <a:rPr lang="en-US" sz="2400" i="1" dirty="0">
                <a:solidFill>
                  <a:schemeClr val="tx1"/>
                </a:solidFill>
                <a:latin typeface="Arial" panose="020B0604020202020204" pitchFamily="34" charset="0"/>
                <a:cs typeface="Arial" panose="020B0604020202020204" pitchFamily="34" charset="0"/>
              </a:rPr>
              <a:t>some</a:t>
            </a:r>
            <a:r>
              <a:rPr lang="en-US" sz="2400" dirty="0">
                <a:solidFill>
                  <a:schemeClr val="tx1"/>
                </a:solidFill>
                <a:latin typeface="Arial" panose="020B0604020202020204" pitchFamily="34" charset="0"/>
                <a:cs typeface="Arial" panose="020B0604020202020204" pitchFamily="34" charset="0"/>
              </a:rPr>
              <a:t> cash available for its depositors; it does this through a combination of </a:t>
            </a:r>
            <a:r>
              <a:rPr lang="en-US" sz="2400" i="1" dirty="0">
                <a:solidFill>
                  <a:schemeClr val="tx1"/>
                </a:solidFill>
                <a:latin typeface="Arial" panose="020B0604020202020204" pitchFamily="34" charset="0"/>
                <a:cs typeface="Arial" panose="020B0604020202020204" pitchFamily="34" charset="0"/>
              </a:rPr>
              <a:t>vault cash</a:t>
            </a:r>
            <a:r>
              <a:rPr lang="en-US" sz="2400" dirty="0">
                <a:solidFill>
                  <a:schemeClr val="tx1"/>
                </a:solidFill>
                <a:latin typeface="Arial" panose="020B0604020202020204" pitchFamily="34" charset="0"/>
                <a:cs typeface="Arial" panose="020B0604020202020204" pitchFamily="34" charset="0"/>
              </a:rPr>
              <a:t> and deposits with the Federal Reserve.</a:t>
            </a:r>
          </a:p>
          <a:p>
            <a:pPr marL="342900" indent="-342900">
              <a:spcBef>
                <a:spcPts val="0"/>
              </a:spcBef>
              <a:buClrTx/>
              <a:buFont typeface="Arial" panose="020B0604020202020204" pitchFamily="34" charset="0"/>
              <a:buChar char="•"/>
              <a:defRPr/>
            </a:pPr>
            <a:endParaRPr lang="en-US" sz="2400" dirty="0">
              <a:solidFill>
                <a:schemeClr val="tx1"/>
              </a:solidFill>
              <a:latin typeface="Arial" panose="020B0604020202020204" pitchFamily="34" charset="0"/>
              <a:cs typeface="Arial" panose="020B0604020202020204" pitchFamily="34" charset="0"/>
            </a:endParaRPr>
          </a:p>
          <a:p>
            <a:pPr marL="342900" indent="-342900">
              <a:spcBef>
                <a:spcPts val="0"/>
              </a:spcBef>
              <a:buClrTx/>
              <a:buFont typeface="Arial" panose="020B0604020202020204" pitchFamily="34" charset="0"/>
              <a:buChar char="•"/>
              <a:defRPr/>
            </a:pPr>
            <a:r>
              <a:rPr lang="en-US" sz="2400" dirty="0">
                <a:solidFill>
                  <a:schemeClr val="tx1"/>
                </a:solidFill>
                <a:latin typeface="Arial" panose="020B0604020202020204" pitchFamily="34" charset="0"/>
                <a:cs typeface="Arial" panose="020B0604020202020204" pitchFamily="34" charset="0"/>
              </a:rPr>
              <a:t>Banks in the U.S. are required to hold </a:t>
            </a:r>
            <a:r>
              <a:rPr lang="en-US" sz="2400" b="1" u="sng" dirty="0">
                <a:solidFill>
                  <a:schemeClr val="tx1"/>
                </a:solidFill>
                <a:latin typeface="Arial" panose="020B0604020202020204" pitchFamily="34" charset="0"/>
                <a:cs typeface="Arial" panose="020B0604020202020204" pitchFamily="34" charset="0"/>
              </a:rPr>
              <a:t>required reserves</a:t>
            </a:r>
            <a:r>
              <a:rPr lang="en-US" sz="2400" dirty="0">
                <a:solidFill>
                  <a:schemeClr val="tx1"/>
                </a:solidFill>
                <a:latin typeface="Arial" panose="020B0604020202020204" pitchFamily="34" charset="0"/>
                <a:cs typeface="Arial" panose="020B0604020202020204" pitchFamily="34" charset="0"/>
              </a:rPr>
              <a:t>: reserves that a bank is legally required to hold, based on its checking account deposits.</a:t>
            </a:r>
          </a:p>
          <a:p>
            <a:pPr marL="342900" indent="-342900">
              <a:spcBef>
                <a:spcPts val="0"/>
              </a:spcBef>
              <a:buClrTx/>
              <a:buFont typeface="Arial" panose="020B0604020202020204" pitchFamily="34" charset="0"/>
              <a:buChar char="•"/>
              <a:defRPr/>
            </a:pPr>
            <a:endParaRPr lang="en-US" sz="2400" dirty="0">
              <a:solidFill>
                <a:schemeClr val="tx1"/>
              </a:solidFill>
              <a:latin typeface="Arial" panose="020B0604020202020204" pitchFamily="34" charset="0"/>
              <a:cs typeface="Arial" panose="020B0604020202020204" pitchFamily="34" charset="0"/>
            </a:endParaRPr>
          </a:p>
          <a:p>
            <a:pPr marL="342900" indent="-342900">
              <a:spcBef>
                <a:spcPts val="0"/>
              </a:spcBef>
              <a:buClrTx/>
              <a:buFont typeface="Arial" panose="020B0604020202020204" pitchFamily="34" charset="0"/>
              <a:buChar char="•"/>
              <a:defRPr/>
            </a:pPr>
            <a:r>
              <a:rPr lang="en-US" sz="2400" dirty="0">
                <a:solidFill>
                  <a:schemeClr val="tx1"/>
                </a:solidFill>
                <a:latin typeface="Arial" panose="020B0604020202020204" pitchFamily="34" charset="0"/>
                <a:cs typeface="Arial" panose="020B0604020202020204" pitchFamily="34" charset="0"/>
              </a:rPr>
              <a:t>The </a:t>
            </a:r>
            <a:r>
              <a:rPr lang="en-US" sz="2400" b="1" u="sng" dirty="0">
                <a:solidFill>
                  <a:schemeClr val="tx1"/>
                </a:solidFill>
                <a:latin typeface="Arial" panose="020B0604020202020204" pitchFamily="34" charset="0"/>
                <a:cs typeface="Arial" panose="020B0604020202020204" pitchFamily="34" charset="0"/>
              </a:rPr>
              <a:t>required reserve ratio (RR)</a:t>
            </a:r>
            <a:r>
              <a:rPr lang="en-US" sz="2400" dirty="0">
                <a:solidFill>
                  <a:schemeClr val="tx1"/>
                </a:solidFill>
                <a:latin typeface="Arial" panose="020B0604020202020204" pitchFamily="34" charset="0"/>
                <a:cs typeface="Arial" panose="020B0604020202020204" pitchFamily="34" charset="0"/>
              </a:rPr>
              <a:t> is the minimum fraction of deposits banks are required by law to keep as reserves.</a:t>
            </a:r>
          </a:p>
          <a:p>
            <a:pPr marL="342900" indent="-342900">
              <a:spcBef>
                <a:spcPts val="0"/>
              </a:spcBef>
              <a:buClrTx/>
              <a:buFont typeface="Arial" panose="020B0604020202020204" pitchFamily="34" charset="0"/>
              <a:buChar char="•"/>
              <a:defRPr/>
            </a:pPr>
            <a:endParaRPr lang="en-US" sz="2400" dirty="0">
              <a:solidFill>
                <a:schemeClr val="tx1"/>
              </a:solidFill>
              <a:latin typeface="Arial" panose="020B0604020202020204" pitchFamily="34" charset="0"/>
              <a:cs typeface="Arial" panose="020B0604020202020204" pitchFamily="34" charset="0"/>
            </a:endParaRPr>
          </a:p>
          <a:p>
            <a:pPr marL="377190" indent="-377190">
              <a:spcBef>
                <a:spcPts val="0"/>
              </a:spcBef>
              <a:buClrTx/>
              <a:buFont typeface="Arial" panose="020B0604020202020204" pitchFamily="34" charset="0"/>
              <a:buChar char="•"/>
              <a:defRPr/>
            </a:pPr>
            <a:r>
              <a:rPr lang="en-US" sz="2400" dirty="0">
                <a:solidFill>
                  <a:schemeClr val="tx1"/>
                </a:solidFill>
                <a:latin typeface="Arial" panose="020B0604020202020204" pitchFamily="34" charset="0"/>
                <a:cs typeface="Arial" panose="020B0604020202020204" pitchFamily="34" charset="0"/>
              </a:rPr>
              <a:t>Banks might choose to hold </a:t>
            </a:r>
            <a:r>
              <a:rPr lang="en-US" sz="2400" b="1" u="sng" dirty="0">
                <a:solidFill>
                  <a:schemeClr val="tx1"/>
                </a:solidFill>
                <a:latin typeface="Arial" panose="020B0604020202020204" pitchFamily="34" charset="0"/>
                <a:cs typeface="Arial" panose="020B0604020202020204" pitchFamily="34" charset="0"/>
              </a:rPr>
              <a:t>excess reserves</a:t>
            </a:r>
            <a:r>
              <a:rPr lang="en-US" sz="2400" dirty="0">
                <a:solidFill>
                  <a:schemeClr val="tx1"/>
                </a:solidFill>
                <a:latin typeface="Arial" panose="020B0604020202020204" pitchFamily="34" charset="0"/>
                <a:cs typeface="Arial" panose="020B0604020202020204" pitchFamily="34" charset="0"/>
              </a:rPr>
              <a:t>: reserves over the legal requirement.</a:t>
            </a:r>
          </a:p>
          <a:p>
            <a:endParaRPr lang="en-US" dirty="0">
              <a:solidFill>
                <a:schemeClr val="tx1"/>
              </a:solidFill>
            </a:endParaRPr>
          </a:p>
        </p:txBody>
      </p:sp>
    </p:spTree>
    <p:extLst>
      <p:ext uri="{BB962C8B-B14F-4D97-AF65-F5344CB8AC3E}">
        <p14:creationId xmlns:p14="http://schemas.microsoft.com/office/powerpoint/2010/main" val="19939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38" y="156531"/>
            <a:ext cx="9996324" cy="987115"/>
          </a:xfrm>
        </p:spPr>
        <p:txBody>
          <a:bodyPr/>
          <a:lstStyle/>
          <a:p>
            <a:r>
              <a:rPr lang="en-US" sz="3200" b="1" dirty="0">
                <a:solidFill>
                  <a:srgbClr val="DA1B2C"/>
                </a:solidFill>
              </a:rPr>
              <a:t>WHAT BANKS DO </a:t>
            </a:r>
          </a:p>
        </p:txBody>
      </p:sp>
      <p:pic>
        <p:nvPicPr>
          <p:cNvPr id="5" name="Picture 2" descr="A table depicts a T-account comprised of Assets and Liabilities.&#10;The table has two columns, Assets and Liabilities. The assets column has the following data: Loans, 1,200,000 dollars; Reserves, 100,000 dollars. The liabilities column has the following data: Deposits, 1,000,000 dollars."/>
          <p:cNvPicPr>
            <a:picLocks noGrp="1" noChangeAspect="1" noChangeArrowheads="1"/>
          </p:cNvPicPr>
          <p:nvPr>
            <p:ph type="pic" sz="quarter" idx="11"/>
          </p:nvPr>
        </p:nvPicPr>
        <p:blipFill rotWithShape="1">
          <a:blip r:embed="rId2">
            <a:extLst>
              <a:ext uri="{28A0092B-C50C-407E-A947-70E740481C1C}">
                <a14:useLocalDpi xmlns:a14="http://schemas.microsoft.com/office/drawing/2010/main" val="0"/>
              </a:ext>
            </a:extLst>
          </a:blip>
          <a:srcRect r="11476"/>
          <a:stretch/>
        </p:blipFill>
        <p:spPr bwMode="auto">
          <a:xfrm>
            <a:off x="1901393" y="890116"/>
            <a:ext cx="5674781" cy="2239945"/>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12">
            <a:extLst>
              <a:ext uri="{FF2B5EF4-FFF2-40B4-BE49-F238E27FC236}">
                <a16:creationId xmlns:a16="http://schemas.microsoft.com/office/drawing/2014/main" id="{9DAE23E9-10E4-8572-CBC2-C501F6DCF203}"/>
              </a:ext>
            </a:extLst>
          </p:cNvPr>
          <p:cNvSpPr>
            <a:spLocks noGrp="1"/>
          </p:cNvSpPr>
          <p:nvPr>
            <p:ph sz="quarter" idx="12"/>
          </p:nvPr>
        </p:nvSpPr>
        <p:spPr>
          <a:xfrm>
            <a:off x="268679" y="3390284"/>
            <a:ext cx="9521042" cy="3180680"/>
          </a:xfrm>
        </p:spPr>
        <p:txBody>
          <a:bodyPr/>
          <a:lstStyle/>
          <a:p>
            <a:pPr marL="342900" indent="-342900">
              <a:spcBef>
                <a:spcPts val="624"/>
              </a:spcBef>
              <a:spcAft>
                <a:spcPts val="1200"/>
              </a:spcAft>
              <a:buClr>
                <a:schemeClr val="tx1"/>
              </a:buClr>
              <a:buFont typeface="Arial" panose="020B0604020202020204" pitchFamily="34" charset="0"/>
              <a:buChar char="•"/>
            </a:pPr>
            <a:r>
              <a:rPr lang="en-US" sz="2200" b="1" dirty="0">
                <a:latin typeface="+mn-lt"/>
                <a:cs typeface="Arial" panose="020B0604020202020204" pitchFamily="34" charset="0"/>
              </a:rPr>
              <a:t>T-account</a:t>
            </a:r>
            <a:r>
              <a:rPr lang="en-US" sz="2200" dirty="0">
                <a:latin typeface="+mn-lt"/>
                <a:cs typeface="Arial" panose="020B0604020202020204" pitchFamily="34" charset="0"/>
              </a:rPr>
              <a:t>: a tool for analyzing a business’s financial position by showing the business’s assets and liabilities.</a:t>
            </a:r>
          </a:p>
          <a:p>
            <a:pPr marL="342900" indent="-342900">
              <a:spcBef>
                <a:spcPts val="624"/>
              </a:spcBef>
              <a:spcAft>
                <a:spcPts val="1200"/>
              </a:spcAft>
              <a:buClr>
                <a:schemeClr val="tx1"/>
              </a:buClr>
              <a:buFont typeface="Arial" panose="020B0604020202020204" pitchFamily="34" charset="0"/>
              <a:buChar char="•"/>
            </a:pPr>
            <a:r>
              <a:rPr lang="en-US" sz="2200" dirty="0">
                <a:latin typeface="+mn-lt"/>
                <a:cs typeface="Arial" panose="020B0604020202020204" pitchFamily="34" charset="0"/>
              </a:rPr>
              <a:t>The </a:t>
            </a:r>
            <a:r>
              <a:rPr lang="en-US" sz="2200" b="1" dirty="0">
                <a:latin typeface="+mn-lt"/>
                <a:cs typeface="Arial" panose="020B0604020202020204" pitchFamily="34" charset="0"/>
              </a:rPr>
              <a:t>reserve ratio</a:t>
            </a:r>
            <a:r>
              <a:rPr lang="en-US" sz="2200" dirty="0">
                <a:latin typeface="+mn-lt"/>
                <a:cs typeface="Arial" panose="020B0604020202020204" pitchFamily="34" charset="0"/>
              </a:rPr>
              <a:t>: the fraction of bank deposits that a bank holds as reserves ($100,000/$1,000,000 = 10%).</a:t>
            </a:r>
          </a:p>
          <a:p>
            <a:pPr marL="342900" indent="-342900">
              <a:spcBef>
                <a:spcPts val="624"/>
              </a:spcBef>
              <a:spcAft>
                <a:spcPts val="1200"/>
              </a:spcAft>
              <a:buClr>
                <a:schemeClr val="tx1"/>
              </a:buClr>
              <a:buFont typeface="Arial" panose="020B0604020202020204" pitchFamily="34" charset="0"/>
              <a:buChar char="•"/>
            </a:pPr>
            <a:r>
              <a:rPr lang="en-US" sz="2200" dirty="0">
                <a:latin typeface="+mn-lt"/>
              </a:rPr>
              <a:t>The Federal Reserve sets a minimum required reserve ratio for banks, which since March 2020 has been zero. To understand why banks are regulated, let’s consider a problem banks can face: bank runs.</a:t>
            </a:r>
            <a:endParaRPr lang="en-US" sz="2200" dirty="0">
              <a:latin typeface="+mn-lt"/>
              <a:cs typeface="Arial" panose="020B0604020202020204" pitchFamily="34" charset="0"/>
            </a:endParaRPr>
          </a:p>
        </p:txBody>
      </p:sp>
    </p:spTree>
    <p:extLst>
      <p:ext uri="{BB962C8B-B14F-4D97-AF65-F5344CB8AC3E}">
        <p14:creationId xmlns:p14="http://schemas.microsoft.com/office/powerpoint/2010/main" val="1608524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38" y="322629"/>
            <a:ext cx="9996324" cy="1015436"/>
          </a:xfrm>
        </p:spPr>
        <p:txBody>
          <a:bodyPr/>
          <a:lstStyle/>
          <a:p>
            <a:r>
              <a:rPr lang="en-US" dirty="0">
                <a:latin typeface="Arial" panose="020B0604020202020204" pitchFamily="34" charset="0"/>
                <a:cs typeface="Arial" panose="020B0604020202020204" pitchFamily="34" charset="0"/>
              </a:rPr>
              <a:t>THE </a:t>
            </a:r>
            <a:r>
              <a:rPr lang="en-US" dirty="0"/>
              <a:t>PROBLEM</a:t>
            </a:r>
            <a:r>
              <a:rPr lang="en-US" dirty="0">
                <a:latin typeface="Arial" panose="020B0604020202020204" pitchFamily="34" charset="0"/>
                <a:cs typeface="Arial" panose="020B0604020202020204" pitchFamily="34" charset="0"/>
              </a:rPr>
              <a:t> OF BANK RUNS</a:t>
            </a:r>
          </a:p>
        </p:txBody>
      </p:sp>
      <p:sp>
        <p:nvSpPr>
          <p:cNvPr id="3" name="Content Placeholder 2"/>
          <p:cNvSpPr>
            <a:spLocks noGrp="1"/>
          </p:cNvSpPr>
          <p:nvPr>
            <p:ph sz="quarter" idx="10"/>
          </p:nvPr>
        </p:nvSpPr>
        <p:spPr>
          <a:xfrm>
            <a:off x="127107" y="1610388"/>
            <a:ext cx="9804186" cy="5331665"/>
          </a:xfrm>
        </p:spPr>
        <p:txBody>
          <a:bodyPr>
            <a:normAutofit fontScale="92500" lnSpcReduction="10000"/>
          </a:bodyPr>
          <a:lstStyle/>
          <a:p>
            <a:pPr marL="363538" indent="-363538">
              <a:spcAft>
                <a:spcPts val="600"/>
              </a:spcAft>
            </a:pPr>
            <a:r>
              <a:rPr lang="en-US" dirty="0">
                <a:latin typeface="Arial" panose="020B0604020202020204" pitchFamily="34" charset="0"/>
                <a:cs typeface="Arial" panose="020B0604020202020204" pitchFamily="34" charset="0"/>
              </a:rPr>
              <a:t>Banks hold only a fraction of deposits on reserve and use the rest to make loans.</a:t>
            </a:r>
          </a:p>
          <a:p>
            <a:pPr marL="714375" lvl="1" indent="-350838">
              <a:spcAft>
                <a:spcPts val="600"/>
              </a:spcAft>
            </a:pPr>
            <a:r>
              <a:rPr lang="en-US" dirty="0">
                <a:latin typeface="Arial" panose="020B0604020202020204" pitchFamily="34" charset="0"/>
                <a:cs typeface="Arial" panose="020B0604020202020204" pitchFamily="34" charset="0"/>
              </a:rPr>
              <a:t>From time to time, people get worried about banks losing their money.</a:t>
            </a:r>
          </a:p>
          <a:p>
            <a:pPr marL="363538" indent="-363538">
              <a:spcAft>
                <a:spcPts val="600"/>
              </a:spcAft>
            </a:pPr>
            <a:r>
              <a:rPr lang="en-US" b="1" dirty="0">
                <a:latin typeface="Arial" panose="020B0604020202020204" pitchFamily="34" charset="0"/>
                <a:cs typeface="Arial" panose="020B0604020202020204" pitchFamily="34" charset="0"/>
              </a:rPr>
              <a:t>Bank run</a:t>
            </a:r>
            <a:r>
              <a:rPr lang="en-US" dirty="0">
                <a:latin typeface="Arial" panose="020B0604020202020204" pitchFamily="34" charset="0"/>
                <a:cs typeface="Arial" panose="020B0604020202020204" pitchFamily="34" charset="0"/>
              </a:rPr>
              <a:t>:</a:t>
            </a:r>
            <a:r>
              <a:rPr lang="en-US" i="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 phenomenon in which many of a bank’s depositors try to withdraw their funds because they fear a bank failure.</a:t>
            </a:r>
          </a:p>
          <a:p>
            <a:pPr marL="363538" indent="-363538">
              <a:spcAft>
                <a:spcPts val="600"/>
              </a:spcAft>
            </a:pPr>
            <a:r>
              <a:rPr lang="en-US" dirty="0">
                <a:latin typeface="Arial" panose="020B0604020202020204" pitchFamily="34" charset="0"/>
                <a:cs typeface="Arial" panose="020B0604020202020204" pitchFamily="34" charset="0"/>
              </a:rPr>
              <a:t>Historically, bank runs have proved contagious, </a:t>
            </a:r>
            <a:r>
              <a:rPr lang="en-US" dirty="0"/>
              <a:t>with a run on one bank leading to a loss of faith in other banks, causing additional bank runs.</a:t>
            </a:r>
            <a:endParaRPr lang="en-US" dirty="0">
              <a:latin typeface="Arial" panose="020B0604020202020204" pitchFamily="34" charset="0"/>
              <a:cs typeface="Arial" panose="020B0604020202020204" pitchFamily="34" charset="0"/>
            </a:endParaRPr>
          </a:p>
          <a:p>
            <a:pPr marL="363538" indent="-363538">
              <a:spcAft>
                <a:spcPts val="600"/>
              </a:spcAft>
            </a:pPr>
            <a:r>
              <a:rPr lang="en-US" dirty="0"/>
              <a:t>In response to bank runs, the United States established a system of bank regulations that protect depositors.</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9135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632" y="200026"/>
            <a:ext cx="10058400" cy="815797"/>
          </a:xfrm>
        </p:spPr>
        <p:txBody>
          <a:bodyPr/>
          <a:lstStyle/>
          <a:p>
            <a:r>
              <a:rPr lang="en-US" dirty="0">
                <a:latin typeface="Arial" panose="020B0604020202020204" pitchFamily="34" charset="0"/>
                <a:cs typeface="Arial" panose="020B0604020202020204" pitchFamily="34" charset="0"/>
              </a:rPr>
              <a:t>BANK REGULATION</a:t>
            </a:r>
          </a:p>
        </p:txBody>
      </p:sp>
      <p:sp>
        <p:nvSpPr>
          <p:cNvPr id="3" name="Content Placeholder 2"/>
          <p:cNvSpPr>
            <a:spLocks noGrp="1"/>
          </p:cNvSpPr>
          <p:nvPr>
            <p:ph sz="quarter" idx="10"/>
          </p:nvPr>
        </p:nvSpPr>
        <p:spPr>
          <a:xfrm>
            <a:off x="117582" y="1396315"/>
            <a:ext cx="9804186" cy="5768160"/>
          </a:xfrm>
        </p:spPr>
        <p:txBody>
          <a:bodyPr>
            <a:normAutofit fontScale="92500"/>
          </a:bodyPr>
          <a:lstStyle/>
          <a:p>
            <a:pPr marL="363538" indent="-363538">
              <a:spcAft>
                <a:spcPts val="600"/>
              </a:spcAft>
            </a:pPr>
            <a:r>
              <a:rPr lang="en-US" sz="2600" dirty="0"/>
              <a:t>Four main features:</a:t>
            </a:r>
          </a:p>
          <a:p>
            <a:pPr marL="720725" lvl="1" indent="-366713">
              <a:spcAft>
                <a:spcPts val="600"/>
              </a:spcAft>
            </a:pPr>
            <a:r>
              <a:rPr lang="en-US" sz="2400" b="1" dirty="0">
                <a:latin typeface="Arial" panose="020B0604020202020204" pitchFamily="34" charset="0"/>
                <a:cs typeface="Arial" panose="020B0604020202020204" pitchFamily="34" charset="0"/>
              </a:rPr>
              <a:t>Deposit insurance</a:t>
            </a:r>
            <a:r>
              <a:rPr lang="en-US" sz="2400" dirty="0">
                <a:latin typeface="Arial" panose="020B0604020202020204" pitchFamily="34" charset="0"/>
                <a:cs typeface="Arial" panose="020B0604020202020204" pitchFamily="34" charset="0"/>
              </a:rPr>
              <a:t>: a guarantee that a bank’s depositors will be paid even if the bank can’t come up with the funds (the FDIC currently guarantees the first $250,000 of each account).</a:t>
            </a:r>
          </a:p>
          <a:p>
            <a:pPr marL="720725" lvl="1" indent="-366713">
              <a:spcAft>
                <a:spcPts val="600"/>
              </a:spcAft>
            </a:pPr>
            <a:r>
              <a:rPr lang="en-US" sz="2600" dirty="0">
                <a:latin typeface="Arial" panose="020B0604020202020204" pitchFamily="34" charset="0"/>
                <a:cs typeface="Arial" panose="020B0604020202020204" pitchFamily="34" charset="0"/>
              </a:rPr>
              <a:t>Capital requirements: requirement that the owners of banks hold substantially more assets than the value of bank deposits.</a:t>
            </a:r>
          </a:p>
          <a:p>
            <a:pPr marL="1108075" lvl="3" indent="-350838">
              <a:spcAft>
                <a:spcPts val="600"/>
              </a:spcAft>
              <a:buFont typeface="Arial" panose="020B0604020202020204" pitchFamily="34" charset="0"/>
              <a:buChar char="–"/>
              <a:tabLst>
                <a:tab pos="714375" algn="l"/>
              </a:tabLst>
            </a:pPr>
            <a:r>
              <a:rPr lang="en-US" dirty="0">
                <a:latin typeface="Arial" panose="020B0604020202020204" pitchFamily="34" charset="0"/>
                <a:ea typeface="Century Gothic" charset="0"/>
                <a:cs typeface="Arial" panose="020B0604020202020204" pitchFamily="34" charset="0"/>
              </a:rPr>
              <a:t>Deposit insurance creates a well-known incentive problem: banks can take more risks since they are insured.</a:t>
            </a:r>
          </a:p>
          <a:p>
            <a:pPr marL="1108075" lvl="3" indent="-350838">
              <a:spcAft>
                <a:spcPts val="600"/>
              </a:spcAft>
              <a:buFont typeface="Arial" panose="020B0604020202020204" pitchFamily="34" charset="0"/>
              <a:buChar char="–"/>
              <a:tabLst>
                <a:tab pos="714375" algn="l"/>
              </a:tabLst>
            </a:pPr>
            <a:r>
              <a:rPr lang="en-US" dirty="0">
                <a:latin typeface="Arial" panose="020B0604020202020204" pitchFamily="34" charset="0"/>
                <a:ea typeface="Century Gothic" charset="0"/>
                <a:cs typeface="Arial" panose="020B0604020202020204" pitchFamily="34" charset="0"/>
              </a:rPr>
              <a:t>To help motivate safe behavior, banks’ capital is required to equal 7% or more of their assets.</a:t>
            </a:r>
            <a:endParaRPr lang="en-US" sz="2400" dirty="0"/>
          </a:p>
          <a:p>
            <a:pPr marL="720725" lvl="1" indent="-366713">
              <a:spcAft>
                <a:spcPts val="600"/>
              </a:spcAft>
            </a:pPr>
            <a:r>
              <a:rPr lang="en-US" sz="2400" b="1" dirty="0"/>
              <a:t>Reserve requirements</a:t>
            </a:r>
            <a:r>
              <a:rPr lang="en-US" sz="2400" dirty="0"/>
              <a:t>: </a:t>
            </a:r>
            <a:r>
              <a:rPr lang="en-US" sz="2400" dirty="0">
                <a:latin typeface="Arial" panose="020B0604020202020204" pitchFamily="34" charset="0"/>
                <a:cs typeface="Arial" panose="020B0604020202020204" pitchFamily="34" charset="0"/>
              </a:rPr>
              <a:t>rules set by the Federal Reserve that determine the minimum reserve ratio for a bank.</a:t>
            </a:r>
            <a:endParaRPr lang="en-US" sz="2400" dirty="0"/>
          </a:p>
          <a:p>
            <a:pPr marL="720725" lvl="1" indent="-366713">
              <a:spcAft>
                <a:spcPts val="600"/>
              </a:spcAft>
            </a:pPr>
            <a:r>
              <a:rPr lang="en-US" sz="2400" b="1" dirty="0"/>
              <a:t>Discount window</a:t>
            </a:r>
            <a:r>
              <a:rPr lang="en-US" sz="2400" dirty="0"/>
              <a:t>: </a:t>
            </a:r>
            <a:r>
              <a:rPr lang="en-US" sz="2400" dirty="0">
                <a:latin typeface="Arial" panose="020B0604020202020204" pitchFamily="34" charset="0"/>
                <a:cs typeface="Arial" panose="020B0604020202020204" pitchFamily="34" charset="0"/>
              </a:rPr>
              <a:t>an arrangement in which the Federal Reserve stands ready to lend money to banks in trouble.</a:t>
            </a:r>
            <a:endParaRPr lang="en-US" sz="2400" dirty="0"/>
          </a:p>
        </p:txBody>
      </p:sp>
    </p:spTree>
    <p:extLst>
      <p:ext uri="{BB962C8B-B14F-4D97-AF65-F5344CB8AC3E}">
        <p14:creationId xmlns:p14="http://schemas.microsoft.com/office/powerpoint/2010/main" val="157750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latin typeface="Arial" panose="020B0604020202020204" pitchFamily="34" charset="0"/>
                <a:cs typeface="Arial" panose="020B0604020202020204" pitchFamily="34" charset="0"/>
              </a:rPr>
              <a:t>LIMITS TO REGULATION’S REACH: SHADOW BANKING</a:t>
            </a:r>
          </a:p>
        </p:txBody>
      </p:sp>
      <p:sp>
        <p:nvSpPr>
          <p:cNvPr id="3" name="Content Placeholder 2"/>
          <p:cNvSpPr>
            <a:spLocks noGrp="1"/>
          </p:cNvSpPr>
          <p:nvPr>
            <p:ph sz="quarter" idx="10"/>
          </p:nvPr>
        </p:nvSpPr>
        <p:spPr/>
        <p:txBody>
          <a:bodyPr>
            <a:normAutofit/>
          </a:bodyPr>
          <a:lstStyle/>
          <a:p>
            <a:pPr marL="354013" indent="-354013">
              <a:spcAft>
                <a:spcPts val="1200"/>
              </a:spcAft>
            </a:pPr>
            <a:r>
              <a:rPr lang="en-US" sz="2600" dirty="0">
                <a:latin typeface="Arial" panose="020B0604020202020204" pitchFamily="34" charset="0"/>
                <a:cs typeface="Arial" panose="020B0604020202020204" pitchFamily="34" charset="0"/>
              </a:rPr>
              <a:t>As the financial crisis showed us, there are many large financial firms that don’t accept deposits, so they aren’t covered by deposit insurance or regulation that make conventional banks safer.</a:t>
            </a:r>
          </a:p>
          <a:p>
            <a:pPr marL="354013" lvl="1" indent="-354013">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These ”shadow banks” include:</a:t>
            </a:r>
          </a:p>
          <a:p>
            <a:pPr marL="714375" lvl="1" indent="-350838">
              <a:spcAft>
                <a:spcPts val="600"/>
              </a:spcAft>
            </a:pPr>
            <a:r>
              <a:rPr lang="en-US" sz="2400" dirty="0">
                <a:latin typeface="Arial" panose="020B0604020202020204" pitchFamily="34" charset="0"/>
                <a:cs typeface="Arial" panose="020B0604020202020204" pitchFamily="34" charset="0"/>
                <a:sym typeface="Calibri"/>
              </a:rPr>
              <a:t>investment banks</a:t>
            </a:r>
          </a:p>
          <a:p>
            <a:pPr marL="714375" lvl="1" indent="-350838">
              <a:spcAft>
                <a:spcPts val="600"/>
              </a:spcAft>
            </a:pPr>
            <a:r>
              <a:rPr lang="en-US" sz="2400" dirty="0">
                <a:latin typeface="Arial" panose="020B0604020202020204" pitchFamily="34" charset="0"/>
                <a:cs typeface="Arial" panose="020B0604020202020204" pitchFamily="34" charset="0"/>
                <a:sym typeface="Calibri"/>
              </a:rPr>
              <a:t>insurance companies</a:t>
            </a:r>
          </a:p>
          <a:p>
            <a:pPr marL="714375" lvl="1" indent="-350838">
              <a:spcAft>
                <a:spcPts val="600"/>
              </a:spcAft>
            </a:pPr>
            <a:r>
              <a:rPr lang="en-US" sz="2400" dirty="0">
                <a:latin typeface="Arial" panose="020B0604020202020204" pitchFamily="34" charset="0"/>
                <a:cs typeface="Arial" panose="020B0604020202020204" pitchFamily="34" charset="0"/>
                <a:sym typeface="Calibri"/>
              </a:rPr>
              <a:t>hedge fund companies</a:t>
            </a:r>
          </a:p>
          <a:p>
            <a:pPr marL="714375" lvl="1" indent="-350838">
              <a:spcAft>
                <a:spcPts val="600"/>
              </a:spcAft>
            </a:pPr>
            <a:r>
              <a:rPr lang="en-US" sz="2400" dirty="0">
                <a:latin typeface="Arial" panose="020B0604020202020204" pitchFamily="34" charset="0"/>
                <a:cs typeface="Arial" panose="020B0604020202020204" pitchFamily="34" charset="0"/>
                <a:sym typeface="Calibri"/>
              </a:rPr>
              <a:t>money market fund companies</a:t>
            </a:r>
          </a:p>
        </p:txBody>
      </p:sp>
    </p:spTree>
    <p:extLst>
      <p:ext uri="{BB962C8B-B14F-4D97-AF65-F5344CB8AC3E}">
        <p14:creationId xmlns:p14="http://schemas.microsoft.com/office/powerpoint/2010/main" val="2205286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13" y="391366"/>
            <a:ext cx="9996324" cy="1015436"/>
          </a:xfrm>
        </p:spPr>
        <p:txBody>
          <a:bodyPr/>
          <a:lstStyle/>
          <a:p>
            <a:r>
              <a:rPr lang="en-US" dirty="0">
                <a:latin typeface="Arial" panose="020B0604020202020204" pitchFamily="34" charset="0"/>
                <a:cs typeface="Arial" panose="020B0604020202020204" pitchFamily="34" charset="0"/>
              </a:rPr>
              <a:t>WHAT YOU WILL LEARN IN THIS CHAPTER</a:t>
            </a:r>
          </a:p>
        </p:txBody>
      </p:sp>
      <p:sp>
        <p:nvSpPr>
          <p:cNvPr id="24" name="Content Placeholder 2"/>
          <p:cNvSpPr>
            <a:spLocks noGrp="1"/>
          </p:cNvSpPr>
          <p:nvPr>
            <p:ph sz="quarter" idx="10"/>
          </p:nvPr>
        </p:nvSpPr>
        <p:spPr/>
        <p:txBody>
          <a:bodyPr/>
          <a:lstStyle/>
          <a:p>
            <a:pPr>
              <a:spcAft>
                <a:spcPts val="600"/>
              </a:spcAft>
              <a:defRPr/>
            </a:pPr>
            <a:r>
              <a:rPr lang="en-US" dirty="0">
                <a:latin typeface="Arial" panose="020B0604020202020204" pitchFamily="34" charset="0"/>
                <a:cs typeface="Arial" panose="020B0604020202020204" pitchFamily="34" charset="0"/>
              </a:rPr>
              <a:t>What are the various roles money plays and what forms does it take?</a:t>
            </a:r>
          </a:p>
          <a:p>
            <a:pPr>
              <a:spcAft>
                <a:spcPts val="600"/>
              </a:spcAft>
              <a:defRPr/>
            </a:pPr>
            <a:r>
              <a:rPr lang="en-US" dirty="0">
                <a:latin typeface="Arial" panose="020B0604020202020204" pitchFamily="34" charset="0"/>
                <a:cs typeface="Arial" panose="020B0604020202020204" pitchFamily="34" charset="0"/>
              </a:rPr>
              <a:t>Why is the level of the money supply so important to the state of the economy?</a:t>
            </a:r>
          </a:p>
          <a:p>
            <a:pPr>
              <a:spcAft>
                <a:spcPts val="600"/>
              </a:spcAft>
              <a:defRPr/>
            </a:pPr>
            <a:r>
              <a:rPr lang="en-US" dirty="0">
                <a:latin typeface="Arial" panose="020B0604020202020204" pitchFamily="34" charset="0"/>
                <a:cs typeface="Arial" panose="020B0604020202020204" pitchFamily="34" charset="0"/>
              </a:rPr>
              <a:t>How do the actions of private banks and the Federal Reserve determine the money supply?</a:t>
            </a:r>
          </a:p>
          <a:p>
            <a:pPr>
              <a:spcAft>
                <a:spcPts val="600"/>
              </a:spcAft>
              <a:defRPr/>
            </a:pPr>
            <a:r>
              <a:rPr lang="en-US" dirty="0">
                <a:latin typeface="Arial" panose="020B0604020202020204" pitchFamily="34" charset="0"/>
                <a:cs typeface="Arial" panose="020B0604020202020204" pitchFamily="34" charset="0"/>
              </a:rPr>
              <a:t>How does the Federal Reserve use open-market operations to change the monetary base?</a:t>
            </a:r>
          </a:p>
        </p:txBody>
      </p:sp>
    </p:spTree>
    <p:extLst>
      <p:ext uri="{BB962C8B-B14F-4D97-AF65-F5344CB8AC3E}">
        <p14:creationId xmlns:p14="http://schemas.microsoft.com/office/powerpoint/2010/main" val="3244868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69743"/>
            <a:ext cx="9996324" cy="987115"/>
          </a:xfrm>
        </p:spPr>
        <p:txBody>
          <a:bodyPr/>
          <a:lstStyle/>
          <a:p>
            <a:r>
              <a:rPr lang="en-US" sz="3200" b="1" dirty="0">
                <a:solidFill>
                  <a:srgbClr val="DA1B2C"/>
                </a:solidFill>
              </a:rPr>
              <a:t>HOW BANKS CREATE MONEY (1/2)</a:t>
            </a:r>
          </a:p>
        </p:txBody>
      </p:sp>
      <p:sp>
        <p:nvSpPr>
          <p:cNvPr id="5" name="Content Placeholder 4"/>
          <p:cNvSpPr>
            <a:spLocks noGrp="1"/>
          </p:cNvSpPr>
          <p:nvPr>
            <p:ph sz="quarter" idx="10"/>
          </p:nvPr>
        </p:nvSpPr>
        <p:spPr>
          <a:xfrm>
            <a:off x="136632" y="1404375"/>
            <a:ext cx="9804186" cy="3699888"/>
          </a:xfrm>
        </p:spPr>
        <p:txBody>
          <a:bodyPr/>
          <a:lstStyle/>
          <a:p>
            <a:pPr marL="354013" indent="-354013">
              <a:spcAft>
                <a:spcPts val="1200"/>
              </a:spcAft>
            </a:pPr>
            <a:r>
              <a:rPr lang="en-US" dirty="0">
                <a:latin typeface="Arial" panose="020B0604020202020204" pitchFamily="34" charset="0"/>
                <a:cs typeface="Arial" panose="020B0604020202020204" pitchFamily="34" charset="0"/>
              </a:rPr>
              <a:t>Silas keeps a shoebox full of cash under his bed.  Deciding to enter the twenty-first century, he deposits this cash at the bank. What’s the effect of his $1,000?</a:t>
            </a:r>
          </a:p>
          <a:p>
            <a:pPr marL="720725" lvl="1" indent="-366713">
              <a:spcAft>
                <a:spcPts val="1200"/>
              </a:spcAft>
            </a:pPr>
            <a:r>
              <a:rPr lang="en-US" dirty="0">
                <a:latin typeface="Arial" panose="020B0604020202020204" pitchFamily="34" charset="0"/>
                <a:cs typeface="Arial" panose="020B0604020202020204" pitchFamily="34" charset="0"/>
              </a:rPr>
              <a:t>Assume that the reserve ratio is 10%.</a:t>
            </a:r>
          </a:p>
          <a:p>
            <a:pPr marL="720725" lvl="1" indent="-366713">
              <a:spcAft>
                <a:spcPts val="4800"/>
              </a:spcAft>
            </a:pPr>
            <a:r>
              <a:rPr lang="en-US" dirty="0">
                <a:latin typeface="Arial" panose="020B0604020202020204" pitchFamily="34" charset="0"/>
                <a:cs typeface="Arial" panose="020B0604020202020204" pitchFamily="34" charset="0"/>
              </a:rPr>
              <a:t>The bank will reserve 10% and lend out 90% of the deposit.</a:t>
            </a:r>
          </a:p>
        </p:txBody>
      </p:sp>
      <p:pic>
        <p:nvPicPr>
          <p:cNvPr id="7" name="Picture 2" descr="Two tables depict a T-account comprised of Assets and Liabilities.&#10;Table (a) Initial Effect Before Bank Makes a New Loan: The table has two columns, Assets and Liabilities. The assets column has the following data: Loans, No change; Reserves, positive 1,000 dollars. The liabilities column has the following data, Checkable deposits, positive 1,000 dollars. Table (b) Effect When Bank Makes a New Loan: The table has two columns, Assets and Liabilities. The assets column has the following data, Loans, positive 900 dollars; Reserves, negative 900 dollars. The liabilities column has the following data, No change."/>
          <p:cNvPicPr>
            <a:picLocks noGrp="1" noChangeAspect="1" noChangeArrowheads="1"/>
          </p:cNvPicPr>
          <p:nvPr>
            <p:ph type="pic" idx="4294967295"/>
          </p:nvPr>
        </p:nvPicPr>
        <p:blipFill rotWithShape="1">
          <a:blip r:embed="rId2">
            <a:extLst>
              <a:ext uri="{28A0092B-C50C-407E-A947-70E740481C1C}">
                <a14:useLocalDpi xmlns:a14="http://schemas.microsoft.com/office/drawing/2010/main" val="0"/>
              </a:ext>
            </a:extLst>
          </a:blip>
          <a:srcRect r="4104"/>
          <a:stretch/>
        </p:blipFill>
        <p:spPr bwMode="auto">
          <a:xfrm>
            <a:off x="565224" y="4747846"/>
            <a:ext cx="8865876" cy="2708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9147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55403"/>
            <a:ext cx="9996324" cy="815797"/>
          </a:xfrm>
        </p:spPr>
        <p:txBody>
          <a:bodyPr/>
          <a:lstStyle/>
          <a:p>
            <a:r>
              <a:rPr lang="en-US" sz="3200" b="1" dirty="0">
                <a:solidFill>
                  <a:srgbClr val="DA1B2C"/>
                </a:solidFill>
              </a:rPr>
              <a:t>HOW BANKS CREATE MONEY (2/2)</a:t>
            </a:r>
          </a:p>
        </p:txBody>
      </p:sp>
      <p:sp>
        <p:nvSpPr>
          <p:cNvPr id="5" name="Content Placeholder 4"/>
          <p:cNvSpPr>
            <a:spLocks noGrp="1"/>
          </p:cNvSpPr>
          <p:nvPr>
            <p:ph sz="quarter" idx="10"/>
          </p:nvPr>
        </p:nvSpPr>
        <p:spPr>
          <a:xfrm>
            <a:off x="192138" y="1071200"/>
            <a:ext cx="9804186" cy="1983241"/>
          </a:xfrm>
        </p:spPr>
        <p:txBody>
          <a:bodyPr/>
          <a:lstStyle/>
          <a:p>
            <a:pPr marL="354013" indent="-354013"/>
            <a:r>
              <a:rPr lang="en-US" sz="2400" dirty="0">
                <a:latin typeface="Arial" panose="020B0604020202020204" pitchFamily="34" charset="0"/>
                <a:cs typeface="Arial" panose="020B0604020202020204" pitchFamily="34" charset="0"/>
              </a:rPr>
              <a:t>The first bank lends $900 to Maya, who pays the money  to Anne, who deposits it at her bank—and the cycle starts all over. Sounds familiar?</a:t>
            </a:r>
          </a:p>
          <a:p>
            <a:pPr marL="0" indent="0">
              <a:buNone/>
            </a:pPr>
            <a:r>
              <a:rPr lang="en-IN" sz="2000" b="1" dirty="0">
                <a:latin typeface="Arial" panose="020B0604020202020204" pitchFamily="34" charset="0"/>
                <a:cs typeface="Arial" panose="020B0604020202020204" pitchFamily="34" charset="0"/>
              </a:rPr>
              <a:t>TABLE 1 How Banks Create Money</a:t>
            </a:r>
            <a:endParaRPr lang="en-US" sz="2000" dirty="0">
              <a:latin typeface="Arial" panose="020B0604020202020204" pitchFamily="34" charset="0"/>
              <a:cs typeface="Arial" panose="020B0604020202020204" pitchFamily="34" charset="0"/>
            </a:endParaRPr>
          </a:p>
        </p:txBody>
      </p:sp>
      <p:graphicFrame>
        <p:nvGraphicFramePr>
          <p:cNvPr id="13" name="Table Placeholder 12">
            <a:extLst>
              <a:ext uri="{FF2B5EF4-FFF2-40B4-BE49-F238E27FC236}">
                <a16:creationId xmlns:a16="http://schemas.microsoft.com/office/drawing/2014/main" id="{97A69B09-742B-40D2-8F40-AFF62BAD795A}"/>
              </a:ext>
            </a:extLst>
          </p:cNvPr>
          <p:cNvGraphicFramePr>
            <a:graphicFrameLocks noGrp="1"/>
          </p:cNvGraphicFramePr>
          <p:nvPr>
            <p:ph type="tbl" sz="quarter" idx="13"/>
          </p:nvPr>
        </p:nvGraphicFramePr>
        <p:xfrm>
          <a:off x="304248" y="2975444"/>
          <a:ext cx="9387827" cy="4173580"/>
        </p:xfrm>
        <a:graphic>
          <a:graphicData uri="http://schemas.openxmlformats.org/drawingml/2006/table">
            <a:tbl>
              <a:tblPr firstRow="1">
                <a:tableStyleId>{5940675A-B579-460E-94D1-54222C63F5DA}</a:tableStyleId>
              </a:tblPr>
              <a:tblGrid>
                <a:gridCol w="5126070">
                  <a:extLst>
                    <a:ext uri="{9D8B030D-6E8A-4147-A177-3AD203B41FA5}">
                      <a16:colId xmlns:a16="http://schemas.microsoft.com/office/drawing/2014/main" val="20000"/>
                    </a:ext>
                  </a:extLst>
                </a:gridCol>
                <a:gridCol w="1497373">
                  <a:extLst>
                    <a:ext uri="{9D8B030D-6E8A-4147-A177-3AD203B41FA5}">
                      <a16:colId xmlns:a16="http://schemas.microsoft.com/office/drawing/2014/main" val="20001"/>
                    </a:ext>
                  </a:extLst>
                </a:gridCol>
                <a:gridCol w="1612555">
                  <a:extLst>
                    <a:ext uri="{9D8B030D-6E8A-4147-A177-3AD203B41FA5}">
                      <a16:colId xmlns:a16="http://schemas.microsoft.com/office/drawing/2014/main" val="20002"/>
                    </a:ext>
                  </a:extLst>
                </a:gridCol>
                <a:gridCol w="1151829">
                  <a:extLst>
                    <a:ext uri="{9D8B030D-6E8A-4147-A177-3AD203B41FA5}">
                      <a16:colId xmlns:a16="http://schemas.microsoft.com/office/drawing/2014/main" val="20003"/>
                    </a:ext>
                  </a:extLst>
                </a:gridCol>
              </a:tblGrid>
              <a:tr h="1043395">
                <a:tc>
                  <a:txBody>
                    <a:bodyPr/>
                    <a:lstStyle/>
                    <a:p>
                      <a:pPr algn="ctr" fontAlgn="ctr"/>
                      <a:r>
                        <a:rPr lang="en-IN" sz="1600" b="1" u="none" strike="noStrike" dirty="0">
                          <a:effectLst/>
                          <a:latin typeface="Arial" panose="020B0604020202020204" pitchFamily="34" charset="0"/>
                          <a:cs typeface="Arial" panose="020B0604020202020204" pitchFamily="34" charset="0"/>
                        </a:rPr>
                        <a:t> </a:t>
                      </a:r>
                      <a:endParaRPr lang="en-IN" sz="1600" b="1" i="0" u="none" strike="noStrike" dirty="0">
                        <a:solidFill>
                          <a:schemeClr val="tx1"/>
                        </a:solidFill>
                        <a:effectLst/>
                        <a:latin typeface="Arial" panose="020B0604020202020204" pitchFamily="34" charset="0"/>
                        <a:cs typeface="Arial" panose="020B0604020202020204" pitchFamily="34" charset="0"/>
                      </a:endParaRPr>
                    </a:p>
                  </a:txBody>
                  <a:tcPr anchor="ctr"/>
                </a:tc>
                <a:tc>
                  <a:txBody>
                    <a:bodyPr/>
                    <a:lstStyle/>
                    <a:p>
                      <a:pPr algn="ctr" fontAlgn="ctr"/>
                      <a:r>
                        <a:rPr lang="en-US" sz="1600" b="1" u="none" strike="noStrike" dirty="0">
                          <a:effectLst/>
                          <a:latin typeface="Arial" panose="020B0604020202020204" pitchFamily="34" charset="0"/>
                          <a:cs typeface="Arial" panose="020B0604020202020204" pitchFamily="34" charset="0"/>
                        </a:rPr>
                        <a:t>Currency in circulation</a:t>
                      </a:r>
                      <a:endParaRPr lang="en-US" sz="1600" b="1" i="0" u="none" strike="noStrike" dirty="0">
                        <a:solidFill>
                          <a:schemeClr val="tx1"/>
                        </a:solidFill>
                        <a:effectLst/>
                        <a:latin typeface="Arial" panose="020B0604020202020204" pitchFamily="34" charset="0"/>
                        <a:cs typeface="Arial" panose="020B0604020202020204" pitchFamily="34" charset="0"/>
                      </a:endParaRPr>
                    </a:p>
                  </a:txBody>
                  <a:tcPr anchor="ctr"/>
                </a:tc>
                <a:tc>
                  <a:txBody>
                    <a:bodyPr/>
                    <a:lstStyle/>
                    <a:p>
                      <a:pPr algn="ctr" fontAlgn="ctr"/>
                      <a:r>
                        <a:rPr lang="en-US" sz="1600" b="1" u="none" strike="noStrike" dirty="0">
                          <a:effectLst/>
                          <a:latin typeface="Arial" panose="020B0604020202020204" pitchFamily="34" charset="0"/>
                          <a:cs typeface="Arial" panose="020B0604020202020204" pitchFamily="34" charset="0"/>
                        </a:rPr>
                        <a:t>Checkable </a:t>
                      </a:r>
                    </a:p>
                    <a:p>
                      <a:pPr algn="ctr" fontAlgn="ctr"/>
                      <a:r>
                        <a:rPr lang="en-US" sz="1600" b="1" u="none" strike="noStrike" dirty="0">
                          <a:effectLst/>
                          <a:latin typeface="Arial" panose="020B0604020202020204" pitchFamily="34" charset="0"/>
                          <a:cs typeface="Arial" panose="020B0604020202020204" pitchFamily="34" charset="0"/>
                        </a:rPr>
                        <a:t>bank deposits</a:t>
                      </a:r>
                      <a:endParaRPr lang="en-US" sz="1600" b="1" i="0" u="none" strike="noStrike" dirty="0">
                        <a:solidFill>
                          <a:schemeClr val="tx1"/>
                        </a:solidFill>
                        <a:effectLst/>
                        <a:latin typeface="Arial" panose="020B0604020202020204" pitchFamily="34" charset="0"/>
                        <a:cs typeface="Arial" panose="020B0604020202020204" pitchFamily="34" charset="0"/>
                      </a:endParaRPr>
                    </a:p>
                  </a:txBody>
                  <a:tcPr anchor="ctr"/>
                </a:tc>
                <a:tc>
                  <a:txBody>
                    <a:bodyPr/>
                    <a:lstStyle/>
                    <a:p>
                      <a:pPr algn="ctr" fontAlgn="ctr"/>
                      <a:r>
                        <a:rPr lang="en-US" sz="1600" b="1" u="none" strike="noStrike" dirty="0">
                          <a:effectLst/>
                          <a:latin typeface="Arial" panose="020B0604020202020204" pitchFamily="34" charset="0"/>
                          <a:cs typeface="Arial" panose="020B0604020202020204" pitchFamily="34" charset="0"/>
                        </a:rPr>
                        <a:t>Money supply</a:t>
                      </a:r>
                      <a:endParaRPr lang="en-US" sz="1600" b="1" i="0" u="none" strike="noStrike" dirty="0">
                        <a:solidFill>
                          <a:schemeClr val="tx1"/>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0"/>
                  </a:ext>
                </a:extLst>
              </a:tr>
              <a:tr h="734241">
                <a:tc>
                  <a:txBody>
                    <a:bodyPr/>
                    <a:lstStyle/>
                    <a:p>
                      <a:pPr algn="l" fontAlgn="ctr"/>
                      <a:r>
                        <a:rPr lang="en-IN" sz="1600" b="1" u="none" strike="noStrike" dirty="0">
                          <a:effectLst/>
                          <a:latin typeface="Arial" panose="020B0604020202020204" pitchFamily="34" charset="0"/>
                          <a:cs typeface="Arial" panose="020B0604020202020204" pitchFamily="34" charset="0"/>
                        </a:rPr>
                        <a:t>First stage</a:t>
                      </a:r>
                    </a:p>
                    <a:p>
                      <a:pPr algn="l" fontAlgn="ctr"/>
                      <a:r>
                        <a:rPr lang="en-IN" sz="1600" u="none" strike="noStrike" dirty="0">
                          <a:effectLst/>
                          <a:latin typeface="Arial" panose="020B0604020202020204" pitchFamily="34" charset="0"/>
                          <a:cs typeface="Arial" panose="020B0604020202020204" pitchFamily="34" charset="0"/>
                        </a:rPr>
                        <a:t>Silas keeps his cash under his bed.</a:t>
                      </a:r>
                      <a:endParaRPr lang="en-IN" sz="1600" b="1" i="0" u="none" strike="noStrike" dirty="0">
                        <a:solidFill>
                          <a:schemeClr val="tx1"/>
                        </a:solidFill>
                        <a:effectLst/>
                        <a:latin typeface="Arial" panose="020B0604020202020204" pitchFamily="34" charset="0"/>
                        <a:cs typeface="Arial" panose="020B0604020202020204" pitchFamily="34" charset="0"/>
                      </a:endParaRPr>
                    </a:p>
                  </a:txBody>
                  <a:tcPr/>
                </a:tc>
                <a:tc>
                  <a:txBody>
                    <a:bodyPr/>
                    <a:lstStyle/>
                    <a:p>
                      <a:pPr algn="ctr" fontAlgn="ctr"/>
                      <a:r>
                        <a:rPr lang="en-US" sz="1600" u="none" strike="noStrike" dirty="0">
                          <a:effectLst/>
                          <a:latin typeface="Arial" panose="020B0604020202020204" pitchFamily="34" charset="0"/>
                          <a:cs typeface="Arial" panose="020B0604020202020204" pitchFamily="34" charset="0"/>
                        </a:rPr>
                        <a:t>$1,000</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a:tc>
                <a:tc>
                  <a:txBody>
                    <a:bodyPr/>
                    <a:lstStyle/>
                    <a:p>
                      <a:pPr algn="ctr" fontAlgn="ctr"/>
                      <a:r>
                        <a:rPr lang="en-US" sz="1600" u="none" strike="noStrike" dirty="0">
                          <a:effectLst/>
                          <a:latin typeface="Arial" panose="020B0604020202020204" pitchFamily="34" charset="0"/>
                          <a:cs typeface="Arial" panose="020B0604020202020204" pitchFamily="34" charset="0"/>
                        </a:rPr>
                        <a:t>$0</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a:tc>
                <a:tc>
                  <a:txBody>
                    <a:bodyPr/>
                    <a:lstStyle/>
                    <a:p>
                      <a:pPr algn="ctr" fontAlgn="ctr"/>
                      <a:r>
                        <a:rPr lang="en-US" sz="1600" u="none" strike="noStrike" dirty="0">
                          <a:effectLst/>
                          <a:latin typeface="Arial" panose="020B0604020202020204" pitchFamily="34" charset="0"/>
                          <a:cs typeface="Arial" panose="020B0604020202020204" pitchFamily="34" charset="0"/>
                        </a:rPr>
                        <a:t>$1,000</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1352549">
                <a:tc>
                  <a:txBody>
                    <a:bodyPr/>
                    <a:lstStyle/>
                    <a:p>
                      <a:pPr algn="l" fontAlgn="ctr"/>
                      <a:r>
                        <a:rPr lang="en-IN" sz="1600" b="1" u="none" strike="noStrike" dirty="0">
                          <a:effectLst/>
                          <a:latin typeface="Arial" panose="020B0604020202020204" pitchFamily="34" charset="0"/>
                          <a:cs typeface="Arial" panose="020B0604020202020204" pitchFamily="34" charset="0"/>
                        </a:rPr>
                        <a:t>Second stage</a:t>
                      </a:r>
                    </a:p>
                    <a:p>
                      <a:pPr algn="l" fontAlgn="ctr"/>
                      <a:r>
                        <a:rPr lang="en-IN" sz="1600" u="none" strike="noStrike" dirty="0">
                          <a:effectLst/>
                          <a:latin typeface="Arial" panose="020B0604020202020204" pitchFamily="34" charset="0"/>
                          <a:cs typeface="Arial" panose="020B0604020202020204" pitchFamily="34" charset="0"/>
                        </a:rPr>
                        <a:t>Silas deposits cash in First Street Bank, which lends out $900 to Maya, who then pays it to Anne Acme.</a:t>
                      </a:r>
                      <a:endParaRPr lang="en-IN" sz="1600" b="1" i="0" u="none" strike="noStrike" dirty="0">
                        <a:solidFill>
                          <a:schemeClr val="tx1"/>
                        </a:solidFill>
                        <a:effectLst/>
                        <a:latin typeface="Arial" panose="020B0604020202020204" pitchFamily="34" charset="0"/>
                        <a:cs typeface="Arial" panose="020B0604020202020204" pitchFamily="34" charset="0"/>
                      </a:endParaRPr>
                    </a:p>
                  </a:txBody>
                  <a:tcPr/>
                </a:tc>
                <a:tc>
                  <a:txBody>
                    <a:bodyPr/>
                    <a:lstStyle/>
                    <a:p>
                      <a:pPr algn="ctr" fontAlgn="ctr"/>
                      <a:r>
                        <a:rPr lang="en-US" sz="1600" u="none" strike="noStrike" dirty="0">
                          <a:effectLst/>
                          <a:latin typeface="Arial" panose="020B0604020202020204" pitchFamily="34" charset="0"/>
                          <a:cs typeface="Arial" panose="020B0604020202020204" pitchFamily="34" charset="0"/>
                        </a:rPr>
                        <a:t>900</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a:tc>
                <a:tc>
                  <a:txBody>
                    <a:bodyPr/>
                    <a:lstStyle/>
                    <a:p>
                      <a:pPr algn="ctr" fontAlgn="ctr"/>
                      <a:r>
                        <a:rPr lang="en-US" sz="1600" u="none" strike="noStrike" dirty="0">
                          <a:effectLst/>
                          <a:latin typeface="Arial" panose="020B0604020202020204" pitchFamily="34" charset="0"/>
                          <a:cs typeface="Arial" panose="020B0604020202020204" pitchFamily="34" charset="0"/>
                        </a:rPr>
                        <a:t>1,000</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a:tc>
                <a:tc>
                  <a:txBody>
                    <a:bodyPr/>
                    <a:lstStyle/>
                    <a:p>
                      <a:pPr algn="ctr" fontAlgn="ctr"/>
                      <a:r>
                        <a:rPr lang="en-US" sz="1600" u="none" strike="noStrike" dirty="0">
                          <a:effectLst/>
                          <a:latin typeface="Arial" panose="020B0604020202020204" pitchFamily="34" charset="0"/>
                          <a:cs typeface="Arial" panose="020B0604020202020204" pitchFamily="34" charset="0"/>
                        </a:rPr>
                        <a:t>1,900</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1043395">
                <a:tc>
                  <a:txBody>
                    <a:bodyPr/>
                    <a:lstStyle/>
                    <a:p>
                      <a:pPr algn="l" fontAlgn="ctr"/>
                      <a:r>
                        <a:rPr lang="en-IN" sz="1600" b="1" u="none" strike="noStrike" dirty="0">
                          <a:effectLst/>
                          <a:latin typeface="Arial" panose="020B0604020202020204" pitchFamily="34" charset="0"/>
                          <a:cs typeface="Arial" panose="020B0604020202020204" pitchFamily="34" charset="0"/>
                        </a:rPr>
                        <a:t>Third stage</a:t>
                      </a:r>
                    </a:p>
                    <a:p>
                      <a:pPr algn="l" fontAlgn="ctr"/>
                      <a:r>
                        <a:rPr lang="en-IN" sz="1600" u="none" strike="noStrike" dirty="0">
                          <a:effectLst/>
                          <a:latin typeface="Arial" panose="020B0604020202020204" pitchFamily="34" charset="0"/>
                          <a:cs typeface="Arial" panose="020B0604020202020204" pitchFamily="34" charset="0"/>
                        </a:rPr>
                        <a:t>Anne Acme deposits $900 in Second Street Bank, which lends out $810 to another borrower.</a:t>
                      </a:r>
                      <a:endParaRPr lang="en-IN" sz="1600" b="1" i="0" u="none" strike="noStrike" dirty="0">
                        <a:solidFill>
                          <a:schemeClr val="tx1"/>
                        </a:solidFill>
                        <a:effectLst/>
                        <a:latin typeface="Arial" panose="020B0604020202020204" pitchFamily="34" charset="0"/>
                        <a:cs typeface="Arial" panose="020B0604020202020204" pitchFamily="34" charset="0"/>
                      </a:endParaRPr>
                    </a:p>
                  </a:txBody>
                  <a:tcPr/>
                </a:tc>
                <a:tc>
                  <a:txBody>
                    <a:bodyPr/>
                    <a:lstStyle/>
                    <a:p>
                      <a:pPr algn="ctr" fontAlgn="ctr"/>
                      <a:r>
                        <a:rPr lang="en-US" sz="1600" u="none" strike="noStrike" dirty="0">
                          <a:effectLst/>
                          <a:latin typeface="Arial" panose="020B0604020202020204" pitchFamily="34" charset="0"/>
                          <a:cs typeface="Arial" panose="020B0604020202020204" pitchFamily="34" charset="0"/>
                        </a:rPr>
                        <a:t>810</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a:tc>
                <a:tc>
                  <a:txBody>
                    <a:bodyPr/>
                    <a:lstStyle/>
                    <a:p>
                      <a:pPr algn="ctr" fontAlgn="ctr"/>
                      <a:r>
                        <a:rPr lang="en-US" sz="1600" u="none" strike="noStrike" dirty="0">
                          <a:effectLst/>
                          <a:latin typeface="Arial" panose="020B0604020202020204" pitchFamily="34" charset="0"/>
                          <a:cs typeface="Arial" panose="020B0604020202020204" pitchFamily="34" charset="0"/>
                        </a:rPr>
                        <a:t>1,900</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a:tc>
                <a:tc>
                  <a:txBody>
                    <a:bodyPr/>
                    <a:lstStyle/>
                    <a:p>
                      <a:pPr algn="ctr" fontAlgn="ctr"/>
                      <a:r>
                        <a:rPr lang="en-US" sz="1600" u="none" strike="noStrike" dirty="0">
                          <a:effectLst/>
                          <a:latin typeface="Arial" panose="020B0604020202020204" pitchFamily="34" charset="0"/>
                          <a:cs typeface="Arial" panose="020B0604020202020204" pitchFamily="34" charset="0"/>
                        </a:rPr>
                        <a:t>2,710</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466485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latin typeface="Arial" panose="020B0604020202020204" pitchFamily="34" charset="0"/>
                <a:cs typeface="Arial" panose="020B0604020202020204" pitchFamily="34" charset="0"/>
              </a:rPr>
              <a:t>RESERVES, BANK DEPOSITS, AND THE MONEY MULTIPLIER</a:t>
            </a:r>
          </a:p>
        </p:txBody>
      </p:sp>
      <p:sp>
        <p:nvSpPr>
          <p:cNvPr id="3" name="Content Placeholder 2"/>
          <p:cNvSpPr>
            <a:spLocks noGrp="1"/>
          </p:cNvSpPr>
          <p:nvPr>
            <p:ph sz="quarter" idx="10"/>
          </p:nvPr>
        </p:nvSpPr>
        <p:spPr>
          <a:xfrm>
            <a:off x="117582" y="1933290"/>
            <a:ext cx="9804186" cy="5219071"/>
          </a:xfrm>
        </p:spPr>
        <p:txBody>
          <a:bodyPr>
            <a:normAutofit fontScale="85000" lnSpcReduction="10000"/>
          </a:bodyPr>
          <a:lstStyle/>
          <a:p>
            <a:pPr marL="354013" indent="-354013">
              <a:lnSpc>
                <a:spcPct val="120000"/>
              </a:lnSpc>
              <a:spcAft>
                <a:spcPts val="600"/>
              </a:spcAft>
            </a:pPr>
            <a:r>
              <a:rPr lang="en-US" dirty="0"/>
              <a:t>Before, we described the multiplier process when an initial increase in real GDP leads to a rise in consumer spending, which leads to a further rise in real GDP, which leads to a further rise in consumer spending, and so on. Here we have another kind of multiplier—the money multiplier.</a:t>
            </a:r>
          </a:p>
          <a:p>
            <a:pPr marL="354013" indent="-354013">
              <a:lnSpc>
                <a:spcPct val="120000"/>
              </a:lnSpc>
              <a:spcAft>
                <a:spcPts val="600"/>
              </a:spcAft>
            </a:pPr>
            <a:r>
              <a:rPr lang="en-US" b="1" dirty="0">
                <a:latin typeface="Arial" panose="020B0604020202020204" pitchFamily="34" charset="0"/>
                <a:cs typeface="Arial" panose="020B0604020202020204" pitchFamily="34" charset="0"/>
              </a:rPr>
              <a:t>Excess reserves: </a:t>
            </a:r>
            <a:r>
              <a:rPr lang="en-US" dirty="0">
                <a:latin typeface="Arial" panose="020B0604020202020204" pitchFamily="34" charset="0"/>
                <a:cs typeface="Arial" panose="020B0604020202020204" pitchFamily="34" charset="0"/>
              </a:rPr>
              <a:t>bank’s reserves over and above the reserves required by law or regulation.</a:t>
            </a:r>
          </a:p>
          <a:p>
            <a:pPr marL="714375" lvl="1" indent="-350838">
              <a:lnSpc>
                <a:spcPct val="120000"/>
              </a:lnSpc>
              <a:spcAft>
                <a:spcPts val="600"/>
              </a:spcAft>
            </a:pPr>
            <a:r>
              <a:rPr lang="en-US" dirty="0">
                <a:latin typeface="Arial" panose="020B0604020202020204" pitchFamily="34" charset="0"/>
                <a:cs typeface="Arial" panose="020B0604020202020204" pitchFamily="34" charset="0"/>
              </a:rPr>
              <a:t>Assume that banks don’t want to hold excess reserves.</a:t>
            </a:r>
          </a:p>
          <a:p>
            <a:pPr marL="354013" indent="-354013">
              <a:lnSpc>
                <a:spcPct val="120000"/>
              </a:lnSpc>
              <a:spcAft>
                <a:spcPts val="600"/>
              </a:spcAft>
            </a:pPr>
            <a:r>
              <a:rPr lang="en-US" dirty="0">
                <a:latin typeface="Arial" panose="020B0604020202020204" pitchFamily="34" charset="0"/>
                <a:cs typeface="Arial" panose="020B0604020202020204" pitchFamily="34" charset="0"/>
              </a:rPr>
              <a:t>Increase in bank deposits from $1,000 in excess reserves = $1,000 + [$1,000 × (1 − </a:t>
            </a:r>
            <a:r>
              <a:rPr lang="en-US" i="1" dirty="0">
                <a:latin typeface="Arial" panose="020B0604020202020204" pitchFamily="34" charset="0"/>
                <a:cs typeface="Arial" panose="020B0604020202020204" pitchFamily="34" charset="0"/>
              </a:rPr>
              <a:t>rr</a:t>
            </a:r>
            <a:r>
              <a:rPr lang="en-US" dirty="0">
                <a:latin typeface="Arial" panose="020B0604020202020204" pitchFamily="34" charset="0"/>
                <a:cs typeface="Arial" panose="020B0604020202020204" pitchFamily="34" charset="0"/>
              </a:rPr>
              <a:t>)] + [$1,000 × (1 − </a:t>
            </a:r>
            <a:r>
              <a:rPr lang="en-US" i="1" dirty="0">
                <a:latin typeface="Arial" panose="020B0604020202020204" pitchFamily="34" charset="0"/>
                <a:cs typeface="Arial" panose="020B0604020202020204" pitchFamily="34" charset="0"/>
              </a:rPr>
              <a:t>rr</a:t>
            </a:r>
            <a:r>
              <a:rPr lang="en-US" dirty="0">
                <a:latin typeface="Arial" panose="020B0604020202020204" pitchFamily="34" charset="0"/>
                <a:cs typeface="Arial" panose="020B0604020202020204" pitchFamily="34" charset="0"/>
              </a:rPr>
              <a:t>)</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 [$1,000 × (1 − </a:t>
            </a:r>
            <a:r>
              <a:rPr lang="en-US" i="1" dirty="0">
                <a:latin typeface="Arial" panose="020B0604020202020204" pitchFamily="34" charset="0"/>
                <a:cs typeface="Arial" panose="020B0604020202020204" pitchFamily="34" charset="0"/>
              </a:rPr>
              <a:t>rr</a:t>
            </a:r>
            <a:r>
              <a:rPr lang="en-US" dirty="0">
                <a:latin typeface="Arial" panose="020B0604020202020204" pitchFamily="34" charset="0"/>
                <a:cs typeface="Arial" panose="020B0604020202020204" pitchFamily="34" charset="0"/>
              </a:rPr>
              <a:t>)</a:t>
            </a:r>
            <a:r>
              <a:rPr lang="en-US" baseline="30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 . . .</a:t>
            </a:r>
          </a:p>
          <a:p>
            <a:pPr marL="354013" indent="-354013">
              <a:lnSpc>
                <a:spcPct val="120000"/>
              </a:lnSpc>
              <a:spcAft>
                <a:spcPts val="600"/>
              </a:spcAft>
            </a:pPr>
            <a:r>
              <a:rPr lang="en-US" dirty="0">
                <a:latin typeface="Arial" panose="020B0604020202020204" pitchFamily="34" charset="0"/>
                <a:cs typeface="Arial" panose="020B0604020202020204" pitchFamily="34" charset="0"/>
              </a:rPr>
              <a:t>This can be simplified to $1,000/</a:t>
            </a:r>
            <a:r>
              <a:rPr lang="en-US" i="1" dirty="0">
                <a:latin typeface="Arial" panose="020B0604020202020204" pitchFamily="34" charset="0"/>
                <a:cs typeface="Arial" panose="020B0604020202020204" pitchFamily="34" charset="0"/>
              </a:rPr>
              <a:t>rr</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910461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5651"/>
            <a:ext cx="9996324" cy="897377"/>
          </a:xfrm>
        </p:spPr>
        <p:txBody>
          <a:bodyPr/>
          <a:lstStyle/>
          <a:p>
            <a:r>
              <a:rPr lang="en-US" sz="3200" b="1" dirty="0">
                <a:solidFill>
                  <a:srgbClr val="DA1B2C"/>
                </a:solidFill>
              </a:rPr>
              <a:t>LEARN BY DOING PRACTICE QUESTION 2</a:t>
            </a:r>
          </a:p>
        </p:txBody>
      </p:sp>
      <p:pic>
        <p:nvPicPr>
          <p:cNvPr id="8" name="Picture 2" descr="T-account showing required reserves of $100, loans of $400, treasury bills of $800, deposits of $1000."/>
          <p:cNvPicPr>
            <a:picLocks noGrp="1" noChangeAspect="1" noChangeArrowheads="1"/>
          </p:cNvPicPr>
          <p:nvPr>
            <p:ph type="pic" sz="quarter" idx="11"/>
          </p:nvPr>
        </p:nvPicPr>
        <p:blipFill>
          <a:blip r:embed="rId3" cstate="screen">
            <a:extLst>
              <a:ext uri="{28A0092B-C50C-407E-A947-70E740481C1C}">
                <a14:useLocalDpi xmlns:a14="http://schemas.microsoft.com/office/drawing/2010/main"/>
              </a:ext>
            </a:extLst>
          </a:blip>
          <a:stretch>
            <a:fillRect/>
          </a:stretch>
        </p:blipFill>
        <p:spPr bwMode="auto">
          <a:xfrm>
            <a:off x="1727566" y="1426377"/>
            <a:ext cx="6603267" cy="2612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quarter" idx="10"/>
          </p:nvPr>
        </p:nvSpPr>
        <p:spPr>
          <a:xfrm>
            <a:off x="96068" y="4038749"/>
            <a:ext cx="9804186" cy="3257550"/>
          </a:xfrm>
        </p:spPr>
        <p:txBody>
          <a:bodyPr/>
          <a:lstStyle/>
          <a:p>
            <a:pPr marL="354013" indent="-354013">
              <a:spcAft>
                <a:spcPts val="1200"/>
              </a:spcAft>
            </a:pPr>
            <a:r>
              <a:rPr lang="en-US" sz="2600" dirty="0">
                <a:latin typeface="Arial" panose="020B0604020202020204" pitchFamily="34" charset="0"/>
                <a:cs typeface="Arial" panose="020B0604020202020204" pitchFamily="34" charset="0"/>
              </a:rPr>
              <a:t>Given this T-account and assuming the bank holds no excess reserves, what is the required reserve ratio?</a:t>
            </a:r>
          </a:p>
          <a:p>
            <a:pPr marL="720725" lvl="1" indent="-366713">
              <a:spcAft>
                <a:spcPts val="600"/>
              </a:spcAft>
              <a:buFont typeface="+mj-lt"/>
              <a:buAutoNum type="alphaLcParenR"/>
            </a:pPr>
            <a:r>
              <a:rPr lang="en-US" dirty="0">
                <a:latin typeface="Arial" panose="020B0604020202020204" pitchFamily="34" charset="0"/>
                <a:cs typeface="Arial" panose="020B0604020202020204" pitchFamily="34" charset="0"/>
              </a:rPr>
              <a:t>10%</a:t>
            </a:r>
          </a:p>
          <a:p>
            <a:pPr marL="720725" lvl="1" indent="-366713">
              <a:spcAft>
                <a:spcPts val="600"/>
              </a:spcAft>
              <a:buFont typeface="+mj-lt"/>
              <a:buAutoNum type="alphaLcParenR"/>
            </a:pPr>
            <a:r>
              <a:rPr lang="en-US" dirty="0">
                <a:latin typeface="Arial" panose="020B0604020202020204" pitchFamily="34" charset="0"/>
                <a:cs typeface="Arial" panose="020B0604020202020204" pitchFamily="34" charset="0"/>
              </a:rPr>
              <a:t>40%</a:t>
            </a:r>
          </a:p>
          <a:p>
            <a:pPr marL="720725" lvl="1" indent="-366713">
              <a:spcAft>
                <a:spcPts val="600"/>
              </a:spcAft>
              <a:buFont typeface="+mj-lt"/>
              <a:buAutoNum type="alphaLcParenR"/>
            </a:pPr>
            <a:r>
              <a:rPr lang="en-US" dirty="0">
                <a:latin typeface="Arial" panose="020B0604020202020204" pitchFamily="34" charset="0"/>
                <a:cs typeface="Arial" panose="020B0604020202020204" pitchFamily="34" charset="0"/>
              </a:rPr>
              <a:t>80%</a:t>
            </a:r>
          </a:p>
          <a:p>
            <a:pPr marL="720725" lvl="1" indent="-366713">
              <a:spcAft>
                <a:spcPts val="600"/>
              </a:spcAft>
              <a:buFont typeface="+mj-lt"/>
              <a:buAutoNum type="alphaLcParenR"/>
            </a:pPr>
            <a:r>
              <a:rPr lang="en-US" dirty="0">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1841132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31" y="156880"/>
            <a:ext cx="9996324" cy="897377"/>
          </a:xfrm>
        </p:spPr>
        <p:txBody>
          <a:bodyPr/>
          <a:lstStyle/>
          <a:p>
            <a:r>
              <a:rPr lang="en-US" sz="3200" b="1" dirty="0">
                <a:solidFill>
                  <a:srgbClr val="DA1B2C"/>
                </a:solidFill>
              </a:rPr>
              <a:t>LEARN BY DOING PRACTICE QUESTION 2 (Answer)</a:t>
            </a:r>
          </a:p>
        </p:txBody>
      </p:sp>
      <p:pic>
        <p:nvPicPr>
          <p:cNvPr id="8" name="Picture 2" descr="T-account showing required reserves of $100, loans of $400, treasury bills of $800, deposits of $1000."/>
          <p:cNvPicPr>
            <a:picLocks noGrp="1" noChangeAspect="1" noChangeArrowheads="1"/>
          </p:cNvPicPr>
          <p:nvPr>
            <p:ph type="pic" sz="quarter" idx="11"/>
          </p:nvPr>
        </p:nvPicPr>
        <p:blipFill>
          <a:blip r:embed="rId3" cstate="screen">
            <a:extLst>
              <a:ext uri="{28A0092B-C50C-407E-A947-70E740481C1C}">
                <a14:useLocalDpi xmlns:a14="http://schemas.microsoft.com/office/drawing/2010/main"/>
              </a:ext>
            </a:extLst>
          </a:blip>
          <a:stretch>
            <a:fillRect/>
          </a:stretch>
        </p:blipFill>
        <p:spPr bwMode="auto">
          <a:xfrm>
            <a:off x="1683097" y="1242655"/>
            <a:ext cx="6603267" cy="2612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quarter" idx="10"/>
          </p:nvPr>
        </p:nvSpPr>
        <p:spPr>
          <a:xfrm>
            <a:off x="178707" y="3970903"/>
            <a:ext cx="9804186" cy="3257550"/>
          </a:xfrm>
        </p:spPr>
        <p:txBody>
          <a:bodyPr/>
          <a:lstStyle/>
          <a:p>
            <a:pPr marL="358775" indent="-358775">
              <a:spcAft>
                <a:spcPts val="1200"/>
              </a:spcAft>
            </a:pPr>
            <a:r>
              <a:rPr lang="en-US" sz="2600" dirty="0">
                <a:latin typeface="Arial" panose="020B0604020202020204" pitchFamily="34" charset="0"/>
                <a:cs typeface="Arial" panose="020B0604020202020204" pitchFamily="34" charset="0"/>
              </a:rPr>
              <a:t>Given this T-account and assuming the bank holds no excess reserves, what is the required reserve ratio?</a:t>
            </a:r>
          </a:p>
          <a:p>
            <a:pPr marL="811213" lvl="1">
              <a:spcAft>
                <a:spcPts val="600"/>
              </a:spcAft>
              <a:buFont typeface="+mj-lt"/>
              <a:buAutoNum type="alphaLcParenR"/>
            </a:pPr>
            <a:r>
              <a:rPr lang="en-US" b="1" dirty="0">
                <a:latin typeface="Arial" panose="020B0604020202020204" pitchFamily="34" charset="0"/>
                <a:cs typeface="Arial" panose="020B0604020202020204" pitchFamily="34" charset="0"/>
              </a:rPr>
              <a:t>10% (correct answer)</a:t>
            </a:r>
          </a:p>
          <a:p>
            <a:pPr marL="811213" lvl="1">
              <a:spcAft>
                <a:spcPts val="600"/>
              </a:spcAft>
              <a:buFont typeface="+mj-lt"/>
              <a:buAutoNum type="alphaLcParenR"/>
            </a:pPr>
            <a:r>
              <a:rPr lang="en-US" dirty="0">
                <a:latin typeface="Arial" panose="020B0604020202020204" pitchFamily="34" charset="0"/>
                <a:cs typeface="Arial" panose="020B0604020202020204" pitchFamily="34" charset="0"/>
              </a:rPr>
              <a:t>40%</a:t>
            </a:r>
          </a:p>
          <a:p>
            <a:pPr marL="811213" lvl="1">
              <a:spcAft>
                <a:spcPts val="600"/>
              </a:spcAft>
              <a:buFont typeface="+mj-lt"/>
              <a:buAutoNum type="alphaLcParenR"/>
            </a:pPr>
            <a:r>
              <a:rPr lang="en-US" dirty="0">
                <a:latin typeface="Arial" panose="020B0604020202020204" pitchFamily="34" charset="0"/>
                <a:cs typeface="Arial" panose="020B0604020202020204" pitchFamily="34" charset="0"/>
              </a:rPr>
              <a:t>80%</a:t>
            </a:r>
          </a:p>
          <a:p>
            <a:pPr marL="811213" lvl="1">
              <a:spcAft>
                <a:spcPts val="600"/>
              </a:spcAft>
              <a:buFont typeface="+mj-lt"/>
              <a:buAutoNum type="alphaLcParenR"/>
            </a:pPr>
            <a:r>
              <a:rPr lang="en-US" dirty="0">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2264547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56" y="379609"/>
            <a:ext cx="9996324" cy="1015436"/>
          </a:xfrm>
        </p:spPr>
        <p:txBody>
          <a:bodyPr/>
          <a:lstStyle/>
          <a:p>
            <a:r>
              <a:rPr lang="en-US" dirty="0">
                <a:latin typeface="Arial" panose="020B0604020202020204" pitchFamily="34" charset="0"/>
                <a:cs typeface="Arial" panose="020B0604020202020204" pitchFamily="34" charset="0"/>
              </a:rPr>
              <a:t>LEARN BY DOING PRACTICE QUESTION 3</a:t>
            </a:r>
          </a:p>
        </p:txBody>
      </p:sp>
      <p:sp>
        <p:nvSpPr>
          <p:cNvPr id="3" name="Content Placeholder 2"/>
          <p:cNvSpPr>
            <a:spLocks noGrp="1"/>
          </p:cNvSpPr>
          <p:nvPr>
            <p:ph sz="quarter" idx="10"/>
          </p:nvPr>
        </p:nvSpPr>
        <p:spPr>
          <a:xfrm>
            <a:off x="117582" y="1933290"/>
            <a:ext cx="9804186" cy="5459501"/>
          </a:xfrm>
        </p:spPr>
        <p:txBody>
          <a:bodyPr>
            <a:normAutofit/>
          </a:bodyPr>
          <a:lstStyle/>
          <a:p>
            <a:pPr marL="354013" indent="-354013">
              <a:spcAft>
                <a:spcPts val="1200"/>
              </a:spcAft>
            </a:pPr>
            <a:r>
              <a:rPr lang="en-US" sz="2600" dirty="0">
                <a:latin typeface="Arial" panose="020B0604020202020204" pitchFamily="34" charset="0"/>
                <a:cs typeface="Arial" panose="020B0604020202020204" pitchFamily="34" charset="0"/>
              </a:rPr>
              <a:t>Suppose the required reserve ratio initially is 10% of bank deposits and is increased by the Fed to 20% of bank deposits. Holding everything else constant, this will:</a:t>
            </a:r>
          </a:p>
          <a:p>
            <a:pPr marL="811213" lvl="1">
              <a:spcAft>
                <a:spcPts val="1200"/>
              </a:spcAft>
              <a:buFont typeface="+mj-lt"/>
              <a:buAutoNum type="alphaLcParenR"/>
            </a:pPr>
            <a:r>
              <a:rPr lang="en-US" dirty="0">
                <a:latin typeface="Arial" panose="020B0604020202020204" pitchFamily="34" charset="0"/>
                <a:cs typeface="Arial" panose="020B0604020202020204" pitchFamily="34" charset="0"/>
              </a:rPr>
              <a:t>reduce the size of the money multiplier.</a:t>
            </a:r>
          </a:p>
          <a:p>
            <a:pPr marL="811213" lvl="1">
              <a:spcAft>
                <a:spcPts val="1200"/>
              </a:spcAft>
              <a:buFont typeface="+mj-lt"/>
              <a:buAutoNum type="alphaLcParenR"/>
            </a:pPr>
            <a:r>
              <a:rPr lang="en-US" dirty="0">
                <a:latin typeface="Arial" panose="020B0604020202020204" pitchFamily="34" charset="0"/>
                <a:cs typeface="Arial" panose="020B0604020202020204" pitchFamily="34" charset="0"/>
              </a:rPr>
              <a:t>cause the banking system to contract the level of bank deposits in the banking system.</a:t>
            </a:r>
          </a:p>
          <a:p>
            <a:pPr marL="811213" lvl="1">
              <a:spcAft>
                <a:spcPts val="1200"/>
              </a:spcAft>
              <a:buFont typeface="+mj-lt"/>
              <a:buAutoNum type="alphaLcParenR"/>
            </a:pPr>
            <a:r>
              <a:rPr lang="en-US" dirty="0">
                <a:latin typeface="Arial" panose="020B0604020202020204" pitchFamily="34" charset="0"/>
                <a:cs typeface="Arial" panose="020B0604020202020204" pitchFamily="34" charset="0"/>
              </a:rPr>
              <a:t>change the value of the money multiplier from 10 to 5.</a:t>
            </a:r>
          </a:p>
          <a:p>
            <a:pPr marL="811213" lvl="1">
              <a:spcAft>
                <a:spcPts val="1200"/>
              </a:spcAft>
              <a:buFont typeface="+mj-lt"/>
              <a:buAutoNum type="alphaLcParenR"/>
            </a:pPr>
            <a:r>
              <a:rPr lang="en-US" dirty="0">
                <a:latin typeface="Arial" panose="020B0604020202020204" pitchFamily="34" charset="0"/>
                <a:cs typeface="Arial" panose="020B0604020202020204" pitchFamily="34" charset="0"/>
              </a:rPr>
              <a:t>Answers (a), (b), and (c) are all correct.</a:t>
            </a:r>
          </a:p>
        </p:txBody>
      </p:sp>
    </p:spTree>
    <p:extLst>
      <p:ext uri="{BB962C8B-B14F-4D97-AF65-F5344CB8AC3E}">
        <p14:creationId xmlns:p14="http://schemas.microsoft.com/office/powerpoint/2010/main" val="312692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latin typeface="Arial" panose="020B0604020202020204" pitchFamily="34" charset="0"/>
                <a:cs typeface="Arial" panose="020B0604020202020204" pitchFamily="34" charset="0"/>
              </a:rPr>
              <a:t>LEARN BY DOING PRACTICE QUESTION 3</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(Answer)</a:t>
            </a:r>
          </a:p>
        </p:txBody>
      </p:sp>
      <p:sp>
        <p:nvSpPr>
          <p:cNvPr id="3" name="Content Placeholder 2"/>
          <p:cNvSpPr>
            <a:spLocks noGrp="1"/>
          </p:cNvSpPr>
          <p:nvPr>
            <p:ph sz="quarter" idx="10"/>
          </p:nvPr>
        </p:nvSpPr>
        <p:spPr>
          <a:xfrm>
            <a:off x="117582" y="2058227"/>
            <a:ext cx="9804186" cy="4910983"/>
          </a:xfrm>
        </p:spPr>
        <p:txBody>
          <a:bodyPr>
            <a:normAutofit/>
          </a:bodyPr>
          <a:lstStyle/>
          <a:p>
            <a:pPr marL="354013" indent="-354013">
              <a:spcAft>
                <a:spcPts val="1200"/>
              </a:spcAft>
            </a:pPr>
            <a:r>
              <a:rPr lang="en-US" sz="2600" dirty="0">
                <a:latin typeface="Arial" panose="020B0604020202020204" pitchFamily="34" charset="0"/>
                <a:cs typeface="Arial" panose="020B0604020202020204" pitchFamily="34" charset="0"/>
              </a:rPr>
              <a:t>Suppose the required reserve ratio initially is 10% of bank deposits and is increased by the Fed to 20% of bank deposits. Holding everything else constant, this will:</a:t>
            </a:r>
          </a:p>
          <a:p>
            <a:pPr marL="811213" lvl="1">
              <a:spcAft>
                <a:spcPts val="1200"/>
              </a:spcAft>
              <a:buFont typeface="+mj-lt"/>
              <a:buAutoNum type="alphaLcParenR"/>
            </a:pPr>
            <a:r>
              <a:rPr lang="en-US" dirty="0">
                <a:latin typeface="Arial" panose="020B0604020202020204" pitchFamily="34" charset="0"/>
                <a:cs typeface="Arial" panose="020B0604020202020204" pitchFamily="34" charset="0"/>
              </a:rPr>
              <a:t>reduce the size of the money multiplier.</a:t>
            </a:r>
          </a:p>
          <a:p>
            <a:pPr marL="811213" lvl="1">
              <a:spcAft>
                <a:spcPts val="1200"/>
              </a:spcAft>
              <a:buFont typeface="+mj-lt"/>
              <a:buAutoNum type="alphaLcParenR"/>
            </a:pPr>
            <a:r>
              <a:rPr lang="en-US" dirty="0">
                <a:latin typeface="Arial" panose="020B0604020202020204" pitchFamily="34" charset="0"/>
                <a:cs typeface="Arial" panose="020B0604020202020204" pitchFamily="34" charset="0"/>
              </a:rPr>
              <a:t>cause the banking system to contract the level of bank deposits in the banking system.</a:t>
            </a:r>
          </a:p>
          <a:p>
            <a:pPr marL="811213" lvl="1">
              <a:spcAft>
                <a:spcPts val="1200"/>
              </a:spcAft>
              <a:buFont typeface="+mj-lt"/>
              <a:buAutoNum type="alphaLcParenR"/>
            </a:pPr>
            <a:r>
              <a:rPr lang="en-US" dirty="0">
                <a:latin typeface="Arial" panose="020B0604020202020204" pitchFamily="34" charset="0"/>
                <a:cs typeface="Arial" panose="020B0604020202020204" pitchFamily="34" charset="0"/>
              </a:rPr>
              <a:t>change the value of the money multiplier from 10 to 5.</a:t>
            </a:r>
          </a:p>
          <a:p>
            <a:pPr marL="811213" lvl="1">
              <a:spcAft>
                <a:spcPts val="1200"/>
              </a:spcAft>
              <a:buFont typeface="+mj-lt"/>
              <a:buAutoNum type="alphaLcParenR"/>
            </a:pPr>
            <a:r>
              <a:rPr lang="en-US" b="1" dirty="0">
                <a:latin typeface="Arial" panose="020B0604020202020204" pitchFamily="34" charset="0"/>
                <a:cs typeface="Arial" panose="020B0604020202020204" pitchFamily="34" charset="0"/>
              </a:rPr>
              <a:t>Answers (a), (b), and (c) are all correct. (correct answer)</a:t>
            </a:r>
          </a:p>
        </p:txBody>
      </p:sp>
    </p:spTree>
    <p:extLst>
      <p:ext uri="{BB962C8B-B14F-4D97-AF65-F5344CB8AC3E}">
        <p14:creationId xmlns:p14="http://schemas.microsoft.com/office/powerpoint/2010/main" val="9842876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740" y="78838"/>
            <a:ext cx="9052560" cy="1207008"/>
          </a:xfrm>
        </p:spPr>
        <p:txBody>
          <a:bodyPr/>
          <a:lstStyle/>
          <a:p>
            <a:pPr>
              <a:spcBef>
                <a:spcPts val="624"/>
              </a:spcBef>
            </a:pPr>
            <a:r>
              <a:rPr lang="en-US" sz="3200" cap="all" dirty="0">
                <a:solidFill>
                  <a:srgbClr val="DA1B2C"/>
                </a:solidFill>
                <a:latin typeface="Arial" pitchFamily="34" charset="0"/>
                <a:cs typeface="Arial" pitchFamily="34" charset="0"/>
              </a:rPr>
              <a:t>Money creation at Bank of America</a:t>
            </a:r>
          </a:p>
        </p:txBody>
      </p:sp>
      <p:sp>
        <p:nvSpPr>
          <p:cNvPr id="3" name="Content Placeholder 2"/>
          <p:cNvSpPr>
            <a:spLocks noGrp="1"/>
          </p:cNvSpPr>
          <p:nvPr>
            <p:ph idx="1"/>
          </p:nvPr>
        </p:nvSpPr>
        <p:spPr>
          <a:xfrm>
            <a:off x="502920" y="3634740"/>
            <a:ext cx="9052560" cy="3352800"/>
          </a:xfrm>
        </p:spPr>
        <p:txBody>
          <a:bodyPr/>
          <a:lstStyle/>
          <a:p>
            <a:pPr>
              <a:spcBef>
                <a:spcPts val="0"/>
              </a:spcBef>
              <a:spcAft>
                <a:spcPts val="1320"/>
              </a:spcAft>
              <a:defRPr/>
            </a:pPr>
            <a:r>
              <a:rPr lang="en-US" dirty="0">
                <a:solidFill>
                  <a:schemeClr val="tx1"/>
                </a:solidFill>
              </a:rPr>
              <a:t>When you deposit $1,000 in currency at Bank of America, its reserves increase by $1,000 and so do its deposits.</a:t>
            </a:r>
          </a:p>
          <a:p>
            <a:pPr>
              <a:spcBef>
                <a:spcPts val="0"/>
              </a:spcBef>
              <a:spcAft>
                <a:spcPts val="1320"/>
              </a:spcAft>
              <a:defRPr/>
            </a:pPr>
            <a:r>
              <a:rPr lang="en-US" kern="0" dirty="0">
                <a:solidFill>
                  <a:schemeClr val="tx1"/>
                </a:solidFill>
              </a:rPr>
              <a:t>The currency component of the money supply decreases by the $1,000, since that $1,000 is no longer in circulation; but the checking deposits component increases by $1,000. So there is no net change in the money supply—yet.</a:t>
            </a:r>
            <a:endParaRPr lang="en-US" dirty="0">
              <a:solidFill>
                <a:schemeClr val="tx1"/>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6074" y="1149927"/>
            <a:ext cx="7550726" cy="2149533"/>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6074" y="1149927"/>
            <a:ext cx="8201890" cy="2484813"/>
          </a:xfrm>
          <a:prstGeom prst="rect">
            <a:avLst/>
          </a:prstGeom>
        </p:spPr>
      </p:pic>
    </p:spTree>
    <p:extLst>
      <p:ext uri="{BB962C8B-B14F-4D97-AF65-F5344CB8AC3E}">
        <p14:creationId xmlns:p14="http://schemas.microsoft.com/office/powerpoint/2010/main" val="94571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par>
                          <p:cTn id="8" fill="hold">
                            <p:stCondLst>
                              <p:cond delay="20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000"/>
                                        <p:tgtEl>
                                          <p:spTgt spid="7"/>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740" y="98181"/>
            <a:ext cx="9052560" cy="1207008"/>
          </a:xfrm>
        </p:spPr>
        <p:txBody>
          <a:bodyPr/>
          <a:lstStyle/>
          <a:p>
            <a:r>
              <a:rPr lang="en-US" sz="3200" cap="all" dirty="0">
                <a:solidFill>
                  <a:srgbClr val="DA1B2C"/>
                </a:solidFill>
                <a:latin typeface="Arial" pitchFamily="34" charset="0"/>
                <a:cs typeface="Arial" pitchFamily="34" charset="0"/>
              </a:rPr>
              <a:t>Bank of America lends money out</a:t>
            </a:r>
          </a:p>
        </p:txBody>
      </p:sp>
      <p:sp>
        <p:nvSpPr>
          <p:cNvPr id="3" name="Content Placeholder 2"/>
          <p:cNvSpPr>
            <a:spLocks noGrp="1"/>
          </p:cNvSpPr>
          <p:nvPr>
            <p:ph idx="1"/>
          </p:nvPr>
        </p:nvSpPr>
        <p:spPr>
          <a:xfrm>
            <a:off x="502920" y="4892040"/>
            <a:ext cx="9052560" cy="1676400"/>
          </a:xfrm>
        </p:spPr>
        <p:txBody>
          <a:bodyPr/>
          <a:lstStyle/>
          <a:p>
            <a:pPr algn="just">
              <a:spcBef>
                <a:spcPts val="0"/>
              </a:spcBef>
              <a:spcAft>
                <a:spcPts val="1320"/>
              </a:spcAft>
              <a:defRPr/>
            </a:pPr>
            <a:r>
              <a:rPr lang="en-US" dirty="0">
                <a:solidFill>
                  <a:schemeClr val="tx1"/>
                </a:solidFill>
              </a:rPr>
              <a:t>But Bank of America needs to make a profit; so it keeps </a:t>
            </a:r>
            <a:br>
              <a:rPr lang="en-US" dirty="0">
                <a:solidFill>
                  <a:schemeClr val="tx1"/>
                </a:solidFill>
              </a:rPr>
            </a:br>
            <a:r>
              <a:rPr lang="en-US" dirty="0">
                <a:solidFill>
                  <a:schemeClr val="tx1"/>
                </a:solidFill>
              </a:rPr>
              <a:t>10 percent of the deposit as reserves, and lends out the </a:t>
            </a:r>
            <a:br>
              <a:rPr lang="en-US" dirty="0">
                <a:solidFill>
                  <a:schemeClr val="tx1"/>
                </a:solidFill>
              </a:rPr>
            </a:br>
            <a:r>
              <a:rPr lang="en-US" dirty="0">
                <a:solidFill>
                  <a:schemeClr val="tx1"/>
                </a:solidFill>
              </a:rPr>
              <a:t>rest, creating a $900 checking account deposit.</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9745" y="1305189"/>
            <a:ext cx="5532119" cy="278751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45" y="1093306"/>
            <a:ext cx="5181600" cy="338171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8015" y="1640320"/>
            <a:ext cx="6520640" cy="2566203"/>
          </a:xfrm>
          <a:prstGeom prst="rect">
            <a:avLst/>
          </a:prstGeom>
        </p:spPr>
      </p:pic>
    </p:spTree>
    <p:extLst>
      <p:ext uri="{BB962C8B-B14F-4D97-AF65-F5344CB8AC3E}">
        <p14:creationId xmlns:p14="http://schemas.microsoft.com/office/powerpoint/2010/main" val="276793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2000"/>
                                        <p:tgtEl>
                                          <p:spTgt spid="7"/>
                                        </p:tgtEl>
                                      </p:cBhvr>
                                    </p:animEffect>
                                  </p:childTnLst>
                                </p:cTn>
                              </p:par>
                            </p:childTnLst>
                          </p:cTn>
                        </p:par>
                        <p:par>
                          <p:cTn id="12" fill="hold">
                            <p:stCondLst>
                              <p:cond delay="400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2000"/>
                                        <p:tgtEl>
                                          <p:spTgt spid="8"/>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560" y="-62858"/>
            <a:ext cx="9052560" cy="1207008"/>
          </a:xfrm>
        </p:spPr>
        <p:txBody>
          <a:bodyPr/>
          <a:lstStyle/>
          <a:p>
            <a:r>
              <a:rPr lang="en-US" sz="3200" cap="all" dirty="0">
                <a:solidFill>
                  <a:srgbClr val="DA1B2C"/>
                </a:solidFill>
                <a:latin typeface="Arial" pitchFamily="34" charset="0"/>
                <a:cs typeface="Arial" pitchFamily="34" charset="0"/>
              </a:rPr>
              <a:t>Follow the money</a:t>
            </a:r>
            <a:r>
              <a:rPr lang="en-US" dirty="0">
                <a:solidFill>
                  <a:schemeClr val="tx1"/>
                </a:solidFill>
              </a:rPr>
              <a:t>…</a:t>
            </a:r>
          </a:p>
        </p:txBody>
      </p:sp>
      <p:sp>
        <p:nvSpPr>
          <p:cNvPr id="3" name="Content Placeholder 2"/>
          <p:cNvSpPr>
            <a:spLocks noGrp="1"/>
          </p:cNvSpPr>
          <p:nvPr>
            <p:ph idx="1"/>
          </p:nvPr>
        </p:nvSpPr>
        <p:spPr>
          <a:xfrm>
            <a:off x="507077" y="5700365"/>
            <a:ext cx="9052560" cy="1508760"/>
          </a:xfrm>
        </p:spPr>
        <p:txBody>
          <a:bodyPr/>
          <a:lstStyle/>
          <a:p>
            <a:pPr>
              <a:spcBef>
                <a:spcPts val="0"/>
              </a:spcBef>
              <a:spcAft>
                <a:spcPts val="1320"/>
              </a:spcAft>
              <a:defRPr/>
            </a:pPr>
            <a:r>
              <a:rPr lang="en-US" dirty="0">
                <a:solidFill>
                  <a:schemeClr val="tx1"/>
                </a:solidFill>
              </a:rPr>
              <a:t>The $900 initially appears in a </a:t>
            </a:r>
            <a:r>
              <a:rPr lang="en-US" dirty="0" err="1">
                <a:solidFill>
                  <a:schemeClr val="tx1"/>
                </a:solidFill>
              </a:rPr>
              <a:t>BoA</a:t>
            </a:r>
            <a:r>
              <a:rPr lang="en-US" dirty="0">
                <a:solidFill>
                  <a:schemeClr val="tx1"/>
                </a:solidFill>
              </a:rPr>
              <a:t> checking account, but will soon be spent; and Bank of America will transfer $900 in currency to the bank at which the $900 check is deposited.</a:t>
            </a:r>
          </a:p>
          <a:p>
            <a:pPr>
              <a:spcBef>
                <a:spcPts val="0"/>
              </a:spcBef>
              <a:spcAft>
                <a:spcPts val="1320"/>
              </a:spcAft>
              <a:defRPr/>
            </a:pPr>
            <a:r>
              <a:rPr lang="en-US" dirty="0">
                <a:solidFill>
                  <a:schemeClr val="tx1"/>
                </a:solidFill>
              </a:rPr>
              <a:t>And the cycle will continue, with PNC now making a loan.</a:t>
            </a:r>
          </a:p>
          <a:p>
            <a:pPr>
              <a:spcBef>
                <a:spcPts val="0"/>
              </a:spcBef>
              <a:spcAft>
                <a:spcPts val="1320"/>
              </a:spcAft>
              <a:defRPr/>
            </a:pPr>
            <a:endParaRPr lang="en-US" dirty="0">
              <a:solidFill>
                <a:schemeClr val="tx1"/>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1" y="1260764"/>
            <a:ext cx="4387734" cy="3209903"/>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077" y="1144150"/>
            <a:ext cx="5453150" cy="41910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0255" y="562756"/>
            <a:ext cx="4682839" cy="446078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0039" y="1095404"/>
            <a:ext cx="3607449" cy="3136099"/>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7171" y="926588"/>
            <a:ext cx="4832465" cy="4773777"/>
          </a:xfrm>
          <a:prstGeom prst="rect">
            <a:avLst/>
          </a:prstGeom>
        </p:spPr>
      </p:pic>
    </p:spTree>
    <p:extLst>
      <p:ext uri="{BB962C8B-B14F-4D97-AF65-F5344CB8AC3E}">
        <p14:creationId xmlns:p14="http://schemas.microsoft.com/office/powerpoint/2010/main" val="385078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2000"/>
                                        <p:tgtEl>
                                          <p:spTgt spid="7"/>
                                        </p:tgtEl>
                                      </p:cBhvr>
                                    </p:animEffect>
                                  </p:childTnLst>
                                </p:cTn>
                              </p:par>
                            </p:childTnLst>
                          </p:cTn>
                        </p:par>
                        <p:par>
                          <p:cTn id="12" fill="hold">
                            <p:stCondLst>
                              <p:cond delay="400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2000"/>
                                        <p:tgtEl>
                                          <p:spTgt spid="5"/>
                                        </p:tgtEl>
                                      </p:cBhvr>
                                    </p:animEffect>
                                  </p:childTnLst>
                                </p:cTn>
                              </p:par>
                              <p:par>
                                <p:cTn id="21" presetID="22" presetClass="entr" presetSubtype="2"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right)">
                                      <p:cBhvr>
                                        <p:cTn id="23" dur="2000"/>
                                        <p:tgtEl>
                                          <p:spTgt spid="9"/>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500"/>
                                        <p:tgtEl>
                                          <p:spTgt spid="3">
                                            <p:txEl>
                                              <p:pRg st="0" end="0"/>
                                            </p:txEl>
                                          </p:spTgt>
                                        </p:tgtEl>
                                      </p:cBhvr>
                                    </p:animEffect>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fade">
                                      <p:cBhvr>
                                        <p:cTn id="3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25938"/>
            <a:ext cx="9996324" cy="1085827"/>
          </a:xfrm>
        </p:spPr>
        <p:txBody>
          <a:bodyPr/>
          <a:lstStyle/>
          <a:p>
            <a:r>
              <a:rPr lang="en-US" dirty="0">
                <a:latin typeface="Arial" panose="020B0604020202020204" pitchFamily="34" charset="0"/>
                <a:cs typeface="Arial" panose="020B0604020202020204" pitchFamily="34" charset="0"/>
              </a:rPr>
              <a:t>MONEY: THE ESSENTIAL CHANNEL BETWEEN MARKETS</a:t>
            </a:r>
          </a:p>
        </p:txBody>
      </p:sp>
      <p:sp>
        <p:nvSpPr>
          <p:cNvPr id="14" name="Content Placeholder 2"/>
          <p:cNvSpPr>
            <a:spLocks noGrp="1"/>
          </p:cNvSpPr>
          <p:nvPr>
            <p:ph sz="quarter" idx="10"/>
          </p:nvPr>
        </p:nvSpPr>
        <p:spPr>
          <a:xfrm>
            <a:off x="96069" y="1197296"/>
            <a:ext cx="9804186" cy="1043211"/>
          </a:xfrm>
        </p:spPr>
        <p:txBody>
          <a:bodyPr/>
          <a:lstStyle/>
          <a:p>
            <a:r>
              <a:rPr lang="en-US" b="1" dirty="0">
                <a:latin typeface="Arial" panose="020B0604020202020204" pitchFamily="34" charset="0"/>
                <a:cs typeface="Arial" panose="020B0604020202020204" pitchFamily="34" charset="0"/>
              </a:rPr>
              <a:t>Money plays unique and very important roles in modern economies. </a:t>
            </a:r>
          </a:p>
        </p:txBody>
      </p:sp>
      <p:pic>
        <p:nvPicPr>
          <p:cNvPr id="4" name="Picture 3">
            <a:extLst>
              <a:ext uri="{FF2B5EF4-FFF2-40B4-BE49-F238E27FC236}">
                <a16:creationId xmlns:a16="http://schemas.microsoft.com/office/drawing/2014/main" id="{3700B530-64A4-4C94-87DA-612AC9262309}"/>
              </a:ext>
            </a:extLst>
          </p:cNvPr>
          <p:cNvPicPr>
            <a:picLocks noChangeAspect="1"/>
          </p:cNvPicPr>
          <p:nvPr/>
        </p:nvPicPr>
        <p:blipFill>
          <a:blip r:embed="rId3"/>
          <a:stretch>
            <a:fillRect/>
          </a:stretch>
        </p:blipFill>
        <p:spPr>
          <a:xfrm>
            <a:off x="4738256" y="1718901"/>
            <a:ext cx="5015344" cy="3430349"/>
          </a:xfrm>
          <a:prstGeom prst="rect">
            <a:avLst/>
          </a:prstGeom>
        </p:spPr>
      </p:pic>
      <p:pic>
        <p:nvPicPr>
          <p:cNvPr id="7" name="Picture 6">
            <a:extLst>
              <a:ext uri="{FF2B5EF4-FFF2-40B4-BE49-F238E27FC236}">
                <a16:creationId xmlns:a16="http://schemas.microsoft.com/office/drawing/2014/main" id="{17D7190F-69A9-4232-A12D-2B4CB23AB381}"/>
              </a:ext>
            </a:extLst>
          </p:cNvPr>
          <p:cNvPicPr>
            <a:picLocks noChangeAspect="1"/>
          </p:cNvPicPr>
          <p:nvPr/>
        </p:nvPicPr>
        <p:blipFill>
          <a:blip r:embed="rId4"/>
          <a:stretch>
            <a:fillRect/>
          </a:stretch>
        </p:blipFill>
        <p:spPr>
          <a:xfrm>
            <a:off x="203200" y="5424136"/>
            <a:ext cx="9652000" cy="2222326"/>
          </a:xfrm>
          <a:prstGeom prst="rect">
            <a:avLst/>
          </a:prstGeom>
        </p:spPr>
      </p:pic>
      <p:pic>
        <p:nvPicPr>
          <p:cNvPr id="11" name="Picture Placeholder 10">
            <a:extLst>
              <a:ext uri="{FF2B5EF4-FFF2-40B4-BE49-F238E27FC236}">
                <a16:creationId xmlns:a16="http://schemas.microsoft.com/office/drawing/2014/main" id="{8DA53C9C-2A46-42B0-B262-7B08F557EE79}"/>
              </a:ext>
            </a:extLst>
          </p:cNvPr>
          <p:cNvPicPr>
            <a:picLocks noGrp="1" noChangeAspect="1"/>
          </p:cNvPicPr>
          <p:nvPr>
            <p:ph type="pic" sz="quarter" idx="11"/>
          </p:nvPr>
        </p:nvPicPr>
        <p:blipFill>
          <a:blip r:embed="rId5"/>
          <a:srcRect t="11652" b="11652"/>
          <a:stretch>
            <a:fillRect/>
          </a:stretch>
        </p:blipFill>
        <p:spPr>
          <a:xfrm>
            <a:off x="203200" y="2294020"/>
            <a:ext cx="4230255" cy="3130116"/>
          </a:xfrm>
        </p:spPr>
      </p:pic>
    </p:spTree>
    <p:extLst>
      <p:ext uri="{BB962C8B-B14F-4D97-AF65-F5344CB8AC3E}">
        <p14:creationId xmlns:p14="http://schemas.microsoft.com/office/powerpoint/2010/main" val="38272840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740" y="78838"/>
            <a:ext cx="9052560" cy="1207008"/>
          </a:xfrm>
        </p:spPr>
        <p:txBody>
          <a:bodyPr/>
          <a:lstStyle/>
          <a:p>
            <a:r>
              <a:rPr lang="en-US" sz="3200" cap="all" dirty="0">
                <a:solidFill>
                  <a:srgbClr val="DA1B2C"/>
                </a:solidFill>
                <a:latin typeface="Arial" pitchFamily="34" charset="0"/>
                <a:cs typeface="Arial" pitchFamily="34" charset="0"/>
              </a:rPr>
              <a:t>When will it end?</a:t>
            </a:r>
          </a:p>
        </p:txBody>
      </p:sp>
      <p:sp>
        <p:nvSpPr>
          <p:cNvPr id="3" name="Content Placeholder 2"/>
          <p:cNvSpPr>
            <a:spLocks noGrp="1"/>
          </p:cNvSpPr>
          <p:nvPr>
            <p:ph idx="1"/>
          </p:nvPr>
        </p:nvSpPr>
        <p:spPr>
          <a:xfrm>
            <a:off x="502920" y="4472940"/>
            <a:ext cx="9052560" cy="2682240"/>
          </a:xfrm>
        </p:spPr>
        <p:txBody>
          <a:bodyPr/>
          <a:lstStyle/>
          <a:p>
            <a:pPr marL="342900" indent="-342900">
              <a:buClrTx/>
              <a:buFont typeface="Arial" panose="020B0604020202020204" pitchFamily="34" charset="0"/>
              <a:buChar char="•"/>
              <a:defRPr/>
            </a:pPr>
            <a:r>
              <a:rPr lang="en-US" dirty="0">
                <a:solidFill>
                  <a:schemeClr val="tx1"/>
                </a:solidFill>
              </a:rPr>
              <a:t>Each “round”, the additional checking account deposits get smaller and smaller.</a:t>
            </a:r>
          </a:p>
          <a:p>
            <a:pPr marL="377190" indent="-377190">
              <a:spcBef>
                <a:spcPts val="660"/>
              </a:spcBef>
              <a:buClrTx/>
              <a:buFont typeface="Arial" panose="020B0604020202020204" pitchFamily="34" charset="0"/>
              <a:buChar char="•"/>
              <a:defRPr/>
            </a:pPr>
            <a:r>
              <a:rPr lang="en-US" dirty="0">
                <a:solidFill>
                  <a:schemeClr val="tx1"/>
                </a:solidFill>
              </a:rPr>
              <a:t>Every round, 10 percent of the deposits are kept as reserves.</a:t>
            </a:r>
          </a:p>
          <a:p>
            <a:pPr marL="377190" indent="-377190">
              <a:spcBef>
                <a:spcPts val="660"/>
              </a:spcBef>
              <a:buClrTx/>
              <a:buFont typeface="Arial" panose="020B0604020202020204" pitchFamily="34" charset="0"/>
              <a:buChar char="•"/>
              <a:defRPr/>
            </a:pPr>
            <a:r>
              <a:rPr lang="en-US" dirty="0">
                <a:solidFill>
                  <a:schemeClr val="tx1"/>
                </a:solidFill>
              </a:rPr>
              <a:t>This allows us to tell by how much the checking deposits will eventually increase: the $1,000 in currency will become the </a:t>
            </a:r>
            <a:br>
              <a:rPr lang="en-US" dirty="0">
                <a:solidFill>
                  <a:schemeClr val="tx1"/>
                </a:solidFill>
              </a:rPr>
            </a:br>
            <a:r>
              <a:rPr lang="en-US" dirty="0">
                <a:solidFill>
                  <a:schemeClr val="tx1"/>
                </a:solidFill>
              </a:rPr>
              <a:t>10 percent required reserves for all of the checking deposits, </a:t>
            </a:r>
            <a:br>
              <a:rPr lang="en-US" dirty="0">
                <a:solidFill>
                  <a:schemeClr val="tx1"/>
                </a:solidFill>
              </a:rPr>
            </a:br>
            <a:r>
              <a:rPr lang="en-US" dirty="0">
                <a:solidFill>
                  <a:schemeClr val="tx1"/>
                </a:solidFill>
              </a:rPr>
              <a:t>so a total of $10,000 in checking deposits can be created.</a:t>
            </a:r>
          </a:p>
          <a:p>
            <a:endParaRPr lang="en-US" dirty="0">
              <a:solidFill>
                <a:schemeClr val="tx1"/>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100" y="1177636"/>
            <a:ext cx="9136380" cy="3211484"/>
          </a:xfrm>
          <a:prstGeom prst="rect">
            <a:avLst/>
          </a:prstGeom>
        </p:spPr>
      </p:pic>
    </p:spTree>
    <p:extLst>
      <p:ext uri="{BB962C8B-B14F-4D97-AF65-F5344CB8AC3E}">
        <p14:creationId xmlns:p14="http://schemas.microsoft.com/office/powerpoint/2010/main" val="20649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039" y="30480"/>
            <a:ext cx="9052560" cy="1207008"/>
          </a:xfrm>
        </p:spPr>
        <p:txBody>
          <a:bodyPr/>
          <a:lstStyle/>
          <a:p>
            <a:r>
              <a:rPr lang="en-US" sz="3200" cap="all" dirty="0">
                <a:solidFill>
                  <a:srgbClr val="DA1B2C"/>
                </a:solidFill>
                <a:latin typeface="Arial" pitchFamily="34" charset="0"/>
                <a:cs typeface="Arial" pitchFamily="34" charset="0"/>
              </a:rPr>
              <a:t>Deposits multiplying</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02920" y="1237488"/>
                <a:ext cx="9052560" cy="5346468"/>
              </a:xfrm>
            </p:spPr>
            <p:txBody>
              <a:bodyPr/>
              <a:lstStyle/>
              <a:p>
                <a:r>
                  <a:rPr lang="en-US" sz="2800" dirty="0">
                    <a:solidFill>
                      <a:schemeClr val="tx1"/>
                    </a:solidFill>
                    <a:latin typeface="Arial" panose="020B0604020202020204" pitchFamily="34" charset="0"/>
                    <a:cs typeface="Arial" panose="020B0604020202020204" pitchFamily="34" charset="0"/>
                  </a:rPr>
                  <a:t>An alternative way to find out how much money the original $1,000 in currency will create is to add up all of the checking account deposits.</a:t>
                </a:r>
              </a:p>
              <a:p>
                <a:r>
                  <a:rPr lang="en-US" sz="28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chemeClr val="tx1"/>
                        </a:solidFill>
                        <a:latin typeface="Cambria Math" panose="02040503050406030204" pitchFamily="18" charset="0"/>
                      </a:rPr>
                      <m:t>$1,000+</m:t>
                    </m:r>
                    <m:d>
                      <m:dPr>
                        <m:begChr m:val="["/>
                        <m:endChr m:val="]"/>
                        <m:ctrlPr>
                          <a:rPr lang="en-US" sz="2800" b="0" i="1" smtClean="0">
                            <a:solidFill>
                              <a:schemeClr val="tx1"/>
                            </a:solidFill>
                            <a:latin typeface="Cambria Math" panose="02040503050406030204" pitchFamily="18" charset="0"/>
                          </a:rPr>
                        </m:ctrlPr>
                      </m:dPr>
                      <m:e>
                        <m:r>
                          <a:rPr lang="en-US" sz="2800" b="0" i="1" smtClean="0">
                            <a:solidFill>
                              <a:schemeClr val="tx1"/>
                            </a:solidFill>
                            <a:latin typeface="Cambria Math" panose="02040503050406030204" pitchFamily="18" charset="0"/>
                          </a:rPr>
                          <m:t>0.9</m:t>
                        </m:r>
                        <m:r>
                          <a:rPr lang="en-US" sz="2800" b="0" i="1" smtClean="0">
                            <a:solidFill>
                              <a:schemeClr val="tx1"/>
                            </a:solidFill>
                            <a:latin typeface="Cambria Math" panose="02040503050406030204" pitchFamily="18" charset="0"/>
                            <a:ea typeface="Cambria Math" panose="02040503050406030204" pitchFamily="18" charset="0"/>
                          </a:rPr>
                          <m:t>×$1,000</m:t>
                        </m:r>
                      </m:e>
                    </m:d>
                    <m:r>
                      <a:rPr lang="en-US" sz="2800" b="0" i="1" smtClean="0">
                        <a:solidFill>
                          <a:schemeClr val="tx1"/>
                        </a:solidFill>
                        <a:latin typeface="Cambria Math" panose="02040503050406030204" pitchFamily="18" charset="0"/>
                        <a:ea typeface="Cambria Math" panose="02040503050406030204" pitchFamily="18" charset="0"/>
                      </a:rPr>
                      <m:t>+</m:t>
                    </m:r>
                    <m:d>
                      <m:dPr>
                        <m:begChr m:val="["/>
                        <m:endChr m:val="]"/>
                        <m:ctrlPr>
                          <a:rPr lang="en-US" sz="2800" i="1">
                            <a:solidFill>
                              <a:schemeClr val="tx1"/>
                            </a:solidFill>
                            <a:latin typeface="Cambria Math" panose="02040503050406030204" pitchFamily="18" charset="0"/>
                          </a:rPr>
                        </m:ctrlPr>
                      </m:dPr>
                      <m:e>
                        <m:r>
                          <a:rPr lang="en-US" sz="2800" b="0" i="1" smtClean="0">
                            <a:solidFill>
                              <a:schemeClr val="tx1"/>
                            </a:solidFill>
                            <a:latin typeface="Cambria Math" panose="02040503050406030204" pitchFamily="18" charset="0"/>
                          </a:rPr>
                          <m:t>(</m:t>
                        </m:r>
                        <m:r>
                          <a:rPr lang="en-US" sz="2800" i="1">
                            <a:solidFill>
                              <a:schemeClr val="tx1"/>
                            </a:solidFill>
                            <a:latin typeface="Cambria Math" panose="02040503050406030204" pitchFamily="18" charset="0"/>
                          </a:rPr>
                          <m:t>0.9</m:t>
                        </m:r>
                        <m:r>
                          <a:rPr lang="en-US" sz="2800" i="1" smtClean="0">
                            <a:solidFill>
                              <a:schemeClr val="tx1"/>
                            </a:solidFill>
                            <a:latin typeface="Cambria Math" panose="02040503050406030204" pitchFamily="18" charset="0"/>
                            <a:ea typeface="Cambria Math" panose="02040503050406030204" pitchFamily="18" charset="0"/>
                          </a:rPr>
                          <m:t>×</m:t>
                        </m:r>
                        <m:r>
                          <a:rPr lang="en-US" sz="2800" b="0" i="1" smtClean="0">
                            <a:solidFill>
                              <a:schemeClr val="tx1"/>
                            </a:solidFill>
                            <a:latin typeface="Cambria Math" panose="02040503050406030204" pitchFamily="18" charset="0"/>
                            <a:ea typeface="Cambria Math" panose="02040503050406030204" pitchFamily="18" charset="0"/>
                          </a:rPr>
                          <m:t>0.9)</m:t>
                        </m:r>
                        <m:r>
                          <a:rPr lang="en-US" sz="2800" i="1">
                            <a:solidFill>
                              <a:schemeClr val="tx1"/>
                            </a:solidFill>
                            <a:latin typeface="Cambria Math" panose="02040503050406030204" pitchFamily="18" charset="0"/>
                            <a:ea typeface="Cambria Math" panose="02040503050406030204" pitchFamily="18" charset="0"/>
                          </a:rPr>
                          <m:t>×$1,000</m:t>
                        </m:r>
                      </m:e>
                    </m:d>
                    <m:r>
                      <a:rPr lang="en-US" sz="2800" b="0" i="0" smtClean="0">
                        <a:solidFill>
                          <a:schemeClr val="tx1"/>
                        </a:solidFill>
                        <a:latin typeface="Cambria Math" panose="02040503050406030204" pitchFamily="18" charset="0"/>
                        <a:ea typeface="Cambria Math" panose="02040503050406030204" pitchFamily="18" charset="0"/>
                      </a:rPr>
                      <m:t>+… </m:t>
                    </m:r>
                  </m:oMath>
                </a14:m>
                <a:endParaRPr lang="en-US" sz="2800" b="0" i="0" dirty="0">
                  <a:solidFill>
                    <a:schemeClr val="tx1"/>
                  </a:solidFill>
                  <a:latin typeface="Arial" panose="020B0604020202020204" pitchFamily="34" charset="0"/>
                  <a:ea typeface="Cambria Math" panose="02040503050406030204" pitchFamily="18" charset="0"/>
                  <a:cs typeface="Arial" panose="020B0604020202020204" pitchFamily="34" charset="0"/>
                </a:endParaRPr>
              </a:p>
              <a:p>
                <a:r>
                  <a:rPr lang="en-US" sz="2800" b="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sz="2800" b="0" i="0" smtClean="0">
                        <a:solidFill>
                          <a:schemeClr val="tx1"/>
                        </a:solidFill>
                        <a:latin typeface="Cambria Math" panose="02040503050406030204" pitchFamily="18" charset="0"/>
                      </a:rPr>
                      <m:t>=</m:t>
                    </m:r>
                    <m:r>
                      <a:rPr lang="en-US" sz="2800" i="1">
                        <a:solidFill>
                          <a:schemeClr val="tx1"/>
                        </a:solidFill>
                        <a:latin typeface="Cambria Math" panose="02040503050406030204" pitchFamily="18" charset="0"/>
                      </a:rPr>
                      <m:t>$1,000+</m:t>
                    </m:r>
                    <m:d>
                      <m:dPr>
                        <m:begChr m:val="["/>
                        <m:endChr m:val="]"/>
                        <m:ctrlPr>
                          <a:rPr lang="en-US" sz="2800" i="1">
                            <a:solidFill>
                              <a:schemeClr val="tx1"/>
                            </a:solidFill>
                            <a:latin typeface="Cambria Math" panose="02040503050406030204" pitchFamily="18" charset="0"/>
                          </a:rPr>
                        </m:ctrlPr>
                      </m:dPr>
                      <m:e>
                        <m:r>
                          <a:rPr lang="en-US" sz="2800" i="1">
                            <a:solidFill>
                              <a:schemeClr val="tx1"/>
                            </a:solidFill>
                            <a:latin typeface="Cambria Math" panose="02040503050406030204" pitchFamily="18" charset="0"/>
                          </a:rPr>
                          <m:t>0.9</m:t>
                        </m:r>
                        <m:r>
                          <a:rPr lang="en-US" sz="2800" i="1">
                            <a:solidFill>
                              <a:schemeClr val="tx1"/>
                            </a:solidFill>
                            <a:latin typeface="Cambria Math" panose="02040503050406030204" pitchFamily="18" charset="0"/>
                            <a:ea typeface="Cambria Math" panose="02040503050406030204" pitchFamily="18" charset="0"/>
                          </a:rPr>
                          <m:t>×$1,000</m:t>
                        </m:r>
                      </m:e>
                    </m:d>
                    <m:r>
                      <a:rPr lang="en-US" sz="2800" i="1">
                        <a:solidFill>
                          <a:schemeClr val="tx1"/>
                        </a:solidFill>
                        <a:latin typeface="Cambria Math" panose="02040503050406030204" pitchFamily="18" charset="0"/>
                        <a:ea typeface="Cambria Math" panose="02040503050406030204" pitchFamily="18" charset="0"/>
                      </a:rPr>
                      <m:t>+</m:t>
                    </m:r>
                    <m:d>
                      <m:dPr>
                        <m:begChr m:val="["/>
                        <m:endChr m:val="]"/>
                        <m:ctrlPr>
                          <a:rPr lang="en-US" sz="2800" i="1">
                            <a:solidFill>
                              <a:schemeClr val="tx1"/>
                            </a:solidFill>
                            <a:latin typeface="Cambria Math" panose="02040503050406030204" pitchFamily="18" charset="0"/>
                          </a:rPr>
                        </m:ctrlPr>
                      </m:dPr>
                      <m:e>
                        <m:sSup>
                          <m:sSupPr>
                            <m:ctrlPr>
                              <a:rPr lang="en-US" sz="2800" b="0" i="1" smtClean="0">
                                <a:solidFill>
                                  <a:schemeClr val="tx1"/>
                                </a:solidFill>
                                <a:latin typeface="Cambria Math" panose="02040503050406030204" pitchFamily="18" charset="0"/>
                              </a:rPr>
                            </m:ctrlPr>
                          </m:sSupPr>
                          <m:e>
                            <m:r>
                              <a:rPr lang="en-US" sz="2800" b="0" i="1" smtClean="0">
                                <a:solidFill>
                                  <a:schemeClr val="tx1"/>
                                </a:solidFill>
                                <a:latin typeface="Cambria Math" panose="02040503050406030204" pitchFamily="18" charset="0"/>
                              </a:rPr>
                              <m:t>0.9</m:t>
                            </m:r>
                          </m:e>
                          <m:sup>
                            <m:r>
                              <a:rPr lang="en-US" sz="2800" b="0" i="1" smtClean="0">
                                <a:solidFill>
                                  <a:schemeClr val="tx1"/>
                                </a:solidFill>
                                <a:latin typeface="Cambria Math" panose="02040503050406030204" pitchFamily="18" charset="0"/>
                              </a:rPr>
                              <m:t>2</m:t>
                            </m:r>
                          </m:sup>
                        </m:sSup>
                        <m:r>
                          <a:rPr lang="en-US" sz="2800" i="1">
                            <a:solidFill>
                              <a:schemeClr val="tx1"/>
                            </a:solidFill>
                            <a:latin typeface="Cambria Math" panose="02040503050406030204" pitchFamily="18" charset="0"/>
                            <a:ea typeface="Cambria Math" panose="02040503050406030204" pitchFamily="18" charset="0"/>
                          </a:rPr>
                          <m:t>×$1,000</m:t>
                        </m:r>
                      </m:e>
                    </m:d>
                    <m:r>
                      <a:rPr lang="en-US" sz="2800">
                        <a:solidFill>
                          <a:schemeClr val="tx1"/>
                        </a:solidFill>
                        <a:latin typeface="Cambria Math" panose="02040503050406030204" pitchFamily="18" charset="0"/>
                        <a:ea typeface="Cambria Math" panose="02040503050406030204" pitchFamily="18" charset="0"/>
                      </a:rPr>
                      <m:t>+…</m:t>
                    </m:r>
                  </m:oMath>
                </a14:m>
                <a:endParaRPr lang="en-US" sz="2800" dirty="0">
                  <a:solidFill>
                    <a:schemeClr val="tx1"/>
                  </a:solidFill>
                  <a:latin typeface="Arial" panose="020B0604020202020204" pitchFamily="34" charset="0"/>
                  <a:ea typeface="Cambria Math" panose="02040503050406030204" pitchFamily="18" charset="0"/>
                  <a:cs typeface="Arial" panose="020B0604020202020204" pitchFamily="34" charset="0"/>
                </a:endParaRPr>
              </a:p>
              <a:p>
                <a:r>
                  <a:rPr lang="en-US" sz="28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sz="2800">
                        <a:solidFill>
                          <a:schemeClr val="tx1"/>
                        </a:solidFill>
                        <a:latin typeface="Cambria Math" panose="02040503050406030204" pitchFamily="18" charset="0"/>
                      </a:rPr>
                      <m:t>=</m:t>
                    </m:r>
                    <m:r>
                      <a:rPr lang="en-US" sz="2800" i="1">
                        <a:solidFill>
                          <a:schemeClr val="tx1"/>
                        </a:solidFill>
                        <a:latin typeface="Cambria Math" panose="02040503050406030204" pitchFamily="18" charset="0"/>
                      </a:rPr>
                      <m:t>$1,000</m:t>
                    </m:r>
                    <m:d>
                      <m:dPr>
                        <m:ctrlPr>
                          <a:rPr lang="en-US" sz="2800" b="0" i="1" smtClean="0">
                            <a:solidFill>
                              <a:schemeClr val="tx1"/>
                            </a:solidFill>
                            <a:latin typeface="Cambria Math" panose="02040503050406030204" pitchFamily="18" charset="0"/>
                          </a:rPr>
                        </m:ctrlPr>
                      </m:dPr>
                      <m:e>
                        <m:r>
                          <a:rPr lang="en-US" sz="2800" b="0" i="1" smtClean="0">
                            <a:solidFill>
                              <a:schemeClr val="tx1"/>
                            </a:solidFill>
                            <a:latin typeface="Cambria Math" panose="02040503050406030204" pitchFamily="18" charset="0"/>
                          </a:rPr>
                          <m:t>1+0.9+</m:t>
                        </m:r>
                        <m:sSup>
                          <m:sSupPr>
                            <m:ctrlPr>
                              <a:rPr lang="en-US" sz="2800" b="0" i="1" smtClean="0">
                                <a:solidFill>
                                  <a:schemeClr val="tx1"/>
                                </a:solidFill>
                                <a:latin typeface="Cambria Math" panose="02040503050406030204" pitchFamily="18" charset="0"/>
                              </a:rPr>
                            </m:ctrlPr>
                          </m:sSupPr>
                          <m:e>
                            <m:r>
                              <a:rPr lang="en-US" sz="2800" b="0" i="1" smtClean="0">
                                <a:solidFill>
                                  <a:schemeClr val="tx1"/>
                                </a:solidFill>
                                <a:latin typeface="Cambria Math" panose="02040503050406030204" pitchFamily="18" charset="0"/>
                              </a:rPr>
                              <m:t>0.9</m:t>
                            </m:r>
                          </m:e>
                          <m:sup>
                            <m:r>
                              <a:rPr lang="en-US" sz="2800" b="0" i="1" smtClean="0">
                                <a:solidFill>
                                  <a:schemeClr val="tx1"/>
                                </a:solidFill>
                                <a:latin typeface="Cambria Math" panose="02040503050406030204" pitchFamily="18" charset="0"/>
                              </a:rPr>
                              <m:t>2</m:t>
                            </m:r>
                          </m:sup>
                        </m:sSup>
                        <m:r>
                          <a:rPr lang="en-US" sz="2800" b="0" i="1" smtClean="0">
                            <a:solidFill>
                              <a:schemeClr val="tx1"/>
                            </a:solidFill>
                            <a:latin typeface="Cambria Math" panose="02040503050406030204" pitchFamily="18" charset="0"/>
                          </a:rPr>
                          <m:t>+…</m:t>
                        </m:r>
                      </m:e>
                    </m:d>
                  </m:oMath>
                </a14:m>
                <a:endParaRPr lang="en-US" sz="2800" b="0" dirty="0">
                  <a:solidFill>
                    <a:schemeClr val="tx1"/>
                  </a:solidFill>
                  <a:latin typeface="Arial" panose="020B0604020202020204" pitchFamily="34" charset="0"/>
                  <a:cs typeface="Arial" panose="020B0604020202020204" pitchFamily="34" charset="0"/>
                </a:endParaRPr>
              </a:p>
              <a:p>
                <a:r>
                  <a:rPr lang="en-US" sz="28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chemeClr val="tx1"/>
                        </a:solidFill>
                        <a:latin typeface="Cambria Math" panose="02040503050406030204" pitchFamily="18" charset="0"/>
                      </a:rPr>
                      <m:t>=$1,000</m:t>
                    </m:r>
                    <m:d>
                      <m:dPr>
                        <m:ctrlPr>
                          <a:rPr lang="en-US" sz="2800" b="0" i="1" smtClean="0">
                            <a:solidFill>
                              <a:schemeClr val="tx1"/>
                            </a:solidFill>
                            <a:latin typeface="Cambria Math" panose="02040503050406030204" pitchFamily="18" charset="0"/>
                          </a:rPr>
                        </m:ctrlPr>
                      </m:dPr>
                      <m:e>
                        <m:f>
                          <m:fPr>
                            <m:ctrlPr>
                              <a:rPr lang="en-US" sz="2800" b="0" i="1" smtClean="0">
                                <a:solidFill>
                                  <a:schemeClr val="tx1"/>
                                </a:solidFill>
                                <a:latin typeface="Cambria Math" panose="02040503050406030204" pitchFamily="18" charset="0"/>
                              </a:rPr>
                            </m:ctrlPr>
                          </m:fPr>
                          <m:num>
                            <m:r>
                              <a:rPr lang="en-US" sz="2800" b="0" i="1" smtClean="0">
                                <a:solidFill>
                                  <a:schemeClr val="tx1"/>
                                </a:solidFill>
                                <a:latin typeface="Cambria Math" panose="02040503050406030204" pitchFamily="18" charset="0"/>
                              </a:rPr>
                              <m:t>1</m:t>
                            </m:r>
                          </m:num>
                          <m:den>
                            <m:r>
                              <a:rPr lang="en-US" sz="2800" b="0" i="1" smtClean="0">
                                <a:solidFill>
                                  <a:schemeClr val="tx1"/>
                                </a:solidFill>
                                <a:latin typeface="Cambria Math" panose="02040503050406030204" pitchFamily="18" charset="0"/>
                              </a:rPr>
                              <m:t>1−0.9</m:t>
                            </m:r>
                          </m:den>
                        </m:f>
                      </m:e>
                    </m:d>
                  </m:oMath>
                </a14:m>
                <a:endParaRPr lang="en-US" sz="2800" b="0" dirty="0">
                  <a:solidFill>
                    <a:schemeClr val="tx1"/>
                  </a:solidFill>
                  <a:latin typeface="Arial" panose="020B0604020202020204" pitchFamily="34" charset="0"/>
                  <a:cs typeface="Arial" panose="020B0604020202020204" pitchFamily="34" charset="0"/>
                </a:endParaRPr>
              </a:p>
              <a:p>
                <a:r>
                  <a:rPr lang="en-US" sz="28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sz="2800" i="1">
                        <a:solidFill>
                          <a:schemeClr val="tx1"/>
                        </a:solidFill>
                        <a:latin typeface="Cambria Math" panose="02040503050406030204" pitchFamily="18" charset="0"/>
                      </a:rPr>
                      <m:t>=$1,000</m:t>
                    </m:r>
                    <m:d>
                      <m:dPr>
                        <m:ctrlPr>
                          <a:rPr lang="en-US" sz="2800" i="1">
                            <a:solidFill>
                              <a:schemeClr val="tx1"/>
                            </a:solidFill>
                            <a:latin typeface="Cambria Math" panose="02040503050406030204" pitchFamily="18" charset="0"/>
                          </a:rPr>
                        </m:ctrlPr>
                      </m:dPr>
                      <m:e>
                        <m:f>
                          <m:fPr>
                            <m:ctrlPr>
                              <a:rPr lang="en-US" sz="2800" i="1">
                                <a:solidFill>
                                  <a:schemeClr val="tx1"/>
                                </a:solidFill>
                                <a:latin typeface="Cambria Math" panose="02040503050406030204" pitchFamily="18" charset="0"/>
                              </a:rPr>
                            </m:ctrlPr>
                          </m:fPr>
                          <m:num>
                            <m:r>
                              <a:rPr lang="en-US" sz="2800" i="1">
                                <a:solidFill>
                                  <a:schemeClr val="tx1"/>
                                </a:solidFill>
                                <a:latin typeface="Cambria Math" panose="02040503050406030204" pitchFamily="18" charset="0"/>
                              </a:rPr>
                              <m:t>1</m:t>
                            </m:r>
                          </m:num>
                          <m:den>
                            <m:r>
                              <a:rPr lang="en-US" sz="2800" b="0" i="1" smtClean="0">
                                <a:solidFill>
                                  <a:schemeClr val="tx1"/>
                                </a:solidFill>
                                <a:latin typeface="Cambria Math" panose="02040503050406030204" pitchFamily="18" charset="0"/>
                              </a:rPr>
                              <m:t>0.10</m:t>
                            </m:r>
                          </m:den>
                        </m:f>
                      </m:e>
                    </m:d>
                  </m:oMath>
                </a14:m>
                <a:endParaRPr lang="en-US" sz="2800" dirty="0">
                  <a:solidFill>
                    <a:schemeClr val="tx1"/>
                  </a:solidFill>
                  <a:latin typeface="Arial" panose="020B0604020202020204" pitchFamily="34" charset="0"/>
                  <a:cs typeface="Arial" panose="020B0604020202020204" pitchFamily="34" charset="0"/>
                </a:endParaRPr>
              </a:p>
              <a:p>
                <a:r>
                  <a:rPr lang="en-US" sz="28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sz="2800" i="1">
                        <a:solidFill>
                          <a:schemeClr val="tx1"/>
                        </a:solidFill>
                        <a:latin typeface="Cambria Math" panose="02040503050406030204" pitchFamily="18" charset="0"/>
                      </a:rPr>
                      <m:t>=$1,000</m:t>
                    </m:r>
                    <m:d>
                      <m:dPr>
                        <m:ctrlPr>
                          <a:rPr lang="en-US" sz="2800" i="1">
                            <a:solidFill>
                              <a:schemeClr val="tx1"/>
                            </a:solidFill>
                            <a:latin typeface="Cambria Math" panose="02040503050406030204" pitchFamily="18" charset="0"/>
                          </a:rPr>
                        </m:ctrlPr>
                      </m:dPr>
                      <m:e>
                        <m:r>
                          <a:rPr lang="en-US" sz="2800" b="0" i="1" smtClean="0">
                            <a:solidFill>
                              <a:schemeClr val="tx1"/>
                            </a:solidFill>
                            <a:latin typeface="Cambria Math" panose="02040503050406030204" pitchFamily="18" charset="0"/>
                          </a:rPr>
                          <m:t>10</m:t>
                        </m:r>
                      </m:e>
                    </m:d>
                    <m:r>
                      <a:rPr lang="en-US" sz="2800" b="0" i="1" smtClean="0">
                        <a:solidFill>
                          <a:schemeClr val="tx1"/>
                        </a:solidFill>
                        <a:latin typeface="Cambria Math" panose="02040503050406030204" pitchFamily="18" charset="0"/>
                      </a:rPr>
                      <m:t>=$10,000</m:t>
                    </m:r>
                  </m:oMath>
                </a14:m>
                <a:endParaRPr lang="en-US" sz="2800" dirty="0">
                  <a:solidFill>
                    <a:schemeClr val="tx1"/>
                  </a:solidFill>
                  <a:latin typeface="Arial" panose="020B0604020202020204" pitchFamily="34" charset="0"/>
                  <a:cs typeface="Arial" panose="020B060402020202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02920" y="1237488"/>
                <a:ext cx="9052560" cy="5346468"/>
              </a:xfrm>
              <a:blipFill>
                <a:blip r:embed="rId2"/>
                <a:stretch>
                  <a:fillRect l="-1414" t="-342" r="-67"/>
                </a:stretch>
              </a:blipFill>
            </p:spPr>
            <p:txBody>
              <a:bodyPr/>
              <a:lstStyle/>
              <a:p>
                <a:r>
                  <a:rPr lang="en-US">
                    <a:noFill/>
                  </a:rPr>
                  <a:t> </a:t>
                </a:r>
              </a:p>
            </p:txBody>
          </p:sp>
        </mc:Fallback>
      </mc:AlternateContent>
    </p:spTree>
    <p:extLst>
      <p:ext uri="{BB962C8B-B14F-4D97-AF65-F5344CB8AC3E}">
        <p14:creationId xmlns:p14="http://schemas.microsoft.com/office/powerpoint/2010/main" val="230557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159" y="30480"/>
            <a:ext cx="9052560" cy="1207008"/>
          </a:xfrm>
        </p:spPr>
        <p:txBody>
          <a:bodyPr/>
          <a:lstStyle/>
          <a:p>
            <a:r>
              <a:rPr lang="en-US" sz="3200" cap="all" dirty="0">
                <a:solidFill>
                  <a:srgbClr val="DA1B2C"/>
                </a:solidFill>
                <a:latin typeface="Arial" pitchFamily="34" charset="0"/>
                <a:cs typeface="Arial" pitchFamily="34" charset="0"/>
              </a:rPr>
              <a:t>Simple deposit multiplier</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38383" y="1623061"/>
                <a:ext cx="9052560" cy="4978559"/>
              </a:xfrm>
            </p:spPr>
            <p:txBody>
              <a:bodyPr/>
              <a:lstStyle/>
              <a:p>
                <a:r>
                  <a:rPr lang="en-US" dirty="0">
                    <a:solidFill>
                      <a:schemeClr val="tx1"/>
                    </a:solidFill>
                  </a:rPr>
                  <a:t> </a:t>
                </a:r>
                <a14:m>
                  <m:oMath xmlns:m="http://schemas.openxmlformats.org/officeDocument/2006/math">
                    <m:r>
                      <m:rPr>
                        <m:sty m:val="p"/>
                      </m:rPr>
                      <a:rPr lang="en-US" b="0" i="0" smtClean="0">
                        <a:solidFill>
                          <a:schemeClr val="tx1"/>
                        </a:solidFill>
                        <a:latin typeface="Cambria Math" panose="02040503050406030204" pitchFamily="18" charset="0"/>
                      </a:rPr>
                      <m:t>Simple</m:t>
                    </m:r>
                    <m:r>
                      <a:rPr lang="en-US" b="0" i="0" smtClean="0">
                        <a:solidFill>
                          <a:schemeClr val="tx1"/>
                        </a:solidFill>
                        <a:latin typeface="Cambria Math" panose="02040503050406030204" pitchFamily="18" charset="0"/>
                      </a:rPr>
                      <m:t> </m:t>
                    </m:r>
                    <m:r>
                      <m:rPr>
                        <m:sty m:val="p"/>
                      </m:rPr>
                      <a:rPr lang="en-US" b="0" i="0" smtClean="0">
                        <a:solidFill>
                          <a:schemeClr val="tx1"/>
                        </a:solidFill>
                        <a:latin typeface="Cambria Math" panose="02040503050406030204" pitchFamily="18" charset="0"/>
                      </a:rPr>
                      <m:t>Multiplier</m:t>
                    </m:r>
                    <m:r>
                      <a:rPr lang="en-US" b="0" i="0" smtClean="0">
                        <a:solidFill>
                          <a:schemeClr val="tx1"/>
                        </a:solidFill>
                        <a:latin typeface="Cambria Math" panose="02040503050406030204" pitchFamily="18" charset="0"/>
                      </a:rPr>
                      <m:t> </m:t>
                    </m:r>
                    <m:r>
                      <a:rPr lang="en-US" i="1">
                        <a:solidFill>
                          <a:schemeClr val="tx1"/>
                        </a:solidFill>
                        <a:latin typeface="Cambria Math" panose="02040503050406030204" pitchFamily="18" charset="0"/>
                      </a:rPr>
                      <m:t>=$1,000</m:t>
                    </m:r>
                    <m:d>
                      <m:dPr>
                        <m:ctrlPr>
                          <a:rPr lang="en-US" i="1">
                            <a:solidFill>
                              <a:schemeClr val="tx1"/>
                            </a:solidFill>
                            <a:latin typeface="Cambria Math" panose="02040503050406030204" pitchFamily="18" charset="0"/>
                          </a:rPr>
                        </m:ctrlPr>
                      </m:dPr>
                      <m:e>
                        <m:f>
                          <m:fPr>
                            <m:ctrlPr>
                              <a:rPr lang="en-US" i="1">
                                <a:solidFill>
                                  <a:schemeClr val="tx1"/>
                                </a:solidFill>
                                <a:latin typeface="Cambria Math" panose="02040503050406030204" pitchFamily="18" charset="0"/>
                              </a:rPr>
                            </m:ctrlPr>
                          </m:fPr>
                          <m:num>
                            <m:r>
                              <a:rPr lang="en-US" i="1">
                                <a:solidFill>
                                  <a:schemeClr val="tx1"/>
                                </a:solidFill>
                                <a:latin typeface="Cambria Math" panose="02040503050406030204" pitchFamily="18" charset="0"/>
                              </a:rPr>
                              <m:t>1</m:t>
                            </m:r>
                          </m:num>
                          <m:den>
                            <m:r>
                              <a:rPr lang="en-US" b="0" i="1" smtClean="0">
                                <a:solidFill>
                                  <a:schemeClr val="tx1"/>
                                </a:solidFill>
                                <a:latin typeface="Cambria Math" panose="02040503050406030204" pitchFamily="18" charset="0"/>
                              </a:rPr>
                              <m:t>0.10</m:t>
                            </m:r>
                          </m:den>
                        </m:f>
                      </m:e>
                    </m:d>
                  </m:oMath>
                </a14:m>
                <a:endParaRPr lang="en-US" dirty="0">
                  <a:solidFill>
                    <a:schemeClr val="tx1"/>
                  </a:solidFill>
                </a:endParaRPr>
              </a:p>
              <a:p>
                <a:r>
                  <a:rPr lang="en-US" dirty="0">
                    <a:solidFill>
                      <a:schemeClr val="tx1"/>
                    </a:solidFill>
                  </a:rPr>
                  <a:t> </a:t>
                </a:r>
                <a14:m>
                  <m:oMath xmlns:m="http://schemas.openxmlformats.org/officeDocument/2006/math">
                    <m:r>
                      <a:rPr lang="en-US" i="1">
                        <a:solidFill>
                          <a:schemeClr val="tx1"/>
                        </a:solidFill>
                        <a:latin typeface="Cambria Math" panose="02040503050406030204" pitchFamily="18" charset="0"/>
                      </a:rPr>
                      <m:t>=$1,000</m:t>
                    </m:r>
                    <m:d>
                      <m:dPr>
                        <m:ctrlPr>
                          <a:rPr lang="en-US" i="1">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10</m:t>
                        </m:r>
                      </m:e>
                    </m:d>
                    <m:r>
                      <a:rPr lang="en-US" b="0" i="1" smtClean="0">
                        <a:solidFill>
                          <a:schemeClr val="tx1"/>
                        </a:solidFill>
                        <a:latin typeface="Cambria Math" panose="02040503050406030204" pitchFamily="18" charset="0"/>
                      </a:rPr>
                      <m:t>=$10,000</m:t>
                    </m:r>
                  </m:oMath>
                </a14:m>
                <a:endParaRPr lang="en-US" b="0" dirty="0">
                  <a:solidFill>
                    <a:schemeClr val="tx1"/>
                  </a:solidFill>
                </a:endParaRPr>
              </a:p>
              <a:p>
                <a:endParaRPr lang="en-US" dirty="0">
                  <a:solidFill>
                    <a:schemeClr val="tx1"/>
                  </a:solidFill>
                </a:endParaRPr>
              </a:p>
              <a:p>
                <a:pPr marL="342900" indent="-342900">
                  <a:buClr>
                    <a:schemeClr val="tx1"/>
                  </a:buClr>
                  <a:buFont typeface="Arial" panose="020B0604020202020204" pitchFamily="34" charset="0"/>
                  <a:buChar char="•"/>
                  <a:defRPr/>
                </a:pPr>
                <a:r>
                  <a:rPr lang="en-US" dirty="0">
                    <a:solidFill>
                      <a:schemeClr val="tx1"/>
                    </a:solidFill>
                  </a:rPr>
                  <a:t>So the total increase in deposits is $1,000(10) = $10,000.</a:t>
                </a:r>
              </a:p>
              <a:p>
                <a:pPr marL="377190" indent="-377190">
                  <a:spcBef>
                    <a:spcPts val="660"/>
                  </a:spcBef>
                  <a:buClr>
                    <a:schemeClr val="tx1"/>
                  </a:buClr>
                  <a:buFont typeface="Arial" panose="020B0604020202020204" pitchFamily="34" charset="0"/>
                  <a:buChar char="•"/>
                  <a:defRPr/>
                </a:pPr>
                <a:r>
                  <a:rPr lang="en-US" dirty="0">
                    <a:solidFill>
                      <a:schemeClr val="tx1"/>
                    </a:solidFill>
                  </a:rPr>
                  <a:t>The “10” here is the </a:t>
                </a:r>
                <a:r>
                  <a:rPr lang="en-US" b="1" u="sng" dirty="0">
                    <a:solidFill>
                      <a:schemeClr val="tx1"/>
                    </a:solidFill>
                  </a:rPr>
                  <a:t>simple deposit multiplier</a:t>
                </a:r>
                <a:r>
                  <a:rPr lang="en-US" dirty="0">
                    <a:solidFill>
                      <a:schemeClr val="tx1"/>
                    </a:solidFill>
                  </a:rPr>
                  <a:t>: the ratio of the amount of deposits created by banks to the amount of new reserves.</a:t>
                </a:r>
              </a:p>
              <a:p>
                <a:pPr marL="377190" indent="-377190">
                  <a:spcBef>
                    <a:spcPts val="660"/>
                  </a:spcBef>
                  <a:buClr>
                    <a:schemeClr val="tx1"/>
                  </a:buClr>
                  <a:buFont typeface="Arial" panose="020B0604020202020204" pitchFamily="34" charset="0"/>
                  <a:buChar char="•"/>
                  <a:defRPr/>
                </a:pPr>
                <a:r>
                  <a:rPr lang="en-US" dirty="0">
                    <a:solidFill>
                      <a:schemeClr val="tx1"/>
                    </a:solidFill>
                  </a:rPr>
                  <a:t>In general, we can write the simple deposit multiplier as:</a:t>
                </a:r>
              </a:p>
              <a:p>
                <a:pPr marL="342900" indent="-342900">
                  <a:spcBef>
                    <a:spcPts val="660"/>
                  </a:spcBef>
                  <a:buClr>
                    <a:schemeClr val="tx1"/>
                  </a:buClr>
                  <a:buFont typeface="Arial" panose="020B0604020202020204" pitchFamily="34" charset="0"/>
                  <a:buChar char="•"/>
                  <a:defRPr/>
                </a:pPr>
                <a14:m>
                  <m:oMath xmlns:m="http://schemas.openxmlformats.org/officeDocument/2006/math">
                    <m:r>
                      <m:rPr>
                        <m:sty m:val="p"/>
                      </m:rPr>
                      <a:rPr lang="en-US" b="0" i="0" smtClean="0">
                        <a:solidFill>
                          <a:schemeClr val="tx1"/>
                        </a:solidFill>
                        <a:latin typeface="Cambria Math" panose="02040503050406030204" pitchFamily="18" charset="0"/>
                      </a:rPr>
                      <m:t>Simple</m:t>
                    </m:r>
                    <m:r>
                      <a:rPr lang="en-US" b="0" i="0" smtClean="0">
                        <a:solidFill>
                          <a:schemeClr val="tx1"/>
                        </a:solidFill>
                        <a:latin typeface="Cambria Math" panose="02040503050406030204" pitchFamily="18" charset="0"/>
                      </a:rPr>
                      <m:t> </m:t>
                    </m:r>
                    <m:r>
                      <m:rPr>
                        <m:sty m:val="p"/>
                      </m:rPr>
                      <a:rPr lang="en-US" b="0" i="0" smtClean="0">
                        <a:solidFill>
                          <a:schemeClr val="tx1"/>
                        </a:solidFill>
                        <a:latin typeface="Cambria Math" panose="02040503050406030204" pitchFamily="18" charset="0"/>
                      </a:rPr>
                      <m:t>deposit</m:t>
                    </m:r>
                    <m:r>
                      <a:rPr lang="en-US" b="0" i="0" smtClean="0">
                        <a:solidFill>
                          <a:schemeClr val="tx1"/>
                        </a:solidFill>
                        <a:latin typeface="Cambria Math" panose="02040503050406030204" pitchFamily="18" charset="0"/>
                      </a:rPr>
                      <m:t> </m:t>
                    </m:r>
                    <m:r>
                      <m:rPr>
                        <m:sty m:val="p"/>
                      </m:rPr>
                      <a:rPr lang="en-US" b="0" i="0" smtClean="0">
                        <a:solidFill>
                          <a:schemeClr val="tx1"/>
                        </a:solidFill>
                        <a:latin typeface="Cambria Math" panose="02040503050406030204" pitchFamily="18" charset="0"/>
                      </a:rPr>
                      <m:t>multiplier</m:t>
                    </m:r>
                    <m:r>
                      <a:rPr lang="en-US" b="0" i="1" smtClean="0">
                        <a:solidFill>
                          <a:schemeClr val="tx1"/>
                        </a:solidFill>
                        <a:latin typeface="Cambria Math" panose="02040503050406030204" pitchFamily="18" charset="0"/>
                      </a:rPr>
                      <m:t>=</m:t>
                    </m:r>
                    <m:f>
                      <m:fPr>
                        <m:ctrlPr>
                          <a:rPr lang="en-US" b="0" i="1" smtClean="0">
                            <a:solidFill>
                              <a:schemeClr val="tx1"/>
                            </a:solidFill>
                            <a:latin typeface="Cambria Math" panose="02040503050406030204" pitchFamily="18" charset="0"/>
                          </a:rPr>
                        </m:ctrlPr>
                      </m:fPr>
                      <m:num>
                        <m:r>
                          <a:rPr lang="en-US" b="0" i="1" smtClean="0">
                            <a:solidFill>
                              <a:schemeClr val="tx1"/>
                            </a:solidFill>
                            <a:latin typeface="Cambria Math" panose="02040503050406030204" pitchFamily="18" charset="0"/>
                          </a:rPr>
                          <m:t>1</m:t>
                        </m:r>
                      </m:num>
                      <m:den>
                        <m:r>
                          <a:rPr lang="en-US" b="0" i="1" smtClean="0">
                            <a:solidFill>
                              <a:schemeClr val="tx1"/>
                            </a:solidFill>
                            <a:latin typeface="Cambria Math" panose="02040503050406030204" pitchFamily="18" charset="0"/>
                          </a:rPr>
                          <m:t>𝑅𝑅</m:t>
                        </m:r>
                      </m:den>
                    </m:f>
                  </m:oMath>
                </a14:m>
                <a:endParaRPr lang="en-US" b="0" dirty="0">
                  <a:solidFill>
                    <a:schemeClr val="tx1"/>
                  </a:solidFill>
                </a:endParaRPr>
              </a:p>
              <a:p>
                <a:pPr marL="342900" indent="-342900">
                  <a:spcBef>
                    <a:spcPts val="660"/>
                  </a:spcBef>
                  <a:buClr>
                    <a:schemeClr val="tx1"/>
                  </a:buClr>
                  <a:buFont typeface="Arial" panose="020B0604020202020204" pitchFamily="34" charset="0"/>
                  <a:buChar char="•"/>
                  <a:defRPr/>
                </a:pPr>
                <a:r>
                  <a:rPr lang="en-US" dirty="0">
                    <a:solidFill>
                      <a:schemeClr val="tx1"/>
                    </a:solidFill>
                  </a:rPr>
                  <a:t>So with a 10 percent required reserve ratio (</a:t>
                </a:r>
                <a:r>
                  <a:rPr lang="en-US" i="1" dirty="0">
                    <a:solidFill>
                      <a:schemeClr val="tx1"/>
                    </a:solidFill>
                  </a:rPr>
                  <a:t>RR</a:t>
                </a:r>
                <a:r>
                  <a:rPr lang="en-US" dirty="0">
                    <a:solidFill>
                      <a:schemeClr val="tx1"/>
                    </a:solidFill>
                  </a:rPr>
                  <a:t>), the simple deposit multiplier is 10.</a:t>
                </a:r>
              </a:p>
              <a:p>
                <a:endParaRPr lang="en-US" dirty="0">
                  <a:solidFill>
                    <a:schemeClr val="tx1"/>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38383" y="1623061"/>
                <a:ext cx="9052560" cy="4978559"/>
              </a:xfrm>
              <a:blipFill>
                <a:blip r:embed="rId2"/>
                <a:stretch>
                  <a:fillRect l="-875" b="-6365"/>
                </a:stretch>
              </a:blipFill>
            </p:spPr>
            <p:txBody>
              <a:bodyPr/>
              <a:lstStyle/>
              <a:p>
                <a:r>
                  <a:rPr lang="en-US">
                    <a:noFill/>
                  </a:rPr>
                  <a:t> </a:t>
                </a:r>
              </a:p>
            </p:txBody>
          </p:sp>
        </mc:Fallback>
      </mc:AlternateContent>
    </p:spTree>
    <p:extLst>
      <p:ext uri="{BB962C8B-B14F-4D97-AF65-F5344CB8AC3E}">
        <p14:creationId xmlns:p14="http://schemas.microsoft.com/office/powerpoint/2010/main" val="34057636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1">
            <a:extLst>
              <a:ext uri="{FF2B5EF4-FFF2-40B4-BE49-F238E27FC236}">
                <a16:creationId xmlns:a16="http://schemas.microsoft.com/office/drawing/2014/main" id="{7C15604E-DAAE-4676-95DB-77553F989483}"/>
              </a:ext>
            </a:extLst>
          </p:cNvPr>
          <p:cNvSpPr>
            <a:spLocks noGrp="1"/>
          </p:cNvSpPr>
          <p:nvPr>
            <p:ph idx="1"/>
          </p:nvPr>
        </p:nvSpPr>
        <p:spPr>
          <a:xfrm>
            <a:off x="83820" y="281940"/>
            <a:ext cx="9555480" cy="586740"/>
          </a:xfrm>
        </p:spPr>
        <p:txBody>
          <a:bodyPr/>
          <a:lstStyle/>
          <a:p>
            <a:pPr algn="ctr">
              <a:spcBef>
                <a:spcPct val="0"/>
              </a:spcBef>
              <a:defRPr/>
            </a:pPr>
            <a:r>
              <a:rPr lang="en-US" altLang="en-US" sz="2400" b="1" cap="all" dirty="0">
                <a:solidFill>
                  <a:srgbClr val="DA1B2C"/>
                </a:solidFill>
              </a:rPr>
              <a:t>The Chain of Multiple Deposit Creation Once More</a:t>
            </a:r>
          </a:p>
        </p:txBody>
      </p:sp>
      <p:pic>
        <p:nvPicPr>
          <p:cNvPr id="37893" name="Picture 5">
            <a:extLst>
              <a:ext uri="{FF2B5EF4-FFF2-40B4-BE49-F238E27FC236}">
                <a16:creationId xmlns:a16="http://schemas.microsoft.com/office/drawing/2014/main" id="{BC10C746-AA52-4D10-A82D-45112CE3BD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686" y="973183"/>
            <a:ext cx="8951028" cy="662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2521973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37893"/>
                                        </p:tgtEl>
                                        <p:attrNameLst>
                                          <p:attrName>style.visibility</p:attrName>
                                        </p:attrNameLst>
                                      </p:cBhvr>
                                      <p:to>
                                        <p:strVal val="visible"/>
                                      </p:to>
                                    </p:set>
                                    <p:animEffect transition="in" filter="wipe(up)">
                                      <p:cBhvr>
                                        <p:cTn id="7" dur="500"/>
                                        <p:tgtEl>
                                          <p:spTgt spid="37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7169"/>
            <a:ext cx="9996324" cy="987115"/>
          </a:xfrm>
        </p:spPr>
        <p:txBody>
          <a:bodyPr/>
          <a:lstStyle/>
          <a:p>
            <a:r>
              <a:rPr lang="en-US" sz="3200" b="1" dirty="0">
                <a:solidFill>
                  <a:srgbClr val="DA1B2C"/>
                </a:solidFill>
              </a:rPr>
              <a:t>THE MONEY MULTIPLIER IN REALITY (1/2)</a:t>
            </a:r>
          </a:p>
        </p:txBody>
      </p:sp>
      <p:sp>
        <p:nvSpPr>
          <p:cNvPr id="4" name="Content Placeholder 3"/>
          <p:cNvSpPr>
            <a:spLocks noGrp="1"/>
          </p:cNvSpPr>
          <p:nvPr>
            <p:ph sz="quarter" idx="10"/>
          </p:nvPr>
        </p:nvSpPr>
        <p:spPr>
          <a:xfrm>
            <a:off x="330062" y="1676580"/>
            <a:ext cx="4892568" cy="2941825"/>
          </a:xfrm>
        </p:spPr>
        <p:txBody>
          <a:bodyPr/>
          <a:lstStyle/>
          <a:p>
            <a:pPr>
              <a:spcAft>
                <a:spcPts val="600"/>
              </a:spcAft>
            </a:pPr>
            <a:r>
              <a:rPr lang="en-US" sz="2400" dirty="0"/>
              <a:t>The </a:t>
            </a:r>
            <a:r>
              <a:rPr lang="en-US" sz="2400" b="1" dirty="0"/>
              <a:t>monetary base </a:t>
            </a:r>
            <a:r>
              <a:rPr lang="en-US" sz="2400" dirty="0"/>
              <a:t>is the sum of currency in circulation and bank reserves.</a:t>
            </a:r>
          </a:p>
          <a:p>
            <a:pPr>
              <a:spcAft>
                <a:spcPts val="600"/>
              </a:spcAft>
            </a:pPr>
            <a:r>
              <a:rPr lang="en-US" sz="2400" dirty="0"/>
              <a:t>The monetary base is different from the money supply in two ways:</a:t>
            </a:r>
          </a:p>
          <a:p>
            <a:pPr lvl="1">
              <a:spcAft>
                <a:spcPts val="600"/>
              </a:spcAft>
            </a:pPr>
            <a:r>
              <a:rPr lang="en-US" sz="2200" dirty="0"/>
              <a:t>Bank reserves, which are part of the monetary base, aren’t part of the money supply. </a:t>
            </a:r>
          </a:p>
          <a:p>
            <a:pPr lvl="1">
              <a:spcAft>
                <a:spcPts val="600"/>
              </a:spcAft>
            </a:pPr>
            <a:r>
              <a:rPr lang="en-US" sz="2200" dirty="0"/>
              <a:t>Checkable bank deposits, which are part of the money supply, aren’t part of the monetary base.</a:t>
            </a:r>
            <a:endParaRPr lang="en-US" sz="2200" dirty="0">
              <a:latin typeface="Arial" panose="020B0604020202020204" pitchFamily="34" charset="0"/>
              <a:cs typeface="Arial" panose="020B0604020202020204" pitchFamily="34" charset="0"/>
            </a:endParaRPr>
          </a:p>
        </p:txBody>
      </p:sp>
      <p:pic>
        <p:nvPicPr>
          <p:cNvPr id="9" name="Picture Placeholder 8" descr="A Venn diagram of the monetary base and the money supply illustrates the currency in circulation, checkable bank deposits, and the bank reserves.&#10;Two overlapping circles are labeled Monetary base and Money supply. The parts of circles are labeled as follows:&#10;• The non-overlapping part of Monetary base is labeled Bank reserves.&#10;• The overlapping part of the two circles is labeled Currency in circulation.&#10;• The non-overlapping part of Money supply is labeled Checkable bank deposits.">
            <a:extLst>
              <a:ext uri="{FF2B5EF4-FFF2-40B4-BE49-F238E27FC236}">
                <a16:creationId xmlns:a16="http://schemas.microsoft.com/office/drawing/2014/main" id="{9D43D4A9-D5BE-52C1-1C3C-AB9ADB0BB8A1}"/>
              </a:ext>
            </a:extLst>
          </p:cNvPr>
          <p:cNvPicPr>
            <a:picLocks noGrp="1" noChangeAspect="1"/>
          </p:cNvPicPr>
          <p:nvPr>
            <p:ph type="pic" sz="quarter" idx="11"/>
          </p:nvPr>
        </p:nvPicPr>
        <p:blipFill>
          <a:blip r:embed="rId2"/>
          <a:stretch>
            <a:fillRect/>
          </a:stretch>
        </p:blipFill>
        <p:spPr>
          <a:xfrm>
            <a:off x="5029200" y="2593955"/>
            <a:ext cx="4467998" cy="2584490"/>
          </a:xfrm>
          <a:prstGeom prst="rect">
            <a:avLst/>
          </a:prstGeom>
        </p:spPr>
      </p:pic>
    </p:spTree>
    <p:extLst>
      <p:ext uri="{BB962C8B-B14F-4D97-AF65-F5344CB8AC3E}">
        <p14:creationId xmlns:p14="http://schemas.microsoft.com/office/powerpoint/2010/main" val="1754733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MONEY MULTIPLIER IN REALITY (2/2)</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sz="quarter" idx="10"/>
          </p:nvPr>
        </p:nvSpPr>
        <p:spPr>
          <a:xfrm>
            <a:off x="117582" y="1933290"/>
            <a:ext cx="9804186" cy="5269175"/>
          </a:xfrm>
        </p:spPr>
        <p:txBody>
          <a:bodyPr>
            <a:normAutofit/>
          </a:bodyPr>
          <a:lstStyle/>
          <a:p>
            <a:pPr marL="363538" indent="-363538">
              <a:spcAft>
                <a:spcPts val="1200"/>
              </a:spcAft>
            </a:pPr>
            <a:r>
              <a:rPr lang="en-US" sz="2600" dirty="0"/>
              <a:t>The </a:t>
            </a:r>
            <a:r>
              <a:rPr lang="en-US" sz="2600" b="1" dirty="0"/>
              <a:t>money multiplier </a:t>
            </a:r>
            <a:r>
              <a:rPr lang="en-US" sz="2600" dirty="0"/>
              <a:t>is the ratio of the money supply to the monetary base.</a:t>
            </a:r>
          </a:p>
          <a:p>
            <a:pPr marL="363538" indent="-363538">
              <a:spcAft>
                <a:spcPts val="1200"/>
              </a:spcAft>
            </a:pPr>
            <a:r>
              <a:rPr lang="en-US" sz="2600" dirty="0"/>
              <a:t>Before the financial crisis of 2008, it was 1.6; after the crisis, it was 0.7.</a:t>
            </a:r>
          </a:p>
          <a:p>
            <a:pPr marL="363538" indent="-363538">
              <a:spcAft>
                <a:spcPts val="1200"/>
              </a:spcAft>
            </a:pPr>
            <a:r>
              <a:rPr lang="en-US" sz="2600" dirty="0"/>
              <a:t>The minimum reserve ratio is 10%. Why is the money multiplier not 1/0.1 = 10?</a:t>
            </a:r>
          </a:p>
          <a:p>
            <a:pPr marL="363538" indent="-363538">
              <a:spcAft>
                <a:spcPts val="1200"/>
              </a:spcAft>
            </a:pPr>
            <a:r>
              <a:rPr lang="en-US" sz="2600" dirty="0">
                <a:ea typeface="Century Gothic" charset="0"/>
              </a:rPr>
              <a:t>People hold significant amounts of cash, which reduces bank deposits.</a:t>
            </a:r>
          </a:p>
        </p:txBody>
      </p:sp>
    </p:spTree>
    <p:extLst>
      <p:ext uri="{BB962C8B-B14F-4D97-AF65-F5344CB8AC3E}">
        <p14:creationId xmlns:p14="http://schemas.microsoft.com/office/powerpoint/2010/main" val="37090768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9E0F0-F145-B06C-47B1-867CE6F275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8363F5-900C-594B-A8E0-46792EC055B2}"/>
              </a:ext>
            </a:extLst>
          </p:cNvPr>
          <p:cNvSpPr>
            <a:spLocks noGrp="1"/>
          </p:cNvSpPr>
          <p:nvPr>
            <p:ph type="title"/>
          </p:nvPr>
        </p:nvSpPr>
        <p:spPr>
          <a:xfrm>
            <a:off x="62076" y="180692"/>
            <a:ext cx="9996324" cy="1015436"/>
          </a:xfrm>
        </p:spPr>
        <p:txBody>
          <a:bodyPr/>
          <a:lstStyle/>
          <a:p>
            <a:r>
              <a:rPr lang="en-US" cap="all" dirty="0"/>
              <a:t>THE FEDERAL RESERVE SYSTEM</a:t>
            </a:r>
          </a:p>
        </p:txBody>
      </p:sp>
      <p:sp>
        <p:nvSpPr>
          <p:cNvPr id="3" name="Content Placeholder 2">
            <a:extLst>
              <a:ext uri="{FF2B5EF4-FFF2-40B4-BE49-F238E27FC236}">
                <a16:creationId xmlns:a16="http://schemas.microsoft.com/office/drawing/2014/main" id="{C602BAA1-95F3-2BA3-E5D9-ABA4257171B9}"/>
              </a:ext>
            </a:extLst>
          </p:cNvPr>
          <p:cNvSpPr>
            <a:spLocks noGrp="1"/>
          </p:cNvSpPr>
          <p:nvPr>
            <p:ph sz="quarter" idx="10"/>
          </p:nvPr>
        </p:nvSpPr>
        <p:spPr>
          <a:xfrm>
            <a:off x="0" y="1056992"/>
            <a:ext cx="9804186" cy="5658416"/>
          </a:xfrm>
        </p:spPr>
        <p:txBody>
          <a:bodyPr/>
          <a:lstStyle/>
          <a:p>
            <a:pPr>
              <a:spcAft>
                <a:spcPts val="1200"/>
              </a:spcAft>
            </a:pPr>
            <a:r>
              <a:rPr lang="en-US" dirty="0">
                <a:latin typeface="Arial" panose="020B0604020202020204" pitchFamily="34" charset="0"/>
                <a:cs typeface="Arial" panose="020B0604020202020204" pitchFamily="34" charset="0"/>
              </a:rPr>
              <a:t>The </a:t>
            </a:r>
            <a:r>
              <a:rPr lang="en-US" b="1" dirty="0">
                <a:latin typeface="Arial" panose="020B0604020202020204" pitchFamily="34" charset="0"/>
                <a:cs typeface="Arial" panose="020B0604020202020204" pitchFamily="34" charset="0"/>
              </a:rPr>
              <a:t>Federal Reserve </a:t>
            </a:r>
            <a:r>
              <a:rPr lang="en-US" dirty="0">
                <a:latin typeface="Arial" panose="020B0604020202020204" pitchFamily="34" charset="0"/>
                <a:cs typeface="Arial" panose="020B0604020202020204" pitchFamily="34" charset="0"/>
              </a:rPr>
              <a:t>is a central bank; it oversees and regulates the banking system and controls the monetary base.</a:t>
            </a:r>
          </a:p>
          <a:p>
            <a:pPr>
              <a:spcAft>
                <a:spcPts val="1200"/>
              </a:spcAft>
            </a:pPr>
            <a:r>
              <a:rPr lang="en-US" b="1" dirty="0"/>
              <a:t>Jerome Hayden "Jay" Powell</a:t>
            </a:r>
            <a:r>
              <a:rPr lang="en-US" dirty="0"/>
              <a:t> is the 16th and current Chairman of the Federal Reserve, serving in that office since February 2018.</a:t>
            </a:r>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F9621D70-0B78-9645-753E-559EC453D2A3}"/>
              </a:ext>
            </a:extLst>
          </p:cNvPr>
          <p:cNvPicPr>
            <a:picLocks noChangeAspect="1"/>
          </p:cNvPicPr>
          <p:nvPr/>
        </p:nvPicPr>
        <p:blipFill>
          <a:blip r:embed="rId2"/>
          <a:stretch>
            <a:fillRect/>
          </a:stretch>
        </p:blipFill>
        <p:spPr>
          <a:xfrm>
            <a:off x="2108032" y="4345492"/>
            <a:ext cx="5904412" cy="2943582"/>
          </a:xfrm>
          <a:prstGeom prst="rect">
            <a:avLst/>
          </a:prstGeom>
        </p:spPr>
      </p:pic>
    </p:spTree>
    <p:extLst>
      <p:ext uri="{BB962C8B-B14F-4D97-AF65-F5344CB8AC3E}">
        <p14:creationId xmlns:p14="http://schemas.microsoft.com/office/powerpoint/2010/main" val="30243767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6A7BB-9FAD-2DF1-F79C-6C54E4E4FC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D252D9-9452-72C2-E2E8-AA3B809E3277}"/>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WHERE ARE THE FEDERAL RESERVE BANKS?</a:t>
            </a:r>
          </a:p>
        </p:txBody>
      </p:sp>
      <p:pic>
        <p:nvPicPr>
          <p:cNvPr id="11" name="Picture Placeholder 10" descr="Figure 14-6 Map of the Federal Reserve System. Regional Federal Reserve Banks are located in Boston, New York, Philadelphia, Cleveland, Richmond, Atlanta, Chicago, St. Louis, Minneapolis, Kansas City, Dallas, and San Francisco. The Board of Governors is located in Washington, D.C.">
            <a:extLst>
              <a:ext uri="{FF2B5EF4-FFF2-40B4-BE49-F238E27FC236}">
                <a16:creationId xmlns:a16="http://schemas.microsoft.com/office/drawing/2014/main" id="{DA182F91-66FB-0DEC-C978-CE41DAE56BB3}"/>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tretch>
            <a:fillRect/>
          </a:stretch>
        </p:blipFill>
        <p:spPr>
          <a:xfrm>
            <a:off x="477599" y="1077790"/>
            <a:ext cx="8914595" cy="6459510"/>
          </a:xfrm>
          <a:prstGeom prst="rect">
            <a:avLst/>
          </a:prstGeom>
        </p:spPr>
      </p:pic>
    </p:spTree>
    <p:extLst>
      <p:ext uri="{BB962C8B-B14F-4D97-AF65-F5344CB8AC3E}">
        <p14:creationId xmlns:p14="http://schemas.microsoft.com/office/powerpoint/2010/main" val="36399779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C1046-7901-0740-F22A-C9B0D04C2850}"/>
            </a:ext>
          </a:extLst>
        </p:cNvPr>
        <p:cNvGrpSpPr/>
        <p:nvPr/>
      </p:nvGrpSpPr>
      <p:grpSpPr>
        <a:xfrm>
          <a:off x="0" y="0"/>
          <a:ext cx="0" cy="0"/>
          <a:chOff x="0" y="0"/>
          <a:chExt cx="0" cy="0"/>
        </a:xfrm>
      </p:grpSpPr>
      <p:sp>
        <p:nvSpPr>
          <p:cNvPr id="36866" name="Line 2">
            <a:extLst>
              <a:ext uri="{FF2B5EF4-FFF2-40B4-BE49-F238E27FC236}">
                <a16:creationId xmlns:a16="http://schemas.microsoft.com/office/drawing/2014/main" id="{59A5943C-8A17-E279-629C-18D1E24C48C9}"/>
              </a:ext>
            </a:extLst>
          </p:cNvPr>
          <p:cNvSpPr>
            <a:spLocks noChangeShapeType="1"/>
          </p:cNvSpPr>
          <p:nvPr/>
        </p:nvSpPr>
        <p:spPr bwMode="auto">
          <a:xfrm>
            <a:off x="8465820" y="3887947"/>
            <a:ext cx="0" cy="920273"/>
          </a:xfrm>
          <a:prstGeom prst="line">
            <a:avLst/>
          </a:prstGeom>
          <a:noFill/>
          <a:ln w="50800">
            <a:solidFill>
              <a:schemeClr val="accent2"/>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sz="1540"/>
          </a:p>
        </p:txBody>
      </p:sp>
      <p:sp>
        <p:nvSpPr>
          <p:cNvPr id="36867" name="Line 3">
            <a:extLst>
              <a:ext uri="{FF2B5EF4-FFF2-40B4-BE49-F238E27FC236}">
                <a16:creationId xmlns:a16="http://schemas.microsoft.com/office/drawing/2014/main" id="{7B8D385F-6B9A-A74A-F828-E08BC195D44F}"/>
              </a:ext>
            </a:extLst>
          </p:cNvPr>
          <p:cNvSpPr>
            <a:spLocks noChangeShapeType="1"/>
          </p:cNvSpPr>
          <p:nvPr/>
        </p:nvSpPr>
        <p:spPr bwMode="auto">
          <a:xfrm>
            <a:off x="6118860" y="3887947"/>
            <a:ext cx="0" cy="920273"/>
          </a:xfrm>
          <a:prstGeom prst="line">
            <a:avLst/>
          </a:prstGeom>
          <a:noFill/>
          <a:ln w="50800">
            <a:solidFill>
              <a:schemeClr val="accent2"/>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sz="1540"/>
          </a:p>
        </p:txBody>
      </p:sp>
      <p:sp>
        <p:nvSpPr>
          <p:cNvPr id="36868" name="Line 4">
            <a:extLst>
              <a:ext uri="{FF2B5EF4-FFF2-40B4-BE49-F238E27FC236}">
                <a16:creationId xmlns:a16="http://schemas.microsoft.com/office/drawing/2014/main" id="{01BD52AB-1A69-F78F-CE81-CA04C0383A8A}"/>
              </a:ext>
            </a:extLst>
          </p:cNvPr>
          <p:cNvSpPr>
            <a:spLocks noChangeShapeType="1"/>
          </p:cNvSpPr>
          <p:nvPr/>
        </p:nvSpPr>
        <p:spPr bwMode="auto">
          <a:xfrm>
            <a:off x="3688080" y="3887947"/>
            <a:ext cx="0" cy="920273"/>
          </a:xfrm>
          <a:prstGeom prst="line">
            <a:avLst/>
          </a:prstGeom>
          <a:noFill/>
          <a:ln w="50800">
            <a:solidFill>
              <a:schemeClr val="accent2"/>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sz="1540"/>
          </a:p>
        </p:txBody>
      </p:sp>
      <p:sp>
        <p:nvSpPr>
          <p:cNvPr id="36869" name="Line 5">
            <a:extLst>
              <a:ext uri="{FF2B5EF4-FFF2-40B4-BE49-F238E27FC236}">
                <a16:creationId xmlns:a16="http://schemas.microsoft.com/office/drawing/2014/main" id="{90EC7CBA-3878-F4BB-F440-803A2048B9E5}"/>
              </a:ext>
            </a:extLst>
          </p:cNvPr>
          <p:cNvSpPr>
            <a:spLocks noChangeShapeType="1"/>
          </p:cNvSpPr>
          <p:nvPr/>
        </p:nvSpPr>
        <p:spPr bwMode="auto">
          <a:xfrm>
            <a:off x="1257300" y="3887947"/>
            <a:ext cx="0" cy="920273"/>
          </a:xfrm>
          <a:prstGeom prst="line">
            <a:avLst/>
          </a:prstGeom>
          <a:noFill/>
          <a:ln w="50800">
            <a:solidFill>
              <a:schemeClr val="accent2"/>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sz="1540"/>
          </a:p>
        </p:txBody>
      </p:sp>
      <p:sp>
        <p:nvSpPr>
          <p:cNvPr id="36870" name="Rectangle 6">
            <a:extLst>
              <a:ext uri="{FF2B5EF4-FFF2-40B4-BE49-F238E27FC236}">
                <a16:creationId xmlns:a16="http://schemas.microsoft.com/office/drawing/2014/main" id="{47DE2A8F-DADA-4422-8D73-68C684D9B1CC}"/>
              </a:ext>
            </a:extLst>
          </p:cNvPr>
          <p:cNvSpPr>
            <a:spLocks noChangeArrowheads="1"/>
          </p:cNvSpPr>
          <p:nvPr/>
        </p:nvSpPr>
        <p:spPr bwMode="auto">
          <a:xfrm>
            <a:off x="169387" y="4726147"/>
            <a:ext cx="2175828" cy="2427288"/>
          </a:xfrm>
          <a:prstGeom prst="rect">
            <a:avLst/>
          </a:prstGeom>
          <a:solidFill>
            <a:srgbClr val="9999FF">
              <a:alpha val="50195"/>
            </a:srgbClr>
          </a:solidFill>
          <a:ln w="12700">
            <a:solidFill>
              <a:schemeClr val="tx1"/>
            </a:solidFill>
            <a:miter lim="800000"/>
            <a:headEnd/>
            <a:tailEnd/>
          </a:ln>
        </p:spPr>
        <p:txBody>
          <a:bodyPr wrap="none" anchor="ct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endParaRPr lang="en-US" altLang="en-US" sz="1980">
              <a:latin typeface="Arial" panose="020B0604020202020204" pitchFamily="34" charset="0"/>
            </a:endParaRPr>
          </a:p>
        </p:txBody>
      </p:sp>
      <p:sp>
        <p:nvSpPr>
          <p:cNvPr id="36871" name="Rectangle 7">
            <a:extLst>
              <a:ext uri="{FF2B5EF4-FFF2-40B4-BE49-F238E27FC236}">
                <a16:creationId xmlns:a16="http://schemas.microsoft.com/office/drawing/2014/main" id="{B986D349-0356-23C5-3D2B-B9BAE4625F88}"/>
              </a:ext>
            </a:extLst>
          </p:cNvPr>
          <p:cNvSpPr>
            <a:spLocks noChangeArrowheads="1"/>
          </p:cNvSpPr>
          <p:nvPr/>
        </p:nvSpPr>
        <p:spPr bwMode="auto">
          <a:xfrm>
            <a:off x="274162" y="4981100"/>
            <a:ext cx="1966278" cy="2118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283" tIns="251460" rIns="101283" bIns="251460" anchor="ct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algn="ctr" eaLnBrk="1" hangingPunct="1">
              <a:spcBef>
                <a:spcPct val="0"/>
              </a:spcBef>
              <a:buClrTx/>
              <a:buSzTx/>
              <a:buFontTx/>
              <a:buNone/>
            </a:pPr>
            <a:r>
              <a:rPr lang="en-US" altLang="en-US" sz="2200" b="1">
                <a:latin typeface="Arial" panose="020B0604020202020204" pitchFamily="34" charset="0"/>
              </a:rPr>
              <a:t>Actions taken to improve the health of the economy</a:t>
            </a:r>
          </a:p>
        </p:txBody>
      </p:sp>
      <p:sp>
        <p:nvSpPr>
          <p:cNvPr id="36872" name="Rectangle 8">
            <a:extLst>
              <a:ext uri="{FF2B5EF4-FFF2-40B4-BE49-F238E27FC236}">
                <a16:creationId xmlns:a16="http://schemas.microsoft.com/office/drawing/2014/main" id="{2C843D88-9618-1665-7C24-EABA49A79229}"/>
              </a:ext>
            </a:extLst>
          </p:cNvPr>
          <p:cNvSpPr>
            <a:spLocks noChangeArrowheads="1"/>
          </p:cNvSpPr>
          <p:nvPr/>
        </p:nvSpPr>
        <p:spPr bwMode="auto">
          <a:xfrm>
            <a:off x="2600167" y="4726147"/>
            <a:ext cx="2343468" cy="2444750"/>
          </a:xfrm>
          <a:prstGeom prst="rect">
            <a:avLst/>
          </a:prstGeom>
          <a:solidFill>
            <a:srgbClr val="9999FF">
              <a:alpha val="50195"/>
            </a:srgbClr>
          </a:solidFill>
          <a:ln w="12700">
            <a:solidFill>
              <a:schemeClr val="tx1"/>
            </a:solidFill>
            <a:miter lim="800000"/>
            <a:headEnd/>
            <a:tailEnd/>
          </a:ln>
        </p:spPr>
        <p:txBody>
          <a:bodyPr wrap="none" anchor="ct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endParaRPr lang="en-US" altLang="en-US" sz="1980">
              <a:latin typeface="Arial" panose="020B0604020202020204" pitchFamily="34" charset="0"/>
            </a:endParaRPr>
          </a:p>
        </p:txBody>
      </p:sp>
      <p:sp>
        <p:nvSpPr>
          <p:cNvPr id="36873" name="Rectangle 9">
            <a:extLst>
              <a:ext uri="{FF2B5EF4-FFF2-40B4-BE49-F238E27FC236}">
                <a16:creationId xmlns:a16="http://schemas.microsoft.com/office/drawing/2014/main" id="{80654E3B-14B3-AFC3-1AD8-D3B29374B0AE}"/>
              </a:ext>
            </a:extLst>
          </p:cNvPr>
          <p:cNvSpPr>
            <a:spLocks noChangeArrowheads="1"/>
          </p:cNvSpPr>
          <p:nvPr/>
        </p:nvSpPr>
        <p:spPr bwMode="auto">
          <a:xfrm>
            <a:off x="2704942" y="4830922"/>
            <a:ext cx="2133918"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283" tIns="101283" rIns="101283" bIns="101283" anchor="ct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algn="ctr" eaLnBrk="1" hangingPunct="1">
              <a:spcBef>
                <a:spcPct val="0"/>
              </a:spcBef>
              <a:buClrTx/>
              <a:buSzTx/>
              <a:buFontTx/>
              <a:buNone/>
            </a:pPr>
            <a:r>
              <a:rPr lang="en-US" altLang="en-US" sz="2200" b="1">
                <a:latin typeface="Arial" panose="020B0604020202020204" pitchFamily="34" charset="0"/>
              </a:rPr>
              <a:t>Actions taken to insure the safety and soundness of the financial system</a:t>
            </a:r>
          </a:p>
        </p:txBody>
      </p:sp>
      <p:sp>
        <p:nvSpPr>
          <p:cNvPr id="36874" name="Rectangle 10">
            <a:extLst>
              <a:ext uri="{FF2B5EF4-FFF2-40B4-BE49-F238E27FC236}">
                <a16:creationId xmlns:a16="http://schemas.microsoft.com/office/drawing/2014/main" id="{A51D93F8-FF89-E46D-7E01-6B6CB55858DE}"/>
              </a:ext>
            </a:extLst>
          </p:cNvPr>
          <p:cNvSpPr>
            <a:spLocks noChangeArrowheads="1"/>
          </p:cNvSpPr>
          <p:nvPr/>
        </p:nvSpPr>
        <p:spPr bwMode="auto">
          <a:xfrm>
            <a:off x="5114767" y="4726147"/>
            <a:ext cx="2343468" cy="2444750"/>
          </a:xfrm>
          <a:prstGeom prst="rect">
            <a:avLst/>
          </a:prstGeom>
          <a:solidFill>
            <a:srgbClr val="9999FF">
              <a:alpha val="50195"/>
            </a:srgbClr>
          </a:solidFill>
          <a:ln w="12700">
            <a:solidFill>
              <a:schemeClr val="tx1"/>
            </a:solidFill>
            <a:miter lim="800000"/>
            <a:headEnd/>
            <a:tailEnd/>
          </a:ln>
        </p:spPr>
        <p:txBody>
          <a:bodyPr wrap="none" anchor="ct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endParaRPr lang="en-US" altLang="en-US" sz="1980">
              <a:latin typeface="Arial" panose="020B0604020202020204" pitchFamily="34" charset="0"/>
            </a:endParaRPr>
          </a:p>
        </p:txBody>
      </p:sp>
      <p:sp>
        <p:nvSpPr>
          <p:cNvPr id="36875" name="Rectangle 11">
            <a:extLst>
              <a:ext uri="{FF2B5EF4-FFF2-40B4-BE49-F238E27FC236}">
                <a16:creationId xmlns:a16="http://schemas.microsoft.com/office/drawing/2014/main" id="{F96085FD-7895-34CB-D7BA-AD38ABC10B38}"/>
              </a:ext>
            </a:extLst>
          </p:cNvPr>
          <p:cNvSpPr>
            <a:spLocks noChangeArrowheads="1"/>
          </p:cNvSpPr>
          <p:nvPr/>
        </p:nvSpPr>
        <p:spPr bwMode="auto">
          <a:xfrm>
            <a:off x="5219542" y="4780280"/>
            <a:ext cx="2133918" cy="2336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283" tIns="50642" rIns="101283" bIns="50642" anchor="ct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algn="ctr" eaLnBrk="1" hangingPunct="1">
              <a:spcBef>
                <a:spcPct val="0"/>
              </a:spcBef>
              <a:buClrTx/>
              <a:buSzTx/>
              <a:buFontTx/>
              <a:buNone/>
            </a:pPr>
            <a:r>
              <a:rPr lang="en-US" altLang="en-US" sz="2200" b="1">
                <a:latin typeface="Arial" panose="020B0604020202020204" pitchFamily="34" charset="0"/>
              </a:rPr>
              <a:t>Actions taken to insure the safe and efficient transfer of funds</a:t>
            </a:r>
          </a:p>
        </p:txBody>
      </p:sp>
      <p:sp>
        <p:nvSpPr>
          <p:cNvPr id="36876" name="Rectangle 12">
            <a:extLst>
              <a:ext uri="{FF2B5EF4-FFF2-40B4-BE49-F238E27FC236}">
                <a16:creationId xmlns:a16="http://schemas.microsoft.com/office/drawing/2014/main" id="{951B0C92-C6A8-4068-E5B3-2C930A8510FE}"/>
              </a:ext>
            </a:extLst>
          </p:cNvPr>
          <p:cNvSpPr>
            <a:spLocks noChangeArrowheads="1"/>
          </p:cNvSpPr>
          <p:nvPr/>
        </p:nvSpPr>
        <p:spPr bwMode="auto">
          <a:xfrm>
            <a:off x="7629367" y="4726147"/>
            <a:ext cx="2092008" cy="2444750"/>
          </a:xfrm>
          <a:prstGeom prst="rect">
            <a:avLst/>
          </a:prstGeom>
          <a:solidFill>
            <a:srgbClr val="9999FF">
              <a:alpha val="50195"/>
            </a:srgbClr>
          </a:solidFill>
          <a:ln w="12700">
            <a:solidFill>
              <a:schemeClr val="tx1"/>
            </a:solidFill>
            <a:miter lim="800000"/>
            <a:headEnd/>
            <a:tailEnd/>
          </a:ln>
        </p:spPr>
        <p:txBody>
          <a:bodyPr wrap="none" anchor="ct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endParaRPr lang="en-US" altLang="en-US" sz="1980">
              <a:latin typeface="Arial" panose="020B0604020202020204" pitchFamily="34" charset="0"/>
            </a:endParaRPr>
          </a:p>
        </p:txBody>
      </p:sp>
      <p:sp>
        <p:nvSpPr>
          <p:cNvPr id="36877" name="Rectangle 13">
            <a:extLst>
              <a:ext uri="{FF2B5EF4-FFF2-40B4-BE49-F238E27FC236}">
                <a16:creationId xmlns:a16="http://schemas.microsoft.com/office/drawing/2014/main" id="{9CDDF179-BF59-DC50-1BC6-EAC6CFEE5168}"/>
              </a:ext>
            </a:extLst>
          </p:cNvPr>
          <p:cNvSpPr>
            <a:spLocks noChangeArrowheads="1"/>
          </p:cNvSpPr>
          <p:nvPr/>
        </p:nvSpPr>
        <p:spPr bwMode="auto">
          <a:xfrm>
            <a:off x="7734142" y="4780280"/>
            <a:ext cx="1882458" cy="2336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283" tIns="50642" rIns="101283" bIns="50642" anchor="ct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algn="ctr" eaLnBrk="1" hangingPunct="1">
              <a:spcBef>
                <a:spcPct val="0"/>
              </a:spcBef>
              <a:buClrTx/>
              <a:buSzTx/>
              <a:buFontTx/>
              <a:buNone/>
            </a:pPr>
            <a:r>
              <a:rPr lang="en-US" altLang="en-US" sz="2200" b="1">
                <a:latin typeface="Arial" panose="020B0604020202020204" pitchFamily="34" charset="0"/>
              </a:rPr>
              <a:t>Maintains the Treasury’s transactions account</a:t>
            </a:r>
          </a:p>
        </p:txBody>
      </p:sp>
      <p:sp>
        <p:nvSpPr>
          <p:cNvPr id="36878" name="Rectangle 14">
            <a:extLst>
              <a:ext uri="{FF2B5EF4-FFF2-40B4-BE49-F238E27FC236}">
                <a16:creationId xmlns:a16="http://schemas.microsoft.com/office/drawing/2014/main" id="{F729CF01-5564-8F23-51EC-BCC199014850}"/>
              </a:ext>
            </a:extLst>
          </p:cNvPr>
          <p:cNvSpPr>
            <a:spLocks noChangeArrowheads="1"/>
          </p:cNvSpPr>
          <p:nvPr/>
        </p:nvSpPr>
        <p:spPr bwMode="auto">
          <a:xfrm>
            <a:off x="190342" y="2424589"/>
            <a:ext cx="2071053" cy="1513998"/>
          </a:xfrm>
          <a:prstGeom prst="rect">
            <a:avLst/>
          </a:prstGeom>
          <a:solidFill>
            <a:srgbClr val="66FF66">
              <a:alpha val="50195"/>
            </a:srgbClr>
          </a:solidFill>
          <a:ln w="12700">
            <a:solidFill>
              <a:schemeClr val="tx1"/>
            </a:solidFill>
            <a:miter lim="800000"/>
            <a:headEnd/>
            <a:tailEnd/>
          </a:ln>
        </p:spPr>
        <p:txBody>
          <a:bodyPr wrap="none" anchor="ct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endParaRPr lang="en-US" altLang="en-US" sz="1980">
              <a:latin typeface="Arial" panose="020B0604020202020204" pitchFamily="34" charset="0"/>
            </a:endParaRPr>
          </a:p>
        </p:txBody>
      </p:sp>
      <p:sp>
        <p:nvSpPr>
          <p:cNvPr id="36879" name="Rectangle 15">
            <a:extLst>
              <a:ext uri="{FF2B5EF4-FFF2-40B4-BE49-F238E27FC236}">
                <a16:creationId xmlns:a16="http://schemas.microsoft.com/office/drawing/2014/main" id="{B56F3CF0-FF52-1E84-1A3C-030464104DCD}"/>
              </a:ext>
            </a:extLst>
          </p:cNvPr>
          <p:cNvSpPr>
            <a:spLocks noChangeArrowheads="1"/>
          </p:cNvSpPr>
          <p:nvPr/>
        </p:nvSpPr>
        <p:spPr bwMode="auto">
          <a:xfrm>
            <a:off x="295117" y="2679542"/>
            <a:ext cx="1861503"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283" tIns="251460" rIns="101283" bIns="251460" anchor="ct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algn="ctr" eaLnBrk="1" hangingPunct="1">
              <a:spcBef>
                <a:spcPct val="0"/>
              </a:spcBef>
              <a:buClrTx/>
              <a:buSzTx/>
              <a:buFontTx/>
              <a:buNone/>
            </a:pPr>
            <a:r>
              <a:rPr lang="en-US" altLang="en-US" sz="2200" b="1">
                <a:latin typeface="Arial" panose="020B0604020202020204" pitchFamily="34" charset="0"/>
              </a:rPr>
              <a:t>Formulates Monetary Policy</a:t>
            </a:r>
          </a:p>
        </p:txBody>
      </p:sp>
      <p:sp>
        <p:nvSpPr>
          <p:cNvPr id="36880" name="Rectangle 16">
            <a:extLst>
              <a:ext uri="{FF2B5EF4-FFF2-40B4-BE49-F238E27FC236}">
                <a16:creationId xmlns:a16="http://schemas.microsoft.com/office/drawing/2014/main" id="{E473C594-A825-F760-E44A-C1AFF58DCBED}"/>
              </a:ext>
            </a:extLst>
          </p:cNvPr>
          <p:cNvSpPr>
            <a:spLocks noChangeArrowheads="1"/>
          </p:cNvSpPr>
          <p:nvPr/>
        </p:nvSpPr>
        <p:spPr bwMode="auto">
          <a:xfrm>
            <a:off x="2348707" y="2361724"/>
            <a:ext cx="2343468" cy="1606550"/>
          </a:xfrm>
          <a:prstGeom prst="rect">
            <a:avLst/>
          </a:prstGeom>
          <a:solidFill>
            <a:srgbClr val="66FF66">
              <a:alpha val="50195"/>
            </a:srgbClr>
          </a:solidFill>
          <a:ln w="12700">
            <a:solidFill>
              <a:schemeClr val="tx1"/>
            </a:solidFill>
            <a:miter lim="800000"/>
            <a:headEnd/>
            <a:tailEnd/>
          </a:ln>
        </p:spPr>
        <p:txBody>
          <a:bodyPr wrap="none" anchor="ct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endParaRPr lang="en-US" altLang="en-US" sz="1980">
              <a:latin typeface="Arial" panose="020B0604020202020204" pitchFamily="34" charset="0"/>
            </a:endParaRPr>
          </a:p>
        </p:txBody>
      </p:sp>
      <p:sp>
        <p:nvSpPr>
          <p:cNvPr id="36881" name="Rectangle 17">
            <a:extLst>
              <a:ext uri="{FF2B5EF4-FFF2-40B4-BE49-F238E27FC236}">
                <a16:creationId xmlns:a16="http://schemas.microsoft.com/office/drawing/2014/main" id="{0C4C9FEC-C774-2EB0-4E5D-1A1B9D56FB18}"/>
              </a:ext>
            </a:extLst>
          </p:cNvPr>
          <p:cNvSpPr>
            <a:spLocks noChangeArrowheads="1"/>
          </p:cNvSpPr>
          <p:nvPr/>
        </p:nvSpPr>
        <p:spPr bwMode="auto">
          <a:xfrm>
            <a:off x="2453482" y="2466499"/>
            <a:ext cx="2133918"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283" tIns="101283" rIns="101283" bIns="101283" anchor="ct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algn="ctr" eaLnBrk="1" hangingPunct="1">
              <a:spcBef>
                <a:spcPct val="0"/>
              </a:spcBef>
              <a:buClrTx/>
              <a:buSzTx/>
              <a:buFontTx/>
              <a:buNone/>
            </a:pPr>
            <a:r>
              <a:rPr lang="en-US" altLang="en-US" sz="2200" b="1">
                <a:latin typeface="Arial" panose="020B0604020202020204" pitchFamily="34" charset="0"/>
              </a:rPr>
              <a:t>Supervises and Regulates the Financial System</a:t>
            </a:r>
          </a:p>
        </p:txBody>
      </p:sp>
      <p:sp>
        <p:nvSpPr>
          <p:cNvPr id="36882" name="Rectangle 18">
            <a:extLst>
              <a:ext uri="{FF2B5EF4-FFF2-40B4-BE49-F238E27FC236}">
                <a16:creationId xmlns:a16="http://schemas.microsoft.com/office/drawing/2014/main" id="{1CD77374-EF15-A291-E818-409A587D0A08}"/>
              </a:ext>
            </a:extLst>
          </p:cNvPr>
          <p:cNvSpPr>
            <a:spLocks noChangeArrowheads="1"/>
          </p:cNvSpPr>
          <p:nvPr/>
        </p:nvSpPr>
        <p:spPr bwMode="auto">
          <a:xfrm>
            <a:off x="4779487" y="2379187"/>
            <a:ext cx="2175828" cy="1589088"/>
          </a:xfrm>
          <a:prstGeom prst="rect">
            <a:avLst/>
          </a:prstGeom>
          <a:solidFill>
            <a:srgbClr val="66FF66">
              <a:alpha val="50195"/>
            </a:srgbClr>
          </a:solidFill>
          <a:ln w="12700">
            <a:solidFill>
              <a:schemeClr val="tx1"/>
            </a:solidFill>
            <a:miter lim="800000"/>
            <a:headEnd/>
            <a:tailEnd/>
          </a:ln>
        </p:spPr>
        <p:txBody>
          <a:bodyPr wrap="none" anchor="ct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endParaRPr lang="en-US" altLang="en-US" sz="1980">
              <a:latin typeface="Arial" panose="020B0604020202020204" pitchFamily="34" charset="0"/>
            </a:endParaRPr>
          </a:p>
        </p:txBody>
      </p:sp>
      <p:sp>
        <p:nvSpPr>
          <p:cNvPr id="36883" name="Rectangle 19">
            <a:extLst>
              <a:ext uri="{FF2B5EF4-FFF2-40B4-BE49-F238E27FC236}">
                <a16:creationId xmlns:a16="http://schemas.microsoft.com/office/drawing/2014/main" id="{19941BC7-232D-7C6B-30ED-329D4E429E58}"/>
              </a:ext>
            </a:extLst>
          </p:cNvPr>
          <p:cNvSpPr>
            <a:spLocks noChangeArrowheads="1"/>
          </p:cNvSpPr>
          <p:nvPr/>
        </p:nvSpPr>
        <p:spPr bwMode="auto">
          <a:xfrm>
            <a:off x="4884262" y="2433320"/>
            <a:ext cx="1966278" cy="1480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283" tIns="50642" rIns="101283" bIns="50642" anchor="ct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algn="ctr" eaLnBrk="1" hangingPunct="1">
              <a:spcBef>
                <a:spcPct val="0"/>
              </a:spcBef>
              <a:buClrTx/>
              <a:buSzTx/>
              <a:buFontTx/>
              <a:buNone/>
            </a:pPr>
            <a:r>
              <a:rPr lang="en-US" altLang="en-US" sz="2200" b="1">
                <a:latin typeface="Arial" panose="020B0604020202020204" pitchFamily="34" charset="0"/>
              </a:rPr>
              <a:t>Facilitates the Payments Mechanism</a:t>
            </a:r>
          </a:p>
        </p:txBody>
      </p:sp>
      <p:sp>
        <p:nvSpPr>
          <p:cNvPr id="36884" name="Rectangle 20">
            <a:extLst>
              <a:ext uri="{FF2B5EF4-FFF2-40B4-BE49-F238E27FC236}">
                <a16:creationId xmlns:a16="http://schemas.microsoft.com/office/drawing/2014/main" id="{141B94E8-3CCB-90E7-2EC2-CF678A6363C5}"/>
              </a:ext>
            </a:extLst>
          </p:cNvPr>
          <p:cNvSpPr>
            <a:spLocks noChangeArrowheads="1"/>
          </p:cNvSpPr>
          <p:nvPr/>
        </p:nvSpPr>
        <p:spPr bwMode="auto">
          <a:xfrm>
            <a:off x="7042627" y="2424589"/>
            <a:ext cx="2661285" cy="1590833"/>
          </a:xfrm>
          <a:prstGeom prst="rect">
            <a:avLst/>
          </a:prstGeom>
          <a:solidFill>
            <a:srgbClr val="66FF66">
              <a:alpha val="50195"/>
            </a:srgbClr>
          </a:solidFill>
          <a:ln w="12700">
            <a:solidFill>
              <a:schemeClr val="tx1"/>
            </a:solidFill>
            <a:miter lim="800000"/>
            <a:headEnd/>
            <a:tailEnd/>
          </a:ln>
        </p:spPr>
        <p:txBody>
          <a:bodyPr wrap="none" anchor="ct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endParaRPr lang="en-US" altLang="en-US" sz="1980">
              <a:latin typeface="Arial" panose="020B0604020202020204" pitchFamily="34" charset="0"/>
            </a:endParaRPr>
          </a:p>
        </p:txBody>
      </p:sp>
      <p:sp>
        <p:nvSpPr>
          <p:cNvPr id="36885" name="Rectangle 21">
            <a:extLst>
              <a:ext uri="{FF2B5EF4-FFF2-40B4-BE49-F238E27FC236}">
                <a16:creationId xmlns:a16="http://schemas.microsoft.com/office/drawing/2014/main" id="{EFEA2662-F57A-A4B6-959D-21C247A80B91}"/>
              </a:ext>
            </a:extLst>
          </p:cNvPr>
          <p:cNvSpPr>
            <a:spLocks noChangeArrowheads="1"/>
          </p:cNvSpPr>
          <p:nvPr/>
        </p:nvSpPr>
        <p:spPr bwMode="auto">
          <a:xfrm>
            <a:off x="7147402" y="2431575"/>
            <a:ext cx="2556510" cy="1482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283" tIns="50642" rIns="101283" bIns="50642" anchor="ct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algn="ctr" eaLnBrk="1" hangingPunct="1">
              <a:spcBef>
                <a:spcPct val="0"/>
              </a:spcBef>
              <a:buClrTx/>
              <a:buSzTx/>
              <a:buFontTx/>
              <a:buNone/>
            </a:pPr>
            <a:r>
              <a:rPr lang="en-US" altLang="en-US" sz="2200" b="1">
                <a:latin typeface="Arial" panose="020B0604020202020204" pitchFamily="34" charset="0"/>
              </a:rPr>
              <a:t>Acts as Fiscal Agent for the U.S. Government</a:t>
            </a:r>
          </a:p>
        </p:txBody>
      </p:sp>
      <p:sp>
        <p:nvSpPr>
          <p:cNvPr id="40982" name="Line 22">
            <a:extLst>
              <a:ext uri="{FF2B5EF4-FFF2-40B4-BE49-F238E27FC236}">
                <a16:creationId xmlns:a16="http://schemas.microsoft.com/office/drawing/2014/main" id="{EC3FADEE-EC16-7376-2C97-BC35BC816B50}"/>
              </a:ext>
            </a:extLst>
          </p:cNvPr>
          <p:cNvSpPr>
            <a:spLocks noChangeShapeType="1"/>
          </p:cNvSpPr>
          <p:nvPr/>
        </p:nvSpPr>
        <p:spPr bwMode="auto">
          <a:xfrm flipH="1">
            <a:off x="1761967" y="1624807"/>
            <a:ext cx="1758473" cy="920273"/>
          </a:xfrm>
          <a:prstGeom prst="line">
            <a:avLst/>
          </a:prstGeom>
          <a:noFill/>
          <a:ln w="50800">
            <a:solidFill>
              <a:schemeClr val="accent2"/>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sz="1540"/>
          </a:p>
        </p:txBody>
      </p:sp>
      <p:sp>
        <p:nvSpPr>
          <p:cNvPr id="40983" name="Line 23">
            <a:extLst>
              <a:ext uri="{FF2B5EF4-FFF2-40B4-BE49-F238E27FC236}">
                <a16:creationId xmlns:a16="http://schemas.microsoft.com/office/drawing/2014/main" id="{CEF5E240-F1FF-D326-ED13-2C44182011CD}"/>
              </a:ext>
            </a:extLst>
          </p:cNvPr>
          <p:cNvSpPr>
            <a:spLocks noChangeShapeType="1"/>
          </p:cNvSpPr>
          <p:nvPr/>
        </p:nvSpPr>
        <p:spPr bwMode="auto">
          <a:xfrm flipH="1">
            <a:off x="4108927" y="1540987"/>
            <a:ext cx="668813" cy="836453"/>
          </a:xfrm>
          <a:prstGeom prst="line">
            <a:avLst/>
          </a:prstGeom>
          <a:noFill/>
          <a:ln w="50800">
            <a:solidFill>
              <a:schemeClr val="accent2"/>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sz="1540"/>
          </a:p>
        </p:txBody>
      </p:sp>
      <p:sp>
        <p:nvSpPr>
          <p:cNvPr id="40984" name="Line 24">
            <a:extLst>
              <a:ext uri="{FF2B5EF4-FFF2-40B4-BE49-F238E27FC236}">
                <a16:creationId xmlns:a16="http://schemas.microsoft.com/office/drawing/2014/main" id="{AF7FA973-6149-5A20-495C-462226703DA4}"/>
              </a:ext>
            </a:extLst>
          </p:cNvPr>
          <p:cNvSpPr>
            <a:spLocks noChangeShapeType="1"/>
          </p:cNvSpPr>
          <p:nvPr/>
        </p:nvSpPr>
        <p:spPr bwMode="auto">
          <a:xfrm>
            <a:off x="5617687" y="1624807"/>
            <a:ext cx="417353" cy="920273"/>
          </a:xfrm>
          <a:prstGeom prst="line">
            <a:avLst/>
          </a:prstGeom>
          <a:noFill/>
          <a:ln w="50800">
            <a:solidFill>
              <a:schemeClr val="accent2"/>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sz="1540"/>
          </a:p>
        </p:txBody>
      </p:sp>
      <p:sp>
        <p:nvSpPr>
          <p:cNvPr id="40985" name="Line 25">
            <a:extLst>
              <a:ext uri="{FF2B5EF4-FFF2-40B4-BE49-F238E27FC236}">
                <a16:creationId xmlns:a16="http://schemas.microsoft.com/office/drawing/2014/main" id="{6FEC0118-C3C3-CEDD-8BF3-790C76435369}"/>
              </a:ext>
            </a:extLst>
          </p:cNvPr>
          <p:cNvSpPr>
            <a:spLocks noChangeShapeType="1"/>
          </p:cNvSpPr>
          <p:nvPr/>
        </p:nvSpPr>
        <p:spPr bwMode="auto">
          <a:xfrm>
            <a:off x="7042627" y="1624807"/>
            <a:ext cx="1423193" cy="836453"/>
          </a:xfrm>
          <a:prstGeom prst="line">
            <a:avLst/>
          </a:prstGeom>
          <a:noFill/>
          <a:ln w="50800">
            <a:solidFill>
              <a:schemeClr val="accent2"/>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sz="1540"/>
          </a:p>
        </p:txBody>
      </p:sp>
      <p:grpSp>
        <p:nvGrpSpPr>
          <p:cNvPr id="40986" name="Group 28">
            <a:extLst>
              <a:ext uri="{FF2B5EF4-FFF2-40B4-BE49-F238E27FC236}">
                <a16:creationId xmlns:a16="http://schemas.microsoft.com/office/drawing/2014/main" id="{5E5BE736-D822-B838-A428-B9B2C514CE0C}"/>
              </a:ext>
            </a:extLst>
          </p:cNvPr>
          <p:cNvGrpSpPr>
            <a:grpSpLocks/>
          </p:cNvGrpSpPr>
          <p:nvPr/>
        </p:nvGrpSpPr>
        <p:grpSpPr bwMode="auto">
          <a:xfrm>
            <a:off x="3351055" y="123032"/>
            <a:ext cx="3747453" cy="1679893"/>
            <a:chOff x="1919" y="5"/>
            <a:chExt cx="2146" cy="962"/>
          </a:xfrm>
        </p:grpSpPr>
        <p:pic>
          <p:nvPicPr>
            <p:cNvPr id="40987" name="Picture 26">
              <a:extLst>
                <a:ext uri="{FF2B5EF4-FFF2-40B4-BE49-F238E27FC236}">
                  <a16:creationId xmlns:a16="http://schemas.microsoft.com/office/drawing/2014/main" id="{AE39E80D-8EA3-A5C1-6ADA-4B5B8356295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 y="5"/>
              <a:ext cx="2146" cy="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8" name="Rectangle 27">
              <a:extLst>
                <a:ext uri="{FF2B5EF4-FFF2-40B4-BE49-F238E27FC236}">
                  <a16:creationId xmlns:a16="http://schemas.microsoft.com/office/drawing/2014/main" id="{CD820322-7423-09C9-5140-2EFD4FCC3E81}"/>
                </a:ext>
              </a:extLst>
            </p:cNvPr>
            <p:cNvSpPr>
              <a:spLocks noChangeArrowheads="1"/>
            </p:cNvSpPr>
            <p:nvPr/>
          </p:nvSpPr>
          <p:spPr bwMode="auto">
            <a:xfrm>
              <a:off x="2192" y="179"/>
              <a:ext cx="1664"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02102" tIns="251460" rIns="302102" bIns="251460" anchor="ct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algn="ctr" eaLnBrk="1" hangingPunct="1">
                <a:spcBef>
                  <a:spcPct val="0"/>
                </a:spcBef>
                <a:buClrTx/>
                <a:buSzTx/>
                <a:buFontTx/>
                <a:buNone/>
              </a:pPr>
              <a:r>
                <a:rPr lang="en-US" altLang="en-US" sz="2200" b="1" dirty="0">
                  <a:solidFill>
                    <a:schemeClr val="bg2"/>
                  </a:solidFill>
                  <a:latin typeface="Arial" panose="020B0604020202020204" pitchFamily="34" charset="0"/>
                </a:rPr>
                <a:t>FUNCTIONS OF THE FED</a:t>
              </a:r>
            </a:p>
          </p:txBody>
        </p:sp>
      </p:grpSp>
    </p:spTree>
    <p:extLst>
      <p:ext uri="{BB962C8B-B14F-4D97-AF65-F5344CB8AC3E}">
        <p14:creationId xmlns:p14="http://schemas.microsoft.com/office/powerpoint/2010/main" val="2762555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6878"/>
                                        </p:tgtEl>
                                        <p:attrNameLst>
                                          <p:attrName>style.visibility</p:attrName>
                                        </p:attrNameLst>
                                      </p:cBhvr>
                                      <p:to>
                                        <p:strVal val="visible"/>
                                      </p:to>
                                    </p:set>
                                    <p:anim calcmode="lin" valueType="num">
                                      <p:cBhvr additive="base">
                                        <p:cTn id="7" dur="500" fill="hold"/>
                                        <p:tgtEl>
                                          <p:spTgt spid="36878"/>
                                        </p:tgtEl>
                                        <p:attrNameLst>
                                          <p:attrName>ppt_x</p:attrName>
                                        </p:attrNameLst>
                                      </p:cBhvr>
                                      <p:tavLst>
                                        <p:tav tm="0">
                                          <p:val>
                                            <p:strVal val="0-#ppt_w/2"/>
                                          </p:val>
                                        </p:tav>
                                        <p:tav tm="100000">
                                          <p:val>
                                            <p:strVal val="#ppt_x"/>
                                          </p:val>
                                        </p:tav>
                                      </p:tavLst>
                                    </p:anim>
                                    <p:anim calcmode="lin" valueType="num">
                                      <p:cBhvr additive="base">
                                        <p:cTn id="8" dur="500" fill="hold"/>
                                        <p:tgtEl>
                                          <p:spTgt spid="3687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6879"/>
                                        </p:tgtEl>
                                        <p:attrNameLst>
                                          <p:attrName>style.visibility</p:attrName>
                                        </p:attrNameLst>
                                      </p:cBhvr>
                                      <p:to>
                                        <p:strVal val="visible"/>
                                      </p:to>
                                    </p:set>
                                    <p:anim calcmode="lin" valueType="num">
                                      <p:cBhvr additive="base">
                                        <p:cTn id="12" dur="500" fill="hold"/>
                                        <p:tgtEl>
                                          <p:spTgt spid="36879"/>
                                        </p:tgtEl>
                                        <p:attrNameLst>
                                          <p:attrName>ppt_x</p:attrName>
                                        </p:attrNameLst>
                                      </p:cBhvr>
                                      <p:tavLst>
                                        <p:tav tm="0">
                                          <p:val>
                                            <p:strVal val="0-#ppt_w/2"/>
                                          </p:val>
                                        </p:tav>
                                        <p:tav tm="100000">
                                          <p:val>
                                            <p:strVal val="#ppt_x"/>
                                          </p:val>
                                        </p:tav>
                                      </p:tavLst>
                                    </p:anim>
                                    <p:anim calcmode="lin" valueType="num">
                                      <p:cBhvr additive="base">
                                        <p:cTn id="13" dur="500" fill="hold"/>
                                        <p:tgtEl>
                                          <p:spTgt spid="36879"/>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nodeType="clickEffect">
                                  <p:stCondLst>
                                    <p:cond delay="0"/>
                                  </p:stCondLst>
                                  <p:childTnLst>
                                    <p:set>
                                      <p:cBhvr>
                                        <p:cTn id="17" dur="1" fill="hold">
                                          <p:stCondLst>
                                            <p:cond delay="0"/>
                                          </p:stCondLst>
                                        </p:cTn>
                                        <p:tgtEl>
                                          <p:spTgt spid="36869"/>
                                        </p:tgtEl>
                                        <p:attrNameLst>
                                          <p:attrName>style.visibility</p:attrName>
                                        </p:attrNameLst>
                                      </p:cBhvr>
                                      <p:to>
                                        <p:strVal val="visible"/>
                                      </p:to>
                                    </p:set>
                                    <p:animEffect transition="in" filter="wipe(up)">
                                      <p:cBhvr>
                                        <p:cTn id="18" dur="500"/>
                                        <p:tgtEl>
                                          <p:spTgt spid="3686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6870"/>
                                        </p:tgtEl>
                                        <p:attrNameLst>
                                          <p:attrName>style.visibility</p:attrName>
                                        </p:attrNameLst>
                                      </p:cBhvr>
                                      <p:to>
                                        <p:strVal val="visible"/>
                                      </p:to>
                                    </p:set>
                                    <p:anim calcmode="lin" valueType="num">
                                      <p:cBhvr additive="base">
                                        <p:cTn id="23" dur="500" fill="hold"/>
                                        <p:tgtEl>
                                          <p:spTgt spid="36870"/>
                                        </p:tgtEl>
                                        <p:attrNameLst>
                                          <p:attrName>ppt_x</p:attrName>
                                        </p:attrNameLst>
                                      </p:cBhvr>
                                      <p:tavLst>
                                        <p:tav tm="0">
                                          <p:val>
                                            <p:strVal val="#ppt_x"/>
                                          </p:val>
                                        </p:tav>
                                        <p:tav tm="100000">
                                          <p:val>
                                            <p:strVal val="#ppt_x"/>
                                          </p:val>
                                        </p:tav>
                                      </p:tavLst>
                                    </p:anim>
                                    <p:anim calcmode="lin" valueType="num">
                                      <p:cBhvr additive="base">
                                        <p:cTn id="24" dur="500" fill="hold"/>
                                        <p:tgtEl>
                                          <p:spTgt spid="36870"/>
                                        </p:tgtEl>
                                        <p:attrNameLst>
                                          <p:attrName>ppt_y</p:attrName>
                                        </p:attrNameLst>
                                      </p:cBhvr>
                                      <p:tavLst>
                                        <p:tav tm="0">
                                          <p:val>
                                            <p:strVal val="1+#ppt_h/2"/>
                                          </p:val>
                                        </p:tav>
                                        <p:tav tm="100000">
                                          <p:val>
                                            <p:strVal val="#ppt_y"/>
                                          </p:val>
                                        </p:tav>
                                      </p:tavLst>
                                    </p:anim>
                                  </p:childTnLst>
                                </p:cTn>
                              </p:par>
                            </p:childTnLst>
                          </p:cTn>
                        </p:par>
                        <p:par>
                          <p:cTn id="25" fill="hold" nodeType="afterGroup">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36871"/>
                                        </p:tgtEl>
                                        <p:attrNameLst>
                                          <p:attrName>style.visibility</p:attrName>
                                        </p:attrNameLst>
                                      </p:cBhvr>
                                      <p:to>
                                        <p:strVal val="visible"/>
                                      </p:to>
                                    </p:set>
                                    <p:anim calcmode="lin" valueType="num">
                                      <p:cBhvr additive="base">
                                        <p:cTn id="28" dur="500" fill="hold"/>
                                        <p:tgtEl>
                                          <p:spTgt spid="36871"/>
                                        </p:tgtEl>
                                        <p:attrNameLst>
                                          <p:attrName>ppt_x</p:attrName>
                                        </p:attrNameLst>
                                      </p:cBhvr>
                                      <p:tavLst>
                                        <p:tav tm="0">
                                          <p:val>
                                            <p:strVal val="#ppt_x"/>
                                          </p:val>
                                        </p:tav>
                                        <p:tav tm="100000">
                                          <p:val>
                                            <p:strVal val="#ppt_x"/>
                                          </p:val>
                                        </p:tav>
                                      </p:tavLst>
                                    </p:anim>
                                    <p:anim calcmode="lin" valueType="num">
                                      <p:cBhvr additive="base">
                                        <p:cTn id="29" dur="500" fill="hold"/>
                                        <p:tgtEl>
                                          <p:spTgt spid="36871"/>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36880"/>
                                        </p:tgtEl>
                                        <p:attrNameLst>
                                          <p:attrName>style.visibility</p:attrName>
                                        </p:attrNameLst>
                                      </p:cBhvr>
                                      <p:to>
                                        <p:strVal val="visible"/>
                                      </p:to>
                                    </p:set>
                                    <p:anim calcmode="lin" valueType="num">
                                      <p:cBhvr additive="base">
                                        <p:cTn id="34" dur="500" fill="hold"/>
                                        <p:tgtEl>
                                          <p:spTgt spid="36880"/>
                                        </p:tgtEl>
                                        <p:attrNameLst>
                                          <p:attrName>ppt_x</p:attrName>
                                        </p:attrNameLst>
                                      </p:cBhvr>
                                      <p:tavLst>
                                        <p:tav tm="0">
                                          <p:val>
                                            <p:strVal val="0-#ppt_w/2"/>
                                          </p:val>
                                        </p:tav>
                                        <p:tav tm="100000">
                                          <p:val>
                                            <p:strVal val="#ppt_x"/>
                                          </p:val>
                                        </p:tav>
                                      </p:tavLst>
                                    </p:anim>
                                    <p:anim calcmode="lin" valueType="num">
                                      <p:cBhvr additive="base">
                                        <p:cTn id="35" dur="500" fill="hold"/>
                                        <p:tgtEl>
                                          <p:spTgt spid="36880"/>
                                        </p:tgtEl>
                                        <p:attrNameLst>
                                          <p:attrName>ppt_y</p:attrName>
                                        </p:attrNameLst>
                                      </p:cBhvr>
                                      <p:tavLst>
                                        <p:tav tm="0">
                                          <p:val>
                                            <p:strVal val="#ppt_y"/>
                                          </p:val>
                                        </p:tav>
                                        <p:tav tm="100000">
                                          <p:val>
                                            <p:strVal val="#ppt_y"/>
                                          </p:val>
                                        </p:tav>
                                      </p:tavLst>
                                    </p:anim>
                                  </p:childTnLst>
                                </p:cTn>
                              </p:par>
                            </p:childTnLst>
                          </p:cTn>
                        </p:par>
                        <p:par>
                          <p:cTn id="36" fill="hold" nodeType="afterGroup">
                            <p:stCondLst>
                              <p:cond delay="500"/>
                            </p:stCondLst>
                            <p:childTnLst>
                              <p:par>
                                <p:cTn id="37" presetID="2" presetClass="entr" presetSubtype="8" fill="hold" grpId="0" nodeType="afterEffect">
                                  <p:stCondLst>
                                    <p:cond delay="0"/>
                                  </p:stCondLst>
                                  <p:childTnLst>
                                    <p:set>
                                      <p:cBhvr>
                                        <p:cTn id="38" dur="1" fill="hold">
                                          <p:stCondLst>
                                            <p:cond delay="0"/>
                                          </p:stCondLst>
                                        </p:cTn>
                                        <p:tgtEl>
                                          <p:spTgt spid="36881"/>
                                        </p:tgtEl>
                                        <p:attrNameLst>
                                          <p:attrName>style.visibility</p:attrName>
                                        </p:attrNameLst>
                                      </p:cBhvr>
                                      <p:to>
                                        <p:strVal val="visible"/>
                                      </p:to>
                                    </p:set>
                                    <p:anim calcmode="lin" valueType="num">
                                      <p:cBhvr additive="base">
                                        <p:cTn id="39" dur="500" fill="hold"/>
                                        <p:tgtEl>
                                          <p:spTgt spid="36881"/>
                                        </p:tgtEl>
                                        <p:attrNameLst>
                                          <p:attrName>ppt_x</p:attrName>
                                        </p:attrNameLst>
                                      </p:cBhvr>
                                      <p:tavLst>
                                        <p:tav tm="0">
                                          <p:val>
                                            <p:strVal val="0-#ppt_w/2"/>
                                          </p:val>
                                        </p:tav>
                                        <p:tav tm="100000">
                                          <p:val>
                                            <p:strVal val="#ppt_x"/>
                                          </p:val>
                                        </p:tav>
                                      </p:tavLst>
                                    </p:anim>
                                    <p:anim calcmode="lin" valueType="num">
                                      <p:cBhvr additive="base">
                                        <p:cTn id="40" dur="500" fill="hold"/>
                                        <p:tgtEl>
                                          <p:spTgt spid="36881"/>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1" fill="hold" nodeType="clickEffect">
                                  <p:stCondLst>
                                    <p:cond delay="0"/>
                                  </p:stCondLst>
                                  <p:childTnLst>
                                    <p:set>
                                      <p:cBhvr>
                                        <p:cTn id="44" dur="1" fill="hold">
                                          <p:stCondLst>
                                            <p:cond delay="0"/>
                                          </p:stCondLst>
                                        </p:cTn>
                                        <p:tgtEl>
                                          <p:spTgt spid="36868"/>
                                        </p:tgtEl>
                                        <p:attrNameLst>
                                          <p:attrName>style.visibility</p:attrName>
                                        </p:attrNameLst>
                                      </p:cBhvr>
                                      <p:to>
                                        <p:strVal val="visible"/>
                                      </p:to>
                                    </p:set>
                                    <p:animEffect transition="in" filter="wipe(up)">
                                      <p:cBhvr>
                                        <p:cTn id="45" dur="500"/>
                                        <p:tgtEl>
                                          <p:spTgt spid="3686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36872"/>
                                        </p:tgtEl>
                                        <p:attrNameLst>
                                          <p:attrName>style.visibility</p:attrName>
                                        </p:attrNameLst>
                                      </p:cBhvr>
                                      <p:to>
                                        <p:strVal val="visible"/>
                                      </p:to>
                                    </p:set>
                                    <p:anim calcmode="lin" valueType="num">
                                      <p:cBhvr additive="base">
                                        <p:cTn id="50" dur="500" fill="hold"/>
                                        <p:tgtEl>
                                          <p:spTgt spid="36872"/>
                                        </p:tgtEl>
                                        <p:attrNameLst>
                                          <p:attrName>ppt_x</p:attrName>
                                        </p:attrNameLst>
                                      </p:cBhvr>
                                      <p:tavLst>
                                        <p:tav tm="0">
                                          <p:val>
                                            <p:strVal val="#ppt_x"/>
                                          </p:val>
                                        </p:tav>
                                        <p:tav tm="100000">
                                          <p:val>
                                            <p:strVal val="#ppt_x"/>
                                          </p:val>
                                        </p:tav>
                                      </p:tavLst>
                                    </p:anim>
                                    <p:anim calcmode="lin" valueType="num">
                                      <p:cBhvr additive="base">
                                        <p:cTn id="51" dur="500" fill="hold"/>
                                        <p:tgtEl>
                                          <p:spTgt spid="36872"/>
                                        </p:tgtEl>
                                        <p:attrNameLst>
                                          <p:attrName>ppt_y</p:attrName>
                                        </p:attrNameLst>
                                      </p:cBhvr>
                                      <p:tavLst>
                                        <p:tav tm="0">
                                          <p:val>
                                            <p:strVal val="1+#ppt_h/2"/>
                                          </p:val>
                                        </p:tav>
                                        <p:tav tm="100000">
                                          <p:val>
                                            <p:strVal val="#ppt_y"/>
                                          </p:val>
                                        </p:tav>
                                      </p:tavLst>
                                    </p:anim>
                                  </p:childTnLst>
                                </p:cTn>
                              </p:par>
                            </p:childTnLst>
                          </p:cTn>
                        </p:par>
                        <p:par>
                          <p:cTn id="52" fill="hold" nodeType="afterGroup">
                            <p:stCondLst>
                              <p:cond delay="500"/>
                            </p:stCondLst>
                            <p:childTnLst>
                              <p:par>
                                <p:cTn id="53" presetID="2" presetClass="entr" presetSubtype="4" fill="hold" grpId="0" nodeType="afterEffect">
                                  <p:stCondLst>
                                    <p:cond delay="0"/>
                                  </p:stCondLst>
                                  <p:childTnLst>
                                    <p:set>
                                      <p:cBhvr>
                                        <p:cTn id="54" dur="1" fill="hold">
                                          <p:stCondLst>
                                            <p:cond delay="0"/>
                                          </p:stCondLst>
                                        </p:cTn>
                                        <p:tgtEl>
                                          <p:spTgt spid="36873"/>
                                        </p:tgtEl>
                                        <p:attrNameLst>
                                          <p:attrName>style.visibility</p:attrName>
                                        </p:attrNameLst>
                                      </p:cBhvr>
                                      <p:to>
                                        <p:strVal val="visible"/>
                                      </p:to>
                                    </p:set>
                                    <p:anim calcmode="lin" valueType="num">
                                      <p:cBhvr additive="base">
                                        <p:cTn id="55" dur="500" fill="hold"/>
                                        <p:tgtEl>
                                          <p:spTgt spid="36873"/>
                                        </p:tgtEl>
                                        <p:attrNameLst>
                                          <p:attrName>ppt_x</p:attrName>
                                        </p:attrNameLst>
                                      </p:cBhvr>
                                      <p:tavLst>
                                        <p:tav tm="0">
                                          <p:val>
                                            <p:strVal val="#ppt_x"/>
                                          </p:val>
                                        </p:tav>
                                        <p:tav tm="100000">
                                          <p:val>
                                            <p:strVal val="#ppt_x"/>
                                          </p:val>
                                        </p:tav>
                                      </p:tavLst>
                                    </p:anim>
                                    <p:anim calcmode="lin" valueType="num">
                                      <p:cBhvr additive="base">
                                        <p:cTn id="56" dur="500" fill="hold"/>
                                        <p:tgtEl>
                                          <p:spTgt spid="36873"/>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36882"/>
                                        </p:tgtEl>
                                        <p:attrNameLst>
                                          <p:attrName>style.visibility</p:attrName>
                                        </p:attrNameLst>
                                      </p:cBhvr>
                                      <p:to>
                                        <p:strVal val="visible"/>
                                      </p:to>
                                    </p:set>
                                    <p:anim calcmode="lin" valueType="num">
                                      <p:cBhvr additive="base">
                                        <p:cTn id="61" dur="500" fill="hold"/>
                                        <p:tgtEl>
                                          <p:spTgt spid="36882"/>
                                        </p:tgtEl>
                                        <p:attrNameLst>
                                          <p:attrName>ppt_x</p:attrName>
                                        </p:attrNameLst>
                                      </p:cBhvr>
                                      <p:tavLst>
                                        <p:tav tm="0">
                                          <p:val>
                                            <p:strVal val="1+#ppt_w/2"/>
                                          </p:val>
                                        </p:tav>
                                        <p:tav tm="100000">
                                          <p:val>
                                            <p:strVal val="#ppt_x"/>
                                          </p:val>
                                        </p:tav>
                                      </p:tavLst>
                                    </p:anim>
                                    <p:anim calcmode="lin" valueType="num">
                                      <p:cBhvr additive="base">
                                        <p:cTn id="62" dur="500" fill="hold"/>
                                        <p:tgtEl>
                                          <p:spTgt spid="36882"/>
                                        </p:tgtEl>
                                        <p:attrNameLst>
                                          <p:attrName>ppt_y</p:attrName>
                                        </p:attrNameLst>
                                      </p:cBhvr>
                                      <p:tavLst>
                                        <p:tav tm="0">
                                          <p:val>
                                            <p:strVal val="#ppt_y"/>
                                          </p:val>
                                        </p:tav>
                                        <p:tav tm="100000">
                                          <p:val>
                                            <p:strVal val="#ppt_y"/>
                                          </p:val>
                                        </p:tav>
                                      </p:tavLst>
                                    </p:anim>
                                  </p:childTnLst>
                                </p:cTn>
                              </p:par>
                            </p:childTnLst>
                          </p:cTn>
                        </p:par>
                        <p:par>
                          <p:cTn id="63" fill="hold" nodeType="afterGroup">
                            <p:stCondLst>
                              <p:cond delay="500"/>
                            </p:stCondLst>
                            <p:childTnLst>
                              <p:par>
                                <p:cTn id="64" presetID="2" presetClass="entr" presetSubtype="2" fill="hold" grpId="0" nodeType="afterEffect">
                                  <p:stCondLst>
                                    <p:cond delay="0"/>
                                  </p:stCondLst>
                                  <p:childTnLst>
                                    <p:set>
                                      <p:cBhvr>
                                        <p:cTn id="65" dur="1" fill="hold">
                                          <p:stCondLst>
                                            <p:cond delay="0"/>
                                          </p:stCondLst>
                                        </p:cTn>
                                        <p:tgtEl>
                                          <p:spTgt spid="36883"/>
                                        </p:tgtEl>
                                        <p:attrNameLst>
                                          <p:attrName>style.visibility</p:attrName>
                                        </p:attrNameLst>
                                      </p:cBhvr>
                                      <p:to>
                                        <p:strVal val="visible"/>
                                      </p:to>
                                    </p:set>
                                    <p:anim calcmode="lin" valueType="num">
                                      <p:cBhvr additive="base">
                                        <p:cTn id="66" dur="500" fill="hold"/>
                                        <p:tgtEl>
                                          <p:spTgt spid="36883"/>
                                        </p:tgtEl>
                                        <p:attrNameLst>
                                          <p:attrName>ppt_x</p:attrName>
                                        </p:attrNameLst>
                                      </p:cBhvr>
                                      <p:tavLst>
                                        <p:tav tm="0">
                                          <p:val>
                                            <p:strVal val="1+#ppt_w/2"/>
                                          </p:val>
                                        </p:tav>
                                        <p:tav tm="100000">
                                          <p:val>
                                            <p:strVal val="#ppt_x"/>
                                          </p:val>
                                        </p:tav>
                                      </p:tavLst>
                                    </p:anim>
                                    <p:anim calcmode="lin" valueType="num">
                                      <p:cBhvr additive="base">
                                        <p:cTn id="67" dur="500" fill="hold"/>
                                        <p:tgtEl>
                                          <p:spTgt spid="36883"/>
                                        </p:tgtEl>
                                        <p:attrNameLst>
                                          <p:attrName>ppt_y</p:attrName>
                                        </p:attrNameLst>
                                      </p:cBhvr>
                                      <p:tavLst>
                                        <p:tav tm="0">
                                          <p:val>
                                            <p:strVal val="#ppt_y"/>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1" fill="hold" nodeType="clickEffect">
                                  <p:stCondLst>
                                    <p:cond delay="0"/>
                                  </p:stCondLst>
                                  <p:childTnLst>
                                    <p:set>
                                      <p:cBhvr>
                                        <p:cTn id="71" dur="1" fill="hold">
                                          <p:stCondLst>
                                            <p:cond delay="0"/>
                                          </p:stCondLst>
                                        </p:cTn>
                                        <p:tgtEl>
                                          <p:spTgt spid="36867"/>
                                        </p:tgtEl>
                                        <p:attrNameLst>
                                          <p:attrName>style.visibility</p:attrName>
                                        </p:attrNameLst>
                                      </p:cBhvr>
                                      <p:to>
                                        <p:strVal val="visible"/>
                                      </p:to>
                                    </p:set>
                                    <p:animEffect transition="in" filter="wipe(up)">
                                      <p:cBhvr>
                                        <p:cTn id="72" dur="500"/>
                                        <p:tgtEl>
                                          <p:spTgt spid="36867"/>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36874"/>
                                        </p:tgtEl>
                                        <p:attrNameLst>
                                          <p:attrName>style.visibility</p:attrName>
                                        </p:attrNameLst>
                                      </p:cBhvr>
                                      <p:to>
                                        <p:strVal val="visible"/>
                                      </p:to>
                                    </p:set>
                                    <p:anim calcmode="lin" valueType="num">
                                      <p:cBhvr additive="base">
                                        <p:cTn id="77" dur="500" fill="hold"/>
                                        <p:tgtEl>
                                          <p:spTgt spid="36874"/>
                                        </p:tgtEl>
                                        <p:attrNameLst>
                                          <p:attrName>ppt_x</p:attrName>
                                        </p:attrNameLst>
                                      </p:cBhvr>
                                      <p:tavLst>
                                        <p:tav tm="0">
                                          <p:val>
                                            <p:strVal val="#ppt_x"/>
                                          </p:val>
                                        </p:tav>
                                        <p:tav tm="100000">
                                          <p:val>
                                            <p:strVal val="#ppt_x"/>
                                          </p:val>
                                        </p:tav>
                                      </p:tavLst>
                                    </p:anim>
                                    <p:anim calcmode="lin" valueType="num">
                                      <p:cBhvr additive="base">
                                        <p:cTn id="78" dur="500" fill="hold"/>
                                        <p:tgtEl>
                                          <p:spTgt spid="36874"/>
                                        </p:tgtEl>
                                        <p:attrNameLst>
                                          <p:attrName>ppt_y</p:attrName>
                                        </p:attrNameLst>
                                      </p:cBhvr>
                                      <p:tavLst>
                                        <p:tav tm="0">
                                          <p:val>
                                            <p:strVal val="1+#ppt_h/2"/>
                                          </p:val>
                                        </p:tav>
                                        <p:tav tm="100000">
                                          <p:val>
                                            <p:strVal val="#ppt_y"/>
                                          </p:val>
                                        </p:tav>
                                      </p:tavLst>
                                    </p:anim>
                                  </p:childTnLst>
                                </p:cTn>
                              </p:par>
                            </p:childTnLst>
                          </p:cTn>
                        </p:par>
                        <p:par>
                          <p:cTn id="79" fill="hold" nodeType="afterGroup">
                            <p:stCondLst>
                              <p:cond delay="500"/>
                            </p:stCondLst>
                            <p:childTnLst>
                              <p:par>
                                <p:cTn id="80" presetID="2" presetClass="entr" presetSubtype="4" fill="hold" grpId="0" nodeType="afterEffect">
                                  <p:stCondLst>
                                    <p:cond delay="0"/>
                                  </p:stCondLst>
                                  <p:childTnLst>
                                    <p:set>
                                      <p:cBhvr>
                                        <p:cTn id="81" dur="1" fill="hold">
                                          <p:stCondLst>
                                            <p:cond delay="0"/>
                                          </p:stCondLst>
                                        </p:cTn>
                                        <p:tgtEl>
                                          <p:spTgt spid="36875"/>
                                        </p:tgtEl>
                                        <p:attrNameLst>
                                          <p:attrName>style.visibility</p:attrName>
                                        </p:attrNameLst>
                                      </p:cBhvr>
                                      <p:to>
                                        <p:strVal val="visible"/>
                                      </p:to>
                                    </p:set>
                                    <p:anim calcmode="lin" valueType="num">
                                      <p:cBhvr additive="base">
                                        <p:cTn id="82" dur="500" fill="hold"/>
                                        <p:tgtEl>
                                          <p:spTgt spid="36875"/>
                                        </p:tgtEl>
                                        <p:attrNameLst>
                                          <p:attrName>ppt_x</p:attrName>
                                        </p:attrNameLst>
                                      </p:cBhvr>
                                      <p:tavLst>
                                        <p:tav tm="0">
                                          <p:val>
                                            <p:strVal val="#ppt_x"/>
                                          </p:val>
                                        </p:tav>
                                        <p:tav tm="100000">
                                          <p:val>
                                            <p:strVal val="#ppt_x"/>
                                          </p:val>
                                        </p:tav>
                                      </p:tavLst>
                                    </p:anim>
                                    <p:anim calcmode="lin" valueType="num">
                                      <p:cBhvr additive="base">
                                        <p:cTn id="83" dur="500" fill="hold"/>
                                        <p:tgtEl>
                                          <p:spTgt spid="36875"/>
                                        </p:tgtEl>
                                        <p:attrNameLst>
                                          <p:attrName>ppt_y</p:attrName>
                                        </p:attrNameLst>
                                      </p:cBhvr>
                                      <p:tavLst>
                                        <p:tav tm="0">
                                          <p:val>
                                            <p:strVal val="1+#ppt_h/2"/>
                                          </p:val>
                                        </p:tav>
                                        <p:tav tm="100000">
                                          <p:val>
                                            <p:strVal val="#ppt_y"/>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2" presetClass="entr" presetSubtype="2" fill="hold" grpId="0" nodeType="clickEffect">
                                  <p:stCondLst>
                                    <p:cond delay="0"/>
                                  </p:stCondLst>
                                  <p:childTnLst>
                                    <p:set>
                                      <p:cBhvr>
                                        <p:cTn id="87" dur="1" fill="hold">
                                          <p:stCondLst>
                                            <p:cond delay="0"/>
                                          </p:stCondLst>
                                        </p:cTn>
                                        <p:tgtEl>
                                          <p:spTgt spid="36884"/>
                                        </p:tgtEl>
                                        <p:attrNameLst>
                                          <p:attrName>style.visibility</p:attrName>
                                        </p:attrNameLst>
                                      </p:cBhvr>
                                      <p:to>
                                        <p:strVal val="visible"/>
                                      </p:to>
                                    </p:set>
                                    <p:anim calcmode="lin" valueType="num">
                                      <p:cBhvr additive="base">
                                        <p:cTn id="88" dur="500" fill="hold"/>
                                        <p:tgtEl>
                                          <p:spTgt spid="36884"/>
                                        </p:tgtEl>
                                        <p:attrNameLst>
                                          <p:attrName>ppt_x</p:attrName>
                                        </p:attrNameLst>
                                      </p:cBhvr>
                                      <p:tavLst>
                                        <p:tav tm="0">
                                          <p:val>
                                            <p:strVal val="1+#ppt_w/2"/>
                                          </p:val>
                                        </p:tav>
                                        <p:tav tm="100000">
                                          <p:val>
                                            <p:strVal val="#ppt_x"/>
                                          </p:val>
                                        </p:tav>
                                      </p:tavLst>
                                    </p:anim>
                                    <p:anim calcmode="lin" valueType="num">
                                      <p:cBhvr additive="base">
                                        <p:cTn id="89" dur="500" fill="hold"/>
                                        <p:tgtEl>
                                          <p:spTgt spid="36884"/>
                                        </p:tgtEl>
                                        <p:attrNameLst>
                                          <p:attrName>ppt_y</p:attrName>
                                        </p:attrNameLst>
                                      </p:cBhvr>
                                      <p:tavLst>
                                        <p:tav tm="0">
                                          <p:val>
                                            <p:strVal val="#ppt_y"/>
                                          </p:val>
                                        </p:tav>
                                        <p:tav tm="100000">
                                          <p:val>
                                            <p:strVal val="#ppt_y"/>
                                          </p:val>
                                        </p:tav>
                                      </p:tavLst>
                                    </p:anim>
                                  </p:childTnLst>
                                </p:cTn>
                              </p:par>
                            </p:childTnLst>
                          </p:cTn>
                        </p:par>
                        <p:par>
                          <p:cTn id="90" fill="hold" nodeType="afterGroup">
                            <p:stCondLst>
                              <p:cond delay="500"/>
                            </p:stCondLst>
                            <p:childTnLst>
                              <p:par>
                                <p:cTn id="91" presetID="2" presetClass="entr" presetSubtype="2" fill="hold" grpId="0" nodeType="afterEffect">
                                  <p:stCondLst>
                                    <p:cond delay="0"/>
                                  </p:stCondLst>
                                  <p:childTnLst>
                                    <p:set>
                                      <p:cBhvr>
                                        <p:cTn id="92" dur="1" fill="hold">
                                          <p:stCondLst>
                                            <p:cond delay="0"/>
                                          </p:stCondLst>
                                        </p:cTn>
                                        <p:tgtEl>
                                          <p:spTgt spid="36885"/>
                                        </p:tgtEl>
                                        <p:attrNameLst>
                                          <p:attrName>style.visibility</p:attrName>
                                        </p:attrNameLst>
                                      </p:cBhvr>
                                      <p:to>
                                        <p:strVal val="visible"/>
                                      </p:to>
                                    </p:set>
                                    <p:anim calcmode="lin" valueType="num">
                                      <p:cBhvr additive="base">
                                        <p:cTn id="93" dur="500" fill="hold"/>
                                        <p:tgtEl>
                                          <p:spTgt spid="36885"/>
                                        </p:tgtEl>
                                        <p:attrNameLst>
                                          <p:attrName>ppt_x</p:attrName>
                                        </p:attrNameLst>
                                      </p:cBhvr>
                                      <p:tavLst>
                                        <p:tav tm="0">
                                          <p:val>
                                            <p:strVal val="1+#ppt_w/2"/>
                                          </p:val>
                                        </p:tav>
                                        <p:tav tm="100000">
                                          <p:val>
                                            <p:strVal val="#ppt_x"/>
                                          </p:val>
                                        </p:tav>
                                      </p:tavLst>
                                    </p:anim>
                                    <p:anim calcmode="lin" valueType="num">
                                      <p:cBhvr additive="base">
                                        <p:cTn id="94" dur="500" fill="hold"/>
                                        <p:tgtEl>
                                          <p:spTgt spid="36885"/>
                                        </p:tgtEl>
                                        <p:attrNameLst>
                                          <p:attrName>ppt_y</p:attrName>
                                        </p:attrNameLst>
                                      </p:cBhvr>
                                      <p:tavLst>
                                        <p:tav tm="0">
                                          <p:val>
                                            <p:strVal val="#ppt_y"/>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2" presetClass="entr" presetSubtype="1" fill="hold" nodeType="clickEffect">
                                  <p:stCondLst>
                                    <p:cond delay="0"/>
                                  </p:stCondLst>
                                  <p:childTnLst>
                                    <p:set>
                                      <p:cBhvr>
                                        <p:cTn id="98" dur="1" fill="hold">
                                          <p:stCondLst>
                                            <p:cond delay="0"/>
                                          </p:stCondLst>
                                        </p:cTn>
                                        <p:tgtEl>
                                          <p:spTgt spid="36866"/>
                                        </p:tgtEl>
                                        <p:attrNameLst>
                                          <p:attrName>style.visibility</p:attrName>
                                        </p:attrNameLst>
                                      </p:cBhvr>
                                      <p:to>
                                        <p:strVal val="visible"/>
                                      </p:to>
                                    </p:set>
                                    <p:animEffect transition="in" filter="wipe(up)">
                                      <p:cBhvr>
                                        <p:cTn id="99" dur="500"/>
                                        <p:tgtEl>
                                          <p:spTgt spid="36866"/>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 presetClass="entr" presetSubtype="4" fill="hold" grpId="0" nodeType="clickEffect">
                                  <p:stCondLst>
                                    <p:cond delay="0"/>
                                  </p:stCondLst>
                                  <p:childTnLst>
                                    <p:set>
                                      <p:cBhvr>
                                        <p:cTn id="103" dur="1" fill="hold">
                                          <p:stCondLst>
                                            <p:cond delay="0"/>
                                          </p:stCondLst>
                                        </p:cTn>
                                        <p:tgtEl>
                                          <p:spTgt spid="36876"/>
                                        </p:tgtEl>
                                        <p:attrNameLst>
                                          <p:attrName>style.visibility</p:attrName>
                                        </p:attrNameLst>
                                      </p:cBhvr>
                                      <p:to>
                                        <p:strVal val="visible"/>
                                      </p:to>
                                    </p:set>
                                    <p:anim calcmode="lin" valueType="num">
                                      <p:cBhvr additive="base">
                                        <p:cTn id="104" dur="500" fill="hold"/>
                                        <p:tgtEl>
                                          <p:spTgt spid="36876"/>
                                        </p:tgtEl>
                                        <p:attrNameLst>
                                          <p:attrName>ppt_x</p:attrName>
                                        </p:attrNameLst>
                                      </p:cBhvr>
                                      <p:tavLst>
                                        <p:tav tm="0">
                                          <p:val>
                                            <p:strVal val="#ppt_x"/>
                                          </p:val>
                                        </p:tav>
                                        <p:tav tm="100000">
                                          <p:val>
                                            <p:strVal val="#ppt_x"/>
                                          </p:val>
                                        </p:tav>
                                      </p:tavLst>
                                    </p:anim>
                                    <p:anim calcmode="lin" valueType="num">
                                      <p:cBhvr additive="base">
                                        <p:cTn id="105" dur="500" fill="hold"/>
                                        <p:tgtEl>
                                          <p:spTgt spid="36876"/>
                                        </p:tgtEl>
                                        <p:attrNameLst>
                                          <p:attrName>ppt_y</p:attrName>
                                        </p:attrNameLst>
                                      </p:cBhvr>
                                      <p:tavLst>
                                        <p:tav tm="0">
                                          <p:val>
                                            <p:strVal val="1+#ppt_h/2"/>
                                          </p:val>
                                        </p:tav>
                                        <p:tav tm="100000">
                                          <p:val>
                                            <p:strVal val="#ppt_y"/>
                                          </p:val>
                                        </p:tav>
                                      </p:tavLst>
                                    </p:anim>
                                  </p:childTnLst>
                                </p:cTn>
                              </p:par>
                            </p:childTnLst>
                          </p:cTn>
                        </p:par>
                        <p:par>
                          <p:cTn id="106" fill="hold" nodeType="afterGroup">
                            <p:stCondLst>
                              <p:cond delay="500"/>
                            </p:stCondLst>
                            <p:childTnLst>
                              <p:par>
                                <p:cTn id="107" presetID="2" presetClass="entr" presetSubtype="4" fill="hold" grpId="0" nodeType="afterEffect">
                                  <p:stCondLst>
                                    <p:cond delay="0"/>
                                  </p:stCondLst>
                                  <p:childTnLst>
                                    <p:set>
                                      <p:cBhvr>
                                        <p:cTn id="108" dur="1" fill="hold">
                                          <p:stCondLst>
                                            <p:cond delay="0"/>
                                          </p:stCondLst>
                                        </p:cTn>
                                        <p:tgtEl>
                                          <p:spTgt spid="36877"/>
                                        </p:tgtEl>
                                        <p:attrNameLst>
                                          <p:attrName>style.visibility</p:attrName>
                                        </p:attrNameLst>
                                      </p:cBhvr>
                                      <p:to>
                                        <p:strVal val="visible"/>
                                      </p:to>
                                    </p:set>
                                    <p:anim calcmode="lin" valueType="num">
                                      <p:cBhvr additive="base">
                                        <p:cTn id="109" dur="500" fill="hold"/>
                                        <p:tgtEl>
                                          <p:spTgt spid="36877"/>
                                        </p:tgtEl>
                                        <p:attrNameLst>
                                          <p:attrName>ppt_x</p:attrName>
                                        </p:attrNameLst>
                                      </p:cBhvr>
                                      <p:tavLst>
                                        <p:tav tm="0">
                                          <p:val>
                                            <p:strVal val="#ppt_x"/>
                                          </p:val>
                                        </p:tav>
                                        <p:tav tm="100000">
                                          <p:val>
                                            <p:strVal val="#ppt_x"/>
                                          </p:val>
                                        </p:tav>
                                      </p:tavLst>
                                    </p:anim>
                                    <p:anim calcmode="lin" valueType="num">
                                      <p:cBhvr additive="base">
                                        <p:cTn id="110" dur="500" fill="hold"/>
                                        <p:tgtEl>
                                          <p:spTgt spid="368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0" grpId="0" animBg="1"/>
      <p:bldP spid="36871" grpId="0" autoUpdateAnimBg="0"/>
      <p:bldP spid="36872" grpId="0" animBg="1"/>
      <p:bldP spid="36873" grpId="0" autoUpdateAnimBg="0"/>
      <p:bldP spid="36874" grpId="0" animBg="1"/>
      <p:bldP spid="36875" grpId="0" autoUpdateAnimBg="0"/>
      <p:bldP spid="36876" grpId="0" animBg="1"/>
      <p:bldP spid="36877" grpId="0" autoUpdateAnimBg="0"/>
      <p:bldP spid="36878" grpId="0" animBg="1"/>
      <p:bldP spid="36879" grpId="0" autoUpdateAnimBg="0"/>
      <p:bldP spid="36880" grpId="0" animBg="1"/>
      <p:bldP spid="36881" grpId="0" autoUpdateAnimBg="0"/>
      <p:bldP spid="36882" grpId="0" animBg="1"/>
      <p:bldP spid="36883" grpId="0" autoUpdateAnimBg="0"/>
      <p:bldP spid="36884" grpId="0" animBg="1"/>
      <p:bldP spid="36885"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F7F3C-F63E-9F53-DDAF-7CBA0C2BCB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70173E-B79D-3D2A-2978-872E4AD64890}"/>
              </a:ext>
            </a:extLst>
          </p:cNvPr>
          <p:cNvSpPr>
            <a:spLocks noGrp="1"/>
          </p:cNvSpPr>
          <p:nvPr>
            <p:ph type="title"/>
          </p:nvPr>
        </p:nvSpPr>
        <p:spPr>
          <a:xfrm>
            <a:off x="0" y="180692"/>
            <a:ext cx="9996324" cy="1015436"/>
          </a:xfrm>
        </p:spPr>
        <p:txBody>
          <a:bodyPr/>
          <a:lstStyle/>
          <a:p>
            <a:r>
              <a:rPr lang="en-US" dirty="0">
                <a:latin typeface="Arial" panose="020B0604020202020204" pitchFamily="34" charset="0"/>
                <a:cs typeface="Arial" panose="020B0604020202020204" pitchFamily="34" charset="0"/>
              </a:rPr>
              <a:t>RESERVE REQUIREMENTS AND THE DISCOUNT RATE</a:t>
            </a:r>
          </a:p>
        </p:txBody>
      </p:sp>
      <p:sp>
        <p:nvSpPr>
          <p:cNvPr id="3" name="Content Placeholder 2">
            <a:extLst>
              <a:ext uri="{FF2B5EF4-FFF2-40B4-BE49-F238E27FC236}">
                <a16:creationId xmlns:a16="http://schemas.microsoft.com/office/drawing/2014/main" id="{E8A75DBC-0B08-C557-156E-AA075B76C537}"/>
              </a:ext>
            </a:extLst>
          </p:cNvPr>
          <p:cNvSpPr>
            <a:spLocks noGrp="1"/>
          </p:cNvSpPr>
          <p:nvPr>
            <p:ph sz="quarter" idx="10"/>
          </p:nvPr>
        </p:nvSpPr>
        <p:spPr>
          <a:xfrm>
            <a:off x="192138" y="1196128"/>
            <a:ext cx="9804186" cy="5658416"/>
          </a:xfrm>
        </p:spPr>
        <p:txBody>
          <a:bodyPr/>
          <a:lstStyle/>
          <a:p>
            <a:pPr>
              <a:spcAft>
                <a:spcPts val="1200"/>
              </a:spcAft>
            </a:pPr>
            <a:r>
              <a:rPr lang="en-US" sz="2400" dirty="0">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rPr>
              <a:t>discount rate </a:t>
            </a:r>
            <a:r>
              <a:rPr lang="en-US" sz="2400" dirty="0">
                <a:latin typeface="Arial" panose="020B0604020202020204" pitchFamily="34" charset="0"/>
                <a:cs typeface="Arial" panose="020B0604020202020204" pitchFamily="34" charset="0"/>
              </a:rPr>
              <a:t>is the rate of interest the Fed charges on loans to banks.</a:t>
            </a:r>
          </a:p>
          <a:p>
            <a:pPr marL="914400" lvl="1">
              <a:spcAft>
                <a:spcPts val="1200"/>
              </a:spcAft>
            </a:pPr>
            <a:r>
              <a:rPr lang="en-US" sz="2400" b="1" dirty="0">
                <a:latin typeface="Arial" panose="020B0604020202020204" pitchFamily="34" charset="0"/>
                <a:cs typeface="Arial" panose="020B0604020202020204" pitchFamily="34" charset="0"/>
              </a:rPr>
              <a:t>Normally, the discount rate is set 1 percentage point above the federal funds rate in order to discourage banks from turning to the Fed when they are in need of reserves.</a:t>
            </a:r>
          </a:p>
        </p:txBody>
      </p:sp>
      <p:pic>
        <p:nvPicPr>
          <p:cNvPr id="4" name="Picture 3">
            <a:extLst>
              <a:ext uri="{FF2B5EF4-FFF2-40B4-BE49-F238E27FC236}">
                <a16:creationId xmlns:a16="http://schemas.microsoft.com/office/drawing/2014/main" id="{EE5DA880-0AE6-F7F5-9810-E6E07975A42E}"/>
              </a:ext>
            </a:extLst>
          </p:cNvPr>
          <p:cNvPicPr>
            <a:picLocks noChangeAspect="1"/>
          </p:cNvPicPr>
          <p:nvPr/>
        </p:nvPicPr>
        <p:blipFill>
          <a:blip r:embed="rId2"/>
          <a:stretch>
            <a:fillRect/>
          </a:stretch>
        </p:blipFill>
        <p:spPr>
          <a:xfrm>
            <a:off x="765351" y="3439236"/>
            <a:ext cx="8556069" cy="4152472"/>
          </a:xfrm>
          <a:prstGeom prst="rect">
            <a:avLst/>
          </a:prstGeom>
        </p:spPr>
      </p:pic>
    </p:spTree>
    <p:extLst>
      <p:ext uri="{BB962C8B-B14F-4D97-AF65-F5344CB8AC3E}">
        <p14:creationId xmlns:p14="http://schemas.microsoft.com/office/powerpoint/2010/main" val="569243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56" y="180692"/>
            <a:ext cx="9996324" cy="1015436"/>
          </a:xfrm>
        </p:spPr>
        <p:txBody>
          <a:bodyPr/>
          <a:lstStyle/>
          <a:p>
            <a:r>
              <a:rPr lang="en-US" dirty="0">
                <a:latin typeface="Arial" panose="020B0604020202020204" pitchFamily="34" charset="0"/>
                <a:cs typeface="Arial" panose="020B0604020202020204" pitchFamily="34" charset="0"/>
              </a:rPr>
              <a:t>IMPORTANT MONEY DEFINITIONS</a:t>
            </a:r>
          </a:p>
        </p:txBody>
      </p:sp>
      <p:sp>
        <p:nvSpPr>
          <p:cNvPr id="3" name="Content Placeholder 2"/>
          <p:cNvSpPr>
            <a:spLocks noGrp="1"/>
          </p:cNvSpPr>
          <p:nvPr>
            <p:ph sz="quarter" idx="10"/>
          </p:nvPr>
        </p:nvSpPr>
        <p:spPr>
          <a:xfrm>
            <a:off x="127107" y="1588013"/>
            <a:ext cx="9804186" cy="5113232"/>
          </a:xfrm>
        </p:spPr>
        <p:txBody>
          <a:bodyPr/>
          <a:lstStyle/>
          <a:p>
            <a:pPr>
              <a:spcAft>
                <a:spcPts val="1200"/>
              </a:spcAft>
            </a:pPr>
            <a:r>
              <a:rPr lang="en-US" sz="3200" b="1" dirty="0">
                <a:latin typeface="Arial" panose="020B0604020202020204" pitchFamily="34" charset="0"/>
                <a:cs typeface="Arial" panose="020B0604020202020204" pitchFamily="34" charset="0"/>
              </a:rPr>
              <a:t>Money: </a:t>
            </a:r>
            <a:r>
              <a:rPr lang="en-US" sz="3200" dirty="0">
                <a:latin typeface="Arial" panose="020B0604020202020204" pitchFamily="34" charset="0"/>
                <a:cs typeface="Arial" panose="020B0604020202020204" pitchFamily="34" charset="0"/>
              </a:rPr>
              <a:t>any asset that can easily be used to purchase goods and services</a:t>
            </a:r>
          </a:p>
          <a:p>
            <a:pPr>
              <a:spcAft>
                <a:spcPts val="1200"/>
              </a:spcAft>
            </a:pPr>
            <a:r>
              <a:rPr lang="en-US" sz="3200" b="1" dirty="0"/>
              <a:t>Currency in circulation</a:t>
            </a:r>
            <a:r>
              <a:rPr lang="en-US" sz="3200" dirty="0"/>
              <a:t>: cash held by the public</a:t>
            </a:r>
          </a:p>
          <a:p>
            <a:pPr>
              <a:spcAft>
                <a:spcPts val="1200"/>
              </a:spcAft>
            </a:pPr>
            <a:r>
              <a:rPr lang="en-US" sz="3200" b="1" dirty="0"/>
              <a:t>Checkable bank deposits: </a:t>
            </a:r>
            <a:r>
              <a:rPr lang="en-US" sz="3200" dirty="0"/>
              <a:t>bank accounts on which people can write checks</a:t>
            </a:r>
          </a:p>
          <a:p>
            <a:pPr>
              <a:spcAft>
                <a:spcPts val="1200"/>
              </a:spcAft>
            </a:pPr>
            <a:r>
              <a:rPr lang="en-US" sz="3200" dirty="0"/>
              <a:t>The </a:t>
            </a:r>
            <a:r>
              <a:rPr lang="en-US" sz="3200" b="1" dirty="0"/>
              <a:t>money supply </a:t>
            </a:r>
            <a:r>
              <a:rPr lang="en-US" sz="3200" dirty="0"/>
              <a:t>is the total value of financial assets in the economy that are considered money</a:t>
            </a:r>
          </a:p>
          <a:p>
            <a:pPr>
              <a:spcAft>
                <a:spcPts val="1200"/>
              </a:spcAft>
            </a:pPr>
            <a:endParaRPr lang="en-US" dirty="0"/>
          </a:p>
          <a:p>
            <a:pPr>
              <a:spcAft>
                <a:spcPts val="1200"/>
              </a:spcAft>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3719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38" y="243154"/>
            <a:ext cx="9996324" cy="1015436"/>
          </a:xfrm>
        </p:spPr>
        <p:txBody>
          <a:bodyPr>
            <a:normAutofit fontScale="90000"/>
          </a:bodyPr>
          <a:lstStyle/>
          <a:p>
            <a:r>
              <a:rPr lang="en-US" dirty="0">
                <a:latin typeface="Arial" panose="020B0604020202020204" pitchFamily="34" charset="0"/>
                <a:cs typeface="Arial" panose="020B0604020202020204" pitchFamily="34" charset="0"/>
              </a:rPr>
              <a:t>WHAT THE FED DOES: RESERVE REQUIREMENTS AND THE DISCOUNT RATE</a:t>
            </a:r>
          </a:p>
        </p:txBody>
      </p:sp>
      <p:sp>
        <p:nvSpPr>
          <p:cNvPr id="3" name="Content Placeholder 2"/>
          <p:cNvSpPr>
            <a:spLocks noGrp="1"/>
          </p:cNvSpPr>
          <p:nvPr>
            <p:ph sz="quarter" idx="10"/>
          </p:nvPr>
        </p:nvSpPr>
        <p:spPr>
          <a:xfrm>
            <a:off x="117582" y="1393792"/>
            <a:ext cx="9804186" cy="5889816"/>
          </a:xfrm>
        </p:spPr>
        <p:txBody>
          <a:bodyPr>
            <a:normAutofit fontScale="85000" lnSpcReduction="10000"/>
          </a:bodyPr>
          <a:lstStyle/>
          <a:p>
            <a:pPr marL="363538" indent="-363538">
              <a:lnSpc>
                <a:spcPct val="120000"/>
              </a:lnSpc>
            </a:pPr>
            <a:r>
              <a:rPr lang="en-US" dirty="0"/>
              <a:t>The three tools of the Fed:</a:t>
            </a:r>
          </a:p>
          <a:p>
            <a:pPr marL="714375" lvl="1" indent="-350838">
              <a:lnSpc>
                <a:spcPct val="120000"/>
              </a:lnSpc>
            </a:pPr>
            <a:r>
              <a:rPr lang="en-US" dirty="0"/>
              <a:t>reserve requirements,</a:t>
            </a:r>
          </a:p>
          <a:p>
            <a:pPr marL="714375" lvl="1" indent="-350838">
              <a:lnSpc>
                <a:spcPct val="120000"/>
              </a:lnSpc>
            </a:pPr>
            <a:r>
              <a:rPr lang="en-US" dirty="0"/>
              <a:t>the discount rate,</a:t>
            </a:r>
          </a:p>
          <a:p>
            <a:pPr marL="714375" lvl="1" indent="-350838">
              <a:lnSpc>
                <a:spcPct val="120000"/>
              </a:lnSpc>
            </a:pPr>
            <a:r>
              <a:rPr lang="en-US" dirty="0"/>
              <a:t>open-market operations.</a:t>
            </a:r>
          </a:p>
          <a:p>
            <a:pPr marL="363538" indent="-363538">
              <a:lnSpc>
                <a:spcPct val="120000"/>
              </a:lnSpc>
            </a:pPr>
            <a:r>
              <a:rPr lang="en-US" dirty="0"/>
              <a:t>The Fed sets a minimum reserve ratio requirement.</a:t>
            </a:r>
          </a:p>
          <a:p>
            <a:pPr marL="363538" indent="-363538">
              <a:lnSpc>
                <a:spcPct val="120000"/>
              </a:lnSpc>
            </a:pPr>
            <a:r>
              <a:rPr lang="en-US" dirty="0">
                <a:latin typeface="Arial" panose="020B0604020202020204" pitchFamily="34" charset="0"/>
                <a:cs typeface="Arial" panose="020B0604020202020204" pitchFamily="34" charset="0"/>
              </a:rPr>
              <a:t>If a bank can’t meet the Fed’s reserve requirement, it can borrow reserves at </a:t>
            </a:r>
            <a:r>
              <a:rPr lang="en-US" dirty="0"/>
              <a:t>the federal funds market.</a:t>
            </a:r>
            <a:endParaRPr lang="en-US" dirty="0">
              <a:latin typeface="Arial" panose="020B0604020202020204" pitchFamily="34" charset="0"/>
              <a:cs typeface="Arial" panose="020B0604020202020204" pitchFamily="34" charset="0"/>
            </a:endParaRPr>
          </a:p>
          <a:p>
            <a:pPr marL="714375" lvl="1" indent="-350838">
              <a:lnSpc>
                <a:spcPct val="120000"/>
              </a:lnSpc>
            </a:pPr>
            <a:r>
              <a:rPr lang="en-US" dirty="0">
                <a:latin typeface="Arial" panose="020B0604020202020204" pitchFamily="34" charset="0"/>
                <a:cs typeface="Arial" panose="020B0604020202020204" pitchFamily="34" charset="0"/>
              </a:rPr>
              <a:t>The </a:t>
            </a:r>
            <a:r>
              <a:rPr lang="en-US" b="1" dirty="0">
                <a:latin typeface="Arial" panose="020B0604020202020204" pitchFamily="34" charset="0"/>
                <a:cs typeface="Arial" panose="020B0604020202020204" pitchFamily="34" charset="0"/>
              </a:rPr>
              <a:t>federal funds market</a:t>
            </a:r>
            <a:r>
              <a:rPr lang="en-US" dirty="0">
                <a:latin typeface="Arial" panose="020B0604020202020204" pitchFamily="34" charset="0"/>
                <a:cs typeface="Arial" panose="020B0604020202020204" pitchFamily="34" charset="0"/>
              </a:rPr>
              <a:t> allows banks that fall short of the reserve requirement to borrow funds from banks with excess reserves.</a:t>
            </a:r>
          </a:p>
          <a:p>
            <a:pPr marL="714375" lvl="1" indent="-350838">
              <a:lnSpc>
                <a:spcPct val="120000"/>
              </a:lnSpc>
            </a:pPr>
            <a:r>
              <a:rPr lang="en-US" dirty="0">
                <a:latin typeface="Arial" panose="020B0604020202020204" pitchFamily="34" charset="0"/>
                <a:cs typeface="Arial" panose="020B0604020202020204" pitchFamily="34" charset="0"/>
              </a:rPr>
              <a:t>The </a:t>
            </a:r>
            <a:r>
              <a:rPr lang="en-US" b="1" dirty="0">
                <a:latin typeface="Arial" panose="020B0604020202020204" pitchFamily="34" charset="0"/>
                <a:cs typeface="Arial" panose="020B0604020202020204" pitchFamily="34" charset="0"/>
              </a:rPr>
              <a:t>federal funds rate </a:t>
            </a:r>
            <a:r>
              <a:rPr lang="en-US" dirty="0">
                <a:latin typeface="Arial" panose="020B0604020202020204" pitchFamily="34" charset="0"/>
                <a:cs typeface="Arial" panose="020B0604020202020204" pitchFamily="34" charset="0"/>
              </a:rPr>
              <a:t>is the interest rate in the federal funds market.</a:t>
            </a:r>
          </a:p>
          <a:p>
            <a:pPr>
              <a:lnSpc>
                <a:spcPct val="120000"/>
              </a:lnSpc>
            </a:pPr>
            <a:r>
              <a:rPr lang="en-US" dirty="0"/>
              <a:t>Alternatively, banks can borrow from the Fed via the discount window.</a:t>
            </a:r>
          </a:p>
          <a:p>
            <a:pPr marL="714375" lvl="1" indent="-350838">
              <a:lnSpc>
                <a:spcPct val="120000"/>
              </a:lnSpc>
            </a:pPr>
            <a:r>
              <a:rPr lang="en-US" dirty="0"/>
              <a:t>The </a:t>
            </a:r>
            <a:r>
              <a:rPr lang="en-US" b="1" dirty="0"/>
              <a:t>discount rate</a:t>
            </a:r>
            <a:r>
              <a:rPr lang="en-US" dirty="0"/>
              <a:t> is the interest rate the Fed charges on those loans.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79310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0566"/>
            <a:ext cx="9996324" cy="987115"/>
          </a:xfrm>
        </p:spPr>
        <p:txBody>
          <a:bodyPr/>
          <a:lstStyle/>
          <a:p>
            <a:r>
              <a:rPr lang="en-US" sz="2900" b="1" dirty="0">
                <a:solidFill>
                  <a:srgbClr val="DA1B2C"/>
                </a:solidFill>
              </a:rPr>
              <a:t>OPEN-MARKET OPERATIONS AND REVERSE REPO OPERATIONS (1/3)</a:t>
            </a:r>
          </a:p>
        </p:txBody>
      </p:sp>
      <p:sp>
        <p:nvSpPr>
          <p:cNvPr id="4" name="Content Placeholder 3"/>
          <p:cNvSpPr>
            <a:spLocks noGrp="1"/>
          </p:cNvSpPr>
          <p:nvPr>
            <p:ph sz="quarter" idx="10"/>
          </p:nvPr>
        </p:nvSpPr>
        <p:spPr>
          <a:xfrm>
            <a:off x="127107" y="1695168"/>
            <a:ext cx="9804186" cy="2519045"/>
          </a:xfrm>
        </p:spPr>
        <p:txBody>
          <a:bodyPr/>
          <a:lstStyle/>
          <a:p>
            <a:pPr marL="354013" indent="-354013">
              <a:spcAft>
                <a:spcPts val="1200"/>
              </a:spcAft>
            </a:pPr>
            <a:r>
              <a:rPr lang="en-US" sz="2400" dirty="0"/>
              <a:t>Like any bank, the Federal Reserve has assets and liabilities.</a:t>
            </a:r>
          </a:p>
          <a:p>
            <a:pPr marL="354013" indent="-354013">
              <a:spcAft>
                <a:spcPts val="1200"/>
              </a:spcAft>
            </a:pPr>
            <a:r>
              <a:rPr lang="en-US" sz="2400" dirty="0"/>
              <a:t>The Fed’s assets are mainly short-term U.S. government bonds, known as U.S. Treasury bills.</a:t>
            </a:r>
          </a:p>
          <a:p>
            <a:pPr marL="354013" indent="-354013">
              <a:spcAft>
                <a:spcPts val="1200"/>
              </a:spcAft>
            </a:pPr>
            <a:r>
              <a:rPr lang="en-US" sz="2400" dirty="0"/>
              <a:t>The Fed’s liabilities are currency in circulation and bank reserves.</a:t>
            </a:r>
          </a:p>
        </p:txBody>
      </p:sp>
      <p:pic>
        <p:nvPicPr>
          <p:cNvPr id="5" name="Picture 2" descr="A T-account lists the assets of the Federal Reserve on the left and its liabilities on the right.&#10;The table reads as follows: &#10;Assets: Government debt (Treasury bills).&#10;Liabilities: Monetary base (currency in circulation plus bank reserves)."/>
          <p:cNvPicPr>
            <a:picLocks noGrp="1" noChangeAspect="1" noChangeArrowheads="1"/>
          </p:cNvPicPr>
          <p:nvPr>
            <p:ph type="pic" idx="4294967295"/>
          </p:nvPr>
        </p:nvPicPr>
        <p:blipFill rotWithShape="1">
          <a:blip r:embed="rId2">
            <a:extLst>
              <a:ext uri="{28A0092B-C50C-407E-A947-70E740481C1C}">
                <a14:useLocalDpi xmlns:a14="http://schemas.microsoft.com/office/drawing/2010/main" val="0"/>
              </a:ext>
            </a:extLst>
          </a:blip>
          <a:srcRect r="6248"/>
          <a:stretch/>
        </p:blipFill>
        <p:spPr bwMode="auto">
          <a:xfrm>
            <a:off x="1293082" y="4344495"/>
            <a:ext cx="7410160" cy="2283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9999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8397"/>
            <a:ext cx="10058400" cy="815797"/>
          </a:xfrm>
        </p:spPr>
        <p:txBody>
          <a:bodyPr>
            <a:noAutofit/>
          </a:bodyPr>
          <a:lstStyle/>
          <a:p>
            <a:r>
              <a:rPr lang="en-US" dirty="0">
                <a:latin typeface="Arial" panose="020B0604020202020204" pitchFamily="34" charset="0"/>
                <a:cs typeface="Arial" panose="020B0604020202020204" pitchFamily="34" charset="0"/>
              </a:rPr>
              <a:t>OPEN-MARKET OPERATIONS AND REVERSE REPO OPERATIONS (2/3)</a:t>
            </a:r>
          </a:p>
        </p:txBody>
      </p:sp>
      <p:sp>
        <p:nvSpPr>
          <p:cNvPr id="3" name="Content Placeholder 2"/>
          <p:cNvSpPr>
            <a:spLocks noGrp="1"/>
          </p:cNvSpPr>
          <p:nvPr>
            <p:ph sz="quarter" idx="10"/>
          </p:nvPr>
        </p:nvSpPr>
        <p:spPr>
          <a:xfrm>
            <a:off x="127107" y="1670243"/>
            <a:ext cx="9804186" cy="5256649"/>
          </a:xfrm>
        </p:spPr>
        <p:txBody>
          <a:bodyPr>
            <a:normAutofit/>
          </a:bodyPr>
          <a:lstStyle/>
          <a:p>
            <a:pPr marL="363538" indent="-363538">
              <a:spcAft>
                <a:spcPts val="1200"/>
              </a:spcAft>
              <a:tabLst>
                <a:tab pos="363538" algn="l"/>
              </a:tabLst>
            </a:pPr>
            <a:r>
              <a:rPr lang="en-US" sz="2600" dirty="0"/>
              <a:t>In an </a:t>
            </a:r>
            <a:r>
              <a:rPr lang="en-US" sz="2600" b="1" dirty="0"/>
              <a:t>open-market operation</a:t>
            </a:r>
            <a:r>
              <a:rPr lang="en-US" sz="2600" dirty="0"/>
              <a:t> the Federal Reserve buys or sells U.S. Treasury bills, normally through a transaction with commercial banks (banks that accept deposits and make loans), and investment banks (banks that create and trade assets but don’t accept deposits).</a:t>
            </a:r>
          </a:p>
          <a:p>
            <a:pPr marL="363538" indent="-363538">
              <a:spcAft>
                <a:spcPts val="1200"/>
              </a:spcAft>
              <a:tabLst>
                <a:tab pos="363538" algn="l"/>
              </a:tabLst>
            </a:pPr>
            <a:r>
              <a:rPr lang="en-US" sz="2600" dirty="0"/>
              <a:t>The Fed never buys U.S Treasury bills directly from the federal government.</a:t>
            </a:r>
          </a:p>
          <a:p>
            <a:pPr marL="714375" lvl="1" indent="-350838">
              <a:spcAft>
                <a:spcPts val="1200"/>
              </a:spcAft>
            </a:pPr>
            <a:r>
              <a:rPr lang="en-US" sz="2400" dirty="0"/>
              <a:t>If it did, it would be printing money to fund the budget deficit, which would trigger inflation.</a:t>
            </a:r>
            <a:endParaRPr lang="en-US" sz="2400" b="1" dirty="0"/>
          </a:p>
        </p:txBody>
      </p:sp>
    </p:spTree>
    <p:extLst>
      <p:ext uri="{BB962C8B-B14F-4D97-AF65-F5344CB8AC3E}">
        <p14:creationId xmlns:p14="http://schemas.microsoft.com/office/powerpoint/2010/main" val="28776412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1384"/>
            <a:ext cx="9996324" cy="1194410"/>
          </a:xfrm>
        </p:spPr>
        <p:txBody>
          <a:bodyPr/>
          <a:lstStyle/>
          <a:p>
            <a:r>
              <a:rPr lang="en-US" sz="2900" b="1" dirty="0">
                <a:solidFill>
                  <a:srgbClr val="DA1B2C"/>
                </a:solidFill>
              </a:rPr>
              <a:t>OPEN-MARKET OPERATIONS AND REVERSE REPO OPERATIONS (3/3)</a:t>
            </a:r>
          </a:p>
        </p:txBody>
      </p:sp>
      <p:sp>
        <p:nvSpPr>
          <p:cNvPr id="4" name="Content Placeholder 3">
            <a:extLst>
              <a:ext uri="{FF2B5EF4-FFF2-40B4-BE49-F238E27FC236}">
                <a16:creationId xmlns:a16="http://schemas.microsoft.com/office/drawing/2014/main" id="{00C921D1-0147-8710-49B2-F723E5DB8B81}"/>
              </a:ext>
            </a:extLst>
          </p:cNvPr>
          <p:cNvSpPr>
            <a:spLocks noGrp="1"/>
          </p:cNvSpPr>
          <p:nvPr>
            <p:ph sz="quarter" idx="10"/>
          </p:nvPr>
        </p:nvSpPr>
        <p:spPr>
          <a:xfrm>
            <a:off x="127107" y="1327440"/>
            <a:ext cx="9804186" cy="2663792"/>
          </a:xfrm>
        </p:spPr>
        <p:txBody>
          <a:bodyPr numCol="2"/>
          <a:lstStyle/>
          <a:p>
            <a:pPr marL="0" indent="0">
              <a:buNone/>
            </a:pPr>
            <a:r>
              <a:rPr lang="en-US" sz="1800" b="1" dirty="0"/>
              <a:t>Panel (a):</a:t>
            </a:r>
          </a:p>
          <a:p>
            <a:pPr marL="354013" indent="-354013"/>
            <a:r>
              <a:rPr lang="en-US" sz="1800" dirty="0"/>
              <a:t>The Fed buys $100 million of T-bills from banks.</a:t>
            </a:r>
          </a:p>
          <a:p>
            <a:pPr marL="354013" indent="-354013"/>
            <a:r>
              <a:rPr lang="en-US" sz="1800" dirty="0"/>
              <a:t>The Fed electronically increases the sellers’ reserves.</a:t>
            </a:r>
          </a:p>
          <a:p>
            <a:pPr marL="354013" indent="-354013"/>
            <a:r>
              <a:rPr lang="en-US" sz="1800" dirty="0"/>
              <a:t>With more reserves, banks increase loans.</a:t>
            </a:r>
          </a:p>
          <a:p>
            <a:pPr marL="354013" indent="-354013"/>
            <a:r>
              <a:rPr lang="en-US" sz="1800" dirty="0"/>
              <a:t>As banks increase loans, the money supply increases via the money multiplier.</a:t>
            </a:r>
          </a:p>
          <a:p>
            <a:pPr marL="0" indent="0">
              <a:buNone/>
            </a:pPr>
            <a:r>
              <a:rPr lang="en-US" sz="1800" b="1" dirty="0"/>
              <a:t>Panel (b):</a:t>
            </a:r>
          </a:p>
          <a:p>
            <a:pPr marL="354013" indent="-354013"/>
            <a:r>
              <a:rPr lang="en-US" sz="1800" dirty="0"/>
              <a:t>The Fed sells $100 million of T-bills to banks, decreasing the banks’ reserves.</a:t>
            </a:r>
          </a:p>
          <a:p>
            <a:pPr marL="354013" indent="-354013"/>
            <a:r>
              <a:rPr lang="en-US" sz="1800" dirty="0"/>
              <a:t>With fewer reserves, banks decrease loans.</a:t>
            </a:r>
          </a:p>
          <a:p>
            <a:pPr marL="354013" indent="-354013"/>
            <a:r>
              <a:rPr lang="en-US" sz="1800" dirty="0"/>
              <a:t>As banks decrease loans, the money supply decreases via the money multiplier.</a:t>
            </a:r>
          </a:p>
          <a:p>
            <a:pPr marL="354013" indent="-354013"/>
            <a:endParaRPr lang="en-US" sz="1800" dirty="0"/>
          </a:p>
        </p:txBody>
      </p:sp>
      <p:pic>
        <p:nvPicPr>
          <p:cNvPr id="7" name="Picture 2" descr="Two panels depict an open market purchase and sale.&#10;Panel (a) is labeled An Open-Market Purchase of 100 Million dollars. It shows two T-accounts, each with two columns, Assets and Liabilities. The first account is for Federal Reserve. The assets column has the following data: Treasury bills, positive 100 million dollars. The liabilities column has the following data: Monetary base, positive 100 million dollars. The second account is for Commercial banks. The assets column has the following data: Treasury bills, negative 100 million dollars; Reserves, positive 100 million dollars. The liabilities column has the following data: No change.&#10;Panel (b) is labeled An Open-Market Sale of 100 Million dollars. It shows two T-accounts, each with two columns, Assets and Liabilities. The first account is for Federal Reserve. The assets column has the following data: Treasury bills, negative 100 million dollars. The liabilities column has the following data: Monetary base, negative 100 million dollars. The second account is for Commercial banks. The assets column has the following data: Treasury bills, positive 100 million dollars; Reserves, negative 100 million dollars. The liabilities column has the following data: No change."/>
          <p:cNvPicPr>
            <a:picLocks noGrp="1" noChangeAspect="1" noChangeArrowheads="1"/>
          </p:cNvPicPr>
          <p:nvPr>
            <p:ph type="pic" sz="quarter" idx="11"/>
          </p:nvPr>
        </p:nvPicPr>
        <p:blipFill rotWithShape="1">
          <a:blip r:embed="rId2">
            <a:extLst>
              <a:ext uri="{28A0092B-C50C-407E-A947-70E740481C1C}">
                <a14:useLocalDpi xmlns:a14="http://schemas.microsoft.com/office/drawing/2010/main" val="0"/>
              </a:ext>
            </a:extLst>
          </a:blip>
          <a:srcRect r="2336"/>
          <a:stretch/>
        </p:blipFill>
        <p:spPr bwMode="auto">
          <a:xfrm>
            <a:off x="774103" y="4022878"/>
            <a:ext cx="8448117" cy="3468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1305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038" y="341512"/>
            <a:ext cx="9996324" cy="987115"/>
          </a:xfrm>
        </p:spPr>
        <p:txBody>
          <a:bodyPr/>
          <a:lstStyle/>
          <a:p>
            <a:r>
              <a:rPr lang="en-US" sz="2900" b="1" dirty="0">
                <a:solidFill>
                  <a:srgbClr val="DA1B2C"/>
                </a:solidFill>
              </a:rPr>
              <a:t>LEARN BY DOING PRACTICE QUESTION 4</a:t>
            </a:r>
          </a:p>
        </p:txBody>
      </p:sp>
      <p:sp>
        <p:nvSpPr>
          <p:cNvPr id="3" name="Content Placeholder 2">
            <a:extLst>
              <a:ext uri="{FF2B5EF4-FFF2-40B4-BE49-F238E27FC236}">
                <a16:creationId xmlns:a16="http://schemas.microsoft.com/office/drawing/2014/main" id="{0320CB67-0931-F635-7249-0F5FC5372BDF}"/>
              </a:ext>
            </a:extLst>
          </p:cNvPr>
          <p:cNvSpPr>
            <a:spLocks noGrp="1"/>
          </p:cNvSpPr>
          <p:nvPr>
            <p:ph sz="quarter" idx="10"/>
          </p:nvPr>
        </p:nvSpPr>
        <p:spPr>
          <a:xfrm>
            <a:off x="327546" y="3709324"/>
            <a:ext cx="9476640" cy="3463563"/>
          </a:xfrm>
        </p:spPr>
        <p:txBody>
          <a:bodyPr/>
          <a:lstStyle/>
          <a:p>
            <a:pPr marL="0" indent="0">
              <a:buNone/>
            </a:pPr>
            <a:r>
              <a:rPr lang="en-US" sz="2400" dirty="0"/>
              <a:t>Suppose this is the only bank and all money is held in this bank. There are no excess reserves. If the Fed makes an open-market sale of T-bills worth $50 to this bank, what will happen to the money supply after all adjustments are made?</a:t>
            </a:r>
          </a:p>
          <a:p>
            <a:pPr marL="811213" lvl="1" indent="-447675">
              <a:buFont typeface="+mj-lt"/>
              <a:buAutoNum type="alphaLcParenR"/>
            </a:pPr>
            <a:r>
              <a:rPr lang="en-US" sz="2200" dirty="0"/>
              <a:t>The money supply will increase by $50.</a:t>
            </a:r>
          </a:p>
          <a:p>
            <a:pPr marL="811213" lvl="1" indent="-447675">
              <a:buFont typeface="+mj-lt"/>
              <a:buAutoNum type="alphaLcParenR"/>
            </a:pPr>
            <a:r>
              <a:rPr lang="en-US" sz="2200" dirty="0"/>
              <a:t>The money supply will decrease by $50.</a:t>
            </a:r>
          </a:p>
          <a:p>
            <a:pPr marL="811213" lvl="1" indent="-447675">
              <a:buFont typeface="+mj-lt"/>
              <a:buAutoNum type="alphaLcParenR"/>
            </a:pPr>
            <a:r>
              <a:rPr lang="en-US" sz="2200" dirty="0"/>
              <a:t>The money supply will increase by $500.</a:t>
            </a:r>
          </a:p>
          <a:p>
            <a:pPr marL="811213" lvl="1" indent="-447675">
              <a:buFont typeface="+mj-lt"/>
              <a:buAutoNum type="alphaLcParenR"/>
            </a:pPr>
            <a:r>
              <a:rPr lang="en-US" sz="2200" dirty="0"/>
              <a:t>The money supply will decrease by $500.</a:t>
            </a:r>
          </a:p>
        </p:txBody>
      </p:sp>
      <p:pic>
        <p:nvPicPr>
          <p:cNvPr id="10" name="Picture 2" descr="T-account showing required reserves of $100, loans of $400, treasury bills of $800, deposits of $1000."/>
          <p:cNvPicPr>
            <a:picLocks noGrp="1" noChangeAspect="1" noChangeArrowheads="1"/>
          </p:cNvPicPr>
          <p:nvPr>
            <p:ph type="pic" sz="quarter" idx="11"/>
          </p:nvPr>
        </p:nvPicPr>
        <p:blipFill>
          <a:blip r:embed="rId3" cstate="screen">
            <a:extLst>
              <a:ext uri="{28A0092B-C50C-407E-A947-70E740481C1C}">
                <a14:useLocalDpi xmlns:a14="http://schemas.microsoft.com/office/drawing/2010/main"/>
              </a:ext>
            </a:extLst>
          </a:blip>
          <a:stretch/>
        </p:blipFill>
        <p:spPr bwMode="auto">
          <a:xfrm>
            <a:off x="1880782" y="1192564"/>
            <a:ext cx="6296837" cy="249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92048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891" y="99296"/>
            <a:ext cx="9087567" cy="1023533"/>
          </a:xfrm>
        </p:spPr>
        <p:txBody>
          <a:bodyPr>
            <a:normAutofit fontScale="90000"/>
          </a:bodyPr>
          <a:lstStyle/>
          <a:p>
            <a:r>
              <a:rPr lang="en-US" dirty="0"/>
              <a:t>LEARN BY DOING PRACTICE QUESTION 4</a:t>
            </a:r>
            <a:br>
              <a:rPr lang="en-US" dirty="0"/>
            </a:br>
            <a:r>
              <a:rPr lang="en-US" dirty="0"/>
              <a:t>(Answer)</a:t>
            </a:r>
          </a:p>
        </p:txBody>
      </p:sp>
      <p:sp>
        <p:nvSpPr>
          <p:cNvPr id="4" name="Content Placeholder 3"/>
          <p:cNvSpPr>
            <a:spLocks noGrp="1"/>
          </p:cNvSpPr>
          <p:nvPr>
            <p:ph sz="quarter" idx="10"/>
          </p:nvPr>
        </p:nvSpPr>
        <p:spPr>
          <a:xfrm>
            <a:off x="117581" y="3765176"/>
            <a:ext cx="9804186" cy="3678923"/>
          </a:xfrm>
        </p:spPr>
        <p:txBody>
          <a:bodyPr>
            <a:normAutofit/>
          </a:bodyPr>
          <a:lstStyle/>
          <a:p>
            <a:pPr marL="363538" indent="-363538"/>
            <a:r>
              <a:rPr lang="en-US" sz="2400" dirty="0"/>
              <a:t>Suppose this is the only bank and all money is held in this bank. There are no excess reserves. If the Fed makes an open-market sale of T-bills worth $50 to this bank, what will happen to the money supply after all adjustments are made?</a:t>
            </a:r>
          </a:p>
          <a:p>
            <a:pPr marL="811213" lvl="1" indent="-447675">
              <a:buFont typeface="+mj-lt"/>
              <a:buAutoNum type="alphaLcParenR"/>
            </a:pPr>
            <a:r>
              <a:rPr lang="en-US" sz="2200" dirty="0"/>
              <a:t>The money supply will increase by $50.</a:t>
            </a:r>
          </a:p>
          <a:p>
            <a:pPr marL="811213" lvl="1" indent="-447675">
              <a:buFont typeface="+mj-lt"/>
              <a:buAutoNum type="alphaLcParenR"/>
            </a:pPr>
            <a:r>
              <a:rPr lang="en-US" sz="2200" dirty="0"/>
              <a:t>The money supply will decrease by $50.</a:t>
            </a:r>
          </a:p>
          <a:p>
            <a:pPr marL="811213" lvl="1" indent="-447675">
              <a:buFont typeface="+mj-lt"/>
              <a:buAutoNum type="alphaLcParenR"/>
            </a:pPr>
            <a:r>
              <a:rPr lang="en-US" sz="2200" dirty="0"/>
              <a:t>The money supply will increase by $500.</a:t>
            </a:r>
          </a:p>
          <a:p>
            <a:pPr marL="811213" lvl="1" indent="-447675">
              <a:buFont typeface="+mj-lt"/>
              <a:buAutoNum type="alphaLcParenR"/>
            </a:pPr>
            <a:r>
              <a:rPr lang="en-US" sz="2200" b="1" dirty="0"/>
              <a:t>The money supply will decrease by $500. (correct answer)</a:t>
            </a:r>
          </a:p>
        </p:txBody>
      </p:sp>
      <p:pic>
        <p:nvPicPr>
          <p:cNvPr id="5" name="Picture 2" descr="T-account showing required reserves of $100, loans of $400, treasury bills of $800, deposits of $1000."/>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880463" y="1366463"/>
            <a:ext cx="6130042" cy="2425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95651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4" name="Title 1"/>
          <p:cNvSpPr>
            <a:spLocks noGrp="1"/>
          </p:cNvSpPr>
          <p:nvPr>
            <p:ph type="title"/>
          </p:nvPr>
        </p:nvSpPr>
        <p:spPr>
          <a:xfrm>
            <a:off x="-12996" y="360164"/>
            <a:ext cx="10058400" cy="933576"/>
          </a:xfrm>
        </p:spPr>
        <p:txBody>
          <a:bodyPr>
            <a:noAutofit/>
          </a:bodyPr>
          <a:lstStyle/>
          <a:p>
            <a:pPr algn="ctr" eaLnBrk="1" hangingPunct="1">
              <a:defRPr/>
            </a:pPr>
            <a:r>
              <a:rPr lang="en-US" sz="2800" dirty="0">
                <a:solidFill>
                  <a:srgbClr val="DA1B2C"/>
                </a:solidFill>
                <a:latin typeface="Arial" panose="020B0604020202020204" pitchFamily="34" charset="0"/>
                <a:cs typeface="Arial" panose="020B0604020202020204" pitchFamily="34" charset="0"/>
              </a:rPr>
              <a:t>HOW OPEN-MARKET OPERATIONS WORK ONCE AGAIN</a:t>
            </a:r>
          </a:p>
        </p:txBody>
      </p:sp>
      <p:sp>
        <p:nvSpPr>
          <p:cNvPr id="125955" name="Content Placeholder 2"/>
          <p:cNvSpPr>
            <a:spLocks noGrp="1"/>
          </p:cNvSpPr>
          <p:nvPr>
            <p:ph idx="1"/>
          </p:nvPr>
        </p:nvSpPr>
        <p:spPr>
          <a:xfrm>
            <a:off x="167640" y="1379188"/>
            <a:ext cx="9723120" cy="6221078"/>
          </a:xfrm>
        </p:spPr>
        <p:txBody>
          <a:bodyPr/>
          <a:lstStyle/>
          <a:p>
            <a:pPr marL="567532" indent="-502920"/>
            <a:r>
              <a:rPr lang="en-US" sz="2400" b="1" dirty="0">
                <a:solidFill>
                  <a:schemeClr val="tx1"/>
                </a:solidFill>
              </a:rPr>
              <a:t>If the Fed wants to increase the money supply, it will buy T-bills:</a:t>
            </a:r>
          </a:p>
          <a:p>
            <a:pPr marL="567532" indent="-502920"/>
            <a:endParaRPr lang="en-US" sz="2400" b="1" dirty="0">
              <a:solidFill>
                <a:schemeClr val="tx1"/>
              </a:solidFill>
            </a:endParaRPr>
          </a:p>
          <a:p>
            <a:pPr marL="567532" indent="-502920"/>
            <a:endParaRPr lang="en-US" sz="2400" b="1" dirty="0">
              <a:solidFill>
                <a:schemeClr val="tx1"/>
              </a:solidFill>
            </a:endParaRPr>
          </a:p>
          <a:p>
            <a:pPr marL="567532" indent="-502920"/>
            <a:endParaRPr lang="en-US" sz="2400" b="1" dirty="0">
              <a:solidFill>
                <a:schemeClr val="tx1"/>
              </a:solidFill>
            </a:endParaRPr>
          </a:p>
          <a:p>
            <a:pPr marL="567532" indent="-502920"/>
            <a:endParaRPr lang="en-US" sz="2400" b="1" dirty="0">
              <a:solidFill>
                <a:schemeClr val="tx1"/>
              </a:solidFill>
            </a:endParaRPr>
          </a:p>
          <a:p>
            <a:pPr marL="567532" indent="-502920"/>
            <a:endParaRPr lang="en-US" sz="2400" b="1" dirty="0">
              <a:solidFill>
                <a:schemeClr val="tx1"/>
              </a:solidFill>
            </a:endParaRPr>
          </a:p>
          <a:p>
            <a:pPr marL="1070452" lvl="1" indent="-502920"/>
            <a:endParaRPr lang="en-US" sz="2400" b="1" dirty="0">
              <a:solidFill>
                <a:schemeClr val="tx1"/>
              </a:solidFill>
            </a:endParaRPr>
          </a:p>
          <a:p>
            <a:pPr marL="567532" indent="-502920"/>
            <a:r>
              <a:rPr lang="en-US" sz="2400" b="1" dirty="0">
                <a:solidFill>
                  <a:schemeClr val="tx1"/>
                </a:solidFill>
              </a:rPr>
              <a:t>If the Fed wants to decrease the money supply, it will sell T-bills:</a:t>
            </a:r>
          </a:p>
          <a:p>
            <a:pPr marL="1070452" lvl="1" indent="-502920"/>
            <a:r>
              <a:rPr lang="en-US" sz="2400" dirty="0">
                <a:solidFill>
                  <a:schemeClr val="tx1"/>
                </a:solidFill>
              </a:rPr>
              <a:t>	</a:t>
            </a:r>
          </a:p>
        </p:txBody>
      </p:sp>
      <p:sp>
        <p:nvSpPr>
          <p:cNvPr id="125956" name="TextBox 3"/>
          <p:cNvSpPr txBox="1">
            <a:spLocks noChangeArrowheads="1"/>
          </p:cNvSpPr>
          <p:nvPr/>
        </p:nvSpPr>
        <p:spPr bwMode="auto">
          <a:xfrm>
            <a:off x="2056115" y="5877741"/>
            <a:ext cx="2011680" cy="830997"/>
          </a:xfrm>
          <a:prstGeom prst="rect">
            <a:avLst/>
          </a:prstGeom>
          <a:solidFill>
            <a:srgbClr val="E0FFC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dirty="0">
                <a:solidFill>
                  <a:prstClr val="black"/>
                </a:solidFill>
                <a:latin typeface="Century Gothic" pitchFamily="34" charset="0"/>
                <a:cs typeface="Arial" pitchFamily="34" charset="0"/>
              </a:rPr>
              <a:t>↓reserves of the buyer</a:t>
            </a:r>
            <a:endParaRPr lang="en-US" sz="2400" b="1" dirty="0">
              <a:solidFill>
                <a:prstClr val="black"/>
              </a:solidFill>
              <a:latin typeface="Century Gothic" pitchFamily="34" charset="0"/>
            </a:endParaRPr>
          </a:p>
        </p:txBody>
      </p:sp>
      <p:sp>
        <p:nvSpPr>
          <p:cNvPr id="125957" name="TextBox 4"/>
          <p:cNvSpPr txBox="1">
            <a:spLocks noChangeArrowheads="1"/>
          </p:cNvSpPr>
          <p:nvPr/>
        </p:nvSpPr>
        <p:spPr bwMode="auto">
          <a:xfrm>
            <a:off x="4384833" y="5732802"/>
            <a:ext cx="2356735" cy="1200329"/>
          </a:xfrm>
          <a:prstGeom prst="rect">
            <a:avLst/>
          </a:prstGeom>
          <a:solidFill>
            <a:srgbClr val="E0FFC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dirty="0">
                <a:solidFill>
                  <a:prstClr val="black"/>
                </a:solidFill>
                <a:latin typeface="Century Gothic" pitchFamily="34" charset="0"/>
              </a:rPr>
              <a:t>With fewer </a:t>
            </a:r>
          </a:p>
          <a:p>
            <a:pPr eaLnBrk="1" hangingPunct="1"/>
            <a:r>
              <a:rPr lang="en-US" sz="2400" b="1" dirty="0">
                <a:solidFill>
                  <a:prstClr val="black"/>
                </a:solidFill>
                <a:latin typeface="Century Gothic" pitchFamily="34" charset="0"/>
              </a:rPr>
              <a:t>reserves, bank</a:t>
            </a:r>
          </a:p>
          <a:p>
            <a:pPr eaLnBrk="1" hangingPunct="1"/>
            <a:r>
              <a:rPr lang="en-US" sz="2400" b="1" dirty="0">
                <a:solidFill>
                  <a:prstClr val="black"/>
                </a:solidFill>
                <a:latin typeface="Century Gothic" pitchFamily="34" charset="0"/>
              </a:rPr>
              <a:t>↓ loans</a:t>
            </a:r>
          </a:p>
        </p:txBody>
      </p:sp>
      <p:sp>
        <p:nvSpPr>
          <p:cNvPr id="125958" name="TextBox 5"/>
          <p:cNvSpPr txBox="1">
            <a:spLocks noChangeArrowheads="1"/>
          </p:cNvSpPr>
          <p:nvPr/>
        </p:nvSpPr>
        <p:spPr bwMode="auto">
          <a:xfrm>
            <a:off x="6983254" y="5423716"/>
            <a:ext cx="2855269" cy="1938992"/>
          </a:xfrm>
          <a:prstGeom prst="rect">
            <a:avLst/>
          </a:prstGeom>
          <a:solidFill>
            <a:srgbClr val="E0FFC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dirty="0">
                <a:solidFill>
                  <a:prstClr val="black"/>
                </a:solidFill>
                <a:latin typeface="Century Gothic" pitchFamily="34" charset="0"/>
              </a:rPr>
              <a:t>M</a:t>
            </a:r>
            <a:r>
              <a:rPr lang="en-US" sz="2400" b="1" dirty="0">
                <a:solidFill>
                  <a:prstClr val="black"/>
                </a:solidFill>
                <a:latin typeface="Century Gothic" pitchFamily="34" charset="0"/>
                <a:cs typeface="Arial" pitchFamily="34" charset="0"/>
              </a:rPr>
              <a:t>↓ as the</a:t>
            </a:r>
          </a:p>
          <a:p>
            <a:pPr eaLnBrk="1" hangingPunct="1"/>
            <a:r>
              <a:rPr lang="en-US" sz="2400" b="1" dirty="0">
                <a:solidFill>
                  <a:prstClr val="black"/>
                </a:solidFill>
                <a:latin typeface="Century Gothic" pitchFamily="34" charset="0"/>
                <a:cs typeface="Arial" pitchFamily="34" charset="0"/>
              </a:rPr>
              <a:t>money creation</a:t>
            </a:r>
          </a:p>
          <a:p>
            <a:pPr eaLnBrk="1" hangingPunct="1"/>
            <a:r>
              <a:rPr lang="en-US" sz="2400" b="1" dirty="0">
                <a:solidFill>
                  <a:prstClr val="black"/>
                </a:solidFill>
                <a:latin typeface="Century Gothic" pitchFamily="34" charset="0"/>
                <a:cs typeface="Arial" pitchFamily="34" charset="0"/>
              </a:rPr>
              <a:t>process ripples</a:t>
            </a:r>
          </a:p>
          <a:p>
            <a:pPr eaLnBrk="1" hangingPunct="1"/>
            <a:r>
              <a:rPr lang="en-US" sz="2400" b="1" dirty="0">
                <a:solidFill>
                  <a:prstClr val="black"/>
                </a:solidFill>
                <a:latin typeface="Century Gothic" pitchFamily="34" charset="0"/>
                <a:cs typeface="Arial" pitchFamily="34" charset="0"/>
              </a:rPr>
              <a:t>in </a:t>
            </a:r>
            <a:r>
              <a:rPr lang="en-US" sz="2400" b="1" i="1" dirty="0">
                <a:solidFill>
                  <a:prstClr val="black"/>
                </a:solidFill>
                <a:latin typeface="Century Gothic" pitchFamily="34" charset="0"/>
                <a:cs typeface="Arial" pitchFamily="34" charset="0"/>
              </a:rPr>
              <a:t>reverse</a:t>
            </a:r>
            <a:r>
              <a:rPr lang="en-US" sz="2400" b="1" dirty="0">
                <a:solidFill>
                  <a:prstClr val="black"/>
                </a:solidFill>
                <a:latin typeface="Century Gothic" pitchFamily="34" charset="0"/>
                <a:cs typeface="Arial" pitchFamily="34" charset="0"/>
              </a:rPr>
              <a:t> through</a:t>
            </a:r>
          </a:p>
          <a:p>
            <a:pPr eaLnBrk="1" hangingPunct="1"/>
            <a:r>
              <a:rPr lang="en-US" sz="2400" b="1" dirty="0">
                <a:solidFill>
                  <a:prstClr val="black"/>
                </a:solidFill>
                <a:latin typeface="Century Gothic" pitchFamily="34" charset="0"/>
                <a:cs typeface="Arial" pitchFamily="34" charset="0"/>
              </a:rPr>
              <a:t>the economy</a:t>
            </a:r>
            <a:endParaRPr lang="en-US" sz="2400" b="1" dirty="0">
              <a:solidFill>
                <a:prstClr val="black"/>
              </a:solidFill>
              <a:latin typeface="Century Gothic" pitchFamily="34" charset="0"/>
            </a:endParaRPr>
          </a:p>
        </p:txBody>
      </p:sp>
      <p:sp>
        <p:nvSpPr>
          <p:cNvPr id="125959" name="TextBox 6"/>
          <p:cNvSpPr txBox="1">
            <a:spLocks noChangeArrowheads="1"/>
          </p:cNvSpPr>
          <p:nvPr/>
        </p:nvSpPr>
        <p:spPr bwMode="auto">
          <a:xfrm>
            <a:off x="277654" y="5877741"/>
            <a:ext cx="1433406" cy="830997"/>
          </a:xfrm>
          <a:prstGeom prst="rect">
            <a:avLst/>
          </a:prstGeom>
          <a:solidFill>
            <a:srgbClr val="E0FFC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dirty="0">
                <a:solidFill>
                  <a:prstClr val="black"/>
                </a:solidFill>
                <a:latin typeface="Century Gothic" pitchFamily="34" charset="0"/>
              </a:rPr>
              <a:t>Fed sells</a:t>
            </a:r>
          </a:p>
          <a:p>
            <a:pPr eaLnBrk="1" hangingPunct="1"/>
            <a:r>
              <a:rPr lang="en-US" sz="2400" b="1" dirty="0">
                <a:solidFill>
                  <a:prstClr val="black"/>
                </a:solidFill>
                <a:latin typeface="Century Gothic" pitchFamily="34" charset="0"/>
              </a:rPr>
              <a:t>T-bills</a:t>
            </a:r>
          </a:p>
        </p:txBody>
      </p:sp>
      <p:cxnSp>
        <p:nvCxnSpPr>
          <p:cNvPr id="9" name="Straight Arrow Connector 8"/>
          <p:cNvCxnSpPr>
            <a:stCxn id="125959" idx="3"/>
            <a:endCxn id="125956" idx="1"/>
          </p:cNvCxnSpPr>
          <p:nvPr/>
        </p:nvCxnSpPr>
        <p:spPr>
          <a:xfrm>
            <a:off x="1711060" y="6293240"/>
            <a:ext cx="345055"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25956" idx="3"/>
            <a:endCxn id="125957" idx="1"/>
          </p:cNvCxnSpPr>
          <p:nvPr/>
        </p:nvCxnSpPr>
        <p:spPr>
          <a:xfrm>
            <a:off x="4067795" y="6293240"/>
            <a:ext cx="317038" cy="3972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25957" idx="3"/>
            <a:endCxn id="125958" idx="1"/>
          </p:cNvCxnSpPr>
          <p:nvPr/>
        </p:nvCxnSpPr>
        <p:spPr>
          <a:xfrm>
            <a:off x="6741568" y="6332967"/>
            <a:ext cx="241686" cy="6024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5963" name="TextBox 22"/>
          <p:cNvSpPr txBox="1">
            <a:spLocks noChangeArrowheads="1"/>
          </p:cNvSpPr>
          <p:nvPr/>
        </p:nvSpPr>
        <p:spPr bwMode="auto">
          <a:xfrm>
            <a:off x="2028289" y="2546422"/>
            <a:ext cx="2499402" cy="1569660"/>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dirty="0">
                <a:solidFill>
                  <a:prstClr val="black"/>
                </a:solidFill>
                <a:latin typeface="Century Gothic" pitchFamily="34" charset="0"/>
              </a:rPr>
              <a:t>Fed </a:t>
            </a:r>
          </a:p>
          <a:p>
            <a:pPr eaLnBrk="1" hangingPunct="1"/>
            <a:r>
              <a:rPr lang="en-US" sz="2400" b="1" dirty="0">
                <a:solidFill>
                  <a:prstClr val="black"/>
                </a:solidFill>
                <a:latin typeface="Century Gothic" pitchFamily="34" charset="0"/>
              </a:rPr>
              <a:t>electronically</a:t>
            </a:r>
          </a:p>
          <a:p>
            <a:pPr eaLnBrk="1" hangingPunct="1"/>
            <a:r>
              <a:rPr lang="en-US" sz="2400" b="1" dirty="0">
                <a:solidFill>
                  <a:prstClr val="black"/>
                </a:solidFill>
                <a:latin typeface="Century Gothic" pitchFamily="34" charset="0"/>
                <a:cs typeface="Arial" pitchFamily="34" charset="0"/>
              </a:rPr>
              <a:t>↑reserves of the</a:t>
            </a:r>
          </a:p>
          <a:p>
            <a:pPr eaLnBrk="1" hangingPunct="1"/>
            <a:r>
              <a:rPr lang="en-US" sz="2400" b="1" dirty="0">
                <a:solidFill>
                  <a:prstClr val="black"/>
                </a:solidFill>
                <a:latin typeface="Century Gothic" pitchFamily="34" charset="0"/>
                <a:cs typeface="Arial" pitchFamily="34" charset="0"/>
              </a:rPr>
              <a:t>seller</a:t>
            </a:r>
            <a:endParaRPr lang="en-US" sz="2400" b="1" dirty="0">
              <a:solidFill>
                <a:prstClr val="black"/>
              </a:solidFill>
              <a:latin typeface="Century Gothic" pitchFamily="34" charset="0"/>
            </a:endParaRPr>
          </a:p>
        </p:txBody>
      </p:sp>
      <p:sp>
        <p:nvSpPr>
          <p:cNvPr id="125964" name="TextBox 23"/>
          <p:cNvSpPr txBox="1">
            <a:spLocks noChangeArrowheads="1"/>
          </p:cNvSpPr>
          <p:nvPr/>
        </p:nvSpPr>
        <p:spPr bwMode="auto">
          <a:xfrm>
            <a:off x="4609056" y="2655748"/>
            <a:ext cx="2356735" cy="1200329"/>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dirty="0">
                <a:solidFill>
                  <a:prstClr val="black"/>
                </a:solidFill>
                <a:latin typeface="Century Gothic" pitchFamily="34" charset="0"/>
              </a:rPr>
              <a:t>With more </a:t>
            </a:r>
          </a:p>
          <a:p>
            <a:pPr eaLnBrk="1" hangingPunct="1"/>
            <a:r>
              <a:rPr lang="en-US" sz="2400" b="1" dirty="0">
                <a:solidFill>
                  <a:prstClr val="black"/>
                </a:solidFill>
                <a:latin typeface="Century Gothic" pitchFamily="34" charset="0"/>
              </a:rPr>
              <a:t>reserves, bank</a:t>
            </a:r>
          </a:p>
          <a:p>
            <a:pPr eaLnBrk="1" hangingPunct="1"/>
            <a:r>
              <a:rPr lang="en-US" sz="2400" b="1" dirty="0">
                <a:solidFill>
                  <a:prstClr val="black"/>
                </a:solidFill>
                <a:latin typeface="Century Gothic" pitchFamily="34" charset="0"/>
              </a:rPr>
              <a:t>↑ loans</a:t>
            </a:r>
          </a:p>
        </p:txBody>
      </p:sp>
      <p:sp>
        <p:nvSpPr>
          <p:cNvPr id="125965" name="TextBox 24"/>
          <p:cNvSpPr txBox="1">
            <a:spLocks noChangeArrowheads="1"/>
          </p:cNvSpPr>
          <p:nvPr/>
        </p:nvSpPr>
        <p:spPr bwMode="auto">
          <a:xfrm>
            <a:off x="7047156" y="2414573"/>
            <a:ext cx="2560316" cy="1938992"/>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dirty="0">
                <a:solidFill>
                  <a:prstClr val="black"/>
                </a:solidFill>
                <a:latin typeface="Century Gothic" pitchFamily="34" charset="0"/>
              </a:rPr>
              <a:t>M</a:t>
            </a:r>
            <a:r>
              <a:rPr lang="en-US" sz="2400" b="1" dirty="0">
                <a:solidFill>
                  <a:prstClr val="black"/>
                </a:solidFill>
                <a:latin typeface="Century Gothic" pitchFamily="34" charset="0"/>
                <a:cs typeface="Arial" pitchFamily="34" charset="0"/>
              </a:rPr>
              <a:t>↑ as the</a:t>
            </a:r>
          </a:p>
          <a:p>
            <a:pPr eaLnBrk="1" hangingPunct="1"/>
            <a:r>
              <a:rPr lang="en-US" sz="2400" b="1" dirty="0">
                <a:solidFill>
                  <a:prstClr val="black"/>
                </a:solidFill>
                <a:latin typeface="Century Gothic" pitchFamily="34" charset="0"/>
                <a:cs typeface="Arial" pitchFamily="34" charset="0"/>
              </a:rPr>
              <a:t>money creation</a:t>
            </a:r>
          </a:p>
          <a:p>
            <a:pPr eaLnBrk="1" hangingPunct="1"/>
            <a:r>
              <a:rPr lang="en-US" sz="2400" b="1" dirty="0">
                <a:solidFill>
                  <a:prstClr val="black"/>
                </a:solidFill>
                <a:latin typeface="Century Gothic" pitchFamily="34" charset="0"/>
                <a:cs typeface="Arial" pitchFamily="34" charset="0"/>
              </a:rPr>
              <a:t>process ripples</a:t>
            </a:r>
          </a:p>
          <a:p>
            <a:pPr eaLnBrk="1" hangingPunct="1"/>
            <a:r>
              <a:rPr lang="en-US" sz="2400" b="1" dirty="0">
                <a:solidFill>
                  <a:prstClr val="black"/>
                </a:solidFill>
                <a:latin typeface="Century Gothic" pitchFamily="34" charset="0"/>
                <a:cs typeface="Arial" pitchFamily="34" charset="0"/>
              </a:rPr>
              <a:t>through the </a:t>
            </a:r>
          </a:p>
          <a:p>
            <a:pPr eaLnBrk="1" hangingPunct="1"/>
            <a:r>
              <a:rPr lang="en-US" sz="2400" b="1" dirty="0">
                <a:solidFill>
                  <a:prstClr val="black"/>
                </a:solidFill>
                <a:latin typeface="Century Gothic" pitchFamily="34" charset="0"/>
                <a:cs typeface="Arial" pitchFamily="34" charset="0"/>
              </a:rPr>
              <a:t>economy</a:t>
            </a:r>
            <a:endParaRPr lang="en-US" sz="2400" b="1" dirty="0">
              <a:solidFill>
                <a:prstClr val="black"/>
              </a:solidFill>
              <a:latin typeface="Century Gothic" pitchFamily="34" charset="0"/>
            </a:endParaRPr>
          </a:p>
        </p:txBody>
      </p:sp>
      <p:sp>
        <p:nvSpPr>
          <p:cNvPr id="125966" name="TextBox 25"/>
          <p:cNvSpPr txBox="1">
            <a:spLocks noChangeArrowheads="1"/>
          </p:cNvSpPr>
          <p:nvPr/>
        </p:nvSpPr>
        <p:spPr bwMode="auto">
          <a:xfrm>
            <a:off x="206245" y="2699691"/>
            <a:ext cx="1651414" cy="830997"/>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dirty="0">
                <a:solidFill>
                  <a:prstClr val="black"/>
                </a:solidFill>
                <a:latin typeface="Century Gothic" pitchFamily="34" charset="0"/>
              </a:rPr>
              <a:t>To pay for</a:t>
            </a:r>
          </a:p>
          <a:p>
            <a:pPr eaLnBrk="1" hangingPunct="1"/>
            <a:r>
              <a:rPr lang="en-US" sz="2400" b="1" dirty="0">
                <a:solidFill>
                  <a:prstClr val="black"/>
                </a:solidFill>
                <a:latin typeface="Century Gothic" pitchFamily="34" charset="0"/>
              </a:rPr>
              <a:t>the T-bills</a:t>
            </a:r>
          </a:p>
        </p:txBody>
      </p:sp>
      <p:cxnSp>
        <p:nvCxnSpPr>
          <p:cNvPr id="27" name="Straight Arrow Connector 26"/>
          <p:cNvCxnSpPr>
            <a:stCxn id="125966" idx="3"/>
            <a:endCxn id="125963" idx="1"/>
          </p:cNvCxnSpPr>
          <p:nvPr/>
        </p:nvCxnSpPr>
        <p:spPr>
          <a:xfrm>
            <a:off x="1857659" y="3115190"/>
            <a:ext cx="170630" cy="21606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endCxn id="125964" idx="1"/>
          </p:cNvCxnSpPr>
          <p:nvPr/>
        </p:nvCxnSpPr>
        <p:spPr>
          <a:xfrm>
            <a:off x="4273776" y="3177879"/>
            <a:ext cx="335280" cy="7803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125964" idx="3"/>
            <a:endCxn id="125965" idx="1"/>
          </p:cNvCxnSpPr>
          <p:nvPr/>
        </p:nvCxnSpPr>
        <p:spPr>
          <a:xfrm>
            <a:off x="6965791" y="3255913"/>
            <a:ext cx="81365" cy="12815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01617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25955">
                                            <p:txEl>
                                              <p:pRg st="0" end="0"/>
                                            </p:txEl>
                                          </p:spTgt>
                                        </p:tgtEl>
                                        <p:attrNameLst>
                                          <p:attrName>style.visibility</p:attrName>
                                        </p:attrNameLst>
                                      </p:cBhvr>
                                      <p:to>
                                        <p:strVal val="visible"/>
                                      </p:to>
                                    </p:set>
                                    <p:animEffect transition="in" filter="fade">
                                      <p:cBhvr>
                                        <p:cTn id="7" dur="1000"/>
                                        <p:tgtEl>
                                          <p:spTgt spid="1259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5966"/>
                                        </p:tgtEl>
                                        <p:attrNameLst>
                                          <p:attrName>style.visibility</p:attrName>
                                        </p:attrNameLst>
                                      </p:cBhvr>
                                      <p:to>
                                        <p:strVal val="visible"/>
                                      </p:to>
                                    </p:set>
                                    <p:animEffect transition="in" filter="fade">
                                      <p:cBhvr>
                                        <p:cTn id="12" dur="1000"/>
                                        <p:tgtEl>
                                          <p:spTgt spid="125966"/>
                                        </p:tgtEl>
                                      </p:cBhvr>
                                    </p:animEffect>
                                  </p:childTnLst>
                                </p:cTn>
                              </p:par>
                            </p:childTnLst>
                          </p:cTn>
                        </p:par>
                        <p:par>
                          <p:cTn id="13" fill="hold" nodeType="afterGroup">
                            <p:stCondLst>
                              <p:cond delay="1000"/>
                            </p:stCondLst>
                            <p:childTnLst>
                              <p:par>
                                <p:cTn id="14" presetID="10" presetClass="entr" presetSubtype="0"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childTnLst>
                                </p:cTn>
                              </p:par>
                            </p:childTnLst>
                          </p:cTn>
                        </p:par>
                        <p:par>
                          <p:cTn id="17" fill="hold" nodeType="afterGroup">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25963"/>
                                        </p:tgtEl>
                                        <p:attrNameLst>
                                          <p:attrName>style.visibility</p:attrName>
                                        </p:attrNameLst>
                                      </p:cBhvr>
                                      <p:to>
                                        <p:strVal val="visible"/>
                                      </p:to>
                                    </p:set>
                                    <p:animEffect transition="in" filter="fade">
                                      <p:cBhvr>
                                        <p:cTn id="20" dur="1000"/>
                                        <p:tgtEl>
                                          <p:spTgt spid="125963"/>
                                        </p:tgtEl>
                                      </p:cBhvr>
                                    </p:animEffect>
                                  </p:childTnLst>
                                </p:cTn>
                              </p:par>
                            </p:childTnLst>
                          </p:cTn>
                        </p:par>
                        <p:par>
                          <p:cTn id="21" fill="hold" nodeType="afterGroup">
                            <p:stCondLst>
                              <p:cond delay="3000"/>
                            </p:stCondLst>
                            <p:childTnLst>
                              <p:par>
                                <p:cTn id="22" presetID="10"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childTnLst>
                                </p:cTn>
                              </p:par>
                            </p:childTnLst>
                          </p:cTn>
                        </p:par>
                        <p:par>
                          <p:cTn id="25" fill="hold" nodeType="afterGroup">
                            <p:stCondLst>
                              <p:cond delay="4000"/>
                            </p:stCondLst>
                            <p:childTnLst>
                              <p:par>
                                <p:cTn id="26" presetID="10" presetClass="entr" presetSubtype="0" fill="hold" grpId="0" nodeType="afterEffect">
                                  <p:stCondLst>
                                    <p:cond delay="0"/>
                                  </p:stCondLst>
                                  <p:childTnLst>
                                    <p:set>
                                      <p:cBhvr>
                                        <p:cTn id="27" dur="1" fill="hold">
                                          <p:stCondLst>
                                            <p:cond delay="0"/>
                                          </p:stCondLst>
                                        </p:cTn>
                                        <p:tgtEl>
                                          <p:spTgt spid="125964"/>
                                        </p:tgtEl>
                                        <p:attrNameLst>
                                          <p:attrName>style.visibility</p:attrName>
                                        </p:attrNameLst>
                                      </p:cBhvr>
                                      <p:to>
                                        <p:strVal val="visible"/>
                                      </p:to>
                                    </p:set>
                                    <p:animEffect transition="in" filter="fade">
                                      <p:cBhvr>
                                        <p:cTn id="28" dur="1000"/>
                                        <p:tgtEl>
                                          <p:spTgt spid="125964"/>
                                        </p:tgtEl>
                                      </p:cBhvr>
                                    </p:animEffect>
                                  </p:childTnLst>
                                </p:cTn>
                              </p:par>
                            </p:childTnLst>
                          </p:cTn>
                        </p:par>
                        <p:par>
                          <p:cTn id="29" fill="hold" nodeType="afterGroup">
                            <p:stCondLst>
                              <p:cond delay="5000"/>
                            </p:stCondLst>
                            <p:childTnLst>
                              <p:par>
                                <p:cTn id="30" presetID="10" presetClass="entr" presetSubtype="0"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1000"/>
                                        <p:tgtEl>
                                          <p:spTgt spid="29"/>
                                        </p:tgtEl>
                                      </p:cBhvr>
                                    </p:animEffect>
                                  </p:childTnLst>
                                </p:cTn>
                              </p:par>
                            </p:childTnLst>
                          </p:cTn>
                        </p:par>
                        <p:par>
                          <p:cTn id="33" fill="hold" nodeType="afterGroup">
                            <p:stCondLst>
                              <p:cond delay="6000"/>
                            </p:stCondLst>
                            <p:childTnLst>
                              <p:par>
                                <p:cTn id="34" presetID="10" presetClass="entr" presetSubtype="0" fill="hold" grpId="0" nodeType="afterEffect">
                                  <p:stCondLst>
                                    <p:cond delay="0"/>
                                  </p:stCondLst>
                                  <p:childTnLst>
                                    <p:set>
                                      <p:cBhvr>
                                        <p:cTn id="35" dur="1" fill="hold">
                                          <p:stCondLst>
                                            <p:cond delay="0"/>
                                          </p:stCondLst>
                                        </p:cTn>
                                        <p:tgtEl>
                                          <p:spTgt spid="125965"/>
                                        </p:tgtEl>
                                        <p:attrNameLst>
                                          <p:attrName>style.visibility</p:attrName>
                                        </p:attrNameLst>
                                      </p:cBhvr>
                                      <p:to>
                                        <p:strVal val="visible"/>
                                      </p:to>
                                    </p:set>
                                    <p:animEffect transition="in" filter="fade">
                                      <p:cBhvr>
                                        <p:cTn id="36" dur="1000"/>
                                        <p:tgtEl>
                                          <p:spTgt spid="125965"/>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125955">
                                            <p:txEl>
                                              <p:pRg st="7" end="7"/>
                                            </p:txEl>
                                          </p:spTgt>
                                        </p:tgtEl>
                                        <p:attrNameLst>
                                          <p:attrName>style.visibility</p:attrName>
                                        </p:attrNameLst>
                                      </p:cBhvr>
                                      <p:to>
                                        <p:strVal val="visible"/>
                                      </p:to>
                                    </p:set>
                                    <p:animEffect transition="in" filter="fade">
                                      <p:cBhvr>
                                        <p:cTn id="41" dur="1000"/>
                                        <p:tgtEl>
                                          <p:spTgt spid="125955">
                                            <p:txEl>
                                              <p:pRg st="7" end="7"/>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25959"/>
                                        </p:tgtEl>
                                        <p:attrNameLst>
                                          <p:attrName>style.visibility</p:attrName>
                                        </p:attrNameLst>
                                      </p:cBhvr>
                                      <p:to>
                                        <p:strVal val="visible"/>
                                      </p:to>
                                    </p:set>
                                    <p:animEffect transition="in" filter="fade">
                                      <p:cBhvr>
                                        <p:cTn id="46" dur="1000"/>
                                        <p:tgtEl>
                                          <p:spTgt spid="125959"/>
                                        </p:tgtEl>
                                      </p:cBhvr>
                                    </p:animEffect>
                                  </p:childTnLst>
                                </p:cTn>
                              </p:par>
                            </p:childTnLst>
                          </p:cTn>
                        </p:par>
                        <p:par>
                          <p:cTn id="47" fill="hold" nodeType="afterGroup">
                            <p:stCondLst>
                              <p:cond delay="1000"/>
                            </p:stCondLst>
                            <p:childTnLst>
                              <p:par>
                                <p:cTn id="48" presetID="10" presetClass="entr" presetSubtype="0" fill="hold" nodeType="after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1000"/>
                                        <p:tgtEl>
                                          <p:spTgt spid="9"/>
                                        </p:tgtEl>
                                      </p:cBhvr>
                                    </p:animEffect>
                                  </p:childTnLst>
                                </p:cTn>
                              </p:par>
                            </p:childTnLst>
                          </p:cTn>
                        </p:par>
                        <p:par>
                          <p:cTn id="51" fill="hold" nodeType="afterGroup">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125956"/>
                                        </p:tgtEl>
                                        <p:attrNameLst>
                                          <p:attrName>style.visibility</p:attrName>
                                        </p:attrNameLst>
                                      </p:cBhvr>
                                      <p:to>
                                        <p:strVal val="visible"/>
                                      </p:to>
                                    </p:set>
                                    <p:animEffect transition="in" filter="fade">
                                      <p:cBhvr>
                                        <p:cTn id="54" dur="1000"/>
                                        <p:tgtEl>
                                          <p:spTgt spid="125956"/>
                                        </p:tgtEl>
                                      </p:cBhvr>
                                    </p:animEffect>
                                  </p:childTnLst>
                                </p:cTn>
                              </p:par>
                            </p:childTnLst>
                          </p:cTn>
                        </p:par>
                        <p:par>
                          <p:cTn id="55" fill="hold" nodeType="afterGroup">
                            <p:stCondLst>
                              <p:cond delay="3000"/>
                            </p:stCondLst>
                            <p:childTnLst>
                              <p:par>
                                <p:cTn id="56" presetID="10" presetClass="entr" presetSubtype="0" fill="hold" nodeType="after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1000"/>
                                        <p:tgtEl>
                                          <p:spTgt spid="16"/>
                                        </p:tgtEl>
                                      </p:cBhvr>
                                    </p:animEffect>
                                  </p:childTnLst>
                                </p:cTn>
                              </p:par>
                            </p:childTnLst>
                          </p:cTn>
                        </p:par>
                        <p:par>
                          <p:cTn id="59" fill="hold" nodeType="afterGroup">
                            <p:stCondLst>
                              <p:cond delay="4000"/>
                            </p:stCondLst>
                            <p:childTnLst>
                              <p:par>
                                <p:cTn id="60" presetID="10" presetClass="entr" presetSubtype="0" fill="hold" grpId="0" nodeType="afterEffect">
                                  <p:stCondLst>
                                    <p:cond delay="0"/>
                                  </p:stCondLst>
                                  <p:childTnLst>
                                    <p:set>
                                      <p:cBhvr>
                                        <p:cTn id="61" dur="1" fill="hold">
                                          <p:stCondLst>
                                            <p:cond delay="0"/>
                                          </p:stCondLst>
                                        </p:cTn>
                                        <p:tgtEl>
                                          <p:spTgt spid="125957"/>
                                        </p:tgtEl>
                                        <p:attrNameLst>
                                          <p:attrName>style.visibility</p:attrName>
                                        </p:attrNameLst>
                                      </p:cBhvr>
                                      <p:to>
                                        <p:strVal val="visible"/>
                                      </p:to>
                                    </p:set>
                                    <p:animEffect transition="in" filter="fade">
                                      <p:cBhvr>
                                        <p:cTn id="62" dur="1000"/>
                                        <p:tgtEl>
                                          <p:spTgt spid="125957"/>
                                        </p:tgtEl>
                                      </p:cBhvr>
                                    </p:animEffect>
                                  </p:childTnLst>
                                </p:cTn>
                              </p:par>
                            </p:childTnLst>
                          </p:cTn>
                        </p:par>
                        <p:par>
                          <p:cTn id="63" fill="hold" nodeType="afterGroup">
                            <p:stCondLst>
                              <p:cond delay="5000"/>
                            </p:stCondLst>
                            <p:childTnLst>
                              <p:par>
                                <p:cTn id="64" presetID="10" presetClass="entr" presetSubtype="0" fill="hold" nodeType="after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1000"/>
                                        <p:tgtEl>
                                          <p:spTgt spid="18"/>
                                        </p:tgtEl>
                                      </p:cBhvr>
                                    </p:animEffect>
                                  </p:childTnLst>
                                </p:cTn>
                              </p:par>
                            </p:childTnLst>
                          </p:cTn>
                        </p:par>
                        <p:par>
                          <p:cTn id="67" fill="hold" nodeType="afterGroup">
                            <p:stCondLst>
                              <p:cond delay="6000"/>
                            </p:stCondLst>
                            <p:childTnLst>
                              <p:par>
                                <p:cTn id="68" presetID="10" presetClass="entr" presetSubtype="0" fill="hold" grpId="0" nodeType="afterEffect">
                                  <p:stCondLst>
                                    <p:cond delay="0"/>
                                  </p:stCondLst>
                                  <p:childTnLst>
                                    <p:set>
                                      <p:cBhvr>
                                        <p:cTn id="69" dur="1" fill="hold">
                                          <p:stCondLst>
                                            <p:cond delay="0"/>
                                          </p:stCondLst>
                                        </p:cTn>
                                        <p:tgtEl>
                                          <p:spTgt spid="125958"/>
                                        </p:tgtEl>
                                        <p:attrNameLst>
                                          <p:attrName>style.visibility</p:attrName>
                                        </p:attrNameLst>
                                      </p:cBhvr>
                                      <p:to>
                                        <p:strVal val="visible"/>
                                      </p:to>
                                    </p:set>
                                    <p:animEffect transition="in" filter="fade">
                                      <p:cBhvr>
                                        <p:cTn id="70" dur="1000"/>
                                        <p:tgtEl>
                                          <p:spTgt spid="1259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6" grpId="0" animBg="1"/>
      <p:bldP spid="125957" grpId="0" animBg="1"/>
      <p:bldP spid="125958" grpId="0" animBg="1"/>
      <p:bldP spid="125959" grpId="0" animBg="1"/>
      <p:bldP spid="125963" grpId="0" animBg="1"/>
      <p:bldP spid="125964" grpId="0" animBg="1"/>
      <p:bldP spid="125965" grpId="0" animBg="1"/>
      <p:bldP spid="12596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38" y="366246"/>
            <a:ext cx="9996324" cy="1015436"/>
          </a:xfrm>
        </p:spPr>
        <p:txBody>
          <a:bodyPr/>
          <a:lstStyle/>
          <a:p>
            <a:r>
              <a:rPr lang="en-US" dirty="0">
                <a:latin typeface="Arial" panose="020B0604020202020204" pitchFamily="34" charset="0"/>
                <a:cs typeface="Arial" panose="020B0604020202020204" pitchFamily="34" charset="0"/>
              </a:rPr>
              <a:t>THE EUROPEAN CENTRAL BANK (1/2)</a:t>
            </a:r>
          </a:p>
        </p:txBody>
      </p:sp>
      <p:sp>
        <p:nvSpPr>
          <p:cNvPr id="3" name="Content Placeholder 2"/>
          <p:cNvSpPr>
            <a:spLocks noGrp="1"/>
          </p:cNvSpPr>
          <p:nvPr>
            <p:ph sz="quarter" idx="10"/>
          </p:nvPr>
        </p:nvSpPr>
        <p:spPr/>
        <p:txBody>
          <a:bodyPr>
            <a:noAutofit/>
          </a:bodyPr>
          <a:lstStyle/>
          <a:p>
            <a:pPr marL="363538" indent="-363538">
              <a:spcAft>
                <a:spcPts val="600"/>
              </a:spcAft>
            </a:pPr>
            <a:r>
              <a:rPr lang="en-US" sz="2600" dirty="0"/>
              <a:t>The</a:t>
            </a:r>
            <a:r>
              <a:rPr lang="en-US" sz="2600" b="1" dirty="0"/>
              <a:t> </a:t>
            </a:r>
            <a:r>
              <a:rPr lang="en-US" sz="2600" dirty="0"/>
              <a:t>European Central Bank (ECB) rivals the Fed in terms of importance to the world economy.</a:t>
            </a:r>
          </a:p>
          <a:p>
            <a:pPr marL="714375" lvl="1" indent="-350838">
              <a:spcAft>
                <a:spcPts val="600"/>
              </a:spcAft>
            </a:pPr>
            <a:r>
              <a:rPr lang="en-US" sz="2400" dirty="0">
                <a:latin typeface="Arial" panose="020B0604020202020204" pitchFamily="34" charset="0"/>
                <a:cs typeface="Arial" panose="020B0604020202020204" pitchFamily="34" charset="0"/>
              </a:rPr>
              <a:t>Was created in January,1999, </a:t>
            </a:r>
            <a:r>
              <a:rPr lang="en-US" sz="2400" dirty="0"/>
              <a:t>when 11 European nations abandoned their national currencies, adopted the euro, and placed their joint monetary policy in the ECB’s hands.</a:t>
            </a:r>
            <a:endParaRPr lang="en-US" sz="2400" dirty="0">
              <a:latin typeface="Arial" panose="020B0604020202020204" pitchFamily="34" charset="0"/>
              <a:cs typeface="Arial" panose="020B0604020202020204" pitchFamily="34" charset="0"/>
            </a:endParaRPr>
          </a:p>
          <a:p>
            <a:pPr marL="714375" lvl="1" indent="-350838">
              <a:spcAft>
                <a:spcPts val="600"/>
              </a:spcAft>
            </a:pPr>
            <a:r>
              <a:rPr lang="en-US" sz="2400" dirty="0">
                <a:latin typeface="Arial" panose="020B0604020202020204" pitchFamily="34" charset="0"/>
                <a:cs typeface="Arial" panose="020B0604020202020204" pitchFamily="34" charset="0"/>
              </a:rPr>
              <a:t>Located in Frankfurt, Germany.</a:t>
            </a:r>
          </a:p>
          <a:p>
            <a:pPr marL="714375" lvl="1" indent="-350838">
              <a:spcAft>
                <a:spcPts val="600"/>
              </a:spcAft>
            </a:pPr>
            <a:r>
              <a:rPr lang="en-US" sz="2400" dirty="0">
                <a:latin typeface="Arial" panose="020B0604020202020204" pitchFamily="34" charset="0"/>
                <a:cs typeface="Arial" panose="020B0604020202020204" pitchFamily="34" charset="0"/>
              </a:rPr>
              <a:t>Represents a (combined) economy as large as that of the United States.</a:t>
            </a:r>
          </a:p>
        </p:txBody>
      </p:sp>
    </p:spTree>
    <p:extLst>
      <p:ext uri="{BB962C8B-B14F-4D97-AF65-F5344CB8AC3E}">
        <p14:creationId xmlns:p14="http://schemas.microsoft.com/office/powerpoint/2010/main" val="26282893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76" y="479171"/>
            <a:ext cx="9996324" cy="1015436"/>
          </a:xfrm>
        </p:spPr>
        <p:txBody>
          <a:bodyPr/>
          <a:lstStyle/>
          <a:p>
            <a:r>
              <a:rPr lang="en-US" dirty="0">
                <a:latin typeface="Arial" panose="020B0604020202020204" pitchFamily="34" charset="0"/>
                <a:cs typeface="Arial" panose="020B0604020202020204" pitchFamily="34" charset="0"/>
              </a:rPr>
              <a:t>THE EUROPEAN CENTRAL BANK (2/2)</a:t>
            </a:r>
          </a:p>
        </p:txBody>
      </p:sp>
      <p:sp>
        <p:nvSpPr>
          <p:cNvPr id="3" name="Content Placeholder 2"/>
          <p:cNvSpPr>
            <a:spLocks noGrp="1"/>
          </p:cNvSpPr>
          <p:nvPr>
            <p:ph sz="quarter" idx="10"/>
          </p:nvPr>
        </p:nvSpPr>
        <p:spPr>
          <a:xfrm>
            <a:off x="117582" y="1494607"/>
            <a:ext cx="9804186" cy="5745437"/>
          </a:xfrm>
        </p:spPr>
        <p:txBody>
          <a:bodyPr>
            <a:noAutofit/>
          </a:bodyPr>
          <a:lstStyle/>
          <a:p>
            <a:pPr marL="363538" indent="-363538">
              <a:spcAft>
                <a:spcPts val="1200"/>
              </a:spcAft>
            </a:pPr>
            <a:r>
              <a:rPr lang="en-US" sz="2400" dirty="0"/>
              <a:t>Analogies between ECB and the Fed:</a:t>
            </a:r>
          </a:p>
          <a:p>
            <a:pPr marL="714375" lvl="1" indent="-350838"/>
            <a:r>
              <a:rPr lang="en-US" sz="2200" dirty="0"/>
              <a:t>Europe’s national banks (the Bank of France, the Bank of Italy, etc.) are like regional Feds: they provide financial services to local banks and businesses and conduct open-market operations.</a:t>
            </a:r>
          </a:p>
          <a:p>
            <a:pPr marL="714375" lvl="1" indent="-350838"/>
            <a:r>
              <a:rPr lang="en-US" sz="2200" dirty="0"/>
              <a:t>The counterpart of Fed’s Board of Governors is the ECB’s Executive Board.</a:t>
            </a:r>
          </a:p>
          <a:p>
            <a:pPr marL="714375" lvl="1" indent="-350838"/>
            <a:r>
              <a:rPr lang="en-US" sz="2200" dirty="0"/>
              <a:t>The counterpart of the Federal Open Market Committee is the ECB’s Governing Council.</a:t>
            </a:r>
          </a:p>
          <a:p>
            <a:pPr marL="714375" lvl="1" indent="-350838"/>
            <a:r>
              <a:rPr lang="en-US" sz="2200" dirty="0"/>
              <a:t>Just as the Fed’s Open Market Committee consists of the Board of Governors plus a rotating group of regional Fed presidents, the ECB’s Governing Council consists of the Executive Board plus the heads of the national central banks.</a:t>
            </a:r>
          </a:p>
          <a:p>
            <a:pPr marL="714375" lvl="1" indent="-350838">
              <a:spcAft>
                <a:spcPts val="1200"/>
              </a:spcAft>
            </a:pPr>
            <a:r>
              <a:rPr lang="en-US" sz="2200" dirty="0"/>
              <a:t>Like the Fed, the ECB is ultimately answerable to voters, and it tries to maintain its independence from short-term political pressures.</a:t>
            </a:r>
          </a:p>
        </p:txBody>
      </p:sp>
    </p:spTree>
    <p:extLst>
      <p:ext uri="{BB962C8B-B14F-4D97-AF65-F5344CB8AC3E}">
        <p14:creationId xmlns:p14="http://schemas.microsoft.com/office/powerpoint/2010/main" val="33447208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13" y="296057"/>
            <a:ext cx="9996324" cy="1015436"/>
          </a:xfrm>
        </p:spPr>
        <p:txBody>
          <a:bodyPr/>
          <a:lstStyle/>
          <a:p>
            <a:r>
              <a:rPr lang="en-US" dirty="0">
                <a:latin typeface="Arial" panose="020B0604020202020204" pitchFamily="34" charset="0"/>
                <a:cs typeface="Arial" panose="020B0604020202020204" pitchFamily="34" charset="0"/>
              </a:rPr>
              <a:t>THE EVOLUTION OF THE AMERICAN BANKING SYSTEM</a:t>
            </a:r>
          </a:p>
        </p:txBody>
      </p:sp>
      <p:sp>
        <p:nvSpPr>
          <p:cNvPr id="4" name="Content Placeholder 3"/>
          <p:cNvSpPr>
            <a:spLocks noGrp="1"/>
          </p:cNvSpPr>
          <p:nvPr>
            <p:ph sz="quarter" idx="10"/>
          </p:nvPr>
        </p:nvSpPr>
        <p:spPr>
          <a:xfrm>
            <a:off x="117582" y="1658972"/>
            <a:ext cx="9804186" cy="5658416"/>
          </a:xfrm>
        </p:spPr>
        <p:txBody>
          <a:bodyPr/>
          <a:lstStyle/>
          <a:p>
            <a:pPr>
              <a:spcAft>
                <a:spcPts val="1200"/>
              </a:spcAft>
            </a:pPr>
            <a:r>
              <a:rPr lang="en-US" b="1" dirty="0">
                <a:latin typeface="Arial" panose="020B0604020202020204" pitchFamily="34" charset="0"/>
                <a:cs typeface="Arial" panose="020B0604020202020204" pitchFamily="34" charset="0"/>
              </a:rPr>
              <a:t>The crisis in American banking in the early twentieth century</a:t>
            </a:r>
          </a:p>
          <a:p>
            <a:pPr>
              <a:spcAft>
                <a:spcPts val="1200"/>
              </a:spcAft>
            </a:pPr>
            <a:r>
              <a:rPr lang="en-US" dirty="0">
                <a:latin typeface="Arial" panose="020B0604020202020204" pitchFamily="34" charset="0"/>
                <a:cs typeface="Arial" panose="020B0604020202020204" pitchFamily="34" charset="0"/>
              </a:rPr>
              <a:t>The main problem afflicting the system was that </a:t>
            </a:r>
            <a:r>
              <a:rPr lang="en-US" b="1" dirty="0">
                <a:latin typeface="Arial" panose="020B0604020202020204" pitchFamily="34" charset="0"/>
                <a:cs typeface="Arial" panose="020B0604020202020204" pitchFamily="34" charset="0"/>
              </a:rPr>
              <a:t>the money supply was not sufficiently responsive: </a:t>
            </a:r>
            <a:r>
              <a:rPr lang="en-US" dirty="0">
                <a:latin typeface="Arial" panose="020B0604020202020204" pitchFamily="34" charset="0"/>
                <a:cs typeface="Arial" panose="020B0604020202020204" pitchFamily="34" charset="0"/>
              </a:rPr>
              <a:t>It was difficult to shift currency around the country to respond quickly to local economic changes.</a:t>
            </a:r>
          </a:p>
          <a:p>
            <a:pPr>
              <a:spcAft>
                <a:spcPts val="1200"/>
              </a:spcAft>
            </a:pPr>
            <a:r>
              <a:rPr lang="en-US" b="1" dirty="0">
                <a:latin typeface="Arial" panose="020B0604020202020204" pitchFamily="34" charset="0"/>
                <a:cs typeface="Arial" panose="020B0604020202020204" pitchFamily="34" charset="0"/>
              </a:rPr>
              <a:t>Bank panics (bank runs) were too common.</a:t>
            </a:r>
          </a:p>
          <a:p>
            <a:pPr>
              <a:spcAft>
                <a:spcPts val="1200"/>
              </a:spcAft>
            </a:pPr>
            <a:r>
              <a:rPr lang="en-US" i="1" dirty="0">
                <a:latin typeface="Arial" panose="020B0604020202020204" pitchFamily="34" charset="0"/>
                <a:cs typeface="Arial" panose="020B0604020202020204" pitchFamily="34" charset="0"/>
              </a:rPr>
              <a:t>The Panic of 1907: a foreshadowing of the financial crisis of 2008?  Large losses from risky speculation destabilized the banking system.</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291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96324" cy="1015436"/>
          </a:xfrm>
        </p:spPr>
        <p:txBody>
          <a:bodyPr/>
          <a:lstStyle/>
          <a:p>
            <a:r>
              <a:rPr lang="en-US" dirty="0">
                <a:latin typeface="Arial" panose="020B0604020202020204" pitchFamily="34" charset="0"/>
                <a:cs typeface="Arial" panose="020B0604020202020204" pitchFamily="34" charset="0"/>
              </a:rPr>
              <a:t>THE ROLES OR </a:t>
            </a:r>
            <a:r>
              <a:rPr lang="en-US" dirty="0"/>
              <a:t>FUNCTIONS </a:t>
            </a:r>
            <a:r>
              <a:rPr lang="en-US" dirty="0">
                <a:latin typeface="Arial" panose="020B0604020202020204" pitchFamily="34" charset="0"/>
                <a:cs typeface="Arial" panose="020B0604020202020204" pitchFamily="34" charset="0"/>
              </a:rPr>
              <a:t>OF MONEY</a:t>
            </a:r>
          </a:p>
        </p:txBody>
      </p:sp>
      <p:sp>
        <p:nvSpPr>
          <p:cNvPr id="3" name="Content Placeholder 2"/>
          <p:cNvSpPr>
            <a:spLocks noGrp="1"/>
          </p:cNvSpPr>
          <p:nvPr>
            <p:ph sz="quarter" idx="10"/>
          </p:nvPr>
        </p:nvSpPr>
        <p:spPr>
          <a:xfrm>
            <a:off x="345654" y="1056992"/>
            <a:ext cx="9804186" cy="5658416"/>
          </a:xfrm>
        </p:spPr>
        <p:txBody>
          <a:bodyPr/>
          <a:lstStyle/>
          <a:p>
            <a:pPr>
              <a:spcAft>
                <a:spcPts val="1200"/>
              </a:spcAft>
            </a:pPr>
            <a:r>
              <a:rPr lang="en-US" b="1" dirty="0">
                <a:latin typeface="Arial" panose="020B0604020202020204" pitchFamily="34" charset="0"/>
                <a:cs typeface="Arial" panose="020B0604020202020204" pitchFamily="34" charset="0"/>
              </a:rPr>
              <a:t>Money must function as: </a:t>
            </a:r>
          </a:p>
          <a:p>
            <a:pPr marL="914400" lvl="1" indent="-447675" eaLnBrk="1" hangingPunct="1">
              <a:spcAft>
                <a:spcPts val="600"/>
              </a:spcAft>
            </a:pPr>
            <a:r>
              <a:rPr lang="en-US" b="1" dirty="0">
                <a:latin typeface="Arial" panose="020B0604020202020204" pitchFamily="34" charset="0"/>
                <a:ea typeface="Century Gothic" charset="0"/>
                <a:cs typeface="Arial" panose="020B0604020202020204" pitchFamily="34" charset="0"/>
              </a:rPr>
              <a:t>a medium of exchange.</a:t>
            </a:r>
          </a:p>
          <a:p>
            <a:pPr marL="914400" lvl="1" indent="-447675" eaLnBrk="1" hangingPunct="1">
              <a:spcAft>
                <a:spcPts val="600"/>
              </a:spcAft>
            </a:pPr>
            <a:r>
              <a:rPr lang="en-US" b="1" dirty="0">
                <a:latin typeface="Arial" panose="020B0604020202020204" pitchFamily="34" charset="0"/>
                <a:ea typeface="Century Gothic" charset="0"/>
                <a:cs typeface="Arial" panose="020B0604020202020204" pitchFamily="34" charset="0"/>
              </a:rPr>
              <a:t>a store of value.</a:t>
            </a:r>
          </a:p>
          <a:p>
            <a:pPr marL="914400" lvl="1" indent="-447675" eaLnBrk="1" hangingPunct="1">
              <a:spcAft>
                <a:spcPts val="600"/>
              </a:spcAft>
            </a:pPr>
            <a:r>
              <a:rPr lang="en-US" b="1" dirty="0">
                <a:latin typeface="Arial" panose="020B0604020202020204" pitchFamily="34" charset="0"/>
                <a:ea typeface="Century Gothic" charset="0"/>
                <a:cs typeface="Arial" panose="020B0604020202020204" pitchFamily="34" charset="0"/>
              </a:rPr>
              <a:t>a unit of account</a:t>
            </a:r>
          </a:p>
          <a:p>
            <a:pPr marL="914400" lvl="1" indent="-447675" eaLnBrk="1" hangingPunct="1">
              <a:spcAft>
                <a:spcPts val="600"/>
              </a:spcAft>
            </a:pPr>
            <a:r>
              <a:rPr lang="en-US" b="1" dirty="0">
                <a:latin typeface="Arial" panose="020B0604020202020204" pitchFamily="34" charset="0"/>
                <a:ea typeface="Century Gothic" charset="0"/>
                <a:cs typeface="Arial" panose="020B0604020202020204" pitchFamily="34" charset="0"/>
              </a:rPr>
              <a:t>standard of deferred payment.</a:t>
            </a:r>
          </a:p>
        </p:txBody>
      </p:sp>
      <p:pic>
        <p:nvPicPr>
          <p:cNvPr id="5" name="Picture 4">
            <a:extLst>
              <a:ext uri="{FF2B5EF4-FFF2-40B4-BE49-F238E27FC236}">
                <a16:creationId xmlns:a16="http://schemas.microsoft.com/office/drawing/2014/main" id="{00AB6EC9-A854-428F-80C5-CA0DDD581678}"/>
              </a:ext>
            </a:extLst>
          </p:cNvPr>
          <p:cNvPicPr>
            <a:picLocks noChangeAspect="1"/>
          </p:cNvPicPr>
          <p:nvPr/>
        </p:nvPicPr>
        <p:blipFill>
          <a:blip r:embed="rId2"/>
          <a:stretch>
            <a:fillRect/>
          </a:stretch>
        </p:blipFill>
        <p:spPr>
          <a:xfrm>
            <a:off x="627017" y="3886200"/>
            <a:ext cx="8752114" cy="3627120"/>
          </a:xfrm>
          <a:prstGeom prst="rect">
            <a:avLst/>
          </a:prstGeom>
        </p:spPr>
      </p:pic>
    </p:spTree>
    <p:extLst>
      <p:ext uri="{BB962C8B-B14F-4D97-AF65-F5344CB8AC3E}">
        <p14:creationId xmlns:p14="http://schemas.microsoft.com/office/powerpoint/2010/main" val="39024882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13" y="299927"/>
            <a:ext cx="9996324" cy="1015436"/>
          </a:xfrm>
        </p:spPr>
        <p:txBody>
          <a:bodyPr/>
          <a:lstStyle/>
          <a:p>
            <a:r>
              <a:rPr lang="en-US" dirty="0">
                <a:latin typeface="Arial" panose="020B0604020202020204" pitchFamily="34" charset="0"/>
                <a:cs typeface="Arial" panose="020B0604020202020204" pitchFamily="34" charset="0"/>
              </a:rPr>
              <a:t>THE CREATION OF THE FEDERAL RESERVE</a:t>
            </a:r>
          </a:p>
        </p:txBody>
      </p:sp>
      <p:sp>
        <p:nvSpPr>
          <p:cNvPr id="3" name="Content Placeholder 2"/>
          <p:cNvSpPr>
            <a:spLocks noGrp="1"/>
          </p:cNvSpPr>
          <p:nvPr>
            <p:ph sz="quarter" idx="10"/>
          </p:nvPr>
        </p:nvSpPr>
        <p:spPr>
          <a:xfrm>
            <a:off x="117582" y="1315363"/>
            <a:ext cx="9804186" cy="5658416"/>
          </a:xfrm>
        </p:spPr>
        <p:txBody>
          <a:bodyPr/>
          <a:lstStyle/>
          <a:p>
            <a:pPr>
              <a:spcAft>
                <a:spcPts val="1200"/>
              </a:spcAft>
            </a:pPr>
            <a:r>
              <a:rPr lang="en-US" b="1" dirty="0">
                <a:latin typeface="Arial" panose="020B0604020202020204" pitchFamily="34" charset="0"/>
                <a:cs typeface="Arial" panose="020B0604020202020204" pitchFamily="34" charset="0"/>
              </a:rPr>
              <a:t>The panic of 1907 convinced many that the time for central control of bank reserves had come.</a:t>
            </a:r>
          </a:p>
          <a:p>
            <a:pPr>
              <a:spcAft>
                <a:spcPts val="1200"/>
              </a:spcAft>
            </a:pPr>
            <a:r>
              <a:rPr lang="en-US" b="1" dirty="0">
                <a:latin typeface="Arial" panose="020B0604020202020204" pitchFamily="34" charset="0"/>
                <a:cs typeface="Arial" panose="020B0604020202020204" pitchFamily="34" charset="0"/>
              </a:rPr>
              <a:t>In 1913 the Federal Reserve was created.</a:t>
            </a:r>
          </a:p>
          <a:p>
            <a:pPr>
              <a:spcAft>
                <a:spcPts val="1200"/>
              </a:spcAft>
            </a:pPr>
            <a:r>
              <a:rPr lang="en-US" dirty="0">
                <a:latin typeface="Arial" panose="020B0604020202020204" pitchFamily="34" charset="0"/>
                <a:cs typeface="Arial" panose="020B0604020202020204" pitchFamily="34" charset="0"/>
              </a:rPr>
              <a:t>Now bank reserves were centralized and standardized—but not immune to bank runs.</a:t>
            </a:r>
          </a:p>
          <a:p>
            <a:pPr marL="914400" lvl="1">
              <a:spcAft>
                <a:spcPts val="1200"/>
              </a:spcAft>
            </a:pPr>
            <a:r>
              <a:rPr lang="en-US" b="1" i="1" dirty="0">
                <a:latin typeface="Arial" panose="020B0604020202020204" pitchFamily="34" charset="0"/>
                <a:cs typeface="Arial" panose="020B0604020202020204" pitchFamily="34" charset="0"/>
              </a:rPr>
              <a:t>A series of bank runs in 1930, 1931, and 1933 convinced the Fed that banks needed more regulation.</a:t>
            </a:r>
          </a:p>
        </p:txBody>
      </p:sp>
    </p:spTree>
    <p:extLst>
      <p:ext uri="{BB962C8B-B14F-4D97-AF65-F5344CB8AC3E}">
        <p14:creationId xmlns:p14="http://schemas.microsoft.com/office/powerpoint/2010/main" val="41528982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38" y="404429"/>
            <a:ext cx="9996324" cy="1015436"/>
          </a:xfrm>
        </p:spPr>
        <p:txBody>
          <a:bodyPr/>
          <a:lstStyle/>
          <a:p>
            <a:r>
              <a:rPr lang="en-US" dirty="0">
                <a:latin typeface="Arial" panose="020B0604020202020204" pitchFamily="34" charset="0"/>
                <a:cs typeface="Arial" panose="020B0604020202020204" pitchFamily="34" charset="0"/>
              </a:rPr>
              <a:t>THE GLASS-STEAGALL ACT</a:t>
            </a:r>
          </a:p>
        </p:txBody>
      </p:sp>
      <p:sp>
        <p:nvSpPr>
          <p:cNvPr id="3" name="Content Placeholder 2"/>
          <p:cNvSpPr>
            <a:spLocks noGrp="1"/>
          </p:cNvSpPr>
          <p:nvPr>
            <p:ph sz="quarter" idx="10"/>
          </p:nvPr>
        </p:nvSpPr>
        <p:spPr>
          <a:xfrm>
            <a:off x="127107" y="1709555"/>
            <a:ext cx="9804186" cy="5658416"/>
          </a:xfrm>
        </p:spPr>
        <p:txBody>
          <a:bodyPr/>
          <a:lstStyle/>
          <a:p>
            <a:pPr>
              <a:spcAft>
                <a:spcPts val="1200"/>
              </a:spcAft>
            </a:pPr>
            <a:r>
              <a:rPr lang="en-US" dirty="0">
                <a:latin typeface="Arial" panose="020B0604020202020204" pitchFamily="34" charset="0"/>
                <a:cs typeface="Arial" panose="020B0604020202020204" pitchFamily="34" charset="0"/>
              </a:rPr>
              <a:t>Another new regulation, the </a:t>
            </a:r>
            <a:r>
              <a:rPr lang="en-US" b="1" dirty="0">
                <a:latin typeface="Arial" panose="020B0604020202020204" pitchFamily="34" charset="0"/>
                <a:cs typeface="Arial" panose="020B0604020202020204" pitchFamily="34" charset="0"/>
              </a:rPr>
              <a:t>Glass-Steagall Act (1933) </a:t>
            </a:r>
            <a:r>
              <a:rPr lang="en-US" dirty="0">
                <a:latin typeface="Arial" panose="020B0604020202020204" pitchFamily="34" charset="0"/>
                <a:cs typeface="Arial" panose="020B0604020202020204" pitchFamily="34" charset="0"/>
              </a:rPr>
              <a:t>separated banks into two categories:</a:t>
            </a:r>
          </a:p>
          <a:p>
            <a:pPr lvl="1">
              <a:spcAft>
                <a:spcPts val="1200"/>
              </a:spcAft>
            </a:pPr>
            <a:r>
              <a:rPr lang="en-US" b="1" dirty="0">
                <a:latin typeface="Arial" panose="020B0604020202020204" pitchFamily="34" charset="0"/>
                <a:cs typeface="Arial" panose="020B0604020202020204" pitchFamily="34" charset="0"/>
              </a:rPr>
              <a:t>Commercial banks: </a:t>
            </a:r>
            <a:r>
              <a:rPr lang="en-US" dirty="0">
                <a:latin typeface="Arial" panose="020B0604020202020204" pitchFamily="34" charset="0"/>
                <a:cs typeface="Arial" panose="020B0604020202020204" pitchFamily="34" charset="0"/>
              </a:rPr>
              <a:t>depository banks that accepted deposits and were covered by deposit insurance</a:t>
            </a:r>
          </a:p>
          <a:p>
            <a:pPr lvl="1">
              <a:spcAft>
                <a:spcPts val="1200"/>
              </a:spcAft>
            </a:pPr>
            <a:r>
              <a:rPr lang="en-US" b="1" dirty="0">
                <a:latin typeface="Arial" panose="020B0604020202020204" pitchFamily="34" charset="0"/>
                <a:cs typeface="Arial" panose="020B0604020202020204" pitchFamily="34" charset="0"/>
              </a:rPr>
              <a:t>Investment banks: </a:t>
            </a:r>
            <a:r>
              <a:rPr lang="en-US" dirty="0">
                <a:latin typeface="Arial" panose="020B0604020202020204" pitchFamily="34" charset="0"/>
                <a:cs typeface="Arial" panose="020B0604020202020204" pitchFamily="34" charset="0"/>
              </a:rPr>
              <a:t>banks that engaged in creating and trading financial assets (stocks and corporate bonds), but were not covered by deposit insurance because their activities were considered riskier</a:t>
            </a:r>
          </a:p>
        </p:txBody>
      </p:sp>
    </p:spTree>
    <p:extLst>
      <p:ext uri="{BB962C8B-B14F-4D97-AF65-F5344CB8AC3E}">
        <p14:creationId xmlns:p14="http://schemas.microsoft.com/office/powerpoint/2010/main" val="37690703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13" y="365240"/>
            <a:ext cx="9996324" cy="1015436"/>
          </a:xfrm>
        </p:spPr>
        <p:txBody>
          <a:bodyPr/>
          <a:lstStyle/>
          <a:p>
            <a:r>
              <a:rPr lang="en-US" dirty="0"/>
              <a:t>THE SAVINGS AND LOAN CRISIS OF THE 1980S</a:t>
            </a:r>
          </a:p>
        </p:txBody>
      </p:sp>
      <p:sp>
        <p:nvSpPr>
          <p:cNvPr id="3" name="Content Placeholder 2"/>
          <p:cNvSpPr>
            <a:spLocks noGrp="1"/>
          </p:cNvSpPr>
          <p:nvPr>
            <p:ph sz="quarter" idx="10"/>
          </p:nvPr>
        </p:nvSpPr>
        <p:spPr>
          <a:xfrm>
            <a:off x="213651" y="1380676"/>
            <a:ext cx="9804186" cy="5754441"/>
          </a:xfrm>
        </p:spPr>
        <p:txBody>
          <a:bodyPr/>
          <a:lstStyle/>
          <a:p>
            <a:pPr>
              <a:spcAft>
                <a:spcPts val="600"/>
              </a:spcAft>
            </a:pPr>
            <a:r>
              <a:rPr lang="en-US" dirty="0"/>
              <a:t>The savings and loan (thrift) crisis of the 1980s </a:t>
            </a:r>
            <a:r>
              <a:rPr lang="en-US" b="1" dirty="0"/>
              <a:t>arose because Congress deregulated S&amp;Ls</a:t>
            </a:r>
            <a:r>
              <a:rPr lang="en-US" dirty="0"/>
              <a:t>, allowing them to engage in </a:t>
            </a:r>
            <a:r>
              <a:rPr lang="en-US" b="1" dirty="0"/>
              <a:t>risky speculation</a:t>
            </a:r>
            <a:r>
              <a:rPr lang="en-US" dirty="0"/>
              <a:t>.</a:t>
            </a:r>
          </a:p>
          <a:p>
            <a:pPr lvl="1">
              <a:spcAft>
                <a:spcPts val="600"/>
              </a:spcAft>
            </a:pPr>
            <a:r>
              <a:rPr lang="en-US" b="1" dirty="0"/>
              <a:t>The intent was to allow them to offer higher rates of return, like banks, in an era of high inflation.</a:t>
            </a:r>
          </a:p>
          <a:p>
            <a:pPr lvl="1">
              <a:spcAft>
                <a:spcPts val="600"/>
              </a:spcAft>
            </a:pPr>
            <a:r>
              <a:rPr lang="en-US" b="1" dirty="0"/>
              <a:t>They incurred huge losses</a:t>
            </a:r>
            <a:r>
              <a:rPr lang="en-US" dirty="0"/>
              <a:t>.</a:t>
            </a:r>
          </a:p>
          <a:p>
            <a:pPr>
              <a:spcAft>
                <a:spcPts val="600"/>
              </a:spcAft>
            </a:pPr>
            <a:r>
              <a:rPr lang="en-US" dirty="0"/>
              <a:t>Depositors in failed S&amp;Ls were compensated with taxpayer funds because they were covered by deposit insurance.</a:t>
            </a:r>
          </a:p>
          <a:p>
            <a:pPr>
              <a:spcAft>
                <a:spcPts val="600"/>
              </a:spcAft>
            </a:pPr>
            <a:r>
              <a:rPr lang="en-US" b="1" dirty="0"/>
              <a:t>The crisis caused steep losses in the financial and real estate sectors, resulting in a recession in the early 1990s</a:t>
            </a:r>
            <a:r>
              <a:rPr lang="en-US" dirty="0"/>
              <a:t>.</a:t>
            </a:r>
          </a:p>
        </p:txBody>
      </p:sp>
    </p:spTree>
    <p:extLst>
      <p:ext uri="{BB962C8B-B14F-4D97-AF65-F5344CB8AC3E}">
        <p14:creationId xmlns:p14="http://schemas.microsoft.com/office/powerpoint/2010/main" val="480658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76" y="180692"/>
            <a:ext cx="9996324" cy="1015436"/>
          </a:xfrm>
        </p:spPr>
        <p:txBody>
          <a:bodyPr/>
          <a:lstStyle/>
          <a:p>
            <a:r>
              <a:rPr lang="en-US" dirty="0">
                <a:latin typeface="Arial" panose="020B0604020202020204" pitchFamily="34" charset="0"/>
                <a:cs typeface="Arial" panose="020B0604020202020204" pitchFamily="34" charset="0"/>
              </a:rPr>
              <a:t>THE FINANCIAL CRISIS OF 2008 PRELIMS</a:t>
            </a:r>
          </a:p>
        </p:txBody>
      </p:sp>
      <p:sp>
        <p:nvSpPr>
          <p:cNvPr id="3" name="Content Placeholder 2"/>
          <p:cNvSpPr>
            <a:spLocks noGrp="1"/>
          </p:cNvSpPr>
          <p:nvPr>
            <p:ph sz="quarter" idx="10"/>
          </p:nvPr>
        </p:nvSpPr>
        <p:spPr>
          <a:xfrm>
            <a:off x="158145" y="1345463"/>
            <a:ext cx="9804186" cy="5658416"/>
          </a:xfrm>
        </p:spPr>
        <p:txBody>
          <a:bodyPr/>
          <a:lstStyle/>
          <a:p>
            <a:pPr>
              <a:spcAft>
                <a:spcPts val="1200"/>
              </a:spcAft>
            </a:pPr>
            <a:r>
              <a:rPr lang="en-US" dirty="0">
                <a:latin typeface="Arial" panose="020B0604020202020204" pitchFamily="34" charset="0"/>
                <a:cs typeface="Arial" panose="020B0604020202020204" pitchFamily="34" charset="0"/>
              </a:rPr>
              <a:t>During the mid-1990s, the hedge fund </a:t>
            </a:r>
            <a:r>
              <a:rPr lang="en-US" b="1" dirty="0">
                <a:latin typeface="Arial" panose="020B0604020202020204" pitchFamily="34" charset="0"/>
                <a:cs typeface="Arial" panose="020B0604020202020204" pitchFamily="34" charset="0"/>
              </a:rPr>
              <a:t>LTCM </a:t>
            </a:r>
            <a:r>
              <a:rPr lang="en-US" dirty="0">
                <a:latin typeface="Arial" panose="020B0604020202020204" pitchFamily="34" charset="0"/>
                <a:cs typeface="Arial" panose="020B0604020202020204" pitchFamily="34" charset="0"/>
              </a:rPr>
              <a:t>(Long-Term Capital Management) used huge amounts of leverage to speculate in global financial markets, incurred massive losses, and collapsed.</a:t>
            </a:r>
          </a:p>
          <a:p>
            <a:pPr marL="914400" lvl="1">
              <a:spcAft>
                <a:spcPts val="1200"/>
              </a:spcAft>
            </a:pPr>
            <a:r>
              <a:rPr lang="en-US" b="1" dirty="0">
                <a:latin typeface="Arial" panose="020B0604020202020204" pitchFamily="34" charset="0"/>
                <a:cs typeface="Arial" panose="020B0604020202020204" pitchFamily="34" charset="0"/>
              </a:rPr>
              <a:t>Leverage: </a:t>
            </a:r>
            <a:r>
              <a:rPr lang="en-US" dirty="0">
                <a:latin typeface="Arial" panose="020B0604020202020204" pitchFamily="34" charset="0"/>
                <a:cs typeface="Arial" panose="020B0604020202020204" pitchFamily="34" charset="0"/>
              </a:rPr>
              <a:t>financing an investment with borrowed funds.</a:t>
            </a:r>
          </a:p>
          <a:p>
            <a:pPr>
              <a:spcAft>
                <a:spcPts val="1200"/>
              </a:spcAft>
            </a:pPr>
            <a:r>
              <a:rPr lang="en-US" dirty="0">
                <a:latin typeface="Arial" panose="020B0604020202020204" pitchFamily="34" charset="0"/>
                <a:cs typeface="Arial" panose="020B0604020202020204" pitchFamily="34" charset="0"/>
              </a:rPr>
              <a:t>LTCM was so large that it caused </a:t>
            </a:r>
            <a:r>
              <a:rPr lang="en-US" b="1" dirty="0">
                <a:latin typeface="Arial" panose="020B0604020202020204" pitchFamily="34" charset="0"/>
                <a:cs typeface="Arial" panose="020B0604020202020204" pitchFamily="34" charset="0"/>
              </a:rPr>
              <a:t>balance sheet effects </a:t>
            </a:r>
            <a:r>
              <a:rPr lang="en-US" dirty="0">
                <a:latin typeface="Arial" panose="020B0604020202020204" pitchFamily="34" charset="0"/>
                <a:cs typeface="Arial" panose="020B0604020202020204" pitchFamily="34" charset="0"/>
              </a:rPr>
              <a:t>for firms globally, leading to the prospect of a </a:t>
            </a:r>
            <a:r>
              <a:rPr lang="en-US" b="1" dirty="0">
                <a:latin typeface="Arial" panose="020B0604020202020204" pitchFamily="34" charset="0"/>
                <a:cs typeface="Arial" panose="020B0604020202020204" pitchFamily="34" charset="0"/>
              </a:rPr>
              <a:t>vicious circle of deleveraging. </a:t>
            </a:r>
          </a:p>
          <a:p>
            <a:pPr lvl="1">
              <a:spcAft>
                <a:spcPts val="1200"/>
              </a:spcAft>
            </a:pPr>
            <a:r>
              <a:rPr lang="en-US" b="1" dirty="0">
                <a:latin typeface="Arial" panose="020B0604020202020204" pitchFamily="34" charset="0"/>
                <a:cs typeface="Arial" panose="020B0604020202020204" pitchFamily="34" charset="0"/>
              </a:rPr>
              <a:t>Balance sheet effect: </a:t>
            </a:r>
            <a:r>
              <a:rPr lang="en-US" dirty="0">
                <a:latin typeface="Arial" panose="020B0604020202020204" pitchFamily="34" charset="0"/>
                <a:cs typeface="Arial" panose="020B0604020202020204" pitchFamily="34" charset="0"/>
              </a:rPr>
              <a:t>the reduction in a firm’s net worth due to falling asset prices</a:t>
            </a:r>
          </a:p>
        </p:txBody>
      </p:sp>
    </p:spTree>
    <p:extLst>
      <p:ext uri="{BB962C8B-B14F-4D97-AF65-F5344CB8AC3E}">
        <p14:creationId xmlns:p14="http://schemas.microsoft.com/office/powerpoint/2010/main" val="24595710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56" y="339115"/>
            <a:ext cx="9996324" cy="1015436"/>
          </a:xfrm>
        </p:spPr>
        <p:txBody>
          <a:bodyPr/>
          <a:lstStyle/>
          <a:p>
            <a:r>
              <a:rPr lang="en-US" dirty="0">
                <a:latin typeface="Arial" panose="020B0604020202020204" pitchFamily="34" charset="0"/>
                <a:cs typeface="Arial" panose="020B0604020202020204" pitchFamily="34" charset="0"/>
              </a:rPr>
              <a:t>THE FINANCIAL CRISIS OF 2008</a:t>
            </a:r>
          </a:p>
        </p:txBody>
      </p:sp>
      <p:sp>
        <p:nvSpPr>
          <p:cNvPr id="3" name="Content Placeholder 2"/>
          <p:cNvSpPr>
            <a:spLocks noGrp="1"/>
          </p:cNvSpPr>
          <p:nvPr>
            <p:ph sz="quarter" idx="10"/>
          </p:nvPr>
        </p:nvSpPr>
        <p:spPr>
          <a:xfrm>
            <a:off x="117582" y="1528344"/>
            <a:ext cx="9804186" cy="5658416"/>
          </a:xfrm>
        </p:spPr>
        <p:txBody>
          <a:bodyPr/>
          <a:lstStyle/>
          <a:p>
            <a:pPr marL="914400" lvl="1">
              <a:spcAft>
                <a:spcPts val="1200"/>
              </a:spcAft>
            </a:pPr>
            <a:r>
              <a:rPr lang="en-US" b="1" dirty="0">
                <a:latin typeface="Arial" panose="020B0604020202020204" pitchFamily="34" charset="0"/>
                <a:cs typeface="Arial" panose="020B0604020202020204" pitchFamily="34" charset="0"/>
              </a:rPr>
              <a:t>Vicious circle of deleveraging: </a:t>
            </a:r>
            <a:r>
              <a:rPr lang="en-US" dirty="0">
                <a:latin typeface="Arial" panose="020B0604020202020204" pitchFamily="34" charset="0"/>
                <a:cs typeface="Arial" panose="020B0604020202020204" pitchFamily="34" charset="0"/>
              </a:rPr>
              <a:t>asset sales to cover losses forcing creditors to call in their loans, forcing sales of more assets and causing further declines in asset prices</a:t>
            </a:r>
          </a:p>
          <a:p>
            <a:pPr>
              <a:spcAft>
                <a:spcPts val="1200"/>
              </a:spcAft>
            </a:pPr>
            <a:r>
              <a:rPr lang="en-US" dirty="0">
                <a:latin typeface="Arial" panose="020B0604020202020204" pitchFamily="34" charset="0"/>
                <a:cs typeface="Arial" panose="020B0604020202020204" pitchFamily="34" charset="0"/>
              </a:rPr>
              <a:t>As a result</a:t>
            </a:r>
            <a:r>
              <a:rPr lang="en-US" b="1" dirty="0">
                <a:latin typeface="Arial" panose="020B0604020202020204" pitchFamily="34" charset="0"/>
                <a:cs typeface="Arial" panose="020B0604020202020204" pitchFamily="34" charset="0"/>
              </a:rPr>
              <a:t>, credit markets around the world froze. </a:t>
            </a:r>
            <a:r>
              <a:rPr lang="en-US" dirty="0">
                <a:latin typeface="Arial" panose="020B0604020202020204" pitchFamily="34" charset="0"/>
                <a:cs typeface="Arial" panose="020B0604020202020204" pitchFamily="34" charset="0"/>
              </a:rPr>
              <a:t>The New York Fed coordinated a private bailout of LTCM and revived world credit markets.</a:t>
            </a:r>
          </a:p>
          <a:p>
            <a:pPr>
              <a:spcAft>
                <a:spcPts val="1200"/>
              </a:spcAft>
            </a:pPr>
            <a:r>
              <a:rPr lang="en-US" b="1" dirty="0"/>
              <a:t>2008—The worldwide financial system was in crisis, and banks and other financial institutions wanted to borrow more than $2 trillion.  What could be done?</a:t>
            </a:r>
          </a:p>
          <a:p>
            <a:pPr>
              <a:spcAft>
                <a:spcPts val="1200"/>
              </a:spcAft>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63001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214" y="0"/>
            <a:ext cx="9087567" cy="1015436"/>
          </a:xfrm>
        </p:spPr>
        <p:txBody>
          <a:bodyPr/>
          <a:lstStyle/>
          <a:p>
            <a:r>
              <a:rPr lang="en-US" dirty="0">
                <a:latin typeface="Arial" panose="020B0604020202020204" pitchFamily="34" charset="0"/>
                <a:cs typeface="Arial" panose="020B0604020202020204" pitchFamily="34" charset="0"/>
              </a:rPr>
              <a:t>THE FINANCIAL CRISIS OF 2008</a:t>
            </a:r>
          </a:p>
        </p:txBody>
      </p:sp>
      <p:sp>
        <p:nvSpPr>
          <p:cNvPr id="3" name="Content Placeholder 2"/>
          <p:cNvSpPr>
            <a:spLocks noGrp="1"/>
          </p:cNvSpPr>
          <p:nvPr>
            <p:ph sz="quarter" idx="10"/>
          </p:nvPr>
        </p:nvSpPr>
        <p:spPr>
          <a:xfrm>
            <a:off x="127107" y="1015436"/>
            <a:ext cx="9804186" cy="5658416"/>
          </a:xfrm>
        </p:spPr>
        <p:txBody>
          <a:bodyPr/>
          <a:lstStyle/>
          <a:p>
            <a:pPr>
              <a:spcAft>
                <a:spcPts val="1200"/>
              </a:spcAft>
            </a:pPr>
            <a:r>
              <a:rPr lang="en-US" sz="2400" b="1" dirty="0">
                <a:latin typeface="Arial" panose="020B0604020202020204" pitchFamily="34" charset="0"/>
                <a:cs typeface="Arial" panose="020B0604020202020204" pitchFamily="34" charset="0"/>
              </a:rPr>
              <a:t>Subprime lending helped create the U.S. housing bubble </a:t>
            </a:r>
            <a:r>
              <a:rPr lang="en-US" sz="2400" dirty="0">
                <a:latin typeface="Arial" panose="020B0604020202020204" pitchFamily="34" charset="0"/>
                <a:cs typeface="Arial" panose="020B0604020202020204" pitchFamily="34" charset="0"/>
              </a:rPr>
              <a:t>of the 2000s and was made worse with </a:t>
            </a:r>
            <a:r>
              <a:rPr lang="en-US" sz="2400" b="1" dirty="0">
                <a:latin typeface="Arial" panose="020B0604020202020204" pitchFamily="34" charset="0"/>
                <a:cs typeface="Arial" panose="020B0604020202020204" pitchFamily="34" charset="0"/>
              </a:rPr>
              <a:t>securitization. </a:t>
            </a:r>
          </a:p>
          <a:p>
            <a:pPr lvl="1">
              <a:spcAft>
                <a:spcPts val="1200"/>
              </a:spcAft>
            </a:pPr>
            <a:r>
              <a:rPr lang="en-US" sz="2400" b="1" dirty="0">
                <a:latin typeface="Arial" panose="020B0604020202020204" pitchFamily="34" charset="0"/>
                <a:cs typeface="Arial" panose="020B0604020202020204" pitchFamily="34" charset="0"/>
              </a:rPr>
              <a:t>Subprime lending: </a:t>
            </a:r>
            <a:r>
              <a:rPr lang="en-US" sz="2400" dirty="0">
                <a:latin typeface="Arial" panose="020B0604020202020204" pitchFamily="34" charset="0"/>
                <a:cs typeface="Arial" panose="020B0604020202020204" pitchFamily="34" charset="0"/>
              </a:rPr>
              <a:t>lending to home buyers who don’t meet the usual criteria for being able to make the payments</a:t>
            </a:r>
          </a:p>
          <a:p>
            <a:pPr lvl="1">
              <a:spcAft>
                <a:spcPts val="1200"/>
              </a:spcAft>
            </a:pPr>
            <a:r>
              <a:rPr lang="en-US" sz="2400" b="1" dirty="0">
                <a:latin typeface="Arial" panose="020B0604020202020204" pitchFamily="34" charset="0"/>
                <a:cs typeface="Arial" panose="020B0604020202020204" pitchFamily="34" charset="0"/>
              </a:rPr>
              <a:t>Securitization: </a:t>
            </a:r>
            <a:r>
              <a:rPr lang="en-US" sz="2400" dirty="0">
                <a:latin typeface="Arial" panose="020B0604020202020204" pitchFamily="34" charset="0"/>
                <a:cs typeface="Arial" panose="020B0604020202020204" pitchFamily="34" charset="0"/>
              </a:rPr>
              <a:t>a pool of loans assembled and shares of it sold to investors</a:t>
            </a:r>
          </a:p>
          <a:p>
            <a:pPr>
              <a:spcAft>
                <a:spcPts val="1200"/>
              </a:spcAft>
            </a:pPr>
            <a:r>
              <a:rPr lang="en-US" sz="2400" b="1" dirty="0">
                <a:latin typeface="Arial" panose="020B0604020202020204" pitchFamily="34" charset="0"/>
                <a:cs typeface="Arial" panose="020B0604020202020204" pitchFamily="34" charset="0"/>
              </a:rPr>
              <a:t>When the bubble burst, massive losses by banks and other financial institutions led to widespread collapse in the financial system. </a:t>
            </a:r>
          </a:p>
          <a:p>
            <a:pPr>
              <a:spcAft>
                <a:spcPts val="1200"/>
              </a:spcAft>
            </a:pPr>
            <a:r>
              <a:rPr lang="en-US" sz="2400" dirty="0"/>
              <a:t>To prevent another Great Depression, the </a:t>
            </a:r>
            <a:r>
              <a:rPr lang="en-US" sz="2400" b="1" dirty="0"/>
              <a:t>Fed and the U.S. Treasury expanded lending</a:t>
            </a:r>
            <a:r>
              <a:rPr lang="en-US" sz="2400" dirty="0"/>
              <a:t> to banks and other financial institutions, provided capital through the purchase of bank shares, and purchased private debt</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36345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56" y="312989"/>
            <a:ext cx="9996324" cy="1015436"/>
          </a:xfrm>
        </p:spPr>
        <p:txBody>
          <a:bodyPr/>
          <a:lstStyle/>
          <a:p>
            <a:r>
              <a:rPr lang="en-US" dirty="0">
                <a:solidFill>
                  <a:schemeClr val="accent5"/>
                </a:solidFill>
                <a:latin typeface="Arial" panose="020B0604020202020204" pitchFamily="34" charset="0"/>
                <a:cs typeface="Arial" panose="020B0604020202020204" pitchFamily="34" charset="0"/>
              </a:rPr>
              <a:t>REGULATION AFTER THE 2008 CRISIS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sz="quarter" idx="10"/>
          </p:nvPr>
        </p:nvSpPr>
        <p:spPr>
          <a:xfrm>
            <a:off x="117582" y="1423841"/>
            <a:ext cx="9804186" cy="5658416"/>
          </a:xfrm>
        </p:spPr>
        <p:txBody>
          <a:bodyPr/>
          <a:lstStyle/>
          <a:p>
            <a:pPr>
              <a:spcAft>
                <a:spcPts val="1200"/>
              </a:spcAft>
            </a:pPr>
            <a:r>
              <a:rPr lang="en-US" b="1" dirty="0">
                <a:latin typeface="Arial" panose="020B0604020202020204" pitchFamily="34" charset="0"/>
                <a:cs typeface="Arial" panose="020B0604020202020204" pitchFamily="34" charset="0"/>
              </a:rPr>
              <a:t>In July 2010, President Obama signed the Dodd-Frank Act (the Wall Street Reform and Consumer Protection Act).</a:t>
            </a:r>
          </a:p>
          <a:p>
            <a:pPr marL="914400" lvl="2">
              <a:spcAft>
                <a:spcPts val="1200"/>
              </a:spcAft>
              <a:buFont typeface="Arial" panose="020B0604020202020204" pitchFamily="34" charset="0"/>
              <a:buChar char="–"/>
            </a:pPr>
            <a:r>
              <a:rPr lang="en-US" sz="2600" b="1" dirty="0">
                <a:latin typeface="Arial" panose="020B0604020202020204" pitchFamily="34" charset="0"/>
                <a:cs typeface="Arial" panose="020B0604020202020204" pitchFamily="34" charset="0"/>
              </a:rPr>
              <a:t>Gives a special government committee, the Financial Stability Oversight Council, the right to designate institutions as “systemically important” and thus subject to normal bank regulation (even though they are not traditional banks).</a:t>
            </a:r>
          </a:p>
          <a:p>
            <a:pPr marL="914400" lvl="2">
              <a:spcAft>
                <a:spcPts val="1200"/>
              </a:spcAft>
              <a:buFont typeface="Arial" panose="020B0604020202020204" pitchFamily="34" charset="0"/>
              <a:buChar char="–"/>
            </a:pPr>
            <a:r>
              <a:rPr lang="en-US" sz="2600" b="1" dirty="0">
                <a:latin typeface="Arial" panose="020B0604020202020204" pitchFamily="34" charset="0"/>
                <a:cs typeface="Arial" panose="020B0604020202020204" pitchFamily="34" charset="0"/>
              </a:rPr>
              <a:t>Established new rules on the trading of derivatives: They must now be traded in exchanges so their prices and volume are more transparent.</a:t>
            </a:r>
          </a:p>
        </p:txBody>
      </p:sp>
    </p:spTree>
    <p:extLst>
      <p:ext uri="{BB962C8B-B14F-4D97-AF65-F5344CB8AC3E}">
        <p14:creationId xmlns:p14="http://schemas.microsoft.com/office/powerpoint/2010/main" val="2051924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107" y="151787"/>
            <a:ext cx="9996324" cy="1015436"/>
          </a:xfrm>
        </p:spPr>
        <p:txBody>
          <a:bodyPr/>
          <a:lstStyle/>
          <a:p>
            <a:r>
              <a:rPr lang="en-US" dirty="0">
                <a:latin typeface="Arial" panose="020B0604020202020204" pitchFamily="34" charset="0"/>
                <a:cs typeface="Arial" panose="020B0604020202020204" pitchFamily="34" charset="0"/>
              </a:rPr>
              <a:t>MEDIUM OF EXCHANGE</a:t>
            </a:r>
          </a:p>
        </p:txBody>
      </p:sp>
      <p:sp>
        <p:nvSpPr>
          <p:cNvPr id="3" name="Content Placeholder 2"/>
          <p:cNvSpPr>
            <a:spLocks noGrp="1"/>
          </p:cNvSpPr>
          <p:nvPr>
            <p:ph sz="quarter" idx="10"/>
          </p:nvPr>
        </p:nvSpPr>
        <p:spPr>
          <a:xfrm>
            <a:off x="62076" y="1293212"/>
            <a:ext cx="9804186" cy="5658416"/>
          </a:xfrm>
        </p:spPr>
        <p:txBody>
          <a:bodyPr/>
          <a:lstStyle/>
          <a:p>
            <a:pPr>
              <a:spcAft>
                <a:spcPts val="600"/>
              </a:spcAft>
            </a:pPr>
            <a:r>
              <a:rPr lang="en-US" b="1" dirty="0">
                <a:latin typeface="Arial" panose="020B0604020202020204" pitchFamily="34" charset="0"/>
                <a:cs typeface="Arial" panose="020B0604020202020204" pitchFamily="34" charset="0"/>
              </a:rPr>
              <a:t>Medium of exchange: </a:t>
            </a:r>
            <a:r>
              <a:rPr lang="en-US" dirty="0">
                <a:latin typeface="Arial" panose="020B0604020202020204" pitchFamily="34" charset="0"/>
                <a:cs typeface="Arial" panose="020B0604020202020204" pitchFamily="34" charset="0"/>
              </a:rPr>
              <a:t>something people accept as payment for goods and services</a:t>
            </a:r>
          </a:p>
          <a:p>
            <a:pPr marL="914400" lvl="1" indent="-447675" eaLnBrk="1" hangingPunct="1">
              <a:spcAft>
                <a:spcPts val="600"/>
              </a:spcAft>
            </a:pPr>
            <a:r>
              <a:rPr lang="en-US" dirty="0">
                <a:latin typeface="Arial" panose="020B0604020202020204" pitchFamily="34" charset="0"/>
                <a:ea typeface="Century Gothic" charset="0"/>
                <a:cs typeface="Arial" panose="020B0604020202020204" pitchFamily="34" charset="0"/>
              </a:rPr>
              <a:t>(an asset that individuals acquire for the purpose of trading rather than for their own consumption)</a:t>
            </a:r>
          </a:p>
        </p:txBody>
      </p:sp>
      <p:sp>
        <p:nvSpPr>
          <p:cNvPr id="4" name="Title 1">
            <a:extLst>
              <a:ext uri="{FF2B5EF4-FFF2-40B4-BE49-F238E27FC236}">
                <a16:creationId xmlns:a16="http://schemas.microsoft.com/office/drawing/2014/main" id="{B7DE86EB-850C-4777-849C-73FB39441EE3}"/>
              </a:ext>
            </a:extLst>
          </p:cNvPr>
          <p:cNvSpPr txBox="1">
            <a:spLocks/>
          </p:cNvSpPr>
          <p:nvPr/>
        </p:nvSpPr>
        <p:spPr>
          <a:xfrm>
            <a:off x="600517" y="3032094"/>
            <a:ext cx="8857365" cy="1235771"/>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ctr" rtl="0">
              <a:lnSpc>
                <a:spcPct val="100000"/>
              </a:lnSpc>
              <a:spcBef>
                <a:spcPts val="624"/>
              </a:spcBef>
              <a:spcAft>
                <a:spcPts val="0"/>
              </a:spcAft>
              <a:buClr>
                <a:schemeClr val="lt1"/>
              </a:buClr>
              <a:buFont typeface="Helvetica Neue"/>
              <a:buNone/>
              <a:defRPr sz="3200" b="1" i="0" u="none" strike="noStrike" cap="none">
                <a:solidFill>
                  <a:srgbClr val="DA1B2C"/>
                </a:solidFill>
                <a:latin typeface="Arial" pitchFamily="34" charset="0"/>
                <a:ea typeface="Helvetica Neue"/>
                <a:cs typeface="Arial" pitchFamily="34" charset="0"/>
                <a:sym typeface="Helvetica Neu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STORE OF VALUE</a:t>
            </a:r>
          </a:p>
        </p:txBody>
      </p:sp>
      <p:sp>
        <p:nvSpPr>
          <p:cNvPr id="5" name="Content Placeholder 2">
            <a:extLst>
              <a:ext uri="{FF2B5EF4-FFF2-40B4-BE49-F238E27FC236}">
                <a16:creationId xmlns:a16="http://schemas.microsoft.com/office/drawing/2014/main" id="{79D69FA6-27A5-4298-8CC6-82228C473335}"/>
              </a:ext>
            </a:extLst>
          </p:cNvPr>
          <p:cNvSpPr txBox="1">
            <a:spLocks/>
          </p:cNvSpPr>
          <p:nvPr/>
        </p:nvSpPr>
        <p:spPr>
          <a:xfrm>
            <a:off x="127107" y="4122420"/>
            <a:ext cx="9804186" cy="2090068"/>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457200" marR="0" lvl="0" indent="-457200" algn="l" rtl="0">
              <a:lnSpc>
                <a:spcPct val="100000"/>
              </a:lnSpc>
              <a:spcBef>
                <a:spcPts val="624"/>
              </a:spcBef>
              <a:spcAft>
                <a:spcPts val="0"/>
              </a:spcAft>
              <a:buClr>
                <a:srgbClr val="4E4E4E"/>
              </a:buClr>
              <a:buFont typeface="Arial" pitchFamily="34" charset="0"/>
              <a:buChar char="•"/>
              <a:defRPr sz="2800" b="0" i="0" u="none" strike="noStrike" cap="none">
                <a:solidFill>
                  <a:schemeClr val="tx1"/>
                </a:solidFill>
                <a:latin typeface="Arial" pitchFamily="34" charset="0"/>
                <a:ea typeface="Helvetica Neue"/>
                <a:cs typeface="Arial" pitchFamily="34" charset="0"/>
                <a:sym typeface="Helvetica Neue"/>
              </a:defRPr>
            </a:lvl1pPr>
            <a:lvl2pPr marL="914400" marR="0" lvl="1" indent="-457200" algn="l" rtl="0">
              <a:lnSpc>
                <a:spcPct val="100000"/>
              </a:lnSpc>
              <a:spcBef>
                <a:spcPts val="624"/>
              </a:spcBef>
              <a:spcAft>
                <a:spcPts val="0"/>
              </a:spcAft>
              <a:buClr>
                <a:srgbClr val="4E4E4E"/>
              </a:buClr>
              <a:buFont typeface="Arial" pitchFamily="34" charset="0"/>
              <a:buChar char="–"/>
              <a:defRPr sz="2600" b="0" i="0" u="none" strike="noStrike" cap="none">
                <a:solidFill>
                  <a:schemeClr val="tx1"/>
                </a:solidFill>
                <a:latin typeface="Arial" pitchFamily="34" charset="0"/>
                <a:ea typeface="Helvetica Neue"/>
                <a:cs typeface="Arial" pitchFamily="34" charset="0"/>
                <a:sym typeface="Helvetica Neue"/>
              </a:defRPr>
            </a:lvl2pPr>
            <a:lvl3pPr marL="1371600" marR="0" lvl="2" indent="-457200" algn="l" rtl="0">
              <a:lnSpc>
                <a:spcPct val="100000"/>
              </a:lnSpc>
              <a:spcBef>
                <a:spcPts val="624"/>
              </a:spcBef>
              <a:spcAft>
                <a:spcPts val="0"/>
              </a:spcAft>
              <a:buClr>
                <a:srgbClr val="4E4E4E"/>
              </a:buClr>
              <a:buFont typeface="Wingdings" pitchFamily="2" charset="2"/>
              <a:buChar char="§"/>
              <a:defRPr sz="2400" b="0" i="0" u="none" strike="noStrike" cap="none">
                <a:solidFill>
                  <a:schemeClr val="tx1"/>
                </a:solidFill>
                <a:latin typeface="Arial" pitchFamily="34" charset="0"/>
                <a:ea typeface="Helvetica Neue"/>
                <a:cs typeface="Arial" pitchFamily="34" charset="0"/>
                <a:sym typeface="Helvetica Neue"/>
              </a:defRPr>
            </a:lvl3pPr>
            <a:lvl4pPr marL="1866900" marR="0" lvl="3" indent="-342900" algn="l" rtl="0">
              <a:lnSpc>
                <a:spcPct val="100000"/>
              </a:lnSpc>
              <a:spcBef>
                <a:spcPts val="624"/>
              </a:spcBef>
              <a:spcAft>
                <a:spcPts val="0"/>
              </a:spcAft>
              <a:buClr>
                <a:srgbClr val="4E4E4E"/>
              </a:buClr>
              <a:buFont typeface="Wingdings" pitchFamily="2" charset="2"/>
              <a:buChar char="q"/>
              <a:defRPr sz="2000" b="0" i="0" u="none" strike="noStrike" cap="none">
                <a:solidFill>
                  <a:schemeClr val="tx1"/>
                </a:solidFill>
                <a:latin typeface="Arial" pitchFamily="34" charset="0"/>
                <a:ea typeface="Helvetica Neue"/>
                <a:cs typeface="Arial" pitchFamily="34" charset="0"/>
                <a:sym typeface="Helvetica Neue"/>
              </a:defRPr>
            </a:lvl4pPr>
            <a:lvl5pPr marL="2374900" marR="0" lvl="4" indent="-342900" algn="l" rtl="0">
              <a:lnSpc>
                <a:spcPct val="100000"/>
              </a:lnSpc>
              <a:spcBef>
                <a:spcPts val="624"/>
              </a:spcBef>
              <a:spcAft>
                <a:spcPts val="0"/>
              </a:spcAft>
              <a:buClr>
                <a:srgbClr val="4E4E4E"/>
              </a:buClr>
              <a:buFont typeface="Arial" pitchFamily="34" charset="0"/>
              <a:buChar char="•"/>
              <a:defRPr sz="2200" b="0" i="0" u="none" strike="noStrike" cap="none">
                <a:solidFill>
                  <a:schemeClr val="tx1"/>
                </a:solidFill>
                <a:latin typeface="Arial" pitchFamily="34" charset="0"/>
                <a:ea typeface="Helvetica Neue"/>
                <a:cs typeface="Arial" pitchFamily="34" charset="0"/>
                <a:sym typeface="Helvetica Neue"/>
              </a:defRPr>
            </a:lvl5pPr>
            <a:lvl6pPr marL="2801767" marR="0" lvl="5" indent="-122066" algn="l" rtl="0">
              <a:lnSpc>
                <a:spcPct val="100000"/>
              </a:lnSpc>
              <a:spcBef>
                <a:spcPts val="440"/>
              </a:spcBef>
              <a:spcAft>
                <a:spcPts val="0"/>
              </a:spcAft>
              <a:buClr>
                <a:schemeClr val="dk1"/>
              </a:buClr>
              <a:buSzPct val="100000"/>
              <a:buFont typeface="Arial"/>
              <a:buChar char="•"/>
              <a:defRPr sz="2200" b="0" i="0" u="none" strike="noStrike" cap="none">
                <a:solidFill>
                  <a:schemeClr val="dk1"/>
                </a:solidFill>
                <a:latin typeface="Calibri"/>
                <a:ea typeface="Calibri"/>
                <a:cs typeface="Calibri"/>
                <a:sym typeface="Calibri"/>
              </a:defRPr>
            </a:lvl6pPr>
            <a:lvl7pPr marL="3311180" marR="0" lvl="6" indent="-123480" algn="l" rtl="0">
              <a:lnSpc>
                <a:spcPct val="100000"/>
              </a:lnSpc>
              <a:spcBef>
                <a:spcPts val="440"/>
              </a:spcBef>
              <a:spcAft>
                <a:spcPts val="0"/>
              </a:spcAft>
              <a:buClr>
                <a:schemeClr val="dk1"/>
              </a:buClr>
              <a:buSzPct val="100000"/>
              <a:buFont typeface="Arial"/>
              <a:buChar char="•"/>
              <a:defRPr sz="2200" b="0" i="0" u="none" strike="noStrike" cap="none">
                <a:solidFill>
                  <a:schemeClr val="dk1"/>
                </a:solidFill>
                <a:latin typeface="Calibri"/>
                <a:ea typeface="Calibri"/>
                <a:cs typeface="Calibri"/>
                <a:sym typeface="Calibri"/>
              </a:defRPr>
            </a:lvl7pPr>
            <a:lvl8pPr marL="3820592" marR="0" lvl="7" indent="-124891" algn="l" rtl="0">
              <a:lnSpc>
                <a:spcPct val="100000"/>
              </a:lnSpc>
              <a:spcBef>
                <a:spcPts val="440"/>
              </a:spcBef>
              <a:spcAft>
                <a:spcPts val="0"/>
              </a:spcAft>
              <a:buClr>
                <a:schemeClr val="dk1"/>
              </a:buClr>
              <a:buSzPct val="100000"/>
              <a:buFont typeface="Arial"/>
              <a:buChar char="•"/>
              <a:defRPr sz="2200" b="0" i="0" u="none" strike="noStrike" cap="none">
                <a:solidFill>
                  <a:schemeClr val="dk1"/>
                </a:solidFill>
                <a:latin typeface="Calibri"/>
                <a:ea typeface="Calibri"/>
                <a:cs typeface="Calibri"/>
                <a:sym typeface="Calibri"/>
              </a:defRPr>
            </a:lvl8pPr>
            <a:lvl9pPr marL="4330004" marR="0" lvl="8" indent="-126303" algn="l" rtl="0">
              <a:lnSpc>
                <a:spcPct val="100000"/>
              </a:lnSpc>
              <a:spcBef>
                <a:spcPts val="440"/>
              </a:spcBef>
              <a:spcAft>
                <a:spcPts val="0"/>
              </a:spcAft>
              <a:buClr>
                <a:schemeClr val="dk1"/>
              </a:buClr>
              <a:buSzPct val="100000"/>
              <a:buFont typeface="Arial"/>
              <a:buChar char="•"/>
              <a:defRPr sz="2200" b="0" i="0" u="none" strike="noStrike" cap="none">
                <a:solidFill>
                  <a:schemeClr val="dk1"/>
                </a:solidFill>
                <a:latin typeface="Calibri"/>
                <a:ea typeface="Calibri"/>
                <a:cs typeface="Calibri"/>
                <a:sym typeface="Calibri"/>
              </a:defRPr>
            </a:lvl9pPr>
          </a:lstStyle>
          <a:p>
            <a:pPr>
              <a:spcAft>
                <a:spcPts val="1200"/>
              </a:spcAft>
            </a:pPr>
            <a:r>
              <a:rPr lang="en-US" b="1" dirty="0"/>
              <a:t>Store of value: </a:t>
            </a:r>
            <a:r>
              <a:rPr lang="en-US" dirty="0"/>
              <a:t>Money is a means of holding purchasing power over time.</a:t>
            </a:r>
          </a:p>
          <a:p>
            <a:pPr>
              <a:spcAft>
                <a:spcPts val="1200"/>
              </a:spcAft>
            </a:pPr>
            <a:r>
              <a:rPr lang="en-US" dirty="0"/>
              <a:t>It enables people to save the money they earn today and use it to buy the goods and services they want  tomorrow.</a:t>
            </a:r>
          </a:p>
        </p:txBody>
      </p:sp>
    </p:spTree>
    <p:extLst>
      <p:ext uri="{BB962C8B-B14F-4D97-AF65-F5344CB8AC3E}">
        <p14:creationId xmlns:p14="http://schemas.microsoft.com/office/powerpoint/2010/main" val="25071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4556" y="273801"/>
            <a:ext cx="9996324" cy="1015436"/>
          </a:xfrm>
        </p:spPr>
        <p:txBody>
          <a:bodyPr/>
          <a:lstStyle/>
          <a:p>
            <a:r>
              <a:rPr lang="en-US" dirty="0">
                <a:latin typeface="Arial" panose="020B0604020202020204" pitchFamily="34" charset="0"/>
                <a:cs typeface="Arial" panose="020B0604020202020204" pitchFamily="34" charset="0"/>
              </a:rPr>
              <a:t>UNIT OF ACCOUNT</a:t>
            </a:r>
          </a:p>
        </p:txBody>
      </p:sp>
      <p:sp>
        <p:nvSpPr>
          <p:cNvPr id="7" name="Content Placeholder 6"/>
          <p:cNvSpPr>
            <a:spLocks noGrp="1"/>
          </p:cNvSpPr>
          <p:nvPr>
            <p:ph sz="quarter" idx="10"/>
          </p:nvPr>
        </p:nvSpPr>
        <p:spPr>
          <a:xfrm>
            <a:off x="127107" y="1323811"/>
            <a:ext cx="9804186" cy="2024754"/>
          </a:xfrm>
        </p:spPr>
        <p:txBody>
          <a:bodyPr/>
          <a:lstStyle/>
          <a:p>
            <a:r>
              <a:rPr lang="en-US" b="1" dirty="0">
                <a:latin typeface="Arial" panose="020B0604020202020204" pitchFamily="34" charset="0"/>
                <a:cs typeface="Arial" panose="020B0604020202020204" pitchFamily="34" charset="0"/>
              </a:rPr>
              <a:t>Unit of account: </a:t>
            </a:r>
            <a:r>
              <a:rPr lang="en-US" dirty="0">
                <a:latin typeface="Arial" panose="020B0604020202020204" pitchFamily="34" charset="0"/>
                <a:cs typeface="Arial" panose="020B0604020202020204" pitchFamily="34" charset="0"/>
              </a:rPr>
              <a:t>Money provides a yardstick for measuring and comparing the values of a wide variety of goods and services.</a:t>
            </a:r>
          </a:p>
        </p:txBody>
      </p:sp>
      <p:sp>
        <p:nvSpPr>
          <p:cNvPr id="4" name="Title 5">
            <a:extLst>
              <a:ext uri="{FF2B5EF4-FFF2-40B4-BE49-F238E27FC236}">
                <a16:creationId xmlns:a16="http://schemas.microsoft.com/office/drawing/2014/main" id="{5BB6D886-0FB0-4AAA-985B-7D45780EFF40}"/>
              </a:ext>
            </a:extLst>
          </p:cNvPr>
          <p:cNvSpPr txBox="1">
            <a:spLocks/>
          </p:cNvSpPr>
          <p:nvPr/>
        </p:nvSpPr>
        <p:spPr>
          <a:xfrm>
            <a:off x="62076" y="2795451"/>
            <a:ext cx="9996324" cy="1478344"/>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ctr" rtl="0">
              <a:lnSpc>
                <a:spcPct val="100000"/>
              </a:lnSpc>
              <a:spcBef>
                <a:spcPts val="624"/>
              </a:spcBef>
              <a:spcAft>
                <a:spcPts val="0"/>
              </a:spcAft>
              <a:buClr>
                <a:schemeClr val="lt1"/>
              </a:buClr>
              <a:buFont typeface="Helvetica Neue"/>
              <a:buNone/>
              <a:defRPr sz="3200" b="1" i="0" u="none" strike="noStrike" cap="none">
                <a:solidFill>
                  <a:srgbClr val="DA1B2C"/>
                </a:solidFill>
                <a:latin typeface="Arial" pitchFamily="34" charset="0"/>
                <a:ea typeface="Helvetica Neue"/>
                <a:cs typeface="Arial" pitchFamily="34" charset="0"/>
                <a:sym typeface="Helvetica Neu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STANDARD OF DEFERRED PAYMENT </a:t>
            </a:r>
          </a:p>
        </p:txBody>
      </p:sp>
      <p:sp>
        <p:nvSpPr>
          <p:cNvPr id="8" name="Content Placeholder 6">
            <a:extLst>
              <a:ext uri="{FF2B5EF4-FFF2-40B4-BE49-F238E27FC236}">
                <a16:creationId xmlns:a16="http://schemas.microsoft.com/office/drawing/2014/main" id="{680A9EE4-BFE5-4B40-A807-0D572CDF22E7}"/>
              </a:ext>
            </a:extLst>
          </p:cNvPr>
          <p:cNvSpPr txBox="1">
            <a:spLocks/>
          </p:cNvSpPr>
          <p:nvPr/>
        </p:nvSpPr>
        <p:spPr>
          <a:xfrm>
            <a:off x="254214" y="4127447"/>
            <a:ext cx="9386175" cy="202475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457200" marR="0" lvl="0" indent="-457200" algn="l" rtl="0">
              <a:lnSpc>
                <a:spcPct val="100000"/>
              </a:lnSpc>
              <a:spcBef>
                <a:spcPts val="624"/>
              </a:spcBef>
              <a:spcAft>
                <a:spcPts val="0"/>
              </a:spcAft>
              <a:buClr>
                <a:srgbClr val="4E4E4E"/>
              </a:buClr>
              <a:buFont typeface="Arial" pitchFamily="34" charset="0"/>
              <a:buChar char="•"/>
              <a:defRPr sz="2800" b="0" i="0" u="none" strike="noStrike" cap="none">
                <a:solidFill>
                  <a:schemeClr val="tx1"/>
                </a:solidFill>
                <a:latin typeface="Arial" pitchFamily="34" charset="0"/>
                <a:ea typeface="Helvetica Neue"/>
                <a:cs typeface="Arial" pitchFamily="34" charset="0"/>
                <a:sym typeface="Helvetica Neue"/>
              </a:defRPr>
            </a:lvl1pPr>
            <a:lvl2pPr marL="914400" marR="0" lvl="1" indent="-457200" algn="l" rtl="0">
              <a:lnSpc>
                <a:spcPct val="100000"/>
              </a:lnSpc>
              <a:spcBef>
                <a:spcPts val="624"/>
              </a:spcBef>
              <a:spcAft>
                <a:spcPts val="0"/>
              </a:spcAft>
              <a:buClr>
                <a:srgbClr val="4E4E4E"/>
              </a:buClr>
              <a:buFont typeface="Arial" pitchFamily="34" charset="0"/>
              <a:buChar char="–"/>
              <a:defRPr sz="2600" b="0" i="0" u="none" strike="noStrike" cap="none">
                <a:solidFill>
                  <a:schemeClr val="tx1"/>
                </a:solidFill>
                <a:latin typeface="Arial" pitchFamily="34" charset="0"/>
                <a:ea typeface="Helvetica Neue"/>
                <a:cs typeface="Arial" pitchFamily="34" charset="0"/>
                <a:sym typeface="Helvetica Neue"/>
              </a:defRPr>
            </a:lvl2pPr>
            <a:lvl3pPr marL="1371600" marR="0" lvl="2" indent="-457200" algn="l" rtl="0">
              <a:lnSpc>
                <a:spcPct val="100000"/>
              </a:lnSpc>
              <a:spcBef>
                <a:spcPts val="624"/>
              </a:spcBef>
              <a:spcAft>
                <a:spcPts val="0"/>
              </a:spcAft>
              <a:buClr>
                <a:srgbClr val="4E4E4E"/>
              </a:buClr>
              <a:buFont typeface="Wingdings" pitchFamily="2" charset="2"/>
              <a:buChar char="§"/>
              <a:defRPr sz="2400" b="0" i="0" u="none" strike="noStrike" cap="none">
                <a:solidFill>
                  <a:schemeClr val="tx1"/>
                </a:solidFill>
                <a:latin typeface="Arial" pitchFamily="34" charset="0"/>
                <a:ea typeface="Helvetica Neue"/>
                <a:cs typeface="Arial" pitchFamily="34" charset="0"/>
                <a:sym typeface="Helvetica Neue"/>
              </a:defRPr>
            </a:lvl3pPr>
            <a:lvl4pPr marL="1866900" marR="0" lvl="3" indent="-342900" algn="l" rtl="0">
              <a:lnSpc>
                <a:spcPct val="100000"/>
              </a:lnSpc>
              <a:spcBef>
                <a:spcPts val="624"/>
              </a:spcBef>
              <a:spcAft>
                <a:spcPts val="0"/>
              </a:spcAft>
              <a:buClr>
                <a:srgbClr val="4E4E4E"/>
              </a:buClr>
              <a:buFont typeface="Wingdings" pitchFamily="2" charset="2"/>
              <a:buChar char="q"/>
              <a:defRPr sz="2000" b="0" i="0" u="none" strike="noStrike" cap="none">
                <a:solidFill>
                  <a:schemeClr val="tx1"/>
                </a:solidFill>
                <a:latin typeface="Arial" pitchFamily="34" charset="0"/>
                <a:ea typeface="Helvetica Neue"/>
                <a:cs typeface="Arial" pitchFamily="34" charset="0"/>
                <a:sym typeface="Helvetica Neue"/>
              </a:defRPr>
            </a:lvl4pPr>
            <a:lvl5pPr marL="2374900" marR="0" lvl="4" indent="-342900" algn="l" rtl="0">
              <a:lnSpc>
                <a:spcPct val="100000"/>
              </a:lnSpc>
              <a:spcBef>
                <a:spcPts val="624"/>
              </a:spcBef>
              <a:spcAft>
                <a:spcPts val="0"/>
              </a:spcAft>
              <a:buClr>
                <a:srgbClr val="4E4E4E"/>
              </a:buClr>
              <a:buFont typeface="Arial" pitchFamily="34" charset="0"/>
              <a:buChar char="•"/>
              <a:defRPr sz="2200" b="0" i="0" u="none" strike="noStrike" cap="none">
                <a:solidFill>
                  <a:schemeClr val="tx1"/>
                </a:solidFill>
                <a:latin typeface="Arial" pitchFamily="34" charset="0"/>
                <a:ea typeface="Helvetica Neue"/>
                <a:cs typeface="Arial" pitchFamily="34" charset="0"/>
                <a:sym typeface="Helvetica Neue"/>
              </a:defRPr>
            </a:lvl5pPr>
            <a:lvl6pPr marL="2801767" marR="0" lvl="5" indent="-122066" algn="l" rtl="0">
              <a:lnSpc>
                <a:spcPct val="100000"/>
              </a:lnSpc>
              <a:spcBef>
                <a:spcPts val="440"/>
              </a:spcBef>
              <a:spcAft>
                <a:spcPts val="0"/>
              </a:spcAft>
              <a:buClr>
                <a:schemeClr val="dk1"/>
              </a:buClr>
              <a:buSzPct val="100000"/>
              <a:buFont typeface="Arial"/>
              <a:buChar char="•"/>
              <a:defRPr sz="2200" b="0" i="0" u="none" strike="noStrike" cap="none">
                <a:solidFill>
                  <a:schemeClr val="dk1"/>
                </a:solidFill>
                <a:latin typeface="Calibri"/>
                <a:ea typeface="Calibri"/>
                <a:cs typeface="Calibri"/>
                <a:sym typeface="Calibri"/>
              </a:defRPr>
            </a:lvl6pPr>
            <a:lvl7pPr marL="3311180" marR="0" lvl="6" indent="-123480" algn="l" rtl="0">
              <a:lnSpc>
                <a:spcPct val="100000"/>
              </a:lnSpc>
              <a:spcBef>
                <a:spcPts val="440"/>
              </a:spcBef>
              <a:spcAft>
                <a:spcPts val="0"/>
              </a:spcAft>
              <a:buClr>
                <a:schemeClr val="dk1"/>
              </a:buClr>
              <a:buSzPct val="100000"/>
              <a:buFont typeface="Arial"/>
              <a:buChar char="•"/>
              <a:defRPr sz="2200" b="0" i="0" u="none" strike="noStrike" cap="none">
                <a:solidFill>
                  <a:schemeClr val="dk1"/>
                </a:solidFill>
                <a:latin typeface="Calibri"/>
                <a:ea typeface="Calibri"/>
                <a:cs typeface="Calibri"/>
                <a:sym typeface="Calibri"/>
              </a:defRPr>
            </a:lvl7pPr>
            <a:lvl8pPr marL="3820592" marR="0" lvl="7" indent="-124891" algn="l" rtl="0">
              <a:lnSpc>
                <a:spcPct val="100000"/>
              </a:lnSpc>
              <a:spcBef>
                <a:spcPts val="440"/>
              </a:spcBef>
              <a:spcAft>
                <a:spcPts val="0"/>
              </a:spcAft>
              <a:buClr>
                <a:schemeClr val="dk1"/>
              </a:buClr>
              <a:buSzPct val="100000"/>
              <a:buFont typeface="Arial"/>
              <a:buChar char="•"/>
              <a:defRPr sz="2200" b="0" i="0" u="none" strike="noStrike" cap="none">
                <a:solidFill>
                  <a:schemeClr val="dk1"/>
                </a:solidFill>
                <a:latin typeface="Calibri"/>
                <a:ea typeface="Calibri"/>
                <a:cs typeface="Calibri"/>
                <a:sym typeface="Calibri"/>
              </a:defRPr>
            </a:lvl8pPr>
            <a:lvl9pPr marL="4330004" marR="0" lvl="8" indent="-126303" algn="l" rtl="0">
              <a:lnSpc>
                <a:spcPct val="100000"/>
              </a:lnSpc>
              <a:spcBef>
                <a:spcPts val="440"/>
              </a:spcBef>
              <a:spcAft>
                <a:spcPts val="0"/>
              </a:spcAft>
              <a:buClr>
                <a:schemeClr val="dk1"/>
              </a:buClr>
              <a:buSzPct val="100000"/>
              <a:buFont typeface="Arial"/>
              <a:buChar char="•"/>
              <a:defRPr sz="2200" b="0" i="0" u="none" strike="noStrike" cap="none">
                <a:solidFill>
                  <a:schemeClr val="dk1"/>
                </a:solidFill>
                <a:latin typeface="Calibri"/>
                <a:ea typeface="Calibri"/>
                <a:cs typeface="Calibri"/>
                <a:sym typeface="Calibri"/>
              </a:defRPr>
            </a:lvl9pPr>
          </a:lstStyle>
          <a:p>
            <a:r>
              <a:rPr lang="en-US" b="1" dirty="0"/>
              <a:t>Standard of deferred payment:  </a:t>
            </a:r>
            <a:r>
              <a:rPr lang="en-US" dirty="0"/>
              <a:t>Money is being widely accepted way to value a debt; thereby allowing goods and services to be acquired now and </a:t>
            </a:r>
            <a:r>
              <a:rPr lang="en-US" i="1" dirty="0"/>
              <a:t>paid</a:t>
            </a:r>
            <a:r>
              <a:rPr lang="en-US" dirty="0"/>
              <a:t> for in the future</a:t>
            </a:r>
          </a:p>
        </p:txBody>
      </p:sp>
    </p:spTree>
    <p:extLst>
      <p:ext uri="{BB962C8B-B14F-4D97-AF65-F5344CB8AC3E}">
        <p14:creationId xmlns:p14="http://schemas.microsoft.com/office/powerpoint/2010/main" val="1167107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0692"/>
            <a:ext cx="10154580" cy="1170875"/>
          </a:xfrm>
        </p:spPr>
        <p:txBody>
          <a:bodyPr/>
          <a:lstStyle/>
          <a:p>
            <a:r>
              <a:rPr lang="en-US" dirty="0">
                <a:latin typeface="Arial" panose="020B0604020202020204" pitchFamily="34" charset="0"/>
                <a:cs typeface="Arial" panose="020B0604020202020204" pitchFamily="34" charset="0"/>
              </a:rPr>
              <a:t>TYPES OF MONEY</a:t>
            </a:r>
          </a:p>
        </p:txBody>
      </p:sp>
      <p:sp>
        <p:nvSpPr>
          <p:cNvPr id="3" name="Content Placeholder 2"/>
          <p:cNvSpPr>
            <a:spLocks noGrp="1"/>
          </p:cNvSpPr>
          <p:nvPr>
            <p:ph sz="quarter" idx="10"/>
          </p:nvPr>
        </p:nvSpPr>
        <p:spPr>
          <a:xfrm>
            <a:off x="175197" y="1351567"/>
            <a:ext cx="9412940" cy="5658416"/>
          </a:xfrm>
        </p:spPr>
        <p:txBody>
          <a:bodyPr/>
          <a:lstStyle/>
          <a:p>
            <a:pPr>
              <a:spcAft>
                <a:spcPts val="1200"/>
              </a:spcAft>
            </a:pPr>
            <a:r>
              <a:rPr lang="en-US" dirty="0">
                <a:latin typeface="Arial" panose="020B0604020202020204" pitchFamily="34" charset="0"/>
                <a:cs typeface="Arial" panose="020B0604020202020204" pitchFamily="34" charset="0"/>
              </a:rPr>
              <a:t>For thousands of years, societies have used commodity money.</a:t>
            </a:r>
          </a:p>
          <a:p>
            <a:pPr>
              <a:spcAft>
                <a:spcPts val="1200"/>
              </a:spcAft>
            </a:pPr>
            <a:r>
              <a:rPr lang="en-US" b="1" dirty="0">
                <a:latin typeface="Arial" panose="020B0604020202020204" pitchFamily="34" charset="0"/>
                <a:cs typeface="Arial" panose="020B0604020202020204" pitchFamily="34" charset="0"/>
              </a:rPr>
              <a:t>Commodity money: </a:t>
            </a:r>
            <a:r>
              <a:rPr lang="en-US" dirty="0">
                <a:latin typeface="Arial" panose="020B0604020202020204" pitchFamily="34" charset="0"/>
                <a:cs typeface="Arial" panose="020B0604020202020204" pitchFamily="34" charset="0"/>
              </a:rPr>
              <a:t>a good used as a medium of exchange that has intrinsic value in other uses</a:t>
            </a:r>
          </a:p>
          <a:p>
            <a:pPr>
              <a:spcAft>
                <a:spcPts val="1200"/>
              </a:spcAft>
            </a:pPr>
            <a:r>
              <a:rPr lang="en-US" b="1" dirty="0"/>
              <a:t>Commodity-backed money: </a:t>
            </a:r>
            <a:r>
              <a:rPr lang="en-US" dirty="0"/>
              <a:t>a medium of exchange with </a:t>
            </a:r>
            <a:r>
              <a:rPr lang="en-US" b="1" dirty="0"/>
              <a:t>no intrinsic value; </a:t>
            </a:r>
            <a:r>
              <a:rPr lang="en-US" dirty="0"/>
              <a:t>the ultimate value is guaranteed by a promise that </a:t>
            </a:r>
            <a:r>
              <a:rPr lang="en-US" b="1" dirty="0"/>
              <a:t>it can be converted into valuable goods</a:t>
            </a:r>
          </a:p>
          <a:p>
            <a:pPr>
              <a:spcAft>
                <a:spcPts val="1200"/>
              </a:spcAft>
            </a:pPr>
            <a:r>
              <a:rPr lang="en-US" b="1" dirty="0"/>
              <a:t>Fiat money: </a:t>
            </a:r>
            <a:r>
              <a:rPr lang="en-US" dirty="0"/>
              <a:t>money whose value derives entirely from its official status as a means of payment</a:t>
            </a:r>
          </a:p>
          <a:p>
            <a:pPr>
              <a:spcAft>
                <a:spcPts val="1200"/>
              </a:spcAft>
            </a:pPr>
            <a:endParaRPr lang="en-US" b="1" dirty="0"/>
          </a:p>
          <a:p>
            <a:pPr>
              <a:spcAft>
                <a:spcPts val="1200"/>
              </a:spcAft>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2745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180" y="-136198"/>
            <a:ext cx="10154580" cy="1170875"/>
          </a:xfrm>
        </p:spPr>
        <p:txBody>
          <a:bodyPr/>
          <a:lstStyle/>
          <a:p>
            <a:r>
              <a:rPr lang="en-US" dirty="0">
                <a:latin typeface="Arial" panose="020B0604020202020204" pitchFamily="34" charset="0"/>
                <a:cs typeface="Arial" panose="020B0604020202020204" pitchFamily="34" charset="0"/>
              </a:rPr>
              <a:t>MEASURING THE MONEY SUPPLY</a:t>
            </a:r>
          </a:p>
        </p:txBody>
      </p:sp>
      <p:sp>
        <p:nvSpPr>
          <p:cNvPr id="3" name="Content Placeholder 2"/>
          <p:cNvSpPr>
            <a:spLocks noGrp="1"/>
          </p:cNvSpPr>
          <p:nvPr>
            <p:ph sz="quarter" idx="10"/>
          </p:nvPr>
        </p:nvSpPr>
        <p:spPr>
          <a:xfrm>
            <a:off x="79017" y="886735"/>
            <a:ext cx="9804186" cy="5331665"/>
          </a:xfrm>
        </p:spPr>
        <p:txBody>
          <a:bodyPr/>
          <a:lstStyle/>
          <a:p>
            <a:pPr marL="354013" indent="-354013">
              <a:spcAft>
                <a:spcPts val="1200"/>
              </a:spcAft>
            </a:pPr>
            <a:r>
              <a:rPr lang="en-US" sz="2600" b="1" dirty="0">
                <a:latin typeface="Arial" panose="020B0604020202020204" pitchFamily="34" charset="0"/>
                <a:cs typeface="Arial" panose="020B0604020202020204" pitchFamily="34" charset="0"/>
              </a:rPr>
              <a:t>Monetary aggregate</a:t>
            </a:r>
            <a:r>
              <a:rPr lang="en-US" sz="2600" dirty="0">
                <a:latin typeface="Arial" panose="020B0604020202020204" pitchFamily="34" charset="0"/>
                <a:cs typeface="Arial" panose="020B0604020202020204" pitchFamily="34" charset="0"/>
              </a:rPr>
              <a:t>:</a:t>
            </a:r>
            <a:r>
              <a:rPr lang="en-US" sz="2600" b="1" dirty="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an overall measure of the money supply.</a:t>
            </a:r>
          </a:p>
          <a:p>
            <a:pPr marL="863600" lvl="1" indent="-355600">
              <a:spcAft>
                <a:spcPts val="1200"/>
              </a:spcAft>
            </a:pPr>
            <a:r>
              <a:rPr lang="en-US" sz="2200" dirty="0"/>
              <a:t>T</a:t>
            </a:r>
            <a:r>
              <a:rPr lang="en-US" sz="2200" dirty="0">
                <a:latin typeface="Arial" panose="020B0604020202020204" pitchFamily="34" charset="0"/>
                <a:cs typeface="Arial" panose="020B0604020202020204" pitchFamily="34" charset="0"/>
              </a:rPr>
              <a:t>wo measures of the money supply</a:t>
            </a:r>
            <a:r>
              <a:rPr lang="en-US" sz="2200" dirty="0"/>
              <a:t>:</a:t>
            </a:r>
            <a:endParaRPr lang="en-US" sz="2200" b="1" dirty="0">
              <a:latin typeface="Arial" panose="020B0604020202020204" pitchFamily="34" charset="0"/>
              <a:cs typeface="Arial" panose="020B0604020202020204" pitchFamily="34" charset="0"/>
            </a:endParaRPr>
          </a:p>
          <a:p>
            <a:pPr marL="1371600" lvl="2" indent="-355600">
              <a:spcAft>
                <a:spcPts val="1200"/>
              </a:spcAft>
            </a:pPr>
            <a:r>
              <a:rPr lang="en-US" sz="2000" dirty="0">
                <a:latin typeface="Arial" panose="020B0604020202020204" pitchFamily="34" charset="0"/>
                <a:cs typeface="Arial" panose="020B0604020202020204" pitchFamily="34" charset="0"/>
              </a:rPr>
              <a:t>M1 includes only the most liquid forms of money.</a:t>
            </a:r>
          </a:p>
          <a:p>
            <a:pPr marL="1371600" lvl="2" indent="-355600">
              <a:spcAft>
                <a:spcPts val="1200"/>
              </a:spcAft>
            </a:pPr>
            <a:r>
              <a:rPr lang="en-US" sz="2000" dirty="0">
                <a:latin typeface="Arial" panose="020B0604020202020204" pitchFamily="34" charset="0"/>
                <a:cs typeface="Arial" panose="020B0604020202020204" pitchFamily="34" charset="0"/>
              </a:rPr>
              <a:t>M2 includes </a:t>
            </a:r>
            <a:r>
              <a:rPr lang="en-US" sz="2000" b="1" dirty="0">
                <a:latin typeface="Arial" panose="020B0604020202020204" pitchFamily="34" charset="0"/>
                <a:cs typeface="Arial" panose="020B0604020202020204" pitchFamily="34" charset="0"/>
              </a:rPr>
              <a:t>near-moneys</a:t>
            </a:r>
            <a:r>
              <a:rPr lang="en-US" sz="2000" dirty="0">
                <a:latin typeface="Arial" panose="020B0604020202020204" pitchFamily="34" charset="0"/>
                <a:cs typeface="Arial" panose="020B0604020202020204" pitchFamily="34" charset="0"/>
              </a:rPr>
              <a:t>:</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financial assets that can’t be directly used as a medium of exchange but can readily be converted into cash or checkable bank deposits. </a:t>
            </a:r>
            <a:r>
              <a:rPr lang="en-US" sz="2000" dirty="0"/>
              <a:t>Example: small-denomination certificates of deposit (CDs), which aren’t checkable but can be withdrawn at any time before their maturity date</a:t>
            </a:r>
          </a:p>
          <a:p>
            <a:pPr marL="712788" lvl="1" indent="-357188">
              <a:spcAft>
                <a:spcPts val="1200"/>
              </a:spcAft>
            </a:pPr>
            <a:endParaRPr lang="en-US" sz="2400" dirty="0">
              <a:latin typeface="Arial" panose="020B0604020202020204" pitchFamily="34" charset="0"/>
              <a:cs typeface="Arial" panose="020B0604020202020204" pitchFamily="34" charset="0"/>
            </a:endParaRPr>
          </a:p>
        </p:txBody>
      </p:sp>
      <p:pic>
        <p:nvPicPr>
          <p:cNvPr id="4" name="Picture 3" descr="Two pie charts labeled (a) and (b) show the monetary aggregates in March 2023 using two definitions of the money supply.&#10;The first pie chart is labeled (a) M 1 equals 18,878.8 (billions of dollars). The chart is divided into three segments totaling 18,878.8 billion dollars representing the M 1 money supply. The data presented on the chart read as follows:&#10;• Other liquid deposits, 60.8 percent, 11,481.3 billion dollars&#10;• Checkable bank deposits, 27.4 percent, 5,172.3 billion dollars&#10;• Currency in circulation, 11.8 percent, 2,225.2 billion dollars.&#10;The second pie chart is labeled (b) M 2 equals 20,823.1 billion dollars. The chart is divided into three segments totaling 20,823.1 billion dollars representing the M 2 money supply. The data presented on the chart read as follows:&#10;• M 1, 90.1 percent, 18,878.8 billion dollars&#10;• Money market funds, 6.4 percent, 1,341.1 billion dollars&#10;• Time deposits, 2.9 percent, 603.2 billion dollars.">
            <a:extLst>
              <a:ext uri="{FF2B5EF4-FFF2-40B4-BE49-F238E27FC236}">
                <a16:creationId xmlns:a16="http://schemas.microsoft.com/office/drawing/2014/main" id="{BB8DABAD-B015-63A9-96FC-A42AD1836B2D}"/>
              </a:ext>
            </a:extLst>
          </p:cNvPr>
          <p:cNvPicPr>
            <a:picLocks noChangeAspect="1"/>
          </p:cNvPicPr>
          <p:nvPr/>
        </p:nvPicPr>
        <p:blipFill>
          <a:blip r:embed="rId2"/>
          <a:stretch>
            <a:fillRect/>
          </a:stretch>
        </p:blipFill>
        <p:spPr>
          <a:xfrm>
            <a:off x="662473" y="4766557"/>
            <a:ext cx="8692541" cy="2474776"/>
          </a:xfrm>
          <a:prstGeom prst="rect">
            <a:avLst/>
          </a:prstGeom>
        </p:spPr>
      </p:pic>
    </p:spTree>
    <p:extLst>
      <p:ext uri="{BB962C8B-B14F-4D97-AF65-F5344CB8AC3E}">
        <p14:creationId xmlns:p14="http://schemas.microsoft.com/office/powerpoint/2010/main" val="3298077504"/>
      </p:ext>
    </p:extLst>
  </p:cSld>
  <p:clrMapOvr>
    <a:masterClrMapping/>
  </p:clrMapOvr>
</p:sld>
</file>

<file path=ppt/theme/theme1.xml><?xml version="1.0" encoding="utf-8"?>
<a:theme xmlns:a="http://schemas.openxmlformats.org/drawingml/2006/main" name="Default Theme">
  <a:themeElements>
    <a:clrScheme name="Macmillan Learning Brand Colors">
      <a:dk1>
        <a:srgbClr val="000000"/>
      </a:dk1>
      <a:lt1>
        <a:srgbClr val="FFFFFF"/>
      </a:lt1>
      <a:dk2>
        <a:srgbClr val="DA1B2C"/>
      </a:dk2>
      <a:lt2>
        <a:srgbClr val="FFFFFE"/>
      </a:lt2>
      <a:accent1>
        <a:srgbClr val="4E4E4E"/>
      </a:accent1>
      <a:accent2>
        <a:srgbClr val="999999"/>
      </a:accent2>
      <a:accent3>
        <a:srgbClr val="CCCCCC"/>
      </a:accent3>
      <a:accent4>
        <a:srgbClr val="E6E6E6"/>
      </a:accent4>
      <a:accent5>
        <a:srgbClr val="DA1B2C"/>
      </a:accent5>
      <a:accent6>
        <a:srgbClr val="A90F1E"/>
      </a:accent6>
      <a:hlink>
        <a:srgbClr val="0000FF"/>
      </a:hlink>
      <a:folHlink>
        <a:srgbClr val="4C4C4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13789</TotalTime>
  <Words>4083</Words>
  <Application>Microsoft Office PowerPoint</Application>
  <PresentationFormat>Custom</PresentationFormat>
  <Paragraphs>336</Paragraphs>
  <Slides>56</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56</vt:i4>
      </vt:variant>
    </vt:vector>
  </HeadingPairs>
  <TitlesOfParts>
    <vt:vector size="64" baseType="lpstr">
      <vt:lpstr>Arial</vt:lpstr>
      <vt:lpstr>Calibri</vt:lpstr>
      <vt:lpstr>Cambria Math</vt:lpstr>
      <vt:lpstr>Century Gothic</vt:lpstr>
      <vt:lpstr>Gill Sans</vt:lpstr>
      <vt:lpstr>Helvetica Neue</vt:lpstr>
      <vt:lpstr>Wingdings</vt:lpstr>
      <vt:lpstr>Default Theme</vt:lpstr>
      <vt:lpstr>PowerPoint Presentation</vt:lpstr>
      <vt:lpstr>WHAT YOU WILL LEARN IN THIS CHAPTER</vt:lpstr>
      <vt:lpstr>MONEY: THE ESSENTIAL CHANNEL BETWEEN MARKETS</vt:lpstr>
      <vt:lpstr>IMPORTANT MONEY DEFINITIONS</vt:lpstr>
      <vt:lpstr>THE ROLES OR FUNCTIONS OF MONEY</vt:lpstr>
      <vt:lpstr>MEDIUM OF EXCHANGE</vt:lpstr>
      <vt:lpstr>UNIT OF ACCOUNT</vt:lpstr>
      <vt:lpstr>TYPES OF MONEY</vt:lpstr>
      <vt:lpstr>MEASURING THE MONEY SUPPLY</vt:lpstr>
      <vt:lpstr>PowerPoint Presentation</vt:lpstr>
      <vt:lpstr>LEARN BY DOING PRACTICE QUESTION 1</vt:lpstr>
      <vt:lpstr>LEARN BY DOING PRACTICE QUESTION 1 (Answer)</vt:lpstr>
      <vt:lpstr>THE MONETARY ROLE OF BANKS</vt:lpstr>
      <vt:lpstr>WHAT BANKS DO </vt:lpstr>
      <vt:lpstr>Required and Excess Reserves</vt:lpstr>
      <vt:lpstr>WHAT BANKS DO </vt:lpstr>
      <vt:lpstr>THE PROBLEM OF BANK RUNS</vt:lpstr>
      <vt:lpstr>BANK REGULATION</vt:lpstr>
      <vt:lpstr>LIMITS TO REGULATION’S REACH: SHADOW BANKING</vt:lpstr>
      <vt:lpstr>HOW BANKS CREATE MONEY (1/2)</vt:lpstr>
      <vt:lpstr>HOW BANKS CREATE MONEY (2/2)</vt:lpstr>
      <vt:lpstr>RESERVES, BANK DEPOSITS, AND THE MONEY MULTIPLIER</vt:lpstr>
      <vt:lpstr>LEARN BY DOING PRACTICE QUESTION 2</vt:lpstr>
      <vt:lpstr>LEARN BY DOING PRACTICE QUESTION 2 (Answer)</vt:lpstr>
      <vt:lpstr>LEARN BY DOING PRACTICE QUESTION 3</vt:lpstr>
      <vt:lpstr>LEARN BY DOING PRACTICE QUESTION 3 (Answer)</vt:lpstr>
      <vt:lpstr>Money creation at Bank of America</vt:lpstr>
      <vt:lpstr>Bank of America lends money out</vt:lpstr>
      <vt:lpstr>Follow the money…</vt:lpstr>
      <vt:lpstr>When will it end?</vt:lpstr>
      <vt:lpstr>Deposits multiplying</vt:lpstr>
      <vt:lpstr>Simple deposit multiplier</vt:lpstr>
      <vt:lpstr>PowerPoint Presentation</vt:lpstr>
      <vt:lpstr>THE MONEY MULTIPLIER IN REALITY (1/2)</vt:lpstr>
      <vt:lpstr>THE MONEY MULTIPLIER IN REALITY (2/2)</vt:lpstr>
      <vt:lpstr>THE FEDERAL RESERVE SYSTEM</vt:lpstr>
      <vt:lpstr>WHERE ARE THE FEDERAL RESERVE BANKS?</vt:lpstr>
      <vt:lpstr>PowerPoint Presentation</vt:lpstr>
      <vt:lpstr>RESERVE REQUIREMENTS AND THE DISCOUNT RATE</vt:lpstr>
      <vt:lpstr>WHAT THE FED DOES: RESERVE REQUIREMENTS AND THE DISCOUNT RATE</vt:lpstr>
      <vt:lpstr>OPEN-MARKET OPERATIONS AND REVERSE REPO OPERATIONS (1/3)</vt:lpstr>
      <vt:lpstr>OPEN-MARKET OPERATIONS AND REVERSE REPO OPERATIONS (2/3)</vt:lpstr>
      <vt:lpstr>OPEN-MARKET OPERATIONS AND REVERSE REPO OPERATIONS (3/3)</vt:lpstr>
      <vt:lpstr>LEARN BY DOING PRACTICE QUESTION 4</vt:lpstr>
      <vt:lpstr>LEARN BY DOING PRACTICE QUESTION 4 (Answer)</vt:lpstr>
      <vt:lpstr>HOW OPEN-MARKET OPERATIONS WORK ONCE AGAIN</vt:lpstr>
      <vt:lpstr>THE EUROPEAN CENTRAL BANK (1/2)</vt:lpstr>
      <vt:lpstr>THE EUROPEAN CENTRAL BANK (2/2)</vt:lpstr>
      <vt:lpstr>THE EVOLUTION OF THE AMERICAN BANKING SYSTEM</vt:lpstr>
      <vt:lpstr>THE CREATION OF THE FEDERAL RESERVE</vt:lpstr>
      <vt:lpstr>THE GLASS-STEAGALL ACT</vt:lpstr>
      <vt:lpstr>THE SAVINGS AND LOAN CRISIS OF THE 1980S</vt:lpstr>
      <vt:lpstr>THE FINANCIAL CRISIS OF 2008 PRELIMS</vt:lpstr>
      <vt:lpstr>THE FINANCIAL CRISIS OF 2008</vt:lpstr>
      <vt:lpstr>THE FINANCIAL CRISIS OF 2008</vt:lpstr>
      <vt:lpstr>REGULATION AFTER THE 2008 CRISIS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14 LECTURE - MONEY, BANKING, AND THE FEDERAL RESERVE SYSTEM</dc:title>
  <dc:creator>DCM</dc:creator>
  <cp:lastModifiedBy>Dennis McCornac</cp:lastModifiedBy>
  <cp:revision>457</cp:revision>
  <dcterms:modified xsi:type="dcterms:W3CDTF">2025-10-22T04:45:45Z</dcterms:modified>
  <cp:contentStatus/>
</cp:coreProperties>
</file>