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58"/>
  </p:notesMasterIdLst>
  <p:handoutMasterIdLst>
    <p:handoutMasterId r:id="rId59"/>
  </p:handoutMasterIdLst>
  <p:sldIdLst>
    <p:sldId id="307" r:id="rId2"/>
    <p:sldId id="266" r:id="rId3"/>
    <p:sldId id="267" r:id="rId4"/>
    <p:sldId id="268" r:id="rId5"/>
    <p:sldId id="269" r:id="rId6"/>
    <p:sldId id="270" r:id="rId7"/>
    <p:sldId id="271" r:id="rId8"/>
    <p:sldId id="473" r:id="rId9"/>
    <p:sldId id="743" r:id="rId10"/>
    <p:sldId id="742" r:id="rId11"/>
    <p:sldId id="273" r:id="rId12"/>
    <p:sldId id="274" r:id="rId13"/>
    <p:sldId id="275" r:id="rId14"/>
    <p:sldId id="278" r:id="rId15"/>
    <p:sldId id="739" r:id="rId16"/>
    <p:sldId id="740" r:id="rId17"/>
    <p:sldId id="741" r:id="rId18"/>
    <p:sldId id="279" r:id="rId19"/>
    <p:sldId id="280" r:id="rId20"/>
    <p:sldId id="281" r:id="rId21"/>
    <p:sldId id="282" r:id="rId22"/>
    <p:sldId id="283" r:id="rId23"/>
    <p:sldId id="276" r:id="rId24"/>
    <p:sldId id="308" r:id="rId25"/>
    <p:sldId id="284" r:id="rId26"/>
    <p:sldId id="309" r:id="rId27"/>
    <p:sldId id="285" r:id="rId28"/>
    <p:sldId id="286" r:id="rId29"/>
    <p:sldId id="744" r:id="rId30"/>
    <p:sldId id="288" r:id="rId31"/>
    <p:sldId id="289" r:id="rId32"/>
    <p:sldId id="290" r:id="rId33"/>
    <p:sldId id="291" r:id="rId34"/>
    <p:sldId id="292" r:id="rId35"/>
    <p:sldId id="293" r:id="rId36"/>
    <p:sldId id="294" r:id="rId37"/>
    <p:sldId id="296" r:id="rId38"/>
    <p:sldId id="297" r:id="rId39"/>
    <p:sldId id="298" r:id="rId40"/>
    <p:sldId id="737" r:id="rId41"/>
    <p:sldId id="310" r:id="rId42"/>
    <p:sldId id="311" r:id="rId43"/>
    <p:sldId id="313" r:id="rId44"/>
    <p:sldId id="300" r:id="rId45"/>
    <p:sldId id="302" r:id="rId46"/>
    <p:sldId id="745" r:id="rId47"/>
    <p:sldId id="303" r:id="rId48"/>
    <p:sldId id="746" r:id="rId49"/>
    <p:sldId id="304" r:id="rId50"/>
    <p:sldId id="693" r:id="rId51"/>
    <p:sldId id="316" r:id="rId52"/>
    <p:sldId id="306" r:id="rId53"/>
    <p:sldId id="733" r:id="rId54"/>
    <p:sldId id="732" r:id="rId55"/>
    <p:sldId id="735" r:id="rId56"/>
    <p:sldId id="747" r:id="rId57"/>
  </p:sldIdLst>
  <p:sldSz cx="10058400" cy="7772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4E6"/>
    <a:srgbClr val="0505F1"/>
    <a:srgbClr val="7DE7EF"/>
    <a:srgbClr val="DA1B2C"/>
    <a:srgbClr val="4E4E4E"/>
    <a:srgbClr val="EDE5EF"/>
    <a:srgbClr val="E3EDF1"/>
    <a:srgbClr val="FFEACD"/>
    <a:srgbClr val="F8DCDD"/>
    <a:srgbClr val="F6D6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35" autoAdjust="0"/>
    <p:restoredTop sz="93606" autoAdjust="0"/>
  </p:normalViewPr>
  <p:slideViewPr>
    <p:cSldViewPr snapToGrid="0">
      <p:cViewPr varScale="1">
        <p:scale>
          <a:sx n="57" d="100"/>
          <a:sy n="57" d="100"/>
        </p:scale>
        <p:origin x="1296" y="90"/>
      </p:cViewPr>
      <p:guideLst>
        <p:guide orient="horz" pos="2448"/>
        <p:guide pos="3168"/>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12248"/>
    </p:cViewPr>
  </p:sorterViewPr>
  <p:notesViewPr>
    <p:cSldViewPr snapToGrid="0">
      <p:cViewPr varScale="1">
        <p:scale>
          <a:sx n="47" d="100"/>
          <a:sy n="47" d="100"/>
        </p:scale>
        <p:origin x="1928"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49070" y="109182"/>
            <a:ext cx="6441743" cy="900752"/>
          </a:xfrm>
          <a:prstGeom prst="rect">
            <a:avLst/>
          </a:prstGeom>
        </p:spPr>
        <p:txBody>
          <a:bodyPr vert="horz" lIns="91440" tIns="45720" rIns="91440" bIns="45720" rtlCol="0"/>
          <a:lstStyle>
            <a:lvl1pPr algn="l">
              <a:defRPr sz="1200"/>
            </a:lvl1pPr>
          </a:lstStyle>
          <a:p>
            <a:pPr algn="ctr"/>
            <a:r>
              <a:rPr lang="en-US" sz="1600" b="1" dirty="0">
                <a:solidFill>
                  <a:schemeClr val="tx1"/>
                </a:solidFill>
                <a:latin typeface="+mn-lt"/>
                <a:cs typeface="Arial" pitchFamily="34" charset="0"/>
              </a:rPr>
              <a:t>CHAPTER 12 LECTURE - AGGREGATE DEMAND AND </a:t>
            </a:r>
          </a:p>
          <a:p>
            <a:pPr algn="ctr"/>
            <a:r>
              <a:rPr lang="en-US" sz="1600" b="1" dirty="0">
                <a:solidFill>
                  <a:schemeClr val="tx1"/>
                </a:solidFill>
                <a:latin typeface="+mn-lt"/>
                <a:cs typeface="Arial" pitchFamily="34" charset="0"/>
              </a:rPr>
              <a:t>AGGREGATE SUPPLY</a:t>
            </a:r>
          </a:p>
          <a:p>
            <a:endParaRPr lang="en-US" dirty="0"/>
          </a:p>
        </p:txBody>
      </p:sp>
      <p:sp>
        <p:nvSpPr>
          <p:cNvPr id="7" name="TextBox 6">
            <a:extLst>
              <a:ext uri="{FF2B5EF4-FFF2-40B4-BE49-F238E27FC236}">
                <a16:creationId xmlns:a16="http://schemas.microsoft.com/office/drawing/2014/main" id="{A976DB33-A6AE-4DD5-BB0C-6840E712BA36}"/>
              </a:ext>
            </a:extLst>
          </p:cNvPr>
          <p:cNvSpPr txBox="1"/>
          <p:nvPr/>
        </p:nvSpPr>
        <p:spPr>
          <a:xfrm>
            <a:off x="3268604" y="8625386"/>
            <a:ext cx="402674" cy="307777"/>
          </a:xfrm>
          <a:prstGeom prst="rect">
            <a:avLst/>
          </a:prstGeom>
          <a:noFill/>
        </p:spPr>
        <p:txBody>
          <a:bodyPr wrap="none" rtlCol="0">
            <a:spAutoFit/>
          </a:bodyPr>
          <a:lstStyle/>
          <a:p>
            <a:fld id="{44A005FF-7E06-4B40-979B-4B2EDF145E28}" type="slidenum">
              <a:rPr lang="en-US" b="1" smtClean="0"/>
              <a:t>‹#›</a:t>
            </a:fld>
            <a:endParaRPr lang="en-US" b="1" dirty="0"/>
          </a:p>
        </p:txBody>
      </p:sp>
    </p:spTree>
    <p:extLst>
      <p:ext uri="{BB962C8B-B14F-4D97-AF65-F5344CB8AC3E}">
        <p14:creationId xmlns:p14="http://schemas.microsoft.com/office/powerpoint/2010/main" val="156834337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509411" marR="0" lvl="1" indent="-1411" algn="l" rtl="0">
              <a:spcBef>
                <a:spcPts val="0"/>
              </a:spcBef>
              <a:buNone/>
              <a:defRPr sz="2000" b="0" i="0" u="none" strike="noStrike" cap="none">
                <a:solidFill>
                  <a:schemeClr val="dk1"/>
                </a:solidFill>
                <a:latin typeface="Calibri"/>
                <a:ea typeface="Calibri"/>
                <a:cs typeface="Calibri"/>
                <a:sym typeface="Calibri"/>
              </a:defRPr>
            </a:lvl2pPr>
            <a:lvl3pPr marL="1018823" marR="0" lvl="2" indent="-2823" algn="l" rtl="0">
              <a:spcBef>
                <a:spcPts val="0"/>
              </a:spcBef>
              <a:buNone/>
              <a:defRPr sz="2000" b="0" i="0" u="none" strike="noStrike" cap="none">
                <a:solidFill>
                  <a:schemeClr val="dk1"/>
                </a:solidFill>
                <a:latin typeface="Calibri"/>
                <a:ea typeface="Calibri"/>
                <a:cs typeface="Calibri"/>
                <a:sym typeface="Calibri"/>
              </a:defRPr>
            </a:lvl3pPr>
            <a:lvl4pPr marL="1528237" marR="0" lvl="3" indent="-4237" algn="l" rtl="0">
              <a:spcBef>
                <a:spcPts val="0"/>
              </a:spcBef>
              <a:buNone/>
              <a:defRPr sz="2000" b="0" i="0" u="none" strike="noStrike" cap="none">
                <a:solidFill>
                  <a:schemeClr val="dk1"/>
                </a:solidFill>
                <a:latin typeface="Calibri"/>
                <a:ea typeface="Calibri"/>
                <a:cs typeface="Calibri"/>
                <a:sym typeface="Calibri"/>
              </a:defRPr>
            </a:lvl4pPr>
            <a:lvl5pPr marL="2037649" marR="0" lvl="4" indent="-5649" algn="l" rtl="0">
              <a:spcBef>
                <a:spcPts val="0"/>
              </a:spcBef>
              <a:buNone/>
              <a:defRPr sz="2000" b="0" i="0" u="none" strike="noStrike" cap="none">
                <a:solidFill>
                  <a:schemeClr val="dk1"/>
                </a:solidFill>
                <a:latin typeface="Calibri"/>
                <a:ea typeface="Calibri"/>
                <a:cs typeface="Calibri"/>
                <a:sym typeface="Calibri"/>
              </a:defRPr>
            </a:lvl5pPr>
            <a:lvl6pPr marL="2547061" marR="0" lvl="5" indent="-7061" algn="l" rtl="0">
              <a:spcBef>
                <a:spcPts val="0"/>
              </a:spcBef>
              <a:buNone/>
              <a:defRPr sz="2000" b="0" i="0" u="none" strike="noStrike" cap="none">
                <a:solidFill>
                  <a:schemeClr val="dk1"/>
                </a:solidFill>
                <a:latin typeface="Calibri"/>
                <a:ea typeface="Calibri"/>
                <a:cs typeface="Calibri"/>
                <a:sym typeface="Calibri"/>
              </a:defRPr>
            </a:lvl6pPr>
            <a:lvl7pPr marL="3056473" marR="0" lvl="6" indent="-8472" algn="l" rtl="0">
              <a:spcBef>
                <a:spcPts val="0"/>
              </a:spcBef>
              <a:buNone/>
              <a:defRPr sz="2000" b="0" i="0" u="none" strike="noStrike" cap="none">
                <a:solidFill>
                  <a:schemeClr val="dk1"/>
                </a:solidFill>
                <a:latin typeface="Calibri"/>
                <a:ea typeface="Calibri"/>
                <a:cs typeface="Calibri"/>
                <a:sym typeface="Calibri"/>
              </a:defRPr>
            </a:lvl7pPr>
            <a:lvl8pPr marL="3565885" marR="0" lvl="7" indent="-9885" algn="l" rtl="0">
              <a:spcBef>
                <a:spcPts val="0"/>
              </a:spcBef>
              <a:buNone/>
              <a:defRPr sz="2000" b="0" i="0" u="none" strike="noStrike" cap="none">
                <a:solidFill>
                  <a:schemeClr val="dk1"/>
                </a:solidFill>
                <a:latin typeface="Calibri"/>
                <a:ea typeface="Calibri"/>
                <a:cs typeface="Calibri"/>
                <a:sym typeface="Calibri"/>
              </a:defRPr>
            </a:lvl8pPr>
            <a:lvl9pPr marL="4075298" marR="0" lvl="8" indent="-11298" algn="l" rtl="0">
              <a:spcBef>
                <a:spcPts val="0"/>
              </a:spcBef>
              <a:buNone/>
              <a:defRPr sz="20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509411" marR="0" lvl="1" indent="-1411" algn="l" rtl="0">
              <a:spcBef>
                <a:spcPts val="0"/>
              </a:spcBef>
              <a:buNone/>
              <a:defRPr sz="2000" b="0" i="0" u="none" strike="noStrike" cap="none">
                <a:solidFill>
                  <a:schemeClr val="dk1"/>
                </a:solidFill>
                <a:latin typeface="Calibri"/>
                <a:ea typeface="Calibri"/>
                <a:cs typeface="Calibri"/>
                <a:sym typeface="Calibri"/>
              </a:defRPr>
            </a:lvl2pPr>
            <a:lvl3pPr marL="1018823" marR="0" lvl="2" indent="-2823" algn="l" rtl="0">
              <a:spcBef>
                <a:spcPts val="0"/>
              </a:spcBef>
              <a:buNone/>
              <a:defRPr sz="2000" b="0" i="0" u="none" strike="noStrike" cap="none">
                <a:solidFill>
                  <a:schemeClr val="dk1"/>
                </a:solidFill>
                <a:latin typeface="Calibri"/>
                <a:ea typeface="Calibri"/>
                <a:cs typeface="Calibri"/>
                <a:sym typeface="Calibri"/>
              </a:defRPr>
            </a:lvl3pPr>
            <a:lvl4pPr marL="1528237" marR="0" lvl="3" indent="-4237" algn="l" rtl="0">
              <a:spcBef>
                <a:spcPts val="0"/>
              </a:spcBef>
              <a:buNone/>
              <a:defRPr sz="2000" b="0" i="0" u="none" strike="noStrike" cap="none">
                <a:solidFill>
                  <a:schemeClr val="dk1"/>
                </a:solidFill>
                <a:latin typeface="Calibri"/>
                <a:ea typeface="Calibri"/>
                <a:cs typeface="Calibri"/>
                <a:sym typeface="Calibri"/>
              </a:defRPr>
            </a:lvl4pPr>
            <a:lvl5pPr marL="2037649" marR="0" lvl="4" indent="-5649" algn="l" rtl="0">
              <a:spcBef>
                <a:spcPts val="0"/>
              </a:spcBef>
              <a:buNone/>
              <a:defRPr sz="2000" b="0" i="0" u="none" strike="noStrike" cap="none">
                <a:solidFill>
                  <a:schemeClr val="dk1"/>
                </a:solidFill>
                <a:latin typeface="Calibri"/>
                <a:ea typeface="Calibri"/>
                <a:cs typeface="Calibri"/>
                <a:sym typeface="Calibri"/>
              </a:defRPr>
            </a:lvl5pPr>
            <a:lvl6pPr marL="2547061" marR="0" lvl="5" indent="-7061" algn="l" rtl="0">
              <a:spcBef>
                <a:spcPts val="0"/>
              </a:spcBef>
              <a:buNone/>
              <a:defRPr sz="2000" b="0" i="0" u="none" strike="noStrike" cap="none">
                <a:solidFill>
                  <a:schemeClr val="dk1"/>
                </a:solidFill>
                <a:latin typeface="Calibri"/>
                <a:ea typeface="Calibri"/>
                <a:cs typeface="Calibri"/>
                <a:sym typeface="Calibri"/>
              </a:defRPr>
            </a:lvl6pPr>
            <a:lvl7pPr marL="3056473" marR="0" lvl="6" indent="-8472" algn="l" rtl="0">
              <a:spcBef>
                <a:spcPts val="0"/>
              </a:spcBef>
              <a:buNone/>
              <a:defRPr sz="2000" b="0" i="0" u="none" strike="noStrike" cap="none">
                <a:solidFill>
                  <a:schemeClr val="dk1"/>
                </a:solidFill>
                <a:latin typeface="Calibri"/>
                <a:ea typeface="Calibri"/>
                <a:cs typeface="Calibri"/>
                <a:sym typeface="Calibri"/>
              </a:defRPr>
            </a:lvl7pPr>
            <a:lvl8pPr marL="3565885" marR="0" lvl="7" indent="-9885" algn="l" rtl="0">
              <a:spcBef>
                <a:spcPts val="0"/>
              </a:spcBef>
              <a:buNone/>
              <a:defRPr sz="2000" b="0" i="0" u="none" strike="noStrike" cap="none">
                <a:solidFill>
                  <a:schemeClr val="dk1"/>
                </a:solidFill>
                <a:latin typeface="Calibri"/>
                <a:ea typeface="Calibri"/>
                <a:cs typeface="Calibri"/>
                <a:sym typeface="Calibri"/>
              </a:defRPr>
            </a:lvl8pPr>
            <a:lvl9pPr marL="4075298" marR="0" lvl="8" indent="-11298" algn="l" rtl="0">
              <a:spcBef>
                <a:spcPts val="0"/>
              </a:spcBef>
              <a:buNone/>
              <a:defRPr sz="20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1209675" y="685800"/>
            <a:ext cx="443865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300" b="0" i="0" u="none" strike="noStrike" cap="none">
                <a:solidFill>
                  <a:schemeClr val="dk1"/>
                </a:solidFill>
                <a:latin typeface="Calibri"/>
                <a:ea typeface="Calibri"/>
                <a:cs typeface="Calibri"/>
                <a:sym typeface="Calibri"/>
              </a:defRPr>
            </a:lvl1pPr>
            <a:lvl2pPr marL="509411" marR="0" lvl="1" indent="-1411" algn="l" rtl="0">
              <a:spcBef>
                <a:spcPts val="0"/>
              </a:spcBef>
              <a:buNone/>
              <a:defRPr sz="1300" b="0" i="0" u="none" strike="noStrike" cap="none">
                <a:solidFill>
                  <a:schemeClr val="dk1"/>
                </a:solidFill>
                <a:latin typeface="Calibri"/>
                <a:ea typeface="Calibri"/>
                <a:cs typeface="Calibri"/>
                <a:sym typeface="Calibri"/>
              </a:defRPr>
            </a:lvl2pPr>
            <a:lvl3pPr marL="1018823" marR="0" lvl="2" indent="-2823" algn="l" rtl="0">
              <a:spcBef>
                <a:spcPts val="0"/>
              </a:spcBef>
              <a:buNone/>
              <a:defRPr sz="1300" b="0" i="0" u="none" strike="noStrike" cap="none">
                <a:solidFill>
                  <a:schemeClr val="dk1"/>
                </a:solidFill>
                <a:latin typeface="Calibri"/>
                <a:ea typeface="Calibri"/>
                <a:cs typeface="Calibri"/>
                <a:sym typeface="Calibri"/>
              </a:defRPr>
            </a:lvl3pPr>
            <a:lvl4pPr marL="1528237" marR="0" lvl="3" indent="-4237" algn="l" rtl="0">
              <a:spcBef>
                <a:spcPts val="0"/>
              </a:spcBef>
              <a:buNone/>
              <a:defRPr sz="1300" b="0" i="0" u="none" strike="noStrike" cap="none">
                <a:solidFill>
                  <a:schemeClr val="dk1"/>
                </a:solidFill>
                <a:latin typeface="Calibri"/>
                <a:ea typeface="Calibri"/>
                <a:cs typeface="Calibri"/>
                <a:sym typeface="Calibri"/>
              </a:defRPr>
            </a:lvl4pPr>
            <a:lvl5pPr marL="2037649" marR="0" lvl="4" indent="-5649" algn="l" rtl="0">
              <a:spcBef>
                <a:spcPts val="0"/>
              </a:spcBef>
              <a:buNone/>
              <a:defRPr sz="1300" b="0" i="0" u="none" strike="noStrike" cap="none">
                <a:solidFill>
                  <a:schemeClr val="dk1"/>
                </a:solidFill>
                <a:latin typeface="Calibri"/>
                <a:ea typeface="Calibri"/>
                <a:cs typeface="Calibri"/>
                <a:sym typeface="Calibri"/>
              </a:defRPr>
            </a:lvl5pPr>
            <a:lvl6pPr marL="2547061" marR="0" lvl="5" indent="-7061" algn="l" rtl="0">
              <a:spcBef>
                <a:spcPts val="0"/>
              </a:spcBef>
              <a:buNone/>
              <a:defRPr sz="1300" b="0" i="0" u="none" strike="noStrike" cap="none">
                <a:solidFill>
                  <a:schemeClr val="dk1"/>
                </a:solidFill>
                <a:latin typeface="Calibri"/>
                <a:ea typeface="Calibri"/>
                <a:cs typeface="Calibri"/>
                <a:sym typeface="Calibri"/>
              </a:defRPr>
            </a:lvl6pPr>
            <a:lvl7pPr marL="3056473" marR="0" lvl="6" indent="-8472" algn="l" rtl="0">
              <a:spcBef>
                <a:spcPts val="0"/>
              </a:spcBef>
              <a:buNone/>
              <a:defRPr sz="1300" b="0" i="0" u="none" strike="noStrike" cap="none">
                <a:solidFill>
                  <a:schemeClr val="dk1"/>
                </a:solidFill>
                <a:latin typeface="Calibri"/>
                <a:ea typeface="Calibri"/>
                <a:cs typeface="Calibri"/>
                <a:sym typeface="Calibri"/>
              </a:defRPr>
            </a:lvl7pPr>
            <a:lvl8pPr marL="3565885" marR="0" lvl="7" indent="-9885" algn="l" rtl="0">
              <a:spcBef>
                <a:spcPts val="0"/>
              </a:spcBef>
              <a:buNone/>
              <a:defRPr sz="1300" b="0" i="0" u="none" strike="noStrike" cap="none">
                <a:solidFill>
                  <a:schemeClr val="dk1"/>
                </a:solidFill>
                <a:latin typeface="Calibri"/>
                <a:ea typeface="Calibri"/>
                <a:cs typeface="Calibri"/>
                <a:sym typeface="Calibri"/>
              </a:defRPr>
            </a:lvl8pPr>
            <a:lvl9pPr marL="4075298" marR="0" lvl="8" indent="-11298" algn="l" rtl="0">
              <a:spcBef>
                <a:spcPts val="0"/>
              </a:spcBef>
              <a:buNone/>
              <a:defRPr sz="13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509411" marR="0" lvl="1" indent="-1411" algn="l" rtl="0">
              <a:spcBef>
                <a:spcPts val="0"/>
              </a:spcBef>
              <a:buNone/>
              <a:defRPr sz="2000" b="0" i="0" u="none" strike="noStrike" cap="none">
                <a:solidFill>
                  <a:schemeClr val="dk1"/>
                </a:solidFill>
                <a:latin typeface="Calibri"/>
                <a:ea typeface="Calibri"/>
                <a:cs typeface="Calibri"/>
                <a:sym typeface="Calibri"/>
              </a:defRPr>
            </a:lvl2pPr>
            <a:lvl3pPr marL="1018823" marR="0" lvl="2" indent="-2823" algn="l" rtl="0">
              <a:spcBef>
                <a:spcPts val="0"/>
              </a:spcBef>
              <a:buNone/>
              <a:defRPr sz="2000" b="0" i="0" u="none" strike="noStrike" cap="none">
                <a:solidFill>
                  <a:schemeClr val="dk1"/>
                </a:solidFill>
                <a:latin typeface="Calibri"/>
                <a:ea typeface="Calibri"/>
                <a:cs typeface="Calibri"/>
                <a:sym typeface="Calibri"/>
              </a:defRPr>
            </a:lvl3pPr>
            <a:lvl4pPr marL="1528237" marR="0" lvl="3" indent="-4237" algn="l" rtl="0">
              <a:spcBef>
                <a:spcPts val="0"/>
              </a:spcBef>
              <a:buNone/>
              <a:defRPr sz="2000" b="0" i="0" u="none" strike="noStrike" cap="none">
                <a:solidFill>
                  <a:schemeClr val="dk1"/>
                </a:solidFill>
                <a:latin typeface="Calibri"/>
                <a:ea typeface="Calibri"/>
                <a:cs typeface="Calibri"/>
                <a:sym typeface="Calibri"/>
              </a:defRPr>
            </a:lvl4pPr>
            <a:lvl5pPr marL="2037649" marR="0" lvl="4" indent="-5649" algn="l" rtl="0">
              <a:spcBef>
                <a:spcPts val="0"/>
              </a:spcBef>
              <a:buNone/>
              <a:defRPr sz="2000" b="0" i="0" u="none" strike="noStrike" cap="none">
                <a:solidFill>
                  <a:schemeClr val="dk1"/>
                </a:solidFill>
                <a:latin typeface="Calibri"/>
                <a:ea typeface="Calibri"/>
                <a:cs typeface="Calibri"/>
                <a:sym typeface="Calibri"/>
              </a:defRPr>
            </a:lvl5pPr>
            <a:lvl6pPr marL="2547061" marR="0" lvl="5" indent="-7061" algn="l" rtl="0">
              <a:spcBef>
                <a:spcPts val="0"/>
              </a:spcBef>
              <a:buNone/>
              <a:defRPr sz="2000" b="0" i="0" u="none" strike="noStrike" cap="none">
                <a:solidFill>
                  <a:schemeClr val="dk1"/>
                </a:solidFill>
                <a:latin typeface="Calibri"/>
                <a:ea typeface="Calibri"/>
                <a:cs typeface="Calibri"/>
                <a:sym typeface="Calibri"/>
              </a:defRPr>
            </a:lvl6pPr>
            <a:lvl7pPr marL="3056473" marR="0" lvl="6" indent="-8472" algn="l" rtl="0">
              <a:spcBef>
                <a:spcPts val="0"/>
              </a:spcBef>
              <a:buNone/>
              <a:defRPr sz="2000" b="0" i="0" u="none" strike="noStrike" cap="none">
                <a:solidFill>
                  <a:schemeClr val="dk1"/>
                </a:solidFill>
                <a:latin typeface="Calibri"/>
                <a:ea typeface="Calibri"/>
                <a:cs typeface="Calibri"/>
                <a:sym typeface="Calibri"/>
              </a:defRPr>
            </a:lvl7pPr>
            <a:lvl8pPr marL="3565885" marR="0" lvl="7" indent="-9885" algn="l" rtl="0">
              <a:spcBef>
                <a:spcPts val="0"/>
              </a:spcBef>
              <a:buNone/>
              <a:defRPr sz="2000" b="0" i="0" u="none" strike="noStrike" cap="none">
                <a:solidFill>
                  <a:schemeClr val="dk1"/>
                </a:solidFill>
                <a:latin typeface="Calibri"/>
                <a:ea typeface="Calibri"/>
                <a:cs typeface="Calibri"/>
                <a:sym typeface="Calibri"/>
              </a:defRPr>
            </a:lvl8pPr>
            <a:lvl9pPr marL="4075298" marR="0" lvl="8" indent="-11298" algn="l" rtl="0">
              <a:spcBef>
                <a:spcPts val="0"/>
              </a:spcBef>
              <a:buNone/>
              <a:defRPr sz="20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6174678"/>
      </p:ext>
    </p:extLst>
  </p:cSld>
  <p:clrMap bg1="lt1" tx1="dk1" bg2="dk2" tx2="lt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209675" y="685800"/>
            <a:ext cx="443865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9" name="Shape 31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248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CDDEE300-FE1A-44BB-B705-754BAF7A9268}"/>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62025" eaLnBrk="0" hangingPunct="0">
              <a:defRPr sz="2400">
                <a:solidFill>
                  <a:schemeClr val="tx1"/>
                </a:solidFill>
                <a:latin typeface="Verdana" panose="020B0604030504040204" pitchFamily="34" charset="0"/>
              </a:defRPr>
            </a:lvl1pPr>
            <a:lvl2pPr marL="742950" indent="-285750" defTabSz="962025" eaLnBrk="0" hangingPunct="0">
              <a:defRPr sz="2400">
                <a:solidFill>
                  <a:schemeClr val="tx1"/>
                </a:solidFill>
                <a:latin typeface="Verdana" panose="020B0604030504040204" pitchFamily="34" charset="0"/>
              </a:defRPr>
            </a:lvl2pPr>
            <a:lvl3pPr marL="1143000" indent="-228600" defTabSz="962025" eaLnBrk="0" hangingPunct="0">
              <a:defRPr sz="2400">
                <a:solidFill>
                  <a:schemeClr val="tx1"/>
                </a:solidFill>
                <a:latin typeface="Verdana" panose="020B0604030504040204" pitchFamily="34" charset="0"/>
              </a:defRPr>
            </a:lvl3pPr>
            <a:lvl4pPr marL="1600200" indent="-228600" defTabSz="962025" eaLnBrk="0" hangingPunct="0">
              <a:defRPr sz="2400">
                <a:solidFill>
                  <a:schemeClr val="tx1"/>
                </a:solidFill>
                <a:latin typeface="Verdana" panose="020B0604030504040204" pitchFamily="34" charset="0"/>
              </a:defRPr>
            </a:lvl4pPr>
            <a:lvl5pPr marL="2057400" indent="-228600" defTabSz="962025" eaLnBrk="0" hangingPunct="0">
              <a:defRPr sz="2400">
                <a:solidFill>
                  <a:schemeClr val="tx1"/>
                </a:solidFill>
                <a:latin typeface="Verdana" panose="020B0604030504040204" pitchFamily="34" charset="0"/>
              </a:defRPr>
            </a:lvl5pPr>
            <a:lvl6pPr marL="2514600" indent="-228600" defTabSz="962025" eaLnBrk="0" fontAlgn="base" hangingPunct="0">
              <a:spcBef>
                <a:spcPct val="0"/>
              </a:spcBef>
              <a:spcAft>
                <a:spcPct val="0"/>
              </a:spcAft>
              <a:defRPr sz="2400">
                <a:solidFill>
                  <a:schemeClr val="tx1"/>
                </a:solidFill>
                <a:latin typeface="Verdana" panose="020B0604030504040204" pitchFamily="34" charset="0"/>
              </a:defRPr>
            </a:lvl6pPr>
            <a:lvl7pPr marL="2971800" indent="-228600" defTabSz="962025" eaLnBrk="0" fontAlgn="base" hangingPunct="0">
              <a:spcBef>
                <a:spcPct val="0"/>
              </a:spcBef>
              <a:spcAft>
                <a:spcPct val="0"/>
              </a:spcAft>
              <a:defRPr sz="2400">
                <a:solidFill>
                  <a:schemeClr val="tx1"/>
                </a:solidFill>
                <a:latin typeface="Verdana" panose="020B0604030504040204" pitchFamily="34" charset="0"/>
              </a:defRPr>
            </a:lvl7pPr>
            <a:lvl8pPr marL="3429000" indent="-228600" defTabSz="962025" eaLnBrk="0" fontAlgn="base" hangingPunct="0">
              <a:spcBef>
                <a:spcPct val="0"/>
              </a:spcBef>
              <a:spcAft>
                <a:spcPct val="0"/>
              </a:spcAft>
              <a:defRPr sz="2400">
                <a:solidFill>
                  <a:schemeClr val="tx1"/>
                </a:solidFill>
                <a:latin typeface="Verdana" panose="020B0604030504040204" pitchFamily="34" charset="0"/>
              </a:defRPr>
            </a:lvl8pPr>
            <a:lvl9pPr marL="3886200" indent="-228600" defTabSz="962025" eaLnBrk="0" fontAlgn="base" hangingPunct="0">
              <a:spcBef>
                <a:spcPct val="0"/>
              </a:spcBef>
              <a:spcAft>
                <a:spcPct val="0"/>
              </a:spcAft>
              <a:defRPr sz="2400">
                <a:solidFill>
                  <a:schemeClr val="tx1"/>
                </a:solidFill>
                <a:latin typeface="Verdana" panose="020B0604030504040204" pitchFamily="34" charset="0"/>
              </a:defRPr>
            </a:lvl9pPr>
          </a:lstStyle>
          <a:p>
            <a:fld id="{734F0864-4D4C-4A40-8B03-4ED14A638FBA}" type="slidenum">
              <a:rPr lang="en-US" altLang="en-US" sz="1300">
                <a:latin typeface="Times New Roman" panose="02020603050405020304" pitchFamily="18" charset="0"/>
              </a:rPr>
              <a:pPr/>
              <a:t>41</a:t>
            </a:fld>
            <a:endParaRPr lang="en-US" altLang="en-US" sz="1300">
              <a:latin typeface="Times New Roman" panose="02020603050405020304" pitchFamily="18" charset="0"/>
            </a:endParaRPr>
          </a:p>
        </p:txBody>
      </p:sp>
      <p:sp>
        <p:nvSpPr>
          <p:cNvPr id="68611" name="Rectangle 2050">
            <a:extLst>
              <a:ext uri="{FF2B5EF4-FFF2-40B4-BE49-F238E27FC236}">
                <a16:creationId xmlns:a16="http://schemas.microsoft.com/office/drawing/2014/main" id="{981D4C4C-6114-4FA8-AD82-80469D1A4F2F}"/>
              </a:ext>
            </a:extLst>
          </p:cNvPr>
          <p:cNvSpPr>
            <a:spLocks noGrp="1" noRot="1" noChangeAspect="1" noChangeArrowheads="1" noTextEdit="1"/>
          </p:cNvSpPr>
          <p:nvPr>
            <p:ph type="sldImg"/>
          </p:nvPr>
        </p:nvSpPr>
        <p:spPr>
          <a:xfrm>
            <a:off x="1336675" y="727075"/>
            <a:ext cx="4641850" cy="3586163"/>
          </a:xfrm>
          <a:ln w="12700" cap="flat">
            <a:solidFill>
              <a:schemeClr val="tx1"/>
            </a:solidFill>
          </a:ln>
        </p:spPr>
      </p:sp>
      <p:sp>
        <p:nvSpPr>
          <p:cNvPr id="68612" name="Rectangle 2051">
            <a:extLst>
              <a:ext uri="{FF2B5EF4-FFF2-40B4-BE49-F238E27FC236}">
                <a16:creationId xmlns:a16="http://schemas.microsoft.com/office/drawing/2014/main" id="{3091F9AF-CAD0-4A83-A7B1-6B7EA994382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15" tIns="49482" rIns="97315" bIns="49482"/>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2823031F-2843-4F2D-86DE-DEE2678E1719}"/>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62025" eaLnBrk="0" hangingPunct="0">
              <a:defRPr sz="2400">
                <a:solidFill>
                  <a:schemeClr val="tx1"/>
                </a:solidFill>
                <a:latin typeface="Verdana" panose="020B0604030504040204" pitchFamily="34" charset="0"/>
              </a:defRPr>
            </a:lvl1pPr>
            <a:lvl2pPr marL="742950" indent="-285750" defTabSz="962025" eaLnBrk="0" hangingPunct="0">
              <a:defRPr sz="2400">
                <a:solidFill>
                  <a:schemeClr val="tx1"/>
                </a:solidFill>
                <a:latin typeface="Verdana" panose="020B0604030504040204" pitchFamily="34" charset="0"/>
              </a:defRPr>
            </a:lvl2pPr>
            <a:lvl3pPr marL="1143000" indent="-228600" defTabSz="962025" eaLnBrk="0" hangingPunct="0">
              <a:defRPr sz="2400">
                <a:solidFill>
                  <a:schemeClr val="tx1"/>
                </a:solidFill>
                <a:latin typeface="Verdana" panose="020B0604030504040204" pitchFamily="34" charset="0"/>
              </a:defRPr>
            </a:lvl3pPr>
            <a:lvl4pPr marL="1600200" indent="-228600" defTabSz="962025" eaLnBrk="0" hangingPunct="0">
              <a:defRPr sz="2400">
                <a:solidFill>
                  <a:schemeClr val="tx1"/>
                </a:solidFill>
                <a:latin typeface="Verdana" panose="020B0604030504040204" pitchFamily="34" charset="0"/>
              </a:defRPr>
            </a:lvl4pPr>
            <a:lvl5pPr marL="2057400" indent="-228600" defTabSz="962025" eaLnBrk="0" hangingPunct="0">
              <a:defRPr sz="2400">
                <a:solidFill>
                  <a:schemeClr val="tx1"/>
                </a:solidFill>
                <a:latin typeface="Verdana" panose="020B0604030504040204" pitchFamily="34" charset="0"/>
              </a:defRPr>
            </a:lvl5pPr>
            <a:lvl6pPr marL="2514600" indent="-228600" defTabSz="962025" eaLnBrk="0" fontAlgn="base" hangingPunct="0">
              <a:spcBef>
                <a:spcPct val="0"/>
              </a:spcBef>
              <a:spcAft>
                <a:spcPct val="0"/>
              </a:spcAft>
              <a:defRPr sz="2400">
                <a:solidFill>
                  <a:schemeClr val="tx1"/>
                </a:solidFill>
                <a:latin typeface="Verdana" panose="020B0604030504040204" pitchFamily="34" charset="0"/>
              </a:defRPr>
            </a:lvl6pPr>
            <a:lvl7pPr marL="2971800" indent="-228600" defTabSz="962025" eaLnBrk="0" fontAlgn="base" hangingPunct="0">
              <a:spcBef>
                <a:spcPct val="0"/>
              </a:spcBef>
              <a:spcAft>
                <a:spcPct val="0"/>
              </a:spcAft>
              <a:defRPr sz="2400">
                <a:solidFill>
                  <a:schemeClr val="tx1"/>
                </a:solidFill>
                <a:latin typeface="Verdana" panose="020B0604030504040204" pitchFamily="34" charset="0"/>
              </a:defRPr>
            </a:lvl7pPr>
            <a:lvl8pPr marL="3429000" indent="-228600" defTabSz="962025" eaLnBrk="0" fontAlgn="base" hangingPunct="0">
              <a:spcBef>
                <a:spcPct val="0"/>
              </a:spcBef>
              <a:spcAft>
                <a:spcPct val="0"/>
              </a:spcAft>
              <a:defRPr sz="2400">
                <a:solidFill>
                  <a:schemeClr val="tx1"/>
                </a:solidFill>
                <a:latin typeface="Verdana" panose="020B0604030504040204" pitchFamily="34" charset="0"/>
              </a:defRPr>
            </a:lvl8pPr>
            <a:lvl9pPr marL="3886200" indent="-228600" defTabSz="962025" eaLnBrk="0" fontAlgn="base" hangingPunct="0">
              <a:spcBef>
                <a:spcPct val="0"/>
              </a:spcBef>
              <a:spcAft>
                <a:spcPct val="0"/>
              </a:spcAft>
              <a:defRPr sz="2400">
                <a:solidFill>
                  <a:schemeClr val="tx1"/>
                </a:solidFill>
                <a:latin typeface="Verdana" panose="020B0604030504040204" pitchFamily="34" charset="0"/>
              </a:defRPr>
            </a:lvl9pPr>
          </a:lstStyle>
          <a:p>
            <a:fld id="{64DA4956-3CF9-4982-A248-017D961990B8}" type="slidenum">
              <a:rPr lang="en-US" altLang="en-US" sz="1300">
                <a:latin typeface="Times New Roman" panose="02020603050405020304" pitchFamily="18" charset="0"/>
              </a:rPr>
              <a:pPr/>
              <a:t>42</a:t>
            </a:fld>
            <a:endParaRPr lang="en-US" altLang="en-US" sz="1300">
              <a:latin typeface="Times New Roman" panose="02020603050405020304" pitchFamily="18" charset="0"/>
            </a:endParaRPr>
          </a:p>
        </p:txBody>
      </p:sp>
      <p:sp>
        <p:nvSpPr>
          <p:cNvPr id="69635" name="Rectangle 1026">
            <a:extLst>
              <a:ext uri="{FF2B5EF4-FFF2-40B4-BE49-F238E27FC236}">
                <a16:creationId xmlns:a16="http://schemas.microsoft.com/office/drawing/2014/main" id="{A6EBF64D-89B0-41DC-ABA3-A9FF932DBE8D}"/>
              </a:ext>
            </a:extLst>
          </p:cNvPr>
          <p:cNvSpPr>
            <a:spLocks noGrp="1" noRot="1" noChangeAspect="1" noChangeArrowheads="1" noTextEdit="1"/>
          </p:cNvSpPr>
          <p:nvPr>
            <p:ph type="sldImg"/>
          </p:nvPr>
        </p:nvSpPr>
        <p:spPr>
          <a:xfrm>
            <a:off x="1336675" y="727075"/>
            <a:ext cx="4641850" cy="3586163"/>
          </a:xfrm>
          <a:ln w="12700" cap="flat">
            <a:solidFill>
              <a:schemeClr val="tx1"/>
            </a:solidFill>
          </a:ln>
        </p:spPr>
      </p:sp>
      <p:sp>
        <p:nvSpPr>
          <p:cNvPr id="69636" name="Rectangle 1027">
            <a:extLst>
              <a:ext uri="{FF2B5EF4-FFF2-40B4-BE49-F238E27FC236}">
                <a16:creationId xmlns:a16="http://schemas.microsoft.com/office/drawing/2014/main" id="{496962B6-DA7E-4183-B627-1F24108F126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15" tIns="49482" rIns="97315" bIns="49482"/>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354467BE-ADA0-4C7B-A065-D2BF1451345A}"/>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62025" eaLnBrk="0" hangingPunct="0">
              <a:defRPr sz="2400">
                <a:solidFill>
                  <a:schemeClr val="tx1"/>
                </a:solidFill>
                <a:latin typeface="Verdana" panose="020B0604030504040204" pitchFamily="34" charset="0"/>
              </a:defRPr>
            </a:lvl1pPr>
            <a:lvl2pPr marL="742950" indent="-285750" defTabSz="962025" eaLnBrk="0" hangingPunct="0">
              <a:defRPr sz="2400">
                <a:solidFill>
                  <a:schemeClr val="tx1"/>
                </a:solidFill>
                <a:latin typeface="Verdana" panose="020B0604030504040204" pitchFamily="34" charset="0"/>
              </a:defRPr>
            </a:lvl2pPr>
            <a:lvl3pPr marL="1143000" indent="-228600" defTabSz="962025" eaLnBrk="0" hangingPunct="0">
              <a:defRPr sz="2400">
                <a:solidFill>
                  <a:schemeClr val="tx1"/>
                </a:solidFill>
                <a:latin typeface="Verdana" panose="020B0604030504040204" pitchFamily="34" charset="0"/>
              </a:defRPr>
            </a:lvl3pPr>
            <a:lvl4pPr marL="1600200" indent="-228600" defTabSz="962025" eaLnBrk="0" hangingPunct="0">
              <a:defRPr sz="2400">
                <a:solidFill>
                  <a:schemeClr val="tx1"/>
                </a:solidFill>
                <a:latin typeface="Verdana" panose="020B0604030504040204" pitchFamily="34" charset="0"/>
              </a:defRPr>
            </a:lvl4pPr>
            <a:lvl5pPr marL="2057400" indent="-228600" defTabSz="962025" eaLnBrk="0" hangingPunct="0">
              <a:defRPr sz="2400">
                <a:solidFill>
                  <a:schemeClr val="tx1"/>
                </a:solidFill>
                <a:latin typeface="Verdana" panose="020B0604030504040204" pitchFamily="34" charset="0"/>
              </a:defRPr>
            </a:lvl5pPr>
            <a:lvl6pPr marL="2514600" indent="-228600" defTabSz="962025" eaLnBrk="0" fontAlgn="base" hangingPunct="0">
              <a:spcBef>
                <a:spcPct val="0"/>
              </a:spcBef>
              <a:spcAft>
                <a:spcPct val="0"/>
              </a:spcAft>
              <a:defRPr sz="2400">
                <a:solidFill>
                  <a:schemeClr val="tx1"/>
                </a:solidFill>
                <a:latin typeface="Verdana" panose="020B0604030504040204" pitchFamily="34" charset="0"/>
              </a:defRPr>
            </a:lvl6pPr>
            <a:lvl7pPr marL="2971800" indent="-228600" defTabSz="962025" eaLnBrk="0" fontAlgn="base" hangingPunct="0">
              <a:spcBef>
                <a:spcPct val="0"/>
              </a:spcBef>
              <a:spcAft>
                <a:spcPct val="0"/>
              </a:spcAft>
              <a:defRPr sz="2400">
                <a:solidFill>
                  <a:schemeClr val="tx1"/>
                </a:solidFill>
                <a:latin typeface="Verdana" panose="020B0604030504040204" pitchFamily="34" charset="0"/>
              </a:defRPr>
            </a:lvl7pPr>
            <a:lvl8pPr marL="3429000" indent="-228600" defTabSz="962025" eaLnBrk="0" fontAlgn="base" hangingPunct="0">
              <a:spcBef>
                <a:spcPct val="0"/>
              </a:spcBef>
              <a:spcAft>
                <a:spcPct val="0"/>
              </a:spcAft>
              <a:defRPr sz="2400">
                <a:solidFill>
                  <a:schemeClr val="tx1"/>
                </a:solidFill>
                <a:latin typeface="Verdana" panose="020B0604030504040204" pitchFamily="34" charset="0"/>
              </a:defRPr>
            </a:lvl8pPr>
            <a:lvl9pPr marL="3886200" indent="-228600" defTabSz="962025" eaLnBrk="0" fontAlgn="base" hangingPunct="0">
              <a:spcBef>
                <a:spcPct val="0"/>
              </a:spcBef>
              <a:spcAft>
                <a:spcPct val="0"/>
              </a:spcAft>
              <a:defRPr sz="2400">
                <a:solidFill>
                  <a:schemeClr val="tx1"/>
                </a:solidFill>
                <a:latin typeface="Verdana" panose="020B0604030504040204" pitchFamily="34" charset="0"/>
              </a:defRPr>
            </a:lvl9pPr>
          </a:lstStyle>
          <a:p>
            <a:fld id="{DBFB5B09-D0B7-4B5C-98B8-30AB15046DCC}" type="slidenum">
              <a:rPr lang="en-US" altLang="en-US" sz="1300">
                <a:latin typeface="Times New Roman" panose="02020603050405020304" pitchFamily="18" charset="0"/>
              </a:rPr>
              <a:pPr/>
              <a:t>43</a:t>
            </a:fld>
            <a:endParaRPr lang="en-US" altLang="en-US" sz="1300">
              <a:latin typeface="Times New Roman" panose="02020603050405020304" pitchFamily="18" charset="0"/>
            </a:endParaRPr>
          </a:p>
        </p:txBody>
      </p:sp>
      <p:sp>
        <p:nvSpPr>
          <p:cNvPr id="70659" name="Rectangle 2">
            <a:extLst>
              <a:ext uri="{FF2B5EF4-FFF2-40B4-BE49-F238E27FC236}">
                <a16:creationId xmlns:a16="http://schemas.microsoft.com/office/drawing/2014/main" id="{226671C6-ECC2-43D5-9F46-72D8CCB33502}"/>
              </a:ext>
            </a:extLst>
          </p:cNvPr>
          <p:cNvSpPr>
            <a:spLocks noGrp="1" noRot="1" noChangeAspect="1" noChangeArrowheads="1" noTextEdit="1"/>
          </p:cNvSpPr>
          <p:nvPr>
            <p:ph type="sldImg"/>
          </p:nvPr>
        </p:nvSpPr>
        <p:spPr>
          <a:xfrm>
            <a:off x="1336675" y="727075"/>
            <a:ext cx="4641850" cy="3586163"/>
          </a:xfrm>
          <a:ln w="12700" cap="flat">
            <a:solidFill>
              <a:schemeClr val="tx1"/>
            </a:solidFill>
          </a:ln>
        </p:spPr>
      </p:sp>
      <p:sp>
        <p:nvSpPr>
          <p:cNvPr id="70660" name="Rectangle 3">
            <a:extLst>
              <a:ext uri="{FF2B5EF4-FFF2-40B4-BE49-F238E27FC236}">
                <a16:creationId xmlns:a16="http://schemas.microsoft.com/office/drawing/2014/main" id="{50CD35AE-874E-42C5-BCA7-3A3C5109657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15" tIns="49482" rIns="97315" bIns="49482"/>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520945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542922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p>
        </p:txBody>
      </p:sp>
    </p:spTree>
    <p:extLst>
      <p:ext uri="{BB962C8B-B14F-4D97-AF65-F5344CB8AC3E}">
        <p14:creationId xmlns:p14="http://schemas.microsoft.com/office/powerpoint/2010/main" val="848275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973437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E36C12CF-3925-497B-9D17-85603CE51842}"/>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62025">
              <a:spcBef>
                <a:spcPct val="30000"/>
              </a:spcBef>
              <a:defRPr sz="1200">
                <a:solidFill>
                  <a:schemeClr val="tx1"/>
                </a:solidFill>
                <a:latin typeface="Arial" panose="020B0604020202020204" pitchFamily="34" charset="0"/>
              </a:defRPr>
            </a:lvl1pPr>
            <a:lvl2pPr marL="742950" indent="-285750" defTabSz="962025">
              <a:spcBef>
                <a:spcPct val="30000"/>
              </a:spcBef>
              <a:defRPr sz="1200">
                <a:solidFill>
                  <a:schemeClr val="tx1"/>
                </a:solidFill>
                <a:latin typeface="Arial" panose="020B0604020202020204" pitchFamily="34" charset="0"/>
              </a:defRPr>
            </a:lvl2pPr>
            <a:lvl3pPr marL="1143000" indent="-228600" defTabSz="962025">
              <a:spcBef>
                <a:spcPct val="30000"/>
              </a:spcBef>
              <a:defRPr sz="1200">
                <a:solidFill>
                  <a:schemeClr val="tx1"/>
                </a:solidFill>
                <a:latin typeface="Arial" panose="020B0604020202020204" pitchFamily="34" charset="0"/>
              </a:defRPr>
            </a:lvl3pPr>
            <a:lvl4pPr marL="1600200" indent="-228600" defTabSz="962025">
              <a:spcBef>
                <a:spcPct val="30000"/>
              </a:spcBef>
              <a:defRPr sz="1200">
                <a:solidFill>
                  <a:schemeClr val="tx1"/>
                </a:solidFill>
                <a:latin typeface="Arial" panose="020B0604020202020204" pitchFamily="34" charset="0"/>
              </a:defRPr>
            </a:lvl4pPr>
            <a:lvl5pPr marL="2057400" indent="-228600" defTabSz="962025">
              <a:spcBef>
                <a:spcPct val="30000"/>
              </a:spcBef>
              <a:defRPr sz="1200">
                <a:solidFill>
                  <a:schemeClr val="tx1"/>
                </a:solidFill>
                <a:latin typeface="Arial" panose="020B0604020202020204" pitchFamily="34" charset="0"/>
              </a:defRPr>
            </a:lvl5pPr>
            <a:lvl6pPr marL="2514600" indent="-228600" defTabSz="9620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20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20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20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57C0947-99CF-467F-A8BA-EA3A0BF531CE}" type="slidenum">
              <a:rPr lang="en-US" altLang="en-US" sz="1300" smtClean="0">
                <a:latin typeface="Times New Roman" panose="02020603050405020304" pitchFamily="18" charset="0"/>
              </a:rPr>
              <a:pPr>
                <a:spcBef>
                  <a:spcPct val="0"/>
                </a:spcBef>
              </a:pPr>
              <a:t>8</a:t>
            </a:fld>
            <a:endParaRPr lang="en-US" altLang="en-US" sz="1300">
              <a:latin typeface="Times New Roman" panose="02020603050405020304" pitchFamily="18" charset="0"/>
            </a:endParaRPr>
          </a:p>
        </p:txBody>
      </p:sp>
      <p:sp>
        <p:nvSpPr>
          <p:cNvPr id="33795" name="Rectangle 2">
            <a:extLst>
              <a:ext uri="{FF2B5EF4-FFF2-40B4-BE49-F238E27FC236}">
                <a16:creationId xmlns:a16="http://schemas.microsoft.com/office/drawing/2014/main" id="{CBBFB585-61F9-40B8-B208-BAF316A5AAB0}"/>
              </a:ext>
            </a:extLst>
          </p:cNvPr>
          <p:cNvSpPr>
            <a:spLocks noGrp="1" noRot="1" noChangeAspect="1" noChangeArrowheads="1" noTextEdit="1"/>
          </p:cNvSpPr>
          <p:nvPr>
            <p:ph type="sldImg"/>
          </p:nvPr>
        </p:nvSpPr>
        <p:spPr>
          <a:xfrm>
            <a:off x="1328738" y="720725"/>
            <a:ext cx="4660900" cy="3600450"/>
          </a:xfrm>
          <a:ln/>
        </p:spPr>
      </p:sp>
      <p:sp>
        <p:nvSpPr>
          <p:cNvPr id="33796" name="Rectangle 3">
            <a:extLst>
              <a:ext uri="{FF2B5EF4-FFF2-40B4-BE49-F238E27FC236}">
                <a16:creationId xmlns:a16="http://schemas.microsoft.com/office/drawing/2014/main" id="{4BC6CD8F-1322-44EC-99C9-F6DDC667BF3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1E8129EF-4189-447A-99C2-EF0DC0496CA0}"/>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62025">
              <a:spcBef>
                <a:spcPct val="30000"/>
              </a:spcBef>
              <a:defRPr sz="1200">
                <a:solidFill>
                  <a:schemeClr val="tx1"/>
                </a:solidFill>
                <a:latin typeface="Arial" panose="020B0604020202020204" pitchFamily="34" charset="0"/>
              </a:defRPr>
            </a:lvl1pPr>
            <a:lvl2pPr marL="742950" indent="-285750" defTabSz="962025">
              <a:spcBef>
                <a:spcPct val="30000"/>
              </a:spcBef>
              <a:defRPr sz="1200">
                <a:solidFill>
                  <a:schemeClr val="tx1"/>
                </a:solidFill>
                <a:latin typeface="Arial" panose="020B0604020202020204" pitchFamily="34" charset="0"/>
              </a:defRPr>
            </a:lvl2pPr>
            <a:lvl3pPr marL="1143000" indent="-228600" defTabSz="962025">
              <a:spcBef>
                <a:spcPct val="30000"/>
              </a:spcBef>
              <a:defRPr sz="1200">
                <a:solidFill>
                  <a:schemeClr val="tx1"/>
                </a:solidFill>
                <a:latin typeface="Arial" panose="020B0604020202020204" pitchFamily="34" charset="0"/>
              </a:defRPr>
            </a:lvl3pPr>
            <a:lvl4pPr marL="1600200" indent="-228600" defTabSz="962025">
              <a:spcBef>
                <a:spcPct val="30000"/>
              </a:spcBef>
              <a:defRPr sz="1200">
                <a:solidFill>
                  <a:schemeClr val="tx1"/>
                </a:solidFill>
                <a:latin typeface="Arial" panose="020B0604020202020204" pitchFamily="34" charset="0"/>
              </a:defRPr>
            </a:lvl4pPr>
            <a:lvl5pPr marL="2057400" indent="-228600" defTabSz="962025">
              <a:spcBef>
                <a:spcPct val="30000"/>
              </a:spcBef>
              <a:defRPr sz="1200">
                <a:solidFill>
                  <a:schemeClr val="tx1"/>
                </a:solidFill>
                <a:latin typeface="Arial" panose="020B0604020202020204" pitchFamily="34" charset="0"/>
              </a:defRPr>
            </a:lvl5pPr>
            <a:lvl6pPr marL="2514600" indent="-228600" defTabSz="9620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20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20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20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E5FBB2-45D8-4077-82B8-C00EA4801D73}" type="slidenum">
              <a:rPr lang="en-US" altLang="en-US" sz="1300"/>
              <a:pPr>
                <a:spcBef>
                  <a:spcPct val="0"/>
                </a:spcBef>
              </a:pPr>
              <a:t>15</a:t>
            </a:fld>
            <a:endParaRPr lang="en-US" altLang="en-US" sz="1300"/>
          </a:p>
        </p:txBody>
      </p:sp>
      <p:sp>
        <p:nvSpPr>
          <p:cNvPr id="17411" name="Rectangle 2">
            <a:extLst>
              <a:ext uri="{FF2B5EF4-FFF2-40B4-BE49-F238E27FC236}">
                <a16:creationId xmlns:a16="http://schemas.microsoft.com/office/drawing/2014/main" id="{7CA89687-3720-42BF-82A1-79952DFCB780}"/>
              </a:ext>
            </a:extLst>
          </p:cNvPr>
          <p:cNvSpPr>
            <a:spLocks noGrp="1" noRot="1" noChangeAspect="1" noChangeArrowheads="1" noTextEdit="1"/>
          </p:cNvSpPr>
          <p:nvPr>
            <p:ph type="sldImg"/>
          </p:nvPr>
        </p:nvSpPr>
        <p:spPr>
          <a:ln/>
        </p:spPr>
      </p:sp>
      <p:sp>
        <p:nvSpPr>
          <p:cNvPr id="17412" name="Rectangle 4">
            <a:extLst>
              <a:ext uri="{FF2B5EF4-FFF2-40B4-BE49-F238E27FC236}">
                <a16:creationId xmlns:a16="http://schemas.microsoft.com/office/drawing/2014/main" id="{BB653235-1F19-4451-9605-D986BE413DE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12A6AB4F-422F-4CCB-92FD-5B02CA2E3B77}"/>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62025">
              <a:spcBef>
                <a:spcPct val="30000"/>
              </a:spcBef>
              <a:defRPr sz="1200">
                <a:solidFill>
                  <a:schemeClr val="tx1"/>
                </a:solidFill>
                <a:latin typeface="Arial" panose="020B0604020202020204" pitchFamily="34" charset="0"/>
              </a:defRPr>
            </a:lvl1pPr>
            <a:lvl2pPr marL="742950" indent="-285750" defTabSz="962025">
              <a:spcBef>
                <a:spcPct val="30000"/>
              </a:spcBef>
              <a:defRPr sz="1200">
                <a:solidFill>
                  <a:schemeClr val="tx1"/>
                </a:solidFill>
                <a:latin typeface="Arial" panose="020B0604020202020204" pitchFamily="34" charset="0"/>
              </a:defRPr>
            </a:lvl2pPr>
            <a:lvl3pPr marL="1143000" indent="-228600" defTabSz="962025">
              <a:spcBef>
                <a:spcPct val="30000"/>
              </a:spcBef>
              <a:defRPr sz="1200">
                <a:solidFill>
                  <a:schemeClr val="tx1"/>
                </a:solidFill>
                <a:latin typeface="Arial" panose="020B0604020202020204" pitchFamily="34" charset="0"/>
              </a:defRPr>
            </a:lvl3pPr>
            <a:lvl4pPr marL="1600200" indent="-228600" defTabSz="962025">
              <a:spcBef>
                <a:spcPct val="30000"/>
              </a:spcBef>
              <a:defRPr sz="1200">
                <a:solidFill>
                  <a:schemeClr val="tx1"/>
                </a:solidFill>
                <a:latin typeface="Arial" panose="020B0604020202020204" pitchFamily="34" charset="0"/>
              </a:defRPr>
            </a:lvl4pPr>
            <a:lvl5pPr marL="2057400" indent="-228600" defTabSz="962025">
              <a:spcBef>
                <a:spcPct val="30000"/>
              </a:spcBef>
              <a:defRPr sz="1200">
                <a:solidFill>
                  <a:schemeClr val="tx1"/>
                </a:solidFill>
                <a:latin typeface="Arial" panose="020B0604020202020204" pitchFamily="34" charset="0"/>
              </a:defRPr>
            </a:lvl5pPr>
            <a:lvl6pPr marL="2514600" indent="-228600" defTabSz="9620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20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20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20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CACCE6-49F9-4DC1-AD62-4642C7A6DEB3}" type="slidenum">
              <a:rPr lang="en-US" altLang="en-US" sz="1300"/>
              <a:pPr>
                <a:spcBef>
                  <a:spcPct val="0"/>
                </a:spcBef>
              </a:pPr>
              <a:t>16</a:t>
            </a:fld>
            <a:endParaRPr lang="en-US" altLang="en-US" sz="1300"/>
          </a:p>
        </p:txBody>
      </p:sp>
      <p:sp>
        <p:nvSpPr>
          <p:cNvPr id="19459" name="Rectangle 2">
            <a:extLst>
              <a:ext uri="{FF2B5EF4-FFF2-40B4-BE49-F238E27FC236}">
                <a16:creationId xmlns:a16="http://schemas.microsoft.com/office/drawing/2014/main" id="{55834A23-D5EA-4570-8D17-0A9FCDAEE021}"/>
              </a:ext>
            </a:extLst>
          </p:cNvPr>
          <p:cNvSpPr>
            <a:spLocks noGrp="1" noRot="1" noChangeAspect="1" noChangeArrowheads="1" noTextEdit="1"/>
          </p:cNvSpPr>
          <p:nvPr>
            <p:ph type="sldImg"/>
          </p:nvPr>
        </p:nvSpPr>
        <p:spPr>
          <a:ln/>
        </p:spPr>
      </p:sp>
      <p:sp>
        <p:nvSpPr>
          <p:cNvPr id="19460" name="Rectangle 4">
            <a:extLst>
              <a:ext uri="{FF2B5EF4-FFF2-40B4-BE49-F238E27FC236}">
                <a16:creationId xmlns:a16="http://schemas.microsoft.com/office/drawing/2014/main" id="{E706AA15-ED67-4643-9A7F-F4688E3CA8D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FBD50864-7628-4465-A3B3-75D10D7D8553}"/>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62025">
              <a:spcBef>
                <a:spcPct val="30000"/>
              </a:spcBef>
              <a:defRPr sz="1200">
                <a:solidFill>
                  <a:schemeClr val="tx1"/>
                </a:solidFill>
                <a:latin typeface="Arial" panose="020B0604020202020204" pitchFamily="34" charset="0"/>
              </a:defRPr>
            </a:lvl1pPr>
            <a:lvl2pPr marL="742950" indent="-285750" defTabSz="962025">
              <a:spcBef>
                <a:spcPct val="30000"/>
              </a:spcBef>
              <a:defRPr sz="1200">
                <a:solidFill>
                  <a:schemeClr val="tx1"/>
                </a:solidFill>
                <a:latin typeface="Arial" panose="020B0604020202020204" pitchFamily="34" charset="0"/>
              </a:defRPr>
            </a:lvl2pPr>
            <a:lvl3pPr marL="1143000" indent="-228600" defTabSz="962025">
              <a:spcBef>
                <a:spcPct val="30000"/>
              </a:spcBef>
              <a:defRPr sz="1200">
                <a:solidFill>
                  <a:schemeClr val="tx1"/>
                </a:solidFill>
                <a:latin typeface="Arial" panose="020B0604020202020204" pitchFamily="34" charset="0"/>
              </a:defRPr>
            </a:lvl3pPr>
            <a:lvl4pPr marL="1600200" indent="-228600" defTabSz="962025">
              <a:spcBef>
                <a:spcPct val="30000"/>
              </a:spcBef>
              <a:defRPr sz="1200">
                <a:solidFill>
                  <a:schemeClr val="tx1"/>
                </a:solidFill>
                <a:latin typeface="Arial" panose="020B0604020202020204" pitchFamily="34" charset="0"/>
              </a:defRPr>
            </a:lvl4pPr>
            <a:lvl5pPr marL="2057400" indent="-228600" defTabSz="962025">
              <a:spcBef>
                <a:spcPct val="30000"/>
              </a:spcBef>
              <a:defRPr sz="1200">
                <a:solidFill>
                  <a:schemeClr val="tx1"/>
                </a:solidFill>
                <a:latin typeface="Arial" panose="020B0604020202020204" pitchFamily="34" charset="0"/>
              </a:defRPr>
            </a:lvl5pPr>
            <a:lvl6pPr marL="2514600" indent="-228600" defTabSz="9620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20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20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20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9D527D-A398-44F5-BD32-7C93C78D3F16}" type="slidenum">
              <a:rPr lang="en-US" altLang="en-US" sz="1300"/>
              <a:pPr>
                <a:spcBef>
                  <a:spcPct val="0"/>
                </a:spcBef>
              </a:pPr>
              <a:t>17</a:t>
            </a:fld>
            <a:endParaRPr lang="en-US" altLang="en-US" sz="1300"/>
          </a:p>
        </p:txBody>
      </p:sp>
      <p:sp>
        <p:nvSpPr>
          <p:cNvPr id="21507" name="Rectangle 2">
            <a:extLst>
              <a:ext uri="{FF2B5EF4-FFF2-40B4-BE49-F238E27FC236}">
                <a16:creationId xmlns:a16="http://schemas.microsoft.com/office/drawing/2014/main" id="{9B108955-A16F-48A7-A51F-371352FCA026}"/>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48245539-783B-418F-8401-E617E12D0D7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156728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62701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500508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149381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_w_pictures">
    <p:spTree>
      <p:nvGrpSpPr>
        <p:cNvPr id="1" name="Shape 15"/>
        <p:cNvGrpSpPr/>
        <p:nvPr/>
      </p:nvGrpSpPr>
      <p:grpSpPr>
        <a:xfrm>
          <a:off x="0" y="0"/>
          <a:ext cx="0" cy="0"/>
          <a:chOff x="0" y="0"/>
          <a:chExt cx="0" cy="0"/>
        </a:xfrm>
      </p:grpSpPr>
      <p:sp>
        <p:nvSpPr>
          <p:cNvPr id="16" name="Textbox 1"/>
          <p:cNvSpPr txBox="1">
            <a:spLocks noGrp="1"/>
          </p:cNvSpPr>
          <p:nvPr>
            <p:ph type="subTitle" idx="1"/>
          </p:nvPr>
        </p:nvSpPr>
        <p:spPr>
          <a:xfrm>
            <a:off x="370580" y="5029200"/>
            <a:ext cx="4980926" cy="1392809"/>
          </a:xfrm>
          <a:prstGeom prst="rect">
            <a:avLst/>
          </a:prstGeom>
          <a:noFill/>
          <a:ln>
            <a:noFill/>
          </a:ln>
        </p:spPr>
        <p:txBody>
          <a:bodyPr lIns="91425" tIns="91425" rIns="91425" bIns="91425" anchor="t" anchorCtr="0"/>
          <a:lstStyle>
            <a:lvl1pPr marL="0" marR="0" lvl="0" indent="0" algn="l" rtl="0">
              <a:spcBef>
                <a:spcPts val="480"/>
              </a:spcBef>
              <a:buClr>
                <a:srgbClr val="FFFFFF"/>
              </a:buClr>
              <a:buFont typeface="Arial"/>
              <a:buNone/>
              <a:defRPr sz="2400" b="0" i="0" u="none" strike="noStrike" cap="none">
                <a:solidFill>
                  <a:srgbClr val="FFFFFF"/>
                </a:solidFill>
                <a:latin typeface="Helvetica Neue"/>
                <a:ea typeface="Helvetica Neue"/>
                <a:cs typeface="Helvetica Neue"/>
                <a:sym typeface="Helvetica Neue"/>
              </a:defRPr>
            </a:lvl1pPr>
            <a:lvl2pPr marL="509411" marR="0" lvl="1" indent="-1411" algn="ctr" rtl="0">
              <a:spcBef>
                <a:spcPts val="620"/>
              </a:spcBef>
              <a:buClr>
                <a:srgbClr val="888888"/>
              </a:buClr>
              <a:buFont typeface="Arial"/>
              <a:buNone/>
              <a:defRPr sz="3100" b="0" i="0" u="none" strike="noStrike" cap="none">
                <a:solidFill>
                  <a:srgbClr val="888888"/>
                </a:solidFill>
                <a:latin typeface="Helvetica Neue"/>
                <a:ea typeface="Helvetica Neue"/>
                <a:cs typeface="Helvetica Neue"/>
                <a:sym typeface="Helvetica Neue"/>
              </a:defRPr>
            </a:lvl2pPr>
            <a:lvl3pPr marL="1018823" marR="0" lvl="2" indent="-2823" algn="ctr" rtl="0">
              <a:spcBef>
                <a:spcPts val="540"/>
              </a:spcBef>
              <a:buClr>
                <a:srgbClr val="888888"/>
              </a:buClr>
              <a:buFont typeface="Arial"/>
              <a:buNone/>
              <a:defRPr sz="2700" b="0" i="0" u="none" strike="noStrike" cap="none">
                <a:solidFill>
                  <a:srgbClr val="888888"/>
                </a:solidFill>
                <a:latin typeface="Helvetica Neue"/>
                <a:ea typeface="Helvetica Neue"/>
                <a:cs typeface="Helvetica Neue"/>
                <a:sym typeface="Helvetica Neue"/>
              </a:defRPr>
            </a:lvl3pPr>
            <a:lvl4pPr marL="1528237" marR="0" lvl="3" indent="-4237" algn="ctr" rtl="0">
              <a:spcBef>
                <a:spcPts val="440"/>
              </a:spcBef>
              <a:buClr>
                <a:srgbClr val="888888"/>
              </a:buClr>
              <a:buFont typeface="Arial"/>
              <a:buNone/>
              <a:defRPr sz="2200" b="0" i="0" u="none" strike="noStrike" cap="none">
                <a:solidFill>
                  <a:srgbClr val="888888"/>
                </a:solidFill>
                <a:latin typeface="Helvetica Neue"/>
                <a:ea typeface="Helvetica Neue"/>
                <a:cs typeface="Helvetica Neue"/>
                <a:sym typeface="Helvetica Neue"/>
              </a:defRPr>
            </a:lvl4pPr>
            <a:lvl5pPr marL="2037649" marR="0" lvl="4" indent="-5649" algn="ctr" rtl="0">
              <a:spcBef>
                <a:spcPts val="440"/>
              </a:spcBef>
              <a:buClr>
                <a:srgbClr val="888888"/>
              </a:buClr>
              <a:buFont typeface="Arial"/>
              <a:buNone/>
              <a:defRPr sz="2200" b="0" i="0" u="none" strike="noStrike" cap="none">
                <a:solidFill>
                  <a:srgbClr val="888888"/>
                </a:solidFill>
                <a:latin typeface="Helvetica Neue"/>
                <a:ea typeface="Helvetica Neue"/>
                <a:cs typeface="Helvetica Neue"/>
                <a:sym typeface="Helvetica Neue"/>
              </a:defRPr>
            </a:lvl5pPr>
            <a:lvl6pPr marL="2547061" marR="0" lvl="5" indent="-7061"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6pPr>
            <a:lvl7pPr marL="3056473" marR="0" lvl="6" indent="-8472"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7pPr>
            <a:lvl8pPr marL="3565885" marR="0" lvl="7" indent="-9885"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8pPr>
            <a:lvl9pPr marL="4075298" marR="0" lvl="8" indent="-11298"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9pPr>
          </a:lstStyle>
          <a:p>
            <a:endParaRPr/>
          </a:p>
        </p:txBody>
      </p:sp>
      <p:cxnSp>
        <p:nvCxnSpPr>
          <p:cNvPr id="18" name="Textbox 2"/>
          <p:cNvCxnSpPr/>
          <p:nvPr/>
        </p:nvCxnSpPr>
        <p:spPr>
          <a:xfrm>
            <a:off x="469743" y="4845794"/>
            <a:ext cx="3604823" cy="0"/>
          </a:xfrm>
          <a:prstGeom prst="straightConnector1">
            <a:avLst/>
          </a:prstGeom>
          <a:noFill/>
          <a:ln w="127000" cap="flat" cmpd="sng">
            <a:solidFill>
              <a:schemeClr val="lt1"/>
            </a:solidFill>
            <a:prstDash val="solid"/>
            <a:round/>
            <a:headEnd type="none" w="med" len="med"/>
            <a:tailEnd type="none" w="med" len="med"/>
          </a:ln>
        </p:spPr>
      </p:cxnSp>
      <p:sp>
        <p:nvSpPr>
          <p:cNvPr id="19" name="TextBox 3"/>
          <p:cNvSpPr txBox="1">
            <a:spLocks noGrp="1"/>
          </p:cNvSpPr>
          <p:nvPr>
            <p:ph type="body" idx="2"/>
          </p:nvPr>
        </p:nvSpPr>
        <p:spPr>
          <a:xfrm>
            <a:off x="364260" y="3588682"/>
            <a:ext cx="9313139" cy="1036320"/>
          </a:xfrm>
          <a:prstGeom prst="rect">
            <a:avLst/>
          </a:prstGeom>
          <a:noFill/>
          <a:ln>
            <a:noFill/>
          </a:ln>
        </p:spPr>
        <p:txBody>
          <a:bodyPr lIns="91425" tIns="91425" rIns="91425" bIns="91425" anchor="t" anchorCtr="0"/>
          <a:lstStyle>
            <a:lvl1pPr marL="0" marR="0" lvl="0" indent="0" algn="l" rtl="0">
              <a:spcBef>
                <a:spcPts val="1360"/>
              </a:spcBef>
              <a:buClr>
                <a:schemeClr val="lt1"/>
              </a:buClr>
              <a:buFont typeface="Arial"/>
              <a:buNone/>
              <a:defRPr sz="6800" b="1" i="0" u="none" strike="noStrike" cap="none">
                <a:solidFill>
                  <a:schemeClr val="lt1"/>
                </a:solidFill>
                <a:latin typeface="Helvetica Neue"/>
                <a:ea typeface="Helvetica Neue"/>
                <a:cs typeface="Helvetica Neue"/>
                <a:sym typeface="Helvetica Neue"/>
              </a:defRPr>
            </a:lvl1pPr>
            <a:lvl2pPr marL="509411" marR="0" lvl="1" indent="-1411" algn="l" rtl="0">
              <a:spcBef>
                <a:spcPts val="620"/>
              </a:spcBef>
              <a:buClr>
                <a:schemeClr val="lt1"/>
              </a:buClr>
              <a:buFont typeface="Arial"/>
              <a:buNone/>
              <a:defRPr sz="3100" b="0" i="0" u="none" strike="noStrike" cap="none">
                <a:solidFill>
                  <a:schemeClr val="lt1"/>
                </a:solidFill>
                <a:latin typeface="Helvetica Neue"/>
                <a:ea typeface="Helvetica Neue"/>
                <a:cs typeface="Helvetica Neue"/>
                <a:sym typeface="Helvetica Neue"/>
              </a:defRPr>
            </a:lvl2pPr>
            <a:lvl3pPr marL="1018825" marR="0" lvl="2" indent="-2825" algn="l" rtl="0">
              <a:spcBef>
                <a:spcPts val="540"/>
              </a:spcBef>
              <a:buClr>
                <a:schemeClr val="lt1"/>
              </a:buClr>
              <a:buFont typeface="Arial"/>
              <a:buNone/>
              <a:defRPr sz="2700" b="0" i="0" u="none" strike="noStrike" cap="none">
                <a:solidFill>
                  <a:schemeClr val="lt1"/>
                </a:solidFill>
                <a:latin typeface="Helvetica Neue"/>
                <a:ea typeface="Helvetica Neue"/>
                <a:cs typeface="Helvetica Neue"/>
                <a:sym typeface="Helvetica Neue"/>
              </a:defRPr>
            </a:lvl3pPr>
            <a:lvl4pPr marL="1528237" marR="0" lvl="3" indent="-4237" algn="l" rtl="0">
              <a:spcBef>
                <a:spcPts val="440"/>
              </a:spcBef>
              <a:buClr>
                <a:schemeClr val="lt1"/>
              </a:buClr>
              <a:buFont typeface="Arial"/>
              <a:buNone/>
              <a:defRPr sz="2200" b="0" i="0" u="none" strike="noStrike" cap="none">
                <a:solidFill>
                  <a:schemeClr val="lt1"/>
                </a:solidFill>
                <a:latin typeface="Helvetica Neue"/>
                <a:ea typeface="Helvetica Neue"/>
                <a:cs typeface="Helvetica Neue"/>
                <a:sym typeface="Helvetica Neue"/>
              </a:defRPr>
            </a:lvl4pPr>
            <a:lvl5pPr marL="2037649" marR="0" lvl="4" indent="-5649" algn="l" rtl="0">
              <a:spcBef>
                <a:spcPts val="440"/>
              </a:spcBef>
              <a:buClr>
                <a:schemeClr val="lt1"/>
              </a:buClr>
              <a:buFont typeface="Arial"/>
              <a:buNone/>
              <a:defRPr sz="2200" b="0" i="0" u="none" strike="noStrike" cap="none">
                <a:solidFill>
                  <a:schemeClr val="lt1"/>
                </a:solidFill>
                <a:latin typeface="Helvetica Neue"/>
                <a:ea typeface="Helvetica Neue"/>
                <a:cs typeface="Helvetica Neue"/>
                <a:sym typeface="Helvetica Neue"/>
              </a:defRPr>
            </a:lvl5pPr>
            <a:lvl6pPr marL="2801767" marR="0" lvl="5" indent="-12206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80" marR="0" lvl="6" indent="-12348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92" marR="0" lvl="7" indent="-124891"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30004" marR="0" lvl="8" indent="-126303"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6172" y="0"/>
            <a:ext cx="9408795" cy="1295400"/>
          </a:xfrm>
        </p:spPr>
        <p:txBody>
          <a:bodyPr/>
          <a:lstStyle/>
          <a:p>
            <a:r>
              <a:rPr lang="en-US" dirty="0"/>
              <a:t>Click to edit Master title style</a:t>
            </a:r>
          </a:p>
        </p:txBody>
      </p:sp>
    </p:spTree>
    <p:extLst>
      <p:ext uri="{BB962C8B-B14F-4D97-AF65-F5344CB8AC3E}">
        <p14:creationId xmlns:p14="http://schemas.microsoft.com/office/powerpoint/2010/main" val="836169378"/>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Figure+Caption">
    <p:spTree>
      <p:nvGrpSpPr>
        <p:cNvPr id="1" name="Shape 81"/>
        <p:cNvGrpSpPr/>
        <p:nvPr/>
      </p:nvGrpSpPr>
      <p:grpSpPr>
        <a:xfrm>
          <a:off x="0" y="0"/>
          <a:ext cx="0" cy="0"/>
          <a:chOff x="0" y="0"/>
          <a:chExt cx="0" cy="0"/>
        </a:xfrm>
      </p:grpSpPr>
      <p:sp>
        <p:nvSpPr>
          <p:cNvPr id="4" name="Title 1"/>
          <p:cNvSpPr>
            <a:spLocks noGrp="1"/>
          </p:cNvSpPr>
          <p:nvPr>
            <p:ph type="title"/>
          </p:nvPr>
        </p:nvSpPr>
        <p:spPr>
          <a:xfrm>
            <a:off x="4928" y="384212"/>
            <a:ext cx="10053472" cy="987115"/>
          </a:xfrm>
        </p:spPr>
        <p:txBody>
          <a:bodyPr/>
          <a:lstStyle>
            <a:lvl1pPr>
              <a:spcBef>
                <a:spcPts val="624"/>
              </a:spcBef>
              <a:defRPr sz="3600" b="0">
                <a:solidFill>
                  <a:srgbClr val="002060"/>
                </a:solidFill>
                <a:latin typeface="Arial" pitchFamily="34" charset="0"/>
                <a:cs typeface="Arial" pitchFamily="34" charset="0"/>
              </a:defRPr>
            </a:lvl1pPr>
          </a:lstStyle>
          <a:p>
            <a:r>
              <a:rPr lang="en-US"/>
              <a:t>Click to edit Master title style</a:t>
            </a:r>
            <a:endParaRPr lang="en-US" dirty="0"/>
          </a:p>
        </p:txBody>
      </p:sp>
      <p:sp>
        <p:nvSpPr>
          <p:cNvPr id="5" name="Content Placeholder 5"/>
          <p:cNvSpPr>
            <a:spLocks noGrp="1"/>
          </p:cNvSpPr>
          <p:nvPr>
            <p:ph sz="quarter" idx="10"/>
          </p:nvPr>
        </p:nvSpPr>
        <p:spPr>
          <a:xfrm>
            <a:off x="136632" y="1839215"/>
            <a:ext cx="9804186" cy="2903663"/>
          </a:xfrm>
        </p:spPr>
        <p:txBody>
          <a:bodyPr/>
          <a:lstStyle>
            <a:lvl1pPr marL="457200" indent="-457200">
              <a:spcBef>
                <a:spcPts val="624"/>
              </a:spcBef>
              <a:buClr>
                <a:srgbClr val="4E4E4E"/>
              </a:buClr>
              <a:buFont typeface="Arial" pitchFamily="34" charset="0"/>
              <a:buChar char="•"/>
              <a:defRPr sz="2800">
                <a:solidFill>
                  <a:schemeClr val="tx1"/>
                </a:solidFill>
                <a:latin typeface="Arial" pitchFamily="34" charset="0"/>
                <a:cs typeface="Arial" pitchFamily="34" charset="0"/>
              </a:defRPr>
            </a:lvl1pPr>
            <a:lvl2pPr marL="965200" indent="-457200">
              <a:spcBef>
                <a:spcPts val="624"/>
              </a:spcBef>
              <a:buClr>
                <a:srgbClr val="4E4E4E"/>
              </a:buClr>
              <a:buFont typeface="Arial" pitchFamily="34" charset="0"/>
              <a:buChar char="–"/>
              <a:defRPr sz="2600">
                <a:solidFill>
                  <a:schemeClr val="tx1"/>
                </a:solidFill>
                <a:latin typeface="Arial" pitchFamily="34" charset="0"/>
                <a:cs typeface="Arial" pitchFamily="34" charset="0"/>
              </a:defRPr>
            </a:lvl2pPr>
            <a:lvl3pPr marL="1473200" indent="-457200">
              <a:spcBef>
                <a:spcPts val="624"/>
              </a:spcBef>
              <a:buClr>
                <a:srgbClr val="4E4E4E"/>
              </a:buClr>
              <a:buFont typeface="Wingdings" pitchFamily="2" charset="2"/>
              <a:buChar char="§"/>
              <a:defRPr sz="2400">
                <a:solidFill>
                  <a:schemeClr val="tx1"/>
                </a:solidFill>
                <a:latin typeface="Arial" pitchFamily="34" charset="0"/>
                <a:cs typeface="Arial" pitchFamily="34" charset="0"/>
              </a:defRPr>
            </a:lvl3pPr>
            <a:lvl4pPr marL="1866900" indent="-342900">
              <a:spcBef>
                <a:spcPts val="624"/>
              </a:spcBef>
              <a:buClr>
                <a:srgbClr val="4E4E4E"/>
              </a:buClr>
              <a:buFont typeface="Wingdings" pitchFamily="2" charset="2"/>
              <a:buChar char="q"/>
              <a:defRPr sz="2000">
                <a:solidFill>
                  <a:schemeClr val="tx1"/>
                </a:solidFill>
                <a:latin typeface="Arial" pitchFamily="34" charset="0"/>
                <a:cs typeface="Arial" pitchFamily="34" charset="0"/>
              </a:defRPr>
            </a:lvl4pPr>
            <a:lvl5pPr marL="2374900" indent="-342900">
              <a:spcBef>
                <a:spcPts val="624"/>
              </a:spcBef>
              <a:buClr>
                <a:srgbClr val="4E4E4E"/>
              </a:buClr>
              <a:buFont typeface="Arial" pitchFamily="34" charset="0"/>
              <a:buChar char="•"/>
              <a:defRPr>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1"/>
          </p:nvPr>
        </p:nvSpPr>
        <p:spPr>
          <a:xfrm>
            <a:off x="190500" y="5200650"/>
            <a:ext cx="3162300" cy="2114550"/>
          </a:xfrm>
        </p:spPr>
        <p:txBody>
          <a:bodyPr/>
          <a:lstStyle/>
          <a:p>
            <a:r>
              <a:rPr lang="en-US" dirty="0"/>
              <a:t>Click icon to add picture</a:t>
            </a:r>
          </a:p>
        </p:txBody>
      </p:sp>
      <p:sp>
        <p:nvSpPr>
          <p:cNvPr id="6" name="Content Placeholder 5">
            <a:extLst>
              <a:ext uri="{FF2B5EF4-FFF2-40B4-BE49-F238E27FC236}">
                <a16:creationId xmlns:a16="http://schemas.microsoft.com/office/drawing/2014/main" id="{0F6EAD23-41CC-564D-C5A8-87F9D918E1F1}"/>
              </a:ext>
            </a:extLst>
          </p:cNvPr>
          <p:cNvSpPr>
            <a:spLocks noGrp="1"/>
          </p:cNvSpPr>
          <p:nvPr>
            <p:ph sz="quarter" idx="12"/>
          </p:nvPr>
        </p:nvSpPr>
        <p:spPr>
          <a:xfrm>
            <a:off x="3919538" y="5014913"/>
            <a:ext cx="3586162" cy="195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9" name="Content Placeholder 8">
            <a:extLst>
              <a:ext uri="{FF2B5EF4-FFF2-40B4-BE49-F238E27FC236}">
                <a16:creationId xmlns:a16="http://schemas.microsoft.com/office/drawing/2014/main" id="{A1606324-96EE-5018-5E6E-A8343D2CAD96}"/>
              </a:ext>
            </a:extLst>
          </p:cNvPr>
          <p:cNvSpPr>
            <a:spLocks noGrp="1"/>
          </p:cNvSpPr>
          <p:nvPr>
            <p:ph sz="quarter" idx="13"/>
          </p:nvPr>
        </p:nvSpPr>
        <p:spPr>
          <a:xfrm>
            <a:off x="3919538" y="5481638"/>
            <a:ext cx="3314700" cy="376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1" name="Content Placeholder 10">
            <a:extLst>
              <a:ext uri="{FF2B5EF4-FFF2-40B4-BE49-F238E27FC236}">
                <a16:creationId xmlns:a16="http://schemas.microsoft.com/office/drawing/2014/main" id="{DCEE8914-2271-5BD2-7CF1-56CA250DB4BA}"/>
              </a:ext>
            </a:extLst>
          </p:cNvPr>
          <p:cNvSpPr>
            <a:spLocks noGrp="1"/>
          </p:cNvSpPr>
          <p:nvPr>
            <p:ph sz="quarter" idx="14"/>
          </p:nvPr>
        </p:nvSpPr>
        <p:spPr>
          <a:xfrm>
            <a:off x="3919538" y="6219825"/>
            <a:ext cx="4089400" cy="61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178970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2_title_w_pictures">
    <p:spTree>
      <p:nvGrpSpPr>
        <p:cNvPr id="1" name="Shape 44"/>
        <p:cNvGrpSpPr/>
        <p:nvPr/>
      </p:nvGrpSpPr>
      <p:grpSpPr>
        <a:xfrm>
          <a:off x="0" y="0"/>
          <a:ext cx="0" cy="0"/>
          <a:chOff x="0" y="0"/>
          <a:chExt cx="0" cy="0"/>
        </a:xfrm>
      </p:grpSpPr>
      <p:cxnSp>
        <p:nvCxnSpPr>
          <p:cNvPr id="47" name="Textbox  47"/>
          <p:cNvCxnSpPr/>
          <p:nvPr/>
        </p:nvCxnSpPr>
        <p:spPr>
          <a:xfrm>
            <a:off x="469743" y="4845794"/>
            <a:ext cx="3604823" cy="0"/>
          </a:xfrm>
          <a:prstGeom prst="straightConnector1">
            <a:avLst/>
          </a:prstGeom>
          <a:noFill/>
          <a:ln w="127000" cap="flat" cmpd="sng">
            <a:solidFill>
              <a:schemeClr val="lt1"/>
            </a:solidFill>
            <a:prstDash val="solid"/>
            <a:round/>
            <a:headEnd type="none" w="med" len="med"/>
            <a:tailEnd type="none" w="med" len="med"/>
          </a:ln>
        </p:spPr>
      </p:cxnSp>
      <p:sp>
        <p:nvSpPr>
          <p:cNvPr id="45" name="Textbox 45"/>
          <p:cNvSpPr txBox="1">
            <a:spLocks noGrp="1"/>
          </p:cNvSpPr>
          <p:nvPr>
            <p:ph type="subTitle" idx="1"/>
          </p:nvPr>
        </p:nvSpPr>
        <p:spPr>
          <a:xfrm>
            <a:off x="370580" y="5029200"/>
            <a:ext cx="4980926" cy="1392809"/>
          </a:xfrm>
          <a:prstGeom prst="rect">
            <a:avLst/>
          </a:prstGeom>
          <a:noFill/>
          <a:ln>
            <a:noFill/>
          </a:ln>
        </p:spPr>
        <p:txBody>
          <a:bodyPr lIns="91425" tIns="91425" rIns="91425" bIns="91425" anchor="t" anchorCtr="0"/>
          <a:lstStyle>
            <a:lvl1pPr marL="0" marR="0" lvl="0" indent="0" algn="l" rtl="0">
              <a:spcBef>
                <a:spcPts val="480"/>
              </a:spcBef>
              <a:buClr>
                <a:srgbClr val="FFFFFF"/>
              </a:buClr>
              <a:buFont typeface="Arial"/>
              <a:buNone/>
              <a:defRPr sz="2400" b="0" i="0" u="none" strike="noStrike" cap="none">
                <a:solidFill>
                  <a:srgbClr val="FFFFFF"/>
                </a:solidFill>
                <a:latin typeface="Helvetica Neue"/>
                <a:ea typeface="Helvetica Neue"/>
                <a:cs typeface="Helvetica Neue"/>
                <a:sym typeface="Helvetica Neue"/>
              </a:defRPr>
            </a:lvl1pPr>
            <a:lvl2pPr marL="509411" marR="0" lvl="1" indent="-1411" algn="ctr" rtl="0">
              <a:spcBef>
                <a:spcPts val="620"/>
              </a:spcBef>
              <a:buClr>
                <a:srgbClr val="888888"/>
              </a:buClr>
              <a:buFont typeface="Arial"/>
              <a:buNone/>
              <a:defRPr sz="3100" b="0" i="0" u="none" strike="noStrike" cap="none">
                <a:solidFill>
                  <a:srgbClr val="888888"/>
                </a:solidFill>
                <a:latin typeface="Helvetica Neue"/>
                <a:ea typeface="Helvetica Neue"/>
                <a:cs typeface="Helvetica Neue"/>
                <a:sym typeface="Helvetica Neue"/>
              </a:defRPr>
            </a:lvl2pPr>
            <a:lvl3pPr marL="1018823" marR="0" lvl="2" indent="-2823" algn="ctr" rtl="0">
              <a:spcBef>
                <a:spcPts val="540"/>
              </a:spcBef>
              <a:buClr>
                <a:srgbClr val="888888"/>
              </a:buClr>
              <a:buFont typeface="Arial"/>
              <a:buNone/>
              <a:defRPr sz="2700" b="0" i="0" u="none" strike="noStrike" cap="none">
                <a:solidFill>
                  <a:srgbClr val="888888"/>
                </a:solidFill>
                <a:latin typeface="Helvetica Neue"/>
                <a:ea typeface="Helvetica Neue"/>
                <a:cs typeface="Helvetica Neue"/>
                <a:sym typeface="Helvetica Neue"/>
              </a:defRPr>
            </a:lvl3pPr>
            <a:lvl4pPr marL="1528237" marR="0" lvl="3" indent="-4237" algn="ctr" rtl="0">
              <a:spcBef>
                <a:spcPts val="440"/>
              </a:spcBef>
              <a:buClr>
                <a:srgbClr val="888888"/>
              </a:buClr>
              <a:buFont typeface="Arial"/>
              <a:buNone/>
              <a:defRPr sz="2200" b="0" i="0" u="none" strike="noStrike" cap="none">
                <a:solidFill>
                  <a:srgbClr val="888888"/>
                </a:solidFill>
                <a:latin typeface="Helvetica Neue"/>
                <a:ea typeface="Helvetica Neue"/>
                <a:cs typeface="Helvetica Neue"/>
                <a:sym typeface="Helvetica Neue"/>
              </a:defRPr>
            </a:lvl4pPr>
            <a:lvl5pPr marL="2037649" marR="0" lvl="4" indent="-5649" algn="ctr" rtl="0">
              <a:spcBef>
                <a:spcPts val="440"/>
              </a:spcBef>
              <a:buClr>
                <a:srgbClr val="888888"/>
              </a:buClr>
              <a:buFont typeface="Arial"/>
              <a:buNone/>
              <a:defRPr sz="2200" b="0" i="0" u="none" strike="noStrike" cap="none">
                <a:solidFill>
                  <a:srgbClr val="888888"/>
                </a:solidFill>
                <a:latin typeface="Helvetica Neue"/>
                <a:ea typeface="Helvetica Neue"/>
                <a:cs typeface="Helvetica Neue"/>
                <a:sym typeface="Helvetica Neue"/>
              </a:defRPr>
            </a:lvl5pPr>
            <a:lvl6pPr marL="2547061" marR="0" lvl="5" indent="-7061"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6pPr>
            <a:lvl7pPr marL="3056473" marR="0" lvl="6" indent="-8472"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7pPr>
            <a:lvl8pPr marL="3565885" marR="0" lvl="7" indent="-9885"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8pPr>
            <a:lvl9pPr marL="4075298" marR="0" lvl="8" indent="-11298"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9pPr>
          </a:lstStyle>
          <a:p>
            <a:endParaRPr dirty="0"/>
          </a:p>
        </p:txBody>
      </p:sp>
      <p:sp>
        <p:nvSpPr>
          <p:cNvPr id="48" name="Textbox 48"/>
          <p:cNvSpPr txBox="1">
            <a:spLocks noGrp="1"/>
          </p:cNvSpPr>
          <p:nvPr>
            <p:ph type="body" idx="2"/>
          </p:nvPr>
        </p:nvSpPr>
        <p:spPr>
          <a:xfrm>
            <a:off x="364260" y="3611880"/>
            <a:ext cx="9313139" cy="1036320"/>
          </a:xfrm>
          <a:prstGeom prst="rect">
            <a:avLst/>
          </a:prstGeom>
          <a:noFill/>
          <a:ln>
            <a:noFill/>
          </a:ln>
        </p:spPr>
        <p:txBody>
          <a:bodyPr lIns="91425" tIns="91425" rIns="91425" bIns="91425" anchor="t" anchorCtr="0"/>
          <a:lstStyle>
            <a:lvl1pPr marL="0" marR="0" lvl="0" indent="0" algn="l" rtl="0">
              <a:spcBef>
                <a:spcPts val="1360"/>
              </a:spcBef>
              <a:buClr>
                <a:schemeClr val="lt1"/>
              </a:buClr>
              <a:buFont typeface="Arial"/>
              <a:buNone/>
              <a:defRPr sz="6800" b="1" i="0" u="none" strike="noStrike" cap="none">
                <a:solidFill>
                  <a:schemeClr val="lt1"/>
                </a:solidFill>
                <a:latin typeface="Helvetica Neue"/>
                <a:ea typeface="Helvetica Neue"/>
                <a:cs typeface="Helvetica Neue"/>
                <a:sym typeface="Helvetica Neue"/>
              </a:defRPr>
            </a:lvl1pPr>
            <a:lvl2pPr marL="509411" marR="0" lvl="1" indent="-1411" algn="l" rtl="0">
              <a:spcBef>
                <a:spcPts val="620"/>
              </a:spcBef>
              <a:buClr>
                <a:schemeClr val="lt1"/>
              </a:buClr>
              <a:buFont typeface="Arial"/>
              <a:buNone/>
              <a:defRPr sz="3100" b="0" i="0" u="none" strike="noStrike" cap="none">
                <a:solidFill>
                  <a:schemeClr val="lt1"/>
                </a:solidFill>
                <a:latin typeface="Helvetica Neue"/>
                <a:ea typeface="Helvetica Neue"/>
                <a:cs typeface="Helvetica Neue"/>
                <a:sym typeface="Helvetica Neue"/>
              </a:defRPr>
            </a:lvl2pPr>
            <a:lvl3pPr marL="1018825" marR="0" lvl="2" indent="-2825" algn="l" rtl="0">
              <a:spcBef>
                <a:spcPts val="540"/>
              </a:spcBef>
              <a:buClr>
                <a:schemeClr val="lt1"/>
              </a:buClr>
              <a:buFont typeface="Arial"/>
              <a:buNone/>
              <a:defRPr sz="2700" b="0" i="0" u="none" strike="noStrike" cap="none">
                <a:solidFill>
                  <a:schemeClr val="lt1"/>
                </a:solidFill>
                <a:latin typeface="Helvetica Neue"/>
                <a:ea typeface="Helvetica Neue"/>
                <a:cs typeface="Helvetica Neue"/>
                <a:sym typeface="Helvetica Neue"/>
              </a:defRPr>
            </a:lvl3pPr>
            <a:lvl4pPr marL="1528237" marR="0" lvl="3" indent="-4237" algn="l" rtl="0">
              <a:spcBef>
                <a:spcPts val="440"/>
              </a:spcBef>
              <a:buClr>
                <a:schemeClr val="lt1"/>
              </a:buClr>
              <a:buFont typeface="Arial"/>
              <a:buNone/>
              <a:defRPr sz="2200" b="0" i="0" u="none" strike="noStrike" cap="none">
                <a:solidFill>
                  <a:schemeClr val="lt1"/>
                </a:solidFill>
                <a:latin typeface="Helvetica Neue"/>
                <a:ea typeface="Helvetica Neue"/>
                <a:cs typeface="Helvetica Neue"/>
                <a:sym typeface="Helvetica Neue"/>
              </a:defRPr>
            </a:lvl4pPr>
            <a:lvl5pPr marL="2037649" marR="0" lvl="4" indent="-5649" algn="l" rtl="0">
              <a:spcBef>
                <a:spcPts val="440"/>
              </a:spcBef>
              <a:buClr>
                <a:schemeClr val="lt1"/>
              </a:buClr>
              <a:buFont typeface="Arial"/>
              <a:buNone/>
              <a:defRPr sz="2200" b="0" i="0" u="none" strike="noStrike" cap="none">
                <a:solidFill>
                  <a:schemeClr val="lt1"/>
                </a:solidFill>
                <a:latin typeface="Helvetica Neue"/>
                <a:ea typeface="Helvetica Neue"/>
                <a:cs typeface="Helvetica Neue"/>
                <a:sym typeface="Helvetica Neue"/>
              </a:defRPr>
            </a:lvl5pPr>
            <a:lvl6pPr marL="2801767" marR="0" lvl="5" indent="-12206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80" marR="0" lvl="6" indent="-12348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92" marR="0" lvl="7" indent="-124891"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30004" marR="0" lvl="8" indent="-126303"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Page with Logo">
    <p:spTree>
      <p:nvGrpSpPr>
        <p:cNvPr id="1" name="Shape 51"/>
        <p:cNvGrpSpPr/>
        <p:nvPr/>
      </p:nvGrpSpPr>
      <p:grpSpPr>
        <a:xfrm>
          <a:off x="0" y="0"/>
          <a:ext cx="0" cy="0"/>
          <a:chOff x="0" y="0"/>
          <a:chExt cx="0" cy="0"/>
        </a:xfrm>
      </p:grpSpPr>
      <p:sp>
        <p:nvSpPr>
          <p:cNvPr id="55" name="Textbox 55"/>
          <p:cNvSpPr txBox="1">
            <a:spLocks noGrp="1"/>
          </p:cNvSpPr>
          <p:nvPr>
            <p:ph type="body" idx="2"/>
          </p:nvPr>
        </p:nvSpPr>
        <p:spPr>
          <a:xfrm>
            <a:off x="364260" y="3611880"/>
            <a:ext cx="9313139" cy="1036320"/>
          </a:xfrm>
          <a:prstGeom prst="rect">
            <a:avLst/>
          </a:prstGeom>
          <a:noFill/>
          <a:ln>
            <a:noFill/>
          </a:ln>
        </p:spPr>
        <p:txBody>
          <a:bodyPr lIns="91425" tIns="91425" rIns="91425" bIns="91425" anchor="t" anchorCtr="0"/>
          <a:lstStyle>
            <a:lvl1pPr marL="0" marR="0" lvl="0" indent="0" algn="l" rtl="0">
              <a:spcBef>
                <a:spcPts val="1400"/>
              </a:spcBef>
              <a:buClr>
                <a:schemeClr val="lt1"/>
              </a:buClr>
              <a:buFont typeface="Arial"/>
              <a:buNone/>
              <a:defRPr sz="7000" b="1" i="0" u="none" strike="noStrike" cap="none">
                <a:solidFill>
                  <a:schemeClr val="lt1"/>
                </a:solidFill>
                <a:latin typeface="Helvetica Neue"/>
                <a:ea typeface="Helvetica Neue"/>
                <a:cs typeface="Helvetica Neue"/>
                <a:sym typeface="Helvetica Neue"/>
              </a:defRPr>
            </a:lvl1pPr>
            <a:lvl2pPr marL="509411" marR="0" lvl="1" indent="-1411" algn="l" rtl="0">
              <a:spcBef>
                <a:spcPts val="620"/>
              </a:spcBef>
              <a:buClr>
                <a:schemeClr val="lt1"/>
              </a:buClr>
              <a:buFont typeface="Arial"/>
              <a:buNone/>
              <a:defRPr sz="3100" b="0" i="0" u="none" strike="noStrike" cap="none">
                <a:solidFill>
                  <a:schemeClr val="lt1"/>
                </a:solidFill>
                <a:latin typeface="Helvetica Neue"/>
                <a:ea typeface="Helvetica Neue"/>
                <a:cs typeface="Helvetica Neue"/>
                <a:sym typeface="Helvetica Neue"/>
              </a:defRPr>
            </a:lvl2pPr>
            <a:lvl3pPr marL="1018825" marR="0" lvl="2" indent="-2825" algn="l" rtl="0">
              <a:spcBef>
                <a:spcPts val="540"/>
              </a:spcBef>
              <a:buClr>
                <a:schemeClr val="lt1"/>
              </a:buClr>
              <a:buFont typeface="Arial"/>
              <a:buNone/>
              <a:defRPr sz="2700" b="0" i="0" u="none" strike="noStrike" cap="none">
                <a:solidFill>
                  <a:schemeClr val="lt1"/>
                </a:solidFill>
                <a:latin typeface="Helvetica Neue"/>
                <a:ea typeface="Helvetica Neue"/>
                <a:cs typeface="Helvetica Neue"/>
                <a:sym typeface="Helvetica Neue"/>
              </a:defRPr>
            </a:lvl3pPr>
            <a:lvl4pPr marL="1528237" marR="0" lvl="3" indent="-4237" algn="l" rtl="0">
              <a:spcBef>
                <a:spcPts val="440"/>
              </a:spcBef>
              <a:buClr>
                <a:schemeClr val="lt1"/>
              </a:buClr>
              <a:buFont typeface="Arial"/>
              <a:buNone/>
              <a:defRPr sz="2200" b="0" i="0" u="none" strike="noStrike" cap="none">
                <a:solidFill>
                  <a:schemeClr val="lt1"/>
                </a:solidFill>
                <a:latin typeface="Helvetica Neue"/>
                <a:ea typeface="Helvetica Neue"/>
                <a:cs typeface="Helvetica Neue"/>
                <a:sym typeface="Helvetica Neue"/>
              </a:defRPr>
            </a:lvl4pPr>
            <a:lvl5pPr marL="2037649" marR="0" lvl="4" indent="-5649" algn="l" rtl="0">
              <a:spcBef>
                <a:spcPts val="440"/>
              </a:spcBef>
              <a:buClr>
                <a:schemeClr val="lt1"/>
              </a:buClr>
              <a:buFont typeface="Arial"/>
              <a:buNone/>
              <a:defRPr sz="2200" b="0" i="0" u="none" strike="noStrike" cap="none">
                <a:solidFill>
                  <a:schemeClr val="lt1"/>
                </a:solidFill>
                <a:latin typeface="Helvetica Neue"/>
                <a:ea typeface="Helvetica Neue"/>
                <a:cs typeface="Helvetica Neue"/>
                <a:sym typeface="Helvetica Neue"/>
              </a:defRPr>
            </a:lvl5pPr>
            <a:lvl6pPr marL="2801767" marR="0" lvl="5" indent="-12206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80" marR="0" lvl="6" indent="-12348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92" marR="0" lvl="7" indent="-124891"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30004" marR="0" lvl="8" indent="-126303"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dirty="0"/>
          </a:p>
        </p:txBody>
      </p:sp>
      <p:sp>
        <p:nvSpPr>
          <p:cNvPr id="52" name="Textbox 52"/>
          <p:cNvSpPr txBox="1">
            <a:spLocks noGrp="1"/>
          </p:cNvSpPr>
          <p:nvPr>
            <p:ph type="subTitle" idx="1"/>
          </p:nvPr>
        </p:nvSpPr>
        <p:spPr>
          <a:xfrm>
            <a:off x="370580" y="4953000"/>
            <a:ext cx="4980926" cy="1392809"/>
          </a:xfrm>
          <a:prstGeom prst="rect">
            <a:avLst/>
          </a:prstGeom>
          <a:noFill/>
          <a:ln>
            <a:noFill/>
          </a:ln>
        </p:spPr>
        <p:txBody>
          <a:bodyPr lIns="91425" tIns="91425" rIns="91425" bIns="91425" anchor="t" anchorCtr="0"/>
          <a:lstStyle>
            <a:lvl1pPr marL="0" marR="0" lvl="0" indent="0" algn="l" rtl="0">
              <a:spcBef>
                <a:spcPts val="480"/>
              </a:spcBef>
              <a:buClr>
                <a:srgbClr val="FFFFFF"/>
              </a:buClr>
              <a:buFont typeface="Arial"/>
              <a:buNone/>
              <a:defRPr sz="2400" b="0" i="0" u="none" strike="noStrike" cap="none">
                <a:solidFill>
                  <a:srgbClr val="FFFFFF"/>
                </a:solidFill>
                <a:latin typeface="Helvetica Neue"/>
                <a:ea typeface="Helvetica Neue"/>
                <a:cs typeface="Helvetica Neue"/>
                <a:sym typeface="Helvetica Neue"/>
              </a:defRPr>
            </a:lvl1pPr>
            <a:lvl2pPr marL="509411" marR="0" lvl="1" indent="-1411" algn="ctr" rtl="0">
              <a:spcBef>
                <a:spcPts val="620"/>
              </a:spcBef>
              <a:buClr>
                <a:srgbClr val="888888"/>
              </a:buClr>
              <a:buFont typeface="Arial"/>
              <a:buNone/>
              <a:defRPr sz="3100" b="0" i="0" u="none" strike="noStrike" cap="none">
                <a:solidFill>
                  <a:srgbClr val="888888"/>
                </a:solidFill>
                <a:latin typeface="Helvetica Neue"/>
                <a:ea typeface="Helvetica Neue"/>
                <a:cs typeface="Helvetica Neue"/>
                <a:sym typeface="Helvetica Neue"/>
              </a:defRPr>
            </a:lvl2pPr>
            <a:lvl3pPr marL="1018823" marR="0" lvl="2" indent="-2823" algn="ctr" rtl="0">
              <a:spcBef>
                <a:spcPts val="540"/>
              </a:spcBef>
              <a:buClr>
                <a:srgbClr val="888888"/>
              </a:buClr>
              <a:buFont typeface="Arial"/>
              <a:buNone/>
              <a:defRPr sz="2700" b="0" i="0" u="none" strike="noStrike" cap="none">
                <a:solidFill>
                  <a:srgbClr val="888888"/>
                </a:solidFill>
                <a:latin typeface="Helvetica Neue"/>
                <a:ea typeface="Helvetica Neue"/>
                <a:cs typeface="Helvetica Neue"/>
                <a:sym typeface="Helvetica Neue"/>
              </a:defRPr>
            </a:lvl3pPr>
            <a:lvl4pPr marL="1528237" marR="0" lvl="3" indent="-4237" algn="ctr" rtl="0">
              <a:spcBef>
                <a:spcPts val="440"/>
              </a:spcBef>
              <a:buClr>
                <a:srgbClr val="888888"/>
              </a:buClr>
              <a:buFont typeface="Arial"/>
              <a:buNone/>
              <a:defRPr sz="2200" b="0" i="0" u="none" strike="noStrike" cap="none">
                <a:solidFill>
                  <a:srgbClr val="888888"/>
                </a:solidFill>
                <a:latin typeface="Helvetica Neue"/>
                <a:ea typeface="Helvetica Neue"/>
                <a:cs typeface="Helvetica Neue"/>
                <a:sym typeface="Helvetica Neue"/>
              </a:defRPr>
            </a:lvl4pPr>
            <a:lvl5pPr marL="2037649" marR="0" lvl="4" indent="-5649" algn="ctr" rtl="0">
              <a:spcBef>
                <a:spcPts val="440"/>
              </a:spcBef>
              <a:buClr>
                <a:srgbClr val="888888"/>
              </a:buClr>
              <a:buFont typeface="Arial"/>
              <a:buNone/>
              <a:defRPr sz="2200" b="0" i="0" u="none" strike="noStrike" cap="none">
                <a:solidFill>
                  <a:srgbClr val="888888"/>
                </a:solidFill>
                <a:latin typeface="Helvetica Neue"/>
                <a:ea typeface="Helvetica Neue"/>
                <a:cs typeface="Helvetica Neue"/>
                <a:sym typeface="Helvetica Neue"/>
              </a:defRPr>
            </a:lvl5pPr>
            <a:lvl6pPr marL="2547061" marR="0" lvl="5" indent="-7061"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6pPr>
            <a:lvl7pPr marL="3056473" marR="0" lvl="6" indent="-8472"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7pPr>
            <a:lvl8pPr marL="3565885" marR="0" lvl="7" indent="-9885"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8pPr>
            <a:lvl9pPr marL="4075298" marR="0" lvl="8" indent="-11298"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9pPr>
          </a:lstStyle>
          <a:p>
            <a:endParaRPr/>
          </a:p>
        </p:txBody>
      </p:sp>
      <p:cxnSp>
        <p:nvCxnSpPr>
          <p:cNvPr id="54" name="Textbox 54"/>
          <p:cNvCxnSpPr/>
          <p:nvPr/>
        </p:nvCxnSpPr>
        <p:spPr>
          <a:xfrm>
            <a:off x="469743" y="4845794"/>
            <a:ext cx="3604823" cy="0"/>
          </a:xfrm>
          <a:prstGeom prst="straightConnector1">
            <a:avLst/>
          </a:prstGeom>
          <a:noFill/>
          <a:ln w="127000" cap="flat" cmpd="sng">
            <a:solidFill>
              <a:schemeClr val="lt1"/>
            </a:solidFill>
            <a:prstDash val="solid"/>
            <a:round/>
            <a:headEnd type="none" w="med" len="med"/>
            <a:tailEnd type="none" w="med" len="med"/>
          </a:ln>
        </p:spPr>
      </p:cxnSp>
      <p:sp>
        <p:nvSpPr>
          <p:cNvPr id="56" name="Textbox 56"/>
          <p:cNvSpPr txBox="1"/>
          <p:nvPr/>
        </p:nvSpPr>
        <p:spPr>
          <a:xfrm>
            <a:off x="6678229" y="-1171540"/>
            <a:ext cx="184666" cy="400109"/>
          </a:xfrm>
          <a:prstGeom prst="rect">
            <a:avLst/>
          </a:prstGeom>
          <a:noFill/>
          <a:ln>
            <a:noFill/>
          </a:ln>
        </p:spPr>
        <p:txBody>
          <a:bodyPr lIns="91425" tIns="45700" rIns="91425" bIns="45700" anchor="t" anchorCtr="0">
            <a:noAutofit/>
          </a:bodyPr>
          <a:lstStyle/>
          <a:p>
            <a:pPr marL="0" marR="0" lvl="0" indent="0" algn="l" rtl="0">
              <a:spcBef>
                <a:spcPts val="0"/>
              </a:spcBef>
              <a:buNone/>
            </a:pPr>
            <a:endParaRPr sz="2000" dirty="0">
              <a:solidFill>
                <a:schemeClr val="dk1"/>
              </a:solidFill>
              <a:latin typeface="Calibri"/>
              <a:ea typeface="Calibri"/>
              <a:cs typeface="Calibri"/>
              <a:sym typeface="Calibri"/>
            </a:endParaRPr>
          </a:p>
        </p:txBody>
      </p:sp>
      <p:sp>
        <p:nvSpPr>
          <p:cNvPr id="57" name="Textbox 57"/>
          <p:cNvSpPr txBox="1"/>
          <p:nvPr/>
        </p:nvSpPr>
        <p:spPr>
          <a:xfrm>
            <a:off x="6678229" y="-1171540"/>
            <a:ext cx="184666" cy="400109"/>
          </a:xfrm>
          <a:prstGeom prst="rect">
            <a:avLst/>
          </a:prstGeom>
          <a:noFill/>
          <a:ln>
            <a:noFill/>
          </a:ln>
        </p:spPr>
        <p:txBody>
          <a:bodyPr lIns="91425" tIns="45700" rIns="91425" bIns="45700" anchor="t" anchorCtr="0">
            <a:noAutofit/>
          </a:bodyPr>
          <a:lstStyle/>
          <a:p>
            <a:pPr marL="0" marR="0" lvl="0" indent="0" algn="l" rtl="0">
              <a:spcBef>
                <a:spcPts val="0"/>
              </a:spcBef>
              <a:buNone/>
            </a:pPr>
            <a:endParaRPr sz="2000" dirty="0">
              <a:solidFill>
                <a:schemeClr val="dk1"/>
              </a:solidFill>
              <a:latin typeface="Calibri"/>
              <a:ea typeface="Calibri"/>
              <a:cs typeface="Calibri"/>
              <a:sym typeface="Calibri"/>
            </a:endParaRPr>
          </a:p>
        </p:txBody>
      </p:sp>
      <p:pic>
        <p:nvPicPr>
          <p:cNvPr id="58" name="Textbox 58" descr="m-wave_circle_darkred.png"/>
          <p:cNvPicPr preferRelativeResize="0"/>
          <p:nvPr/>
        </p:nvPicPr>
        <p:blipFill rotWithShape="1">
          <a:blip r:embed="rId2">
            <a:alphaModFix/>
          </a:blip>
          <a:srcRect t="28775" r="40211"/>
          <a:stretch/>
        </p:blipFill>
        <p:spPr>
          <a:xfrm>
            <a:off x="6921259" y="-3137"/>
            <a:ext cx="3129759" cy="372847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Shape 81"/>
        <p:cNvGrpSpPr/>
        <p:nvPr/>
      </p:nvGrpSpPr>
      <p:grpSpPr>
        <a:xfrm>
          <a:off x="0" y="0"/>
          <a:ext cx="0" cy="0"/>
          <a:chOff x="0" y="0"/>
          <a:chExt cx="0" cy="0"/>
        </a:xfrm>
      </p:grpSpPr>
      <p:pic>
        <p:nvPicPr>
          <p:cNvPr id="89" name="Textbox 89" descr="MacLearn_logo_reverse.png"/>
          <p:cNvPicPr preferRelativeResize="0"/>
          <p:nvPr/>
        </p:nvPicPr>
        <p:blipFill rotWithShape="1">
          <a:blip r:embed="rId2">
            <a:alphaModFix/>
          </a:blip>
          <a:srcRect/>
          <a:stretch/>
        </p:blipFill>
        <p:spPr>
          <a:xfrm>
            <a:off x="57148" y="117555"/>
            <a:ext cx="1524000" cy="468227"/>
          </a:xfrm>
          <a:prstGeom prst="rect">
            <a:avLst/>
          </a:prstGeom>
          <a:noFill/>
          <a:ln>
            <a:noFill/>
          </a:ln>
        </p:spPr>
      </p:pic>
      <p:sp>
        <p:nvSpPr>
          <p:cNvPr id="2" name="Title 1"/>
          <p:cNvSpPr>
            <a:spLocks noGrp="1"/>
          </p:cNvSpPr>
          <p:nvPr>
            <p:ph type="title"/>
          </p:nvPr>
        </p:nvSpPr>
        <p:spPr>
          <a:xfrm>
            <a:off x="23515" y="722508"/>
            <a:ext cx="9996324" cy="815797"/>
          </a:xfrm>
        </p:spPr>
        <p:txBody>
          <a:bodyPr/>
          <a:lstStyle>
            <a:lvl1pPr>
              <a:spcBef>
                <a:spcPts val="624"/>
              </a:spcBef>
              <a:defRPr sz="3200" b="1">
                <a:solidFill>
                  <a:srgbClr val="1034E6"/>
                </a:solidFill>
                <a:latin typeface="Arial" pitchFamily="34" charset="0"/>
                <a:cs typeface="Arial" pitchFamily="34" charset="0"/>
              </a:defRPr>
            </a:lvl1pPr>
          </a:lstStyle>
          <a:p>
            <a:r>
              <a:rPr lang="en-US" dirty="0"/>
              <a:t>Click to edit Master title style</a:t>
            </a:r>
          </a:p>
        </p:txBody>
      </p:sp>
      <p:sp>
        <p:nvSpPr>
          <p:cNvPr id="6" name="Content Placeholder 5"/>
          <p:cNvSpPr>
            <a:spLocks noGrp="1"/>
          </p:cNvSpPr>
          <p:nvPr>
            <p:ph sz="quarter" idx="10"/>
          </p:nvPr>
        </p:nvSpPr>
        <p:spPr>
          <a:xfrm>
            <a:off x="117582" y="1933292"/>
            <a:ext cx="9804186" cy="5658416"/>
          </a:xfrm>
        </p:spPr>
        <p:txBody>
          <a:bodyPr/>
          <a:lstStyle>
            <a:lvl1pPr marL="457200" indent="-457200">
              <a:spcBef>
                <a:spcPts val="624"/>
              </a:spcBef>
              <a:buClr>
                <a:srgbClr val="4E4E4E"/>
              </a:buClr>
              <a:buFont typeface="Arial" pitchFamily="34" charset="0"/>
              <a:buChar char="•"/>
              <a:defRPr sz="2800" b="1">
                <a:solidFill>
                  <a:schemeClr val="tx1"/>
                </a:solidFill>
                <a:latin typeface="Arial" pitchFamily="34" charset="0"/>
                <a:cs typeface="Arial" pitchFamily="34" charset="0"/>
              </a:defRPr>
            </a:lvl1pPr>
            <a:lvl2pPr marL="914400" indent="-449263">
              <a:spcBef>
                <a:spcPts val="624"/>
              </a:spcBef>
              <a:buClr>
                <a:srgbClr val="4E4E4E"/>
              </a:buClr>
              <a:buFont typeface="Arial" pitchFamily="34" charset="0"/>
              <a:buChar char="–"/>
              <a:defRPr sz="2600" b="1">
                <a:solidFill>
                  <a:schemeClr val="tx1"/>
                </a:solidFill>
                <a:latin typeface="Arial" pitchFamily="34" charset="0"/>
                <a:cs typeface="Arial" pitchFamily="34" charset="0"/>
              </a:defRPr>
            </a:lvl2pPr>
            <a:lvl3pPr marL="1379538" indent="-465138">
              <a:spcBef>
                <a:spcPts val="624"/>
              </a:spcBef>
              <a:buClr>
                <a:srgbClr val="4E4E4E"/>
              </a:buClr>
              <a:buFont typeface="Wingdings" pitchFamily="2" charset="2"/>
              <a:buChar char="§"/>
              <a:defRPr sz="2400" b="1">
                <a:solidFill>
                  <a:schemeClr val="tx1"/>
                </a:solidFill>
                <a:latin typeface="Arial" pitchFamily="34" charset="0"/>
                <a:cs typeface="Arial" pitchFamily="34" charset="0"/>
              </a:defRPr>
            </a:lvl3pPr>
            <a:lvl4pPr marL="1828800" indent="-449263">
              <a:spcBef>
                <a:spcPts val="624"/>
              </a:spcBef>
              <a:buClr>
                <a:srgbClr val="4E4E4E"/>
              </a:buClr>
              <a:buFont typeface="Courier New" panose="02070309020205020404" pitchFamily="49" charset="0"/>
              <a:buChar char="o"/>
              <a:defRPr sz="2000" b="1">
                <a:solidFill>
                  <a:schemeClr val="tx1"/>
                </a:solidFill>
                <a:latin typeface="Arial" pitchFamily="34" charset="0"/>
                <a:cs typeface="Arial" pitchFamily="34" charset="0"/>
              </a:defRPr>
            </a:lvl4pPr>
            <a:lvl5pPr marL="2374900" indent="-342900">
              <a:spcBef>
                <a:spcPts val="624"/>
              </a:spcBef>
              <a:buClr>
                <a:srgbClr val="4E4E4E"/>
              </a:buClr>
              <a:buFont typeface="Arial" pitchFamily="34" charset="0"/>
              <a:buChar char="•"/>
              <a:defRPr b="1">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Figure+Caption">
    <p:spTree>
      <p:nvGrpSpPr>
        <p:cNvPr id="1" name="Shape 81"/>
        <p:cNvGrpSpPr/>
        <p:nvPr/>
      </p:nvGrpSpPr>
      <p:grpSpPr>
        <a:xfrm>
          <a:off x="0" y="0"/>
          <a:ext cx="0" cy="0"/>
          <a:chOff x="0" y="0"/>
          <a:chExt cx="0" cy="0"/>
        </a:xfrm>
      </p:grpSpPr>
      <p:pic>
        <p:nvPicPr>
          <p:cNvPr id="89" name="Textbox 89" descr="MacLearn_logo_reverse.png"/>
          <p:cNvPicPr preferRelativeResize="0"/>
          <p:nvPr/>
        </p:nvPicPr>
        <p:blipFill rotWithShape="1">
          <a:blip r:embed="rId2">
            <a:alphaModFix/>
          </a:blip>
          <a:srcRect/>
          <a:stretch/>
        </p:blipFill>
        <p:spPr>
          <a:xfrm>
            <a:off x="57148" y="117555"/>
            <a:ext cx="1524000" cy="468227"/>
          </a:xfrm>
          <a:prstGeom prst="rect">
            <a:avLst/>
          </a:prstGeom>
          <a:noFill/>
          <a:ln>
            <a:noFill/>
          </a:ln>
        </p:spPr>
      </p:pic>
      <p:sp>
        <p:nvSpPr>
          <p:cNvPr id="4" name="Title 1"/>
          <p:cNvSpPr>
            <a:spLocks noGrp="1"/>
          </p:cNvSpPr>
          <p:nvPr>
            <p:ph type="title"/>
          </p:nvPr>
        </p:nvSpPr>
        <p:spPr>
          <a:xfrm>
            <a:off x="62076" y="708336"/>
            <a:ext cx="9996324" cy="987115"/>
          </a:xfrm>
        </p:spPr>
        <p:txBody>
          <a:bodyPr/>
          <a:lstStyle>
            <a:lvl1pPr>
              <a:spcBef>
                <a:spcPts val="624"/>
              </a:spcBef>
              <a:defRPr lang="en-US" sz="3200" b="1" i="0" u="none" strike="noStrike" cap="none" dirty="0">
                <a:solidFill>
                  <a:srgbClr val="1034E6"/>
                </a:solidFill>
                <a:latin typeface="Arial" pitchFamily="34" charset="0"/>
                <a:ea typeface="Helvetica Neue"/>
                <a:cs typeface="Arial" pitchFamily="34" charset="0"/>
                <a:sym typeface="Helvetica Neue"/>
              </a:defRPr>
            </a:lvl1pPr>
          </a:lstStyle>
          <a:p>
            <a:r>
              <a:rPr lang="en-US" dirty="0"/>
              <a:t>Click to edit Master title style</a:t>
            </a:r>
          </a:p>
        </p:txBody>
      </p:sp>
      <p:sp>
        <p:nvSpPr>
          <p:cNvPr id="5" name="Content Placeholder 5"/>
          <p:cNvSpPr>
            <a:spLocks noGrp="1"/>
          </p:cNvSpPr>
          <p:nvPr>
            <p:ph sz="quarter" idx="10"/>
          </p:nvPr>
        </p:nvSpPr>
        <p:spPr>
          <a:xfrm>
            <a:off x="136632" y="2110519"/>
            <a:ext cx="9804186" cy="2903663"/>
          </a:xfrm>
        </p:spPr>
        <p:txBody>
          <a:bodyPr/>
          <a:lstStyle>
            <a:lvl1pPr marL="457200" indent="-457200">
              <a:spcBef>
                <a:spcPts val="624"/>
              </a:spcBef>
              <a:buClr>
                <a:srgbClr val="4E4E4E"/>
              </a:buClr>
              <a:buFont typeface="Arial" pitchFamily="34" charset="0"/>
              <a:buChar char="•"/>
              <a:defRPr sz="2800">
                <a:solidFill>
                  <a:schemeClr val="tx1"/>
                </a:solidFill>
                <a:latin typeface="Arial" pitchFamily="34" charset="0"/>
                <a:cs typeface="Arial" pitchFamily="34" charset="0"/>
              </a:defRPr>
            </a:lvl1pPr>
            <a:lvl2pPr marL="965200" indent="-457200">
              <a:spcBef>
                <a:spcPts val="624"/>
              </a:spcBef>
              <a:buClr>
                <a:srgbClr val="4E4E4E"/>
              </a:buClr>
              <a:buFont typeface="Arial" pitchFamily="34" charset="0"/>
              <a:buChar char="–"/>
              <a:defRPr sz="2600">
                <a:solidFill>
                  <a:schemeClr val="tx1"/>
                </a:solidFill>
                <a:latin typeface="Arial" pitchFamily="34" charset="0"/>
                <a:cs typeface="Arial" pitchFamily="34" charset="0"/>
              </a:defRPr>
            </a:lvl2pPr>
            <a:lvl3pPr marL="1473200" indent="-457200">
              <a:spcBef>
                <a:spcPts val="624"/>
              </a:spcBef>
              <a:buClr>
                <a:srgbClr val="4E4E4E"/>
              </a:buClr>
              <a:buFont typeface="Wingdings" pitchFamily="2" charset="2"/>
              <a:buChar char="§"/>
              <a:defRPr sz="2400">
                <a:solidFill>
                  <a:schemeClr val="tx1"/>
                </a:solidFill>
                <a:latin typeface="Arial" pitchFamily="34" charset="0"/>
                <a:cs typeface="Arial" pitchFamily="34" charset="0"/>
              </a:defRPr>
            </a:lvl3pPr>
            <a:lvl4pPr marL="1866900" indent="-342900">
              <a:spcBef>
                <a:spcPts val="624"/>
              </a:spcBef>
              <a:buClr>
                <a:srgbClr val="4E4E4E"/>
              </a:buClr>
              <a:buFont typeface="Wingdings" pitchFamily="2" charset="2"/>
              <a:buChar char="q"/>
              <a:defRPr sz="2000">
                <a:solidFill>
                  <a:schemeClr val="tx1"/>
                </a:solidFill>
                <a:latin typeface="Arial" pitchFamily="34" charset="0"/>
                <a:cs typeface="Arial" pitchFamily="34" charset="0"/>
              </a:defRPr>
            </a:lvl4pPr>
            <a:lvl5pPr marL="2374900" indent="-342900">
              <a:spcBef>
                <a:spcPts val="624"/>
              </a:spcBef>
              <a:buClr>
                <a:srgbClr val="4E4E4E"/>
              </a:buClr>
              <a:buFont typeface="Arial" pitchFamily="34" charset="0"/>
              <a:buChar char="•"/>
              <a:defRPr>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1"/>
          </p:nvPr>
        </p:nvSpPr>
        <p:spPr>
          <a:xfrm>
            <a:off x="190500" y="5200650"/>
            <a:ext cx="3162300" cy="2114550"/>
          </a:xfrm>
        </p:spPr>
        <p:txBody>
          <a:bodyPr/>
          <a:lstStyle/>
          <a:p>
            <a:endParaRPr lang="en-US" dirty="0"/>
          </a:p>
        </p:txBody>
      </p:sp>
      <p:sp>
        <p:nvSpPr>
          <p:cNvPr id="7" name="Picture Placeholder 6"/>
          <p:cNvSpPr>
            <a:spLocks noGrp="1"/>
          </p:cNvSpPr>
          <p:nvPr>
            <p:ph type="pic" sz="quarter" idx="12"/>
          </p:nvPr>
        </p:nvSpPr>
        <p:spPr>
          <a:xfrm>
            <a:off x="6229350" y="5429250"/>
            <a:ext cx="3124200" cy="1885950"/>
          </a:xfrm>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Full bleed 2">
    <p:spTree>
      <p:nvGrpSpPr>
        <p:cNvPr id="1" name="Shape 305"/>
        <p:cNvGrpSpPr/>
        <p:nvPr/>
      </p:nvGrpSpPr>
      <p:grpSpPr>
        <a:xfrm>
          <a:off x="0" y="0"/>
          <a:ext cx="0" cy="0"/>
          <a:chOff x="0" y="0"/>
          <a:chExt cx="0" cy="0"/>
        </a:xfrm>
      </p:grpSpPr>
      <p:sp>
        <p:nvSpPr>
          <p:cNvPr id="306" name="Shape 306"/>
          <p:cNvSpPr txBox="1">
            <a:spLocks noGrp="1"/>
          </p:cNvSpPr>
          <p:nvPr>
            <p:ph type="subTitle" idx="1"/>
          </p:nvPr>
        </p:nvSpPr>
        <p:spPr>
          <a:xfrm>
            <a:off x="0" y="4826000"/>
            <a:ext cx="10058399" cy="757000"/>
          </a:xfrm>
          <a:prstGeom prst="rect">
            <a:avLst/>
          </a:prstGeom>
          <a:noFill/>
          <a:ln>
            <a:noFill/>
          </a:ln>
        </p:spPr>
        <p:txBody>
          <a:bodyPr lIns="91425" tIns="91425" rIns="91425" bIns="91425" anchor="t" anchorCtr="0"/>
          <a:lstStyle>
            <a:lvl1pPr marL="0" marR="0" lvl="0" indent="0" algn="ctr" rtl="0">
              <a:spcBef>
                <a:spcPts val="800"/>
              </a:spcBef>
              <a:buClr>
                <a:srgbClr val="FFFFFF"/>
              </a:buClr>
              <a:buFont typeface="Arial"/>
              <a:buNone/>
              <a:defRPr sz="4000" b="0" i="0" u="none" strike="noStrike" cap="none">
                <a:solidFill>
                  <a:srgbClr val="FFFFFF"/>
                </a:solidFill>
                <a:latin typeface="Helvetica Neue"/>
                <a:ea typeface="Helvetica Neue"/>
                <a:cs typeface="Helvetica Neue"/>
                <a:sym typeface="Helvetica Neue"/>
              </a:defRPr>
            </a:lvl1pPr>
            <a:lvl2pPr marL="509411" marR="0" lvl="1" indent="-1411" algn="ctr" rtl="0">
              <a:spcBef>
                <a:spcPts val="620"/>
              </a:spcBef>
              <a:buClr>
                <a:srgbClr val="888888"/>
              </a:buClr>
              <a:buFont typeface="Arial"/>
              <a:buNone/>
              <a:defRPr sz="3100" b="0" i="0" u="none" strike="noStrike" cap="none">
                <a:solidFill>
                  <a:srgbClr val="888888"/>
                </a:solidFill>
                <a:latin typeface="Helvetica Neue"/>
                <a:ea typeface="Helvetica Neue"/>
                <a:cs typeface="Helvetica Neue"/>
                <a:sym typeface="Helvetica Neue"/>
              </a:defRPr>
            </a:lvl2pPr>
            <a:lvl3pPr marL="1018823" marR="0" lvl="2" indent="-2823" algn="ctr" rtl="0">
              <a:spcBef>
                <a:spcPts val="540"/>
              </a:spcBef>
              <a:buClr>
                <a:srgbClr val="888888"/>
              </a:buClr>
              <a:buFont typeface="Arial"/>
              <a:buNone/>
              <a:defRPr sz="2700" b="0" i="0" u="none" strike="noStrike" cap="none">
                <a:solidFill>
                  <a:srgbClr val="888888"/>
                </a:solidFill>
                <a:latin typeface="Helvetica Neue"/>
                <a:ea typeface="Helvetica Neue"/>
                <a:cs typeface="Helvetica Neue"/>
                <a:sym typeface="Helvetica Neue"/>
              </a:defRPr>
            </a:lvl3pPr>
            <a:lvl4pPr marL="1528237" marR="0" lvl="3" indent="-4237" algn="ctr" rtl="0">
              <a:spcBef>
                <a:spcPts val="440"/>
              </a:spcBef>
              <a:buClr>
                <a:srgbClr val="888888"/>
              </a:buClr>
              <a:buFont typeface="Arial"/>
              <a:buNone/>
              <a:defRPr sz="2200" b="0" i="0" u="none" strike="noStrike" cap="none">
                <a:solidFill>
                  <a:srgbClr val="888888"/>
                </a:solidFill>
                <a:latin typeface="Helvetica Neue"/>
                <a:ea typeface="Helvetica Neue"/>
                <a:cs typeface="Helvetica Neue"/>
                <a:sym typeface="Helvetica Neue"/>
              </a:defRPr>
            </a:lvl4pPr>
            <a:lvl5pPr marL="2037649" marR="0" lvl="4" indent="-5649" algn="ctr" rtl="0">
              <a:spcBef>
                <a:spcPts val="440"/>
              </a:spcBef>
              <a:buClr>
                <a:srgbClr val="888888"/>
              </a:buClr>
              <a:buFont typeface="Arial"/>
              <a:buNone/>
              <a:defRPr sz="2200" b="0" i="0" u="none" strike="noStrike" cap="none">
                <a:solidFill>
                  <a:srgbClr val="888888"/>
                </a:solidFill>
                <a:latin typeface="Helvetica Neue"/>
                <a:ea typeface="Helvetica Neue"/>
                <a:cs typeface="Helvetica Neue"/>
                <a:sym typeface="Helvetica Neue"/>
              </a:defRPr>
            </a:lvl5pPr>
            <a:lvl6pPr marL="2547061" marR="0" lvl="5" indent="-7061"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6pPr>
            <a:lvl7pPr marL="3056473" marR="0" lvl="6" indent="-8472"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7pPr>
            <a:lvl8pPr marL="3565885" marR="0" lvl="7" indent="-9885"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8pPr>
            <a:lvl9pPr marL="4075298" marR="0" lvl="8" indent="-11298"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9pPr>
          </a:lstStyle>
          <a:p>
            <a:endParaRPr/>
          </a:p>
        </p:txBody>
      </p:sp>
      <p:sp>
        <p:nvSpPr>
          <p:cNvPr id="307" name="Shape 307"/>
          <p:cNvSpPr txBox="1"/>
          <p:nvPr/>
        </p:nvSpPr>
        <p:spPr>
          <a:xfrm>
            <a:off x="243839" y="7206192"/>
            <a:ext cx="3185160" cy="413807"/>
          </a:xfrm>
          <a:prstGeom prst="rect">
            <a:avLst/>
          </a:prstGeom>
          <a:noFill/>
          <a:ln>
            <a:noFill/>
          </a:ln>
        </p:spPr>
        <p:txBody>
          <a:bodyPr lIns="101875" tIns="50925" rIns="101875" bIns="50925" anchor="ctr" anchorCtr="0">
            <a:noAutofit/>
          </a:bodyPr>
          <a:lstStyle/>
          <a:p>
            <a:pPr marL="0" marR="0" lvl="0" indent="0" algn="l" rtl="0">
              <a:spcBef>
                <a:spcPts val="0"/>
              </a:spcBef>
              <a:buSzPct val="25000"/>
              <a:buNone/>
            </a:pPr>
            <a:r>
              <a:rPr lang="en-US" sz="1000" b="0" i="0" dirty="0">
                <a:solidFill>
                  <a:srgbClr val="800D1D"/>
                </a:solidFill>
                <a:latin typeface="Helvetica Neue"/>
                <a:ea typeface="Helvetica Neue"/>
                <a:cs typeface="Helvetica Neue"/>
                <a:sym typeface="Helvetica Neue"/>
              </a:rPr>
              <a:t>macmillanlearning.com</a:t>
            </a:r>
          </a:p>
        </p:txBody>
      </p:sp>
      <p:sp>
        <p:nvSpPr>
          <p:cNvPr id="309" name="Shape 309"/>
          <p:cNvSpPr txBox="1"/>
          <p:nvPr/>
        </p:nvSpPr>
        <p:spPr>
          <a:xfrm>
            <a:off x="0" y="5740400"/>
            <a:ext cx="10058399" cy="1295400"/>
          </a:xfrm>
          <a:prstGeom prst="rect">
            <a:avLst/>
          </a:prstGeom>
          <a:noFill/>
          <a:ln>
            <a:noFill/>
          </a:ln>
        </p:spPr>
        <p:txBody>
          <a:bodyPr lIns="101875" tIns="50925" rIns="101875" bIns="50925" anchor="t" anchorCtr="0">
            <a:noAutofit/>
          </a:bodyPr>
          <a:lstStyle/>
          <a:p>
            <a:pPr marL="0" marR="0" lvl="0" indent="0" algn="ctr" rtl="0">
              <a:spcBef>
                <a:spcPts val="0"/>
              </a:spcBef>
              <a:buClr>
                <a:srgbClr val="FFFFFF"/>
              </a:buClr>
              <a:buSzPct val="25000"/>
              <a:buFont typeface="Arial"/>
              <a:buNone/>
            </a:pPr>
            <a:r>
              <a:rPr lang="en-US" sz="2400" b="0" i="0" dirty="0">
                <a:solidFill>
                  <a:srgbClr val="FFFFFF"/>
                </a:solidFill>
                <a:latin typeface="Helvetica Neue"/>
                <a:ea typeface="Helvetica Neue"/>
                <a:cs typeface="Helvetica Neue"/>
                <a:sym typeface="Helvetica Neue"/>
              </a:rPr>
              <a:t>Text, bullets, language</a:t>
            </a:r>
          </a:p>
        </p:txBody>
      </p:sp>
      <p:pic>
        <p:nvPicPr>
          <p:cNvPr id="312" name="Shape 312" descr="Full_Bleed_ML_Logo_DarkRed.png"/>
          <p:cNvPicPr preferRelativeResize="0"/>
          <p:nvPr/>
        </p:nvPicPr>
        <p:blipFill rotWithShape="1">
          <a:blip r:embed="rId2">
            <a:alphaModFix/>
          </a:blip>
          <a:srcRect/>
          <a:stretch/>
        </p:blipFill>
        <p:spPr>
          <a:xfrm>
            <a:off x="3970605" y="2600586"/>
            <a:ext cx="2112693" cy="211562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Part Opener">
    <p:spTree>
      <p:nvGrpSpPr>
        <p:cNvPr id="1" name="Shape 269"/>
        <p:cNvGrpSpPr/>
        <p:nvPr/>
      </p:nvGrpSpPr>
      <p:grpSpPr>
        <a:xfrm>
          <a:off x="0" y="0"/>
          <a:ext cx="0" cy="0"/>
          <a:chOff x="0" y="0"/>
          <a:chExt cx="0" cy="0"/>
        </a:xfrm>
      </p:grpSpPr>
      <p:sp>
        <p:nvSpPr>
          <p:cNvPr id="274" name="Textbox 274"/>
          <p:cNvSpPr txBox="1">
            <a:spLocks noGrp="1"/>
          </p:cNvSpPr>
          <p:nvPr>
            <p:ph type="body" idx="3"/>
          </p:nvPr>
        </p:nvSpPr>
        <p:spPr>
          <a:xfrm>
            <a:off x="350946" y="3833778"/>
            <a:ext cx="9326452" cy="1036320"/>
          </a:xfrm>
          <a:prstGeom prst="rect">
            <a:avLst/>
          </a:prstGeom>
          <a:noFill/>
          <a:ln>
            <a:noFill/>
          </a:ln>
        </p:spPr>
        <p:txBody>
          <a:bodyPr lIns="91425" tIns="91425" rIns="91425" bIns="91425" anchor="t" anchorCtr="0"/>
          <a:lstStyle>
            <a:lvl1pPr marL="0" marR="0" lvl="0" indent="0" algn="l" rtl="0">
              <a:spcBef>
                <a:spcPts val="1760"/>
              </a:spcBef>
              <a:buClr>
                <a:schemeClr val="lt1"/>
              </a:buClr>
              <a:buFont typeface="Arial"/>
              <a:buNone/>
              <a:defRPr sz="8800" b="1" i="0" u="none" strike="noStrike" cap="none">
                <a:solidFill>
                  <a:schemeClr val="lt1"/>
                </a:solidFill>
                <a:latin typeface="Helvetica Neue"/>
                <a:ea typeface="Helvetica Neue"/>
                <a:cs typeface="Helvetica Neue"/>
                <a:sym typeface="Helvetica Neue"/>
              </a:defRPr>
            </a:lvl1pPr>
            <a:lvl2pPr marL="509411" marR="0" lvl="1" indent="-1411" algn="l" rtl="0">
              <a:spcBef>
                <a:spcPts val="620"/>
              </a:spcBef>
              <a:buClr>
                <a:schemeClr val="dk1"/>
              </a:buClr>
              <a:buFont typeface="Arial"/>
              <a:buNone/>
              <a:defRPr sz="3100" b="0" i="0" u="none" strike="noStrike" cap="none">
                <a:solidFill>
                  <a:schemeClr val="dk1"/>
                </a:solidFill>
                <a:latin typeface="Helvetica Neue"/>
                <a:ea typeface="Helvetica Neue"/>
                <a:cs typeface="Helvetica Neue"/>
                <a:sym typeface="Helvetica Neue"/>
              </a:defRPr>
            </a:lvl2pPr>
            <a:lvl3pPr marL="1018825" marR="0" lvl="2" indent="-2825" algn="l" rtl="0">
              <a:spcBef>
                <a:spcPts val="540"/>
              </a:spcBef>
              <a:buClr>
                <a:schemeClr val="dk1"/>
              </a:buClr>
              <a:buFont typeface="Arial"/>
              <a:buNone/>
              <a:defRPr sz="2700" b="0" i="0" u="none" strike="noStrike" cap="none">
                <a:solidFill>
                  <a:schemeClr val="dk1"/>
                </a:solidFill>
                <a:latin typeface="Helvetica Neue"/>
                <a:ea typeface="Helvetica Neue"/>
                <a:cs typeface="Helvetica Neue"/>
                <a:sym typeface="Helvetica Neue"/>
              </a:defRPr>
            </a:lvl3pPr>
            <a:lvl4pPr marL="1528237" marR="0" lvl="3" indent="-4237" algn="l" rtl="0">
              <a:spcBef>
                <a:spcPts val="440"/>
              </a:spcBef>
              <a:buClr>
                <a:schemeClr val="dk1"/>
              </a:buClr>
              <a:buFont typeface="Arial"/>
              <a:buNone/>
              <a:defRPr sz="2200" b="0" i="0" u="none" strike="noStrike" cap="none">
                <a:solidFill>
                  <a:schemeClr val="dk1"/>
                </a:solidFill>
                <a:latin typeface="Helvetica Neue"/>
                <a:ea typeface="Helvetica Neue"/>
                <a:cs typeface="Helvetica Neue"/>
                <a:sym typeface="Helvetica Neue"/>
              </a:defRPr>
            </a:lvl4pPr>
            <a:lvl5pPr marL="2037649" marR="0" lvl="4" indent="-5649" algn="l" rtl="0">
              <a:spcBef>
                <a:spcPts val="440"/>
              </a:spcBef>
              <a:buClr>
                <a:schemeClr val="dk1"/>
              </a:buClr>
              <a:buFont typeface="Arial"/>
              <a:buNone/>
              <a:defRPr sz="2200" b="0" i="0" u="none" strike="noStrike" cap="none">
                <a:solidFill>
                  <a:schemeClr val="dk1"/>
                </a:solidFill>
                <a:latin typeface="Helvetica Neue"/>
                <a:ea typeface="Helvetica Neue"/>
                <a:cs typeface="Helvetica Neue"/>
                <a:sym typeface="Helvetica Neue"/>
              </a:defRPr>
            </a:lvl5pPr>
            <a:lvl6pPr marL="2801767" marR="0" lvl="5" indent="-122066" algn="l" rtl="0">
              <a:spcBef>
                <a:spcPts val="440"/>
              </a:spcBef>
              <a:buClr>
                <a:schemeClr val="lt1"/>
              </a:buClr>
              <a:buSzPct val="100000"/>
              <a:buFont typeface="Arial"/>
              <a:buChar char="•"/>
              <a:defRPr sz="2200" b="0" i="0" u="none" strike="noStrike" cap="none">
                <a:solidFill>
                  <a:schemeClr val="lt1"/>
                </a:solidFill>
                <a:latin typeface="Calibri"/>
                <a:ea typeface="Calibri"/>
                <a:cs typeface="Calibri"/>
                <a:sym typeface="Calibri"/>
              </a:defRPr>
            </a:lvl6pPr>
            <a:lvl7pPr marL="3311180" marR="0" lvl="6" indent="-123480" algn="l" rtl="0">
              <a:spcBef>
                <a:spcPts val="440"/>
              </a:spcBef>
              <a:buClr>
                <a:schemeClr val="lt1"/>
              </a:buClr>
              <a:buSzPct val="100000"/>
              <a:buFont typeface="Arial"/>
              <a:buChar char="•"/>
              <a:defRPr sz="2200" b="0" i="0" u="none" strike="noStrike" cap="none">
                <a:solidFill>
                  <a:schemeClr val="lt1"/>
                </a:solidFill>
                <a:latin typeface="Calibri"/>
                <a:ea typeface="Calibri"/>
                <a:cs typeface="Calibri"/>
                <a:sym typeface="Calibri"/>
              </a:defRPr>
            </a:lvl7pPr>
            <a:lvl8pPr marL="3820592" marR="0" lvl="7" indent="-124891" algn="l" rtl="0">
              <a:spcBef>
                <a:spcPts val="440"/>
              </a:spcBef>
              <a:buClr>
                <a:schemeClr val="lt1"/>
              </a:buClr>
              <a:buSzPct val="100000"/>
              <a:buFont typeface="Arial"/>
              <a:buChar char="•"/>
              <a:defRPr sz="2200" b="0" i="0" u="none" strike="noStrike" cap="none">
                <a:solidFill>
                  <a:schemeClr val="lt1"/>
                </a:solidFill>
                <a:latin typeface="Calibri"/>
                <a:ea typeface="Calibri"/>
                <a:cs typeface="Calibri"/>
                <a:sym typeface="Calibri"/>
              </a:defRPr>
            </a:lvl8pPr>
            <a:lvl9pPr marL="4330004" marR="0" lvl="8" indent="-126303" algn="l" rtl="0">
              <a:spcBef>
                <a:spcPts val="440"/>
              </a:spcBef>
              <a:buClr>
                <a:schemeClr val="lt1"/>
              </a:buClr>
              <a:buSzPct val="100000"/>
              <a:buFont typeface="Arial"/>
              <a:buChar char="•"/>
              <a:defRPr sz="2200" b="0" i="0" u="none" strike="noStrike" cap="none">
                <a:solidFill>
                  <a:schemeClr val="lt1"/>
                </a:solidFill>
                <a:latin typeface="Calibri"/>
                <a:ea typeface="Calibri"/>
                <a:cs typeface="Calibri"/>
                <a:sym typeface="Calibri"/>
              </a:defRPr>
            </a:lvl9pPr>
          </a:lstStyle>
          <a:p>
            <a:endParaRPr/>
          </a:p>
        </p:txBody>
      </p:sp>
      <p:cxnSp>
        <p:nvCxnSpPr>
          <p:cNvPr id="273" name="Textbox 273"/>
          <p:cNvCxnSpPr/>
          <p:nvPr/>
        </p:nvCxnSpPr>
        <p:spPr>
          <a:xfrm>
            <a:off x="515889" y="5299825"/>
            <a:ext cx="3604823" cy="0"/>
          </a:xfrm>
          <a:prstGeom prst="straightConnector1">
            <a:avLst/>
          </a:prstGeom>
          <a:noFill/>
          <a:ln w="127000" cap="flat" cmpd="sng">
            <a:solidFill>
              <a:schemeClr val="lt1"/>
            </a:solidFill>
            <a:prstDash val="solid"/>
            <a:round/>
            <a:headEnd type="none" w="med" len="med"/>
            <a:tailEnd type="none" w="med" len="med"/>
          </a:ln>
        </p:spPr>
      </p:cxnSp>
      <p:sp>
        <p:nvSpPr>
          <p:cNvPr id="272" name="Textbox 272"/>
          <p:cNvSpPr txBox="1">
            <a:spLocks noGrp="1"/>
          </p:cNvSpPr>
          <p:nvPr>
            <p:ph type="subTitle" idx="2"/>
          </p:nvPr>
        </p:nvSpPr>
        <p:spPr>
          <a:xfrm>
            <a:off x="416727" y="5383655"/>
            <a:ext cx="9260672" cy="1392809"/>
          </a:xfrm>
          <a:prstGeom prst="rect">
            <a:avLst/>
          </a:prstGeom>
          <a:noFill/>
          <a:ln>
            <a:noFill/>
          </a:ln>
        </p:spPr>
        <p:txBody>
          <a:bodyPr lIns="91425" tIns="91425" rIns="91425" bIns="91425" anchor="t" anchorCtr="0"/>
          <a:lstStyle>
            <a:lvl1pPr marL="0" marR="0" lvl="0" indent="0" algn="l" rtl="0">
              <a:spcBef>
                <a:spcPts val="480"/>
              </a:spcBef>
              <a:buClr>
                <a:srgbClr val="FFFFFF"/>
              </a:buClr>
              <a:buFont typeface="Arial"/>
              <a:buNone/>
              <a:defRPr sz="2400" b="0" i="0" u="none" strike="noStrike" cap="none">
                <a:solidFill>
                  <a:srgbClr val="FFFFFF"/>
                </a:solidFill>
                <a:latin typeface="Helvetica Neue"/>
                <a:ea typeface="Helvetica Neue"/>
                <a:cs typeface="Helvetica Neue"/>
                <a:sym typeface="Helvetica Neue"/>
              </a:defRPr>
            </a:lvl1pPr>
            <a:lvl2pPr marL="509411" marR="0" lvl="1" indent="-1411" algn="ctr" rtl="0">
              <a:spcBef>
                <a:spcPts val="620"/>
              </a:spcBef>
              <a:buClr>
                <a:schemeClr val="lt1"/>
              </a:buClr>
              <a:buFont typeface="Arial"/>
              <a:buNone/>
              <a:defRPr sz="3100" b="0" i="0" u="none" strike="noStrike" cap="none">
                <a:solidFill>
                  <a:schemeClr val="lt1"/>
                </a:solidFill>
                <a:latin typeface="Helvetica Neue"/>
                <a:ea typeface="Helvetica Neue"/>
                <a:cs typeface="Helvetica Neue"/>
                <a:sym typeface="Helvetica Neue"/>
              </a:defRPr>
            </a:lvl2pPr>
            <a:lvl3pPr marL="1018823" marR="0" lvl="2" indent="-2823" algn="ctr" rtl="0">
              <a:spcBef>
                <a:spcPts val="540"/>
              </a:spcBef>
              <a:buClr>
                <a:schemeClr val="lt1"/>
              </a:buClr>
              <a:buFont typeface="Arial"/>
              <a:buNone/>
              <a:defRPr sz="2700" b="0" i="0" u="none" strike="noStrike" cap="none">
                <a:solidFill>
                  <a:schemeClr val="lt1"/>
                </a:solidFill>
                <a:latin typeface="Helvetica Neue"/>
                <a:ea typeface="Helvetica Neue"/>
                <a:cs typeface="Helvetica Neue"/>
                <a:sym typeface="Helvetica Neue"/>
              </a:defRPr>
            </a:lvl3pPr>
            <a:lvl4pPr marL="1528237" marR="0" lvl="3" indent="-4237" algn="ctr" rtl="0">
              <a:spcBef>
                <a:spcPts val="440"/>
              </a:spcBef>
              <a:buClr>
                <a:schemeClr val="lt1"/>
              </a:buClr>
              <a:buFont typeface="Arial"/>
              <a:buNone/>
              <a:defRPr sz="2200" b="0" i="0" u="none" strike="noStrike" cap="none">
                <a:solidFill>
                  <a:schemeClr val="lt1"/>
                </a:solidFill>
                <a:latin typeface="Helvetica Neue"/>
                <a:ea typeface="Helvetica Neue"/>
                <a:cs typeface="Helvetica Neue"/>
                <a:sym typeface="Helvetica Neue"/>
              </a:defRPr>
            </a:lvl4pPr>
            <a:lvl5pPr marL="2037649" marR="0" lvl="4" indent="-5649" algn="ctr" rtl="0">
              <a:spcBef>
                <a:spcPts val="440"/>
              </a:spcBef>
              <a:buClr>
                <a:schemeClr val="lt1"/>
              </a:buClr>
              <a:buFont typeface="Arial"/>
              <a:buNone/>
              <a:defRPr sz="2200" b="0" i="0" u="none" strike="noStrike" cap="none">
                <a:solidFill>
                  <a:schemeClr val="lt1"/>
                </a:solidFill>
                <a:latin typeface="Helvetica Neue"/>
                <a:ea typeface="Helvetica Neue"/>
                <a:cs typeface="Helvetica Neue"/>
                <a:sym typeface="Helvetica Neue"/>
              </a:defRPr>
            </a:lvl5pPr>
            <a:lvl6pPr marL="2547061" marR="0" lvl="5" indent="-7061" algn="ctr" rtl="0">
              <a:spcBef>
                <a:spcPts val="440"/>
              </a:spcBef>
              <a:buClr>
                <a:schemeClr val="lt1"/>
              </a:buClr>
              <a:buFont typeface="Arial"/>
              <a:buNone/>
              <a:defRPr sz="2200" b="0" i="0" u="none" strike="noStrike" cap="none">
                <a:solidFill>
                  <a:schemeClr val="lt1"/>
                </a:solidFill>
                <a:latin typeface="Calibri"/>
                <a:ea typeface="Calibri"/>
                <a:cs typeface="Calibri"/>
                <a:sym typeface="Calibri"/>
              </a:defRPr>
            </a:lvl6pPr>
            <a:lvl7pPr marL="3056473" marR="0" lvl="6" indent="-8472" algn="ctr" rtl="0">
              <a:spcBef>
                <a:spcPts val="440"/>
              </a:spcBef>
              <a:buClr>
                <a:schemeClr val="lt1"/>
              </a:buClr>
              <a:buFont typeface="Arial"/>
              <a:buNone/>
              <a:defRPr sz="2200" b="0" i="0" u="none" strike="noStrike" cap="none">
                <a:solidFill>
                  <a:schemeClr val="lt1"/>
                </a:solidFill>
                <a:latin typeface="Calibri"/>
                <a:ea typeface="Calibri"/>
                <a:cs typeface="Calibri"/>
                <a:sym typeface="Calibri"/>
              </a:defRPr>
            </a:lvl7pPr>
            <a:lvl8pPr marL="3565885" marR="0" lvl="7" indent="-9885" algn="ctr" rtl="0">
              <a:spcBef>
                <a:spcPts val="440"/>
              </a:spcBef>
              <a:buClr>
                <a:schemeClr val="lt1"/>
              </a:buClr>
              <a:buFont typeface="Arial"/>
              <a:buNone/>
              <a:defRPr sz="2200" b="0" i="0" u="none" strike="noStrike" cap="none">
                <a:solidFill>
                  <a:schemeClr val="lt1"/>
                </a:solidFill>
                <a:latin typeface="Calibri"/>
                <a:ea typeface="Calibri"/>
                <a:cs typeface="Calibri"/>
                <a:sym typeface="Calibri"/>
              </a:defRPr>
            </a:lvl8pPr>
            <a:lvl9pPr marL="4075298" marR="0" lvl="8" indent="-11298" algn="ctr" rtl="0">
              <a:spcBef>
                <a:spcPts val="440"/>
              </a:spcBef>
              <a:buClr>
                <a:schemeClr val="lt1"/>
              </a:buClr>
              <a:buFont typeface="Arial"/>
              <a:buNone/>
              <a:defRPr sz="2200" b="0" i="0" u="none" strike="noStrike" cap="none">
                <a:solidFill>
                  <a:schemeClr val="lt1"/>
                </a:solidFill>
                <a:latin typeface="Calibri"/>
                <a:ea typeface="Calibri"/>
                <a:cs typeface="Calibri"/>
                <a:sym typeface="Calibri"/>
              </a:defRPr>
            </a:lvl9pPr>
          </a:lstStyle>
          <a:p>
            <a:endParaRPr/>
          </a:p>
        </p:txBody>
      </p:sp>
      <p:sp>
        <p:nvSpPr>
          <p:cNvPr id="2" name="Title 1"/>
          <p:cNvSpPr>
            <a:spLocks noGrp="1"/>
          </p:cNvSpPr>
          <p:nvPr>
            <p:ph type="title"/>
          </p:nvPr>
        </p:nvSpPr>
        <p:spPr>
          <a:xfrm>
            <a:off x="1745177" y="5111856"/>
            <a:ext cx="6895900" cy="1295400"/>
          </a:xfrm>
        </p:spPr>
        <p:txBody>
          <a:bodyPr/>
          <a:lstStyle/>
          <a:p>
            <a:r>
              <a:rPr lang="en-US" dirty="0"/>
              <a:t>Click to edit Master title style</a:t>
            </a:r>
          </a:p>
        </p:txBody>
      </p:sp>
      <p:sp>
        <p:nvSpPr>
          <p:cNvPr id="6" name="Picture Placeholder 5"/>
          <p:cNvSpPr>
            <a:spLocks noGrp="1"/>
          </p:cNvSpPr>
          <p:nvPr>
            <p:ph type="pic" sz="quarter" idx="11"/>
          </p:nvPr>
        </p:nvSpPr>
        <p:spPr>
          <a:xfrm>
            <a:off x="152400" y="1920875"/>
            <a:ext cx="3794125" cy="5135563"/>
          </a:xfrm>
        </p:spPr>
        <p:txBody>
          <a:bodyPr/>
          <a:lstStyle/>
          <a:p>
            <a:endParaRPr lang="en-US" dirty="0"/>
          </a:p>
        </p:txBody>
      </p:sp>
    </p:spTree>
    <p:extLst>
      <p:ext uri="{BB962C8B-B14F-4D97-AF65-F5344CB8AC3E}">
        <p14:creationId xmlns:p14="http://schemas.microsoft.com/office/powerpoint/2010/main" val="3153049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a:extLst>
              <a:ext uri="{FF2B5EF4-FFF2-40B4-BE49-F238E27FC236}">
                <a16:creationId xmlns:a16="http://schemas.microsoft.com/office/drawing/2014/main" id="{5B8CEC15-A384-4458-BD46-3C4C8C4B24D0}"/>
              </a:ext>
            </a:extLst>
          </p:cNvPr>
          <p:cNvSpPr>
            <a:spLocks noGrp="1" noChangeArrowheads="1"/>
          </p:cNvSpPr>
          <p:nvPr>
            <p:ph type="sldNum" sz="quarter" idx="10"/>
          </p:nvPr>
        </p:nvSpPr>
        <p:spPr>
          <a:ln/>
        </p:spPr>
        <p:txBody>
          <a:bodyPr/>
          <a:lstStyle>
            <a:lvl1pPr>
              <a:defRPr/>
            </a:lvl1pPr>
          </a:lstStyle>
          <a:p>
            <a:pPr>
              <a:defRPr/>
            </a:pPr>
            <a:fld id="{163CCBFD-AF0B-4EB5-87F3-A3C5D53037EF}" type="slidenum">
              <a:rPr lang="en-US" altLang="en-US"/>
              <a:pPr>
                <a:defRPr/>
              </a:pPr>
              <a:t>‹#›</a:t>
            </a:fld>
            <a:endParaRPr lang="en-US" altLang="en-US"/>
          </a:p>
        </p:txBody>
      </p:sp>
    </p:spTree>
    <p:extLst>
      <p:ext uri="{BB962C8B-B14F-4D97-AF65-F5344CB8AC3E}">
        <p14:creationId xmlns:p14="http://schemas.microsoft.com/office/powerpoint/2010/main" val="2317651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9">
            <a:extLst>
              <a:ext uri="{FF2B5EF4-FFF2-40B4-BE49-F238E27FC236}">
                <a16:creationId xmlns:a16="http://schemas.microsoft.com/office/drawing/2014/main" id="{B2B2B782-C85A-492A-A8AD-EAF48518B42B}"/>
              </a:ext>
            </a:extLst>
          </p:cNvPr>
          <p:cNvSpPr>
            <a:spLocks noGrp="1" noChangeArrowheads="1"/>
          </p:cNvSpPr>
          <p:nvPr>
            <p:ph type="sldNum" sz="quarter" idx="10"/>
          </p:nvPr>
        </p:nvSpPr>
        <p:spPr>
          <a:ln/>
        </p:spPr>
        <p:txBody>
          <a:bodyPr/>
          <a:lstStyle>
            <a:lvl1pPr>
              <a:defRPr/>
            </a:lvl1pPr>
          </a:lstStyle>
          <a:p>
            <a:pPr>
              <a:defRPr/>
            </a:pPr>
            <a:fld id="{062F8D42-270E-412A-80DF-745DAA4470AE}" type="slidenum">
              <a:rPr lang="en-US" altLang="en-US"/>
              <a:pPr>
                <a:defRPr/>
              </a:pPr>
              <a:t>‹#›</a:t>
            </a:fld>
            <a:endParaRPr lang="en-US" altLang="en-US"/>
          </a:p>
        </p:txBody>
      </p:sp>
    </p:spTree>
    <p:extLst>
      <p:ext uri="{BB962C8B-B14F-4D97-AF65-F5344CB8AC3E}">
        <p14:creationId xmlns:p14="http://schemas.microsoft.com/office/powerpoint/2010/main" val="1896861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1034E6"/>
            </a:gs>
            <a:gs pos="98000">
              <a:schemeClr val="bg1"/>
            </a:gs>
            <a:gs pos="100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Shape 9"/>
        <p:cNvGrpSpPr/>
        <p:nvPr/>
      </p:nvGrpSpPr>
      <p:grpSpPr>
        <a:xfrm>
          <a:off x="0" y="0"/>
          <a:ext cx="0" cy="0"/>
          <a:chOff x="0" y="0"/>
          <a:chExt cx="0" cy="0"/>
        </a:xfrm>
      </p:grpSpPr>
      <p:pic>
        <p:nvPicPr>
          <p:cNvPr id="14" name="Textbox 14" descr="MacLearn_logo_reverse.png"/>
          <p:cNvPicPr preferRelativeResize="0"/>
          <p:nvPr/>
        </p:nvPicPr>
        <p:blipFill rotWithShape="1">
          <a:blip r:embed="rId13">
            <a:alphaModFix/>
          </a:blip>
          <a:srcRect/>
          <a:stretch/>
        </p:blipFill>
        <p:spPr>
          <a:xfrm>
            <a:off x="228600" y="217571"/>
            <a:ext cx="1524000" cy="468227"/>
          </a:xfrm>
          <a:prstGeom prst="rect">
            <a:avLst/>
          </a:prstGeom>
          <a:noFill/>
          <a:ln>
            <a:noFill/>
          </a:ln>
        </p:spPr>
      </p:pic>
      <p:sp>
        <p:nvSpPr>
          <p:cNvPr id="15" name="Textbox 10"/>
          <p:cNvSpPr txBox="1">
            <a:spLocks noGrp="1"/>
          </p:cNvSpPr>
          <p:nvPr>
            <p:ph type="title"/>
          </p:nvPr>
        </p:nvSpPr>
        <p:spPr>
          <a:xfrm>
            <a:off x="2659577" y="311256"/>
            <a:ext cx="6895900" cy="12954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Helvetica Neue"/>
              <a:buNone/>
              <a:defRPr sz="4900" b="1" i="0" u="none" strike="noStrike" cap="none">
                <a:solidFill>
                  <a:schemeClr val="lt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 name="Textbox 11"/>
          <p:cNvSpPr txBox="1">
            <a:spLocks noGrp="1"/>
          </p:cNvSpPr>
          <p:nvPr>
            <p:ph type="body" idx="1"/>
          </p:nvPr>
        </p:nvSpPr>
        <p:spPr>
          <a:xfrm>
            <a:off x="502920" y="1813559"/>
            <a:ext cx="9052559" cy="5129425"/>
          </a:xfrm>
          <a:prstGeom prst="rect">
            <a:avLst/>
          </a:prstGeom>
          <a:noFill/>
          <a:ln>
            <a:noFill/>
          </a:ln>
        </p:spPr>
        <p:txBody>
          <a:bodyPr lIns="91425" tIns="91425" rIns="91425" bIns="91425" anchor="t" anchorCtr="0"/>
          <a:lstStyle>
            <a:lvl1pPr marL="0" marR="0" lvl="0" indent="0" algn="l" rtl="0">
              <a:spcBef>
                <a:spcPts val="720"/>
              </a:spcBef>
              <a:buClr>
                <a:schemeClr val="lt1"/>
              </a:buClr>
              <a:buFont typeface="Arial"/>
              <a:buNone/>
              <a:defRPr sz="3600" b="0" i="0" u="none" strike="noStrike" cap="none">
                <a:solidFill>
                  <a:schemeClr val="lt1"/>
                </a:solidFill>
                <a:latin typeface="Helvetica Neue"/>
                <a:ea typeface="Helvetica Neue"/>
                <a:cs typeface="Helvetica Neue"/>
                <a:sym typeface="Helvetica Neue"/>
              </a:defRPr>
            </a:lvl1pPr>
            <a:lvl2pPr marL="509411" marR="0" lvl="1" indent="-1411" algn="l" rtl="0">
              <a:spcBef>
                <a:spcPts val="620"/>
              </a:spcBef>
              <a:buClr>
                <a:schemeClr val="lt1"/>
              </a:buClr>
              <a:buFont typeface="Arial"/>
              <a:buNone/>
              <a:defRPr sz="3100" b="0" i="0" u="none" strike="noStrike" cap="none">
                <a:solidFill>
                  <a:schemeClr val="lt1"/>
                </a:solidFill>
                <a:latin typeface="Helvetica Neue"/>
                <a:ea typeface="Helvetica Neue"/>
                <a:cs typeface="Helvetica Neue"/>
                <a:sym typeface="Helvetica Neue"/>
              </a:defRPr>
            </a:lvl2pPr>
            <a:lvl3pPr marL="1018825" marR="0" lvl="2" indent="-2825" algn="l" rtl="0">
              <a:spcBef>
                <a:spcPts val="540"/>
              </a:spcBef>
              <a:buClr>
                <a:schemeClr val="lt1"/>
              </a:buClr>
              <a:buFont typeface="Arial"/>
              <a:buNone/>
              <a:defRPr sz="2700" b="0" i="0" u="none" strike="noStrike" cap="none">
                <a:solidFill>
                  <a:schemeClr val="lt1"/>
                </a:solidFill>
                <a:latin typeface="Helvetica Neue"/>
                <a:ea typeface="Helvetica Neue"/>
                <a:cs typeface="Helvetica Neue"/>
                <a:sym typeface="Helvetica Neue"/>
              </a:defRPr>
            </a:lvl3pPr>
            <a:lvl4pPr marL="1528237" marR="0" lvl="3" indent="-4237" algn="l" rtl="0">
              <a:spcBef>
                <a:spcPts val="440"/>
              </a:spcBef>
              <a:buClr>
                <a:schemeClr val="lt1"/>
              </a:buClr>
              <a:buFont typeface="Arial"/>
              <a:buNone/>
              <a:defRPr sz="2200" b="0" i="0" u="none" strike="noStrike" cap="none">
                <a:solidFill>
                  <a:schemeClr val="lt1"/>
                </a:solidFill>
                <a:latin typeface="Helvetica Neue"/>
                <a:ea typeface="Helvetica Neue"/>
                <a:cs typeface="Helvetica Neue"/>
                <a:sym typeface="Helvetica Neue"/>
              </a:defRPr>
            </a:lvl4pPr>
            <a:lvl5pPr marL="2037649" marR="0" lvl="4" indent="-5649" algn="l" rtl="0">
              <a:spcBef>
                <a:spcPts val="440"/>
              </a:spcBef>
              <a:buClr>
                <a:schemeClr val="lt1"/>
              </a:buClr>
              <a:buFont typeface="Arial"/>
              <a:buNone/>
              <a:defRPr sz="2200" b="0" i="0" u="none" strike="noStrike" cap="none">
                <a:solidFill>
                  <a:schemeClr val="lt1"/>
                </a:solidFill>
                <a:latin typeface="Helvetica Neue"/>
                <a:ea typeface="Helvetica Neue"/>
                <a:cs typeface="Helvetica Neue"/>
                <a:sym typeface="Helvetica Neue"/>
              </a:defRPr>
            </a:lvl5pPr>
            <a:lvl6pPr marL="2801767" marR="0" lvl="5" indent="-12206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80" marR="0" lvl="6" indent="-12348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92" marR="0" lvl="7" indent="-124891"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30004" marR="0" lvl="8" indent="-126303"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dirty="0"/>
          </a:p>
        </p:txBody>
      </p:sp>
      <p:sp>
        <p:nvSpPr>
          <p:cNvPr id="2" name="TextBox 1">
            <a:extLst>
              <a:ext uri="{FF2B5EF4-FFF2-40B4-BE49-F238E27FC236}">
                <a16:creationId xmlns:a16="http://schemas.microsoft.com/office/drawing/2014/main" id="{2479B5C4-0659-4536-855B-2E5C0BEFDE08}"/>
              </a:ext>
            </a:extLst>
          </p:cNvPr>
          <p:cNvSpPr txBox="1"/>
          <p:nvPr userDrawn="1"/>
        </p:nvSpPr>
        <p:spPr>
          <a:xfrm>
            <a:off x="9423400" y="7302500"/>
            <a:ext cx="439058" cy="307777"/>
          </a:xfrm>
          <a:prstGeom prst="rect">
            <a:avLst/>
          </a:prstGeom>
          <a:noFill/>
        </p:spPr>
        <p:txBody>
          <a:bodyPr wrap="square" rtlCol="0">
            <a:spAutoFit/>
          </a:bodyPr>
          <a:lstStyle/>
          <a:p>
            <a:fld id="{D5D26AA3-0D0B-47C3-9B13-6D5AEDFCC0B5}" type="slidenum">
              <a:rPr lang="en-US" b="1" smtClean="0"/>
              <a:t>‹#›</a:t>
            </a:fld>
            <a:endParaRPr lang="en-US" b="1" dirty="0"/>
          </a:p>
        </p:txBody>
      </p:sp>
    </p:spTree>
  </p:cSld>
  <p:clrMap bg1="lt1" tx1="dk1" bg2="lt2" tx2="dk2" accent1="accent1" accent2="accent2" accent3="accent3" accent4="accent4" accent5="accent5" accent6="accent6" hlink="hlink" folHlink="folHlink"/>
  <p:sldLayoutIdLst>
    <p:sldLayoutId id="2147483648" r:id="rId1"/>
    <p:sldLayoutId id="2147483652" r:id="rId2"/>
    <p:sldLayoutId id="2147483653" r:id="rId3"/>
    <p:sldLayoutId id="2147483656" r:id="rId4"/>
    <p:sldLayoutId id="2147483674" r:id="rId5"/>
    <p:sldLayoutId id="2147483671" r:id="rId6"/>
    <p:sldLayoutId id="2147483675" r:id="rId7"/>
    <p:sldLayoutId id="2147483676" r:id="rId8"/>
    <p:sldLayoutId id="2147483677" r:id="rId9"/>
    <p:sldLayoutId id="2147483678" r:id="rId10"/>
    <p:sldLayoutId id="21474836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1.bin"/><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10" name="Textbox 89" descr="Macmillan Learning logo"/>
          <p:cNvPicPr preferRelativeResize="0">
            <a:picLocks noGrp="1"/>
          </p:cNvPicPr>
          <p:nvPr>
            <p:ph type="pic" sz="quarter" idx="4294967295"/>
          </p:nvPr>
        </p:nvPicPr>
        <p:blipFill rotWithShape="1">
          <a:blip r:embed="rId3">
            <a:alphaModFix/>
          </a:blip>
          <a:stretch/>
        </p:blipFill>
        <p:spPr>
          <a:xfrm>
            <a:off x="117223" y="240092"/>
            <a:ext cx="1527048" cy="466344"/>
          </a:xfrm>
          <a:prstGeom prst="rect">
            <a:avLst/>
          </a:prstGeom>
          <a:noFill/>
          <a:ln>
            <a:noFill/>
          </a:ln>
        </p:spPr>
      </p:pic>
      <p:sp>
        <p:nvSpPr>
          <p:cNvPr id="9" name="Sub Title 1"/>
          <p:cNvSpPr>
            <a:spLocks noGrp="1"/>
          </p:cNvSpPr>
          <p:nvPr>
            <p:ph sz="quarter" idx="4294967295"/>
          </p:nvPr>
        </p:nvSpPr>
        <p:spPr>
          <a:xfrm>
            <a:off x="357810" y="-327158"/>
            <a:ext cx="9446590" cy="2354742"/>
          </a:xfrm>
        </p:spPr>
        <p:txBody>
          <a:bodyPr anchor="ctr"/>
          <a:lstStyle/>
          <a:p>
            <a:pPr algn="ctr"/>
            <a:r>
              <a:rPr lang="en-US" b="1" dirty="0">
                <a:solidFill>
                  <a:srgbClr val="C00000"/>
                </a:solidFill>
                <a:latin typeface="Arial" pitchFamily="34" charset="0"/>
                <a:cs typeface="Arial" pitchFamily="34" charset="0"/>
              </a:rPr>
              <a:t>CHAPTER 12 LECTURE - AGGREGATE DEMAND AND AGGREGATE SUPPLY</a:t>
            </a:r>
          </a:p>
        </p:txBody>
      </p:sp>
      <p:sp>
        <p:nvSpPr>
          <p:cNvPr id="3" name="TextBox 2">
            <a:extLst>
              <a:ext uri="{FF2B5EF4-FFF2-40B4-BE49-F238E27FC236}">
                <a16:creationId xmlns:a16="http://schemas.microsoft.com/office/drawing/2014/main" id="{0B94640A-0CF3-4C9F-B85F-95A26F4E5392}"/>
              </a:ext>
            </a:extLst>
          </p:cNvPr>
          <p:cNvSpPr txBox="1"/>
          <p:nvPr/>
        </p:nvSpPr>
        <p:spPr>
          <a:xfrm>
            <a:off x="9398000" y="7219909"/>
            <a:ext cx="406400" cy="307777"/>
          </a:xfrm>
          <a:prstGeom prst="rect">
            <a:avLst/>
          </a:prstGeom>
          <a:solidFill>
            <a:schemeClr val="bg1"/>
          </a:solidFill>
        </p:spPr>
        <p:txBody>
          <a:bodyPr wrap="square" rtlCol="0">
            <a:spAutoFit/>
          </a:bodyPr>
          <a:lstStyle/>
          <a:p>
            <a:endParaRPr lang="en-US" dirty="0"/>
          </a:p>
        </p:txBody>
      </p:sp>
      <p:pic>
        <p:nvPicPr>
          <p:cNvPr id="8" name="Picture 7">
            <a:extLst>
              <a:ext uri="{FF2B5EF4-FFF2-40B4-BE49-F238E27FC236}">
                <a16:creationId xmlns:a16="http://schemas.microsoft.com/office/drawing/2014/main" id="{389782F0-6283-4474-B8EB-4B4CFBA09E39}"/>
              </a:ext>
            </a:extLst>
          </p:cNvPr>
          <p:cNvPicPr>
            <a:picLocks noChangeAspect="1"/>
          </p:cNvPicPr>
          <p:nvPr/>
        </p:nvPicPr>
        <p:blipFill>
          <a:blip r:embed="rId4"/>
          <a:stretch>
            <a:fillRect/>
          </a:stretch>
        </p:blipFill>
        <p:spPr>
          <a:xfrm>
            <a:off x="117223" y="1563757"/>
            <a:ext cx="9848412" cy="6082747"/>
          </a:xfrm>
          <a:prstGeom prst="rect">
            <a:avLst/>
          </a:prstGeom>
        </p:spPr>
      </p:pic>
    </p:spTree>
    <p:extLst>
      <p:ext uri="{BB962C8B-B14F-4D97-AF65-F5344CB8AC3E}">
        <p14:creationId xmlns:p14="http://schemas.microsoft.com/office/powerpoint/2010/main" val="3816545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5" y="157516"/>
            <a:ext cx="9996324" cy="987115"/>
          </a:xfrm>
        </p:spPr>
        <p:txBody>
          <a:bodyPr>
            <a:normAutofit fontScale="90000"/>
          </a:bodyPr>
          <a:lstStyle/>
          <a:p>
            <a:r>
              <a:rPr lang="en-US" dirty="0">
                <a:latin typeface="Arial" pitchFamily="34" charset="0"/>
                <a:cs typeface="Arial" pitchFamily="34" charset="0"/>
              </a:rPr>
              <a:t>SHIFTS OF THE AGGREGATE DEMAND CURVE (2/2)</a:t>
            </a:r>
          </a:p>
        </p:txBody>
      </p:sp>
      <p:sp>
        <p:nvSpPr>
          <p:cNvPr id="3" name="Content Placeholder 2"/>
          <p:cNvSpPr>
            <a:spLocks noGrp="1"/>
          </p:cNvSpPr>
          <p:nvPr>
            <p:ph sz="quarter" idx="10"/>
          </p:nvPr>
        </p:nvSpPr>
        <p:spPr>
          <a:xfrm>
            <a:off x="117582" y="1211932"/>
            <a:ext cx="9804186" cy="5940708"/>
          </a:xfrm>
        </p:spPr>
        <p:txBody>
          <a:bodyPr>
            <a:normAutofit fontScale="92500" lnSpcReduction="10000"/>
          </a:bodyPr>
          <a:lstStyle/>
          <a:p>
            <a:pPr>
              <a:spcAft>
                <a:spcPts val="600"/>
              </a:spcAft>
            </a:pPr>
            <a:r>
              <a:rPr lang="en-US" b="1" dirty="0">
                <a:latin typeface="Arial" pitchFamily="34" charset="0"/>
                <a:cs typeface="Arial" pitchFamily="34" charset="0"/>
              </a:rPr>
              <a:t>What happens when some factor changes spending patterns at every price level?</a:t>
            </a:r>
          </a:p>
          <a:p>
            <a:pPr lvl="1">
              <a:spcAft>
                <a:spcPts val="600"/>
              </a:spcAft>
            </a:pPr>
            <a:r>
              <a:rPr lang="en-US" b="1" dirty="0">
                <a:ea typeface="Century Gothic" charset="0"/>
              </a:rPr>
              <a:t>F</a:t>
            </a:r>
            <a:r>
              <a:rPr lang="en-US" b="1" dirty="0">
                <a:latin typeface="Arial" pitchFamily="34" charset="0"/>
                <a:ea typeface="Century Gothic" charset="0"/>
                <a:cs typeface="Arial" pitchFamily="34" charset="0"/>
              </a:rPr>
              <a:t>iscal policy: </a:t>
            </a:r>
          </a:p>
          <a:p>
            <a:pPr lvl="2">
              <a:spcAft>
                <a:spcPts val="600"/>
              </a:spcAft>
            </a:pPr>
            <a:r>
              <a:rPr lang="en-US" dirty="0"/>
              <a:t>Government purchases of final goods and services, </a:t>
            </a:r>
            <a:r>
              <a:rPr lang="en-US" b="1" i="1" dirty="0"/>
              <a:t>G</a:t>
            </a:r>
            <a:r>
              <a:rPr lang="en-US" dirty="0"/>
              <a:t>, directly affect the aggregate demand curve because government purchases are a component of aggregate demand. </a:t>
            </a:r>
          </a:p>
          <a:p>
            <a:pPr lvl="2">
              <a:spcAft>
                <a:spcPts val="600"/>
              </a:spcAft>
            </a:pPr>
            <a:r>
              <a:rPr lang="en-US" dirty="0"/>
              <a:t>Taxes and government transfers influence the aggregate demand curve indirectly through their effect on disposable income. </a:t>
            </a:r>
            <a:endParaRPr lang="en-US" i="1" dirty="0">
              <a:latin typeface="Arial" pitchFamily="34" charset="0"/>
              <a:ea typeface="Century Gothic" charset="0"/>
              <a:cs typeface="Arial" pitchFamily="34" charset="0"/>
            </a:endParaRPr>
          </a:p>
          <a:p>
            <a:pPr lvl="1">
              <a:spcAft>
                <a:spcPts val="600"/>
              </a:spcAft>
            </a:pPr>
            <a:r>
              <a:rPr lang="en-US" b="1" dirty="0">
                <a:ea typeface="Century Gothic" charset="0"/>
              </a:rPr>
              <a:t>M</a:t>
            </a:r>
            <a:r>
              <a:rPr lang="en-US" b="1" dirty="0">
                <a:latin typeface="Arial" pitchFamily="34" charset="0"/>
                <a:ea typeface="Century Gothic" charset="0"/>
                <a:cs typeface="Arial" pitchFamily="34" charset="0"/>
              </a:rPr>
              <a:t>onetary policy: </a:t>
            </a:r>
          </a:p>
          <a:p>
            <a:pPr lvl="2">
              <a:spcAft>
                <a:spcPts val="600"/>
              </a:spcAft>
            </a:pPr>
            <a:r>
              <a:rPr lang="en-US" dirty="0"/>
              <a:t>When the central bank increases the quantity of money in circulation, households and firms have more money to lend out which drives the interest rate down, leading to higher investment spending and higher consumer spending.</a:t>
            </a:r>
            <a:endParaRPr lang="en-US" i="1" dirty="0">
              <a:latin typeface="Arial" pitchFamily="34" charset="0"/>
              <a:ea typeface="Century Gothic" charset="0"/>
              <a:cs typeface="Arial" pitchFamily="34" charset="0"/>
            </a:endParaRPr>
          </a:p>
        </p:txBody>
      </p:sp>
    </p:spTree>
    <p:extLst>
      <p:ext uri="{BB962C8B-B14F-4D97-AF65-F5344CB8AC3E}">
        <p14:creationId xmlns:p14="http://schemas.microsoft.com/office/powerpoint/2010/main" val="4081335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038" y="209478"/>
            <a:ext cx="9996324" cy="1085827"/>
          </a:xfrm>
        </p:spPr>
        <p:txBody>
          <a:bodyPr/>
          <a:lstStyle/>
          <a:p>
            <a:r>
              <a:rPr lang="en-US" dirty="0">
                <a:latin typeface="Arial" pitchFamily="34" charset="0"/>
                <a:cs typeface="Arial" pitchFamily="34" charset="0"/>
              </a:rPr>
              <a:t>GRAPHING THE SHIFTS OF THE AGGREGATE DEMAND CURVE</a:t>
            </a:r>
          </a:p>
        </p:txBody>
      </p:sp>
      <p:pic>
        <p:nvPicPr>
          <p:cNvPr id="8" name="Picture Placeholder 7" descr="Figure 12-4 Line graph of Aggregate price level versus Real GDP, titled &quot;Rightward Shift.&quot; There is a straight line for aggregate demand, and a parallel line shifted to the right. See caption for discussion. Line graph of Aggregate price level versus Real GDP, titled &quot;Leftward Shift.&quot; There is a straight line for aggregate demand, and a parallel line shifted to the left. See caption for discussion.">
            <a:extLst>
              <a:ext uri="{FF2B5EF4-FFF2-40B4-BE49-F238E27FC236}">
                <a16:creationId xmlns:a16="http://schemas.microsoft.com/office/drawing/2014/main" id="{612B1B35-1791-4710-BE06-8F001ECCF14F}"/>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567713" y="1626781"/>
            <a:ext cx="8922974" cy="5936141"/>
          </a:xfrm>
          <a:prstGeom prst="rect">
            <a:avLst/>
          </a:prstGeom>
        </p:spPr>
      </p:pic>
    </p:spTree>
    <p:extLst>
      <p:ext uri="{BB962C8B-B14F-4D97-AF65-F5344CB8AC3E}">
        <p14:creationId xmlns:p14="http://schemas.microsoft.com/office/powerpoint/2010/main" val="1758078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76676"/>
            <a:ext cx="9996324" cy="685435"/>
          </a:xfrm>
        </p:spPr>
        <p:txBody>
          <a:bodyPr/>
          <a:lstStyle/>
          <a:p>
            <a:r>
              <a:rPr lang="en-US" sz="3200" dirty="0">
                <a:latin typeface="Arial" pitchFamily="34" charset="0"/>
                <a:cs typeface="Arial" pitchFamily="34" charset="0"/>
              </a:rPr>
              <a:t>FACTORS THAT SHIFT AGGREGATE DEMAND</a:t>
            </a:r>
          </a:p>
        </p:txBody>
      </p:sp>
      <p:sp>
        <p:nvSpPr>
          <p:cNvPr id="5" name="Content Placeholder 4"/>
          <p:cNvSpPr>
            <a:spLocks noGrp="1"/>
          </p:cNvSpPr>
          <p:nvPr>
            <p:ph sz="quarter" idx="10"/>
          </p:nvPr>
        </p:nvSpPr>
        <p:spPr>
          <a:xfrm>
            <a:off x="498139" y="862112"/>
            <a:ext cx="9804186" cy="463106"/>
          </a:xfrm>
        </p:spPr>
        <p:txBody>
          <a:bodyPr/>
          <a:lstStyle/>
          <a:p>
            <a:pPr marL="0" indent="0">
              <a:buNone/>
            </a:pPr>
            <a:r>
              <a:rPr lang="en-IN" sz="2000" b="1" dirty="0">
                <a:latin typeface="Arial" pitchFamily="34" charset="0"/>
                <a:cs typeface="Arial" pitchFamily="34" charset="0"/>
              </a:rPr>
              <a:t>Table 12-1 Factors That Shift Aggregate Demand</a:t>
            </a:r>
          </a:p>
        </p:txBody>
      </p:sp>
      <p:pic>
        <p:nvPicPr>
          <p:cNvPr id="3" name="Picture Placeholder 2" descr="An image of a table showing various factors that shift aggregate demand."/>
          <p:cNvPicPr>
            <a:picLocks noGrp="1" noChangeAspect="1"/>
          </p:cNvPicPr>
          <p:nvPr>
            <p:ph type="pic" sz="quarter" idx="11"/>
          </p:nvPr>
        </p:nvPicPr>
        <p:blipFill>
          <a:blip r:embed="rId2"/>
          <a:stretch>
            <a:fillRect/>
          </a:stretch>
        </p:blipFill>
        <p:spPr>
          <a:xfrm>
            <a:off x="498139" y="1325218"/>
            <a:ext cx="8884400" cy="6270506"/>
          </a:xfrm>
          <a:prstGeom prst="rect">
            <a:avLst/>
          </a:prstGeom>
        </p:spPr>
      </p:pic>
    </p:spTree>
    <p:extLst>
      <p:ext uri="{BB962C8B-B14F-4D97-AF65-F5344CB8AC3E}">
        <p14:creationId xmlns:p14="http://schemas.microsoft.com/office/powerpoint/2010/main" val="2247664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32"/>
            <a:ext cx="9996324" cy="987115"/>
          </a:xfrm>
        </p:spPr>
        <p:txBody>
          <a:bodyPr/>
          <a:lstStyle/>
          <a:p>
            <a:r>
              <a:rPr lang="en-US" dirty="0">
                <a:latin typeface="Arial" pitchFamily="34" charset="0"/>
                <a:cs typeface="Arial" pitchFamily="34" charset="0"/>
              </a:rPr>
              <a:t>PITFALLS: MOVING ALONG VS. SHIFTING THE AGGREGATE DEMAND CURVE</a:t>
            </a:r>
          </a:p>
        </p:txBody>
      </p:sp>
      <p:sp>
        <p:nvSpPr>
          <p:cNvPr id="3" name="Content Placeholder 2"/>
          <p:cNvSpPr>
            <a:spLocks noGrp="1"/>
          </p:cNvSpPr>
          <p:nvPr>
            <p:ph sz="quarter" idx="10"/>
          </p:nvPr>
        </p:nvSpPr>
        <p:spPr/>
        <p:txBody>
          <a:bodyPr/>
          <a:lstStyle/>
          <a:p>
            <a:pPr>
              <a:spcAft>
                <a:spcPts val="1200"/>
              </a:spcAft>
            </a:pPr>
            <a:r>
              <a:rPr lang="en-US" b="1" dirty="0">
                <a:latin typeface="Arial" pitchFamily="34" charset="0"/>
                <a:cs typeface="Arial" pitchFamily="34" charset="0"/>
              </a:rPr>
              <a:t>Q: Does a change in wealth move us along the </a:t>
            </a:r>
            <a:r>
              <a:rPr lang="en-US" b="1" i="1" dirty="0">
                <a:latin typeface="Arial" pitchFamily="34" charset="0"/>
                <a:cs typeface="Arial" pitchFamily="34" charset="0"/>
              </a:rPr>
              <a:t>AD</a:t>
            </a:r>
            <a:r>
              <a:rPr lang="en-US" b="1" dirty="0">
                <a:latin typeface="Arial" pitchFamily="34" charset="0"/>
                <a:cs typeface="Arial" pitchFamily="34" charset="0"/>
              </a:rPr>
              <a:t> curve (wealth effect) or shift it?</a:t>
            </a:r>
          </a:p>
          <a:p>
            <a:pPr>
              <a:spcAft>
                <a:spcPts val="1200"/>
              </a:spcAft>
            </a:pPr>
            <a:r>
              <a:rPr lang="en-US" b="1" dirty="0">
                <a:latin typeface="Arial" pitchFamily="34" charset="0"/>
                <a:cs typeface="Arial" pitchFamily="34" charset="0"/>
              </a:rPr>
              <a:t>A: It depends on the source of the change in wealth.</a:t>
            </a:r>
          </a:p>
          <a:p>
            <a:pPr lvl="1">
              <a:spcAft>
                <a:spcPts val="1200"/>
              </a:spcAft>
            </a:pPr>
            <a:r>
              <a:rPr lang="en-US" b="1" dirty="0">
                <a:latin typeface="Arial" pitchFamily="34" charset="0"/>
                <a:cs typeface="Arial" pitchFamily="34" charset="0"/>
              </a:rPr>
              <a:t>If it’s a change in price level that affects our wealth, it’s a movement along the </a:t>
            </a:r>
            <a:r>
              <a:rPr lang="en-US" b="1" i="1" dirty="0">
                <a:latin typeface="Arial" pitchFamily="34" charset="0"/>
                <a:cs typeface="Arial" pitchFamily="34" charset="0"/>
              </a:rPr>
              <a:t>AD.</a:t>
            </a:r>
          </a:p>
          <a:p>
            <a:pPr lvl="2">
              <a:spcAft>
                <a:spcPts val="1200"/>
              </a:spcAft>
            </a:pPr>
            <a:r>
              <a:rPr lang="en-US" b="1" i="1" dirty="0">
                <a:latin typeface="Arial" pitchFamily="34" charset="0"/>
                <a:cs typeface="Arial" pitchFamily="34" charset="0"/>
              </a:rPr>
              <a:t>Example: Rapid inflation shrinks our wealth.</a:t>
            </a:r>
          </a:p>
          <a:p>
            <a:pPr lvl="1">
              <a:spcAft>
                <a:spcPts val="1200"/>
              </a:spcAft>
            </a:pPr>
            <a:r>
              <a:rPr lang="en-US" b="1" dirty="0">
                <a:latin typeface="Arial" pitchFamily="34" charset="0"/>
                <a:cs typeface="Arial" pitchFamily="34" charset="0"/>
              </a:rPr>
              <a:t>If it’s a change in something else that affects our wealth, it’s a shift in the </a:t>
            </a:r>
            <a:r>
              <a:rPr lang="en-US" b="1" i="1" dirty="0">
                <a:latin typeface="Arial" pitchFamily="34" charset="0"/>
                <a:cs typeface="Arial" pitchFamily="34" charset="0"/>
              </a:rPr>
              <a:t>AD.</a:t>
            </a:r>
          </a:p>
          <a:p>
            <a:pPr lvl="2">
              <a:spcAft>
                <a:spcPts val="1200"/>
              </a:spcAft>
            </a:pPr>
            <a:r>
              <a:rPr lang="en-US" b="1" i="1" dirty="0">
                <a:latin typeface="Arial" pitchFamily="34" charset="0"/>
                <a:cs typeface="Arial" pitchFamily="34" charset="0"/>
              </a:rPr>
              <a:t>Example: The housing market crashes.</a:t>
            </a:r>
          </a:p>
        </p:txBody>
      </p:sp>
    </p:spTree>
    <p:extLst>
      <p:ext uri="{BB962C8B-B14F-4D97-AF65-F5344CB8AC3E}">
        <p14:creationId xmlns:p14="http://schemas.microsoft.com/office/powerpoint/2010/main" val="509550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38" y="293666"/>
            <a:ext cx="9996324" cy="987115"/>
          </a:xfrm>
        </p:spPr>
        <p:txBody>
          <a:bodyPr/>
          <a:lstStyle/>
          <a:p>
            <a:r>
              <a:rPr lang="en-US" dirty="0">
                <a:latin typeface="Arial" pitchFamily="34" charset="0"/>
                <a:cs typeface="Arial" pitchFamily="34" charset="0"/>
              </a:rPr>
              <a:t>DEFINING THE SHORT-RUN AGGREGATE SUPPLY CURVE</a:t>
            </a:r>
          </a:p>
        </p:txBody>
      </p:sp>
      <p:sp>
        <p:nvSpPr>
          <p:cNvPr id="4" name="Content Placeholder 3"/>
          <p:cNvSpPr>
            <a:spLocks noGrp="1"/>
          </p:cNvSpPr>
          <p:nvPr>
            <p:ph sz="quarter" idx="10"/>
          </p:nvPr>
        </p:nvSpPr>
        <p:spPr>
          <a:xfrm>
            <a:off x="163560" y="1280781"/>
            <a:ext cx="9996324" cy="1511912"/>
          </a:xfrm>
        </p:spPr>
        <p:txBody>
          <a:bodyPr/>
          <a:lstStyle/>
          <a:p>
            <a:r>
              <a:rPr lang="en-US" sz="2400" b="1" i="1" dirty="0">
                <a:latin typeface="Arial" pitchFamily="34" charset="0"/>
                <a:cs typeface="Arial" pitchFamily="34" charset="0"/>
              </a:rPr>
              <a:t>The aggregate supply curve </a:t>
            </a:r>
            <a:r>
              <a:rPr lang="en-US" sz="2400" b="1" dirty="0">
                <a:latin typeface="Arial" pitchFamily="34" charset="0"/>
                <a:cs typeface="Arial" pitchFamily="34" charset="0"/>
              </a:rPr>
              <a:t>shows the relationship between the aggregate price level and the quantity of aggregate output in the economy.</a:t>
            </a:r>
          </a:p>
        </p:txBody>
      </p:sp>
      <p:pic>
        <p:nvPicPr>
          <p:cNvPr id="7" name="Picture Placeholder 6" descr="Figure 12-5 Line graph of Aggregate price level (GDP deflator, 2009 is 100) versus Real GDP (billions of 2009 dollars), showing a single straight supply line, as discussed in the caption. The region of the supply curve between 1929 and 1933 has the notation, &quot;A movement down the SRAS curve leads to deflation and lower aggregate output.&quot;">
            <a:extLst>
              <a:ext uri="{FF2B5EF4-FFF2-40B4-BE49-F238E27FC236}">
                <a16:creationId xmlns:a16="http://schemas.microsoft.com/office/drawing/2014/main" id="{E493993D-5D6E-4E89-AC18-8B8061A0BD3C}"/>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848754" y="2544417"/>
            <a:ext cx="8467523" cy="4770337"/>
          </a:xfrm>
          <a:prstGeom prst="rect">
            <a:avLst/>
          </a:prstGeom>
        </p:spPr>
      </p:pic>
    </p:spTree>
    <p:extLst>
      <p:ext uri="{BB962C8B-B14F-4D97-AF65-F5344CB8AC3E}">
        <p14:creationId xmlns:p14="http://schemas.microsoft.com/office/powerpoint/2010/main" val="2955953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25">
            <a:extLst>
              <a:ext uri="{FF2B5EF4-FFF2-40B4-BE49-F238E27FC236}">
                <a16:creationId xmlns:a16="http://schemas.microsoft.com/office/drawing/2014/main" id="{F0903FF9-8438-4A7E-977A-7456A36F9EFE}"/>
              </a:ext>
            </a:extLst>
          </p:cNvPr>
          <p:cNvSpPr>
            <a:spLocks noGrp="1" noChangeArrowheads="1"/>
          </p:cNvSpPr>
          <p:nvPr>
            <p:ph type="title"/>
          </p:nvPr>
        </p:nvSpPr>
        <p:spPr>
          <a:xfrm>
            <a:off x="894080" y="264478"/>
            <a:ext cx="8465820" cy="710724"/>
          </a:xfrm>
          <a:noFill/>
        </p:spPr>
        <p:txBody>
          <a:bodyPr>
            <a:normAutofit/>
          </a:bodyPr>
          <a:lstStyle/>
          <a:p>
            <a:pPr eaLnBrk="1" hangingPunct="1">
              <a:spcBef>
                <a:spcPts val="624"/>
              </a:spcBef>
            </a:pPr>
            <a:r>
              <a:rPr lang="en-CA" altLang="en-US" sz="3200" cap="all" dirty="0">
                <a:solidFill>
                  <a:srgbClr val="1034E6"/>
                </a:solidFill>
                <a:latin typeface="Arial" pitchFamily="34" charset="0"/>
                <a:cs typeface="Arial" pitchFamily="34" charset="0"/>
              </a:rPr>
              <a:t>Short Run Aggregate Supply</a:t>
            </a:r>
          </a:p>
        </p:txBody>
      </p:sp>
      <p:sp>
        <p:nvSpPr>
          <p:cNvPr id="482307" name="Rectangle 3">
            <a:extLst>
              <a:ext uri="{FF2B5EF4-FFF2-40B4-BE49-F238E27FC236}">
                <a16:creationId xmlns:a16="http://schemas.microsoft.com/office/drawing/2014/main" id="{95E28FBA-3610-4D04-877B-9AD89781552F}"/>
              </a:ext>
            </a:extLst>
          </p:cNvPr>
          <p:cNvSpPr>
            <a:spLocks noGrp="1" noChangeArrowheads="1"/>
          </p:cNvSpPr>
          <p:nvPr>
            <p:ph idx="1"/>
          </p:nvPr>
        </p:nvSpPr>
        <p:spPr>
          <a:xfrm>
            <a:off x="62865" y="1479432"/>
            <a:ext cx="5064125" cy="5219542"/>
          </a:xfrm>
        </p:spPr>
        <p:txBody>
          <a:bodyPr/>
          <a:lstStyle/>
          <a:p>
            <a:pPr marL="342900" indent="-342900">
              <a:buClr>
                <a:schemeClr val="tx1"/>
              </a:buClr>
              <a:buFont typeface="Arial" panose="020B0604020202020204" pitchFamily="34" charset="0"/>
              <a:buChar char="•"/>
            </a:pPr>
            <a:r>
              <a:rPr lang="en-CA" altLang="en-US" sz="1980" dirty="0">
                <a:solidFill>
                  <a:schemeClr val="tx1"/>
                </a:solidFill>
                <a:latin typeface="+mn-lt"/>
              </a:rPr>
              <a:t>In the short run, the quantity </a:t>
            </a:r>
            <a:r>
              <a:rPr lang="en-US" altLang="en-US" sz="1980" dirty="0">
                <a:solidFill>
                  <a:schemeClr val="tx1"/>
                </a:solidFill>
                <a:latin typeface="+mn-lt"/>
              </a:rPr>
              <a:t>of real GDP supplied increases if the price level rises.</a:t>
            </a:r>
          </a:p>
          <a:p>
            <a:pPr marL="342900" indent="-342900">
              <a:buClr>
                <a:schemeClr val="tx1"/>
              </a:buClr>
              <a:buFont typeface="Arial" panose="020B0604020202020204" pitchFamily="34" charset="0"/>
              <a:buChar char="•"/>
            </a:pPr>
            <a:r>
              <a:rPr lang="en-US" altLang="en-US" sz="1980" dirty="0">
                <a:solidFill>
                  <a:schemeClr val="tx1"/>
                </a:solidFill>
                <a:latin typeface="+mn-lt"/>
              </a:rPr>
              <a:t> The </a:t>
            </a:r>
            <a:r>
              <a:rPr lang="en-US" altLang="en-US" sz="1980" i="1" dirty="0">
                <a:solidFill>
                  <a:schemeClr val="tx1"/>
                </a:solidFill>
                <a:latin typeface="+mn-lt"/>
              </a:rPr>
              <a:t>SAS</a:t>
            </a:r>
            <a:r>
              <a:rPr lang="en-US" altLang="en-US" sz="1980" dirty="0">
                <a:solidFill>
                  <a:schemeClr val="tx1"/>
                </a:solidFill>
                <a:latin typeface="+mn-lt"/>
              </a:rPr>
              <a:t> curve slopes upward.</a:t>
            </a:r>
          </a:p>
          <a:p>
            <a:pPr marL="342900" indent="-342900">
              <a:buClr>
                <a:schemeClr val="tx1"/>
              </a:buClr>
              <a:buFont typeface="Arial" panose="020B0604020202020204" pitchFamily="34" charset="0"/>
              <a:buChar char="•"/>
            </a:pPr>
            <a:r>
              <a:rPr lang="en-CA" altLang="en-US" sz="1980" dirty="0">
                <a:solidFill>
                  <a:schemeClr val="tx1"/>
                </a:solidFill>
                <a:latin typeface="+mn-lt"/>
              </a:rPr>
              <a:t> A rise in the price level with no change in the money wage rate induces firms to increase production.</a:t>
            </a:r>
          </a:p>
          <a:p>
            <a:pPr marL="342900" indent="-342900">
              <a:buClr>
                <a:schemeClr val="tx1"/>
              </a:buClr>
              <a:buFont typeface="Arial" panose="020B0604020202020204" pitchFamily="34" charset="0"/>
              <a:buChar char="•"/>
            </a:pPr>
            <a:endParaRPr lang="en-CA" altLang="en-US" sz="1980" dirty="0">
              <a:solidFill>
                <a:schemeClr val="tx1"/>
              </a:solidFill>
              <a:latin typeface="+mn-lt"/>
            </a:endParaRPr>
          </a:p>
          <a:p>
            <a:pPr marL="342900" indent="-342900">
              <a:buClr>
                <a:schemeClr val="tx1"/>
              </a:buClr>
              <a:buFont typeface="Arial" panose="020B0604020202020204" pitchFamily="34" charset="0"/>
              <a:buChar char="•"/>
            </a:pPr>
            <a:r>
              <a:rPr lang="en-CA" altLang="en-US" sz="1980" dirty="0">
                <a:solidFill>
                  <a:schemeClr val="tx1"/>
                </a:solidFill>
                <a:latin typeface="+mn-lt"/>
              </a:rPr>
              <a:t> In the short run, the quantity </a:t>
            </a:r>
            <a:r>
              <a:rPr lang="en-US" altLang="en-US" sz="1980" dirty="0">
                <a:solidFill>
                  <a:schemeClr val="tx1"/>
                </a:solidFill>
                <a:latin typeface="+mn-lt"/>
              </a:rPr>
              <a:t>of real GDP supplied decreases if the price level fall.</a:t>
            </a:r>
          </a:p>
          <a:p>
            <a:pPr marL="342900" indent="-342900">
              <a:buClr>
                <a:schemeClr val="tx1"/>
              </a:buClr>
              <a:buFont typeface="Arial" panose="020B0604020202020204" pitchFamily="34" charset="0"/>
              <a:buChar char="•"/>
            </a:pPr>
            <a:r>
              <a:rPr lang="en-US" altLang="en-US" sz="1980" dirty="0">
                <a:solidFill>
                  <a:schemeClr val="tx1"/>
                </a:solidFill>
                <a:latin typeface="+mn-lt"/>
              </a:rPr>
              <a:t> The </a:t>
            </a:r>
            <a:r>
              <a:rPr lang="en-US" altLang="en-US" sz="1980" i="1" dirty="0">
                <a:solidFill>
                  <a:schemeClr val="tx1"/>
                </a:solidFill>
                <a:latin typeface="+mn-lt"/>
              </a:rPr>
              <a:t>SAS</a:t>
            </a:r>
            <a:r>
              <a:rPr lang="en-US" altLang="en-US" sz="1980" dirty="0">
                <a:solidFill>
                  <a:schemeClr val="tx1"/>
                </a:solidFill>
                <a:latin typeface="+mn-lt"/>
              </a:rPr>
              <a:t> curve slopes upward.</a:t>
            </a:r>
          </a:p>
          <a:p>
            <a:pPr marL="342900" indent="-342900">
              <a:buClr>
                <a:schemeClr val="tx1"/>
              </a:buClr>
              <a:buFont typeface="Arial" panose="020B0604020202020204" pitchFamily="34" charset="0"/>
              <a:buChar char="•"/>
            </a:pPr>
            <a:r>
              <a:rPr lang="en-CA" altLang="en-US" sz="1980" dirty="0">
                <a:solidFill>
                  <a:schemeClr val="tx1"/>
                </a:solidFill>
                <a:latin typeface="+mn-lt"/>
              </a:rPr>
              <a:t> A fall in the price level with no change in the money wage rate induces firms to decrease production.</a:t>
            </a:r>
          </a:p>
        </p:txBody>
      </p:sp>
      <p:pic>
        <p:nvPicPr>
          <p:cNvPr id="14" name="Picture 13">
            <a:extLst>
              <a:ext uri="{FF2B5EF4-FFF2-40B4-BE49-F238E27FC236}">
                <a16:creationId xmlns:a16="http://schemas.microsoft.com/office/drawing/2014/main" id="{704FE7F0-85CF-4F73-9977-DE92CC399C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17386"/>
            <a:ext cx="4870174"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2307">
                                            <p:txEl>
                                              <p:pRg st="5" end="5"/>
                                            </p:txEl>
                                          </p:spTgt>
                                        </p:tgtEl>
                                        <p:attrNameLst>
                                          <p:attrName>style.visibility</p:attrName>
                                        </p:attrNameLst>
                                      </p:cBhvr>
                                      <p:to>
                                        <p:strVal val="visible"/>
                                      </p:to>
                                    </p:set>
                                    <p:animEffect transition="in" filter="wipe(left)">
                                      <p:cBhvr>
                                        <p:cTn id="7" dur="1000"/>
                                        <p:tgtEl>
                                          <p:spTgt spid="482307">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2307">
                                            <p:txEl>
                                              <p:pRg st="6" end="6"/>
                                            </p:txEl>
                                          </p:spTgt>
                                        </p:tgtEl>
                                        <p:attrNameLst>
                                          <p:attrName>style.visibility</p:attrName>
                                        </p:attrNameLst>
                                      </p:cBhvr>
                                      <p:to>
                                        <p:strVal val="visible"/>
                                      </p:to>
                                    </p:set>
                                    <p:animEffect transition="in" filter="wipe(left)">
                                      <p:cBhvr>
                                        <p:cTn id="12" dur="1000"/>
                                        <p:tgtEl>
                                          <p:spTgt spid="482307">
                                            <p:txEl>
                                              <p:pRg st="6" end="6"/>
                                            </p:txEl>
                                          </p:spTgt>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07" grpId="0" build="p" bldLvl="3"/>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10">
            <a:extLst>
              <a:ext uri="{FF2B5EF4-FFF2-40B4-BE49-F238E27FC236}">
                <a16:creationId xmlns:a16="http://schemas.microsoft.com/office/drawing/2014/main" id="{CD9904C6-194C-4792-B0EA-9666BBFF6422}"/>
              </a:ext>
            </a:extLst>
          </p:cNvPr>
          <p:cNvSpPr>
            <a:spLocks noGrp="1" noChangeArrowheads="1"/>
          </p:cNvSpPr>
          <p:nvPr>
            <p:ph type="title"/>
          </p:nvPr>
        </p:nvSpPr>
        <p:spPr>
          <a:xfrm>
            <a:off x="1089660" y="252254"/>
            <a:ext cx="8465820" cy="710723"/>
          </a:xfrm>
          <a:noFill/>
        </p:spPr>
        <p:txBody>
          <a:bodyPr>
            <a:normAutofit/>
          </a:bodyPr>
          <a:lstStyle/>
          <a:p>
            <a:pPr>
              <a:spcBef>
                <a:spcPts val="624"/>
              </a:spcBef>
            </a:pPr>
            <a:r>
              <a:rPr lang="en-CA" altLang="en-US" sz="3200" cap="all" dirty="0">
                <a:solidFill>
                  <a:srgbClr val="1034E6"/>
                </a:solidFill>
                <a:latin typeface="Arial" pitchFamily="34" charset="0"/>
                <a:cs typeface="Arial" pitchFamily="34" charset="0"/>
              </a:rPr>
              <a:t>Short Run Aggregate Supply</a:t>
            </a:r>
          </a:p>
        </p:txBody>
      </p:sp>
      <p:sp>
        <p:nvSpPr>
          <p:cNvPr id="945154" name="Rectangle 2">
            <a:extLst>
              <a:ext uri="{FF2B5EF4-FFF2-40B4-BE49-F238E27FC236}">
                <a16:creationId xmlns:a16="http://schemas.microsoft.com/office/drawing/2014/main" id="{77FB657C-901C-48B1-A22F-52EC915F9EF8}"/>
              </a:ext>
            </a:extLst>
          </p:cNvPr>
          <p:cNvSpPr>
            <a:spLocks noGrp="1" noChangeArrowheads="1"/>
          </p:cNvSpPr>
          <p:nvPr>
            <p:ph idx="1"/>
          </p:nvPr>
        </p:nvSpPr>
        <p:spPr>
          <a:xfrm>
            <a:off x="83820" y="1263332"/>
            <a:ext cx="4777740" cy="5505927"/>
          </a:xfrm>
        </p:spPr>
        <p:txBody>
          <a:bodyPr/>
          <a:lstStyle/>
          <a:p>
            <a:pPr marL="342900" indent="-342900">
              <a:buClr>
                <a:srgbClr val="002060"/>
              </a:buClr>
              <a:buFont typeface="Arial" panose="020B0604020202020204" pitchFamily="34" charset="0"/>
              <a:buChar char="•"/>
            </a:pPr>
            <a:r>
              <a:rPr lang="en-CA" altLang="en-US" sz="2000" b="1" dirty="0">
                <a:solidFill>
                  <a:schemeClr val="tx1"/>
                </a:solidFill>
              </a:rPr>
              <a:t> With a given money wage rate, the </a:t>
            </a:r>
            <a:r>
              <a:rPr lang="en-CA" altLang="en-US" sz="2000" b="1" i="1" dirty="0">
                <a:solidFill>
                  <a:schemeClr val="tx1"/>
                </a:solidFill>
              </a:rPr>
              <a:t>SAS</a:t>
            </a:r>
            <a:r>
              <a:rPr lang="en-CA" altLang="en-US" sz="2000" b="1" dirty="0">
                <a:solidFill>
                  <a:schemeClr val="tx1"/>
                </a:solidFill>
              </a:rPr>
              <a:t> curve cuts the </a:t>
            </a:r>
            <a:r>
              <a:rPr lang="en-CA" altLang="en-US" sz="2000" b="1" i="1" dirty="0">
                <a:solidFill>
                  <a:schemeClr val="tx1"/>
                </a:solidFill>
              </a:rPr>
              <a:t>LAS</a:t>
            </a:r>
            <a:r>
              <a:rPr lang="en-CA" altLang="en-US" sz="2000" b="1" dirty="0">
                <a:solidFill>
                  <a:schemeClr val="tx1"/>
                </a:solidFill>
              </a:rPr>
              <a:t> curve at potential GDP.</a:t>
            </a:r>
          </a:p>
          <a:p>
            <a:pPr marL="342900" indent="-342900">
              <a:buClr>
                <a:srgbClr val="002060"/>
              </a:buClr>
              <a:buFont typeface="Arial" panose="020B0604020202020204" pitchFamily="34" charset="0"/>
              <a:buChar char="•"/>
            </a:pPr>
            <a:r>
              <a:rPr lang="en-CA" altLang="en-US" sz="2000" b="1" dirty="0">
                <a:solidFill>
                  <a:schemeClr val="tx1"/>
                </a:solidFill>
              </a:rPr>
              <a:t> The price level is 110.</a:t>
            </a:r>
          </a:p>
          <a:p>
            <a:pPr marL="342900" indent="-342900">
              <a:buClr>
                <a:srgbClr val="002060"/>
              </a:buClr>
              <a:buFont typeface="Arial" panose="020B0604020202020204" pitchFamily="34" charset="0"/>
              <a:buChar char="•"/>
            </a:pPr>
            <a:r>
              <a:rPr lang="en-CA" altLang="en-US" sz="2000" b="1" dirty="0">
                <a:solidFill>
                  <a:schemeClr val="tx1"/>
                </a:solidFill>
              </a:rPr>
              <a:t> With the given money wage rate, as the price level falls below 110 ...</a:t>
            </a:r>
          </a:p>
          <a:p>
            <a:pPr marL="342900" indent="-342900">
              <a:buClr>
                <a:srgbClr val="002060"/>
              </a:buClr>
              <a:buFont typeface="Arial" panose="020B0604020202020204" pitchFamily="34" charset="0"/>
              <a:buChar char="•"/>
            </a:pPr>
            <a:r>
              <a:rPr lang="en-CA" altLang="en-US" sz="2000" b="1" dirty="0">
                <a:solidFill>
                  <a:schemeClr val="tx1"/>
                </a:solidFill>
              </a:rPr>
              <a:t> the quantity of real GDP supplied decreases along the </a:t>
            </a:r>
            <a:r>
              <a:rPr lang="en-CA" altLang="en-US" sz="2000" b="1" i="1" dirty="0">
                <a:solidFill>
                  <a:schemeClr val="tx1"/>
                </a:solidFill>
              </a:rPr>
              <a:t>SAS</a:t>
            </a:r>
            <a:r>
              <a:rPr lang="en-CA" altLang="en-US" sz="2000" b="1" dirty="0">
                <a:solidFill>
                  <a:schemeClr val="tx1"/>
                </a:solidFill>
              </a:rPr>
              <a:t> curve. </a:t>
            </a:r>
          </a:p>
          <a:p>
            <a:pPr marL="342900" indent="-342900">
              <a:buClr>
                <a:srgbClr val="002060"/>
              </a:buClr>
              <a:buFont typeface="Arial" panose="020B0604020202020204" pitchFamily="34" charset="0"/>
              <a:buChar char="•"/>
            </a:pPr>
            <a:endParaRPr lang="en-CA" altLang="en-US" sz="2000" b="1" dirty="0">
              <a:solidFill>
                <a:schemeClr val="tx1"/>
              </a:solidFill>
            </a:endParaRPr>
          </a:p>
          <a:p>
            <a:pPr marL="342900" indent="-342900">
              <a:buClr>
                <a:srgbClr val="002060"/>
              </a:buClr>
              <a:buFont typeface="Arial" panose="020B0604020202020204" pitchFamily="34" charset="0"/>
              <a:buChar char="•"/>
            </a:pPr>
            <a:r>
              <a:rPr lang="en-CA" altLang="en-US" sz="2000" b="1" dirty="0">
                <a:solidFill>
                  <a:schemeClr val="tx1"/>
                </a:solidFill>
              </a:rPr>
              <a:t>With the given money wage rate, as the price level rises above 110 …</a:t>
            </a:r>
          </a:p>
          <a:p>
            <a:pPr marL="342900" indent="-342900">
              <a:buClr>
                <a:srgbClr val="002060"/>
              </a:buClr>
              <a:buFont typeface="Arial" panose="020B0604020202020204" pitchFamily="34" charset="0"/>
              <a:buChar char="•"/>
            </a:pPr>
            <a:r>
              <a:rPr lang="en-CA" altLang="en-US" sz="2000" b="1" dirty="0">
                <a:solidFill>
                  <a:schemeClr val="tx1"/>
                </a:solidFill>
              </a:rPr>
              <a:t> the quantity of real GDP supplied increases along the </a:t>
            </a:r>
            <a:r>
              <a:rPr lang="en-CA" altLang="en-US" sz="2000" b="1" i="1" dirty="0">
                <a:solidFill>
                  <a:schemeClr val="tx1"/>
                </a:solidFill>
              </a:rPr>
              <a:t>SAS</a:t>
            </a:r>
            <a:r>
              <a:rPr lang="en-CA" altLang="en-US" sz="2000" b="1" dirty="0">
                <a:solidFill>
                  <a:schemeClr val="tx1"/>
                </a:solidFill>
              </a:rPr>
              <a:t> curve.</a:t>
            </a:r>
          </a:p>
          <a:p>
            <a:pPr marL="342900" indent="-342900">
              <a:buClr>
                <a:srgbClr val="002060"/>
              </a:buClr>
              <a:buFont typeface="Arial" panose="020B0604020202020204" pitchFamily="34" charset="0"/>
              <a:buChar char="•"/>
            </a:pPr>
            <a:r>
              <a:rPr lang="en-CA" altLang="en-US" sz="2000" b="1" dirty="0">
                <a:solidFill>
                  <a:schemeClr val="tx1"/>
                </a:solidFill>
              </a:rPr>
              <a:t> Real GDP exceeds potential GDP.</a:t>
            </a:r>
          </a:p>
          <a:p>
            <a:endParaRPr lang="en-CA" altLang="en-US" dirty="0"/>
          </a:p>
        </p:txBody>
      </p:sp>
      <p:pic>
        <p:nvPicPr>
          <p:cNvPr id="11" name="Picture 10">
            <a:extLst>
              <a:ext uri="{FF2B5EF4-FFF2-40B4-BE49-F238E27FC236}">
                <a16:creationId xmlns:a16="http://schemas.microsoft.com/office/drawing/2014/main" id="{BB00FE95-1085-468D-AB03-FEA7CFD203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1560" y="1368107"/>
            <a:ext cx="5015230" cy="540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45154">
                                            <p:txEl>
                                              <p:pRg st="1" end="1"/>
                                            </p:txEl>
                                          </p:spTgt>
                                        </p:tgtEl>
                                        <p:attrNameLst>
                                          <p:attrName>style.visibility</p:attrName>
                                        </p:attrNameLst>
                                      </p:cBhvr>
                                      <p:to>
                                        <p:strVal val="visible"/>
                                      </p:to>
                                    </p:set>
                                    <p:animEffect transition="in" filter="wipe(left)">
                                      <p:cBhvr>
                                        <p:cTn id="7" dur="1000"/>
                                        <p:tgtEl>
                                          <p:spTgt spid="94515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5154">
                                            <p:txEl>
                                              <p:pRg st="2" end="2"/>
                                            </p:txEl>
                                          </p:spTgt>
                                        </p:tgtEl>
                                        <p:attrNameLst>
                                          <p:attrName>style.visibility</p:attrName>
                                        </p:attrNameLst>
                                      </p:cBhvr>
                                      <p:to>
                                        <p:strVal val="visible"/>
                                      </p:to>
                                    </p:set>
                                    <p:animEffect transition="in" filter="wipe(left)">
                                      <p:cBhvr>
                                        <p:cTn id="12" dur="1000"/>
                                        <p:tgtEl>
                                          <p:spTgt spid="94515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45154">
                                            <p:txEl>
                                              <p:pRg st="3" end="3"/>
                                            </p:txEl>
                                          </p:spTgt>
                                        </p:tgtEl>
                                        <p:attrNameLst>
                                          <p:attrName>style.visibility</p:attrName>
                                        </p:attrNameLst>
                                      </p:cBhvr>
                                      <p:to>
                                        <p:strVal val="visible"/>
                                      </p:to>
                                    </p:set>
                                    <p:animEffect transition="in" filter="wipe(left)">
                                      <p:cBhvr>
                                        <p:cTn id="17" dur="1000"/>
                                        <p:tgtEl>
                                          <p:spTgt spid="94515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45154">
                                            <p:txEl>
                                              <p:pRg st="5" end="5"/>
                                            </p:txEl>
                                          </p:spTgt>
                                        </p:tgtEl>
                                        <p:attrNameLst>
                                          <p:attrName>style.visibility</p:attrName>
                                        </p:attrNameLst>
                                      </p:cBhvr>
                                      <p:to>
                                        <p:strVal val="visible"/>
                                      </p:to>
                                    </p:set>
                                    <p:animEffect transition="in" filter="wipe(left)">
                                      <p:cBhvr>
                                        <p:cTn id="22" dur="1000"/>
                                        <p:tgtEl>
                                          <p:spTgt spid="945154">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45154">
                                            <p:txEl>
                                              <p:pRg st="6" end="6"/>
                                            </p:txEl>
                                          </p:spTgt>
                                        </p:tgtEl>
                                        <p:attrNameLst>
                                          <p:attrName>style.visibility</p:attrName>
                                        </p:attrNameLst>
                                      </p:cBhvr>
                                      <p:to>
                                        <p:strVal val="visible"/>
                                      </p:to>
                                    </p:set>
                                    <p:animEffect transition="in" filter="wipe(left)">
                                      <p:cBhvr>
                                        <p:cTn id="27" dur="1000"/>
                                        <p:tgtEl>
                                          <p:spTgt spid="945154">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45154">
                                            <p:txEl>
                                              <p:pRg st="7" end="7"/>
                                            </p:txEl>
                                          </p:spTgt>
                                        </p:tgtEl>
                                        <p:attrNameLst>
                                          <p:attrName>style.visibility</p:attrName>
                                        </p:attrNameLst>
                                      </p:cBhvr>
                                      <p:to>
                                        <p:strVal val="visible"/>
                                      </p:to>
                                    </p:set>
                                    <p:animEffect transition="in" filter="wipe(left)">
                                      <p:cBhvr>
                                        <p:cTn id="32" dur="1000"/>
                                        <p:tgtEl>
                                          <p:spTgt spid="945154">
                                            <p:txEl>
                                              <p:pRg st="7" end="7"/>
                                            </p:txEl>
                                          </p:spTgt>
                                        </p:tgtEl>
                                      </p:cBhvr>
                                    </p:animEffect>
                                  </p:childTnLst>
                                </p:cTn>
                              </p:par>
                              <p:par>
                                <p:cTn id="33" presetID="22" presetClass="entr" presetSubtype="2"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right)">
                                      <p:cBhvr>
                                        <p:cTn id="35"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5154" grpId="0" build="p" bldLvl="3"/>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C8ACA143-D5F7-426D-AC69-AF0FC0175778}"/>
              </a:ext>
            </a:extLst>
          </p:cNvPr>
          <p:cNvSpPr txBox="1">
            <a:spLocks noChangeArrowheads="1"/>
          </p:cNvSpPr>
          <p:nvPr/>
        </p:nvSpPr>
        <p:spPr>
          <a:xfrm>
            <a:off x="0" y="326336"/>
            <a:ext cx="10058400" cy="710724"/>
          </a:xfrm>
          <a:prstGeom prst="rect">
            <a:avLst/>
          </a:prstGeom>
          <a:noFill/>
        </p:spPr>
        <p:txBody>
          <a:bodyPr/>
          <a:lstStyle/>
          <a:p>
            <a:pPr algn="ctr" eaLnBrk="1" hangingPunct="1">
              <a:defRPr/>
            </a:pPr>
            <a:r>
              <a:rPr lang="en-CA" sz="3200" b="1" cap="all" dirty="0">
                <a:solidFill>
                  <a:srgbClr val="1034E6"/>
                </a:solidFill>
                <a:latin typeface="Arial" pitchFamily="34" charset="0"/>
                <a:cs typeface="Arial" pitchFamily="34" charset="0"/>
                <a:sym typeface="Helvetica Neue"/>
              </a:rPr>
              <a:t>Short and Long Run Aggregate Supply</a:t>
            </a:r>
          </a:p>
        </p:txBody>
      </p:sp>
      <p:pic>
        <p:nvPicPr>
          <p:cNvPr id="16" name="Picture 15">
            <a:extLst>
              <a:ext uri="{FF2B5EF4-FFF2-40B4-BE49-F238E27FC236}">
                <a16:creationId xmlns:a16="http://schemas.microsoft.com/office/drawing/2014/main" id="{6FF39622-8AEF-4178-AB36-71253AE2ED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957" y="1351888"/>
            <a:ext cx="9153608" cy="5584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56" y="281799"/>
            <a:ext cx="9996324" cy="987115"/>
          </a:xfrm>
        </p:spPr>
        <p:txBody>
          <a:bodyPr/>
          <a:lstStyle/>
          <a:p>
            <a:r>
              <a:rPr lang="en-US" dirty="0">
                <a:latin typeface="Arial" pitchFamily="34" charset="0"/>
                <a:cs typeface="Arial" pitchFamily="34" charset="0"/>
              </a:rPr>
              <a:t>THE SHAPE OF THE SHORT-RUN AGGREGATE SUPPLY CURVE</a:t>
            </a:r>
          </a:p>
        </p:txBody>
      </p:sp>
      <p:sp>
        <p:nvSpPr>
          <p:cNvPr id="3" name="Content Placeholder 2"/>
          <p:cNvSpPr>
            <a:spLocks noGrp="1"/>
          </p:cNvSpPr>
          <p:nvPr>
            <p:ph sz="quarter" idx="10"/>
          </p:nvPr>
        </p:nvSpPr>
        <p:spPr>
          <a:xfrm>
            <a:off x="136632" y="1268914"/>
            <a:ext cx="9667554" cy="5658416"/>
          </a:xfrm>
        </p:spPr>
        <p:txBody>
          <a:bodyPr/>
          <a:lstStyle/>
          <a:p>
            <a:pPr>
              <a:spcAft>
                <a:spcPts val="1200"/>
              </a:spcAft>
            </a:pPr>
            <a:r>
              <a:rPr lang="en-US" b="1" dirty="0">
                <a:latin typeface="Arial" pitchFamily="34" charset="0"/>
                <a:cs typeface="Arial" pitchFamily="34" charset="0"/>
              </a:rPr>
              <a:t>Why does the </a:t>
            </a:r>
            <a:r>
              <a:rPr lang="en-US" b="1" i="1" dirty="0">
                <a:latin typeface="Arial" pitchFamily="34" charset="0"/>
                <a:cs typeface="Arial" pitchFamily="34" charset="0"/>
              </a:rPr>
              <a:t>SRAS</a:t>
            </a:r>
            <a:r>
              <a:rPr lang="en-US" b="1" dirty="0">
                <a:latin typeface="Arial" pitchFamily="34" charset="0"/>
                <a:cs typeface="Arial" pitchFamily="34" charset="0"/>
              </a:rPr>
              <a:t> curve slope upward?</a:t>
            </a:r>
          </a:p>
          <a:p>
            <a:pPr>
              <a:spcAft>
                <a:spcPts val="1200"/>
              </a:spcAft>
            </a:pPr>
            <a:r>
              <a:rPr lang="en-US" dirty="0">
                <a:latin typeface="Arial" pitchFamily="34" charset="0"/>
                <a:cs typeface="Arial" pitchFamily="34" charset="0"/>
              </a:rPr>
              <a:t>…because nominal wages are sticky in the short run.</a:t>
            </a:r>
          </a:p>
          <a:p>
            <a:pPr lvl="1">
              <a:spcAft>
                <a:spcPts val="1200"/>
              </a:spcAft>
            </a:pPr>
            <a:r>
              <a:rPr lang="en-US" b="1" dirty="0">
                <a:latin typeface="Arial" pitchFamily="34" charset="0"/>
                <a:ea typeface="Century Gothic" charset="0"/>
                <a:cs typeface="Arial" pitchFamily="34" charset="0"/>
              </a:rPr>
              <a:t>Nominal wage: </a:t>
            </a:r>
            <a:r>
              <a:rPr lang="en-US" dirty="0">
                <a:latin typeface="Arial" pitchFamily="34" charset="0"/>
                <a:ea typeface="Century Gothic" charset="0"/>
                <a:cs typeface="Arial" pitchFamily="34" charset="0"/>
              </a:rPr>
              <a:t>the dollar amount of the wage paid</a:t>
            </a:r>
          </a:p>
          <a:p>
            <a:pPr lvl="1">
              <a:spcAft>
                <a:spcPts val="1200"/>
              </a:spcAft>
            </a:pPr>
            <a:r>
              <a:rPr lang="en-US" b="1" dirty="0">
                <a:latin typeface="Arial" pitchFamily="34" charset="0"/>
                <a:ea typeface="Century Gothic" charset="0"/>
                <a:cs typeface="Arial" pitchFamily="34" charset="0"/>
              </a:rPr>
              <a:t>Sticky wages: </a:t>
            </a:r>
            <a:r>
              <a:rPr lang="en-US" dirty="0">
                <a:latin typeface="Arial" pitchFamily="34" charset="0"/>
                <a:ea typeface="Century Gothic" charset="0"/>
                <a:cs typeface="Arial" pitchFamily="34" charset="0"/>
              </a:rPr>
              <a:t>nominal wages that are slow to fall even in the face of high unemployment and slow to rise even in the face of labor shortages</a:t>
            </a:r>
            <a:endParaRPr lang="en-US" dirty="0">
              <a:latin typeface="Arial" pitchFamily="34" charset="0"/>
              <a:cs typeface="Arial" pitchFamily="34" charset="0"/>
            </a:endParaRPr>
          </a:p>
        </p:txBody>
      </p:sp>
      <p:pic>
        <p:nvPicPr>
          <p:cNvPr id="5" name="Picture 4">
            <a:extLst>
              <a:ext uri="{FF2B5EF4-FFF2-40B4-BE49-F238E27FC236}">
                <a16:creationId xmlns:a16="http://schemas.microsoft.com/office/drawing/2014/main" id="{B824F048-CA3D-4A40-8AB8-3E069C27D4E9}"/>
              </a:ext>
            </a:extLst>
          </p:cNvPr>
          <p:cNvPicPr>
            <a:picLocks noChangeAspect="1"/>
          </p:cNvPicPr>
          <p:nvPr/>
        </p:nvPicPr>
        <p:blipFill>
          <a:blip r:embed="rId2"/>
          <a:stretch>
            <a:fillRect/>
          </a:stretch>
        </p:blipFill>
        <p:spPr>
          <a:xfrm>
            <a:off x="1205949" y="4704522"/>
            <a:ext cx="7726016" cy="2947264"/>
          </a:xfrm>
          <a:prstGeom prst="rect">
            <a:avLst/>
          </a:prstGeom>
        </p:spPr>
      </p:pic>
    </p:spTree>
    <p:extLst>
      <p:ext uri="{BB962C8B-B14F-4D97-AF65-F5344CB8AC3E}">
        <p14:creationId xmlns:p14="http://schemas.microsoft.com/office/powerpoint/2010/main" val="3843035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38" y="105819"/>
            <a:ext cx="9996324" cy="815797"/>
          </a:xfrm>
        </p:spPr>
        <p:txBody>
          <a:bodyPr/>
          <a:lstStyle/>
          <a:p>
            <a:r>
              <a:rPr lang="en-US" dirty="0">
                <a:latin typeface="Arial" pitchFamily="34" charset="0"/>
                <a:cs typeface="Arial" pitchFamily="34" charset="0"/>
              </a:rPr>
              <a:t>STICKY WAGES</a:t>
            </a:r>
          </a:p>
        </p:txBody>
      </p:sp>
      <p:sp>
        <p:nvSpPr>
          <p:cNvPr id="3" name="Content Placeholder 2"/>
          <p:cNvSpPr>
            <a:spLocks noGrp="1"/>
          </p:cNvSpPr>
          <p:nvPr>
            <p:ph sz="quarter" idx="10"/>
          </p:nvPr>
        </p:nvSpPr>
        <p:spPr>
          <a:xfrm>
            <a:off x="223176" y="1056992"/>
            <a:ext cx="9388657" cy="5658416"/>
          </a:xfrm>
        </p:spPr>
        <p:txBody>
          <a:bodyPr/>
          <a:lstStyle/>
          <a:p>
            <a:pPr marL="457200" lvl="1" indent="-457200">
              <a:spcAft>
                <a:spcPts val="1200"/>
              </a:spcAft>
              <a:buFont typeface="Arial" panose="020B0604020202020204" pitchFamily="34" charset="0"/>
              <a:buChar char="•"/>
            </a:pPr>
            <a:r>
              <a:rPr lang="en-US" sz="2800" b="1" dirty="0">
                <a:latin typeface="Arial" pitchFamily="34" charset="0"/>
                <a:ea typeface="Century Gothic" charset="0"/>
                <a:cs typeface="Arial" pitchFamily="34" charset="0"/>
              </a:rPr>
              <a:t>How do sticky wages affect </a:t>
            </a:r>
            <a:r>
              <a:rPr lang="en-US" sz="2800" b="1" i="1" dirty="0">
                <a:latin typeface="Arial" pitchFamily="34" charset="0"/>
                <a:ea typeface="Century Gothic" charset="0"/>
                <a:cs typeface="Arial" pitchFamily="34" charset="0"/>
              </a:rPr>
              <a:t>SRAS</a:t>
            </a:r>
            <a:r>
              <a:rPr lang="en-US" sz="2800" b="1" dirty="0">
                <a:latin typeface="Arial" pitchFamily="34" charset="0"/>
                <a:ea typeface="Century Gothic" charset="0"/>
                <a:cs typeface="Arial" pitchFamily="34" charset="0"/>
              </a:rPr>
              <a:t>?</a:t>
            </a:r>
          </a:p>
          <a:p>
            <a:pPr>
              <a:spcAft>
                <a:spcPts val="1200"/>
              </a:spcAft>
            </a:pPr>
            <a:r>
              <a:rPr lang="en-US" b="1" dirty="0">
                <a:latin typeface="Arial" pitchFamily="34" charset="0"/>
                <a:cs typeface="Arial" pitchFamily="34" charset="0"/>
              </a:rPr>
              <a:t>Profit per unit = </a:t>
            </a:r>
            <a:r>
              <a:rPr lang="en-US" dirty="0">
                <a:latin typeface="Arial" pitchFamily="34" charset="0"/>
                <a:cs typeface="Arial" pitchFamily="34" charset="0"/>
              </a:rPr>
              <a:t>price per unit − production cost per unit</a:t>
            </a:r>
          </a:p>
          <a:p>
            <a:pPr>
              <a:spcAft>
                <a:spcPts val="1200"/>
              </a:spcAft>
            </a:pPr>
            <a:r>
              <a:rPr lang="en-US" b="1" dirty="0">
                <a:latin typeface="Arial" pitchFamily="34" charset="0"/>
                <a:cs typeface="Arial" pitchFamily="34" charset="0"/>
              </a:rPr>
              <a:t>Nominal wages are often determined by contracts that were signed some time ago.</a:t>
            </a:r>
          </a:p>
          <a:p>
            <a:pPr lvl="1">
              <a:spcAft>
                <a:spcPts val="1200"/>
              </a:spcAft>
            </a:pPr>
            <a:r>
              <a:rPr lang="en-US" i="1" dirty="0">
                <a:latin typeface="Arial" pitchFamily="34" charset="0"/>
                <a:ea typeface="Century Gothic" charset="0"/>
                <a:cs typeface="Arial" pitchFamily="34" charset="0"/>
              </a:rPr>
              <a:t>Even when there are no formal contracts, there are often informal contracts between management and workers.</a:t>
            </a:r>
          </a:p>
          <a:p>
            <a:pPr marL="457200" lvl="1" indent="-457200">
              <a:spcAft>
                <a:spcPts val="1200"/>
              </a:spcAft>
              <a:buFont typeface="Arial" panose="020B0604020202020204" pitchFamily="34" charset="0"/>
              <a:buChar char="•"/>
            </a:pPr>
            <a:r>
              <a:rPr lang="en-US" sz="2800" b="1" dirty="0">
                <a:latin typeface="Arial" pitchFamily="34" charset="0"/>
                <a:ea typeface="Century Gothic" charset="0"/>
                <a:cs typeface="Arial" pitchFamily="34" charset="0"/>
              </a:rPr>
              <a:t>A higher aggregate price level leads to higher profits and increased aggregate output in the short run.</a:t>
            </a:r>
          </a:p>
        </p:txBody>
      </p:sp>
    </p:spTree>
    <p:extLst>
      <p:ext uri="{BB962C8B-B14F-4D97-AF65-F5344CB8AC3E}">
        <p14:creationId xmlns:p14="http://schemas.microsoft.com/office/powerpoint/2010/main" val="1071338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3" y="271571"/>
            <a:ext cx="9996324" cy="815797"/>
          </a:xfrm>
        </p:spPr>
        <p:txBody>
          <a:bodyPr/>
          <a:lstStyle/>
          <a:p>
            <a:r>
              <a:rPr lang="en-US" dirty="0">
                <a:latin typeface="Arial" pitchFamily="34" charset="0"/>
                <a:cs typeface="Arial" pitchFamily="34" charset="0"/>
              </a:rPr>
              <a:t>WHAT YOU WILL LEARN IN THIS CHAPTER</a:t>
            </a:r>
          </a:p>
        </p:txBody>
      </p:sp>
      <p:sp>
        <p:nvSpPr>
          <p:cNvPr id="24" name="Content Placeholder 2"/>
          <p:cNvSpPr>
            <a:spLocks noGrp="1"/>
          </p:cNvSpPr>
          <p:nvPr>
            <p:ph sz="quarter" idx="10"/>
          </p:nvPr>
        </p:nvSpPr>
        <p:spPr>
          <a:xfrm>
            <a:off x="21513" y="1218557"/>
            <a:ext cx="9804186" cy="5769787"/>
          </a:xfrm>
        </p:spPr>
        <p:txBody>
          <a:bodyPr/>
          <a:lstStyle/>
          <a:p>
            <a:pPr>
              <a:spcAft>
                <a:spcPts val="1200"/>
              </a:spcAft>
              <a:buFont typeface="Arial" charset="0"/>
              <a:buChar char="•"/>
            </a:pPr>
            <a:r>
              <a:rPr lang="en-US" sz="2600" dirty="0">
                <a:latin typeface="Arial" pitchFamily="34" charset="0"/>
                <a:cs typeface="Arial" pitchFamily="34" charset="0"/>
              </a:rPr>
              <a:t>How does the aggregate demand curve illustrate the relationship between the aggregate price level and the quantity of aggregate output demanded?</a:t>
            </a:r>
          </a:p>
          <a:p>
            <a:pPr>
              <a:spcAft>
                <a:spcPts val="1200"/>
              </a:spcAft>
              <a:buFont typeface="Arial" charset="0"/>
              <a:buChar char="•"/>
            </a:pPr>
            <a:r>
              <a:rPr lang="en-US" sz="2600" dirty="0">
                <a:latin typeface="Arial" pitchFamily="34" charset="0"/>
                <a:cs typeface="Arial" pitchFamily="34" charset="0"/>
              </a:rPr>
              <a:t>How does the aggregate supply curve illustrate the relationship between the aggregate price level and the quantity of aggregate output supplied?</a:t>
            </a:r>
          </a:p>
          <a:p>
            <a:pPr>
              <a:spcAft>
                <a:spcPts val="1200"/>
              </a:spcAft>
              <a:buFont typeface="Arial" charset="0"/>
              <a:buChar char="•"/>
            </a:pPr>
            <a:r>
              <a:rPr lang="en-US" sz="2600" dirty="0">
                <a:latin typeface="Arial" pitchFamily="34" charset="0"/>
                <a:cs typeface="Arial" pitchFamily="34" charset="0"/>
              </a:rPr>
              <a:t>Why is the aggregate supply curve different in the short run than in the long run?</a:t>
            </a:r>
          </a:p>
          <a:p>
            <a:pPr>
              <a:spcAft>
                <a:spcPts val="1200"/>
              </a:spcAft>
              <a:buFont typeface="Arial" charset="0"/>
              <a:buChar char="•"/>
            </a:pPr>
            <a:r>
              <a:rPr lang="en-US" sz="2600" dirty="0">
                <a:latin typeface="Arial" pitchFamily="34" charset="0"/>
                <a:cs typeface="Arial" pitchFamily="34" charset="0"/>
              </a:rPr>
              <a:t>How is the </a:t>
            </a:r>
            <a:r>
              <a:rPr lang="en-US" sz="2600" i="1" dirty="0">
                <a:latin typeface="Arial" pitchFamily="34" charset="0"/>
                <a:cs typeface="Arial" pitchFamily="34" charset="0"/>
              </a:rPr>
              <a:t>AD–AS</a:t>
            </a:r>
            <a:r>
              <a:rPr lang="en-US" sz="2600" dirty="0">
                <a:latin typeface="Arial" pitchFamily="34" charset="0"/>
                <a:cs typeface="Arial" pitchFamily="34" charset="0"/>
              </a:rPr>
              <a:t> model used to analyze economic fluctuations?</a:t>
            </a:r>
          </a:p>
          <a:p>
            <a:pPr>
              <a:spcAft>
                <a:spcPts val="1200"/>
              </a:spcAft>
              <a:buFont typeface="Arial" charset="0"/>
              <a:buChar char="•"/>
            </a:pPr>
            <a:r>
              <a:rPr lang="en-US" sz="2600" dirty="0">
                <a:latin typeface="Arial" pitchFamily="34" charset="0"/>
                <a:cs typeface="Arial" pitchFamily="34" charset="0"/>
              </a:rPr>
              <a:t>How can monetary policy and fiscal policy stabilize the economy?</a:t>
            </a:r>
          </a:p>
        </p:txBody>
      </p:sp>
    </p:spTree>
    <p:extLst>
      <p:ext uri="{BB962C8B-B14F-4D97-AF65-F5344CB8AC3E}">
        <p14:creationId xmlns:p14="http://schemas.microsoft.com/office/powerpoint/2010/main" val="3244868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38" y="180692"/>
            <a:ext cx="9996324" cy="1085827"/>
          </a:xfrm>
        </p:spPr>
        <p:txBody>
          <a:bodyPr/>
          <a:lstStyle/>
          <a:p>
            <a:r>
              <a:rPr lang="en-US" dirty="0">
                <a:latin typeface="Arial" pitchFamily="34" charset="0"/>
                <a:cs typeface="Arial" pitchFamily="34" charset="0"/>
              </a:rPr>
              <a:t>SHIFTS OF THE SHORT-RUN AGGREGATE SUPPLY CURVE (1 of 2)</a:t>
            </a:r>
          </a:p>
        </p:txBody>
      </p:sp>
      <p:sp>
        <p:nvSpPr>
          <p:cNvPr id="3" name="Content Placeholder 2"/>
          <p:cNvSpPr>
            <a:spLocks noGrp="1"/>
          </p:cNvSpPr>
          <p:nvPr>
            <p:ph sz="quarter" idx="10"/>
          </p:nvPr>
        </p:nvSpPr>
        <p:spPr>
          <a:xfrm>
            <a:off x="223176" y="1571785"/>
            <a:ext cx="9804186" cy="5658416"/>
          </a:xfrm>
        </p:spPr>
        <p:txBody>
          <a:bodyPr/>
          <a:lstStyle/>
          <a:p>
            <a:pPr>
              <a:spcAft>
                <a:spcPts val="1200"/>
              </a:spcAft>
            </a:pPr>
            <a:r>
              <a:rPr lang="en-US" b="1" dirty="0">
                <a:latin typeface="Arial" pitchFamily="34" charset="0"/>
                <a:cs typeface="Arial" pitchFamily="34" charset="0"/>
              </a:rPr>
              <a:t>What happens when something changes production levels at every price level?</a:t>
            </a:r>
          </a:p>
          <a:p>
            <a:pPr>
              <a:spcAft>
                <a:spcPts val="1200"/>
              </a:spcAft>
            </a:pPr>
            <a:r>
              <a:rPr lang="en-US" dirty="0">
                <a:latin typeface="Arial" pitchFamily="34" charset="0"/>
                <a:cs typeface="Arial" pitchFamily="34" charset="0"/>
              </a:rPr>
              <a:t>The </a:t>
            </a:r>
            <a:r>
              <a:rPr lang="en-US" b="1" i="1" dirty="0">
                <a:latin typeface="Arial" pitchFamily="34" charset="0"/>
                <a:cs typeface="Arial" pitchFamily="34" charset="0"/>
              </a:rPr>
              <a:t>SRAS</a:t>
            </a:r>
            <a:r>
              <a:rPr lang="en-US" b="1" dirty="0">
                <a:latin typeface="Arial" pitchFamily="34" charset="0"/>
                <a:cs typeface="Arial" pitchFamily="34" charset="0"/>
              </a:rPr>
              <a:t> curve shifts </a:t>
            </a:r>
            <a:r>
              <a:rPr lang="en-US" dirty="0">
                <a:latin typeface="Arial" pitchFamily="34" charset="0"/>
                <a:cs typeface="Arial" pitchFamily="34" charset="0"/>
              </a:rPr>
              <a:t>because of changes in:</a:t>
            </a:r>
          </a:p>
          <a:p>
            <a:pPr lvl="1" indent="-457200">
              <a:spcAft>
                <a:spcPts val="1200"/>
              </a:spcAft>
            </a:pPr>
            <a:r>
              <a:rPr lang="en-US" b="1" dirty="0">
                <a:latin typeface="Arial" pitchFamily="34" charset="0"/>
                <a:ea typeface="Century Gothic" charset="0"/>
                <a:cs typeface="Arial" pitchFamily="34" charset="0"/>
              </a:rPr>
              <a:t>commodity prices</a:t>
            </a:r>
          </a:p>
          <a:p>
            <a:pPr lvl="1" indent="-457200">
              <a:spcAft>
                <a:spcPts val="1200"/>
              </a:spcAft>
            </a:pPr>
            <a:r>
              <a:rPr lang="en-US" b="1" dirty="0">
                <a:latin typeface="Arial" pitchFamily="34" charset="0"/>
                <a:ea typeface="Century Gothic" charset="0"/>
                <a:cs typeface="Arial" pitchFamily="34" charset="0"/>
              </a:rPr>
              <a:t>nominal wages</a:t>
            </a:r>
          </a:p>
          <a:p>
            <a:pPr lvl="1" indent="-457200">
              <a:spcAft>
                <a:spcPts val="1200"/>
              </a:spcAft>
            </a:pPr>
            <a:r>
              <a:rPr lang="en-US" b="1" dirty="0">
                <a:latin typeface="Arial" pitchFamily="34" charset="0"/>
                <a:ea typeface="Century Gothic" charset="0"/>
                <a:cs typeface="Arial" pitchFamily="34" charset="0"/>
              </a:rPr>
              <a:t>productivity</a:t>
            </a:r>
          </a:p>
          <a:p>
            <a:pPr>
              <a:spcAft>
                <a:spcPts val="1200"/>
              </a:spcAft>
            </a:pPr>
            <a:r>
              <a:rPr lang="en-US" dirty="0">
                <a:latin typeface="Arial" pitchFamily="34" charset="0"/>
                <a:cs typeface="Arial" pitchFamily="34" charset="0"/>
              </a:rPr>
              <a:t>Each of these factors changes producers’ profits and therefore shifts the </a:t>
            </a:r>
            <a:r>
              <a:rPr lang="en-US" i="1" dirty="0">
                <a:latin typeface="Arial" pitchFamily="34" charset="0"/>
                <a:cs typeface="Arial" pitchFamily="34" charset="0"/>
              </a:rPr>
              <a:t>SRAS</a:t>
            </a:r>
            <a:r>
              <a:rPr lang="en-US" dirty="0">
                <a:latin typeface="Arial" pitchFamily="34" charset="0"/>
                <a:cs typeface="Arial" pitchFamily="34" charset="0"/>
              </a:rPr>
              <a:t>.</a:t>
            </a:r>
          </a:p>
        </p:txBody>
      </p:sp>
    </p:spTree>
    <p:extLst>
      <p:ext uri="{BB962C8B-B14F-4D97-AF65-F5344CB8AC3E}">
        <p14:creationId xmlns:p14="http://schemas.microsoft.com/office/powerpoint/2010/main" val="4194646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38" y="104504"/>
            <a:ext cx="9996324" cy="1085827"/>
          </a:xfrm>
        </p:spPr>
        <p:txBody>
          <a:bodyPr/>
          <a:lstStyle/>
          <a:p>
            <a:r>
              <a:rPr lang="en-US" dirty="0">
                <a:latin typeface="Arial" pitchFamily="34" charset="0"/>
                <a:cs typeface="Arial" pitchFamily="34" charset="0"/>
              </a:rPr>
              <a:t>SHIFTS OF THE SHORT-RUN AGGREGATE SUPPLY CURVE (2 of 2)</a:t>
            </a:r>
          </a:p>
        </p:txBody>
      </p:sp>
      <p:pic>
        <p:nvPicPr>
          <p:cNvPr id="7" name="Picture Placeholder 6" descr="Figure 12-6 Line graph of Aggregate price level versus Real GDP, titled &quot;Leftward Shift.&quot;  There is a straight line for aggregate supply, as well as a parallel line shifted to the left. See caption for discussion. Line graph of Aggregate price level versus Real GDP, titled &quot;Rightward Shift.&quot; There is a straight line for aggregate supply, as well as a parallel line shifted to the right. See caption for discussion.">
            <a:extLst>
              <a:ext uri="{FF2B5EF4-FFF2-40B4-BE49-F238E27FC236}">
                <a16:creationId xmlns:a16="http://schemas.microsoft.com/office/drawing/2014/main" id="{50CD1AE6-86B6-45E5-93F1-7611D6E1858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410590" y="1378226"/>
            <a:ext cx="9003302" cy="5883811"/>
          </a:xfrm>
          <a:prstGeom prst="rect">
            <a:avLst/>
          </a:prstGeom>
        </p:spPr>
      </p:pic>
    </p:spTree>
    <p:extLst>
      <p:ext uri="{BB962C8B-B14F-4D97-AF65-F5344CB8AC3E}">
        <p14:creationId xmlns:p14="http://schemas.microsoft.com/office/powerpoint/2010/main" val="3837485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354"/>
            <a:ext cx="9996324" cy="1085827"/>
          </a:xfrm>
        </p:spPr>
        <p:txBody>
          <a:bodyPr/>
          <a:lstStyle/>
          <a:p>
            <a:r>
              <a:rPr lang="en-US" dirty="0">
                <a:latin typeface="Arial" pitchFamily="34" charset="0"/>
                <a:cs typeface="Arial" pitchFamily="34" charset="0"/>
              </a:rPr>
              <a:t>FACTORS THAT SHIFT AGGREGATE SUPPLY</a:t>
            </a:r>
          </a:p>
        </p:txBody>
      </p:sp>
      <p:sp>
        <p:nvSpPr>
          <p:cNvPr id="4" name="Content Placeholder 3"/>
          <p:cNvSpPr>
            <a:spLocks noGrp="1"/>
          </p:cNvSpPr>
          <p:nvPr>
            <p:ph sz="quarter" idx="10"/>
          </p:nvPr>
        </p:nvSpPr>
        <p:spPr>
          <a:xfrm>
            <a:off x="642688" y="960172"/>
            <a:ext cx="9804186" cy="567823"/>
          </a:xfrm>
        </p:spPr>
        <p:txBody>
          <a:bodyPr/>
          <a:lstStyle/>
          <a:p>
            <a:pPr marL="0" indent="0">
              <a:buNone/>
            </a:pPr>
            <a:r>
              <a:rPr lang="en-IN" sz="2000" b="1" dirty="0">
                <a:latin typeface="Arial" pitchFamily="34" charset="0"/>
                <a:cs typeface="Arial" pitchFamily="34" charset="0"/>
              </a:rPr>
              <a:t>Table 12-2 Factors That Shift Aggregate Supply</a:t>
            </a:r>
          </a:p>
        </p:txBody>
      </p:sp>
      <p:pic>
        <p:nvPicPr>
          <p:cNvPr id="7" name="Picture Placeholder 6" descr="An image of a table showing various factors that shift supply.">
            <a:extLst>
              <a:ext uri="{FF2B5EF4-FFF2-40B4-BE49-F238E27FC236}">
                <a16:creationId xmlns:a16="http://schemas.microsoft.com/office/drawing/2014/main" id="{EAD64E07-AC6F-40E7-9696-2BBFEB014713}"/>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351337" y="1428244"/>
            <a:ext cx="9064375" cy="6199801"/>
          </a:xfrm>
          <a:prstGeom prst="rect">
            <a:avLst/>
          </a:prstGeom>
        </p:spPr>
      </p:pic>
    </p:spTree>
    <p:extLst>
      <p:ext uri="{BB962C8B-B14F-4D97-AF65-F5344CB8AC3E}">
        <p14:creationId xmlns:p14="http://schemas.microsoft.com/office/powerpoint/2010/main" val="934862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5" y="681718"/>
            <a:ext cx="9996324" cy="897377"/>
          </a:xfrm>
        </p:spPr>
        <p:txBody>
          <a:bodyPr/>
          <a:lstStyle/>
          <a:p>
            <a:r>
              <a:rPr lang="en-US" dirty="0">
                <a:latin typeface="Arial" pitchFamily="34" charset="0"/>
                <a:cs typeface="Arial" pitchFamily="34" charset="0"/>
              </a:rPr>
              <a:t>LEARN BY DOING PRACTICE QUESTION 1</a:t>
            </a:r>
          </a:p>
        </p:txBody>
      </p:sp>
      <p:sp>
        <p:nvSpPr>
          <p:cNvPr id="3" name="Content Placeholder 2"/>
          <p:cNvSpPr>
            <a:spLocks noGrp="1"/>
          </p:cNvSpPr>
          <p:nvPr>
            <p:ph sz="quarter" idx="10"/>
          </p:nvPr>
        </p:nvSpPr>
        <p:spPr/>
        <p:txBody>
          <a:bodyPr>
            <a:noAutofit/>
          </a:bodyPr>
          <a:lstStyle/>
          <a:p>
            <a:pPr>
              <a:spcAft>
                <a:spcPts val="1200"/>
              </a:spcAft>
              <a:defRPr/>
            </a:pPr>
            <a:r>
              <a:rPr lang="en-US" dirty="0">
                <a:latin typeface="Arial" pitchFamily="34" charset="0"/>
                <a:cs typeface="Arial" pitchFamily="34" charset="0"/>
              </a:rPr>
              <a:t>If the economy is in equilibrium and the real estate market collapses, what will likely happen?</a:t>
            </a:r>
          </a:p>
          <a:p>
            <a:pPr marL="811213" indent="-457200">
              <a:spcAft>
                <a:spcPts val="1200"/>
              </a:spcAft>
              <a:buFont typeface="+mj-lt"/>
              <a:buAutoNum type="alphaLcParenR"/>
              <a:defRPr/>
            </a:pPr>
            <a:r>
              <a:rPr lang="en-US" sz="2400" dirty="0">
                <a:latin typeface="Arial" pitchFamily="34" charset="0"/>
                <a:cs typeface="Arial" pitchFamily="34" charset="0"/>
              </a:rPr>
              <a:t>The </a:t>
            </a:r>
            <a:r>
              <a:rPr lang="en-US" sz="2400" i="1" dirty="0">
                <a:latin typeface="Arial" pitchFamily="34" charset="0"/>
                <a:cs typeface="Arial" pitchFamily="34" charset="0"/>
              </a:rPr>
              <a:t>AD</a:t>
            </a:r>
            <a:r>
              <a:rPr lang="en-US" sz="2400" dirty="0">
                <a:latin typeface="Arial" pitchFamily="34" charset="0"/>
                <a:cs typeface="Arial" pitchFamily="34" charset="0"/>
              </a:rPr>
              <a:t> curve will shift rightward.</a:t>
            </a:r>
          </a:p>
          <a:p>
            <a:pPr marL="811213" indent="-457200">
              <a:spcAft>
                <a:spcPts val="1200"/>
              </a:spcAft>
              <a:buFont typeface="+mj-lt"/>
              <a:buAutoNum type="alphaLcParenR"/>
              <a:defRPr/>
            </a:pPr>
            <a:r>
              <a:rPr lang="en-US" sz="2400" dirty="0">
                <a:latin typeface="Arial" pitchFamily="34" charset="0"/>
                <a:cs typeface="Arial" pitchFamily="34" charset="0"/>
              </a:rPr>
              <a:t>The </a:t>
            </a:r>
            <a:r>
              <a:rPr lang="en-US" sz="2400" i="1" dirty="0">
                <a:latin typeface="Arial" pitchFamily="34" charset="0"/>
                <a:cs typeface="Arial" pitchFamily="34" charset="0"/>
              </a:rPr>
              <a:t>AD</a:t>
            </a:r>
            <a:r>
              <a:rPr lang="en-US" sz="2400" dirty="0">
                <a:latin typeface="Arial" pitchFamily="34" charset="0"/>
                <a:cs typeface="Arial" pitchFamily="34" charset="0"/>
              </a:rPr>
              <a:t> curve will shift leftward.</a:t>
            </a:r>
          </a:p>
          <a:p>
            <a:pPr marL="811213" indent="-457200">
              <a:spcAft>
                <a:spcPts val="1200"/>
              </a:spcAft>
              <a:buFont typeface="+mj-lt"/>
              <a:buAutoNum type="alphaLcParenR"/>
              <a:defRPr/>
            </a:pPr>
            <a:r>
              <a:rPr lang="en-US" sz="2400" dirty="0">
                <a:latin typeface="Arial" pitchFamily="34" charset="0"/>
                <a:cs typeface="Arial" pitchFamily="34" charset="0"/>
              </a:rPr>
              <a:t>The </a:t>
            </a:r>
            <a:r>
              <a:rPr lang="en-US" sz="2400" i="1" dirty="0">
                <a:latin typeface="Arial" pitchFamily="34" charset="0"/>
                <a:cs typeface="Arial" pitchFamily="34" charset="0"/>
              </a:rPr>
              <a:t>SRAS</a:t>
            </a:r>
            <a:r>
              <a:rPr lang="en-US" sz="2400" dirty="0">
                <a:latin typeface="Arial" pitchFamily="34" charset="0"/>
                <a:cs typeface="Arial" pitchFamily="34" charset="0"/>
              </a:rPr>
              <a:t> curve will shift rightward.</a:t>
            </a:r>
          </a:p>
          <a:p>
            <a:pPr marL="811213" indent="-457200">
              <a:spcAft>
                <a:spcPts val="1200"/>
              </a:spcAft>
              <a:buFont typeface="+mj-lt"/>
              <a:buAutoNum type="alphaLcParenR"/>
              <a:defRPr/>
            </a:pPr>
            <a:r>
              <a:rPr lang="en-US" sz="2400" dirty="0">
                <a:latin typeface="Arial" pitchFamily="34" charset="0"/>
                <a:cs typeface="Arial" pitchFamily="34" charset="0"/>
              </a:rPr>
              <a:t>The </a:t>
            </a:r>
            <a:r>
              <a:rPr lang="en-US" sz="2400" i="1" dirty="0">
                <a:latin typeface="Arial" pitchFamily="34" charset="0"/>
                <a:cs typeface="Arial" pitchFamily="34" charset="0"/>
              </a:rPr>
              <a:t>SRAS</a:t>
            </a:r>
            <a:r>
              <a:rPr lang="en-US" sz="2400" dirty="0">
                <a:latin typeface="Arial" pitchFamily="34" charset="0"/>
                <a:cs typeface="Arial" pitchFamily="34" charset="0"/>
              </a:rPr>
              <a:t> curve will shift leftward.</a:t>
            </a:r>
          </a:p>
        </p:txBody>
      </p:sp>
    </p:spTree>
    <p:extLst>
      <p:ext uri="{BB962C8B-B14F-4D97-AF65-F5344CB8AC3E}">
        <p14:creationId xmlns:p14="http://schemas.microsoft.com/office/powerpoint/2010/main" val="2855991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itchFamily="34" charset="0"/>
                <a:cs typeface="Arial" pitchFamily="34" charset="0"/>
              </a:rPr>
              <a:t>LEARN BY DOING PRACTICE QUESTION 1</a:t>
            </a:r>
            <a:br>
              <a:rPr lang="en-US" dirty="0">
                <a:latin typeface="Arial" pitchFamily="34" charset="0"/>
                <a:cs typeface="Arial" pitchFamily="34" charset="0"/>
              </a:rPr>
            </a:br>
            <a:r>
              <a:rPr lang="en-US" dirty="0">
                <a:latin typeface="Arial" pitchFamily="34" charset="0"/>
                <a:cs typeface="Arial" pitchFamily="34" charset="0"/>
              </a:rPr>
              <a:t>(Answer)</a:t>
            </a:r>
          </a:p>
        </p:txBody>
      </p:sp>
      <p:sp>
        <p:nvSpPr>
          <p:cNvPr id="3" name="Content Placeholder 2"/>
          <p:cNvSpPr>
            <a:spLocks noGrp="1"/>
          </p:cNvSpPr>
          <p:nvPr>
            <p:ph sz="quarter" idx="10"/>
          </p:nvPr>
        </p:nvSpPr>
        <p:spPr/>
        <p:txBody>
          <a:bodyPr>
            <a:noAutofit/>
          </a:bodyPr>
          <a:lstStyle/>
          <a:p>
            <a:pPr>
              <a:spcAft>
                <a:spcPts val="1200"/>
              </a:spcAft>
              <a:defRPr/>
            </a:pPr>
            <a:r>
              <a:rPr lang="en-US" dirty="0">
                <a:latin typeface="Arial" pitchFamily="34" charset="0"/>
                <a:cs typeface="Arial" pitchFamily="34" charset="0"/>
              </a:rPr>
              <a:t>If the economy is in equilibrium and the real estate market collapses, what will likely happen?</a:t>
            </a:r>
          </a:p>
          <a:p>
            <a:pPr marL="811213" indent="-457200">
              <a:spcAft>
                <a:spcPts val="1200"/>
              </a:spcAft>
              <a:buFont typeface="+mj-lt"/>
              <a:buAutoNum type="alphaLcParenR"/>
              <a:defRPr/>
            </a:pPr>
            <a:r>
              <a:rPr lang="en-US" dirty="0">
                <a:latin typeface="Arial" pitchFamily="34" charset="0"/>
                <a:cs typeface="Arial" pitchFamily="34" charset="0"/>
              </a:rPr>
              <a:t>The </a:t>
            </a:r>
            <a:r>
              <a:rPr lang="en-US" i="1" dirty="0">
                <a:latin typeface="Arial" pitchFamily="34" charset="0"/>
                <a:cs typeface="Arial" pitchFamily="34" charset="0"/>
              </a:rPr>
              <a:t>AD</a:t>
            </a:r>
            <a:r>
              <a:rPr lang="en-US" dirty="0">
                <a:latin typeface="Arial" pitchFamily="34" charset="0"/>
                <a:cs typeface="Arial" pitchFamily="34" charset="0"/>
              </a:rPr>
              <a:t> curve will shift rightward.</a:t>
            </a:r>
          </a:p>
          <a:p>
            <a:pPr marL="811213" indent="-457200">
              <a:spcAft>
                <a:spcPts val="1200"/>
              </a:spcAft>
              <a:buFont typeface="+mj-lt"/>
              <a:buAutoNum type="alphaLcParenR"/>
              <a:defRPr/>
            </a:pPr>
            <a:r>
              <a:rPr lang="en-US" b="1" dirty="0">
                <a:latin typeface="Arial" pitchFamily="34" charset="0"/>
                <a:cs typeface="Arial" pitchFamily="34" charset="0"/>
              </a:rPr>
              <a:t>The </a:t>
            </a:r>
            <a:r>
              <a:rPr lang="en-US" b="1" i="1" dirty="0">
                <a:latin typeface="Arial" pitchFamily="34" charset="0"/>
                <a:cs typeface="Arial" pitchFamily="34" charset="0"/>
              </a:rPr>
              <a:t>AD</a:t>
            </a:r>
            <a:r>
              <a:rPr lang="en-US" b="1" dirty="0">
                <a:latin typeface="Arial" pitchFamily="34" charset="0"/>
                <a:cs typeface="Arial" pitchFamily="34" charset="0"/>
              </a:rPr>
              <a:t> curve will shift leftward. (correct answer)</a:t>
            </a:r>
          </a:p>
          <a:p>
            <a:pPr marL="811213" indent="-457200">
              <a:spcAft>
                <a:spcPts val="1200"/>
              </a:spcAft>
              <a:buFont typeface="+mj-lt"/>
              <a:buAutoNum type="alphaLcParenR"/>
              <a:defRPr/>
            </a:pPr>
            <a:r>
              <a:rPr lang="en-US" dirty="0">
                <a:latin typeface="Arial" pitchFamily="34" charset="0"/>
                <a:cs typeface="Arial" pitchFamily="34" charset="0"/>
              </a:rPr>
              <a:t>The </a:t>
            </a:r>
            <a:r>
              <a:rPr lang="en-US" i="1" dirty="0">
                <a:latin typeface="Arial" pitchFamily="34" charset="0"/>
                <a:cs typeface="Arial" pitchFamily="34" charset="0"/>
              </a:rPr>
              <a:t>SRAS</a:t>
            </a:r>
            <a:r>
              <a:rPr lang="en-US" dirty="0">
                <a:latin typeface="Arial" pitchFamily="34" charset="0"/>
                <a:cs typeface="Arial" pitchFamily="34" charset="0"/>
              </a:rPr>
              <a:t> curve will shift rightward.</a:t>
            </a:r>
          </a:p>
          <a:p>
            <a:pPr marL="811213" indent="-457200">
              <a:spcAft>
                <a:spcPts val="1200"/>
              </a:spcAft>
              <a:buFont typeface="+mj-lt"/>
              <a:buAutoNum type="alphaLcParenR"/>
              <a:defRPr/>
            </a:pPr>
            <a:r>
              <a:rPr lang="en-US" dirty="0">
                <a:latin typeface="Arial" pitchFamily="34" charset="0"/>
                <a:cs typeface="Arial" pitchFamily="34" charset="0"/>
              </a:rPr>
              <a:t>The </a:t>
            </a:r>
            <a:r>
              <a:rPr lang="en-US" i="1" dirty="0">
                <a:latin typeface="Arial" pitchFamily="34" charset="0"/>
                <a:cs typeface="Arial" pitchFamily="34" charset="0"/>
              </a:rPr>
              <a:t>SRAS</a:t>
            </a:r>
            <a:r>
              <a:rPr lang="en-US" dirty="0">
                <a:latin typeface="Arial" pitchFamily="34" charset="0"/>
                <a:cs typeface="Arial" pitchFamily="34" charset="0"/>
              </a:rPr>
              <a:t> curve will shift leftward.</a:t>
            </a:r>
          </a:p>
        </p:txBody>
      </p:sp>
    </p:spTree>
    <p:extLst>
      <p:ext uri="{BB962C8B-B14F-4D97-AF65-F5344CB8AC3E}">
        <p14:creationId xmlns:p14="http://schemas.microsoft.com/office/powerpoint/2010/main" val="217929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5" y="698047"/>
            <a:ext cx="9996324" cy="897377"/>
          </a:xfrm>
        </p:spPr>
        <p:txBody>
          <a:bodyPr/>
          <a:lstStyle/>
          <a:p>
            <a:r>
              <a:rPr lang="en-US" dirty="0">
                <a:latin typeface="Arial" pitchFamily="34" charset="0"/>
                <a:cs typeface="Arial" pitchFamily="34" charset="0"/>
              </a:rPr>
              <a:t>LEARN BY DOING PRACTICE QUESTION 2</a:t>
            </a:r>
          </a:p>
        </p:txBody>
      </p:sp>
      <p:sp>
        <p:nvSpPr>
          <p:cNvPr id="3" name="Content Placeholder 2"/>
          <p:cNvSpPr>
            <a:spLocks noGrp="1"/>
          </p:cNvSpPr>
          <p:nvPr>
            <p:ph sz="quarter" idx="10"/>
          </p:nvPr>
        </p:nvSpPr>
        <p:spPr/>
        <p:txBody>
          <a:bodyPr>
            <a:noAutofit/>
          </a:bodyPr>
          <a:lstStyle/>
          <a:p>
            <a:pPr>
              <a:spcAft>
                <a:spcPts val="1200"/>
              </a:spcAft>
              <a:defRPr/>
            </a:pPr>
            <a:r>
              <a:rPr lang="en-US" dirty="0">
                <a:latin typeface="Arial" pitchFamily="34" charset="0"/>
                <a:cs typeface="Arial" pitchFamily="34" charset="0"/>
              </a:rPr>
              <a:t>The short-run aggregate supply curve will shift to the right when:</a:t>
            </a:r>
          </a:p>
          <a:p>
            <a:pPr marL="811213" indent="-457200">
              <a:spcAft>
                <a:spcPts val="1200"/>
              </a:spcAft>
              <a:buFont typeface="+mj-lt"/>
              <a:buAutoNum type="alphaLcParenR"/>
              <a:defRPr/>
            </a:pPr>
            <a:r>
              <a:rPr lang="en-US" sz="2400" dirty="0">
                <a:latin typeface="Arial" pitchFamily="34" charset="0"/>
                <a:cs typeface="Arial" pitchFamily="34" charset="0"/>
              </a:rPr>
              <a:t>when input costs rise.</a:t>
            </a:r>
          </a:p>
          <a:p>
            <a:pPr marL="811213" indent="-457200">
              <a:spcAft>
                <a:spcPts val="1200"/>
              </a:spcAft>
              <a:buFont typeface="+mj-lt"/>
              <a:buAutoNum type="alphaLcParenR"/>
              <a:defRPr/>
            </a:pPr>
            <a:r>
              <a:rPr lang="en-US" sz="2400" dirty="0">
                <a:latin typeface="Arial" pitchFamily="34" charset="0"/>
                <a:cs typeface="Arial" pitchFamily="34" charset="0"/>
              </a:rPr>
              <a:t>when taxes rise.</a:t>
            </a:r>
          </a:p>
          <a:p>
            <a:pPr marL="811213" indent="-457200">
              <a:spcAft>
                <a:spcPts val="1200"/>
              </a:spcAft>
              <a:buFont typeface="+mj-lt"/>
              <a:buAutoNum type="alphaLcParenR"/>
              <a:defRPr/>
            </a:pPr>
            <a:r>
              <a:rPr lang="en-US" sz="2400" dirty="0">
                <a:latin typeface="Arial" pitchFamily="34" charset="0"/>
                <a:cs typeface="Arial" pitchFamily="34" charset="0"/>
              </a:rPr>
              <a:t>when interest rates rise.</a:t>
            </a:r>
          </a:p>
          <a:p>
            <a:pPr marL="811213" indent="-457200">
              <a:spcAft>
                <a:spcPts val="1200"/>
              </a:spcAft>
              <a:buFont typeface="+mj-lt"/>
              <a:buAutoNum type="alphaLcParenR"/>
              <a:defRPr/>
            </a:pPr>
            <a:r>
              <a:rPr lang="en-US" sz="2400" dirty="0">
                <a:latin typeface="Arial" pitchFamily="34" charset="0"/>
                <a:cs typeface="Arial" pitchFamily="34" charset="0"/>
              </a:rPr>
              <a:t>when productivity rises.</a:t>
            </a:r>
          </a:p>
        </p:txBody>
      </p:sp>
    </p:spTree>
    <p:extLst>
      <p:ext uri="{BB962C8B-B14F-4D97-AF65-F5344CB8AC3E}">
        <p14:creationId xmlns:p14="http://schemas.microsoft.com/office/powerpoint/2010/main" val="1851455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5" y="698047"/>
            <a:ext cx="9996324" cy="897377"/>
          </a:xfrm>
        </p:spPr>
        <p:txBody>
          <a:bodyPr>
            <a:normAutofit fontScale="90000"/>
          </a:bodyPr>
          <a:lstStyle/>
          <a:p>
            <a:r>
              <a:rPr lang="en-US" dirty="0">
                <a:latin typeface="Arial" pitchFamily="34" charset="0"/>
                <a:cs typeface="Arial" pitchFamily="34" charset="0"/>
              </a:rPr>
              <a:t>LEARN BY DOING PRACTICE QUESTION 2</a:t>
            </a:r>
            <a:br>
              <a:rPr lang="en-US" dirty="0">
                <a:latin typeface="Arial" pitchFamily="34" charset="0"/>
                <a:cs typeface="Arial" pitchFamily="34" charset="0"/>
              </a:rPr>
            </a:br>
            <a:r>
              <a:rPr lang="en-US" dirty="0">
                <a:latin typeface="Arial" pitchFamily="34" charset="0"/>
                <a:cs typeface="Arial" pitchFamily="34" charset="0"/>
              </a:rPr>
              <a:t>(Answer)</a:t>
            </a:r>
          </a:p>
        </p:txBody>
      </p:sp>
      <p:sp>
        <p:nvSpPr>
          <p:cNvPr id="3" name="Content Placeholder 2"/>
          <p:cNvSpPr>
            <a:spLocks noGrp="1"/>
          </p:cNvSpPr>
          <p:nvPr>
            <p:ph sz="quarter" idx="10"/>
          </p:nvPr>
        </p:nvSpPr>
        <p:spPr/>
        <p:txBody>
          <a:bodyPr>
            <a:noAutofit/>
          </a:bodyPr>
          <a:lstStyle/>
          <a:p>
            <a:pPr>
              <a:spcAft>
                <a:spcPts val="1200"/>
              </a:spcAft>
              <a:defRPr/>
            </a:pPr>
            <a:r>
              <a:rPr lang="en-US" dirty="0">
                <a:latin typeface="Arial" pitchFamily="34" charset="0"/>
                <a:cs typeface="Arial" pitchFamily="34" charset="0"/>
              </a:rPr>
              <a:t>The short-run aggregate supply curve will shift to the right when:</a:t>
            </a:r>
          </a:p>
          <a:p>
            <a:pPr marL="811213" indent="-457200">
              <a:spcAft>
                <a:spcPts val="1200"/>
              </a:spcAft>
              <a:buFont typeface="+mj-lt"/>
              <a:buAutoNum type="alphaLcParenR"/>
              <a:defRPr/>
            </a:pPr>
            <a:r>
              <a:rPr lang="en-US" sz="2400" dirty="0">
                <a:latin typeface="Arial" pitchFamily="34" charset="0"/>
                <a:cs typeface="Arial" pitchFamily="34" charset="0"/>
              </a:rPr>
              <a:t>when input costs rise.</a:t>
            </a:r>
          </a:p>
          <a:p>
            <a:pPr marL="811213" indent="-457200">
              <a:spcAft>
                <a:spcPts val="1200"/>
              </a:spcAft>
              <a:buFont typeface="+mj-lt"/>
              <a:buAutoNum type="alphaLcParenR"/>
              <a:defRPr/>
            </a:pPr>
            <a:r>
              <a:rPr lang="en-US" sz="2400" dirty="0">
                <a:latin typeface="Arial" pitchFamily="34" charset="0"/>
                <a:cs typeface="Arial" pitchFamily="34" charset="0"/>
              </a:rPr>
              <a:t>when taxes rise.</a:t>
            </a:r>
          </a:p>
          <a:p>
            <a:pPr marL="811213" indent="-457200">
              <a:spcAft>
                <a:spcPts val="1200"/>
              </a:spcAft>
              <a:buFont typeface="+mj-lt"/>
              <a:buAutoNum type="alphaLcParenR"/>
              <a:defRPr/>
            </a:pPr>
            <a:r>
              <a:rPr lang="en-US" sz="2400" dirty="0">
                <a:latin typeface="Arial" pitchFamily="34" charset="0"/>
                <a:cs typeface="Arial" pitchFamily="34" charset="0"/>
              </a:rPr>
              <a:t>when interest rates rise.</a:t>
            </a:r>
          </a:p>
          <a:p>
            <a:pPr marL="811213" indent="-457200">
              <a:spcAft>
                <a:spcPts val="1200"/>
              </a:spcAft>
              <a:buFont typeface="+mj-lt"/>
              <a:buAutoNum type="alphaLcParenR"/>
              <a:defRPr/>
            </a:pPr>
            <a:r>
              <a:rPr lang="en-US" sz="2400" b="1" dirty="0">
                <a:latin typeface="Arial" pitchFamily="34" charset="0"/>
                <a:cs typeface="Arial" pitchFamily="34" charset="0"/>
              </a:rPr>
              <a:t>when productivity rises. (correct answer)</a:t>
            </a:r>
          </a:p>
        </p:txBody>
      </p:sp>
    </p:spTree>
    <p:extLst>
      <p:ext uri="{BB962C8B-B14F-4D97-AF65-F5344CB8AC3E}">
        <p14:creationId xmlns:p14="http://schemas.microsoft.com/office/powerpoint/2010/main" val="437786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56" y="283377"/>
            <a:ext cx="9996324" cy="897377"/>
          </a:xfrm>
        </p:spPr>
        <p:txBody>
          <a:bodyPr/>
          <a:lstStyle/>
          <a:p>
            <a:r>
              <a:rPr lang="en-US" dirty="0">
                <a:latin typeface="Arial" pitchFamily="34" charset="0"/>
                <a:cs typeface="Arial" pitchFamily="34" charset="0"/>
              </a:rPr>
              <a:t>LONG-RUN AGGREGATE SUPPLY CURVE</a:t>
            </a:r>
          </a:p>
        </p:txBody>
      </p:sp>
      <p:sp>
        <p:nvSpPr>
          <p:cNvPr id="3" name="Content Placeholder 2"/>
          <p:cNvSpPr>
            <a:spLocks noGrp="1"/>
          </p:cNvSpPr>
          <p:nvPr>
            <p:ph sz="quarter" idx="10"/>
          </p:nvPr>
        </p:nvSpPr>
        <p:spPr>
          <a:xfrm>
            <a:off x="254214" y="1568549"/>
            <a:ext cx="9667554" cy="5658416"/>
          </a:xfrm>
        </p:spPr>
        <p:txBody>
          <a:bodyPr/>
          <a:lstStyle/>
          <a:p>
            <a:pPr>
              <a:spcAft>
                <a:spcPts val="1200"/>
              </a:spcAft>
            </a:pPr>
            <a:r>
              <a:rPr lang="en-US" dirty="0">
                <a:latin typeface="Arial" pitchFamily="34" charset="0"/>
                <a:cs typeface="Arial" pitchFamily="34" charset="0"/>
              </a:rPr>
              <a:t>The </a:t>
            </a:r>
            <a:r>
              <a:rPr lang="en-US" b="1" dirty="0">
                <a:latin typeface="Arial" pitchFamily="34" charset="0"/>
                <a:cs typeface="Arial" pitchFamily="34" charset="0"/>
              </a:rPr>
              <a:t>long-run aggregate supply curve </a:t>
            </a:r>
            <a:r>
              <a:rPr lang="en-US" dirty="0">
                <a:latin typeface="Arial" pitchFamily="34" charset="0"/>
                <a:cs typeface="Arial" pitchFamily="34" charset="0"/>
              </a:rPr>
              <a:t>shows the relationship between the </a:t>
            </a:r>
            <a:r>
              <a:rPr lang="en-US" b="1" dirty="0">
                <a:latin typeface="Arial" pitchFamily="34" charset="0"/>
                <a:cs typeface="Arial" pitchFamily="34" charset="0"/>
              </a:rPr>
              <a:t>aggregate price level </a:t>
            </a:r>
            <a:r>
              <a:rPr lang="en-US" dirty="0">
                <a:latin typeface="Arial" pitchFamily="34" charset="0"/>
                <a:cs typeface="Arial" pitchFamily="34" charset="0"/>
              </a:rPr>
              <a:t>and the </a:t>
            </a:r>
            <a:r>
              <a:rPr lang="en-US" b="1" dirty="0">
                <a:latin typeface="Arial" pitchFamily="34" charset="0"/>
                <a:cs typeface="Arial" pitchFamily="34" charset="0"/>
              </a:rPr>
              <a:t>quantity of aggregate output supplied </a:t>
            </a:r>
            <a:r>
              <a:rPr lang="en-US" dirty="0">
                <a:latin typeface="Arial" pitchFamily="34" charset="0"/>
                <a:cs typeface="Arial" pitchFamily="34" charset="0"/>
              </a:rPr>
              <a:t>that would exist </a:t>
            </a:r>
            <a:r>
              <a:rPr lang="en-US" b="1" dirty="0">
                <a:latin typeface="Arial" pitchFamily="34" charset="0"/>
                <a:cs typeface="Arial" pitchFamily="34" charset="0"/>
              </a:rPr>
              <a:t>if all prices, </a:t>
            </a:r>
            <a:r>
              <a:rPr lang="en-US" dirty="0">
                <a:latin typeface="Arial" pitchFamily="34" charset="0"/>
                <a:cs typeface="Arial" pitchFamily="34" charset="0"/>
              </a:rPr>
              <a:t>including nominal wages, </a:t>
            </a:r>
            <a:r>
              <a:rPr lang="en-US" b="1" dirty="0">
                <a:latin typeface="Arial" pitchFamily="34" charset="0"/>
                <a:cs typeface="Arial" pitchFamily="34" charset="0"/>
              </a:rPr>
              <a:t>were</a:t>
            </a:r>
            <a:r>
              <a:rPr lang="en-US" dirty="0">
                <a:latin typeface="Arial" pitchFamily="34" charset="0"/>
                <a:cs typeface="Arial" pitchFamily="34" charset="0"/>
              </a:rPr>
              <a:t> </a:t>
            </a:r>
            <a:r>
              <a:rPr lang="en-US" b="1" dirty="0">
                <a:latin typeface="Arial" pitchFamily="34" charset="0"/>
                <a:cs typeface="Arial" pitchFamily="34" charset="0"/>
              </a:rPr>
              <a:t>fully</a:t>
            </a:r>
            <a:r>
              <a:rPr lang="en-US" dirty="0">
                <a:latin typeface="Arial" pitchFamily="34" charset="0"/>
                <a:cs typeface="Arial" pitchFamily="34" charset="0"/>
              </a:rPr>
              <a:t> </a:t>
            </a:r>
            <a:r>
              <a:rPr lang="en-US" b="1" dirty="0">
                <a:latin typeface="Arial" pitchFamily="34" charset="0"/>
                <a:cs typeface="Arial" pitchFamily="34" charset="0"/>
              </a:rPr>
              <a:t>flexible</a:t>
            </a:r>
            <a:r>
              <a:rPr lang="en-US" dirty="0">
                <a:latin typeface="Arial" pitchFamily="34" charset="0"/>
                <a:cs typeface="Arial" pitchFamily="34" charset="0"/>
              </a:rPr>
              <a:t>.</a:t>
            </a:r>
          </a:p>
          <a:p>
            <a:pPr>
              <a:spcAft>
                <a:spcPts val="1200"/>
              </a:spcAft>
            </a:pPr>
            <a:r>
              <a:rPr lang="en-US" b="1" dirty="0">
                <a:latin typeface="Arial" pitchFamily="34" charset="0"/>
                <a:cs typeface="Arial" pitchFamily="34" charset="0"/>
              </a:rPr>
              <a:t>The long run </a:t>
            </a:r>
            <a:r>
              <a:rPr lang="en-US" dirty="0">
                <a:latin typeface="Arial" pitchFamily="34" charset="0"/>
                <a:cs typeface="Arial" pitchFamily="34" charset="0"/>
              </a:rPr>
              <a:t>is the time it takes for all prices (including nominal wages) to adjust.</a:t>
            </a:r>
          </a:p>
          <a:p>
            <a:pPr>
              <a:spcAft>
                <a:spcPts val="1200"/>
              </a:spcAft>
            </a:pPr>
            <a:r>
              <a:rPr lang="en-US" dirty="0">
                <a:latin typeface="Arial" pitchFamily="34" charset="0"/>
                <a:cs typeface="Arial" pitchFamily="34" charset="0"/>
              </a:rPr>
              <a:t>Now there is </a:t>
            </a:r>
            <a:r>
              <a:rPr lang="en-US" b="1" dirty="0">
                <a:latin typeface="Arial" pitchFamily="34" charset="0"/>
                <a:cs typeface="Arial" pitchFamily="34" charset="0"/>
              </a:rPr>
              <a:t>no</a:t>
            </a:r>
            <a:r>
              <a:rPr lang="en-US" dirty="0">
                <a:latin typeface="Arial" pitchFamily="34" charset="0"/>
                <a:cs typeface="Arial" pitchFamily="34" charset="0"/>
              </a:rPr>
              <a:t> </a:t>
            </a:r>
            <a:r>
              <a:rPr lang="en-US" b="1" dirty="0">
                <a:latin typeface="Arial" pitchFamily="34" charset="0"/>
                <a:cs typeface="Arial" pitchFamily="34" charset="0"/>
              </a:rPr>
              <a:t>change</a:t>
            </a:r>
            <a:r>
              <a:rPr lang="en-US" dirty="0">
                <a:latin typeface="Arial" pitchFamily="34" charset="0"/>
                <a:cs typeface="Arial" pitchFamily="34" charset="0"/>
              </a:rPr>
              <a:t> </a:t>
            </a:r>
            <a:r>
              <a:rPr lang="en-US" b="1" dirty="0">
                <a:latin typeface="Arial" pitchFamily="34" charset="0"/>
                <a:cs typeface="Arial" pitchFamily="34" charset="0"/>
              </a:rPr>
              <a:t>to</a:t>
            </a:r>
            <a:r>
              <a:rPr lang="en-US" dirty="0">
                <a:latin typeface="Arial" pitchFamily="34" charset="0"/>
                <a:cs typeface="Arial" pitchFamily="34" charset="0"/>
              </a:rPr>
              <a:t> </a:t>
            </a:r>
            <a:r>
              <a:rPr lang="en-US" b="1" dirty="0">
                <a:latin typeface="Arial" pitchFamily="34" charset="0"/>
                <a:cs typeface="Arial" pitchFamily="34" charset="0"/>
              </a:rPr>
              <a:t>profits</a:t>
            </a:r>
            <a:r>
              <a:rPr lang="en-US" dirty="0">
                <a:latin typeface="Arial" pitchFamily="34" charset="0"/>
                <a:cs typeface="Arial" pitchFamily="34" charset="0"/>
              </a:rPr>
              <a:t> SIMPLY BECAUSE PRICES HAVE CHANGED.</a:t>
            </a:r>
          </a:p>
        </p:txBody>
      </p:sp>
    </p:spTree>
    <p:extLst>
      <p:ext uri="{BB962C8B-B14F-4D97-AF65-F5344CB8AC3E}">
        <p14:creationId xmlns:p14="http://schemas.microsoft.com/office/powerpoint/2010/main" val="1717246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06" y="113785"/>
            <a:ext cx="9996324" cy="1085827"/>
          </a:xfrm>
        </p:spPr>
        <p:txBody>
          <a:bodyPr/>
          <a:lstStyle/>
          <a:p>
            <a:r>
              <a:rPr lang="en-US" dirty="0">
                <a:latin typeface="Arial" pitchFamily="34" charset="0"/>
                <a:cs typeface="Arial" pitchFamily="34" charset="0"/>
              </a:rPr>
              <a:t>GRAPHING THE LONG-RUN AGGREGATE SUPPLY CURVE</a:t>
            </a:r>
          </a:p>
        </p:txBody>
      </p:sp>
      <p:sp>
        <p:nvSpPr>
          <p:cNvPr id="4" name="Content Placeholder 3"/>
          <p:cNvSpPr>
            <a:spLocks noGrp="1"/>
          </p:cNvSpPr>
          <p:nvPr>
            <p:ph sz="quarter" idx="10"/>
          </p:nvPr>
        </p:nvSpPr>
        <p:spPr>
          <a:xfrm>
            <a:off x="117582" y="1094867"/>
            <a:ext cx="9804186" cy="1336710"/>
          </a:xfrm>
        </p:spPr>
        <p:txBody>
          <a:bodyPr/>
          <a:lstStyle/>
          <a:p>
            <a:r>
              <a:rPr lang="en-US" sz="2000" b="1" dirty="0">
                <a:latin typeface="Arial" pitchFamily="34" charset="0"/>
                <a:cs typeface="Arial" pitchFamily="34" charset="0"/>
              </a:rPr>
              <a:t>Potential output </a:t>
            </a:r>
            <a:r>
              <a:rPr lang="en-US" sz="2000" dirty="0">
                <a:latin typeface="Arial" pitchFamily="34" charset="0"/>
                <a:cs typeface="Arial" pitchFamily="34" charset="0"/>
              </a:rPr>
              <a:t>is the level of real GDP the economy would produce if all prices, including nominal wages, were fully flexible.</a:t>
            </a:r>
          </a:p>
        </p:txBody>
      </p:sp>
      <p:pic>
        <p:nvPicPr>
          <p:cNvPr id="7" name="Picture Placeholder 6" descr="Figure 12-7 A line graph shows the effect of the quantity of aggregate output at flexible prices on the long-run aggregate supply (LRAS) curve. The graphs show the vertical axis labeled as “Aggregate price level (GDP deflator, 2009 equals 100)” and the horizontal axis labeled as “Real GDP.” It shows a linear LRAS curve, parallel to the vertical axis, with one point marked on the top and one on the middle. The curve is drawn at potential output (Y p) as 800 dollars. The aggregate price level at the point on the top is j15, which falls to 7.5, opposite to the middle point. It shows the quantity of aggregate output supplied unchanged in the long run.">
            <a:extLst>
              <a:ext uri="{FF2B5EF4-FFF2-40B4-BE49-F238E27FC236}">
                <a16:creationId xmlns:a16="http://schemas.microsoft.com/office/drawing/2014/main" id="{427A82D4-7DDE-4B8A-9F2F-8A74A1603FD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781878" y="2180693"/>
            <a:ext cx="8560905" cy="5267031"/>
          </a:xfrm>
          <a:prstGeom prst="rect">
            <a:avLst/>
          </a:prstGeom>
        </p:spPr>
      </p:pic>
    </p:spTree>
    <p:extLst>
      <p:ext uri="{BB962C8B-B14F-4D97-AF65-F5344CB8AC3E}">
        <p14:creationId xmlns:p14="http://schemas.microsoft.com/office/powerpoint/2010/main" val="346116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3200" b="1" dirty="0">
                <a:solidFill>
                  <a:srgbClr val="1034E6"/>
                </a:solidFill>
              </a:rPr>
              <a:t>ACTUAL AND POTENTIAL OUTPUT, </a:t>
            </a:r>
            <a:br>
              <a:rPr lang="en-US" altLang="zh-CN" sz="3200" b="1" dirty="0">
                <a:solidFill>
                  <a:srgbClr val="1034E6"/>
                </a:solidFill>
              </a:rPr>
            </a:br>
            <a:r>
              <a:rPr lang="en-US" altLang="zh-CN" sz="3200" b="1" dirty="0">
                <a:solidFill>
                  <a:srgbClr val="1034E6"/>
                </a:solidFill>
              </a:rPr>
              <a:t>1990 to 2022</a:t>
            </a:r>
            <a:endParaRPr lang="en-US" sz="3200" b="1" dirty="0">
              <a:solidFill>
                <a:srgbClr val="1034E6"/>
              </a:solidFill>
            </a:endParaRPr>
          </a:p>
        </p:txBody>
      </p:sp>
      <p:sp>
        <p:nvSpPr>
          <p:cNvPr id="4" name="Content Placeholder 3"/>
          <p:cNvSpPr>
            <a:spLocks noGrp="1"/>
          </p:cNvSpPr>
          <p:nvPr>
            <p:ph sz="quarter" idx="10"/>
          </p:nvPr>
        </p:nvSpPr>
        <p:spPr>
          <a:xfrm>
            <a:off x="136632" y="1744214"/>
            <a:ext cx="9804186" cy="880792"/>
          </a:xfrm>
        </p:spPr>
        <p:txBody>
          <a:bodyPr/>
          <a:lstStyle/>
          <a:p>
            <a:pPr marL="355600" indent="-355600"/>
            <a:r>
              <a:rPr lang="en-US" sz="2600" dirty="0">
                <a:latin typeface="Arial" pitchFamily="34" charset="0"/>
                <a:cs typeface="Arial" pitchFamily="34" charset="0"/>
              </a:rPr>
              <a:t>The level of real GDP is almost always either above or below potential output because of short-run fluctuations.</a:t>
            </a:r>
          </a:p>
        </p:txBody>
      </p:sp>
      <p:pic>
        <p:nvPicPr>
          <p:cNvPr id="7" name="Picture 6" descr="A line graph shows the actual output to the potential output from 19 90 to 2022.&#10;The horizontal axis shows the years from 19 90 to 2020 in intervals of 5 years. The vertical axis shows dollar amounts from 4,000 to 24,000 dollars in increments of 4,000 dollars. Two curves plotted on the graph represent Potential Output and Actual Aggregate Output.&#10;• The curve representing Potential Output begins at 9,500 dollars in 19 90 and increases to 19,000 dollars in 2022.&#10;• The curve representing Actual Aggregate Output begins at 9,500 dollars in 19 90 and falls below the potential output before increasing to cross the potential output at 11,000 dollars in 19 97. The curve extends above the potential output before crossing below potential output at 12,500 dollars in 2000. The actual output remains below potential until 2005 when it exceeds potential to reach 15,500 dollars. Actual aggregate output exceeds potential output until 2007 when it falls sharply below the potential to 17,000 dollars. The actual aggregate output remains below the potential output and increases to 16,500 dollars in 2019. The curve sharply falls to 16,000 dollars in 2020 before increasing to end below potential output at 18,000 dollars in 2022.&#10;The area between the curves are shaded. All values are approximate.">
            <a:extLst>
              <a:ext uri="{FF2B5EF4-FFF2-40B4-BE49-F238E27FC236}">
                <a16:creationId xmlns:a16="http://schemas.microsoft.com/office/drawing/2014/main" id="{0A26FD91-2FF7-51A7-4704-2DAE79307385}"/>
              </a:ext>
            </a:extLst>
          </p:cNvPr>
          <p:cNvPicPr>
            <a:picLocks noChangeAspect="1"/>
          </p:cNvPicPr>
          <p:nvPr/>
        </p:nvPicPr>
        <p:blipFill>
          <a:blip r:embed="rId2"/>
          <a:stretch>
            <a:fillRect/>
          </a:stretch>
        </p:blipFill>
        <p:spPr>
          <a:xfrm>
            <a:off x="1496120" y="3062910"/>
            <a:ext cx="7449590" cy="4151995"/>
          </a:xfrm>
          <a:prstGeom prst="rect">
            <a:avLst/>
          </a:prstGeom>
        </p:spPr>
      </p:pic>
    </p:spTree>
    <p:extLst>
      <p:ext uri="{BB962C8B-B14F-4D97-AF65-F5344CB8AC3E}">
        <p14:creationId xmlns:p14="http://schemas.microsoft.com/office/powerpoint/2010/main" val="1384682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6" y="116649"/>
            <a:ext cx="9996324" cy="815797"/>
          </a:xfrm>
        </p:spPr>
        <p:txBody>
          <a:bodyPr/>
          <a:lstStyle/>
          <a:p>
            <a:r>
              <a:rPr lang="en-US" dirty="0">
                <a:latin typeface="Arial" pitchFamily="34" charset="0"/>
                <a:cs typeface="Arial" pitchFamily="34" charset="0"/>
              </a:rPr>
              <a:t>SHOCKS TO THE SYSTEM</a:t>
            </a:r>
          </a:p>
        </p:txBody>
      </p:sp>
      <p:sp>
        <p:nvSpPr>
          <p:cNvPr id="3" name="Content Placeholder 2"/>
          <p:cNvSpPr>
            <a:spLocks noGrp="1"/>
          </p:cNvSpPr>
          <p:nvPr>
            <p:ph sz="quarter" idx="10"/>
          </p:nvPr>
        </p:nvSpPr>
        <p:spPr>
          <a:xfrm>
            <a:off x="283405" y="812452"/>
            <a:ext cx="9553665" cy="5658416"/>
          </a:xfrm>
        </p:spPr>
        <p:txBody>
          <a:bodyPr/>
          <a:lstStyle/>
          <a:p>
            <a:pPr>
              <a:spcAft>
                <a:spcPts val="600"/>
              </a:spcAft>
            </a:pPr>
            <a:r>
              <a:rPr lang="en-US" b="1" dirty="0">
                <a:latin typeface="Arial" pitchFamily="34" charset="0"/>
                <a:cs typeface="Arial" pitchFamily="34" charset="0"/>
              </a:rPr>
              <a:t>What causes recessions?</a:t>
            </a:r>
          </a:p>
          <a:p>
            <a:pPr>
              <a:spcAft>
                <a:spcPts val="600"/>
              </a:spcAft>
            </a:pPr>
            <a:r>
              <a:rPr lang="en-US" b="1" dirty="0">
                <a:latin typeface="Arial" pitchFamily="34" charset="0"/>
                <a:cs typeface="Arial" pitchFamily="34" charset="0"/>
              </a:rPr>
              <a:t>Why is inflation high in some recessions and not others?</a:t>
            </a:r>
          </a:p>
          <a:p>
            <a:pPr>
              <a:spcAft>
                <a:spcPts val="600"/>
              </a:spcAft>
            </a:pPr>
            <a:r>
              <a:rPr lang="en-US" dirty="0">
                <a:latin typeface="Arial" pitchFamily="34" charset="0"/>
                <a:cs typeface="Arial" pitchFamily="34" charset="0"/>
              </a:rPr>
              <a:t>The economy’s behavior  can be explained, predicted, and potentially manipulated by looking at</a:t>
            </a:r>
          </a:p>
          <a:p>
            <a:pPr marL="455789">
              <a:spcAft>
                <a:spcPts val="600"/>
              </a:spcAft>
              <a:buFont typeface="Arial" charset="0"/>
              <a:buChar char="•"/>
            </a:pPr>
            <a:r>
              <a:rPr lang="en-US" b="1" i="1" dirty="0">
                <a:latin typeface="Arial" pitchFamily="34" charset="0"/>
                <a:ea typeface="Century Gothic" charset="0"/>
                <a:cs typeface="Arial" pitchFamily="34" charset="0"/>
              </a:rPr>
              <a:t>total (aggregate) demand</a:t>
            </a:r>
          </a:p>
          <a:p>
            <a:pPr marL="455789">
              <a:spcAft>
                <a:spcPts val="600"/>
              </a:spcAft>
              <a:buFont typeface="Arial" charset="0"/>
              <a:buChar char="•"/>
            </a:pPr>
            <a:r>
              <a:rPr lang="en-US" b="1" i="1" dirty="0">
                <a:latin typeface="Arial" pitchFamily="34" charset="0"/>
                <a:ea typeface="Century Gothic" charset="0"/>
                <a:cs typeface="Arial" pitchFamily="34" charset="0"/>
              </a:rPr>
              <a:t>total (aggregate) supply</a:t>
            </a:r>
          </a:p>
        </p:txBody>
      </p:sp>
      <p:pic>
        <p:nvPicPr>
          <p:cNvPr id="5" name="Picture 4">
            <a:extLst>
              <a:ext uri="{FF2B5EF4-FFF2-40B4-BE49-F238E27FC236}">
                <a16:creationId xmlns:a16="http://schemas.microsoft.com/office/drawing/2014/main" id="{98CB2E33-D83E-48E2-B421-D88F72F9C7CE}"/>
              </a:ext>
            </a:extLst>
          </p:cNvPr>
          <p:cNvPicPr>
            <a:picLocks noChangeAspect="1"/>
          </p:cNvPicPr>
          <p:nvPr/>
        </p:nvPicPr>
        <p:blipFill>
          <a:blip r:embed="rId2"/>
          <a:stretch>
            <a:fillRect/>
          </a:stretch>
        </p:blipFill>
        <p:spPr>
          <a:xfrm>
            <a:off x="1917934" y="5034193"/>
            <a:ext cx="6826686" cy="2369766"/>
          </a:xfrm>
          <a:prstGeom prst="rect">
            <a:avLst/>
          </a:prstGeom>
        </p:spPr>
      </p:pic>
    </p:spTree>
    <p:extLst>
      <p:ext uri="{BB962C8B-B14F-4D97-AF65-F5344CB8AC3E}">
        <p14:creationId xmlns:p14="http://schemas.microsoft.com/office/powerpoint/2010/main" val="1097868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06" y="248800"/>
            <a:ext cx="9996324" cy="815797"/>
          </a:xfrm>
        </p:spPr>
        <p:txBody>
          <a:bodyPr/>
          <a:lstStyle/>
          <a:p>
            <a:r>
              <a:rPr lang="en-US" dirty="0">
                <a:latin typeface="Arial" pitchFamily="34" charset="0"/>
                <a:cs typeface="Arial" pitchFamily="34" charset="0"/>
              </a:rPr>
              <a:t>FROM THE SHORT RUN TO THE LONG RUN</a:t>
            </a:r>
          </a:p>
        </p:txBody>
      </p:sp>
      <p:sp>
        <p:nvSpPr>
          <p:cNvPr id="4" name="Content Placeholder 3"/>
          <p:cNvSpPr>
            <a:spLocks noGrp="1"/>
          </p:cNvSpPr>
          <p:nvPr>
            <p:ph sz="quarter" idx="10"/>
          </p:nvPr>
        </p:nvSpPr>
        <p:spPr>
          <a:xfrm>
            <a:off x="-55506" y="926374"/>
            <a:ext cx="9804186" cy="1430699"/>
          </a:xfrm>
        </p:spPr>
        <p:txBody>
          <a:bodyPr/>
          <a:lstStyle/>
          <a:p>
            <a:r>
              <a:rPr lang="en-US" sz="2400" dirty="0">
                <a:latin typeface="Arial" pitchFamily="34" charset="0"/>
                <a:cs typeface="Arial" pitchFamily="34" charset="0"/>
              </a:rPr>
              <a:t>If the economy finds itself at a price and output level away from the </a:t>
            </a:r>
            <a:r>
              <a:rPr lang="en-US" sz="2400" i="1" dirty="0">
                <a:latin typeface="Arial" pitchFamily="34" charset="0"/>
                <a:cs typeface="Arial" pitchFamily="34" charset="0"/>
              </a:rPr>
              <a:t>LRAS</a:t>
            </a:r>
            <a:r>
              <a:rPr lang="en-US" sz="2400" dirty="0">
                <a:latin typeface="Arial" pitchFamily="34" charset="0"/>
                <a:cs typeface="Arial" pitchFamily="34" charset="0"/>
              </a:rPr>
              <a:t>, wages will adjust and the </a:t>
            </a:r>
            <a:r>
              <a:rPr lang="en-US" sz="2400" i="1" dirty="0">
                <a:latin typeface="Arial" pitchFamily="34" charset="0"/>
                <a:cs typeface="Arial" pitchFamily="34" charset="0"/>
              </a:rPr>
              <a:t>SRAS</a:t>
            </a:r>
            <a:r>
              <a:rPr lang="en-US" sz="2400" dirty="0">
                <a:latin typeface="Arial" pitchFamily="34" charset="0"/>
                <a:cs typeface="Arial" pitchFamily="34" charset="0"/>
              </a:rPr>
              <a:t> curve will shift toward equilibrium.</a:t>
            </a:r>
          </a:p>
        </p:txBody>
      </p:sp>
      <p:pic>
        <p:nvPicPr>
          <p:cNvPr id="7" name="Picture Placeholder 6" descr="Figure 12-9 Line graph of Aggregate price level versus Real GDP, titled &quot;Leftward Shift of the Short-Run Aggregate Supply Curve.&quot;  See caption for discussion. Line graph of Aggregate price level versus Real GDP, titled &quot;Rightward Shift of the Short-Run Aggregate Supply Curve.&quot;  See caption for discussion. ">
            <a:extLst>
              <a:ext uri="{FF2B5EF4-FFF2-40B4-BE49-F238E27FC236}">
                <a16:creationId xmlns:a16="http://schemas.microsoft.com/office/drawing/2014/main" id="{ECE1D330-9DF6-4ED8-B41F-2DE4AB8B1BBE}"/>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463204" y="2239617"/>
            <a:ext cx="8998848" cy="5185516"/>
          </a:xfrm>
          <a:prstGeom prst="rect">
            <a:avLst/>
          </a:prstGeom>
        </p:spPr>
      </p:pic>
    </p:spTree>
    <p:extLst>
      <p:ext uri="{BB962C8B-B14F-4D97-AF65-F5344CB8AC3E}">
        <p14:creationId xmlns:p14="http://schemas.microsoft.com/office/powerpoint/2010/main" val="1650349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06" y="209512"/>
            <a:ext cx="9996324" cy="741634"/>
          </a:xfrm>
        </p:spPr>
        <p:txBody>
          <a:bodyPr/>
          <a:lstStyle/>
          <a:p>
            <a:r>
              <a:rPr lang="en-US" dirty="0">
                <a:latin typeface="Arial" pitchFamily="34" charset="0"/>
                <a:cs typeface="Arial" pitchFamily="34" charset="0"/>
              </a:rPr>
              <a:t>STICKY WAGES IN THE GREAT RECESSION</a:t>
            </a:r>
          </a:p>
        </p:txBody>
      </p:sp>
      <p:sp>
        <p:nvSpPr>
          <p:cNvPr id="4" name="Content Placeholder 3"/>
          <p:cNvSpPr>
            <a:spLocks noGrp="1"/>
          </p:cNvSpPr>
          <p:nvPr>
            <p:ph sz="quarter" idx="10"/>
          </p:nvPr>
        </p:nvSpPr>
        <p:spPr>
          <a:xfrm>
            <a:off x="40563" y="951146"/>
            <a:ext cx="9804186" cy="1473602"/>
          </a:xfrm>
        </p:spPr>
        <p:txBody>
          <a:bodyPr/>
          <a:lstStyle/>
          <a:p>
            <a:r>
              <a:rPr lang="en-US" dirty="0">
                <a:latin typeface="Arial" pitchFamily="34" charset="0"/>
                <a:cs typeface="Arial" pitchFamily="34" charset="0"/>
              </a:rPr>
              <a:t>If the theory of sticky wages were true, we’d find evidence that wages fail to fall even during periods of high unemployment. We do.</a:t>
            </a:r>
          </a:p>
        </p:txBody>
      </p:sp>
      <p:pic>
        <p:nvPicPr>
          <p:cNvPr id="7" name="Picture Placeholder 6" descr="Figure 12-10 A set of two dual line graphs show the distribution of wage changes in Portugal during prosperous economy in 1984 and during deeply depressed economy in 2012. The first graph shows the vertical axis labeled as “Percent of labor force” ranging from 0 to 18, in increments of 3 and the horizontal axis labeled as “Percent change in wages” ranging from negative 20 to 80 percent, in increments of 10. The graph shows that 0 to 3 percent of labors receive almost no change in the wages and most of the labors receive raises of 15 to 20 percent. The second graph shows the vertical axis labeled as “Percent of labor force” ranging from 0 to 100, in increments of 20 and the horizontal axis labeled as “Percent change in wages” ranging from negative 20 to 80 percent, in increments of 10. The graph shows that most of the worker receives no change in the wages during the period.">
            <a:extLst>
              <a:ext uri="{FF2B5EF4-FFF2-40B4-BE49-F238E27FC236}">
                <a16:creationId xmlns:a16="http://schemas.microsoft.com/office/drawing/2014/main" id="{FA6B3763-FA56-4B27-9261-F1B1CD335038}"/>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499730" y="2604977"/>
            <a:ext cx="9133367" cy="4587094"/>
          </a:xfrm>
          <a:prstGeom prst="rect">
            <a:avLst/>
          </a:prstGeom>
        </p:spPr>
      </p:pic>
    </p:spTree>
    <p:extLst>
      <p:ext uri="{BB962C8B-B14F-4D97-AF65-F5344CB8AC3E}">
        <p14:creationId xmlns:p14="http://schemas.microsoft.com/office/powerpoint/2010/main" val="1021447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200" y="146679"/>
            <a:ext cx="9996324" cy="741634"/>
          </a:xfrm>
        </p:spPr>
        <p:txBody>
          <a:bodyPr/>
          <a:lstStyle/>
          <a:p>
            <a:r>
              <a:rPr lang="en-US" dirty="0">
                <a:latin typeface="Arial" pitchFamily="34" charset="0"/>
                <a:cs typeface="Arial" pitchFamily="34" charset="0"/>
              </a:rPr>
              <a:t>THE </a:t>
            </a:r>
            <a:r>
              <a:rPr lang="en-US" i="1" dirty="0">
                <a:latin typeface="Arial" pitchFamily="34" charset="0"/>
                <a:cs typeface="Arial" pitchFamily="34" charset="0"/>
              </a:rPr>
              <a:t>AD–AS </a:t>
            </a:r>
            <a:r>
              <a:rPr lang="en-US" dirty="0">
                <a:latin typeface="Arial" pitchFamily="34" charset="0"/>
                <a:cs typeface="Arial" pitchFamily="34" charset="0"/>
              </a:rPr>
              <a:t>MODEL</a:t>
            </a:r>
          </a:p>
        </p:txBody>
      </p:sp>
      <p:sp>
        <p:nvSpPr>
          <p:cNvPr id="4" name="Content Placeholder 3"/>
          <p:cNvSpPr>
            <a:spLocks noGrp="1"/>
          </p:cNvSpPr>
          <p:nvPr>
            <p:ph sz="quarter" idx="10"/>
          </p:nvPr>
        </p:nvSpPr>
        <p:spPr>
          <a:xfrm>
            <a:off x="129954" y="888313"/>
            <a:ext cx="10233245" cy="1374465"/>
          </a:xfrm>
        </p:spPr>
        <p:txBody>
          <a:bodyPr/>
          <a:lstStyle/>
          <a:p>
            <a:r>
              <a:rPr lang="en-US" sz="2400" dirty="0">
                <a:latin typeface="Arial" pitchFamily="34" charset="0"/>
                <a:cs typeface="Arial" pitchFamily="34" charset="0"/>
              </a:rPr>
              <a:t>The </a:t>
            </a:r>
            <a:r>
              <a:rPr lang="en-US" sz="2400" b="1" i="1" dirty="0">
                <a:latin typeface="Arial" pitchFamily="34" charset="0"/>
                <a:cs typeface="Arial" pitchFamily="34" charset="0"/>
              </a:rPr>
              <a:t>AD–AS</a:t>
            </a:r>
            <a:r>
              <a:rPr lang="en-US" sz="2400" b="1" dirty="0">
                <a:latin typeface="Arial" pitchFamily="34" charset="0"/>
                <a:cs typeface="Arial" pitchFamily="34" charset="0"/>
              </a:rPr>
              <a:t> model</a:t>
            </a:r>
            <a:r>
              <a:rPr lang="en-US" sz="2400" dirty="0">
                <a:latin typeface="Arial" pitchFamily="34" charset="0"/>
                <a:cs typeface="Arial" pitchFamily="34" charset="0"/>
              </a:rPr>
              <a:t> uses the aggregate supply curve and the  aggregate demand curve together to analyze economic fluctuations.</a:t>
            </a:r>
          </a:p>
        </p:txBody>
      </p:sp>
      <p:pic>
        <p:nvPicPr>
          <p:cNvPr id="7" name="Picture Placeholder 6" descr="Figure 12-11 Line graph of Aggregate price level versus Real GDP, showing a straight demand line intersecting a straight supply line. See caption for discussion.">
            <a:extLst>
              <a:ext uri="{FF2B5EF4-FFF2-40B4-BE49-F238E27FC236}">
                <a16:creationId xmlns:a16="http://schemas.microsoft.com/office/drawing/2014/main" id="{D5F9899B-CFE2-44BF-B063-DD99C6DD7E8F}"/>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862009" y="2026812"/>
            <a:ext cx="8388007" cy="5447414"/>
          </a:xfrm>
          <a:prstGeom prst="rect">
            <a:avLst/>
          </a:prstGeom>
        </p:spPr>
      </p:pic>
    </p:spTree>
    <p:extLst>
      <p:ext uri="{BB962C8B-B14F-4D97-AF65-F5344CB8AC3E}">
        <p14:creationId xmlns:p14="http://schemas.microsoft.com/office/powerpoint/2010/main" val="4017513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6069" y="0"/>
            <a:ext cx="9996324" cy="1091191"/>
          </a:xfrm>
        </p:spPr>
        <p:txBody>
          <a:bodyPr/>
          <a:lstStyle/>
          <a:p>
            <a:r>
              <a:rPr lang="en-US" dirty="0">
                <a:latin typeface="Arial" pitchFamily="34" charset="0"/>
                <a:cs typeface="Arial" pitchFamily="34" charset="0"/>
              </a:rPr>
              <a:t>SHIFTS OF AGGREGATE DEMAND: SHORT-RUN</a:t>
            </a:r>
          </a:p>
        </p:txBody>
      </p:sp>
      <p:sp>
        <p:nvSpPr>
          <p:cNvPr id="10" name="Content Placeholder 9"/>
          <p:cNvSpPr>
            <a:spLocks noGrp="1"/>
          </p:cNvSpPr>
          <p:nvPr>
            <p:ph sz="quarter" idx="10"/>
          </p:nvPr>
        </p:nvSpPr>
        <p:spPr>
          <a:xfrm>
            <a:off x="127590" y="1257123"/>
            <a:ext cx="9549005" cy="5658416"/>
          </a:xfrm>
        </p:spPr>
        <p:txBody>
          <a:bodyPr/>
          <a:lstStyle/>
          <a:p>
            <a:pPr algn="just">
              <a:spcAft>
                <a:spcPts val="1200"/>
              </a:spcAft>
            </a:pPr>
            <a:r>
              <a:rPr lang="en-US" sz="2400" dirty="0">
                <a:latin typeface="Arial" pitchFamily="34" charset="0"/>
                <a:cs typeface="Arial" pitchFamily="34" charset="0"/>
              </a:rPr>
              <a:t>The economy is in </a:t>
            </a:r>
            <a:r>
              <a:rPr lang="en-US" sz="2400" b="1" dirty="0">
                <a:latin typeface="Arial" pitchFamily="34" charset="0"/>
                <a:cs typeface="Arial" pitchFamily="34" charset="0"/>
              </a:rPr>
              <a:t>short-run macroeconomic equilibrium </a:t>
            </a:r>
            <a:r>
              <a:rPr lang="en-US" sz="2400" dirty="0">
                <a:latin typeface="Arial" pitchFamily="34" charset="0"/>
                <a:cs typeface="Arial" pitchFamily="34" charset="0"/>
              </a:rPr>
              <a:t>when the quantity of aggregate output supplied is equal to the quantity demanded.</a:t>
            </a:r>
          </a:p>
          <a:p>
            <a:pPr algn="just">
              <a:spcAft>
                <a:spcPts val="1200"/>
              </a:spcAft>
            </a:pPr>
            <a:r>
              <a:rPr lang="en-US" sz="2400" dirty="0">
                <a:latin typeface="Arial" pitchFamily="34" charset="0"/>
                <a:cs typeface="Arial" pitchFamily="34" charset="0"/>
              </a:rPr>
              <a:t>The </a:t>
            </a:r>
            <a:r>
              <a:rPr lang="en-US" sz="2400" b="1" dirty="0">
                <a:latin typeface="Arial" pitchFamily="34" charset="0"/>
                <a:cs typeface="Arial" pitchFamily="34" charset="0"/>
              </a:rPr>
              <a:t>short-run equilibrium aggregate price level </a:t>
            </a:r>
            <a:r>
              <a:rPr lang="en-US" sz="2400" dirty="0">
                <a:latin typeface="Arial" pitchFamily="34" charset="0"/>
                <a:cs typeface="Arial" pitchFamily="34" charset="0"/>
              </a:rPr>
              <a:t>is the aggregate price level in the short-run macroeconomic equilibrium.</a:t>
            </a:r>
            <a:r>
              <a:rPr lang="en-US" sz="2400" dirty="0"/>
              <a:t> </a:t>
            </a:r>
          </a:p>
          <a:p>
            <a:pPr algn="just">
              <a:spcAft>
                <a:spcPts val="1200"/>
              </a:spcAft>
            </a:pPr>
            <a:r>
              <a:rPr lang="en-US" sz="2400" dirty="0"/>
              <a:t>Short-run equilibrium aggregate output is the quantity of aggregate output produced in the short-run macroeconomic equilibrium.</a:t>
            </a:r>
          </a:p>
          <a:p>
            <a:pPr algn="just">
              <a:spcAft>
                <a:spcPts val="1200"/>
              </a:spcAft>
            </a:pPr>
            <a:r>
              <a:rPr lang="en-US" sz="2400" dirty="0"/>
              <a:t>An event that shifts the aggregate demand curve is a demand shock.</a:t>
            </a:r>
          </a:p>
          <a:p>
            <a:pPr algn="just">
              <a:spcAft>
                <a:spcPts val="1200"/>
              </a:spcAft>
            </a:pPr>
            <a:r>
              <a:rPr lang="en-US" sz="2400" dirty="0"/>
              <a:t>An event that shifts the aggregate supply curve is a supply shock</a:t>
            </a:r>
            <a:r>
              <a:rPr lang="en-US" dirty="0"/>
              <a:t>.</a:t>
            </a:r>
          </a:p>
          <a:p>
            <a:pPr algn="just">
              <a:spcAft>
                <a:spcPts val="1200"/>
              </a:spcAft>
            </a:pPr>
            <a:endParaRPr lang="en-US" dirty="0">
              <a:latin typeface="Arial" pitchFamily="34" charset="0"/>
              <a:cs typeface="Arial" pitchFamily="34" charset="0"/>
            </a:endParaRPr>
          </a:p>
        </p:txBody>
      </p:sp>
    </p:spTree>
    <p:extLst>
      <p:ext uri="{BB962C8B-B14F-4D97-AF65-F5344CB8AC3E}">
        <p14:creationId xmlns:p14="http://schemas.microsoft.com/office/powerpoint/2010/main" val="4031514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12" y="91648"/>
            <a:ext cx="9996324" cy="987115"/>
          </a:xfrm>
        </p:spPr>
        <p:txBody>
          <a:bodyPr/>
          <a:lstStyle/>
          <a:p>
            <a:r>
              <a:rPr lang="en-US" dirty="0">
                <a:latin typeface="Arial" pitchFamily="34" charset="0"/>
                <a:cs typeface="Arial" pitchFamily="34" charset="0"/>
              </a:rPr>
              <a:t>DEMAND SHOCKS</a:t>
            </a:r>
          </a:p>
        </p:txBody>
      </p:sp>
      <p:pic>
        <p:nvPicPr>
          <p:cNvPr id="7" name="Picture Placeholder 6" descr="Figure 12-12 A set of two line graphs show the short-run effects of negative and positive demand shocks. The first graph shows the vertical axis labeled as “Aggregate Price level” and the horizontal axis labeled as “Real GDP.” It shows two demand curves, AD1 and AD2, intersected by SRAS curve at point E1 and E2. It shows a negative demand shock shifting the aggregate demand curve leftward from AD1 to AD2, reducing the aggregate price level from P1 to P2 and aggregate output from Y1 to Y2. The second graph shows the vertical axis labeled as “Aggregate Price level” and the horizontal axis labeled as “Real GDP.” It shows a positive demand shock shifts the aggregate demand curve rightward, increasing the aggregate price level from P1 to P2 and aggregate output from Y1 to Y2.">
            <a:extLst>
              <a:ext uri="{FF2B5EF4-FFF2-40B4-BE49-F238E27FC236}">
                <a16:creationId xmlns:a16="http://schemas.microsoft.com/office/drawing/2014/main" id="{9DE93087-2856-4171-99D7-60CE90EEDE88}"/>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291536" y="939055"/>
            <a:ext cx="9218428" cy="6402649"/>
          </a:xfrm>
          <a:prstGeom prst="rect">
            <a:avLst/>
          </a:prstGeom>
        </p:spPr>
      </p:pic>
    </p:spTree>
    <p:extLst>
      <p:ext uri="{BB962C8B-B14F-4D97-AF65-F5344CB8AC3E}">
        <p14:creationId xmlns:p14="http://schemas.microsoft.com/office/powerpoint/2010/main" val="3655244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458" y="143892"/>
            <a:ext cx="9996324" cy="987115"/>
          </a:xfrm>
        </p:spPr>
        <p:txBody>
          <a:bodyPr/>
          <a:lstStyle/>
          <a:p>
            <a:r>
              <a:rPr lang="en-US" dirty="0">
                <a:latin typeface="Arial" pitchFamily="34" charset="0"/>
                <a:cs typeface="Arial" pitchFamily="34" charset="0"/>
              </a:rPr>
              <a:t>SUPPLY SHOCKS</a:t>
            </a:r>
          </a:p>
        </p:txBody>
      </p:sp>
      <p:pic>
        <p:nvPicPr>
          <p:cNvPr id="8" name="Picture Placeholder 7" descr="Figure 12-13 A set of two line graphs show the short-run effects of negative and positive supply shocks. The first graph shows the vertical axis labeled as “Aggregate Price level” and the horizontal axis labeled as “Real GDP.” It shows two supply curves, SRAS 1 and SRAS 2, intersected by AD curve at point E1 and E2. It shows a negative supply shock, shifting the short-run aggregate supply curve leftward. It further shows the short-run aggregate supply curve shifts from SRAS1 to SRAS2, and the economy moves from E1 to E2. The aggregate price level rises from P1 to P2, and aggregate output falls from Y1 to Y2. The second graph shows the vertical axis labeled as “Aggregate Price level” and the horizontal axis labeled as “Real GDP.” It shows a positive supply shock, shifting the short-run aggregate supply curve rightward. The short-run aggregate supply curve shifts from SRAS1 to SRAS2, and the economy moves from E1 to E2. The aggregate price level falls from P1 to P2, and aggregate output rises from Y1 to Y2.">
            <a:extLst>
              <a:ext uri="{FF2B5EF4-FFF2-40B4-BE49-F238E27FC236}">
                <a16:creationId xmlns:a16="http://schemas.microsoft.com/office/drawing/2014/main" id="{FCABCB8A-06C1-4D5B-83C8-8E0680FA2C65}"/>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480744" y="1131007"/>
            <a:ext cx="9336093" cy="5131861"/>
          </a:xfrm>
          <a:prstGeom prst="rect">
            <a:avLst/>
          </a:prstGeom>
        </p:spPr>
      </p:pic>
      <p:sp>
        <p:nvSpPr>
          <p:cNvPr id="5" name="Content Placeholder 4"/>
          <p:cNvSpPr>
            <a:spLocks noGrp="1"/>
          </p:cNvSpPr>
          <p:nvPr>
            <p:ph sz="quarter" idx="10"/>
          </p:nvPr>
        </p:nvSpPr>
        <p:spPr>
          <a:xfrm>
            <a:off x="241563" y="6401207"/>
            <a:ext cx="9804186" cy="1063468"/>
          </a:xfrm>
        </p:spPr>
        <p:txBody>
          <a:bodyPr/>
          <a:lstStyle/>
          <a:p>
            <a:r>
              <a:rPr lang="en-US" b="1" dirty="0">
                <a:latin typeface="Arial" pitchFamily="34" charset="0"/>
                <a:cs typeface="Arial" pitchFamily="34" charset="0"/>
              </a:rPr>
              <a:t>Stagflation</a:t>
            </a:r>
            <a:r>
              <a:rPr lang="en-US" dirty="0">
                <a:latin typeface="Arial" pitchFamily="34" charset="0"/>
                <a:cs typeface="Arial" pitchFamily="34" charset="0"/>
              </a:rPr>
              <a:t> is the combination of inflation and falling aggregate output.</a:t>
            </a:r>
          </a:p>
        </p:txBody>
      </p:sp>
    </p:spTree>
    <p:extLst>
      <p:ext uri="{BB962C8B-B14F-4D97-AF65-F5344CB8AC3E}">
        <p14:creationId xmlns:p14="http://schemas.microsoft.com/office/powerpoint/2010/main" val="29323402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506" y="224506"/>
            <a:ext cx="9996324" cy="1085827"/>
          </a:xfrm>
        </p:spPr>
        <p:txBody>
          <a:bodyPr/>
          <a:lstStyle/>
          <a:p>
            <a:r>
              <a:rPr lang="en-US" dirty="0">
                <a:latin typeface="Arial" pitchFamily="34" charset="0"/>
                <a:cs typeface="Arial" pitchFamily="34" charset="0"/>
              </a:rPr>
              <a:t>SUPPLY SHOCKS VS. DEMAND SHOCKS IN ACTION</a:t>
            </a:r>
          </a:p>
        </p:txBody>
      </p:sp>
      <p:sp>
        <p:nvSpPr>
          <p:cNvPr id="5" name="Content Placeholder 4"/>
          <p:cNvSpPr>
            <a:spLocks noGrp="1"/>
          </p:cNvSpPr>
          <p:nvPr>
            <p:ph sz="quarter" idx="10"/>
          </p:nvPr>
        </p:nvSpPr>
        <p:spPr>
          <a:xfrm>
            <a:off x="40563" y="1310333"/>
            <a:ext cx="9804186" cy="1476743"/>
          </a:xfrm>
        </p:spPr>
        <p:txBody>
          <a:bodyPr/>
          <a:lstStyle/>
          <a:p>
            <a:r>
              <a:rPr lang="en-US" sz="2400" dirty="0">
                <a:latin typeface="Arial" pitchFamily="34" charset="0"/>
                <a:cs typeface="Arial" pitchFamily="34" charset="0"/>
              </a:rPr>
              <a:t>Which type of recession is more common? Demand shocks are the usual culprit. Negative supply shocks are rare but nasty.</a:t>
            </a:r>
          </a:p>
        </p:txBody>
      </p:sp>
      <p:pic>
        <p:nvPicPr>
          <p:cNvPr id="8" name="Picture Placeholder 7" descr="Figure 12-17 An image of a line graph shows the U.S. unemployment rate since 1948. The graph shows the U.S. unemployment rate since 1948, with the dates of the 1973 Arab–Israeli war and the 1979 Iranian revolution marked on the graph. The first graph shows the vertical axis labeled as “Unemployment rate” ranging from 0 to 12, in increments of 2 and the horizontal axis labeled as “Year” ranging from negative 1948 to 2017. It shows the unemployment rate starting was 4 in 1948 and keeps fluctuating between 4 to 8 percent until 1970. It shows the highest rate of 11 percent between the years 1980 and 1990 and then again keeps on fluctuating between 4 and 8 percent until 209. It further soars to 10 percent in 2010 and falls to 4 percent in 2017.">
            <a:extLst>
              <a:ext uri="{FF2B5EF4-FFF2-40B4-BE49-F238E27FC236}">
                <a16:creationId xmlns:a16="http://schemas.microsoft.com/office/drawing/2014/main" id="{D7266252-1E5A-4354-97F7-FC94EA48DF96}"/>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556591" y="2396159"/>
            <a:ext cx="9057379" cy="4826275"/>
          </a:xfrm>
          <a:prstGeom prst="rect">
            <a:avLst/>
          </a:prstGeom>
        </p:spPr>
      </p:pic>
    </p:spTree>
    <p:extLst>
      <p:ext uri="{BB962C8B-B14F-4D97-AF65-F5344CB8AC3E}">
        <p14:creationId xmlns:p14="http://schemas.microsoft.com/office/powerpoint/2010/main" val="946260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076" y="180692"/>
            <a:ext cx="9996324" cy="1085827"/>
          </a:xfrm>
        </p:spPr>
        <p:txBody>
          <a:bodyPr/>
          <a:lstStyle/>
          <a:p>
            <a:r>
              <a:rPr lang="en-US" dirty="0">
                <a:latin typeface="Arial" pitchFamily="34" charset="0"/>
                <a:cs typeface="Arial" pitchFamily="34" charset="0"/>
              </a:rPr>
              <a:t>LONG-RUN MACROECONOMIC EQUILIBRIUM</a:t>
            </a:r>
          </a:p>
        </p:txBody>
      </p:sp>
      <p:sp>
        <p:nvSpPr>
          <p:cNvPr id="7" name="Content Placeholder 6"/>
          <p:cNvSpPr>
            <a:spLocks noGrp="1"/>
          </p:cNvSpPr>
          <p:nvPr>
            <p:ph sz="quarter" idx="10"/>
          </p:nvPr>
        </p:nvSpPr>
        <p:spPr>
          <a:xfrm>
            <a:off x="158145" y="1056992"/>
            <a:ext cx="9804186" cy="5658416"/>
          </a:xfrm>
        </p:spPr>
        <p:txBody>
          <a:bodyPr/>
          <a:lstStyle/>
          <a:p>
            <a:r>
              <a:rPr lang="en-US" sz="2400" dirty="0">
                <a:latin typeface="Arial" pitchFamily="34" charset="0"/>
                <a:cs typeface="Arial" pitchFamily="34" charset="0"/>
              </a:rPr>
              <a:t>The economy is in </a:t>
            </a:r>
            <a:r>
              <a:rPr lang="en-US" sz="2400" b="1" dirty="0">
                <a:latin typeface="Arial" pitchFamily="34" charset="0"/>
                <a:cs typeface="Arial" pitchFamily="34" charset="0"/>
              </a:rPr>
              <a:t>long-run macroeconomic equilibrium </a:t>
            </a:r>
            <a:r>
              <a:rPr lang="en-US" sz="2400" dirty="0">
                <a:latin typeface="Arial" pitchFamily="34" charset="0"/>
                <a:cs typeface="Arial" pitchFamily="34" charset="0"/>
              </a:rPr>
              <a:t>when the point of short-run macroeconomic equilibrium is on the long-run aggregate supply curve.</a:t>
            </a:r>
          </a:p>
        </p:txBody>
      </p:sp>
      <p:pic>
        <p:nvPicPr>
          <p:cNvPr id="5" name="Picture 4">
            <a:extLst>
              <a:ext uri="{FF2B5EF4-FFF2-40B4-BE49-F238E27FC236}">
                <a16:creationId xmlns:a16="http://schemas.microsoft.com/office/drawing/2014/main" id="{1CDCA8EA-5521-4735-870B-0FDEB6D116DF}"/>
              </a:ext>
            </a:extLst>
          </p:cNvPr>
          <p:cNvPicPr>
            <a:picLocks noChangeAspect="1"/>
          </p:cNvPicPr>
          <p:nvPr/>
        </p:nvPicPr>
        <p:blipFill>
          <a:blip r:embed="rId2"/>
          <a:stretch>
            <a:fillRect/>
          </a:stretch>
        </p:blipFill>
        <p:spPr>
          <a:xfrm>
            <a:off x="463826" y="2491409"/>
            <a:ext cx="8706677" cy="5100299"/>
          </a:xfrm>
          <a:prstGeom prst="rect">
            <a:avLst/>
          </a:prstGeom>
        </p:spPr>
      </p:pic>
    </p:spTree>
    <p:extLst>
      <p:ext uri="{BB962C8B-B14F-4D97-AF65-F5344CB8AC3E}">
        <p14:creationId xmlns:p14="http://schemas.microsoft.com/office/powerpoint/2010/main" val="3675023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3785"/>
            <a:ext cx="9996324" cy="1085827"/>
          </a:xfrm>
        </p:spPr>
        <p:txBody>
          <a:bodyPr/>
          <a:lstStyle/>
          <a:p>
            <a:r>
              <a:rPr lang="en-US" dirty="0">
                <a:latin typeface="Arial" pitchFamily="34" charset="0"/>
                <a:cs typeface="Arial" pitchFamily="34" charset="0"/>
              </a:rPr>
              <a:t>SHORT-RUN VS. LONG-RUN EFFECTS OF A NEGATIVE DEMAND SHOCK</a:t>
            </a:r>
          </a:p>
        </p:txBody>
      </p:sp>
      <p:pic>
        <p:nvPicPr>
          <p:cNvPr id="8" name="Picture Placeholder 7" descr="Figure 12-15 An image of a line graphs shows the short-run versus long-run effects of a negative demand shock.">
            <a:extLst>
              <a:ext uri="{FF2B5EF4-FFF2-40B4-BE49-F238E27FC236}">
                <a16:creationId xmlns:a16="http://schemas.microsoft.com/office/drawing/2014/main" id="{253BC259-F282-4714-85A0-530189DB306D}"/>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611372" y="1199613"/>
            <a:ext cx="8771167" cy="6208352"/>
          </a:xfrm>
          <a:prstGeom prst="rect">
            <a:avLst/>
          </a:prstGeom>
        </p:spPr>
      </p:pic>
    </p:spTree>
    <p:extLst>
      <p:ext uri="{BB962C8B-B14F-4D97-AF65-F5344CB8AC3E}">
        <p14:creationId xmlns:p14="http://schemas.microsoft.com/office/powerpoint/2010/main" val="3090883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9478"/>
            <a:ext cx="9996324" cy="1085827"/>
          </a:xfrm>
        </p:spPr>
        <p:txBody>
          <a:bodyPr/>
          <a:lstStyle/>
          <a:p>
            <a:r>
              <a:rPr lang="en-US" dirty="0">
                <a:latin typeface="Arial" pitchFamily="34" charset="0"/>
                <a:cs typeface="Arial" pitchFamily="34" charset="0"/>
              </a:rPr>
              <a:t>SHORT-RUN VS. LONG-RUN EFFECTS OF A POSITIVE DEMAND SHOCK</a:t>
            </a:r>
          </a:p>
        </p:txBody>
      </p:sp>
      <p:pic>
        <p:nvPicPr>
          <p:cNvPr id="7" name="Picture Placeholder 6" descr="Figure 12-16 An image of a line graphs shows the short-run versus long-run effects of a positive demand shock.">
            <a:extLst>
              <a:ext uri="{FF2B5EF4-FFF2-40B4-BE49-F238E27FC236}">
                <a16:creationId xmlns:a16="http://schemas.microsoft.com/office/drawing/2014/main" id="{6E94B2DB-8294-4402-991C-1494A8EEB1E6}"/>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808074" y="1531088"/>
            <a:ext cx="8282763" cy="5868740"/>
          </a:xfrm>
          <a:prstGeom prst="rect">
            <a:avLst/>
          </a:prstGeom>
        </p:spPr>
      </p:pic>
    </p:spTree>
    <p:extLst>
      <p:ext uri="{BB962C8B-B14F-4D97-AF65-F5344CB8AC3E}">
        <p14:creationId xmlns:p14="http://schemas.microsoft.com/office/powerpoint/2010/main" val="603162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506" y="193102"/>
            <a:ext cx="9996324" cy="987115"/>
          </a:xfrm>
        </p:spPr>
        <p:txBody>
          <a:bodyPr/>
          <a:lstStyle/>
          <a:p>
            <a:r>
              <a:rPr lang="en-US" dirty="0">
                <a:latin typeface="Arial" pitchFamily="34" charset="0"/>
                <a:cs typeface="Arial" pitchFamily="34" charset="0"/>
              </a:rPr>
              <a:t>THE AGGREGATE DEMAND CURVE</a:t>
            </a:r>
          </a:p>
        </p:txBody>
      </p:sp>
      <p:sp>
        <p:nvSpPr>
          <p:cNvPr id="5" name="Content Placeholder 4"/>
          <p:cNvSpPr>
            <a:spLocks noGrp="1"/>
          </p:cNvSpPr>
          <p:nvPr>
            <p:ph sz="quarter" idx="10"/>
          </p:nvPr>
        </p:nvSpPr>
        <p:spPr>
          <a:xfrm>
            <a:off x="-55506" y="1062247"/>
            <a:ext cx="9804186" cy="1851881"/>
          </a:xfrm>
        </p:spPr>
        <p:txBody>
          <a:bodyPr/>
          <a:lstStyle/>
          <a:p>
            <a:r>
              <a:rPr lang="en-US" b="1" dirty="0">
                <a:latin typeface="Arial" pitchFamily="34" charset="0"/>
                <a:cs typeface="Arial" pitchFamily="34" charset="0"/>
              </a:rPr>
              <a:t>Aggregate demand curve: </a:t>
            </a:r>
            <a:r>
              <a:rPr lang="en-US" dirty="0">
                <a:latin typeface="Arial" pitchFamily="34" charset="0"/>
                <a:cs typeface="Arial" pitchFamily="34" charset="0"/>
              </a:rPr>
              <a:t>the relationship between the </a:t>
            </a:r>
            <a:r>
              <a:rPr lang="en-US" b="1" dirty="0">
                <a:latin typeface="Arial" pitchFamily="34" charset="0"/>
                <a:cs typeface="Arial" pitchFamily="34" charset="0"/>
              </a:rPr>
              <a:t>aggregate price level </a:t>
            </a:r>
            <a:r>
              <a:rPr lang="en-US" dirty="0">
                <a:latin typeface="Arial" pitchFamily="34" charset="0"/>
                <a:cs typeface="Arial" pitchFamily="34" charset="0"/>
              </a:rPr>
              <a:t>and the </a:t>
            </a:r>
            <a:r>
              <a:rPr lang="en-US" b="1" dirty="0">
                <a:latin typeface="Arial" pitchFamily="34" charset="0"/>
                <a:cs typeface="Arial" pitchFamily="34" charset="0"/>
              </a:rPr>
              <a:t>quantity of aggregate output </a:t>
            </a:r>
            <a:r>
              <a:rPr lang="en-US" dirty="0">
                <a:latin typeface="Arial" pitchFamily="34" charset="0"/>
                <a:cs typeface="Arial" pitchFamily="34" charset="0"/>
              </a:rPr>
              <a:t>demanded by households, businesses, the government, and the rest of the world</a:t>
            </a:r>
          </a:p>
        </p:txBody>
      </p:sp>
      <p:pic>
        <p:nvPicPr>
          <p:cNvPr id="8" name="Picture Placeholder 7" descr="Figure 12-1 Line graph of Aggregate price level (GDP deflator, 2009 being 100) versus Real GDP (billions of 2009 dollars), showing a straight line for aggregate demand, as discussed in the caption. A label on the demand line explains, &quot;A movement down the AD curve leads to a lower aggregate price level and higher aggregate output.&quot;">
            <a:extLst>
              <a:ext uri="{FF2B5EF4-FFF2-40B4-BE49-F238E27FC236}">
                <a16:creationId xmlns:a16="http://schemas.microsoft.com/office/drawing/2014/main" id="{71A85EE6-AFB8-4C9A-A1FF-AD06132F9DEB}"/>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764088" y="3337260"/>
            <a:ext cx="8680537" cy="4242038"/>
          </a:xfrm>
          <a:prstGeom prst="rect">
            <a:avLst/>
          </a:prstGeom>
        </p:spPr>
      </p:pic>
    </p:spTree>
    <p:extLst>
      <p:ext uri="{BB962C8B-B14F-4D97-AF65-F5344CB8AC3E}">
        <p14:creationId xmlns:p14="http://schemas.microsoft.com/office/powerpoint/2010/main" val="26401016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0681AE-4959-4E90-AEEA-A3DAC71EA06A}"/>
              </a:ext>
            </a:extLst>
          </p:cNvPr>
          <p:cNvSpPr txBox="1"/>
          <p:nvPr/>
        </p:nvSpPr>
        <p:spPr>
          <a:xfrm>
            <a:off x="125861" y="1490871"/>
            <a:ext cx="10025304" cy="1938992"/>
          </a:xfrm>
          <a:prstGeom prst="rect">
            <a:avLst/>
          </a:prstGeom>
          <a:noFill/>
        </p:spPr>
        <p:txBody>
          <a:bodyPr wrap="square">
            <a:spAutoFit/>
          </a:bodyPr>
          <a:lstStyle/>
          <a:p>
            <a:pPr marL="285750" indent="-285750">
              <a:buFont typeface="Arial" panose="020B0604020202020204" pitchFamily="34" charset="0"/>
              <a:buChar char="•"/>
            </a:pPr>
            <a:r>
              <a:rPr lang="en-US" sz="2400" dirty="0"/>
              <a:t>In the short run, shifts in aggregate demand cause fluctuations in the economy’s output of goods and services.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In the long run, shifts in aggregate demand affect the overall price level but do not affect output.</a:t>
            </a:r>
          </a:p>
        </p:txBody>
      </p:sp>
      <p:sp>
        <p:nvSpPr>
          <p:cNvPr id="5" name="Rectangle 2">
            <a:extLst>
              <a:ext uri="{FF2B5EF4-FFF2-40B4-BE49-F238E27FC236}">
                <a16:creationId xmlns:a16="http://schemas.microsoft.com/office/drawing/2014/main" id="{43B30BC8-C360-426D-B5C1-5739F939B1BE}"/>
              </a:ext>
            </a:extLst>
          </p:cNvPr>
          <p:cNvSpPr>
            <a:spLocks noGrp="1" noChangeArrowheads="1"/>
          </p:cNvSpPr>
          <p:nvPr>
            <p:ph type="title"/>
          </p:nvPr>
        </p:nvSpPr>
        <p:spPr>
          <a:xfrm>
            <a:off x="324644" y="195471"/>
            <a:ext cx="9409112" cy="1295400"/>
          </a:xfrm>
          <a:noFill/>
        </p:spPr>
        <p:txBody>
          <a:bodyPr lIns="101283" tIns="50642" rIns="101283" bIns="50642" anchor="ctr" anchorCtr="0"/>
          <a:lstStyle/>
          <a:p>
            <a:r>
              <a:rPr lang="en-US" altLang="en-US" sz="3200" cap="all" dirty="0">
                <a:solidFill>
                  <a:srgbClr val="1034E6"/>
                </a:solidFill>
                <a:latin typeface="Arial" pitchFamily="34" charset="0"/>
                <a:cs typeface="Arial" pitchFamily="34" charset="0"/>
              </a:rPr>
              <a:t>Shifts in Aggregate Demand</a:t>
            </a:r>
          </a:p>
        </p:txBody>
      </p:sp>
      <p:pic>
        <p:nvPicPr>
          <p:cNvPr id="9" name="Picture 8">
            <a:extLst>
              <a:ext uri="{FF2B5EF4-FFF2-40B4-BE49-F238E27FC236}">
                <a16:creationId xmlns:a16="http://schemas.microsoft.com/office/drawing/2014/main" id="{B4FACFE7-9DD6-4F6C-99F6-E547BC2FB137}"/>
              </a:ext>
            </a:extLst>
          </p:cNvPr>
          <p:cNvPicPr>
            <a:picLocks noChangeAspect="1"/>
          </p:cNvPicPr>
          <p:nvPr/>
        </p:nvPicPr>
        <p:blipFill>
          <a:blip r:embed="rId2"/>
          <a:stretch>
            <a:fillRect/>
          </a:stretch>
        </p:blipFill>
        <p:spPr>
          <a:xfrm>
            <a:off x="1437920" y="3710457"/>
            <a:ext cx="7772341" cy="3505504"/>
          </a:xfrm>
          <a:prstGeom prst="rect">
            <a:avLst/>
          </a:prstGeom>
        </p:spPr>
      </p:pic>
    </p:spTree>
    <p:extLst>
      <p:ext uri="{BB962C8B-B14F-4D97-AF65-F5344CB8AC3E}">
        <p14:creationId xmlns:p14="http://schemas.microsoft.com/office/powerpoint/2010/main" val="137979107"/>
      </p:ext>
    </p:extLst>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2">
            <a:extLst>
              <a:ext uri="{FF2B5EF4-FFF2-40B4-BE49-F238E27FC236}">
                <a16:creationId xmlns:a16="http://schemas.microsoft.com/office/drawing/2014/main" id="{47686FD5-C8FC-44A3-9872-61BB09E94BFF}"/>
              </a:ext>
            </a:extLst>
          </p:cNvPr>
          <p:cNvSpPr>
            <a:spLocks noGrp="1"/>
          </p:cNvSpPr>
          <p:nvPr>
            <p:ph type="sldNum" sz="quarter" idx="10"/>
          </p:nvPr>
        </p:nvSpPr>
        <p:spPr bwMode="auto">
          <a:xfrm>
            <a:off x="8229600" y="6248400"/>
            <a:ext cx="762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b="1" kern="1200">
                <a:solidFill>
                  <a:schemeClr val="tx1"/>
                </a:solidFill>
                <a:latin typeface="Verdana" panose="020B0604030504040204" pitchFamily="34" charset="0"/>
                <a:ea typeface="+mn-ea"/>
                <a:cs typeface="+mn-cs"/>
              </a:defRPr>
            </a:lvl1pPr>
            <a:lvl2pPr marL="457200" algn="l" rtl="0" fontAlgn="base">
              <a:spcBef>
                <a:spcPct val="0"/>
              </a:spcBef>
              <a:spcAft>
                <a:spcPct val="0"/>
              </a:spcAft>
              <a:defRPr sz="2400" kern="1200">
                <a:solidFill>
                  <a:schemeClr val="tx1"/>
                </a:solidFill>
                <a:latin typeface="Verdan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Verdan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Verdan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Verdana" panose="020B0604030504040204" pitchFamily="34" charset="0"/>
                <a:ea typeface="+mn-ea"/>
                <a:cs typeface="+mn-cs"/>
              </a:defRPr>
            </a:lvl5pPr>
            <a:lvl6pPr marL="2286000" algn="l" defTabSz="914400" rtl="0" eaLnBrk="1" latinLnBrk="0" hangingPunct="1">
              <a:defRPr sz="2400" kern="1200">
                <a:solidFill>
                  <a:schemeClr val="tx1"/>
                </a:solidFill>
                <a:latin typeface="Verdana" panose="020B0604030504040204" pitchFamily="34" charset="0"/>
                <a:ea typeface="+mn-ea"/>
                <a:cs typeface="+mn-cs"/>
              </a:defRPr>
            </a:lvl6pPr>
            <a:lvl7pPr marL="2743200" algn="l" defTabSz="914400" rtl="0" eaLnBrk="1" latinLnBrk="0" hangingPunct="1">
              <a:defRPr sz="2400" kern="1200">
                <a:solidFill>
                  <a:schemeClr val="tx1"/>
                </a:solidFill>
                <a:latin typeface="Verdana" panose="020B0604030504040204" pitchFamily="34" charset="0"/>
                <a:ea typeface="+mn-ea"/>
                <a:cs typeface="+mn-cs"/>
              </a:defRPr>
            </a:lvl7pPr>
            <a:lvl8pPr marL="3200400" algn="l" defTabSz="914400" rtl="0" eaLnBrk="1" latinLnBrk="0" hangingPunct="1">
              <a:defRPr sz="2400" kern="1200">
                <a:solidFill>
                  <a:schemeClr val="tx1"/>
                </a:solidFill>
                <a:latin typeface="Verdana" panose="020B0604030504040204" pitchFamily="34" charset="0"/>
                <a:ea typeface="+mn-ea"/>
                <a:cs typeface="+mn-cs"/>
              </a:defRPr>
            </a:lvl8pPr>
            <a:lvl9pPr marL="3657600" algn="l" defTabSz="914400" rtl="0" eaLnBrk="1" latinLnBrk="0" hangingPunct="1">
              <a:defRPr sz="2400" kern="1200">
                <a:solidFill>
                  <a:schemeClr val="tx1"/>
                </a:solidFill>
                <a:latin typeface="Verdana" panose="020B0604030504040204" pitchFamily="34" charset="0"/>
                <a:ea typeface="+mn-ea"/>
                <a:cs typeface="+mn-cs"/>
              </a:defRPr>
            </a:lvl9pPr>
          </a:lstStyle>
          <a:p>
            <a:pPr eaLnBrk="1" hangingPunct="1"/>
            <a:fld id="{CBB8941E-E9EA-40CB-B151-290192A300BF}" type="slidenum">
              <a:rPr lang="en-US" altLang="en-US" smtClean="0"/>
              <a:pPr eaLnBrk="1" hangingPunct="1"/>
              <a:t>41</a:t>
            </a:fld>
            <a:endParaRPr lang="en-US" altLang="en-US" sz="1320"/>
          </a:p>
        </p:txBody>
      </p:sp>
      <p:grpSp>
        <p:nvGrpSpPr>
          <p:cNvPr id="2" name="Group 2">
            <a:extLst>
              <a:ext uri="{FF2B5EF4-FFF2-40B4-BE49-F238E27FC236}">
                <a16:creationId xmlns:a16="http://schemas.microsoft.com/office/drawing/2014/main" id="{2558B139-8B2C-48A2-BA19-67609D9E4044}"/>
              </a:ext>
            </a:extLst>
          </p:cNvPr>
          <p:cNvGrpSpPr>
            <a:grpSpLocks/>
          </p:cNvGrpSpPr>
          <p:nvPr/>
        </p:nvGrpSpPr>
        <p:grpSpPr bwMode="auto">
          <a:xfrm>
            <a:off x="2959895" y="1759268"/>
            <a:ext cx="6782435" cy="3419158"/>
            <a:chOff x="1695" y="942"/>
            <a:chExt cx="3884" cy="1958"/>
          </a:xfrm>
        </p:grpSpPr>
        <p:sp>
          <p:nvSpPr>
            <p:cNvPr id="34852" name="Rectangle 3">
              <a:extLst>
                <a:ext uri="{FF2B5EF4-FFF2-40B4-BE49-F238E27FC236}">
                  <a16:creationId xmlns:a16="http://schemas.microsoft.com/office/drawing/2014/main" id="{C66E8EA2-42D3-4A24-8200-F1970A9888B6}"/>
                </a:ext>
              </a:extLst>
            </p:cNvPr>
            <p:cNvSpPr>
              <a:spLocks noChangeArrowheads="1"/>
            </p:cNvSpPr>
            <p:nvPr/>
          </p:nvSpPr>
          <p:spPr bwMode="auto">
            <a:xfrm>
              <a:off x="3583" y="942"/>
              <a:ext cx="1996" cy="51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0117" tIns="20117" rIns="20117" bIns="20117">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nSpc>
                  <a:spcPct val="85000"/>
                </a:lnSpc>
              </a:pPr>
              <a:r>
                <a:rPr lang="en-US" altLang="en-US" sz="2200" dirty="0">
                  <a:solidFill>
                    <a:srgbClr val="080001"/>
                  </a:solidFill>
                  <a:latin typeface="Tahoma" panose="020B0604030504040204" pitchFamily="34" charset="0"/>
                </a:rPr>
                <a:t>1. An adverse shift in the short-run aggregate-supply curve…</a:t>
              </a:r>
            </a:p>
          </p:txBody>
        </p:sp>
        <p:sp>
          <p:nvSpPr>
            <p:cNvPr id="34853" name="Line 4">
              <a:extLst>
                <a:ext uri="{FF2B5EF4-FFF2-40B4-BE49-F238E27FC236}">
                  <a16:creationId xmlns:a16="http://schemas.microsoft.com/office/drawing/2014/main" id="{7167B15E-48AC-4815-830D-165E2104433B}"/>
                </a:ext>
              </a:extLst>
            </p:cNvPr>
            <p:cNvSpPr>
              <a:spLocks noChangeShapeType="1"/>
            </p:cNvSpPr>
            <p:nvPr/>
          </p:nvSpPr>
          <p:spPr bwMode="auto">
            <a:xfrm flipV="1">
              <a:off x="1695" y="1562"/>
              <a:ext cx="2389" cy="1338"/>
            </a:xfrm>
            <a:prstGeom prst="line">
              <a:avLst/>
            </a:prstGeom>
            <a:noFill/>
            <a:ln w="25400">
              <a:solidFill>
                <a:srgbClr val="B0001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540"/>
            </a:p>
          </p:txBody>
        </p:sp>
        <p:sp>
          <p:nvSpPr>
            <p:cNvPr id="34854" name="Rectangle 5">
              <a:extLst>
                <a:ext uri="{FF2B5EF4-FFF2-40B4-BE49-F238E27FC236}">
                  <a16:creationId xmlns:a16="http://schemas.microsoft.com/office/drawing/2014/main" id="{A0A0E769-1EA3-4B6A-8020-3EDE9A01BC4B}"/>
                </a:ext>
              </a:extLst>
            </p:cNvPr>
            <p:cNvSpPr>
              <a:spLocks noChangeArrowheads="1"/>
            </p:cNvSpPr>
            <p:nvPr/>
          </p:nvSpPr>
          <p:spPr bwMode="auto">
            <a:xfrm>
              <a:off x="3840" y="1344"/>
              <a:ext cx="43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83" tIns="50642" rIns="101283" bIns="50642">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2200" b="1" i="1">
                  <a:solidFill>
                    <a:srgbClr val="000000"/>
                  </a:solidFill>
                  <a:latin typeface="Tahoma" panose="020B0604030504040204" pitchFamily="34" charset="0"/>
                </a:rPr>
                <a:t>AS</a:t>
              </a:r>
              <a:r>
                <a:rPr lang="en-US" altLang="en-US" sz="2200" b="1" i="1" baseline="-25000">
                  <a:solidFill>
                    <a:srgbClr val="000000"/>
                  </a:solidFill>
                  <a:latin typeface="Tahoma" panose="020B0604030504040204" pitchFamily="34" charset="0"/>
                </a:rPr>
                <a:t>2</a:t>
              </a:r>
            </a:p>
          </p:txBody>
        </p:sp>
        <p:sp>
          <p:nvSpPr>
            <p:cNvPr id="34855" name="AutoShape 6">
              <a:extLst>
                <a:ext uri="{FF2B5EF4-FFF2-40B4-BE49-F238E27FC236}">
                  <a16:creationId xmlns:a16="http://schemas.microsoft.com/office/drawing/2014/main" id="{7983E3F2-77FD-4046-855A-A7BD82CE431E}"/>
                </a:ext>
              </a:extLst>
            </p:cNvPr>
            <p:cNvSpPr>
              <a:spLocks noChangeArrowheads="1"/>
            </p:cNvSpPr>
            <p:nvPr/>
          </p:nvSpPr>
          <p:spPr bwMode="auto">
            <a:xfrm>
              <a:off x="3696" y="1776"/>
              <a:ext cx="576" cy="144"/>
            </a:xfrm>
            <a:prstGeom prst="leftArrow">
              <a:avLst>
                <a:gd name="adj1" fmla="val 50000"/>
                <a:gd name="adj2" fmla="val 99963"/>
              </a:avLst>
            </a:prstGeom>
            <a:solidFill>
              <a:srgbClr val="DE381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endParaRPr lang="en-US" altLang="en-US" sz="2640"/>
            </a:p>
          </p:txBody>
        </p:sp>
        <p:cxnSp>
          <p:nvCxnSpPr>
            <p:cNvPr id="34856" name="AutoShape 7">
              <a:extLst>
                <a:ext uri="{FF2B5EF4-FFF2-40B4-BE49-F238E27FC236}">
                  <a16:creationId xmlns:a16="http://schemas.microsoft.com/office/drawing/2014/main" id="{F38262C1-0212-4DF4-8CB2-3184C1EDD8F9}"/>
                </a:ext>
              </a:extLst>
            </p:cNvPr>
            <p:cNvCxnSpPr>
              <a:cxnSpLocks noChangeShapeType="1"/>
              <a:stCxn id="34852" idx="2"/>
              <a:endCxn id="34855" idx="3"/>
            </p:cNvCxnSpPr>
            <p:nvPr/>
          </p:nvCxnSpPr>
          <p:spPr bwMode="auto">
            <a:xfrm flipH="1">
              <a:off x="4272" y="1460"/>
              <a:ext cx="309" cy="388"/>
            </a:xfrm>
            <a:prstGeom prst="straightConnector1">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cxnSp>
      </p:grpSp>
      <p:sp>
        <p:nvSpPr>
          <p:cNvPr id="34820" name="Line 8">
            <a:extLst>
              <a:ext uri="{FF2B5EF4-FFF2-40B4-BE49-F238E27FC236}">
                <a16:creationId xmlns:a16="http://schemas.microsoft.com/office/drawing/2014/main" id="{80BBB333-61AC-4552-8813-678DE8F130D4}"/>
              </a:ext>
            </a:extLst>
          </p:cNvPr>
          <p:cNvSpPr>
            <a:spLocks noChangeShapeType="1"/>
          </p:cNvSpPr>
          <p:nvPr/>
        </p:nvSpPr>
        <p:spPr bwMode="auto">
          <a:xfrm flipV="1">
            <a:off x="2119947" y="1605597"/>
            <a:ext cx="0" cy="4828382"/>
          </a:xfrm>
          <a:prstGeom prst="line">
            <a:avLst/>
          </a:prstGeom>
          <a:noFill/>
          <a:ln w="25400">
            <a:solidFill>
              <a:srgbClr val="08000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540"/>
          </a:p>
        </p:txBody>
      </p:sp>
      <p:sp>
        <p:nvSpPr>
          <p:cNvPr id="34821" name="Line 9">
            <a:extLst>
              <a:ext uri="{FF2B5EF4-FFF2-40B4-BE49-F238E27FC236}">
                <a16:creationId xmlns:a16="http://schemas.microsoft.com/office/drawing/2014/main" id="{FC4104CD-FEF4-4876-8936-C5F6AA27282F}"/>
              </a:ext>
            </a:extLst>
          </p:cNvPr>
          <p:cNvSpPr>
            <a:spLocks noChangeShapeType="1"/>
          </p:cNvSpPr>
          <p:nvPr/>
        </p:nvSpPr>
        <p:spPr bwMode="auto">
          <a:xfrm>
            <a:off x="2126933" y="6437472"/>
            <a:ext cx="7680008" cy="0"/>
          </a:xfrm>
          <a:prstGeom prst="line">
            <a:avLst/>
          </a:prstGeom>
          <a:noFill/>
          <a:ln w="25400">
            <a:solidFill>
              <a:srgbClr val="08000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540"/>
          </a:p>
        </p:txBody>
      </p:sp>
      <p:sp>
        <p:nvSpPr>
          <p:cNvPr id="34822" name="Rectangle 10">
            <a:extLst>
              <a:ext uri="{FF2B5EF4-FFF2-40B4-BE49-F238E27FC236}">
                <a16:creationId xmlns:a16="http://schemas.microsoft.com/office/drawing/2014/main" id="{C81F6B50-394B-4CE3-B6FC-2FA54B32B168}"/>
              </a:ext>
            </a:extLst>
          </p:cNvPr>
          <p:cNvSpPr>
            <a:spLocks noChangeArrowheads="1"/>
          </p:cNvSpPr>
          <p:nvPr/>
        </p:nvSpPr>
        <p:spPr bwMode="auto">
          <a:xfrm>
            <a:off x="3436621" y="1790700"/>
            <a:ext cx="1863249" cy="96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83" tIns="50642" rIns="101283" bIns="50642">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ctr">
              <a:lnSpc>
                <a:spcPct val="85000"/>
              </a:lnSpc>
            </a:pPr>
            <a:r>
              <a:rPr lang="en-US" altLang="en-US" sz="2200" b="1" dirty="0">
                <a:solidFill>
                  <a:srgbClr val="000000"/>
                </a:solidFill>
                <a:latin typeface="Tahoma" panose="020B0604030504040204" pitchFamily="34" charset="0"/>
              </a:rPr>
              <a:t>Long-run</a:t>
            </a:r>
          </a:p>
          <a:p>
            <a:pPr algn="ctr">
              <a:lnSpc>
                <a:spcPct val="85000"/>
              </a:lnSpc>
            </a:pPr>
            <a:r>
              <a:rPr lang="en-US" altLang="en-US" sz="2200" b="1" dirty="0">
                <a:solidFill>
                  <a:srgbClr val="000000"/>
                </a:solidFill>
                <a:latin typeface="Tahoma" panose="020B0604030504040204" pitchFamily="34" charset="0"/>
              </a:rPr>
              <a:t>aggregate</a:t>
            </a:r>
          </a:p>
          <a:p>
            <a:pPr algn="ctr">
              <a:lnSpc>
                <a:spcPct val="85000"/>
              </a:lnSpc>
            </a:pPr>
            <a:r>
              <a:rPr lang="en-US" altLang="en-US" sz="2200" b="1" dirty="0">
                <a:solidFill>
                  <a:srgbClr val="000000"/>
                </a:solidFill>
                <a:latin typeface="Tahoma" panose="020B0604030504040204" pitchFamily="34" charset="0"/>
              </a:rPr>
              <a:t>supply</a:t>
            </a:r>
          </a:p>
        </p:txBody>
      </p:sp>
      <p:sp>
        <p:nvSpPr>
          <p:cNvPr id="34823" name="Rectangle 11">
            <a:extLst>
              <a:ext uri="{FF2B5EF4-FFF2-40B4-BE49-F238E27FC236}">
                <a16:creationId xmlns:a16="http://schemas.microsoft.com/office/drawing/2014/main" id="{92A88EE6-7339-47A3-858C-0014A095024E}"/>
              </a:ext>
            </a:extLst>
          </p:cNvPr>
          <p:cNvSpPr>
            <a:spLocks noChangeArrowheads="1"/>
          </p:cNvSpPr>
          <p:nvPr/>
        </p:nvSpPr>
        <p:spPr bwMode="auto">
          <a:xfrm>
            <a:off x="7795260" y="2628900"/>
            <a:ext cx="2263140" cy="111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83" tIns="50642" rIns="101283" bIns="50642">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ctr"/>
            <a:r>
              <a:rPr lang="en-US" altLang="en-US" sz="2200" b="1">
                <a:solidFill>
                  <a:srgbClr val="000000"/>
                </a:solidFill>
                <a:latin typeface="Tahoma" panose="020B0604030504040204" pitchFamily="34" charset="0"/>
              </a:rPr>
              <a:t>Short-run aggregate</a:t>
            </a:r>
          </a:p>
          <a:p>
            <a:pPr algn="ctr"/>
            <a:r>
              <a:rPr lang="en-US" altLang="en-US" sz="2200" b="1">
                <a:solidFill>
                  <a:srgbClr val="000000"/>
                </a:solidFill>
                <a:latin typeface="Tahoma" panose="020B0604030504040204" pitchFamily="34" charset="0"/>
              </a:rPr>
              <a:t>supply, </a:t>
            </a:r>
            <a:r>
              <a:rPr lang="en-US" altLang="en-US" sz="2200" b="1" i="1">
                <a:solidFill>
                  <a:srgbClr val="000000"/>
                </a:solidFill>
                <a:latin typeface="Tahoma" panose="020B0604030504040204" pitchFamily="34" charset="0"/>
              </a:rPr>
              <a:t>AS</a:t>
            </a:r>
            <a:r>
              <a:rPr lang="en-US" altLang="en-US" sz="2200" b="1" i="1" baseline="-25000">
                <a:solidFill>
                  <a:srgbClr val="000000"/>
                </a:solidFill>
                <a:latin typeface="Tahoma" panose="020B0604030504040204" pitchFamily="34" charset="0"/>
              </a:rPr>
              <a:t>1</a:t>
            </a:r>
          </a:p>
        </p:txBody>
      </p:sp>
      <p:grpSp>
        <p:nvGrpSpPr>
          <p:cNvPr id="34824" name="Group 15">
            <a:extLst>
              <a:ext uri="{FF2B5EF4-FFF2-40B4-BE49-F238E27FC236}">
                <a16:creationId xmlns:a16="http://schemas.microsoft.com/office/drawing/2014/main" id="{A13F6617-F8E4-4DEF-B506-998C534146DB}"/>
              </a:ext>
            </a:extLst>
          </p:cNvPr>
          <p:cNvGrpSpPr>
            <a:grpSpLocks/>
          </p:cNvGrpSpPr>
          <p:nvPr/>
        </p:nvGrpSpPr>
        <p:grpSpPr bwMode="auto">
          <a:xfrm>
            <a:off x="1080929" y="1642270"/>
            <a:ext cx="951705" cy="714216"/>
            <a:chOff x="619" y="1019"/>
            <a:chExt cx="545" cy="409"/>
          </a:xfrm>
        </p:grpSpPr>
        <p:sp>
          <p:nvSpPr>
            <p:cNvPr id="34850" name="Rectangle 16">
              <a:extLst>
                <a:ext uri="{FF2B5EF4-FFF2-40B4-BE49-F238E27FC236}">
                  <a16:creationId xmlns:a16="http://schemas.microsoft.com/office/drawing/2014/main" id="{1C3BA95A-0013-4BE6-876E-0FC5E3855DC6}"/>
                </a:ext>
              </a:extLst>
            </p:cNvPr>
            <p:cNvSpPr>
              <a:spLocks noChangeArrowheads="1"/>
            </p:cNvSpPr>
            <p:nvPr/>
          </p:nvSpPr>
          <p:spPr bwMode="auto">
            <a:xfrm>
              <a:off x="638" y="1019"/>
              <a:ext cx="52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283" tIns="50642" rIns="101283" bIns="50642">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2200" b="1">
                  <a:solidFill>
                    <a:srgbClr val="000000"/>
                  </a:solidFill>
                  <a:latin typeface="Tahoma" panose="020B0604030504040204" pitchFamily="34" charset="0"/>
                </a:rPr>
                <a:t>Price</a:t>
              </a:r>
            </a:p>
          </p:txBody>
        </p:sp>
        <p:sp>
          <p:nvSpPr>
            <p:cNvPr id="34851" name="Rectangle 17">
              <a:extLst>
                <a:ext uri="{FF2B5EF4-FFF2-40B4-BE49-F238E27FC236}">
                  <a16:creationId xmlns:a16="http://schemas.microsoft.com/office/drawing/2014/main" id="{B0D4FC6D-3B5B-4C91-9DFF-B4AB3C2B5C5C}"/>
                </a:ext>
              </a:extLst>
            </p:cNvPr>
            <p:cNvSpPr>
              <a:spLocks noChangeArrowheads="1"/>
            </p:cNvSpPr>
            <p:nvPr/>
          </p:nvSpPr>
          <p:spPr bwMode="auto">
            <a:xfrm>
              <a:off x="619" y="1176"/>
              <a:ext cx="54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283" tIns="50642" rIns="101283" bIns="50642">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2200" b="1">
                  <a:solidFill>
                    <a:srgbClr val="000000"/>
                  </a:solidFill>
                  <a:latin typeface="Tahoma" panose="020B0604030504040204" pitchFamily="34" charset="0"/>
                </a:rPr>
                <a:t>Level</a:t>
              </a:r>
            </a:p>
          </p:txBody>
        </p:sp>
      </p:grpSp>
      <p:sp>
        <p:nvSpPr>
          <p:cNvPr id="34825" name="Rectangle 18">
            <a:extLst>
              <a:ext uri="{FF2B5EF4-FFF2-40B4-BE49-F238E27FC236}">
                <a16:creationId xmlns:a16="http://schemas.microsoft.com/office/drawing/2014/main" id="{F6962A99-44D5-422A-BA97-A46DC997EA45}"/>
              </a:ext>
            </a:extLst>
          </p:cNvPr>
          <p:cNvSpPr>
            <a:spLocks noChangeArrowheads="1"/>
          </p:cNvSpPr>
          <p:nvPr/>
        </p:nvSpPr>
        <p:spPr bwMode="auto">
          <a:xfrm>
            <a:off x="1754982" y="6320473"/>
            <a:ext cx="384081" cy="44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283" tIns="50642" rIns="101283" bIns="50642">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2200" b="1">
                <a:solidFill>
                  <a:srgbClr val="000000"/>
                </a:solidFill>
                <a:latin typeface="Tahoma" panose="020B0604030504040204" pitchFamily="34" charset="0"/>
              </a:rPr>
              <a:t>0</a:t>
            </a:r>
          </a:p>
        </p:txBody>
      </p:sp>
      <p:sp>
        <p:nvSpPr>
          <p:cNvPr id="34826" name="Rectangle 19">
            <a:extLst>
              <a:ext uri="{FF2B5EF4-FFF2-40B4-BE49-F238E27FC236}">
                <a16:creationId xmlns:a16="http://schemas.microsoft.com/office/drawing/2014/main" id="{3FAB4511-FFA5-46D6-9EBA-15CFDB784E79}"/>
              </a:ext>
            </a:extLst>
          </p:cNvPr>
          <p:cNvSpPr>
            <a:spLocks noChangeArrowheads="1"/>
          </p:cNvSpPr>
          <p:nvPr/>
        </p:nvSpPr>
        <p:spPr bwMode="auto">
          <a:xfrm>
            <a:off x="6679407" y="5824538"/>
            <a:ext cx="2900795" cy="44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283" tIns="50642" rIns="101283" bIns="50642">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2200" b="1">
                <a:solidFill>
                  <a:srgbClr val="000000"/>
                </a:solidFill>
                <a:latin typeface="Tahoma" panose="020B0604030504040204" pitchFamily="34" charset="0"/>
              </a:rPr>
              <a:t>Aggregate demand</a:t>
            </a:r>
          </a:p>
        </p:txBody>
      </p:sp>
      <p:sp>
        <p:nvSpPr>
          <p:cNvPr id="34827" name="Rectangle 20">
            <a:extLst>
              <a:ext uri="{FF2B5EF4-FFF2-40B4-BE49-F238E27FC236}">
                <a16:creationId xmlns:a16="http://schemas.microsoft.com/office/drawing/2014/main" id="{E35BF12E-0949-4057-8231-7AADFEDED4EE}"/>
              </a:ext>
            </a:extLst>
          </p:cNvPr>
          <p:cNvSpPr>
            <a:spLocks noChangeArrowheads="1"/>
          </p:cNvSpPr>
          <p:nvPr/>
        </p:nvSpPr>
        <p:spPr bwMode="auto">
          <a:xfrm>
            <a:off x="5139215" y="4368166"/>
            <a:ext cx="396905" cy="44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283" tIns="50642" rIns="101283" bIns="50642">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2200" b="1">
                <a:solidFill>
                  <a:srgbClr val="000000"/>
                </a:solidFill>
                <a:latin typeface="Tahoma" panose="020B0604030504040204" pitchFamily="34" charset="0"/>
              </a:rPr>
              <a:t>A</a:t>
            </a:r>
          </a:p>
        </p:txBody>
      </p:sp>
      <p:sp>
        <p:nvSpPr>
          <p:cNvPr id="34828" name="Line 21">
            <a:extLst>
              <a:ext uri="{FF2B5EF4-FFF2-40B4-BE49-F238E27FC236}">
                <a16:creationId xmlns:a16="http://schemas.microsoft.com/office/drawing/2014/main" id="{11F355FB-0F18-41D8-83C7-B5D0C8338238}"/>
              </a:ext>
            </a:extLst>
          </p:cNvPr>
          <p:cNvSpPr>
            <a:spLocks noChangeShapeType="1"/>
          </p:cNvSpPr>
          <p:nvPr/>
        </p:nvSpPr>
        <p:spPr bwMode="auto">
          <a:xfrm>
            <a:off x="2111217" y="4864100"/>
            <a:ext cx="3048953" cy="0"/>
          </a:xfrm>
          <a:prstGeom prst="line">
            <a:avLst/>
          </a:prstGeom>
          <a:noFill/>
          <a:ln w="25400">
            <a:solidFill>
              <a:srgbClr val="DE381C"/>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540"/>
          </a:p>
        </p:txBody>
      </p:sp>
      <p:sp>
        <p:nvSpPr>
          <p:cNvPr id="34829" name="Rectangle 22">
            <a:extLst>
              <a:ext uri="{FF2B5EF4-FFF2-40B4-BE49-F238E27FC236}">
                <a16:creationId xmlns:a16="http://schemas.microsoft.com/office/drawing/2014/main" id="{DE499800-ADD8-4C96-865A-43902977CD53}"/>
              </a:ext>
            </a:extLst>
          </p:cNvPr>
          <p:cNvSpPr>
            <a:spLocks noChangeArrowheads="1"/>
          </p:cNvSpPr>
          <p:nvPr/>
        </p:nvSpPr>
        <p:spPr bwMode="auto">
          <a:xfrm>
            <a:off x="4920932" y="6456681"/>
            <a:ext cx="513924" cy="44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283" tIns="50642" rIns="101283" bIns="50642">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2200" b="1" i="1">
                <a:solidFill>
                  <a:srgbClr val="000000"/>
                </a:solidFill>
                <a:latin typeface="Tahoma" panose="020B0604030504040204" pitchFamily="34" charset="0"/>
              </a:rPr>
              <a:t>Y</a:t>
            </a:r>
            <a:r>
              <a:rPr lang="en-US" altLang="en-US" sz="2200" b="1" i="1" baseline="-25000">
                <a:solidFill>
                  <a:srgbClr val="000000"/>
                </a:solidFill>
                <a:latin typeface="Tahoma" panose="020B0604030504040204" pitchFamily="34" charset="0"/>
              </a:rPr>
              <a:t>1</a:t>
            </a:r>
          </a:p>
        </p:txBody>
      </p:sp>
      <p:sp>
        <p:nvSpPr>
          <p:cNvPr id="34830" name="Line 23">
            <a:extLst>
              <a:ext uri="{FF2B5EF4-FFF2-40B4-BE49-F238E27FC236}">
                <a16:creationId xmlns:a16="http://schemas.microsoft.com/office/drawing/2014/main" id="{59590F36-D73E-4E78-A9EF-221832C02453}"/>
              </a:ext>
            </a:extLst>
          </p:cNvPr>
          <p:cNvSpPr>
            <a:spLocks noChangeShapeType="1"/>
          </p:cNvSpPr>
          <p:nvPr/>
        </p:nvSpPr>
        <p:spPr bwMode="auto">
          <a:xfrm>
            <a:off x="5113020" y="2379187"/>
            <a:ext cx="0" cy="4070508"/>
          </a:xfrm>
          <a:prstGeom prst="line">
            <a:avLst/>
          </a:prstGeom>
          <a:noFill/>
          <a:ln w="50800">
            <a:solidFill>
              <a:srgbClr val="33996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540"/>
          </a:p>
        </p:txBody>
      </p:sp>
      <p:sp>
        <p:nvSpPr>
          <p:cNvPr id="34831" name="Line 24">
            <a:extLst>
              <a:ext uri="{FF2B5EF4-FFF2-40B4-BE49-F238E27FC236}">
                <a16:creationId xmlns:a16="http://schemas.microsoft.com/office/drawing/2014/main" id="{69761DB3-3209-4100-8ED3-DCA3B5636472}"/>
              </a:ext>
            </a:extLst>
          </p:cNvPr>
          <p:cNvSpPr>
            <a:spLocks noChangeShapeType="1"/>
          </p:cNvSpPr>
          <p:nvPr/>
        </p:nvSpPr>
        <p:spPr bwMode="auto">
          <a:xfrm flipV="1">
            <a:off x="3969227" y="3226118"/>
            <a:ext cx="4032091" cy="2308543"/>
          </a:xfrm>
          <a:prstGeom prst="line">
            <a:avLst/>
          </a:prstGeom>
          <a:noFill/>
          <a:ln w="25400">
            <a:solidFill>
              <a:srgbClr val="474A8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540"/>
          </a:p>
        </p:txBody>
      </p:sp>
      <p:sp>
        <p:nvSpPr>
          <p:cNvPr id="34832" name="Line 25">
            <a:extLst>
              <a:ext uri="{FF2B5EF4-FFF2-40B4-BE49-F238E27FC236}">
                <a16:creationId xmlns:a16="http://schemas.microsoft.com/office/drawing/2014/main" id="{E1739418-86B1-4C33-A8D9-80DE74E2B6E9}"/>
              </a:ext>
            </a:extLst>
          </p:cNvPr>
          <p:cNvSpPr>
            <a:spLocks noChangeShapeType="1"/>
          </p:cNvSpPr>
          <p:nvPr/>
        </p:nvSpPr>
        <p:spPr bwMode="auto">
          <a:xfrm flipH="1" flipV="1">
            <a:off x="2958148" y="3089910"/>
            <a:ext cx="3695065" cy="3024505"/>
          </a:xfrm>
          <a:prstGeom prst="line">
            <a:avLst/>
          </a:prstGeom>
          <a:noFill/>
          <a:ln w="25400">
            <a:solidFill>
              <a:srgbClr val="474A8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540"/>
          </a:p>
        </p:txBody>
      </p:sp>
      <p:sp>
        <p:nvSpPr>
          <p:cNvPr id="34833" name="Freeform 26">
            <a:extLst>
              <a:ext uri="{FF2B5EF4-FFF2-40B4-BE49-F238E27FC236}">
                <a16:creationId xmlns:a16="http://schemas.microsoft.com/office/drawing/2014/main" id="{77799696-5A55-44F4-9154-C420FCF6E33C}"/>
              </a:ext>
            </a:extLst>
          </p:cNvPr>
          <p:cNvSpPr>
            <a:spLocks/>
          </p:cNvSpPr>
          <p:nvPr/>
        </p:nvSpPr>
        <p:spPr bwMode="auto">
          <a:xfrm>
            <a:off x="5058887" y="4794251"/>
            <a:ext cx="127476" cy="123984"/>
          </a:xfrm>
          <a:custGeom>
            <a:avLst/>
            <a:gdLst>
              <a:gd name="T0" fmla="*/ 2147483647 w 73"/>
              <a:gd name="T1" fmla="*/ 2147483647 h 71"/>
              <a:gd name="T2" fmla="*/ 2147483647 w 73"/>
              <a:gd name="T3" fmla="*/ 2147483647 h 71"/>
              <a:gd name="T4" fmla="*/ 2147483647 w 73"/>
              <a:gd name="T5" fmla="*/ 2147483647 h 71"/>
              <a:gd name="T6" fmla="*/ 2147483647 w 73"/>
              <a:gd name="T7" fmla="*/ 2147483647 h 71"/>
              <a:gd name="T8" fmla="*/ 2147483647 w 73"/>
              <a:gd name="T9" fmla="*/ 2147483647 h 71"/>
              <a:gd name="T10" fmla="*/ 2147483647 w 73"/>
              <a:gd name="T11" fmla="*/ 2147483647 h 71"/>
              <a:gd name="T12" fmla="*/ 2147483647 w 73"/>
              <a:gd name="T13" fmla="*/ 0 h 71"/>
              <a:gd name="T14" fmla="*/ 2147483647 w 73"/>
              <a:gd name="T15" fmla="*/ 2147483647 h 71"/>
              <a:gd name="T16" fmla="*/ 0 w 73"/>
              <a:gd name="T17" fmla="*/ 2147483647 h 71"/>
              <a:gd name="T18" fmla="*/ 0 w 73"/>
              <a:gd name="T19" fmla="*/ 2147483647 h 71"/>
              <a:gd name="T20" fmla="*/ 0 w 73"/>
              <a:gd name="T21" fmla="*/ 2147483647 h 71"/>
              <a:gd name="T22" fmla="*/ 2147483647 w 73"/>
              <a:gd name="T23" fmla="*/ 2147483647 h 71"/>
              <a:gd name="T24" fmla="*/ 2147483647 w 73"/>
              <a:gd name="T25" fmla="*/ 2147483647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71"/>
              <a:gd name="T41" fmla="*/ 73 w 73"/>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71">
                <a:moveTo>
                  <a:pt x="29" y="70"/>
                </a:moveTo>
                <a:lnTo>
                  <a:pt x="43" y="70"/>
                </a:lnTo>
                <a:lnTo>
                  <a:pt x="58" y="55"/>
                </a:lnTo>
                <a:lnTo>
                  <a:pt x="72" y="41"/>
                </a:lnTo>
                <a:lnTo>
                  <a:pt x="58" y="14"/>
                </a:lnTo>
                <a:lnTo>
                  <a:pt x="43" y="14"/>
                </a:lnTo>
                <a:lnTo>
                  <a:pt x="29" y="0"/>
                </a:lnTo>
                <a:lnTo>
                  <a:pt x="14" y="14"/>
                </a:lnTo>
                <a:lnTo>
                  <a:pt x="0" y="14"/>
                </a:lnTo>
                <a:lnTo>
                  <a:pt x="0" y="41"/>
                </a:lnTo>
                <a:lnTo>
                  <a:pt x="0" y="55"/>
                </a:lnTo>
                <a:lnTo>
                  <a:pt x="14" y="70"/>
                </a:lnTo>
                <a:lnTo>
                  <a:pt x="29" y="7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sz="1540"/>
          </a:p>
        </p:txBody>
      </p:sp>
      <p:sp>
        <p:nvSpPr>
          <p:cNvPr id="34834" name="Rectangle 27">
            <a:extLst>
              <a:ext uri="{FF2B5EF4-FFF2-40B4-BE49-F238E27FC236}">
                <a16:creationId xmlns:a16="http://schemas.microsoft.com/office/drawing/2014/main" id="{5CCD7570-F299-4A68-B1A0-96EE0ECD1FD7}"/>
              </a:ext>
            </a:extLst>
          </p:cNvPr>
          <p:cNvSpPr>
            <a:spLocks noChangeArrowheads="1"/>
          </p:cNvSpPr>
          <p:nvPr/>
        </p:nvSpPr>
        <p:spPr bwMode="auto">
          <a:xfrm>
            <a:off x="1615282" y="4638835"/>
            <a:ext cx="510718" cy="44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283" tIns="50642" rIns="101283" bIns="50642">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2200" b="1" i="1">
                <a:solidFill>
                  <a:srgbClr val="000000"/>
                </a:solidFill>
                <a:latin typeface="Tahoma" panose="020B0604030504040204" pitchFamily="34" charset="0"/>
              </a:rPr>
              <a:t>P</a:t>
            </a:r>
            <a:r>
              <a:rPr lang="en-US" altLang="en-US" sz="2200" b="1" i="1" baseline="-25000">
                <a:solidFill>
                  <a:srgbClr val="000000"/>
                </a:solidFill>
                <a:latin typeface="Tahoma" panose="020B0604030504040204" pitchFamily="34" charset="0"/>
              </a:rPr>
              <a:t>1</a:t>
            </a:r>
          </a:p>
        </p:txBody>
      </p:sp>
      <p:sp>
        <p:nvSpPr>
          <p:cNvPr id="34835" name="Rectangle 28">
            <a:extLst>
              <a:ext uri="{FF2B5EF4-FFF2-40B4-BE49-F238E27FC236}">
                <a16:creationId xmlns:a16="http://schemas.microsoft.com/office/drawing/2014/main" id="{D8FB22FE-E090-40F2-A696-96EE7727370E}"/>
              </a:ext>
            </a:extLst>
          </p:cNvPr>
          <p:cNvSpPr>
            <a:spLocks noGrp="1" noChangeArrowheads="1"/>
          </p:cNvSpPr>
          <p:nvPr>
            <p:ph type="title"/>
          </p:nvPr>
        </p:nvSpPr>
        <p:spPr>
          <a:xfrm>
            <a:off x="0" y="-13476"/>
            <a:ext cx="10058400" cy="965586"/>
          </a:xfrm>
          <a:noFill/>
        </p:spPr>
        <p:txBody>
          <a:bodyPr lIns="101283" tIns="50642" rIns="101283" bIns="50642" anchor="ctr" anchorCtr="0"/>
          <a:lstStyle/>
          <a:p>
            <a:pPr algn="ctr" eaLnBrk="1" hangingPunct="1"/>
            <a:r>
              <a:rPr lang="en-US" altLang="en-US" sz="3200" cap="all" dirty="0">
                <a:solidFill>
                  <a:srgbClr val="1034E6"/>
                </a:solidFill>
                <a:latin typeface="Arial" pitchFamily="34" charset="0"/>
                <a:cs typeface="Arial" pitchFamily="34" charset="0"/>
              </a:rPr>
              <a:t>An Adverse Shift in Aggregate Supply</a:t>
            </a:r>
          </a:p>
        </p:txBody>
      </p:sp>
      <p:grpSp>
        <p:nvGrpSpPr>
          <p:cNvPr id="4" name="Group 29">
            <a:extLst>
              <a:ext uri="{FF2B5EF4-FFF2-40B4-BE49-F238E27FC236}">
                <a16:creationId xmlns:a16="http://schemas.microsoft.com/office/drawing/2014/main" id="{76C42D8D-0AE5-4555-B9F6-DE59D43637C4}"/>
              </a:ext>
            </a:extLst>
          </p:cNvPr>
          <p:cNvGrpSpPr>
            <a:grpSpLocks/>
          </p:cNvGrpSpPr>
          <p:nvPr/>
        </p:nvGrpSpPr>
        <p:grpSpPr bwMode="auto">
          <a:xfrm>
            <a:off x="335280" y="4078288"/>
            <a:ext cx="2095500" cy="1969771"/>
            <a:chOff x="192" y="2270"/>
            <a:chExt cx="1200" cy="1128"/>
          </a:xfrm>
        </p:grpSpPr>
        <p:sp>
          <p:nvSpPr>
            <p:cNvPr id="34846" name="Rectangle 30">
              <a:extLst>
                <a:ext uri="{FF2B5EF4-FFF2-40B4-BE49-F238E27FC236}">
                  <a16:creationId xmlns:a16="http://schemas.microsoft.com/office/drawing/2014/main" id="{A9B432C1-AA1C-4EE2-81D8-45F2A2F8C5FB}"/>
                </a:ext>
              </a:extLst>
            </p:cNvPr>
            <p:cNvSpPr>
              <a:spLocks noChangeArrowheads="1"/>
            </p:cNvSpPr>
            <p:nvPr/>
          </p:nvSpPr>
          <p:spPr bwMode="auto">
            <a:xfrm>
              <a:off x="192" y="2880"/>
              <a:ext cx="962" cy="51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0117" tIns="20117" rIns="20117" bIns="20117">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nSpc>
                  <a:spcPct val="85000"/>
                </a:lnSpc>
              </a:pPr>
              <a:r>
                <a:rPr lang="en-US" altLang="en-US" sz="2200">
                  <a:solidFill>
                    <a:srgbClr val="080001"/>
                  </a:solidFill>
                  <a:latin typeface="Tahoma" panose="020B0604030504040204" pitchFamily="34" charset="0"/>
                </a:rPr>
                <a:t>3. …and the price level to rise. </a:t>
              </a:r>
            </a:p>
          </p:txBody>
        </p:sp>
        <p:sp>
          <p:nvSpPr>
            <p:cNvPr id="34847" name="Rectangle 31">
              <a:extLst>
                <a:ext uri="{FF2B5EF4-FFF2-40B4-BE49-F238E27FC236}">
                  <a16:creationId xmlns:a16="http://schemas.microsoft.com/office/drawing/2014/main" id="{4FCB8652-E6B7-4DA7-8005-01677E19E04D}"/>
                </a:ext>
              </a:extLst>
            </p:cNvPr>
            <p:cNvSpPr>
              <a:spLocks noChangeArrowheads="1"/>
            </p:cNvSpPr>
            <p:nvPr/>
          </p:nvSpPr>
          <p:spPr bwMode="auto">
            <a:xfrm>
              <a:off x="925" y="2270"/>
              <a:ext cx="29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283" tIns="50642" rIns="101283" bIns="50642">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2200" b="1" i="1">
                  <a:solidFill>
                    <a:srgbClr val="000000"/>
                  </a:solidFill>
                  <a:latin typeface="Tahoma" panose="020B0604030504040204" pitchFamily="34" charset="0"/>
                </a:rPr>
                <a:t>P</a:t>
              </a:r>
              <a:r>
                <a:rPr lang="en-US" altLang="en-US" sz="2200" b="1" i="1" baseline="-25000">
                  <a:solidFill>
                    <a:srgbClr val="000000"/>
                  </a:solidFill>
                  <a:latin typeface="Tahoma" panose="020B0604030504040204" pitchFamily="34" charset="0"/>
                </a:rPr>
                <a:t>2</a:t>
              </a:r>
            </a:p>
          </p:txBody>
        </p:sp>
        <p:sp>
          <p:nvSpPr>
            <p:cNvPr id="34848" name="AutoShape 32">
              <a:extLst>
                <a:ext uri="{FF2B5EF4-FFF2-40B4-BE49-F238E27FC236}">
                  <a16:creationId xmlns:a16="http://schemas.microsoft.com/office/drawing/2014/main" id="{D4EF876F-0F22-4F62-A83E-1B9025E5B256}"/>
                </a:ext>
              </a:extLst>
            </p:cNvPr>
            <p:cNvSpPr>
              <a:spLocks noChangeArrowheads="1"/>
            </p:cNvSpPr>
            <p:nvPr/>
          </p:nvSpPr>
          <p:spPr bwMode="auto">
            <a:xfrm>
              <a:off x="1248" y="2448"/>
              <a:ext cx="144" cy="240"/>
            </a:xfrm>
            <a:prstGeom prst="upArrow">
              <a:avLst>
                <a:gd name="adj1" fmla="val 50000"/>
                <a:gd name="adj2" fmla="val 41651"/>
              </a:avLst>
            </a:prstGeom>
            <a:solidFill>
              <a:srgbClr val="DE381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endParaRPr lang="en-US" altLang="en-US" sz="2640"/>
            </a:p>
          </p:txBody>
        </p:sp>
        <p:cxnSp>
          <p:nvCxnSpPr>
            <p:cNvPr id="34849" name="AutoShape 33">
              <a:extLst>
                <a:ext uri="{FF2B5EF4-FFF2-40B4-BE49-F238E27FC236}">
                  <a16:creationId xmlns:a16="http://schemas.microsoft.com/office/drawing/2014/main" id="{53FAB835-2427-4ED9-ADEC-552C31D60592}"/>
                </a:ext>
              </a:extLst>
            </p:cNvPr>
            <p:cNvCxnSpPr>
              <a:cxnSpLocks noChangeShapeType="1"/>
              <a:stCxn id="34846" idx="0"/>
              <a:endCxn id="34848" idx="1"/>
            </p:cNvCxnSpPr>
            <p:nvPr/>
          </p:nvCxnSpPr>
          <p:spPr bwMode="auto">
            <a:xfrm rot="5400000" flipH="1" flipV="1">
              <a:off x="774" y="2406"/>
              <a:ext cx="372" cy="575"/>
            </a:xfrm>
            <a:prstGeom prst="bentConnector2">
              <a:avLst/>
            </a:prstGeom>
            <a:noFill/>
            <a:ln w="12700">
              <a:solidFill>
                <a:srgbClr val="000000"/>
              </a:solidFill>
              <a:miter lim="800000"/>
              <a:headEnd type="none" w="sm" len="sm"/>
              <a:tailEnd type="none" w="sm" len="sm"/>
            </a:ln>
            <a:extLst>
              <a:ext uri="{909E8E84-426E-40DD-AFC4-6F175D3DCCD1}">
                <a14:hiddenFill xmlns:a14="http://schemas.microsoft.com/office/drawing/2010/main">
                  <a:noFill/>
                </a14:hiddenFill>
              </a:ext>
            </a:extLst>
          </p:spPr>
        </p:cxnSp>
      </p:grpSp>
      <p:grpSp>
        <p:nvGrpSpPr>
          <p:cNvPr id="5" name="Group 34">
            <a:extLst>
              <a:ext uri="{FF2B5EF4-FFF2-40B4-BE49-F238E27FC236}">
                <a16:creationId xmlns:a16="http://schemas.microsoft.com/office/drawing/2014/main" id="{EE0A511D-0582-4FDD-A66D-56A7FDBA7E9C}"/>
              </a:ext>
            </a:extLst>
          </p:cNvPr>
          <p:cNvGrpSpPr>
            <a:grpSpLocks/>
          </p:cNvGrpSpPr>
          <p:nvPr/>
        </p:nvGrpSpPr>
        <p:grpSpPr bwMode="auto">
          <a:xfrm>
            <a:off x="2105978" y="3872230"/>
            <a:ext cx="4515803" cy="3443606"/>
            <a:chOff x="1206" y="2152"/>
            <a:chExt cx="2586" cy="1972"/>
          </a:xfrm>
        </p:grpSpPr>
        <p:sp>
          <p:nvSpPr>
            <p:cNvPr id="34839" name="Rectangle 35">
              <a:extLst>
                <a:ext uri="{FF2B5EF4-FFF2-40B4-BE49-F238E27FC236}">
                  <a16:creationId xmlns:a16="http://schemas.microsoft.com/office/drawing/2014/main" id="{84DC19C9-1A1F-4C1C-9865-0F738638A3DE}"/>
                </a:ext>
              </a:extLst>
            </p:cNvPr>
            <p:cNvSpPr>
              <a:spLocks noChangeArrowheads="1"/>
            </p:cNvSpPr>
            <p:nvPr/>
          </p:nvSpPr>
          <p:spPr bwMode="auto">
            <a:xfrm>
              <a:off x="1776" y="3936"/>
              <a:ext cx="2016" cy="18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0117" tIns="20117" rIns="20117" bIns="20117">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nSpc>
                  <a:spcPct val="85000"/>
                </a:lnSpc>
                <a:spcBef>
                  <a:spcPct val="50000"/>
                </a:spcBef>
              </a:pPr>
              <a:r>
                <a:rPr lang="en-US" altLang="en-US" sz="2200">
                  <a:solidFill>
                    <a:srgbClr val="080001"/>
                  </a:solidFill>
                  <a:latin typeface="Tahoma" panose="020B0604030504040204" pitchFamily="34" charset="0"/>
                </a:rPr>
                <a:t>2. …causes output to fall…</a:t>
              </a:r>
            </a:p>
          </p:txBody>
        </p:sp>
        <p:sp>
          <p:nvSpPr>
            <p:cNvPr id="34840" name="Rectangle 36">
              <a:extLst>
                <a:ext uri="{FF2B5EF4-FFF2-40B4-BE49-F238E27FC236}">
                  <a16:creationId xmlns:a16="http://schemas.microsoft.com/office/drawing/2014/main" id="{40E8F562-861D-439B-8063-E71B3061AB2C}"/>
                </a:ext>
              </a:extLst>
            </p:cNvPr>
            <p:cNvSpPr>
              <a:spLocks noChangeArrowheads="1"/>
            </p:cNvSpPr>
            <p:nvPr/>
          </p:nvSpPr>
          <p:spPr bwMode="auto">
            <a:xfrm>
              <a:off x="2494" y="2152"/>
              <a:ext cx="22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283" tIns="50642" rIns="101283" bIns="50642">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2200" b="1">
                  <a:solidFill>
                    <a:srgbClr val="000000"/>
                  </a:solidFill>
                  <a:latin typeface="Tahoma" panose="020B0604030504040204" pitchFamily="34" charset="0"/>
                </a:rPr>
                <a:t>B</a:t>
              </a:r>
            </a:p>
          </p:txBody>
        </p:sp>
        <p:sp>
          <p:nvSpPr>
            <p:cNvPr id="34841" name="Freeform 37">
              <a:extLst>
                <a:ext uri="{FF2B5EF4-FFF2-40B4-BE49-F238E27FC236}">
                  <a16:creationId xmlns:a16="http://schemas.microsoft.com/office/drawing/2014/main" id="{B3BA747D-59B2-44AA-ADCC-6450C60E5C7B}"/>
                </a:ext>
              </a:extLst>
            </p:cNvPr>
            <p:cNvSpPr>
              <a:spLocks/>
            </p:cNvSpPr>
            <p:nvPr/>
          </p:nvSpPr>
          <p:spPr bwMode="auto">
            <a:xfrm>
              <a:off x="1206" y="2405"/>
              <a:ext cx="1380" cy="1197"/>
            </a:xfrm>
            <a:custGeom>
              <a:avLst/>
              <a:gdLst>
                <a:gd name="T0" fmla="*/ 0 w 1380"/>
                <a:gd name="T1" fmla="*/ 0 h 1197"/>
                <a:gd name="T2" fmla="*/ 1379 w 1380"/>
                <a:gd name="T3" fmla="*/ 0 h 1197"/>
                <a:gd name="T4" fmla="*/ 1379 w 1380"/>
                <a:gd name="T5" fmla="*/ 1196 h 1197"/>
                <a:gd name="T6" fmla="*/ 0 60000 65536"/>
                <a:gd name="T7" fmla="*/ 0 60000 65536"/>
                <a:gd name="T8" fmla="*/ 0 60000 65536"/>
                <a:gd name="T9" fmla="*/ 0 w 1380"/>
                <a:gd name="T10" fmla="*/ 0 h 1197"/>
                <a:gd name="T11" fmla="*/ 1380 w 1380"/>
                <a:gd name="T12" fmla="*/ 1197 h 1197"/>
              </a:gdLst>
              <a:ahLst/>
              <a:cxnLst>
                <a:cxn ang="T6">
                  <a:pos x="T0" y="T1"/>
                </a:cxn>
                <a:cxn ang="T7">
                  <a:pos x="T2" y="T3"/>
                </a:cxn>
                <a:cxn ang="T8">
                  <a:pos x="T4" y="T5"/>
                </a:cxn>
              </a:cxnLst>
              <a:rect l="T9" t="T10" r="T11" b="T12"/>
              <a:pathLst>
                <a:path w="1380" h="1197">
                  <a:moveTo>
                    <a:pt x="0" y="0"/>
                  </a:moveTo>
                  <a:lnTo>
                    <a:pt x="1379" y="0"/>
                  </a:lnTo>
                  <a:lnTo>
                    <a:pt x="1379" y="1196"/>
                  </a:lnTo>
                </a:path>
              </a:pathLst>
            </a:custGeom>
            <a:noFill/>
            <a:ln w="25400" cap="rnd">
              <a:solidFill>
                <a:srgbClr val="DE381C"/>
              </a:solidFill>
              <a:prstDash val="sysDot"/>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1540"/>
            </a:p>
          </p:txBody>
        </p:sp>
        <p:sp>
          <p:nvSpPr>
            <p:cNvPr id="34842" name="Rectangle 38">
              <a:extLst>
                <a:ext uri="{FF2B5EF4-FFF2-40B4-BE49-F238E27FC236}">
                  <a16:creationId xmlns:a16="http://schemas.microsoft.com/office/drawing/2014/main" id="{FEA2A057-CDA1-4062-9C48-69F3E5D9703A}"/>
                </a:ext>
              </a:extLst>
            </p:cNvPr>
            <p:cNvSpPr>
              <a:spLocks noChangeArrowheads="1"/>
            </p:cNvSpPr>
            <p:nvPr/>
          </p:nvSpPr>
          <p:spPr bwMode="auto">
            <a:xfrm>
              <a:off x="2434" y="3632"/>
              <a:ext cx="29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283" tIns="50642" rIns="101283" bIns="50642">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2200" b="1" i="1">
                  <a:solidFill>
                    <a:srgbClr val="000000"/>
                  </a:solidFill>
                  <a:latin typeface="Tahoma" panose="020B0604030504040204" pitchFamily="34" charset="0"/>
                </a:rPr>
                <a:t>Y</a:t>
              </a:r>
              <a:r>
                <a:rPr lang="en-US" altLang="en-US" sz="2200" b="1" i="1" baseline="-25000">
                  <a:solidFill>
                    <a:srgbClr val="000000"/>
                  </a:solidFill>
                  <a:latin typeface="Tahoma" panose="020B0604030504040204" pitchFamily="34" charset="0"/>
                </a:rPr>
                <a:t>2</a:t>
              </a:r>
            </a:p>
          </p:txBody>
        </p:sp>
        <p:sp>
          <p:nvSpPr>
            <p:cNvPr id="34843" name="Freeform 39">
              <a:extLst>
                <a:ext uri="{FF2B5EF4-FFF2-40B4-BE49-F238E27FC236}">
                  <a16:creationId xmlns:a16="http://schemas.microsoft.com/office/drawing/2014/main" id="{C97B831D-DF0B-4A25-BE96-B04CBCE91EE8}"/>
                </a:ext>
              </a:extLst>
            </p:cNvPr>
            <p:cNvSpPr>
              <a:spLocks/>
            </p:cNvSpPr>
            <p:nvPr/>
          </p:nvSpPr>
          <p:spPr bwMode="auto">
            <a:xfrm>
              <a:off x="2512" y="2381"/>
              <a:ext cx="73" cy="70"/>
            </a:xfrm>
            <a:custGeom>
              <a:avLst/>
              <a:gdLst>
                <a:gd name="T0" fmla="*/ 44 w 73"/>
                <a:gd name="T1" fmla="*/ 69 h 70"/>
                <a:gd name="T2" fmla="*/ 58 w 73"/>
                <a:gd name="T3" fmla="*/ 55 h 70"/>
                <a:gd name="T4" fmla="*/ 72 w 73"/>
                <a:gd name="T5" fmla="*/ 41 h 70"/>
                <a:gd name="T6" fmla="*/ 72 w 73"/>
                <a:gd name="T7" fmla="*/ 28 h 70"/>
                <a:gd name="T8" fmla="*/ 72 w 73"/>
                <a:gd name="T9" fmla="*/ 14 h 70"/>
                <a:gd name="T10" fmla="*/ 58 w 73"/>
                <a:gd name="T11" fmla="*/ 0 h 70"/>
                <a:gd name="T12" fmla="*/ 44 w 73"/>
                <a:gd name="T13" fmla="*/ 0 h 70"/>
                <a:gd name="T14" fmla="*/ 29 w 73"/>
                <a:gd name="T15" fmla="*/ 0 h 70"/>
                <a:gd name="T16" fmla="*/ 15 w 73"/>
                <a:gd name="T17" fmla="*/ 14 h 70"/>
                <a:gd name="T18" fmla="*/ 0 w 73"/>
                <a:gd name="T19" fmla="*/ 28 h 70"/>
                <a:gd name="T20" fmla="*/ 15 w 73"/>
                <a:gd name="T21" fmla="*/ 41 h 70"/>
                <a:gd name="T22" fmla="*/ 29 w 73"/>
                <a:gd name="T23" fmla="*/ 55 h 70"/>
                <a:gd name="T24" fmla="*/ 44 w 73"/>
                <a:gd name="T25" fmla="*/ 69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70"/>
                <a:gd name="T41" fmla="*/ 73 w 73"/>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70">
                  <a:moveTo>
                    <a:pt x="44" y="69"/>
                  </a:moveTo>
                  <a:lnTo>
                    <a:pt x="58" y="55"/>
                  </a:lnTo>
                  <a:lnTo>
                    <a:pt x="72" y="41"/>
                  </a:lnTo>
                  <a:lnTo>
                    <a:pt x="72" y="28"/>
                  </a:lnTo>
                  <a:lnTo>
                    <a:pt x="72" y="14"/>
                  </a:lnTo>
                  <a:lnTo>
                    <a:pt x="58" y="0"/>
                  </a:lnTo>
                  <a:lnTo>
                    <a:pt x="44" y="0"/>
                  </a:lnTo>
                  <a:lnTo>
                    <a:pt x="29" y="0"/>
                  </a:lnTo>
                  <a:lnTo>
                    <a:pt x="15" y="14"/>
                  </a:lnTo>
                  <a:lnTo>
                    <a:pt x="0" y="28"/>
                  </a:lnTo>
                  <a:lnTo>
                    <a:pt x="15" y="41"/>
                  </a:lnTo>
                  <a:lnTo>
                    <a:pt x="29" y="55"/>
                  </a:lnTo>
                  <a:lnTo>
                    <a:pt x="44" y="69"/>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sz="1540"/>
            </a:p>
          </p:txBody>
        </p:sp>
        <p:sp>
          <p:nvSpPr>
            <p:cNvPr id="34844" name="AutoShape 40">
              <a:extLst>
                <a:ext uri="{FF2B5EF4-FFF2-40B4-BE49-F238E27FC236}">
                  <a16:creationId xmlns:a16="http://schemas.microsoft.com/office/drawing/2014/main" id="{79D1130C-F455-4D5C-B235-D26975D29363}"/>
                </a:ext>
              </a:extLst>
            </p:cNvPr>
            <p:cNvSpPr>
              <a:spLocks noChangeArrowheads="1"/>
            </p:cNvSpPr>
            <p:nvPr/>
          </p:nvSpPr>
          <p:spPr bwMode="auto">
            <a:xfrm>
              <a:off x="2640" y="3456"/>
              <a:ext cx="240" cy="144"/>
            </a:xfrm>
            <a:prstGeom prst="leftArrow">
              <a:avLst>
                <a:gd name="adj1" fmla="val 50000"/>
                <a:gd name="adj2" fmla="val 41651"/>
              </a:avLst>
            </a:prstGeom>
            <a:solidFill>
              <a:srgbClr val="DE381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endParaRPr lang="en-US" altLang="en-US" sz="2640"/>
            </a:p>
          </p:txBody>
        </p:sp>
        <p:cxnSp>
          <p:nvCxnSpPr>
            <p:cNvPr id="34845" name="AutoShape 41">
              <a:extLst>
                <a:ext uri="{FF2B5EF4-FFF2-40B4-BE49-F238E27FC236}">
                  <a16:creationId xmlns:a16="http://schemas.microsoft.com/office/drawing/2014/main" id="{26B03F8D-7A43-43F8-AAA7-8471F71A52F6}"/>
                </a:ext>
              </a:extLst>
            </p:cNvPr>
            <p:cNvCxnSpPr>
              <a:cxnSpLocks noChangeShapeType="1"/>
              <a:stCxn id="34839" idx="0"/>
              <a:endCxn id="34844" idx="2"/>
            </p:cNvCxnSpPr>
            <p:nvPr/>
          </p:nvCxnSpPr>
          <p:spPr bwMode="auto">
            <a:xfrm flipH="1" flipV="1">
              <a:off x="2700" y="3600"/>
              <a:ext cx="84" cy="336"/>
            </a:xfrm>
            <a:prstGeom prst="straightConnector1">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cxnSp>
      </p:grpSp>
      <p:sp>
        <p:nvSpPr>
          <p:cNvPr id="34838" name="Rectangle 4">
            <a:extLst>
              <a:ext uri="{FF2B5EF4-FFF2-40B4-BE49-F238E27FC236}">
                <a16:creationId xmlns:a16="http://schemas.microsoft.com/office/drawing/2014/main" id="{FE98D778-7D77-4C88-A502-F44385F10F2E}"/>
              </a:ext>
            </a:extLst>
          </p:cNvPr>
          <p:cNvSpPr>
            <a:spLocks noChangeArrowheads="1"/>
          </p:cNvSpPr>
          <p:nvPr/>
        </p:nvSpPr>
        <p:spPr bwMode="auto">
          <a:xfrm>
            <a:off x="8298180" y="6484620"/>
            <a:ext cx="13192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2200" b="1">
                <a:solidFill>
                  <a:srgbClr val="000000"/>
                </a:solidFill>
                <a:latin typeface="Tahoma" panose="020B0604030504040204" pitchFamily="34" charset="0"/>
              </a:rPr>
              <a:t>Real GDP</a:t>
            </a:r>
          </a:p>
        </p:txBody>
      </p:sp>
      <p:sp>
        <p:nvSpPr>
          <p:cNvPr id="42" name="TextBox 41">
            <a:extLst>
              <a:ext uri="{FF2B5EF4-FFF2-40B4-BE49-F238E27FC236}">
                <a16:creationId xmlns:a16="http://schemas.microsoft.com/office/drawing/2014/main" id="{3BDF6D70-4EC6-4B55-BB91-05857A98D226}"/>
              </a:ext>
            </a:extLst>
          </p:cNvPr>
          <p:cNvSpPr txBox="1"/>
          <p:nvPr/>
        </p:nvSpPr>
        <p:spPr>
          <a:xfrm>
            <a:off x="443547" y="811054"/>
            <a:ext cx="9173897" cy="707886"/>
          </a:xfrm>
          <a:prstGeom prst="rect">
            <a:avLst/>
          </a:prstGeom>
          <a:noFill/>
        </p:spPr>
        <p:txBody>
          <a:bodyPr wrap="square">
            <a:spAutoFit/>
          </a:bodyPr>
          <a:lstStyle/>
          <a:p>
            <a:r>
              <a:rPr lang="en-US" sz="2000" b="1" dirty="0"/>
              <a:t>A decrease in one of the determinants of aggregate supply shifts the curve to the left: Output falls below the natural rate of employment.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2"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ppt_w/2"/>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ppt_h/2"/>
                                          </p:val>
                                        </p:tav>
                                        <p:tav tm="100000">
                                          <p:val>
                                            <p:strVal val="#ppt_y"/>
                                          </p:val>
                                        </p:tav>
                                      </p:tavLst>
                                    </p:anim>
                                    <p:anim calcmode="lin" valueType="num">
                                      <p:cBhvr>
                                        <p:cTn id="25" dur="500" fill="hold"/>
                                        <p:tgtEl>
                                          <p:spTgt spid="4"/>
                                        </p:tgtEl>
                                        <p:attrNameLst>
                                          <p:attrName>ppt_w</p:attrName>
                                        </p:attrNameLst>
                                      </p:cBhvr>
                                      <p:tavLst>
                                        <p:tav tm="0">
                                          <p:val>
                                            <p:strVal val="#ppt_w"/>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Slide Number Placeholder 3">
            <a:extLst>
              <a:ext uri="{FF2B5EF4-FFF2-40B4-BE49-F238E27FC236}">
                <a16:creationId xmlns:a16="http://schemas.microsoft.com/office/drawing/2014/main" id="{656206A6-EAAC-4BF3-B399-FD15D089270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40">
                <a:solidFill>
                  <a:schemeClr val="tx1"/>
                </a:solidFill>
                <a:latin typeface="Verdana" panose="020B0604030504040204" pitchFamily="34" charset="0"/>
              </a:defRPr>
            </a:lvl1pPr>
            <a:lvl2pPr marL="817245" indent="-314325" eaLnBrk="0" hangingPunct="0">
              <a:defRPr sz="2640">
                <a:solidFill>
                  <a:schemeClr val="tx1"/>
                </a:solidFill>
                <a:latin typeface="Verdana" panose="020B0604030504040204" pitchFamily="34" charset="0"/>
              </a:defRPr>
            </a:lvl2pPr>
            <a:lvl3pPr marL="1257300" indent="-251460" eaLnBrk="0" hangingPunct="0">
              <a:defRPr sz="2640">
                <a:solidFill>
                  <a:schemeClr val="tx1"/>
                </a:solidFill>
                <a:latin typeface="Verdana" panose="020B0604030504040204" pitchFamily="34" charset="0"/>
              </a:defRPr>
            </a:lvl3pPr>
            <a:lvl4pPr marL="1760220" indent="-251460" eaLnBrk="0" hangingPunct="0">
              <a:defRPr sz="2640">
                <a:solidFill>
                  <a:schemeClr val="tx1"/>
                </a:solidFill>
                <a:latin typeface="Verdana" panose="020B0604030504040204" pitchFamily="34" charset="0"/>
              </a:defRPr>
            </a:lvl4pPr>
            <a:lvl5pPr marL="2263140" indent="-251460" eaLnBrk="0" hangingPunct="0">
              <a:defRPr sz="2640">
                <a:solidFill>
                  <a:schemeClr val="tx1"/>
                </a:solidFill>
                <a:latin typeface="Verdana" panose="020B0604030504040204" pitchFamily="34" charset="0"/>
              </a:defRPr>
            </a:lvl5pPr>
            <a:lvl6pPr marL="2766060" indent="-251460" eaLnBrk="0" fontAlgn="base" hangingPunct="0">
              <a:spcBef>
                <a:spcPct val="0"/>
              </a:spcBef>
              <a:spcAft>
                <a:spcPct val="0"/>
              </a:spcAft>
              <a:defRPr sz="2640">
                <a:solidFill>
                  <a:schemeClr val="tx1"/>
                </a:solidFill>
                <a:latin typeface="Verdana" panose="020B0604030504040204" pitchFamily="34" charset="0"/>
              </a:defRPr>
            </a:lvl6pPr>
            <a:lvl7pPr marL="3268980" indent="-251460" eaLnBrk="0" fontAlgn="base" hangingPunct="0">
              <a:spcBef>
                <a:spcPct val="0"/>
              </a:spcBef>
              <a:spcAft>
                <a:spcPct val="0"/>
              </a:spcAft>
              <a:defRPr sz="2640">
                <a:solidFill>
                  <a:schemeClr val="tx1"/>
                </a:solidFill>
                <a:latin typeface="Verdana" panose="020B0604030504040204" pitchFamily="34" charset="0"/>
              </a:defRPr>
            </a:lvl7pPr>
            <a:lvl8pPr marL="3771900" indent="-251460" eaLnBrk="0" fontAlgn="base" hangingPunct="0">
              <a:spcBef>
                <a:spcPct val="0"/>
              </a:spcBef>
              <a:spcAft>
                <a:spcPct val="0"/>
              </a:spcAft>
              <a:defRPr sz="2640">
                <a:solidFill>
                  <a:schemeClr val="tx1"/>
                </a:solidFill>
                <a:latin typeface="Verdana" panose="020B0604030504040204" pitchFamily="34" charset="0"/>
              </a:defRPr>
            </a:lvl8pPr>
            <a:lvl9pPr marL="4274820" indent="-251460" eaLnBrk="0" fontAlgn="base" hangingPunct="0">
              <a:spcBef>
                <a:spcPct val="0"/>
              </a:spcBef>
              <a:spcAft>
                <a:spcPct val="0"/>
              </a:spcAft>
              <a:defRPr sz="2640">
                <a:solidFill>
                  <a:schemeClr val="tx1"/>
                </a:solidFill>
                <a:latin typeface="Verdana" panose="020B0604030504040204" pitchFamily="34" charset="0"/>
              </a:defRPr>
            </a:lvl9pPr>
          </a:lstStyle>
          <a:p>
            <a:pPr eaLnBrk="1" hangingPunct="1"/>
            <a:fld id="{3696B39C-15FB-4F1B-9D57-75178314E069}" type="slidenum">
              <a:rPr lang="en-US" altLang="en-US" sz="1320"/>
              <a:pPr eaLnBrk="1" hangingPunct="1"/>
              <a:t>42</a:t>
            </a:fld>
            <a:endParaRPr lang="en-US" altLang="en-US" sz="1320"/>
          </a:p>
        </p:txBody>
      </p:sp>
      <p:sp>
        <p:nvSpPr>
          <p:cNvPr id="35843" name="Rectangle 2">
            <a:extLst>
              <a:ext uri="{FF2B5EF4-FFF2-40B4-BE49-F238E27FC236}">
                <a16:creationId xmlns:a16="http://schemas.microsoft.com/office/drawing/2014/main" id="{08D53CC7-F078-4002-9C4D-DC7DB65B440D}"/>
              </a:ext>
            </a:extLst>
          </p:cNvPr>
          <p:cNvSpPr>
            <a:spLocks noGrp="1" noChangeArrowheads="1"/>
          </p:cNvSpPr>
          <p:nvPr>
            <p:ph type="title"/>
          </p:nvPr>
        </p:nvSpPr>
        <p:spPr>
          <a:xfrm>
            <a:off x="712470" y="3886200"/>
            <a:ext cx="8549640" cy="644366"/>
          </a:xfrm>
          <a:noFill/>
        </p:spPr>
        <p:txBody>
          <a:bodyPr lIns="101283" tIns="50642" rIns="101283" bIns="50642" anchor="ctr" anchorCtr="0"/>
          <a:lstStyle/>
          <a:p>
            <a:pPr algn="ctr" eaLnBrk="1" hangingPunct="1"/>
            <a:r>
              <a:rPr lang="en-US" altLang="en-US" sz="3520" dirty="0">
                <a:solidFill>
                  <a:srgbClr val="3366FF"/>
                </a:solidFill>
              </a:rPr>
              <a:t>Stagflation</a:t>
            </a:r>
          </a:p>
        </p:txBody>
      </p:sp>
      <p:sp>
        <p:nvSpPr>
          <p:cNvPr id="1373187" name="Rectangle 3">
            <a:extLst>
              <a:ext uri="{FF2B5EF4-FFF2-40B4-BE49-F238E27FC236}">
                <a16:creationId xmlns:a16="http://schemas.microsoft.com/office/drawing/2014/main" id="{891A5D45-922F-4543-8469-9ABA03533798}"/>
              </a:ext>
            </a:extLst>
          </p:cNvPr>
          <p:cNvSpPr>
            <a:spLocks noGrp="1" noChangeArrowheads="1"/>
          </p:cNvSpPr>
          <p:nvPr>
            <p:ph type="body" idx="1"/>
          </p:nvPr>
        </p:nvSpPr>
        <p:spPr>
          <a:xfrm>
            <a:off x="251460" y="1045050"/>
            <a:ext cx="9471660" cy="3268980"/>
          </a:xfrm>
        </p:spPr>
        <p:txBody>
          <a:bodyPr lIns="101283" tIns="50642" rIns="101283" bIns="50642" anchor="t" anchorCtr="0"/>
          <a:lstStyle/>
          <a:p>
            <a:pPr marL="457200" indent="-457200" eaLnBrk="1" hangingPunct="1">
              <a:buClr>
                <a:srgbClr val="002060"/>
              </a:buClr>
              <a:buFont typeface="Arial" panose="020B0604020202020204" pitchFamily="34" charset="0"/>
              <a:buChar char="•"/>
              <a:defRPr/>
            </a:pPr>
            <a:r>
              <a:rPr lang="en-US" sz="2640" dirty="0">
                <a:solidFill>
                  <a:schemeClr val="tx1"/>
                </a:solidFill>
                <a:latin typeface="+mj-lt"/>
              </a:rPr>
              <a:t>Adverse shifts in aggregate supply cause stagflation—a combination of recession and inflation.</a:t>
            </a:r>
          </a:p>
          <a:p>
            <a:pPr marL="965200" lvl="1" indent="-457200" eaLnBrk="1" hangingPunct="1">
              <a:buClr>
                <a:srgbClr val="002060"/>
              </a:buClr>
              <a:buFont typeface="Arial" panose="020B0604020202020204" pitchFamily="34" charset="0"/>
              <a:buChar char="•"/>
              <a:defRPr/>
            </a:pPr>
            <a:r>
              <a:rPr lang="en-US" sz="2640" dirty="0">
                <a:solidFill>
                  <a:schemeClr val="tx1"/>
                </a:solidFill>
                <a:latin typeface="+mj-lt"/>
              </a:rPr>
              <a:t>Output falls and prices rise.</a:t>
            </a:r>
          </a:p>
          <a:p>
            <a:pPr marL="965200" lvl="1" indent="-457200" eaLnBrk="1" hangingPunct="1">
              <a:buClr>
                <a:srgbClr val="002060"/>
              </a:buClr>
              <a:buFont typeface="Arial" panose="020B0604020202020204" pitchFamily="34" charset="0"/>
              <a:buChar char="•"/>
              <a:defRPr/>
            </a:pPr>
            <a:r>
              <a:rPr lang="en-US" sz="2640" dirty="0">
                <a:solidFill>
                  <a:schemeClr val="tx1"/>
                </a:solidFill>
                <a:latin typeface="+mj-lt"/>
              </a:rPr>
              <a:t>Policymakers who can influence aggregate demand cannot offset both of these adverse effects simultaneously.</a:t>
            </a:r>
          </a:p>
        </p:txBody>
      </p:sp>
      <p:sp>
        <p:nvSpPr>
          <p:cNvPr id="5" name="Rectangle 2">
            <a:extLst>
              <a:ext uri="{FF2B5EF4-FFF2-40B4-BE49-F238E27FC236}">
                <a16:creationId xmlns:a16="http://schemas.microsoft.com/office/drawing/2014/main" id="{A0542400-310C-4578-AB15-A57F8979D807}"/>
              </a:ext>
            </a:extLst>
          </p:cNvPr>
          <p:cNvSpPr txBox="1">
            <a:spLocks noChangeArrowheads="1"/>
          </p:cNvSpPr>
          <p:nvPr/>
        </p:nvSpPr>
        <p:spPr bwMode="auto">
          <a:xfrm>
            <a:off x="335280" y="390585"/>
            <a:ext cx="9304020" cy="594716"/>
          </a:xfrm>
          <a:prstGeom prst="rect">
            <a:avLst/>
          </a:prstGeom>
          <a:noFill/>
          <a:ln w="9525">
            <a:noFill/>
            <a:miter lim="800000"/>
            <a:headEnd/>
            <a:tailEnd/>
          </a:ln>
          <a:effectLst/>
        </p:spPr>
        <p:txBody>
          <a:bodyPr lIns="101283" tIns="50642" rIns="101283" bIns="50642" anchor="ctr">
            <a:spAutoFit/>
          </a:bodyPr>
          <a:lstStyle/>
          <a:p>
            <a:pPr algn="ctr">
              <a:defRPr/>
            </a:pPr>
            <a:r>
              <a:rPr lang="en-US" sz="3200" b="1" cap="all" dirty="0">
                <a:solidFill>
                  <a:srgbClr val="1034E6"/>
                </a:solidFill>
                <a:latin typeface="Arial" pitchFamily="34" charset="0"/>
                <a:cs typeface="Arial" pitchFamily="34" charset="0"/>
                <a:sym typeface="Helvetica Neue"/>
              </a:rPr>
              <a:t>Policy Responses to a Recession</a:t>
            </a:r>
          </a:p>
        </p:txBody>
      </p:sp>
      <p:sp>
        <p:nvSpPr>
          <p:cNvPr id="6" name="Rectangle 3">
            <a:extLst>
              <a:ext uri="{FF2B5EF4-FFF2-40B4-BE49-F238E27FC236}">
                <a16:creationId xmlns:a16="http://schemas.microsoft.com/office/drawing/2014/main" id="{795E4456-3109-4118-A6EF-C70A7F54E619}"/>
              </a:ext>
            </a:extLst>
          </p:cNvPr>
          <p:cNvSpPr txBox="1">
            <a:spLocks noChangeArrowheads="1"/>
          </p:cNvSpPr>
          <p:nvPr/>
        </p:nvSpPr>
        <p:spPr bwMode="auto">
          <a:xfrm>
            <a:off x="377190" y="4808220"/>
            <a:ext cx="9220200" cy="2346960"/>
          </a:xfrm>
          <a:prstGeom prst="rect">
            <a:avLst/>
          </a:prstGeom>
          <a:noFill/>
          <a:ln w="9525">
            <a:noFill/>
            <a:miter lim="800000"/>
            <a:headEnd/>
            <a:tailEnd/>
          </a:ln>
          <a:effectLst/>
        </p:spPr>
        <p:txBody>
          <a:bodyPr lIns="101283" tIns="50642" rIns="101283" bIns="50642"/>
          <a:lstStyle/>
          <a:p>
            <a:pPr marL="457200" indent="-457200">
              <a:spcBef>
                <a:spcPct val="20000"/>
              </a:spcBef>
              <a:buClr>
                <a:schemeClr val="folHlink"/>
              </a:buClr>
              <a:buSzPct val="75000"/>
              <a:buFont typeface="Arial" panose="020B0604020202020204" pitchFamily="34" charset="0"/>
              <a:buChar char="•"/>
              <a:defRPr/>
            </a:pPr>
            <a:r>
              <a:rPr lang="en-US" sz="2640" dirty="0">
                <a:solidFill>
                  <a:schemeClr val="tx1"/>
                </a:solidFill>
                <a:latin typeface="+mj-lt"/>
                <a:ea typeface="Helvetica Neue"/>
                <a:cs typeface="Helvetica Neue"/>
                <a:sym typeface="Helvetica Neue"/>
              </a:rPr>
              <a:t>Policymakers may respond to a recession in one of the following ways:</a:t>
            </a:r>
          </a:p>
          <a:p>
            <a:pPr marL="960120" lvl="1" indent="-457200">
              <a:spcBef>
                <a:spcPct val="20000"/>
              </a:spcBef>
              <a:buClr>
                <a:schemeClr val="folHlink"/>
              </a:buClr>
              <a:buSzPct val="70000"/>
              <a:buFont typeface="Arial" panose="020B0604020202020204" pitchFamily="34" charset="0"/>
              <a:buChar char="•"/>
              <a:defRPr/>
            </a:pPr>
            <a:r>
              <a:rPr lang="en-US" sz="2640" dirty="0">
                <a:solidFill>
                  <a:schemeClr val="tx1"/>
                </a:solidFill>
                <a:latin typeface="+mj-lt"/>
                <a:ea typeface="Helvetica Neue"/>
                <a:cs typeface="Helvetica Neue"/>
                <a:sym typeface="Helvetica Neue"/>
              </a:rPr>
              <a:t>wait for prices and wages to adjust</a:t>
            </a:r>
          </a:p>
          <a:p>
            <a:pPr marL="960120" lvl="1" indent="-457200">
              <a:spcBef>
                <a:spcPct val="20000"/>
              </a:spcBef>
              <a:buClr>
                <a:schemeClr val="folHlink"/>
              </a:buClr>
              <a:buSzPct val="70000"/>
              <a:buFont typeface="Arial" panose="020B0604020202020204" pitchFamily="34" charset="0"/>
              <a:buChar char="•"/>
              <a:defRPr/>
            </a:pPr>
            <a:r>
              <a:rPr lang="en-US" sz="2640" dirty="0">
                <a:solidFill>
                  <a:schemeClr val="tx1"/>
                </a:solidFill>
                <a:latin typeface="+mj-lt"/>
                <a:ea typeface="Helvetica Neue"/>
                <a:cs typeface="Helvetica Neue"/>
                <a:sym typeface="Helvetica Neue"/>
              </a:rPr>
              <a:t>take action to increase aggregate demand by using monetary and fiscal policy</a:t>
            </a:r>
            <a:r>
              <a:rPr lang="en-US" sz="1540" b="1" dirty="0">
                <a:solidFill>
                  <a:schemeClr val="tx2"/>
                </a:solidFill>
                <a:latin typeface="+mj-lt"/>
              </a:rPr>
              <a: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73187">
                                            <p:txEl>
                                              <p:pRg st="0" end="0"/>
                                            </p:txEl>
                                          </p:spTgt>
                                        </p:tgtEl>
                                        <p:attrNameLst>
                                          <p:attrName>style.visibility</p:attrName>
                                        </p:attrNameLst>
                                      </p:cBhvr>
                                      <p:to>
                                        <p:strVal val="visible"/>
                                      </p:to>
                                    </p:set>
                                    <p:animEffect transition="in" filter="box(out)">
                                      <p:cBhvr>
                                        <p:cTn id="7" dur="500"/>
                                        <p:tgtEl>
                                          <p:spTgt spid="1373187">
                                            <p:txEl>
                                              <p:pRg st="0" end="0"/>
                                            </p:txEl>
                                          </p:spTgt>
                                        </p:tgtEl>
                                      </p:cBhvr>
                                    </p:animEffect>
                                  </p:childTnLst>
                                  <p:subTnLst>
                                    <p:animClr clrSpc="rgb" dir="cw">
                                      <p:cBhvr override="childStyle">
                                        <p:cTn dur="1" fill="hold" display="0" masterRel="nextClick" afterEffect="1"/>
                                        <p:tgtEl>
                                          <p:spTgt spid="1373187">
                                            <p:txEl>
                                              <p:pRg st="0" end="0"/>
                                            </p:txEl>
                                          </p:spTgt>
                                        </p:tgtEl>
                                        <p:attrNameLst>
                                          <p:attrName>ppt_c</p:attrName>
                                        </p:attrNameLst>
                                      </p:cBhvr>
                                      <p:to>
                                        <a:srgbClr val="F09A0E"/>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73187">
                                            <p:txEl>
                                              <p:pRg st="1" end="1"/>
                                            </p:txEl>
                                          </p:spTgt>
                                        </p:tgtEl>
                                        <p:attrNameLst>
                                          <p:attrName>style.visibility</p:attrName>
                                        </p:attrNameLst>
                                      </p:cBhvr>
                                      <p:to>
                                        <p:strVal val="visible"/>
                                      </p:to>
                                    </p:set>
                                    <p:animEffect transition="in" filter="box(out)">
                                      <p:cBhvr>
                                        <p:cTn id="12" dur="500"/>
                                        <p:tgtEl>
                                          <p:spTgt spid="1373187">
                                            <p:txEl>
                                              <p:pRg st="1" end="1"/>
                                            </p:txEl>
                                          </p:spTgt>
                                        </p:tgtEl>
                                      </p:cBhvr>
                                    </p:animEffect>
                                  </p:childTnLst>
                                  <p:subTnLst>
                                    <p:animClr clrSpc="rgb" dir="cw">
                                      <p:cBhvr override="childStyle">
                                        <p:cTn dur="1" fill="hold" display="0" masterRel="nextClick" afterEffect="1"/>
                                        <p:tgtEl>
                                          <p:spTgt spid="1373187">
                                            <p:txEl>
                                              <p:pRg st="1" end="1"/>
                                            </p:txEl>
                                          </p:spTgt>
                                        </p:tgtEl>
                                        <p:attrNameLst>
                                          <p:attrName>ppt_c</p:attrName>
                                        </p:attrNameLst>
                                      </p:cBhvr>
                                      <p:to>
                                        <a:srgbClr val="F09A0E"/>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373187">
                                            <p:txEl>
                                              <p:pRg st="2" end="2"/>
                                            </p:txEl>
                                          </p:spTgt>
                                        </p:tgtEl>
                                        <p:attrNameLst>
                                          <p:attrName>style.visibility</p:attrName>
                                        </p:attrNameLst>
                                      </p:cBhvr>
                                      <p:to>
                                        <p:strVal val="visible"/>
                                      </p:to>
                                    </p:set>
                                    <p:animEffect transition="in" filter="box(out)">
                                      <p:cBhvr>
                                        <p:cTn id="17" dur="500"/>
                                        <p:tgtEl>
                                          <p:spTgt spid="1373187">
                                            <p:txEl>
                                              <p:pRg st="2" end="2"/>
                                            </p:txEl>
                                          </p:spTgt>
                                        </p:tgtEl>
                                      </p:cBhvr>
                                    </p:animEffect>
                                  </p:childTnLst>
                                  <p:subTnLst>
                                    <p:animClr clrSpc="rgb" dir="cw">
                                      <p:cBhvr override="childStyle">
                                        <p:cTn dur="1" fill="hold" display="0" masterRel="nextClick" afterEffect="1"/>
                                        <p:tgtEl>
                                          <p:spTgt spid="1373187">
                                            <p:txEl>
                                              <p:pRg st="2" end="2"/>
                                            </p:txEl>
                                          </p:spTgt>
                                        </p:tgtEl>
                                        <p:attrNameLst>
                                          <p:attrName>ppt_c</p:attrName>
                                        </p:attrNameLst>
                                      </p:cBhvr>
                                      <p:to>
                                        <a:srgbClr val="F09A0E"/>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ox(out)">
                                      <p:cBhvr>
                                        <p:cTn id="22"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rgbClr val="F09A0E"/>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box(out)">
                                      <p:cBhvr>
                                        <p:cTn id="27"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rgbClr val="F09A0E"/>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box(out)">
                                      <p:cBhvr>
                                        <p:cTn id="32"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rgbClr val="F09A0E"/>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3187" grpId="0" build="p" bldLvl="2" autoUpdateAnimBg="0"/>
      <p:bldP spid="6" grpId="0" build="p" bldLvl="2"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2">
            <a:extLst>
              <a:ext uri="{FF2B5EF4-FFF2-40B4-BE49-F238E27FC236}">
                <a16:creationId xmlns:a16="http://schemas.microsoft.com/office/drawing/2014/main" id="{F8B82329-C25E-4F5F-8DBA-E7BD803E6E47}"/>
              </a:ext>
            </a:extLst>
          </p:cNvPr>
          <p:cNvSpPr>
            <a:spLocks noGrp="1"/>
          </p:cNvSpPr>
          <p:nvPr>
            <p:ph type="sldNum" sz="quarter" idx="10"/>
          </p:nvPr>
        </p:nvSpPr>
        <p:spPr bwMode="auto">
          <a:xfrm>
            <a:off x="8229600" y="6248400"/>
            <a:ext cx="762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b="1" kern="1200">
                <a:solidFill>
                  <a:schemeClr val="tx1"/>
                </a:solidFill>
                <a:latin typeface="Verdana" panose="020B0604030504040204" pitchFamily="34" charset="0"/>
                <a:ea typeface="+mn-ea"/>
                <a:cs typeface="+mn-cs"/>
              </a:defRPr>
            </a:lvl1pPr>
            <a:lvl2pPr marL="457200" algn="l" rtl="0" fontAlgn="base">
              <a:spcBef>
                <a:spcPct val="0"/>
              </a:spcBef>
              <a:spcAft>
                <a:spcPct val="0"/>
              </a:spcAft>
              <a:defRPr sz="2400" kern="1200">
                <a:solidFill>
                  <a:schemeClr val="tx1"/>
                </a:solidFill>
                <a:latin typeface="Verdan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Verdan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Verdan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Verdana" panose="020B0604030504040204" pitchFamily="34" charset="0"/>
                <a:ea typeface="+mn-ea"/>
                <a:cs typeface="+mn-cs"/>
              </a:defRPr>
            </a:lvl5pPr>
            <a:lvl6pPr marL="2286000" algn="l" defTabSz="914400" rtl="0" eaLnBrk="1" latinLnBrk="0" hangingPunct="1">
              <a:defRPr sz="2400" kern="1200">
                <a:solidFill>
                  <a:schemeClr val="tx1"/>
                </a:solidFill>
                <a:latin typeface="Verdana" panose="020B0604030504040204" pitchFamily="34" charset="0"/>
                <a:ea typeface="+mn-ea"/>
                <a:cs typeface="+mn-cs"/>
              </a:defRPr>
            </a:lvl6pPr>
            <a:lvl7pPr marL="2743200" algn="l" defTabSz="914400" rtl="0" eaLnBrk="1" latinLnBrk="0" hangingPunct="1">
              <a:defRPr sz="2400" kern="1200">
                <a:solidFill>
                  <a:schemeClr val="tx1"/>
                </a:solidFill>
                <a:latin typeface="Verdana" panose="020B0604030504040204" pitchFamily="34" charset="0"/>
                <a:ea typeface="+mn-ea"/>
                <a:cs typeface="+mn-cs"/>
              </a:defRPr>
            </a:lvl7pPr>
            <a:lvl8pPr marL="3200400" algn="l" defTabSz="914400" rtl="0" eaLnBrk="1" latinLnBrk="0" hangingPunct="1">
              <a:defRPr sz="2400" kern="1200">
                <a:solidFill>
                  <a:schemeClr val="tx1"/>
                </a:solidFill>
                <a:latin typeface="Verdana" panose="020B0604030504040204" pitchFamily="34" charset="0"/>
                <a:ea typeface="+mn-ea"/>
                <a:cs typeface="+mn-cs"/>
              </a:defRPr>
            </a:lvl8pPr>
            <a:lvl9pPr marL="3657600" algn="l" defTabSz="914400" rtl="0" eaLnBrk="1" latinLnBrk="0" hangingPunct="1">
              <a:defRPr sz="2400" kern="1200">
                <a:solidFill>
                  <a:schemeClr val="tx1"/>
                </a:solidFill>
                <a:latin typeface="Verdana" panose="020B0604030504040204" pitchFamily="34" charset="0"/>
                <a:ea typeface="+mn-ea"/>
                <a:cs typeface="+mn-cs"/>
              </a:defRPr>
            </a:lvl9pPr>
          </a:lstStyle>
          <a:p>
            <a:pPr eaLnBrk="1" hangingPunct="1"/>
            <a:fld id="{CBB8941E-E9EA-40CB-B151-290192A300BF}" type="slidenum">
              <a:rPr lang="en-US" altLang="en-US" smtClean="0"/>
              <a:pPr eaLnBrk="1" hangingPunct="1"/>
              <a:t>43</a:t>
            </a:fld>
            <a:endParaRPr lang="en-US" altLang="en-US" sz="1320"/>
          </a:p>
        </p:txBody>
      </p:sp>
      <p:grpSp>
        <p:nvGrpSpPr>
          <p:cNvPr id="2" name="Group 2">
            <a:extLst>
              <a:ext uri="{FF2B5EF4-FFF2-40B4-BE49-F238E27FC236}">
                <a16:creationId xmlns:a16="http://schemas.microsoft.com/office/drawing/2014/main" id="{B1CDB739-FC77-49B8-9C10-7B89E72D68A7}"/>
              </a:ext>
            </a:extLst>
          </p:cNvPr>
          <p:cNvGrpSpPr>
            <a:grpSpLocks/>
          </p:cNvGrpSpPr>
          <p:nvPr/>
        </p:nvGrpSpPr>
        <p:grpSpPr bwMode="auto">
          <a:xfrm>
            <a:off x="2743360" y="1715612"/>
            <a:ext cx="7037388" cy="3810318"/>
            <a:chOff x="1571" y="917"/>
            <a:chExt cx="4030" cy="2182"/>
          </a:xfrm>
        </p:grpSpPr>
        <p:sp>
          <p:nvSpPr>
            <p:cNvPr id="36915" name="Line 3">
              <a:extLst>
                <a:ext uri="{FF2B5EF4-FFF2-40B4-BE49-F238E27FC236}">
                  <a16:creationId xmlns:a16="http://schemas.microsoft.com/office/drawing/2014/main" id="{836BB3AC-E321-4199-874A-376741C45393}"/>
                </a:ext>
              </a:extLst>
            </p:cNvPr>
            <p:cNvSpPr>
              <a:spLocks noChangeShapeType="1"/>
            </p:cNvSpPr>
            <p:nvPr/>
          </p:nvSpPr>
          <p:spPr bwMode="auto">
            <a:xfrm flipV="1">
              <a:off x="1571" y="1675"/>
              <a:ext cx="2115" cy="1424"/>
            </a:xfrm>
            <a:prstGeom prst="line">
              <a:avLst/>
            </a:prstGeom>
            <a:noFill/>
            <a:ln w="25400">
              <a:solidFill>
                <a:srgbClr val="B0001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540"/>
            </a:p>
          </p:txBody>
        </p:sp>
        <p:sp>
          <p:nvSpPr>
            <p:cNvPr id="36916" name="Rectangle 4">
              <a:extLst>
                <a:ext uri="{FF2B5EF4-FFF2-40B4-BE49-F238E27FC236}">
                  <a16:creationId xmlns:a16="http://schemas.microsoft.com/office/drawing/2014/main" id="{27F1FD16-0A52-45C8-A5F0-9749A713CFA1}"/>
                </a:ext>
              </a:extLst>
            </p:cNvPr>
            <p:cNvSpPr>
              <a:spLocks noChangeArrowheads="1"/>
            </p:cNvSpPr>
            <p:nvPr/>
          </p:nvSpPr>
          <p:spPr bwMode="auto">
            <a:xfrm>
              <a:off x="3584" y="1478"/>
              <a:ext cx="28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2200" b="1" i="1">
                  <a:solidFill>
                    <a:srgbClr val="000000"/>
                  </a:solidFill>
                  <a:latin typeface="Tahoma" panose="020B0604030504040204" pitchFamily="34" charset="0"/>
                </a:rPr>
                <a:t>AS</a:t>
              </a:r>
              <a:r>
                <a:rPr lang="en-US" altLang="en-US" sz="2200" b="1" i="1" baseline="-25000">
                  <a:solidFill>
                    <a:srgbClr val="000000"/>
                  </a:solidFill>
                  <a:latin typeface="Tahoma" panose="020B0604030504040204" pitchFamily="34" charset="0"/>
                </a:rPr>
                <a:t>2</a:t>
              </a:r>
            </a:p>
          </p:txBody>
        </p:sp>
        <p:sp>
          <p:nvSpPr>
            <p:cNvPr id="36917" name="Rectangle 5">
              <a:extLst>
                <a:ext uri="{FF2B5EF4-FFF2-40B4-BE49-F238E27FC236}">
                  <a16:creationId xmlns:a16="http://schemas.microsoft.com/office/drawing/2014/main" id="{524397CA-5C7B-4D85-ADB3-FE89681CF894}"/>
                </a:ext>
              </a:extLst>
            </p:cNvPr>
            <p:cNvSpPr>
              <a:spLocks noChangeArrowheads="1"/>
            </p:cNvSpPr>
            <p:nvPr/>
          </p:nvSpPr>
          <p:spPr bwMode="auto">
            <a:xfrm>
              <a:off x="2488" y="917"/>
              <a:ext cx="3113" cy="18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0117" tIns="20117" rIns="20117" bIns="20117">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r">
                <a:lnSpc>
                  <a:spcPct val="85000"/>
                </a:lnSpc>
              </a:pPr>
              <a:r>
                <a:rPr lang="en-US" altLang="en-US" sz="2200">
                  <a:solidFill>
                    <a:srgbClr val="080001"/>
                  </a:solidFill>
                  <a:latin typeface="Tahoma" panose="020B0604030504040204" pitchFamily="34" charset="0"/>
                </a:rPr>
                <a:t>1. When short-run aggregate supply falls…</a:t>
              </a:r>
            </a:p>
          </p:txBody>
        </p:sp>
        <p:sp>
          <p:nvSpPr>
            <p:cNvPr id="36918" name="AutoShape 6">
              <a:extLst>
                <a:ext uri="{FF2B5EF4-FFF2-40B4-BE49-F238E27FC236}">
                  <a16:creationId xmlns:a16="http://schemas.microsoft.com/office/drawing/2014/main" id="{19C404CF-F6EB-4F32-AD87-298E89B59732}"/>
                </a:ext>
              </a:extLst>
            </p:cNvPr>
            <p:cNvSpPr>
              <a:spLocks noChangeArrowheads="1"/>
            </p:cNvSpPr>
            <p:nvPr/>
          </p:nvSpPr>
          <p:spPr bwMode="auto">
            <a:xfrm>
              <a:off x="3312" y="1979"/>
              <a:ext cx="480" cy="96"/>
            </a:xfrm>
            <a:prstGeom prst="leftArrow">
              <a:avLst>
                <a:gd name="adj1" fmla="val 50000"/>
                <a:gd name="adj2" fmla="val 124954"/>
              </a:avLst>
            </a:prstGeom>
            <a:solidFill>
              <a:srgbClr val="DE381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endParaRPr lang="en-US" altLang="en-US" sz="2640"/>
            </a:p>
          </p:txBody>
        </p:sp>
        <p:cxnSp>
          <p:nvCxnSpPr>
            <p:cNvPr id="36919" name="AutoShape 7">
              <a:extLst>
                <a:ext uri="{FF2B5EF4-FFF2-40B4-BE49-F238E27FC236}">
                  <a16:creationId xmlns:a16="http://schemas.microsoft.com/office/drawing/2014/main" id="{1FB7F8A0-7214-4358-AE91-A74533EF6DF6}"/>
                </a:ext>
              </a:extLst>
            </p:cNvPr>
            <p:cNvCxnSpPr>
              <a:cxnSpLocks noChangeShapeType="1"/>
              <a:stCxn id="36917" idx="2"/>
              <a:endCxn id="36918" idx="3"/>
            </p:cNvCxnSpPr>
            <p:nvPr/>
          </p:nvCxnSpPr>
          <p:spPr bwMode="auto">
            <a:xfrm flipH="1">
              <a:off x="3792" y="1105"/>
              <a:ext cx="253" cy="922"/>
            </a:xfrm>
            <a:prstGeom prst="straightConnector1">
              <a:avLst/>
            </a:prstGeom>
            <a:noFill/>
            <a:ln w="12700">
              <a:solidFill>
                <a:srgbClr val="080001"/>
              </a:solidFill>
              <a:round/>
              <a:headEnd type="none" w="sm" len="sm"/>
              <a:tailEnd type="none" w="sm" len="sm"/>
            </a:ln>
            <a:extLst>
              <a:ext uri="{909E8E84-426E-40DD-AFC4-6F175D3DCCD1}">
                <a14:hiddenFill xmlns:a14="http://schemas.microsoft.com/office/drawing/2010/main">
                  <a:noFill/>
                </a14:hiddenFill>
              </a:ext>
            </a:extLst>
          </p:spPr>
        </p:cxnSp>
      </p:grpSp>
      <p:sp>
        <p:nvSpPr>
          <p:cNvPr id="36868" name="Rectangle 8">
            <a:extLst>
              <a:ext uri="{FF2B5EF4-FFF2-40B4-BE49-F238E27FC236}">
                <a16:creationId xmlns:a16="http://schemas.microsoft.com/office/drawing/2014/main" id="{B7C8C0C1-D665-4A65-BB94-04662A7A47A4}"/>
              </a:ext>
            </a:extLst>
          </p:cNvPr>
          <p:cNvSpPr>
            <a:spLocks noGrp="1" noChangeArrowheads="1"/>
          </p:cNvSpPr>
          <p:nvPr>
            <p:ph type="title"/>
          </p:nvPr>
        </p:nvSpPr>
        <p:spPr>
          <a:xfrm>
            <a:off x="586740" y="266225"/>
            <a:ext cx="8549640" cy="1288733"/>
          </a:xfrm>
          <a:noFill/>
        </p:spPr>
        <p:txBody>
          <a:bodyPr lIns="101283" tIns="50642" rIns="101283" bIns="50642" anchor="ctr" anchorCtr="0"/>
          <a:lstStyle/>
          <a:p>
            <a:pPr algn="ctr" eaLnBrk="1" hangingPunct="1"/>
            <a:r>
              <a:rPr lang="en-US" altLang="en-US" sz="3850">
                <a:solidFill>
                  <a:srgbClr val="3366FF"/>
                </a:solidFill>
              </a:rPr>
              <a:t>Accommodating an Adverse Shift in Aggregate Supply</a:t>
            </a:r>
            <a:endParaRPr lang="en-US" altLang="en-US">
              <a:solidFill>
                <a:srgbClr val="3366FF"/>
              </a:solidFill>
            </a:endParaRPr>
          </a:p>
        </p:txBody>
      </p:sp>
      <p:sp>
        <p:nvSpPr>
          <p:cNvPr id="36869" name="Rectangle 9">
            <a:extLst>
              <a:ext uri="{FF2B5EF4-FFF2-40B4-BE49-F238E27FC236}">
                <a16:creationId xmlns:a16="http://schemas.microsoft.com/office/drawing/2014/main" id="{35C90E62-45C8-46D1-9390-10B0445532BD}"/>
              </a:ext>
            </a:extLst>
          </p:cNvPr>
          <p:cNvSpPr>
            <a:spLocks noChangeArrowheads="1"/>
          </p:cNvSpPr>
          <p:nvPr/>
        </p:nvSpPr>
        <p:spPr bwMode="auto">
          <a:xfrm>
            <a:off x="1920875" y="1731328"/>
            <a:ext cx="6625273" cy="50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endParaRPr lang="en-US" altLang="en-US" sz="2640"/>
          </a:p>
        </p:txBody>
      </p:sp>
      <p:sp>
        <p:nvSpPr>
          <p:cNvPr id="36870" name="Line 10">
            <a:extLst>
              <a:ext uri="{FF2B5EF4-FFF2-40B4-BE49-F238E27FC236}">
                <a16:creationId xmlns:a16="http://schemas.microsoft.com/office/drawing/2014/main" id="{1EC35654-5B77-4900-BABD-DCB036FB140F}"/>
              </a:ext>
            </a:extLst>
          </p:cNvPr>
          <p:cNvSpPr>
            <a:spLocks noChangeShapeType="1"/>
          </p:cNvSpPr>
          <p:nvPr/>
        </p:nvSpPr>
        <p:spPr bwMode="auto">
          <a:xfrm>
            <a:off x="4653757" y="2480470"/>
            <a:ext cx="0" cy="4339431"/>
          </a:xfrm>
          <a:prstGeom prst="line">
            <a:avLst/>
          </a:prstGeom>
          <a:noFill/>
          <a:ln w="50800">
            <a:solidFill>
              <a:srgbClr val="33996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540"/>
          </a:p>
        </p:txBody>
      </p:sp>
      <p:grpSp>
        <p:nvGrpSpPr>
          <p:cNvPr id="36871" name="Group 14">
            <a:extLst>
              <a:ext uri="{FF2B5EF4-FFF2-40B4-BE49-F238E27FC236}">
                <a16:creationId xmlns:a16="http://schemas.microsoft.com/office/drawing/2014/main" id="{E7208E17-B0B8-4FA1-A5C0-AEA04BFC0C10}"/>
              </a:ext>
            </a:extLst>
          </p:cNvPr>
          <p:cNvGrpSpPr>
            <a:grpSpLocks/>
          </p:cNvGrpSpPr>
          <p:nvPr/>
        </p:nvGrpSpPr>
        <p:grpSpPr bwMode="auto">
          <a:xfrm>
            <a:off x="3867944" y="6861813"/>
            <a:ext cx="1718309" cy="632143"/>
            <a:chOff x="2215" y="3805"/>
            <a:chExt cx="984" cy="362"/>
          </a:xfrm>
        </p:grpSpPr>
        <p:sp>
          <p:nvSpPr>
            <p:cNvPr id="36913" name="Rectangle 15">
              <a:extLst>
                <a:ext uri="{FF2B5EF4-FFF2-40B4-BE49-F238E27FC236}">
                  <a16:creationId xmlns:a16="http://schemas.microsoft.com/office/drawing/2014/main" id="{EE86F40C-0A27-429E-83CD-EA1D8C5FAF90}"/>
                </a:ext>
              </a:extLst>
            </p:cNvPr>
            <p:cNvSpPr>
              <a:spLocks noChangeArrowheads="1"/>
            </p:cNvSpPr>
            <p:nvPr/>
          </p:nvSpPr>
          <p:spPr bwMode="auto">
            <a:xfrm>
              <a:off x="2215" y="3805"/>
              <a:ext cx="98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2200" b="1">
                  <a:solidFill>
                    <a:srgbClr val="000000"/>
                  </a:solidFill>
                  <a:latin typeface="Tahoma" panose="020B0604030504040204" pitchFamily="34" charset="0"/>
                </a:rPr>
                <a:t>Natural rate</a:t>
              </a:r>
            </a:p>
          </p:txBody>
        </p:sp>
        <p:sp>
          <p:nvSpPr>
            <p:cNvPr id="36914" name="Rectangle 16">
              <a:extLst>
                <a:ext uri="{FF2B5EF4-FFF2-40B4-BE49-F238E27FC236}">
                  <a16:creationId xmlns:a16="http://schemas.microsoft.com/office/drawing/2014/main" id="{863825B9-5FC8-4683-9A01-8B96277D1662}"/>
                </a:ext>
              </a:extLst>
            </p:cNvPr>
            <p:cNvSpPr>
              <a:spLocks noChangeArrowheads="1"/>
            </p:cNvSpPr>
            <p:nvPr/>
          </p:nvSpPr>
          <p:spPr bwMode="auto">
            <a:xfrm>
              <a:off x="2313" y="3973"/>
              <a:ext cx="75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2200" b="1">
                  <a:solidFill>
                    <a:srgbClr val="000000"/>
                  </a:solidFill>
                  <a:latin typeface="Tahoma" panose="020B0604030504040204" pitchFamily="34" charset="0"/>
                </a:rPr>
                <a:t>of output</a:t>
              </a:r>
            </a:p>
          </p:txBody>
        </p:sp>
      </p:grpSp>
      <p:grpSp>
        <p:nvGrpSpPr>
          <p:cNvPr id="36872" name="Group 17">
            <a:extLst>
              <a:ext uri="{FF2B5EF4-FFF2-40B4-BE49-F238E27FC236}">
                <a16:creationId xmlns:a16="http://schemas.microsoft.com/office/drawing/2014/main" id="{E7489A6D-E6E1-4300-B6F0-BB7AD8E28BEE}"/>
              </a:ext>
            </a:extLst>
          </p:cNvPr>
          <p:cNvGrpSpPr>
            <a:grpSpLocks/>
          </p:cNvGrpSpPr>
          <p:nvPr/>
        </p:nvGrpSpPr>
        <p:grpSpPr bwMode="auto">
          <a:xfrm>
            <a:off x="1114108" y="1656240"/>
            <a:ext cx="747395" cy="632143"/>
            <a:chOff x="638" y="824"/>
            <a:chExt cx="428" cy="362"/>
          </a:xfrm>
        </p:grpSpPr>
        <p:sp>
          <p:nvSpPr>
            <p:cNvPr id="36911" name="Rectangle 18">
              <a:extLst>
                <a:ext uri="{FF2B5EF4-FFF2-40B4-BE49-F238E27FC236}">
                  <a16:creationId xmlns:a16="http://schemas.microsoft.com/office/drawing/2014/main" id="{8621BF9A-ABAC-4CE3-9077-0767BB320874}"/>
                </a:ext>
              </a:extLst>
            </p:cNvPr>
            <p:cNvSpPr>
              <a:spLocks noChangeArrowheads="1"/>
            </p:cNvSpPr>
            <p:nvPr/>
          </p:nvSpPr>
          <p:spPr bwMode="auto">
            <a:xfrm>
              <a:off x="656" y="824"/>
              <a:ext cx="40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2200" b="1">
                  <a:solidFill>
                    <a:srgbClr val="000000"/>
                  </a:solidFill>
                  <a:latin typeface="Tahoma" panose="020B0604030504040204" pitchFamily="34" charset="0"/>
                </a:rPr>
                <a:t>Price</a:t>
              </a:r>
            </a:p>
          </p:txBody>
        </p:sp>
        <p:sp>
          <p:nvSpPr>
            <p:cNvPr id="36912" name="Rectangle 19">
              <a:extLst>
                <a:ext uri="{FF2B5EF4-FFF2-40B4-BE49-F238E27FC236}">
                  <a16:creationId xmlns:a16="http://schemas.microsoft.com/office/drawing/2014/main" id="{9B6DF618-79D3-4674-B03E-21AF52616A0B}"/>
                </a:ext>
              </a:extLst>
            </p:cNvPr>
            <p:cNvSpPr>
              <a:spLocks noChangeArrowheads="1"/>
            </p:cNvSpPr>
            <p:nvPr/>
          </p:nvSpPr>
          <p:spPr bwMode="auto">
            <a:xfrm>
              <a:off x="638" y="992"/>
              <a:ext cx="42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2200" b="1">
                  <a:solidFill>
                    <a:srgbClr val="000000"/>
                  </a:solidFill>
                  <a:latin typeface="Tahoma" panose="020B0604030504040204" pitchFamily="34" charset="0"/>
                </a:rPr>
                <a:t>Level</a:t>
              </a:r>
            </a:p>
          </p:txBody>
        </p:sp>
      </p:grpSp>
      <p:sp>
        <p:nvSpPr>
          <p:cNvPr id="36873" name="Rectangle 20">
            <a:extLst>
              <a:ext uri="{FF2B5EF4-FFF2-40B4-BE49-F238E27FC236}">
                <a16:creationId xmlns:a16="http://schemas.microsoft.com/office/drawing/2014/main" id="{C7B43476-79CF-4FEB-AF0C-4F5994E3B6BB}"/>
              </a:ext>
            </a:extLst>
          </p:cNvPr>
          <p:cNvSpPr>
            <a:spLocks noChangeArrowheads="1"/>
          </p:cNvSpPr>
          <p:nvPr/>
        </p:nvSpPr>
        <p:spPr bwMode="auto">
          <a:xfrm>
            <a:off x="1695609" y="6861810"/>
            <a:ext cx="1795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2200" b="1">
                <a:solidFill>
                  <a:srgbClr val="000000"/>
                </a:solidFill>
                <a:latin typeface="Tahoma" panose="020B0604030504040204" pitchFamily="34" charset="0"/>
              </a:rPr>
              <a:t>0</a:t>
            </a:r>
          </a:p>
        </p:txBody>
      </p:sp>
      <p:sp>
        <p:nvSpPr>
          <p:cNvPr id="36874" name="Rectangle 21">
            <a:extLst>
              <a:ext uri="{FF2B5EF4-FFF2-40B4-BE49-F238E27FC236}">
                <a16:creationId xmlns:a16="http://schemas.microsoft.com/office/drawing/2014/main" id="{272977B7-C040-4248-88C6-B46595118560}"/>
              </a:ext>
            </a:extLst>
          </p:cNvPr>
          <p:cNvSpPr>
            <a:spLocks noChangeArrowheads="1"/>
          </p:cNvSpPr>
          <p:nvPr/>
        </p:nvSpPr>
        <p:spPr bwMode="auto">
          <a:xfrm>
            <a:off x="7376161" y="2731929"/>
            <a:ext cx="2023904" cy="96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2090" b="1">
                <a:solidFill>
                  <a:srgbClr val="000000"/>
                </a:solidFill>
                <a:latin typeface="Tahoma" panose="020B0604030504040204" pitchFamily="34" charset="0"/>
              </a:rPr>
              <a:t>Short-run aggregate supply, </a:t>
            </a:r>
            <a:r>
              <a:rPr lang="en-US" altLang="en-US" sz="2090" b="1" i="1">
                <a:solidFill>
                  <a:srgbClr val="000000"/>
                </a:solidFill>
                <a:latin typeface="Tahoma" panose="020B0604030504040204" pitchFamily="34" charset="0"/>
              </a:rPr>
              <a:t>AS</a:t>
            </a:r>
            <a:r>
              <a:rPr lang="en-US" altLang="en-US" sz="2090" b="1" i="1" baseline="-25000">
                <a:solidFill>
                  <a:srgbClr val="000000"/>
                </a:solidFill>
                <a:latin typeface="Tahoma" panose="020B0604030504040204" pitchFamily="34" charset="0"/>
              </a:rPr>
              <a:t>1</a:t>
            </a:r>
            <a:r>
              <a:rPr lang="en-US" altLang="en-US" sz="2090" b="1">
                <a:solidFill>
                  <a:srgbClr val="000000"/>
                </a:solidFill>
                <a:latin typeface="Tahoma" panose="020B0604030504040204" pitchFamily="34" charset="0"/>
              </a:rPr>
              <a:t> </a:t>
            </a:r>
          </a:p>
        </p:txBody>
      </p:sp>
      <p:sp>
        <p:nvSpPr>
          <p:cNvPr id="36875" name="Rectangle 22">
            <a:extLst>
              <a:ext uri="{FF2B5EF4-FFF2-40B4-BE49-F238E27FC236}">
                <a16:creationId xmlns:a16="http://schemas.microsoft.com/office/drawing/2014/main" id="{6EA28EDA-1979-4AC4-B3E1-6B349FC574B5}"/>
              </a:ext>
            </a:extLst>
          </p:cNvPr>
          <p:cNvSpPr>
            <a:spLocks noChangeArrowheads="1"/>
          </p:cNvSpPr>
          <p:nvPr/>
        </p:nvSpPr>
        <p:spPr bwMode="auto">
          <a:xfrm>
            <a:off x="6082190" y="6381592"/>
            <a:ext cx="3214021" cy="32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2090" b="1">
                <a:solidFill>
                  <a:srgbClr val="000000"/>
                </a:solidFill>
                <a:latin typeface="Tahoma" panose="020B0604030504040204" pitchFamily="34" charset="0"/>
              </a:rPr>
              <a:t>Aggregate demand, </a:t>
            </a:r>
            <a:r>
              <a:rPr lang="en-US" altLang="en-US" sz="2090" b="1" i="1">
                <a:solidFill>
                  <a:srgbClr val="000000"/>
                </a:solidFill>
                <a:latin typeface="Tahoma" panose="020B0604030504040204" pitchFamily="34" charset="0"/>
              </a:rPr>
              <a:t>AD</a:t>
            </a:r>
            <a:r>
              <a:rPr lang="en-US" altLang="en-US" sz="2090" b="1" i="1" baseline="-25000">
                <a:solidFill>
                  <a:srgbClr val="000000"/>
                </a:solidFill>
                <a:latin typeface="Tahoma" panose="020B0604030504040204" pitchFamily="34" charset="0"/>
              </a:rPr>
              <a:t>1</a:t>
            </a:r>
          </a:p>
        </p:txBody>
      </p:sp>
      <p:sp>
        <p:nvSpPr>
          <p:cNvPr id="36876" name="Line 23">
            <a:extLst>
              <a:ext uri="{FF2B5EF4-FFF2-40B4-BE49-F238E27FC236}">
                <a16:creationId xmlns:a16="http://schemas.microsoft.com/office/drawing/2014/main" id="{FA211F18-053C-41DB-9A20-46B45D1AAA90}"/>
              </a:ext>
            </a:extLst>
          </p:cNvPr>
          <p:cNvSpPr>
            <a:spLocks noChangeShapeType="1"/>
          </p:cNvSpPr>
          <p:nvPr/>
        </p:nvSpPr>
        <p:spPr bwMode="auto">
          <a:xfrm flipV="1">
            <a:off x="3628708" y="3432175"/>
            <a:ext cx="3581559" cy="2453482"/>
          </a:xfrm>
          <a:prstGeom prst="line">
            <a:avLst/>
          </a:prstGeom>
          <a:noFill/>
          <a:ln w="25400">
            <a:solidFill>
              <a:srgbClr val="474A8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540"/>
          </a:p>
        </p:txBody>
      </p:sp>
      <p:sp>
        <p:nvSpPr>
          <p:cNvPr id="36877" name="Line 24">
            <a:extLst>
              <a:ext uri="{FF2B5EF4-FFF2-40B4-BE49-F238E27FC236}">
                <a16:creationId xmlns:a16="http://schemas.microsoft.com/office/drawing/2014/main" id="{C5C15E3F-B7A1-4A35-9BBE-22A3EE8FFD16}"/>
              </a:ext>
            </a:extLst>
          </p:cNvPr>
          <p:cNvSpPr>
            <a:spLocks noChangeShapeType="1"/>
          </p:cNvSpPr>
          <p:nvPr/>
        </p:nvSpPr>
        <p:spPr bwMode="auto">
          <a:xfrm flipH="1" flipV="1">
            <a:off x="2729390" y="3288983"/>
            <a:ext cx="3279458" cy="3230563"/>
          </a:xfrm>
          <a:prstGeom prst="line">
            <a:avLst/>
          </a:prstGeom>
          <a:noFill/>
          <a:ln w="25400">
            <a:solidFill>
              <a:srgbClr val="474A8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540"/>
          </a:p>
        </p:txBody>
      </p:sp>
      <p:sp>
        <p:nvSpPr>
          <p:cNvPr id="36878" name="Rectangle 25">
            <a:extLst>
              <a:ext uri="{FF2B5EF4-FFF2-40B4-BE49-F238E27FC236}">
                <a16:creationId xmlns:a16="http://schemas.microsoft.com/office/drawing/2014/main" id="{351B0F01-9D40-479E-8AB3-12C94494B996}"/>
              </a:ext>
            </a:extLst>
          </p:cNvPr>
          <p:cNvSpPr>
            <a:spLocks noChangeArrowheads="1"/>
          </p:cNvSpPr>
          <p:nvPr/>
        </p:nvSpPr>
        <p:spPr bwMode="auto">
          <a:xfrm>
            <a:off x="4620578" y="2400142"/>
            <a:ext cx="1561148" cy="82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ctr">
              <a:lnSpc>
                <a:spcPct val="85000"/>
              </a:lnSpc>
            </a:pPr>
            <a:r>
              <a:rPr lang="en-US" altLang="en-US" sz="2090" b="1">
                <a:solidFill>
                  <a:srgbClr val="000000"/>
                </a:solidFill>
                <a:latin typeface="Tahoma" panose="020B0604030504040204" pitchFamily="34" charset="0"/>
              </a:rPr>
              <a:t>Long-run aggregate supply</a:t>
            </a:r>
          </a:p>
        </p:txBody>
      </p:sp>
      <p:sp>
        <p:nvSpPr>
          <p:cNvPr id="36879" name="Rectangle 26">
            <a:extLst>
              <a:ext uri="{FF2B5EF4-FFF2-40B4-BE49-F238E27FC236}">
                <a16:creationId xmlns:a16="http://schemas.microsoft.com/office/drawing/2014/main" id="{AF00A07B-5D95-4F68-8B9C-8CF542357C20}"/>
              </a:ext>
            </a:extLst>
          </p:cNvPr>
          <p:cNvSpPr>
            <a:spLocks noChangeArrowheads="1"/>
          </p:cNvSpPr>
          <p:nvPr/>
        </p:nvSpPr>
        <p:spPr bwMode="auto">
          <a:xfrm>
            <a:off x="4737577" y="4659790"/>
            <a:ext cx="2078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2200" b="1">
                <a:solidFill>
                  <a:srgbClr val="000000"/>
                </a:solidFill>
                <a:latin typeface="Tahoma" panose="020B0604030504040204" pitchFamily="34" charset="0"/>
              </a:rPr>
              <a:t>A</a:t>
            </a:r>
          </a:p>
        </p:txBody>
      </p:sp>
      <p:sp>
        <p:nvSpPr>
          <p:cNvPr id="36880" name="Freeform 27">
            <a:extLst>
              <a:ext uri="{FF2B5EF4-FFF2-40B4-BE49-F238E27FC236}">
                <a16:creationId xmlns:a16="http://schemas.microsoft.com/office/drawing/2014/main" id="{0C5C1D32-1ADA-4057-8E9E-4BFD9F1CFFE1}"/>
              </a:ext>
            </a:extLst>
          </p:cNvPr>
          <p:cNvSpPr>
            <a:spLocks/>
          </p:cNvSpPr>
          <p:nvPr/>
        </p:nvSpPr>
        <p:spPr bwMode="auto">
          <a:xfrm>
            <a:off x="4590892" y="5113815"/>
            <a:ext cx="125730" cy="148431"/>
          </a:xfrm>
          <a:custGeom>
            <a:avLst/>
            <a:gdLst>
              <a:gd name="T0" fmla="*/ 2147483647 w 72"/>
              <a:gd name="T1" fmla="*/ 2147483647 h 85"/>
              <a:gd name="T2" fmla="*/ 2147483647 w 72"/>
              <a:gd name="T3" fmla="*/ 2147483647 h 85"/>
              <a:gd name="T4" fmla="*/ 2147483647 w 72"/>
              <a:gd name="T5" fmla="*/ 2147483647 h 85"/>
              <a:gd name="T6" fmla="*/ 2147483647 w 72"/>
              <a:gd name="T7" fmla="*/ 2147483647 h 85"/>
              <a:gd name="T8" fmla="*/ 2147483647 w 72"/>
              <a:gd name="T9" fmla="*/ 2147483647 h 85"/>
              <a:gd name="T10" fmla="*/ 2147483647 w 72"/>
              <a:gd name="T11" fmla="*/ 2147483647 h 85"/>
              <a:gd name="T12" fmla="*/ 2147483647 w 72"/>
              <a:gd name="T13" fmla="*/ 0 h 85"/>
              <a:gd name="T14" fmla="*/ 2147483647 w 72"/>
              <a:gd name="T15" fmla="*/ 2147483647 h 85"/>
              <a:gd name="T16" fmla="*/ 2147483647 w 72"/>
              <a:gd name="T17" fmla="*/ 2147483647 h 85"/>
              <a:gd name="T18" fmla="*/ 0 w 72"/>
              <a:gd name="T19" fmla="*/ 2147483647 h 85"/>
              <a:gd name="T20" fmla="*/ 2147483647 w 72"/>
              <a:gd name="T21" fmla="*/ 2147483647 h 85"/>
              <a:gd name="T22" fmla="*/ 2147483647 w 72"/>
              <a:gd name="T23" fmla="*/ 2147483647 h 85"/>
              <a:gd name="T24" fmla="*/ 2147483647 w 72"/>
              <a:gd name="T25" fmla="*/ 2147483647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85"/>
              <a:gd name="T41" fmla="*/ 72 w 72"/>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85">
                <a:moveTo>
                  <a:pt x="36" y="84"/>
                </a:moveTo>
                <a:lnTo>
                  <a:pt x="53" y="78"/>
                </a:lnTo>
                <a:lnTo>
                  <a:pt x="66" y="64"/>
                </a:lnTo>
                <a:lnTo>
                  <a:pt x="71" y="41"/>
                </a:lnTo>
                <a:lnTo>
                  <a:pt x="66" y="21"/>
                </a:lnTo>
                <a:lnTo>
                  <a:pt x="53" y="6"/>
                </a:lnTo>
                <a:lnTo>
                  <a:pt x="36" y="0"/>
                </a:lnTo>
                <a:lnTo>
                  <a:pt x="18" y="6"/>
                </a:lnTo>
                <a:lnTo>
                  <a:pt x="5" y="21"/>
                </a:lnTo>
                <a:lnTo>
                  <a:pt x="0" y="41"/>
                </a:lnTo>
                <a:lnTo>
                  <a:pt x="5" y="64"/>
                </a:lnTo>
                <a:lnTo>
                  <a:pt x="18" y="78"/>
                </a:lnTo>
                <a:lnTo>
                  <a:pt x="36" y="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sz="1540"/>
          </a:p>
        </p:txBody>
      </p:sp>
      <p:sp>
        <p:nvSpPr>
          <p:cNvPr id="36881" name="Line 28">
            <a:extLst>
              <a:ext uri="{FF2B5EF4-FFF2-40B4-BE49-F238E27FC236}">
                <a16:creationId xmlns:a16="http://schemas.microsoft.com/office/drawing/2014/main" id="{CB2DCB92-003D-4ED3-A6E0-C49819AE0725}"/>
              </a:ext>
            </a:extLst>
          </p:cNvPr>
          <p:cNvSpPr>
            <a:spLocks noChangeShapeType="1"/>
          </p:cNvSpPr>
          <p:nvPr/>
        </p:nvSpPr>
        <p:spPr bwMode="auto">
          <a:xfrm>
            <a:off x="1934845" y="5188903"/>
            <a:ext cx="2718912" cy="0"/>
          </a:xfrm>
          <a:prstGeom prst="line">
            <a:avLst/>
          </a:prstGeom>
          <a:noFill/>
          <a:ln w="25400">
            <a:solidFill>
              <a:srgbClr val="DE381C"/>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540"/>
          </a:p>
        </p:txBody>
      </p:sp>
      <p:sp>
        <p:nvSpPr>
          <p:cNvPr id="36882" name="Rectangle 29">
            <a:extLst>
              <a:ext uri="{FF2B5EF4-FFF2-40B4-BE49-F238E27FC236}">
                <a16:creationId xmlns:a16="http://schemas.microsoft.com/office/drawing/2014/main" id="{AD2BA8BA-ABF5-4138-8E37-C809040431AC}"/>
              </a:ext>
            </a:extLst>
          </p:cNvPr>
          <p:cNvSpPr>
            <a:spLocks noChangeArrowheads="1"/>
          </p:cNvSpPr>
          <p:nvPr/>
        </p:nvSpPr>
        <p:spPr bwMode="auto">
          <a:xfrm>
            <a:off x="1566387" y="5040472"/>
            <a:ext cx="3061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2200" b="1" i="1">
                <a:solidFill>
                  <a:srgbClr val="000000"/>
                </a:solidFill>
                <a:latin typeface="Tahoma" panose="020B0604030504040204" pitchFamily="34" charset="0"/>
              </a:rPr>
              <a:t>P</a:t>
            </a:r>
            <a:r>
              <a:rPr lang="en-US" altLang="en-US" sz="2200" b="1" i="1" baseline="-25000">
                <a:solidFill>
                  <a:srgbClr val="000000"/>
                </a:solidFill>
                <a:latin typeface="Tahoma" panose="020B0604030504040204" pitchFamily="34" charset="0"/>
              </a:rPr>
              <a:t>1</a:t>
            </a:r>
          </a:p>
        </p:txBody>
      </p:sp>
      <p:sp>
        <p:nvSpPr>
          <p:cNvPr id="36883" name="Freeform 30">
            <a:extLst>
              <a:ext uri="{FF2B5EF4-FFF2-40B4-BE49-F238E27FC236}">
                <a16:creationId xmlns:a16="http://schemas.microsoft.com/office/drawing/2014/main" id="{79809B64-FFBD-40AA-9529-4F553F7F072B}"/>
              </a:ext>
            </a:extLst>
          </p:cNvPr>
          <p:cNvSpPr>
            <a:spLocks/>
          </p:cNvSpPr>
          <p:nvPr/>
        </p:nvSpPr>
        <p:spPr bwMode="auto">
          <a:xfrm>
            <a:off x="1920876" y="1731328"/>
            <a:ext cx="6627019" cy="5090319"/>
          </a:xfrm>
          <a:custGeom>
            <a:avLst/>
            <a:gdLst>
              <a:gd name="T0" fmla="*/ 0 w 3795"/>
              <a:gd name="T1" fmla="*/ 0 h 2915"/>
              <a:gd name="T2" fmla="*/ 0 w 3795"/>
              <a:gd name="T3" fmla="*/ 2147483647 h 2915"/>
              <a:gd name="T4" fmla="*/ 2147483647 w 3795"/>
              <a:gd name="T5" fmla="*/ 2147483647 h 2915"/>
              <a:gd name="T6" fmla="*/ 0 60000 65536"/>
              <a:gd name="T7" fmla="*/ 0 60000 65536"/>
              <a:gd name="T8" fmla="*/ 0 60000 65536"/>
              <a:gd name="T9" fmla="*/ 0 w 3795"/>
              <a:gd name="T10" fmla="*/ 0 h 2915"/>
              <a:gd name="T11" fmla="*/ 3795 w 3795"/>
              <a:gd name="T12" fmla="*/ 2915 h 2915"/>
            </a:gdLst>
            <a:ahLst/>
            <a:cxnLst>
              <a:cxn ang="T6">
                <a:pos x="T0" y="T1"/>
              </a:cxn>
              <a:cxn ang="T7">
                <a:pos x="T2" y="T3"/>
              </a:cxn>
              <a:cxn ang="T8">
                <a:pos x="T4" y="T5"/>
              </a:cxn>
            </a:cxnLst>
            <a:rect l="T9" t="T10" r="T11" b="T12"/>
            <a:pathLst>
              <a:path w="3795" h="2915">
                <a:moveTo>
                  <a:pt x="0" y="0"/>
                </a:moveTo>
                <a:lnTo>
                  <a:pt x="0" y="2914"/>
                </a:lnTo>
                <a:lnTo>
                  <a:pt x="3794" y="2914"/>
                </a:lnTo>
              </a:path>
            </a:pathLst>
          </a:custGeom>
          <a:noFill/>
          <a:ln w="254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1540"/>
          </a:p>
        </p:txBody>
      </p:sp>
      <p:sp>
        <p:nvSpPr>
          <p:cNvPr id="36884" name="Freeform 31">
            <a:extLst>
              <a:ext uri="{FF2B5EF4-FFF2-40B4-BE49-F238E27FC236}">
                <a16:creationId xmlns:a16="http://schemas.microsoft.com/office/drawing/2014/main" id="{CAD86248-5B7C-4B4D-B85E-C251E720062B}"/>
              </a:ext>
            </a:extLst>
          </p:cNvPr>
          <p:cNvSpPr>
            <a:spLocks/>
          </p:cNvSpPr>
          <p:nvPr/>
        </p:nvSpPr>
        <p:spPr bwMode="auto">
          <a:xfrm>
            <a:off x="5755641" y="3591084"/>
            <a:ext cx="151924" cy="110013"/>
          </a:xfrm>
          <a:custGeom>
            <a:avLst/>
            <a:gdLst>
              <a:gd name="T0" fmla="*/ 2147483647 w 87"/>
              <a:gd name="T1" fmla="*/ 2147483647 h 63"/>
              <a:gd name="T2" fmla="*/ 2147483647 w 87"/>
              <a:gd name="T3" fmla="*/ 2147483647 h 63"/>
              <a:gd name="T4" fmla="*/ 2147483647 w 87"/>
              <a:gd name="T5" fmla="*/ 2147483647 h 63"/>
              <a:gd name="T6" fmla="*/ 2147483647 w 87"/>
              <a:gd name="T7" fmla="*/ 2147483647 h 63"/>
              <a:gd name="T8" fmla="*/ 2147483647 w 87"/>
              <a:gd name="T9" fmla="*/ 2147483647 h 63"/>
              <a:gd name="T10" fmla="*/ 2147483647 w 87"/>
              <a:gd name="T11" fmla="*/ 2147483647 h 63"/>
              <a:gd name="T12" fmla="*/ 2147483647 w 87"/>
              <a:gd name="T13" fmla="*/ 2147483647 h 63"/>
              <a:gd name="T14" fmla="*/ 2147483647 w 87"/>
              <a:gd name="T15" fmla="*/ 2147483647 h 63"/>
              <a:gd name="T16" fmla="*/ 0 w 87"/>
              <a:gd name="T17" fmla="*/ 2147483647 h 63"/>
              <a:gd name="T18" fmla="*/ 2147483647 w 87"/>
              <a:gd name="T19" fmla="*/ 2147483647 h 63"/>
              <a:gd name="T20" fmla="*/ 2147483647 w 87"/>
              <a:gd name="T21" fmla="*/ 2147483647 h 63"/>
              <a:gd name="T22" fmla="*/ 2147483647 w 87"/>
              <a:gd name="T23" fmla="*/ 2147483647 h 63"/>
              <a:gd name="T24" fmla="*/ 2147483647 w 87"/>
              <a:gd name="T25" fmla="*/ 2147483647 h 63"/>
              <a:gd name="T26" fmla="*/ 2147483647 w 87"/>
              <a:gd name="T27" fmla="*/ 2147483647 h 63"/>
              <a:gd name="T28" fmla="*/ 2147483647 w 87"/>
              <a:gd name="T29" fmla="*/ 0 h 63"/>
              <a:gd name="T30" fmla="*/ 2147483647 w 87"/>
              <a:gd name="T31" fmla="*/ 2147483647 h 63"/>
              <a:gd name="T32" fmla="*/ 2147483647 w 87"/>
              <a:gd name="T33" fmla="*/ 2147483647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63"/>
              <a:gd name="T53" fmla="*/ 87 w 87"/>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63">
                <a:moveTo>
                  <a:pt x="71" y="32"/>
                </a:moveTo>
                <a:lnTo>
                  <a:pt x="86" y="61"/>
                </a:lnTo>
                <a:lnTo>
                  <a:pt x="85" y="62"/>
                </a:lnTo>
                <a:lnTo>
                  <a:pt x="74" y="57"/>
                </a:lnTo>
                <a:lnTo>
                  <a:pt x="54" y="48"/>
                </a:lnTo>
                <a:lnTo>
                  <a:pt x="44" y="43"/>
                </a:lnTo>
                <a:lnTo>
                  <a:pt x="29" y="39"/>
                </a:lnTo>
                <a:lnTo>
                  <a:pt x="14" y="35"/>
                </a:lnTo>
                <a:lnTo>
                  <a:pt x="0" y="32"/>
                </a:lnTo>
                <a:lnTo>
                  <a:pt x="14" y="27"/>
                </a:lnTo>
                <a:lnTo>
                  <a:pt x="29" y="23"/>
                </a:lnTo>
                <a:lnTo>
                  <a:pt x="44" y="20"/>
                </a:lnTo>
                <a:lnTo>
                  <a:pt x="54" y="14"/>
                </a:lnTo>
                <a:lnTo>
                  <a:pt x="74" y="5"/>
                </a:lnTo>
                <a:lnTo>
                  <a:pt x="85" y="0"/>
                </a:lnTo>
                <a:lnTo>
                  <a:pt x="86" y="1"/>
                </a:lnTo>
                <a:lnTo>
                  <a:pt x="71" y="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sz="1540"/>
          </a:p>
        </p:txBody>
      </p:sp>
      <p:sp>
        <p:nvSpPr>
          <p:cNvPr id="36885" name="Freeform 32">
            <a:extLst>
              <a:ext uri="{FF2B5EF4-FFF2-40B4-BE49-F238E27FC236}">
                <a16:creationId xmlns:a16="http://schemas.microsoft.com/office/drawing/2014/main" id="{0C36D3A0-2BB7-4D98-BCE3-7F09F49E5F22}"/>
              </a:ext>
            </a:extLst>
          </p:cNvPr>
          <p:cNvSpPr>
            <a:spLocks/>
          </p:cNvSpPr>
          <p:nvPr/>
        </p:nvSpPr>
        <p:spPr bwMode="auto">
          <a:xfrm>
            <a:off x="5919788" y="5749449"/>
            <a:ext cx="153670" cy="111760"/>
          </a:xfrm>
          <a:custGeom>
            <a:avLst/>
            <a:gdLst>
              <a:gd name="T0" fmla="*/ 2147483647 w 88"/>
              <a:gd name="T1" fmla="*/ 2147483647 h 64"/>
              <a:gd name="T2" fmla="*/ 0 w 88"/>
              <a:gd name="T3" fmla="*/ 2147483647 h 64"/>
              <a:gd name="T4" fmla="*/ 2147483647 w 88"/>
              <a:gd name="T5" fmla="*/ 0 h 64"/>
              <a:gd name="T6" fmla="*/ 2147483647 w 88"/>
              <a:gd name="T7" fmla="*/ 2147483647 h 64"/>
              <a:gd name="T8" fmla="*/ 2147483647 w 88"/>
              <a:gd name="T9" fmla="*/ 2147483647 h 64"/>
              <a:gd name="T10" fmla="*/ 2147483647 w 88"/>
              <a:gd name="T11" fmla="*/ 2147483647 h 64"/>
              <a:gd name="T12" fmla="*/ 2147483647 w 88"/>
              <a:gd name="T13" fmla="*/ 2147483647 h 64"/>
              <a:gd name="T14" fmla="*/ 2147483647 w 88"/>
              <a:gd name="T15" fmla="*/ 2147483647 h 64"/>
              <a:gd name="T16" fmla="*/ 2147483647 w 88"/>
              <a:gd name="T17" fmla="*/ 2147483647 h 64"/>
              <a:gd name="T18" fmla="*/ 2147483647 w 88"/>
              <a:gd name="T19" fmla="*/ 2147483647 h 64"/>
              <a:gd name="T20" fmla="*/ 2147483647 w 88"/>
              <a:gd name="T21" fmla="*/ 2147483647 h 64"/>
              <a:gd name="T22" fmla="*/ 2147483647 w 88"/>
              <a:gd name="T23" fmla="*/ 2147483647 h 64"/>
              <a:gd name="T24" fmla="*/ 2147483647 w 88"/>
              <a:gd name="T25" fmla="*/ 2147483647 h 64"/>
              <a:gd name="T26" fmla="*/ 2147483647 w 88"/>
              <a:gd name="T27" fmla="*/ 2147483647 h 64"/>
              <a:gd name="T28" fmla="*/ 2147483647 w 88"/>
              <a:gd name="T29" fmla="*/ 2147483647 h 64"/>
              <a:gd name="T30" fmla="*/ 0 w 88"/>
              <a:gd name="T31" fmla="*/ 2147483647 h 64"/>
              <a:gd name="T32" fmla="*/ 2147483647 w 88"/>
              <a:gd name="T33" fmla="*/ 2147483647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
              <a:gd name="T52" fmla="*/ 0 h 64"/>
              <a:gd name="T53" fmla="*/ 88 w 88"/>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 h="64">
                <a:moveTo>
                  <a:pt x="16" y="31"/>
                </a:moveTo>
                <a:lnTo>
                  <a:pt x="0" y="1"/>
                </a:lnTo>
                <a:lnTo>
                  <a:pt x="1" y="0"/>
                </a:lnTo>
                <a:lnTo>
                  <a:pt x="12" y="5"/>
                </a:lnTo>
                <a:lnTo>
                  <a:pt x="32" y="14"/>
                </a:lnTo>
                <a:lnTo>
                  <a:pt x="43" y="19"/>
                </a:lnTo>
                <a:lnTo>
                  <a:pt x="58" y="24"/>
                </a:lnTo>
                <a:lnTo>
                  <a:pt x="73" y="27"/>
                </a:lnTo>
                <a:lnTo>
                  <a:pt x="87" y="31"/>
                </a:lnTo>
                <a:lnTo>
                  <a:pt x="73" y="36"/>
                </a:lnTo>
                <a:lnTo>
                  <a:pt x="58" y="39"/>
                </a:lnTo>
                <a:lnTo>
                  <a:pt x="43" y="43"/>
                </a:lnTo>
                <a:lnTo>
                  <a:pt x="32" y="49"/>
                </a:lnTo>
                <a:lnTo>
                  <a:pt x="12" y="58"/>
                </a:lnTo>
                <a:lnTo>
                  <a:pt x="1" y="63"/>
                </a:lnTo>
                <a:lnTo>
                  <a:pt x="0" y="62"/>
                </a:lnTo>
                <a:lnTo>
                  <a:pt x="16" y="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sz="1540"/>
          </a:p>
        </p:txBody>
      </p:sp>
      <p:sp>
        <p:nvSpPr>
          <p:cNvPr id="36886" name="Freeform 33">
            <a:extLst>
              <a:ext uri="{FF2B5EF4-FFF2-40B4-BE49-F238E27FC236}">
                <a16:creationId xmlns:a16="http://schemas.microsoft.com/office/drawing/2014/main" id="{53C10F60-9240-4732-BB79-313236DC6AD8}"/>
              </a:ext>
            </a:extLst>
          </p:cNvPr>
          <p:cNvSpPr>
            <a:spLocks/>
          </p:cNvSpPr>
          <p:nvPr/>
        </p:nvSpPr>
        <p:spPr bwMode="auto">
          <a:xfrm>
            <a:off x="1669415" y="4741863"/>
            <a:ext cx="94298" cy="178118"/>
          </a:xfrm>
          <a:custGeom>
            <a:avLst/>
            <a:gdLst>
              <a:gd name="T0" fmla="*/ 2147483647 w 54"/>
              <a:gd name="T1" fmla="*/ 2147483647 h 102"/>
              <a:gd name="T2" fmla="*/ 2147483647 w 54"/>
              <a:gd name="T3" fmla="*/ 2147483647 h 102"/>
              <a:gd name="T4" fmla="*/ 0 w 54"/>
              <a:gd name="T5" fmla="*/ 2147483647 h 102"/>
              <a:gd name="T6" fmla="*/ 2147483647 w 54"/>
              <a:gd name="T7" fmla="*/ 2147483647 h 102"/>
              <a:gd name="T8" fmla="*/ 2147483647 w 54"/>
              <a:gd name="T9" fmla="*/ 2147483647 h 102"/>
              <a:gd name="T10" fmla="*/ 2147483647 w 54"/>
              <a:gd name="T11" fmla="*/ 2147483647 h 102"/>
              <a:gd name="T12" fmla="*/ 2147483647 w 54"/>
              <a:gd name="T13" fmla="*/ 2147483647 h 102"/>
              <a:gd name="T14" fmla="*/ 2147483647 w 54"/>
              <a:gd name="T15" fmla="*/ 2147483647 h 102"/>
              <a:gd name="T16" fmla="*/ 2147483647 w 54"/>
              <a:gd name="T17" fmla="*/ 0 h 102"/>
              <a:gd name="T18" fmla="*/ 2147483647 w 54"/>
              <a:gd name="T19" fmla="*/ 2147483647 h 102"/>
              <a:gd name="T20" fmla="*/ 2147483647 w 54"/>
              <a:gd name="T21" fmla="*/ 2147483647 h 102"/>
              <a:gd name="T22" fmla="*/ 2147483647 w 54"/>
              <a:gd name="T23" fmla="*/ 2147483647 h 102"/>
              <a:gd name="T24" fmla="*/ 2147483647 w 54"/>
              <a:gd name="T25" fmla="*/ 2147483647 h 102"/>
              <a:gd name="T26" fmla="*/ 2147483647 w 54"/>
              <a:gd name="T27" fmla="*/ 2147483647 h 102"/>
              <a:gd name="T28" fmla="*/ 2147483647 w 54"/>
              <a:gd name="T29" fmla="*/ 2147483647 h 102"/>
              <a:gd name="T30" fmla="*/ 2147483647 w 54"/>
              <a:gd name="T31" fmla="*/ 2147483647 h 102"/>
              <a:gd name="T32" fmla="*/ 2147483647 w 54"/>
              <a:gd name="T33" fmla="*/ 2147483647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102"/>
              <a:gd name="T53" fmla="*/ 54 w 54"/>
              <a:gd name="T54" fmla="*/ 102 h 1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102">
                <a:moveTo>
                  <a:pt x="27" y="82"/>
                </a:moveTo>
                <a:lnTo>
                  <a:pt x="1" y="101"/>
                </a:lnTo>
                <a:lnTo>
                  <a:pt x="0" y="100"/>
                </a:lnTo>
                <a:lnTo>
                  <a:pt x="4" y="87"/>
                </a:lnTo>
                <a:lnTo>
                  <a:pt x="12" y="63"/>
                </a:lnTo>
                <a:lnTo>
                  <a:pt x="17" y="52"/>
                </a:lnTo>
                <a:lnTo>
                  <a:pt x="20" y="34"/>
                </a:lnTo>
                <a:lnTo>
                  <a:pt x="23" y="16"/>
                </a:lnTo>
                <a:lnTo>
                  <a:pt x="27" y="0"/>
                </a:lnTo>
                <a:lnTo>
                  <a:pt x="30" y="16"/>
                </a:lnTo>
                <a:lnTo>
                  <a:pt x="33" y="34"/>
                </a:lnTo>
                <a:lnTo>
                  <a:pt x="37" y="52"/>
                </a:lnTo>
                <a:lnTo>
                  <a:pt x="41" y="63"/>
                </a:lnTo>
                <a:lnTo>
                  <a:pt x="49" y="87"/>
                </a:lnTo>
                <a:lnTo>
                  <a:pt x="53" y="100"/>
                </a:lnTo>
                <a:lnTo>
                  <a:pt x="53" y="101"/>
                </a:lnTo>
                <a:lnTo>
                  <a:pt x="27"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sz="1540"/>
          </a:p>
        </p:txBody>
      </p:sp>
      <p:sp>
        <p:nvSpPr>
          <p:cNvPr id="36887" name="Freeform 34">
            <a:extLst>
              <a:ext uri="{FF2B5EF4-FFF2-40B4-BE49-F238E27FC236}">
                <a16:creationId xmlns:a16="http://schemas.microsoft.com/office/drawing/2014/main" id="{5D0539FA-4295-4C2F-A015-A3F260CD32E0}"/>
              </a:ext>
            </a:extLst>
          </p:cNvPr>
          <p:cNvSpPr>
            <a:spLocks/>
          </p:cNvSpPr>
          <p:nvPr/>
        </p:nvSpPr>
        <p:spPr bwMode="auto">
          <a:xfrm>
            <a:off x="1669415" y="4259898"/>
            <a:ext cx="94298" cy="178118"/>
          </a:xfrm>
          <a:custGeom>
            <a:avLst/>
            <a:gdLst>
              <a:gd name="T0" fmla="*/ 2147483647 w 54"/>
              <a:gd name="T1" fmla="*/ 2147483647 h 102"/>
              <a:gd name="T2" fmla="*/ 2147483647 w 54"/>
              <a:gd name="T3" fmla="*/ 2147483647 h 102"/>
              <a:gd name="T4" fmla="*/ 0 w 54"/>
              <a:gd name="T5" fmla="*/ 2147483647 h 102"/>
              <a:gd name="T6" fmla="*/ 2147483647 w 54"/>
              <a:gd name="T7" fmla="*/ 2147483647 h 102"/>
              <a:gd name="T8" fmla="*/ 2147483647 w 54"/>
              <a:gd name="T9" fmla="*/ 2147483647 h 102"/>
              <a:gd name="T10" fmla="*/ 2147483647 w 54"/>
              <a:gd name="T11" fmla="*/ 2147483647 h 102"/>
              <a:gd name="T12" fmla="*/ 2147483647 w 54"/>
              <a:gd name="T13" fmla="*/ 2147483647 h 102"/>
              <a:gd name="T14" fmla="*/ 2147483647 w 54"/>
              <a:gd name="T15" fmla="*/ 2147483647 h 102"/>
              <a:gd name="T16" fmla="*/ 2147483647 w 54"/>
              <a:gd name="T17" fmla="*/ 0 h 102"/>
              <a:gd name="T18" fmla="*/ 2147483647 w 54"/>
              <a:gd name="T19" fmla="*/ 2147483647 h 102"/>
              <a:gd name="T20" fmla="*/ 2147483647 w 54"/>
              <a:gd name="T21" fmla="*/ 2147483647 h 102"/>
              <a:gd name="T22" fmla="*/ 2147483647 w 54"/>
              <a:gd name="T23" fmla="*/ 2147483647 h 102"/>
              <a:gd name="T24" fmla="*/ 2147483647 w 54"/>
              <a:gd name="T25" fmla="*/ 2147483647 h 102"/>
              <a:gd name="T26" fmla="*/ 2147483647 w 54"/>
              <a:gd name="T27" fmla="*/ 2147483647 h 102"/>
              <a:gd name="T28" fmla="*/ 2147483647 w 54"/>
              <a:gd name="T29" fmla="*/ 2147483647 h 102"/>
              <a:gd name="T30" fmla="*/ 2147483647 w 54"/>
              <a:gd name="T31" fmla="*/ 2147483647 h 102"/>
              <a:gd name="T32" fmla="*/ 2147483647 w 54"/>
              <a:gd name="T33" fmla="*/ 2147483647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102"/>
              <a:gd name="T53" fmla="*/ 54 w 54"/>
              <a:gd name="T54" fmla="*/ 102 h 1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102">
                <a:moveTo>
                  <a:pt x="27" y="83"/>
                </a:moveTo>
                <a:lnTo>
                  <a:pt x="1" y="101"/>
                </a:lnTo>
                <a:lnTo>
                  <a:pt x="0" y="100"/>
                </a:lnTo>
                <a:lnTo>
                  <a:pt x="4" y="87"/>
                </a:lnTo>
                <a:lnTo>
                  <a:pt x="12" y="63"/>
                </a:lnTo>
                <a:lnTo>
                  <a:pt x="17" y="52"/>
                </a:lnTo>
                <a:lnTo>
                  <a:pt x="20" y="34"/>
                </a:lnTo>
                <a:lnTo>
                  <a:pt x="23" y="16"/>
                </a:lnTo>
                <a:lnTo>
                  <a:pt x="27" y="0"/>
                </a:lnTo>
                <a:lnTo>
                  <a:pt x="30" y="16"/>
                </a:lnTo>
                <a:lnTo>
                  <a:pt x="33" y="34"/>
                </a:lnTo>
                <a:lnTo>
                  <a:pt x="37" y="52"/>
                </a:lnTo>
                <a:lnTo>
                  <a:pt x="41" y="63"/>
                </a:lnTo>
                <a:lnTo>
                  <a:pt x="49" y="87"/>
                </a:lnTo>
                <a:lnTo>
                  <a:pt x="53" y="100"/>
                </a:lnTo>
                <a:lnTo>
                  <a:pt x="53" y="101"/>
                </a:lnTo>
                <a:lnTo>
                  <a:pt x="27" y="8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sz="1540"/>
          </a:p>
        </p:txBody>
      </p:sp>
      <p:sp>
        <p:nvSpPr>
          <p:cNvPr id="36888" name="Freeform 35">
            <a:extLst>
              <a:ext uri="{FF2B5EF4-FFF2-40B4-BE49-F238E27FC236}">
                <a16:creationId xmlns:a16="http://schemas.microsoft.com/office/drawing/2014/main" id="{DB541805-B51D-4130-A5DF-FDA836B7564B}"/>
              </a:ext>
            </a:extLst>
          </p:cNvPr>
          <p:cNvSpPr>
            <a:spLocks/>
          </p:cNvSpPr>
          <p:nvPr/>
        </p:nvSpPr>
        <p:spPr bwMode="auto">
          <a:xfrm>
            <a:off x="4590892" y="5106829"/>
            <a:ext cx="122238" cy="130968"/>
          </a:xfrm>
          <a:custGeom>
            <a:avLst/>
            <a:gdLst>
              <a:gd name="T0" fmla="*/ 2147483647 w 70"/>
              <a:gd name="T1" fmla="*/ 2147483647 h 75"/>
              <a:gd name="T2" fmla="*/ 2147483647 w 70"/>
              <a:gd name="T3" fmla="*/ 2147483647 h 75"/>
              <a:gd name="T4" fmla="*/ 2147483647 w 70"/>
              <a:gd name="T5" fmla="*/ 2147483647 h 75"/>
              <a:gd name="T6" fmla="*/ 2147483647 w 70"/>
              <a:gd name="T7" fmla="*/ 2147483647 h 75"/>
              <a:gd name="T8" fmla="*/ 2147483647 w 70"/>
              <a:gd name="T9" fmla="*/ 2147483647 h 75"/>
              <a:gd name="T10" fmla="*/ 2147483647 w 70"/>
              <a:gd name="T11" fmla="*/ 2147483647 h 75"/>
              <a:gd name="T12" fmla="*/ 2147483647 w 70"/>
              <a:gd name="T13" fmla="*/ 0 h 75"/>
              <a:gd name="T14" fmla="*/ 2147483647 w 70"/>
              <a:gd name="T15" fmla="*/ 2147483647 h 75"/>
              <a:gd name="T16" fmla="*/ 0 w 70"/>
              <a:gd name="T17" fmla="*/ 2147483647 h 75"/>
              <a:gd name="T18" fmla="*/ 0 w 70"/>
              <a:gd name="T19" fmla="*/ 2147483647 h 75"/>
              <a:gd name="T20" fmla="*/ 0 w 70"/>
              <a:gd name="T21" fmla="*/ 2147483647 h 75"/>
              <a:gd name="T22" fmla="*/ 2147483647 w 70"/>
              <a:gd name="T23" fmla="*/ 2147483647 h 75"/>
              <a:gd name="T24" fmla="*/ 2147483647 w 70"/>
              <a:gd name="T25" fmla="*/ 2147483647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75"/>
              <a:gd name="T41" fmla="*/ 70 w 70"/>
              <a:gd name="T42" fmla="*/ 75 h 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75">
                <a:moveTo>
                  <a:pt x="28" y="74"/>
                </a:moveTo>
                <a:lnTo>
                  <a:pt x="41" y="74"/>
                </a:lnTo>
                <a:lnTo>
                  <a:pt x="56" y="58"/>
                </a:lnTo>
                <a:lnTo>
                  <a:pt x="69" y="44"/>
                </a:lnTo>
                <a:lnTo>
                  <a:pt x="56" y="15"/>
                </a:lnTo>
                <a:lnTo>
                  <a:pt x="41" y="15"/>
                </a:lnTo>
                <a:lnTo>
                  <a:pt x="28" y="0"/>
                </a:lnTo>
                <a:lnTo>
                  <a:pt x="13" y="15"/>
                </a:lnTo>
                <a:lnTo>
                  <a:pt x="0" y="15"/>
                </a:lnTo>
                <a:lnTo>
                  <a:pt x="0" y="44"/>
                </a:lnTo>
                <a:lnTo>
                  <a:pt x="0" y="58"/>
                </a:lnTo>
                <a:lnTo>
                  <a:pt x="13" y="74"/>
                </a:lnTo>
                <a:lnTo>
                  <a:pt x="28" y="7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sz="1540"/>
          </a:p>
        </p:txBody>
      </p:sp>
      <p:grpSp>
        <p:nvGrpSpPr>
          <p:cNvPr id="5" name="Group 36">
            <a:extLst>
              <a:ext uri="{FF2B5EF4-FFF2-40B4-BE49-F238E27FC236}">
                <a16:creationId xmlns:a16="http://schemas.microsoft.com/office/drawing/2014/main" id="{F5193AA3-CF9F-464A-B24F-4E96AE37D0F1}"/>
              </a:ext>
            </a:extLst>
          </p:cNvPr>
          <p:cNvGrpSpPr>
            <a:grpSpLocks/>
          </p:cNvGrpSpPr>
          <p:nvPr/>
        </p:nvGrpSpPr>
        <p:grpSpPr bwMode="auto">
          <a:xfrm>
            <a:off x="277654" y="4015422"/>
            <a:ext cx="4358640" cy="2835911"/>
            <a:chOff x="159" y="2234"/>
            <a:chExt cx="2496" cy="1624"/>
          </a:xfrm>
        </p:grpSpPr>
        <p:sp>
          <p:nvSpPr>
            <p:cNvPr id="36903" name="Line 37">
              <a:extLst>
                <a:ext uri="{FF2B5EF4-FFF2-40B4-BE49-F238E27FC236}">
                  <a16:creationId xmlns:a16="http://schemas.microsoft.com/office/drawing/2014/main" id="{CAE0DE4A-587E-4462-A01C-5E5A336FDBEF}"/>
                </a:ext>
              </a:extLst>
            </p:cNvPr>
            <p:cNvSpPr>
              <a:spLocks noChangeShapeType="1"/>
            </p:cNvSpPr>
            <p:nvPr/>
          </p:nvSpPr>
          <p:spPr bwMode="auto">
            <a:xfrm>
              <a:off x="1108" y="2575"/>
              <a:ext cx="1227" cy="0"/>
            </a:xfrm>
            <a:prstGeom prst="line">
              <a:avLst/>
            </a:prstGeom>
            <a:noFill/>
            <a:ln w="25400">
              <a:solidFill>
                <a:srgbClr val="DE381C"/>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540"/>
            </a:p>
          </p:txBody>
        </p:sp>
        <p:sp>
          <p:nvSpPr>
            <p:cNvPr id="36904" name="Rectangle 38">
              <a:extLst>
                <a:ext uri="{FF2B5EF4-FFF2-40B4-BE49-F238E27FC236}">
                  <a16:creationId xmlns:a16="http://schemas.microsoft.com/office/drawing/2014/main" id="{491BFCE4-A2C4-4F23-8AA5-E4BF225BBE78}"/>
                </a:ext>
              </a:extLst>
            </p:cNvPr>
            <p:cNvSpPr>
              <a:spLocks noChangeArrowheads="1"/>
            </p:cNvSpPr>
            <p:nvPr/>
          </p:nvSpPr>
          <p:spPr bwMode="auto">
            <a:xfrm>
              <a:off x="897" y="2498"/>
              <a:ext cx="17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2200" b="1" i="1">
                  <a:solidFill>
                    <a:srgbClr val="000000"/>
                  </a:solidFill>
                  <a:latin typeface="Tahoma" panose="020B0604030504040204" pitchFamily="34" charset="0"/>
                </a:rPr>
                <a:t>P</a:t>
              </a:r>
              <a:r>
                <a:rPr lang="en-US" altLang="en-US" sz="2200" b="1" i="1" baseline="-25000">
                  <a:solidFill>
                    <a:srgbClr val="000000"/>
                  </a:solidFill>
                  <a:latin typeface="Tahoma" panose="020B0604030504040204" pitchFamily="34" charset="0"/>
                </a:rPr>
                <a:t>2</a:t>
              </a:r>
            </a:p>
          </p:txBody>
        </p:sp>
        <p:sp>
          <p:nvSpPr>
            <p:cNvPr id="36905" name="Line 39">
              <a:extLst>
                <a:ext uri="{FF2B5EF4-FFF2-40B4-BE49-F238E27FC236}">
                  <a16:creationId xmlns:a16="http://schemas.microsoft.com/office/drawing/2014/main" id="{BE6F51E1-8827-42A4-AF03-02AE27021BA9}"/>
                </a:ext>
              </a:extLst>
            </p:cNvPr>
            <p:cNvSpPr>
              <a:spLocks noChangeShapeType="1"/>
            </p:cNvSpPr>
            <p:nvPr/>
          </p:nvSpPr>
          <p:spPr bwMode="auto">
            <a:xfrm>
              <a:off x="1108" y="2364"/>
              <a:ext cx="1547" cy="0"/>
            </a:xfrm>
            <a:prstGeom prst="line">
              <a:avLst/>
            </a:prstGeom>
            <a:noFill/>
            <a:ln w="25400">
              <a:solidFill>
                <a:srgbClr val="DE381C"/>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540"/>
            </a:p>
          </p:txBody>
        </p:sp>
        <p:sp>
          <p:nvSpPr>
            <p:cNvPr id="36906" name="Rectangle 40">
              <a:extLst>
                <a:ext uri="{FF2B5EF4-FFF2-40B4-BE49-F238E27FC236}">
                  <a16:creationId xmlns:a16="http://schemas.microsoft.com/office/drawing/2014/main" id="{009B1F08-4CCD-4119-8F94-398EDE3F9DE8}"/>
                </a:ext>
              </a:extLst>
            </p:cNvPr>
            <p:cNvSpPr>
              <a:spLocks noChangeArrowheads="1"/>
            </p:cNvSpPr>
            <p:nvPr/>
          </p:nvSpPr>
          <p:spPr bwMode="auto">
            <a:xfrm>
              <a:off x="897" y="2234"/>
              <a:ext cx="17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2200" b="1" i="1">
                  <a:solidFill>
                    <a:srgbClr val="000000"/>
                  </a:solidFill>
                  <a:latin typeface="Tahoma" panose="020B0604030504040204" pitchFamily="34" charset="0"/>
                </a:rPr>
                <a:t>P</a:t>
              </a:r>
              <a:r>
                <a:rPr lang="en-US" altLang="en-US" sz="2200" b="1" i="1" baseline="-25000">
                  <a:solidFill>
                    <a:srgbClr val="000000"/>
                  </a:solidFill>
                  <a:latin typeface="Tahoma" panose="020B0604030504040204" pitchFamily="34" charset="0"/>
                </a:rPr>
                <a:t>3</a:t>
              </a:r>
            </a:p>
          </p:txBody>
        </p:sp>
        <p:sp>
          <p:nvSpPr>
            <p:cNvPr id="36907" name="Rectangle 41">
              <a:extLst>
                <a:ext uri="{FF2B5EF4-FFF2-40B4-BE49-F238E27FC236}">
                  <a16:creationId xmlns:a16="http://schemas.microsoft.com/office/drawing/2014/main" id="{1430D83E-D5FD-4B3A-8168-542FECB576F9}"/>
                </a:ext>
              </a:extLst>
            </p:cNvPr>
            <p:cNvSpPr>
              <a:spLocks noChangeArrowheads="1"/>
            </p:cNvSpPr>
            <p:nvPr/>
          </p:nvSpPr>
          <p:spPr bwMode="auto">
            <a:xfrm>
              <a:off x="159" y="3176"/>
              <a:ext cx="864" cy="68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0117" tIns="20117" rIns="20117" bIns="20117" anchor="ctr" anchorCtr="1">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nSpc>
                  <a:spcPct val="85000"/>
                </a:lnSpc>
              </a:pPr>
              <a:r>
                <a:rPr lang="en-US" altLang="en-US" sz="2200">
                  <a:solidFill>
                    <a:srgbClr val="080001"/>
                  </a:solidFill>
                  <a:latin typeface="Tahoma" panose="020B0604030504040204" pitchFamily="34" charset="0"/>
                </a:rPr>
                <a:t>3....which causes the price level to rise </a:t>
              </a:r>
            </a:p>
          </p:txBody>
        </p:sp>
        <p:sp>
          <p:nvSpPr>
            <p:cNvPr id="36908" name="AutoShape 42">
              <a:extLst>
                <a:ext uri="{FF2B5EF4-FFF2-40B4-BE49-F238E27FC236}">
                  <a16:creationId xmlns:a16="http://schemas.microsoft.com/office/drawing/2014/main" id="{65D0414A-1F7B-473E-B436-A2BC7A288882}"/>
                </a:ext>
              </a:extLst>
            </p:cNvPr>
            <p:cNvSpPr>
              <a:spLocks noChangeArrowheads="1"/>
            </p:cNvSpPr>
            <p:nvPr/>
          </p:nvSpPr>
          <p:spPr bwMode="auto">
            <a:xfrm>
              <a:off x="1152" y="2603"/>
              <a:ext cx="96" cy="240"/>
            </a:xfrm>
            <a:prstGeom prst="upArrow">
              <a:avLst>
                <a:gd name="adj1" fmla="val 50000"/>
                <a:gd name="adj2" fmla="val 62477"/>
              </a:avLst>
            </a:prstGeom>
            <a:solidFill>
              <a:srgbClr val="DE381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endParaRPr lang="en-US" altLang="en-US" sz="2640"/>
            </a:p>
          </p:txBody>
        </p:sp>
        <p:sp>
          <p:nvSpPr>
            <p:cNvPr id="36909" name="AutoShape 43">
              <a:extLst>
                <a:ext uri="{FF2B5EF4-FFF2-40B4-BE49-F238E27FC236}">
                  <a16:creationId xmlns:a16="http://schemas.microsoft.com/office/drawing/2014/main" id="{6AD0E3F4-461E-4507-B685-A6CE2B3095CE}"/>
                </a:ext>
              </a:extLst>
            </p:cNvPr>
            <p:cNvSpPr>
              <a:spLocks noChangeArrowheads="1"/>
            </p:cNvSpPr>
            <p:nvPr/>
          </p:nvSpPr>
          <p:spPr bwMode="auto">
            <a:xfrm>
              <a:off x="1152" y="2411"/>
              <a:ext cx="96" cy="144"/>
            </a:xfrm>
            <a:prstGeom prst="upArrow">
              <a:avLst>
                <a:gd name="adj1" fmla="val 50000"/>
                <a:gd name="adj2" fmla="val 37486"/>
              </a:avLst>
            </a:prstGeom>
            <a:solidFill>
              <a:srgbClr val="DE381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endParaRPr lang="en-US" altLang="en-US" sz="2640"/>
            </a:p>
          </p:txBody>
        </p:sp>
        <p:cxnSp>
          <p:nvCxnSpPr>
            <p:cNvPr id="36910" name="AutoShape 44">
              <a:extLst>
                <a:ext uri="{FF2B5EF4-FFF2-40B4-BE49-F238E27FC236}">
                  <a16:creationId xmlns:a16="http://schemas.microsoft.com/office/drawing/2014/main" id="{F5529E71-FA23-4A11-9B3D-0F4934AC50DC}"/>
                </a:ext>
              </a:extLst>
            </p:cNvPr>
            <p:cNvCxnSpPr>
              <a:cxnSpLocks noChangeShapeType="1"/>
              <a:stCxn id="36907" idx="0"/>
              <a:endCxn id="36909" idx="1"/>
            </p:cNvCxnSpPr>
            <p:nvPr/>
          </p:nvCxnSpPr>
          <p:spPr bwMode="auto">
            <a:xfrm rot="5400000" flipH="1" flipV="1">
              <a:off x="507" y="2531"/>
              <a:ext cx="729" cy="561"/>
            </a:xfrm>
            <a:prstGeom prst="bentConnector2">
              <a:avLst/>
            </a:prstGeom>
            <a:noFill/>
            <a:ln w="12700">
              <a:solidFill>
                <a:srgbClr val="080001"/>
              </a:solidFill>
              <a:miter lim="800000"/>
              <a:headEnd type="none" w="sm" len="sm"/>
              <a:tailEnd type="none" w="sm" len="sm"/>
            </a:ln>
            <a:extLst>
              <a:ext uri="{909E8E84-426E-40DD-AFC4-6F175D3DCCD1}">
                <a14:hiddenFill xmlns:a14="http://schemas.microsoft.com/office/drawing/2010/main">
                  <a:noFill/>
                </a14:hiddenFill>
              </a:ext>
            </a:extLst>
          </p:spPr>
        </p:cxnSp>
      </p:grpSp>
      <p:sp>
        <p:nvSpPr>
          <p:cNvPr id="36890" name="Line 45">
            <a:extLst>
              <a:ext uri="{FF2B5EF4-FFF2-40B4-BE49-F238E27FC236}">
                <a16:creationId xmlns:a16="http://schemas.microsoft.com/office/drawing/2014/main" id="{685C31F3-5E4E-4DE9-9F35-2E9A24C74E74}"/>
              </a:ext>
            </a:extLst>
          </p:cNvPr>
          <p:cNvSpPr>
            <a:spLocks noChangeShapeType="1"/>
          </p:cNvSpPr>
          <p:nvPr/>
        </p:nvSpPr>
        <p:spPr bwMode="auto">
          <a:xfrm>
            <a:off x="4610100" y="6819900"/>
            <a:ext cx="83820" cy="0"/>
          </a:xfrm>
          <a:prstGeom prst="line">
            <a:avLst/>
          </a:prstGeom>
          <a:noFill/>
          <a:ln w="12700">
            <a:solidFill>
              <a:srgbClr val="08000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540"/>
          </a:p>
        </p:txBody>
      </p:sp>
      <p:grpSp>
        <p:nvGrpSpPr>
          <p:cNvPr id="6" name="Group 46">
            <a:extLst>
              <a:ext uri="{FF2B5EF4-FFF2-40B4-BE49-F238E27FC236}">
                <a16:creationId xmlns:a16="http://schemas.microsoft.com/office/drawing/2014/main" id="{06493C47-5D35-4AE4-9EDF-DC7C7094D657}"/>
              </a:ext>
            </a:extLst>
          </p:cNvPr>
          <p:cNvGrpSpPr>
            <a:grpSpLocks/>
          </p:cNvGrpSpPr>
          <p:nvPr/>
        </p:nvGrpSpPr>
        <p:grpSpPr bwMode="auto">
          <a:xfrm>
            <a:off x="2095500" y="5833266"/>
            <a:ext cx="2514600" cy="986630"/>
            <a:chOff x="1200" y="3275"/>
            <a:chExt cx="1440" cy="565"/>
          </a:xfrm>
        </p:grpSpPr>
        <p:sp>
          <p:nvSpPr>
            <p:cNvPr id="36901" name="Rectangle 47">
              <a:extLst>
                <a:ext uri="{FF2B5EF4-FFF2-40B4-BE49-F238E27FC236}">
                  <a16:creationId xmlns:a16="http://schemas.microsoft.com/office/drawing/2014/main" id="{BAFE0A3F-C600-4D2D-9869-2BEAC9AD5D96}"/>
                </a:ext>
              </a:extLst>
            </p:cNvPr>
            <p:cNvSpPr>
              <a:spLocks noChangeArrowheads="1"/>
            </p:cNvSpPr>
            <p:nvPr/>
          </p:nvSpPr>
          <p:spPr bwMode="auto">
            <a:xfrm>
              <a:off x="1200" y="3275"/>
              <a:ext cx="1056" cy="51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0117" tIns="20117" rIns="20117" bIns="20117">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nSpc>
                  <a:spcPct val="85000"/>
                </a:lnSpc>
              </a:pPr>
              <a:r>
                <a:rPr lang="en-US" altLang="en-US" sz="2200">
                  <a:solidFill>
                    <a:srgbClr val="080001"/>
                  </a:solidFill>
                  <a:latin typeface="Tahoma" panose="020B0604030504040204" pitchFamily="34" charset="0"/>
                </a:rPr>
                <a:t>4. …but keeps output at its natural rate.</a:t>
              </a:r>
            </a:p>
          </p:txBody>
        </p:sp>
        <p:cxnSp>
          <p:nvCxnSpPr>
            <p:cNvPr id="36902" name="AutoShape 48">
              <a:extLst>
                <a:ext uri="{FF2B5EF4-FFF2-40B4-BE49-F238E27FC236}">
                  <a16:creationId xmlns:a16="http://schemas.microsoft.com/office/drawing/2014/main" id="{1E3BB2CE-D504-4D40-A0B0-820C95C9CBF9}"/>
                </a:ext>
              </a:extLst>
            </p:cNvPr>
            <p:cNvCxnSpPr>
              <a:cxnSpLocks noChangeShapeType="1"/>
              <a:stCxn id="36901" idx="3"/>
              <a:endCxn id="36890" idx="0"/>
            </p:cNvCxnSpPr>
            <p:nvPr/>
          </p:nvCxnSpPr>
          <p:spPr bwMode="auto">
            <a:xfrm>
              <a:off x="2256" y="3534"/>
              <a:ext cx="384" cy="306"/>
            </a:xfrm>
            <a:prstGeom prst="straightConnector1">
              <a:avLst/>
            </a:prstGeom>
            <a:noFill/>
            <a:ln w="12700">
              <a:solidFill>
                <a:srgbClr val="080001"/>
              </a:solidFill>
              <a:round/>
              <a:headEnd type="none" w="sm" len="sm"/>
              <a:tailEnd type="none" w="sm" len="sm"/>
            </a:ln>
            <a:extLst>
              <a:ext uri="{909E8E84-426E-40DD-AFC4-6F175D3DCCD1}">
                <a14:hiddenFill xmlns:a14="http://schemas.microsoft.com/office/drawing/2010/main">
                  <a:noFill/>
                </a14:hiddenFill>
              </a:ext>
            </a:extLst>
          </p:spPr>
        </p:cxnSp>
      </p:grpSp>
      <p:grpSp>
        <p:nvGrpSpPr>
          <p:cNvPr id="7" name="Group 49">
            <a:extLst>
              <a:ext uri="{FF2B5EF4-FFF2-40B4-BE49-F238E27FC236}">
                <a16:creationId xmlns:a16="http://schemas.microsoft.com/office/drawing/2014/main" id="{A46FE666-1658-414C-BBA1-C76981010CE3}"/>
              </a:ext>
            </a:extLst>
          </p:cNvPr>
          <p:cNvGrpSpPr>
            <a:grpSpLocks/>
          </p:cNvGrpSpPr>
          <p:nvPr/>
        </p:nvGrpSpPr>
        <p:grpSpPr bwMode="auto">
          <a:xfrm>
            <a:off x="3242787" y="2838450"/>
            <a:ext cx="6396513" cy="3335338"/>
            <a:chOff x="1857" y="1560"/>
            <a:chExt cx="3663" cy="1910"/>
          </a:xfrm>
        </p:grpSpPr>
        <p:sp>
          <p:nvSpPr>
            <p:cNvPr id="36894" name="Line 50">
              <a:extLst>
                <a:ext uri="{FF2B5EF4-FFF2-40B4-BE49-F238E27FC236}">
                  <a16:creationId xmlns:a16="http://schemas.microsoft.com/office/drawing/2014/main" id="{87C3D102-5F38-47D8-B1E0-42F23B5946B3}"/>
                </a:ext>
              </a:extLst>
            </p:cNvPr>
            <p:cNvSpPr>
              <a:spLocks noChangeShapeType="1"/>
            </p:cNvSpPr>
            <p:nvPr/>
          </p:nvSpPr>
          <p:spPr bwMode="auto">
            <a:xfrm flipH="1" flipV="1">
              <a:off x="1857" y="1560"/>
              <a:ext cx="1877" cy="1852"/>
            </a:xfrm>
            <a:prstGeom prst="line">
              <a:avLst/>
            </a:prstGeom>
            <a:noFill/>
            <a:ln w="25400">
              <a:solidFill>
                <a:srgbClr val="B0001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540"/>
            </a:p>
          </p:txBody>
        </p:sp>
        <p:sp>
          <p:nvSpPr>
            <p:cNvPr id="36895" name="Rectangle 51">
              <a:extLst>
                <a:ext uri="{FF2B5EF4-FFF2-40B4-BE49-F238E27FC236}">
                  <a16:creationId xmlns:a16="http://schemas.microsoft.com/office/drawing/2014/main" id="{0463EF0C-0BA3-48ED-A5AD-A578DDA7D2BD}"/>
                </a:ext>
              </a:extLst>
            </p:cNvPr>
            <p:cNvSpPr>
              <a:spLocks noChangeArrowheads="1"/>
            </p:cNvSpPr>
            <p:nvPr/>
          </p:nvSpPr>
          <p:spPr bwMode="auto">
            <a:xfrm>
              <a:off x="2771" y="2272"/>
              <a:ext cx="10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2200" b="1">
                  <a:solidFill>
                    <a:srgbClr val="000000"/>
                  </a:solidFill>
                  <a:latin typeface="Tahoma" panose="020B0604030504040204" pitchFamily="34" charset="0"/>
                </a:rPr>
                <a:t>C</a:t>
              </a:r>
            </a:p>
          </p:txBody>
        </p:sp>
        <p:sp>
          <p:nvSpPr>
            <p:cNvPr id="36896" name="Rectangle 52">
              <a:extLst>
                <a:ext uri="{FF2B5EF4-FFF2-40B4-BE49-F238E27FC236}">
                  <a16:creationId xmlns:a16="http://schemas.microsoft.com/office/drawing/2014/main" id="{78451F14-94A7-4948-B2F4-6B86A2C4D804}"/>
                </a:ext>
              </a:extLst>
            </p:cNvPr>
            <p:cNvSpPr>
              <a:spLocks noChangeArrowheads="1"/>
            </p:cNvSpPr>
            <p:nvPr/>
          </p:nvSpPr>
          <p:spPr bwMode="auto">
            <a:xfrm>
              <a:off x="3744" y="2315"/>
              <a:ext cx="1776" cy="68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0117" tIns="20117" rIns="20117" bIns="20117">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nSpc>
                  <a:spcPct val="85000"/>
                </a:lnSpc>
              </a:pPr>
              <a:r>
                <a:rPr lang="en-US" altLang="en-US" sz="2200">
                  <a:solidFill>
                    <a:srgbClr val="080001"/>
                  </a:solidFill>
                  <a:latin typeface="Tahoma" panose="020B0604030504040204" pitchFamily="34" charset="0"/>
                </a:rPr>
                <a:t>2. …policymakers can</a:t>
              </a:r>
            </a:p>
            <a:p>
              <a:pPr>
                <a:lnSpc>
                  <a:spcPct val="85000"/>
                </a:lnSpc>
              </a:pPr>
              <a:r>
                <a:rPr lang="en-US" altLang="en-US" sz="2200">
                  <a:solidFill>
                    <a:srgbClr val="080001"/>
                  </a:solidFill>
                  <a:latin typeface="Tahoma" panose="020B0604030504040204" pitchFamily="34" charset="0"/>
                </a:rPr>
                <a:t>accommodate the shift</a:t>
              </a:r>
            </a:p>
            <a:p>
              <a:pPr>
                <a:lnSpc>
                  <a:spcPct val="85000"/>
                </a:lnSpc>
              </a:pPr>
              <a:r>
                <a:rPr lang="en-US" altLang="en-US" sz="2200">
                  <a:solidFill>
                    <a:srgbClr val="080001"/>
                  </a:solidFill>
                  <a:latin typeface="Tahoma" panose="020B0604030504040204" pitchFamily="34" charset="0"/>
                </a:rPr>
                <a:t>by expanding aggregate</a:t>
              </a:r>
            </a:p>
            <a:p>
              <a:pPr>
                <a:lnSpc>
                  <a:spcPct val="85000"/>
                </a:lnSpc>
              </a:pPr>
              <a:r>
                <a:rPr lang="en-US" altLang="en-US" sz="2200">
                  <a:solidFill>
                    <a:srgbClr val="080001"/>
                  </a:solidFill>
                  <a:latin typeface="Tahoma" panose="020B0604030504040204" pitchFamily="34" charset="0"/>
                </a:rPr>
                <a:t>demand…</a:t>
              </a:r>
            </a:p>
          </p:txBody>
        </p:sp>
        <p:sp>
          <p:nvSpPr>
            <p:cNvPr id="36897" name="Rectangle 53">
              <a:extLst>
                <a:ext uri="{FF2B5EF4-FFF2-40B4-BE49-F238E27FC236}">
                  <a16:creationId xmlns:a16="http://schemas.microsoft.com/office/drawing/2014/main" id="{FB58827E-3301-480B-9142-0A8187860071}"/>
                </a:ext>
              </a:extLst>
            </p:cNvPr>
            <p:cNvSpPr>
              <a:spLocks noChangeArrowheads="1"/>
            </p:cNvSpPr>
            <p:nvPr/>
          </p:nvSpPr>
          <p:spPr bwMode="auto">
            <a:xfrm>
              <a:off x="3799" y="3276"/>
              <a:ext cx="30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2200" b="1" i="1">
                  <a:solidFill>
                    <a:srgbClr val="000000"/>
                  </a:solidFill>
                  <a:latin typeface="Tahoma" panose="020B0604030504040204" pitchFamily="34" charset="0"/>
                </a:rPr>
                <a:t>AD</a:t>
              </a:r>
              <a:r>
                <a:rPr lang="en-US" altLang="en-US" sz="2200" b="1" i="1" baseline="-25000">
                  <a:solidFill>
                    <a:srgbClr val="000000"/>
                  </a:solidFill>
                  <a:latin typeface="Tahoma" panose="020B0604030504040204" pitchFamily="34" charset="0"/>
                </a:rPr>
                <a:t>2</a:t>
              </a:r>
            </a:p>
          </p:txBody>
        </p:sp>
        <p:sp>
          <p:nvSpPr>
            <p:cNvPr id="36898" name="Freeform 54">
              <a:extLst>
                <a:ext uri="{FF2B5EF4-FFF2-40B4-BE49-F238E27FC236}">
                  <a16:creationId xmlns:a16="http://schemas.microsoft.com/office/drawing/2014/main" id="{6BA52605-8E29-455D-9D4A-E69C76AFB34A}"/>
                </a:ext>
              </a:extLst>
            </p:cNvPr>
            <p:cNvSpPr>
              <a:spLocks/>
            </p:cNvSpPr>
            <p:nvPr/>
          </p:nvSpPr>
          <p:spPr bwMode="auto">
            <a:xfrm>
              <a:off x="2627" y="2318"/>
              <a:ext cx="70" cy="75"/>
            </a:xfrm>
            <a:custGeom>
              <a:avLst/>
              <a:gdLst>
                <a:gd name="T0" fmla="*/ 28 w 70"/>
                <a:gd name="T1" fmla="*/ 74 h 75"/>
                <a:gd name="T2" fmla="*/ 41 w 70"/>
                <a:gd name="T3" fmla="*/ 74 h 75"/>
                <a:gd name="T4" fmla="*/ 56 w 70"/>
                <a:gd name="T5" fmla="*/ 58 h 75"/>
                <a:gd name="T6" fmla="*/ 69 w 70"/>
                <a:gd name="T7" fmla="*/ 44 h 75"/>
                <a:gd name="T8" fmla="*/ 56 w 70"/>
                <a:gd name="T9" fmla="*/ 15 h 75"/>
                <a:gd name="T10" fmla="*/ 41 w 70"/>
                <a:gd name="T11" fmla="*/ 15 h 75"/>
                <a:gd name="T12" fmla="*/ 28 w 70"/>
                <a:gd name="T13" fmla="*/ 0 h 75"/>
                <a:gd name="T14" fmla="*/ 13 w 70"/>
                <a:gd name="T15" fmla="*/ 15 h 75"/>
                <a:gd name="T16" fmla="*/ 0 w 70"/>
                <a:gd name="T17" fmla="*/ 15 h 75"/>
                <a:gd name="T18" fmla="*/ 0 w 70"/>
                <a:gd name="T19" fmla="*/ 44 h 75"/>
                <a:gd name="T20" fmla="*/ 0 w 70"/>
                <a:gd name="T21" fmla="*/ 58 h 75"/>
                <a:gd name="T22" fmla="*/ 13 w 70"/>
                <a:gd name="T23" fmla="*/ 74 h 75"/>
                <a:gd name="T24" fmla="*/ 28 w 70"/>
                <a:gd name="T25" fmla="*/ 74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75"/>
                <a:gd name="T41" fmla="*/ 70 w 70"/>
                <a:gd name="T42" fmla="*/ 75 h 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75">
                  <a:moveTo>
                    <a:pt x="28" y="74"/>
                  </a:moveTo>
                  <a:lnTo>
                    <a:pt x="41" y="74"/>
                  </a:lnTo>
                  <a:lnTo>
                    <a:pt x="56" y="58"/>
                  </a:lnTo>
                  <a:lnTo>
                    <a:pt x="69" y="44"/>
                  </a:lnTo>
                  <a:lnTo>
                    <a:pt x="56" y="15"/>
                  </a:lnTo>
                  <a:lnTo>
                    <a:pt x="41" y="15"/>
                  </a:lnTo>
                  <a:lnTo>
                    <a:pt x="28" y="0"/>
                  </a:lnTo>
                  <a:lnTo>
                    <a:pt x="13" y="15"/>
                  </a:lnTo>
                  <a:lnTo>
                    <a:pt x="0" y="15"/>
                  </a:lnTo>
                  <a:lnTo>
                    <a:pt x="0" y="44"/>
                  </a:lnTo>
                  <a:lnTo>
                    <a:pt x="0" y="58"/>
                  </a:lnTo>
                  <a:lnTo>
                    <a:pt x="13" y="74"/>
                  </a:lnTo>
                  <a:lnTo>
                    <a:pt x="28" y="7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sz="1540"/>
            </a:p>
          </p:txBody>
        </p:sp>
        <p:sp>
          <p:nvSpPr>
            <p:cNvPr id="36899" name="AutoShape 55">
              <a:extLst>
                <a:ext uri="{FF2B5EF4-FFF2-40B4-BE49-F238E27FC236}">
                  <a16:creationId xmlns:a16="http://schemas.microsoft.com/office/drawing/2014/main" id="{EA9C6A89-FB41-4A85-871D-0392BFB8B358}"/>
                </a:ext>
              </a:extLst>
            </p:cNvPr>
            <p:cNvSpPr>
              <a:spLocks noChangeArrowheads="1"/>
            </p:cNvSpPr>
            <p:nvPr/>
          </p:nvSpPr>
          <p:spPr bwMode="auto">
            <a:xfrm>
              <a:off x="3072" y="3179"/>
              <a:ext cx="432" cy="96"/>
            </a:xfrm>
            <a:prstGeom prst="rightArrow">
              <a:avLst>
                <a:gd name="adj1" fmla="val 50000"/>
                <a:gd name="adj2" fmla="val 112542"/>
              </a:avLst>
            </a:prstGeom>
            <a:solidFill>
              <a:srgbClr val="DE381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endParaRPr lang="en-US" altLang="en-US" sz="2640"/>
            </a:p>
          </p:txBody>
        </p:sp>
        <p:cxnSp>
          <p:nvCxnSpPr>
            <p:cNvPr id="36900" name="AutoShape 56">
              <a:extLst>
                <a:ext uri="{FF2B5EF4-FFF2-40B4-BE49-F238E27FC236}">
                  <a16:creationId xmlns:a16="http://schemas.microsoft.com/office/drawing/2014/main" id="{DE99CC5B-33BF-452E-A0C1-01E27F17367F}"/>
                </a:ext>
              </a:extLst>
            </p:cNvPr>
            <p:cNvCxnSpPr>
              <a:cxnSpLocks noChangeShapeType="1"/>
              <a:stCxn id="36896" idx="1"/>
              <a:endCxn id="36899" idx="0"/>
            </p:cNvCxnSpPr>
            <p:nvPr/>
          </p:nvCxnSpPr>
          <p:spPr bwMode="auto">
            <a:xfrm flipH="1">
              <a:off x="3396" y="2656"/>
              <a:ext cx="348" cy="523"/>
            </a:xfrm>
            <a:prstGeom prst="straightConnector1">
              <a:avLst/>
            </a:prstGeom>
            <a:noFill/>
            <a:ln w="12700">
              <a:solidFill>
                <a:srgbClr val="080001"/>
              </a:solidFill>
              <a:round/>
              <a:headEnd type="none" w="sm" len="sm"/>
              <a:tailEnd type="none" w="sm" len="sm"/>
            </a:ln>
            <a:extLst>
              <a:ext uri="{909E8E84-426E-40DD-AFC4-6F175D3DCCD1}">
                <a14:hiddenFill xmlns:a14="http://schemas.microsoft.com/office/drawing/2010/main">
                  <a:noFill/>
                </a14:hiddenFill>
              </a:ext>
            </a:extLst>
          </p:spPr>
        </p:cxnSp>
      </p:grpSp>
      <p:sp>
        <p:nvSpPr>
          <p:cNvPr id="36893" name="Rectangle 4">
            <a:extLst>
              <a:ext uri="{FF2B5EF4-FFF2-40B4-BE49-F238E27FC236}">
                <a16:creationId xmlns:a16="http://schemas.microsoft.com/office/drawing/2014/main" id="{EF7538BD-C2AC-4D49-A4A8-BA8F2182E604}"/>
              </a:ext>
            </a:extLst>
          </p:cNvPr>
          <p:cNvSpPr>
            <a:spLocks noChangeArrowheads="1"/>
          </p:cNvSpPr>
          <p:nvPr/>
        </p:nvSpPr>
        <p:spPr bwMode="auto">
          <a:xfrm>
            <a:off x="7962900" y="7071360"/>
            <a:ext cx="13192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2200" b="1">
                <a:solidFill>
                  <a:srgbClr val="000000"/>
                </a:solidFill>
                <a:latin typeface="Tahoma" panose="020B0604030504040204" pitchFamily="34" charset="0"/>
              </a:rPr>
              <a:t>Real GDP</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ppt_h/2"/>
                                          </p:val>
                                        </p:tav>
                                        <p:tav tm="100000">
                                          <p:val>
                                            <p:strVal val="#ppt_y"/>
                                          </p:val>
                                        </p:tav>
                                      </p:tavLst>
                                    </p:anim>
                                    <p:anim calcmode="lin" valueType="num">
                                      <p:cBhvr>
                                        <p:cTn id="17" dur="500" fill="hold"/>
                                        <p:tgtEl>
                                          <p:spTgt spid="7"/>
                                        </p:tgtEl>
                                        <p:attrNameLst>
                                          <p:attrName>ppt_w</p:attrName>
                                        </p:attrNameLst>
                                      </p:cBhvr>
                                      <p:tavLst>
                                        <p:tav tm="0">
                                          <p:val>
                                            <p:strVal val="#ppt_w"/>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ppt_h/2"/>
                                          </p:val>
                                        </p:tav>
                                        <p:tav tm="100000">
                                          <p:val>
                                            <p:strVal val="#ppt_y"/>
                                          </p:val>
                                        </p:tav>
                                      </p:tavLst>
                                    </p:anim>
                                    <p:anim calcmode="lin" valueType="num">
                                      <p:cBhvr>
                                        <p:cTn id="25" dur="500" fill="hold"/>
                                        <p:tgtEl>
                                          <p:spTgt spid="5"/>
                                        </p:tgtEl>
                                        <p:attrNameLst>
                                          <p:attrName>ppt_w</p:attrName>
                                        </p:attrNameLst>
                                      </p:cBhvr>
                                      <p:tavLst>
                                        <p:tav tm="0">
                                          <p:val>
                                            <p:strVal val="#ppt_w"/>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ppt_x</p:attrName>
                                        </p:attrNameLst>
                                      </p:cBhvr>
                                      <p:tavLst>
                                        <p:tav tm="0">
                                          <p:val>
                                            <p:strVal val="#ppt_x-#ppt_w/2"/>
                                          </p:val>
                                        </p:tav>
                                        <p:tav tm="100000">
                                          <p:val>
                                            <p:strVal val="#ppt_x"/>
                                          </p:val>
                                        </p:tav>
                                      </p:tavLst>
                                    </p:anim>
                                    <p:anim calcmode="lin" valueType="num">
                                      <p:cBhvr>
                                        <p:cTn id="32" dur="500" fill="hold"/>
                                        <p:tgtEl>
                                          <p:spTgt spid="6"/>
                                        </p:tgtEl>
                                        <p:attrNameLst>
                                          <p:attrName>ppt_y</p:attrName>
                                        </p:attrNameLst>
                                      </p:cBhvr>
                                      <p:tavLst>
                                        <p:tav tm="0">
                                          <p:val>
                                            <p:strVal val="#ppt_y"/>
                                          </p:val>
                                        </p:tav>
                                        <p:tav tm="100000">
                                          <p:val>
                                            <p:strVal val="#ppt_y"/>
                                          </p:val>
                                        </p:tav>
                                      </p:tavLst>
                                    </p:anim>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8135"/>
            <a:ext cx="9996324" cy="897377"/>
          </a:xfrm>
        </p:spPr>
        <p:txBody>
          <a:bodyPr/>
          <a:lstStyle/>
          <a:p>
            <a:r>
              <a:rPr lang="en-US" dirty="0">
                <a:latin typeface="Arial" pitchFamily="34" charset="0"/>
                <a:cs typeface="Arial" pitchFamily="34" charset="0"/>
              </a:rPr>
              <a:t>GAP RECAP</a:t>
            </a:r>
          </a:p>
        </p:txBody>
      </p:sp>
      <p:sp>
        <p:nvSpPr>
          <p:cNvPr id="3" name="Content Placeholder 2"/>
          <p:cNvSpPr>
            <a:spLocks noGrp="1"/>
          </p:cNvSpPr>
          <p:nvPr>
            <p:ph sz="quarter" idx="10"/>
          </p:nvPr>
        </p:nvSpPr>
        <p:spPr>
          <a:xfrm>
            <a:off x="62076" y="986994"/>
            <a:ext cx="9804186" cy="3172108"/>
          </a:xfrm>
        </p:spPr>
        <p:txBody>
          <a:bodyPr/>
          <a:lstStyle/>
          <a:p>
            <a:pPr>
              <a:spcAft>
                <a:spcPts val="1200"/>
              </a:spcAft>
            </a:pPr>
            <a:r>
              <a:rPr lang="en-US" sz="2400" b="1" dirty="0">
                <a:latin typeface="Arial" pitchFamily="34" charset="0"/>
                <a:cs typeface="Arial" pitchFamily="34" charset="0"/>
              </a:rPr>
              <a:t>Recessionary gap:  </a:t>
            </a:r>
            <a:r>
              <a:rPr lang="en-US" sz="2400" dirty="0">
                <a:latin typeface="Arial" pitchFamily="34" charset="0"/>
                <a:cs typeface="Arial" pitchFamily="34" charset="0"/>
              </a:rPr>
              <a:t>when</a:t>
            </a:r>
            <a:r>
              <a:rPr lang="en-US" sz="2400" i="1" dirty="0">
                <a:latin typeface="Arial" pitchFamily="34" charset="0"/>
                <a:cs typeface="Arial" pitchFamily="34" charset="0"/>
              </a:rPr>
              <a:t> </a:t>
            </a:r>
            <a:r>
              <a:rPr lang="en-US" sz="2400" dirty="0">
                <a:latin typeface="Arial" pitchFamily="34" charset="0"/>
                <a:cs typeface="Arial" pitchFamily="34" charset="0"/>
              </a:rPr>
              <a:t>aggregate output is below potential output</a:t>
            </a:r>
          </a:p>
          <a:p>
            <a:pPr>
              <a:spcAft>
                <a:spcPts val="1200"/>
              </a:spcAft>
            </a:pPr>
            <a:r>
              <a:rPr lang="en-US" sz="2400" b="1" dirty="0">
                <a:latin typeface="Arial" pitchFamily="34" charset="0"/>
                <a:cs typeface="Arial" pitchFamily="34" charset="0"/>
              </a:rPr>
              <a:t>Inflationary gap: </a:t>
            </a:r>
            <a:r>
              <a:rPr lang="en-US" sz="2400" dirty="0">
                <a:latin typeface="Arial" pitchFamily="34" charset="0"/>
                <a:cs typeface="Arial" pitchFamily="34" charset="0"/>
              </a:rPr>
              <a:t>when aggregate output is above potential output</a:t>
            </a:r>
          </a:p>
          <a:p>
            <a:pPr>
              <a:spcAft>
                <a:spcPts val="1200"/>
              </a:spcAft>
            </a:pPr>
            <a:r>
              <a:rPr lang="en-US" sz="2400" b="1" dirty="0">
                <a:latin typeface="Arial" pitchFamily="34" charset="0"/>
                <a:cs typeface="Arial" pitchFamily="34" charset="0"/>
              </a:rPr>
              <a:t>Output gap: </a:t>
            </a:r>
            <a:r>
              <a:rPr lang="en-US" sz="2400" dirty="0">
                <a:latin typeface="Arial" pitchFamily="34" charset="0"/>
                <a:cs typeface="Arial" pitchFamily="34" charset="0"/>
              </a:rPr>
              <a:t>the percent difference between actual aggregate output and potential output</a:t>
            </a:r>
          </a:p>
        </p:txBody>
      </p:sp>
      <p:graphicFrame>
        <p:nvGraphicFramePr>
          <p:cNvPr id="4" name="Object 3"/>
          <p:cNvGraphicFramePr>
            <a:graphicFrameLocks noChangeAspect="1"/>
          </p:cNvGraphicFramePr>
          <p:nvPr>
            <p:extLst>
              <p:ext uri="{D42A27DB-BD31-4B8C-83A1-F6EECF244321}">
                <p14:modId xmlns:p14="http://schemas.microsoft.com/office/powerpoint/2010/main" val="4003431657"/>
              </p:ext>
            </p:extLst>
          </p:nvPr>
        </p:nvGraphicFramePr>
        <p:xfrm>
          <a:off x="542559" y="4159102"/>
          <a:ext cx="8973282" cy="899611"/>
        </p:xfrm>
        <a:graphic>
          <a:graphicData uri="http://schemas.openxmlformats.org/presentationml/2006/ole">
            <mc:AlternateContent xmlns:mc="http://schemas.openxmlformats.org/markup-compatibility/2006">
              <mc:Choice xmlns:v="urn:schemas-microsoft-com:vml" Requires="v">
                <p:oleObj name="Equation" r:id="rId2" imgW="4254480" imgH="419040" progId="Equation.3">
                  <p:embed/>
                </p:oleObj>
              </mc:Choice>
              <mc:Fallback>
                <p:oleObj name="Equation" r:id="rId2" imgW="4254480" imgH="419040" progId="Equation.3">
                  <p:embed/>
                  <p:pic>
                    <p:nvPicPr>
                      <p:cNvPr id="0" name=""/>
                      <p:cNvPicPr/>
                      <p:nvPr/>
                    </p:nvPicPr>
                    <p:blipFill>
                      <a:blip r:embed="rId3"/>
                      <a:stretch>
                        <a:fillRect/>
                      </a:stretch>
                    </p:blipFill>
                    <p:spPr>
                      <a:xfrm>
                        <a:off x="542559" y="4159102"/>
                        <a:ext cx="8973282" cy="899611"/>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B3A360FF-351A-48BC-A078-D7BD75A0CB9C}"/>
              </a:ext>
            </a:extLst>
          </p:cNvPr>
          <p:cNvSpPr/>
          <p:nvPr/>
        </p:nvSpPr>
        <p:spPr>
          <a:xfrm>
            <a:off x="370717" y="5497331"/>
            <a:ext cx="9254890" cy="1938992"/>
          </a:xfrm>
          <a:prstGeom prst="rect">
            <a:avLst/>
          </a:prstGeom>
        </p:spPr>
        <p:txBody>
          <a:bodyPr wrap="square">
            <a:spAutoFit/>
          </a:bodyPr>
          <a:lstStyle/>
          <a:p>
            <a:pPr>
              <a:spcAft>
                <a:spcPts val="1200"/>
              </a:spcAft>
            </a:pPr>
            <a:r>
              <a:rPr lang="en-US" sz="2000" b="1" i="1" dirty="0">
                <a:latin typeface="Arial" pitchFamily="34" charset="0"/>
                <a:cs typeface="Arial" pitchFamily="34" charset="0"/>
              </a:rPr>
              <a:t>What happens next? Are we stuck in a gap forever?</a:t>
            </a:r>
          </a:p>
          <a:p>
            <a:pPr>
              <a:spcAft>
                <a:spcPts val="1200"/>
              </a:spcAft>
            </a:pPr>
            <a:r>
              <a:rPr lang="en-US" sz="2000" b="1" i="1" dirty="0">
                <a:latin typeface="Arial" pitchFamily="34" charset="0"/>
                <a:cs typeface="Arial" pitchFamily="34" charset="0"/>
              </a:rPr>
              <a:t>We’ll discuss how policy makers can attempt to move us back to potential output next…</a:t>
            </a:r>
            <a:endParaRPr lang="en-US" sz="2000" b="1" i="1" u="sng" dirty="0">
              <a:latin typeface="Arial" pitchFamily="34" charset="0"/>
              <a:cs typeface="Arial" pitchFamily="34" charset="0"/>
            </a:endParaRPr>
          </a:p>
          <a:p>
            <a:pPr>
              <a:spcAft>
                <a:spcPts val="1200"/>
              </a:spcAft>
            </a:pPr>
            <a:r>
              <a:rPr lang="en-US" sz="2000" b="1" i="1" dirty="0">
                <a:latin typeface="Arial" pitchFamily="34" charset="0"/>
                <a:cs typeface="Arial" pitchFamily="34" charset="0"/>
              </a:rPr>
              <a:t>But the economy may correct itself in the long run if wages and prices fully adjust.</a:t>
            </a:r>
          </a:p>
        </p:txBody>
      </p:sp>
    </p:spTree>
    <p:extLst>
      <p:ext uri="{BB962C8B-B14F-4D97-AF65-F5344CB8AC3E}">
        <p14:creationId xmlns:p14="http://schemas.microsoft.com/office/powerpoint/2010/main" val="2144430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3" y="451613"/>
            <a:ext cx="9996324" cy="897377"/>
          </a:xfrm>
        </p:spPr>
        <p:txBody>
          <a:bodyPr/>
          <a:lstStyle/>
          <a:p>
            <a:r>
              <a:rPr lang="en-US" dirty="0">
                <a:latin typeface="Arial" pitchFamily="34" charset="0"/>
                <a:cs typeface="Arial" pitchFamily="34" charset="0"/>
              </a:rPr>
              <a:t>LEARN BY DOING DISCUSSION QUESTION 1</a:t>
            </a:r>
          </a:p>
        </p:txBody>
      </p:sp>
      <p:sp>
        <p:nvSpPr>
          <p:cNvPr id="3" name="Content Placeholder 2"/>
          <p:cNvSpPr>
            <a:spLocks noGrp="1"/>
          </p:cNvSpPr>
          <p:nvPr>
            <p:ph sz="quarter" idx="10"/>
          </p:nvPr>
        </p:nvSpPr>
        <p:spPr>
          <a:xfrm>
            <a:off x="117582" y="1738738"/>
            <a:ext cx="9804186" cy="5491117"/>
          </a:xfrm>
        </p:spPr>
        <p:txBody>
          <a:bodyPr>
            <a:noAutofit/>
          </a:bodyPr>
          <a:lstStyle/>
          <a:p>
            <a:pPr>
              <a:spcAft>
                <a:spcPts val="600"/>
              </a:spcAft>
            </a:pPr>
            <a:r>
              <a:rPr lang="en-US" dirty="0">
                <a:latin typeface="Arial" pitchFamily="34" charset="0"/>
                <a:cs typeface="Arial" pitchFamily="34" charset="0"/>
              </a:rPr>
              <a:t>Suppose an economy is in short-run equilibrium but the level of real GDP is less than potential output. Which of these following statements is true?</a:t>
            </a:r>
          </a:p>
          <a:p>
            <a:pPr marL="811213" indent="-457200">
              <a:spcAft>
                <a:spcPts val="600"/>
              </a:spcAft>
              <a:buFont typeface="+mj-lt"/>
              <a:buAutoNum type="alphaLcParenR"/>
            </a:pPr>
            <a:r>
              <a:rPr lang="en-US" sz="2400" dirty="0">
                <a:latin typeface="Arial" pitchFamily="34" charset="0"/>
                <a:cs typeface="Arial" pitchFamily="34" charset="0"/>
              </a:rPr>
              <a:t>In the long run, nominal wages will fall and the </a:t>
            </a:r>
            <a:r>
              <a:rPr lang="en-US" sz="2400" i="1" dirty="0">
                <a:latin typeface="Arial" pitchFamily="34" charset="0"/>
                <a:cs typeface="Arial" pitchFamily="34" charset="0"/>
              </a:rPr>
              <a:t>SRAS </a:t>
            </a:r>
            <a:r>
              <a:rPr lang="en-US" sz="2400" dirty="0">
                <a:latin typeface="Arial" pitchFamily="34" charset="0"/>
                <a:cs typeface="Arial" pitchFamily="34" charset="0"/>
              </a:rPr>
              <a:t>curve will shift left, restoring the economy to potential output.</a:t>
            </a:r>
          </a:p>
          <a:p>
            <a:pPr marL="811213" indent="-457200">
              <a:spcAft>
                <a:spcPts val="600"/>
              </a:spcAft>
              <a:buFont typeface="+mj-lt"/>
              <a:buAutoNum type="alphaLcParenR"/>
            </a:pPr>
            <a:r>
              <a:rPr lang="en-US" sz="2400" dirty="0">
                <a:latin typeface="Arial" pitchFamily="34" charset="0"/>
                <a:cs typeface="Arial" pitchFamily="34" charset="0"/>
              </a:rPr>
              <a:t>In the long run, nominal wages will fall and the </a:t>
            </a:r>
            <a:r>
              <a:rPr lang="en-US" sz="2400" i="1" dirty="0">
                <a:latin typeface="Arial" pitchFamily="34" charset="0"/>
                <a:cs typeface="Arial" pitchFamily="34" charset="0"/>
              </a:rPr>
              <a:t>SRAS </a:t>
            </a:r>
            <a:r>
              <a:rPr lang="en-US" sz="2400" dirty="0">
                <a:latin typeface="Arial" pitchFamily="34" charset="0"/>
                <a:cs typeface="Arial" pitchFamily="34" charset="0"/>
              </a:rPr>
              <a:t>curve will shift right, restoring the economy to potential output.</a:t>
            </a:r>
          </a:p>
          <a:p>
            <a:pPr marL="811213" indent="-457200">
              <a:spcAft>
                <a:spcPts val="600"/>
              </a:spcAft>
              <a:buFont typeface="+mj-lt"/>
              <a:buAutoNum type="alphaLcParenR"/>
            </a:pPr>
            <a:r>
              <a:rPr lang="en-US" sz="2400" dirty="0">
                <a:latin typeface="Arial" pitchFamily="34" charset="0"/>
                <a:cs typeface="Arial" pitchFamily="34" charset="0"/>
              </a:rPr>
              <a:t>In the long run, nominal wages will fall and the </a:t>
            </a:r>
            <a:r>
              <a:rPr lang="en-US" sz="2400" i="1" dirty="0">
                <a:latin typeface="Arial" pitchFamily="34" charset="0"/>
                <a:cs typeface="Arial" pitchFamily="34" charset="0"/>
              </a:rPr>
              <a:t>AD </a:t>
            </a:r>
            <a:r>
              <a:rPr lang="en-US" sz="2400" dirty="0">
                <a:latin typeface="Arial" pitchFamily="34" charset="0"/>
                <a:cs typeface="Arial" pitchFamily="34" charset="0"/>
              </a:rPr>
              <a:t>curve will shift left, restoring the economy to potential output.</a:t>
            </a:r>
          </a:p>
          <a:p>
            <a:pPr marL="811213" indent="-457200">
              <a:spcAft>
                <a:spcPts val="600"/>
              </a:spcAft>
              <a:buFont typeface="+mj-lt"/>
              <a:buAutoNum type="alphaLcParenR"/>
            </a:pPr>
            <a:r>
              <a:rPr lang="en-US" sz="2400" dirty="0">
                <a:latin typeface="Arial" pitchFamily="34" charset="0"/>
                <a:cs typeface="Arial" pitchFamily="34" charset="0"/>
              </a:rPr>
              <a:t>In the long run, nominal wages will fall and the </a:t>
            </a:r>
            <a:r>
              <a:rPr lang="en-US" sz="2400" i="1" dirty="0">
                <a:latin typeface="Arial" pitchFamily="34" charset="0"/>
                <a:cs typeface="Arial" pitchFamily="34" charset="0"/>
              </a:rPr>
              <a:t>AD </a:t>
            </a:r>
            <a:r>
              <a:rPr lang="en-US" sz="2400" dirty="0">
                <a:latin typeface="Arial" pitchFamily="34" charset="0"/>
                <a:cs typeface="Arial" pitchFamily="34" charset="0"/>
              </a:rPr>
              <a:t>curve will shift right, restoring the economy to potential output.</a:t>
            </a:r>
          </a:p>
        </p:txBody>
      </p:sp>
    </p:spTree>
    <p:extLst>
      <p:ext uri="{BB962C8B-B14F-4D97-AF65-F5344CB8AC3E}">
        <p14:creationId xmlns:p14="http://schemas.microsoft.com/office/powerpoint/2010/main" val="32485884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4039"/>
            <a:ext cx="9996324" cy="897377"/>
          </a:xfrm>
        </p:spPr>
        <p:txBody>
          <a:bodyPr>
            <a:noAutofit/>
          </a:bodyPr>
          <a:lstStyle/>
          <a:p>
            <a:r>
              <a:rPr lang="en-US" dirty="0">
                <a:latin typeface="Arial" pitchFamily="34" charset="0"/>
                <a:cs typeface="Arial" pitchFamily="34" charset="0"/>
              </a:rPr>
              <a:t>LEARN BY DOING DISCUSSION QUESTION 1</a:t>
            </a:r>
            <a:br>
              <a:rPr lang="en-US" dirty="0">
                <a:latin typeface="Arial" pitchFamily="34" charset="0"/>
                <a:cs typeface="Arial" pitchFamily="34" charset="0"/>
              </a:rPr>
            </a:br>
            <a:r>
              <a:rPr lang="en-US" dirty="0">
                <a:latin typeface="Arial" pitchFamily="34" charset="0"/>
                <a:cs typeface="Arial" pitchFamily="34" charset="0"/>
              </a:rPr>
              <a:t>(Answer)</a:t>
            </a:r>
          </a:p>
        </p:txBody>
      </p:sp>
      <p:sp>
        <p:nvSpPr>
          <p:cNvPr id="3" name="Content Placeholder 2"/>
          <p:cNvSpPr>
            <a:spLocks noGrp="1"/>
          </p:cNvSpPr>
          <p:nvPr>
            <p:ph sz="quarter" idx="10"/>
          </p:nvPr>
        </p:nvSpPr>
        <p:spPr>
          <a:xfrm>
            <a:off x="96069" y="1686857"/>
            <a:ext cx="9804186" cy="5601503"/>
          </a:xfrm>
        </p:spPr>
        <p:txBody>
          <a:bodyPr>
            <a:noAutofit/>
          </a:bodyPr>
          <a:lstStyle/>
          <a:p>
            <a:pPr>
              <a:spcAft>
                <a:spcPts val="600"/>
              </a:spcAft>
            </a:pPr>
            <a:r>
              <a:rPr lang="en-US" dirty="0">
                <a:latin typeface="Arial" pitchFamily="34" charset="0"/>
                <a:cs typeface="Arial" pitchFamily="34" charset="0"/>
              </a:rPr>
              <a:t>Suppose an economy is in short-run equilibrium but the level of real GDP is less than potential output. Which of these following statements is true?</a:t>
            </a:r>
          </a:p>
          <a:p>
            <a:pPr marL="811213" indent="-457200">
              <a:spcAft>
                <a:spcPts val="600"/>
              </a:spcAft>
              <a:buFont typeface="+mj-lt"/>
              <a:buAutoNum type="alphaLcParenR"/>
            </a:pPr>
            <a:r>
              <a:rPr lang="en-US" sz="2400" dirty="0">
                <a:latin typeface="Arial" pitchFamily="34" charset="0"/>
                <a:cs typeface="Arial" pitchFamily="34" charset="0"/>
              </a:rPr>
              <a:t>In the long run, nominal wages will fall and the </a:t>
            </a:r>
            <a:r>
              <a:rPr lang="en-US" sz="2400" i="1" dirty="0">
                <a:latin typeface="Arial" pitchFamily="34" charset="0"/>
                <a:cs typeface="Arial" pitchFamily="34" charset="0"/>
              </a:rPr>
              <a:t>SRAS </a:t>
            </a:r>
            <a:r>
              <a:rPr lang="en-US" sz="2400" dirty="0">
                <a:latin typeface="Arial" pitchFamily="34" charset="0"/>
                <a:cs typeface="Arial" pitchFamily="34" charset="0"/>
              </a:rPr>
              <a:t>curve will shift left, restoring the economy to potential output.</a:t>
            </a:r>
          </a:p>
          <a:p>
            <a:pPr marL="811213" indent="-457200">
              <a:spcAft>
                <a:spcPts val="600"/>
              </a:spcAft>
              <a:buFont typeface="+mj-lt"/>
              <a:buAutoNum type="alphaLcParenR"/>
            </a:pPr>
            <a:r>
              <a:rPr lang="en-US" sz="2400" b="1" dirty="0">
                <a:latin typeface="Arial" pitchFamily="34" charset="0"/>
                <a:cs typeface="Arial" pitchFamily="34" charset="0"/>
              </a:rPr>
              <a:t>In the long run, nominal wages will fall and the </a:t>
            </a:r>
            <a:r>
              <a:rPr lang="en-US" sz="2400" b="1" i="1" dirty="0">
                <a:latin typeface="Arial" pitchFamily="34" charset="0"/>
                <a:cs typeface="Arial" pitchFamily="34" charset="0"/>
              </a:rPr>
              <a:t>SRAS </a:t>
            </a:r>
            <a:r>
              <a:rPr lang="en-US" sz="2400" b="1" dirty="0">
                <a:latin typeface="Arial" pitchFamily="34" charset="0"/>
                <a:cs typeface="Arial" pitchFamily="34" charset="0"/>
              </a:rPr>
              <a:t>curve will shift right, restoring the economy to potential output. (correct answer)</a:t>
            </a:r>
          </a:p>
          <a:p>
            <a:pPr marL="811213" indent="-457200">
              <a:spcAft>
                <a:spcPts val="600"/>
              </a:spcAft>
              <a:buFont typeface="+mj-lt"/>
              <a:buAutoNum type="alphaLcParenR"/>
            </a:pPr>
            <a:r>
              <a:rPr lang="en-US" sz="2400" dirty="0">
                <a:latin typeface="Arial" pitchFamily="34" charset="0"/>
                <a:cs typeface="Arial" pitchFamily="34" charset="0"/>
              </a:rPr>
              <a:t>In the long run, nominal wages will fall and the </a:t>
            </a:r>
            <a:r>
              <a:rPr lang="en-US" sz="2400" i="1" dirty="0">
                <a:latin typeface="Arial" pitchFamily="34" charset="0"/>
                <a:cs typeface="Arial" pitchFamily="34" charset="0"/>
              </a:rPr>
              <a:t>AD </a:t>
            </a:r>
            <a:r>
              <a:rPr lang="en-US" sz="2400" dirty="0">
                <a:latin typeface="Arial" pitchFamily="34" charset="0"/>
                <a:cs typeface="Arial" pitchFamily="34" charset="0"/>
              </a:rPr>
              <a:t>curve will shift left, restoring the economy to potential output.</a:t>
            </a:r>
          </a:p>
          <a:p>
            <a:pPr marL="811213" indent="-457200">
              <a:spcAft>
                <a:spcPts val="600"/>
              </a:spcAft>
              <a:buFont typeface="+mj-lt"/>
              <a:buAutoNum type="alphaLcParenR"/>
            </a:pPr>
            <a:r>
              <a:rPr lang="en-US" sz="2400" dirty="0">
                <a:latin typeface="Arial" pitchFamily="34" charset="0"/>
                <a:cs typeface="Arial" pitchFamily="34" charset="0"/>
              </a:rPr>
              <a:t>In the long run, nominal wages will fall and the </a:t>
            </a:r>
            <a:r>
              <a:rPr lang="en-US" sz="2400" i="1" dirty="0">
                <a:latin typeface="Arial" pitchFamily="34" charset="0"/>
                <a:cs typeface="Arial" pitchFamily="34" charset="0"/>
              </a:rPr>
              <a:t>AD </a:t>
            </a:r>
            <a:r>
              <a:rPr lang="en-US" sz="2400" dirty="0">
                <a:latin typeface="Arial" pitchFamily="34" charset="0"/>
                <a:cs typeface="Arial" pitchFamily="34" charset="0"/>
              </a:rPr>
              <a:t>curve will shift right, restoring the economy to potential output.</a:t>
            </a:r>
          </a:p>
        </p:txBody>
      </p:sp>
    </p:spTree>
    <p:extLst>
      <p:ext uri="{BB962C8B-B14F-4D97-AF65-F5344CB8AC3E}">
        <p14:creationId xmlns:p14="http://schemas.microsoft.com/office/powerpoint/2010/main" val="40332950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5" y="698047"/>
            <a:ext cx="9996324" cy="897377"/>
          </a:xfrm>
        </p:spPr>
        <p:txBody>
          <a:bodyPr/>
          <a:lstStyle/>
          <a:p>
            <a:r>
              <a:rPr lang="en-US" dirty="0">
                <a:latin typeface="Arial" pitchFamily="34" charset="0"/>
                <a:cs typeface="Arial" pitchFamily="34" charset="0"/>
              </a:rPr>
              <a:t>LEARN BY DOING DISCUSSION QUESTION 2</a:t>
            </a:r>
          </a:p>
        </p:txBody>
      </p:sp>
      <p:sp>
        <p:nvSpPr>
          <p:cNvPr id="3" name="Content Placeholder 2"/>
          <p:cNvSpPr>
            <a:spLocks noGrp="1"/>
          </p:cNvSpPr>
          <p:nvPr>
            <p:ph sz="quarter" idx="10"/>
          </p:nvPr>
        </p:nvSpPr>
        <p:spPr>
          <a:xfrm>
            <a:off x="117582" y="1933292"/>
            <a:ext cx="9804186" cy="5259988"/>
          </a:xfrm>
        </p:spPr>
        <p:txBody>
          <a:bodyPr>
            <a:noAutofit/>
          </a:bodyPr>
          <a:lstStyle/>
          <a:p>
            <a:pPr>
              <a:spcAft>
                <a:spcPts val="600"/>
              </a:spcAft>
            </a:pPr>
            <a:r>
              <a:rPr lang="en-US" dirty="0">
                <a:latin typeface="Arial" pitchFamily="34" charset="0"/>
                <a:cs typeface="Arial" pitchFamily="34" charset="0"/>
              </a:rPr>
              <a:t>Suppose short-run equilibrium real GDP for an economy is greater than potential output. This implies that:</a:t>
            </a:r>
          </a:p>
          <a:p>
            <a:pPr marL="811213" indent="-457200">
              <a:spcAft>
                <a:spcPts val="600"/>
              </a:spcAft>
              <a:buFont typeface="+mj-lt"/>
              <a:buAutoNum type="alphaLcParenR"/>
            </a:pPr>
            <a:r>
              <a:rPr lang="en-US" sz="2400" dirty="0">
                <a:latin typeface="Arial" pitchFamily="34" charset="0"/>
                <a:cs typeface="Arial" pitchFamily="34" charset="0"/>
              </a:rPr>
              <a:t>nominal wages will have to adjust upward as the economy moves from the short run to the long run.</a:t>
            </a:r>
          </a:p>
          <a:p>
            <a:pPr marL="811213" indent="-457200">
              <a:spcAft>
                <a:spcPts val="600"/>
              </a:spcAft>
              <a:buFont typeface="+mj-lt"/>
              <a:buAutoNum type="alphaLcParenR"/>
            </a:pPr>
            <a:r>
              <a:rPr lang="en-US" sz="2400" dirty="0">
                <a:latin typeface="Arial" pitchFamily="34" charset="0"/>
                <a:cs typeface="Arial" pitchFamily="34" charset="0"/>
              </a:rPr>
              <a:t>the level of unemployment is very low.</a:t>
            </a:r>
          </a:p>
          <a:p>
            <a:pPr marL="811213" indent="-457200">
              <a:spcAft>
                <a:spcPts val="600"/>
              </a:spcAft>
              <a:buFont typeface="+mj-lt"/>
              <a:buAutoNum type="alphaLcParenR"/>
            </a:pPr>
            <a:r>
              <a:rPr lang="en-US" sz="2400" dirty="0">
                <a:latin typeface="Arial" pitchFamily="34" charset="0"/>
                <a:cs typeface="Arial" pitchFamily="34" charset="0"/>
              </a:rPr>
              <a:t>jobs are plentiful.</a:t>
            </a:r>
          </a:p>
          <a:p>
            <a:pPr marL="811213" indent="-457200">
              <a:spcAft>
                <a:spcPts val="600"/>
              </a:spcAft>
              <a:buFont typeface="+mj-lt"/>
              <a:buAutoNum type="alphaLcParenR"/>
            </a:pPr>
            <a:r>
              <a:rPr lang="en-US" sz="2400" dirty="0">
                <a:latin typeface="Arial" pitchFamily="34" charset="0"/>
                <a:cs typeface="Arial" pitchFamily="34" charset="0"/>
              </a:rPr>
              <a:t>to reach long-run equilibrium, the </a:t>
            </a:r>
            <a:r>
              <a:rPr lang="en-US" sz="2400" i="1" dirty="0">
                <a:latin typeface="Arial" pitchFamily="34" charset="0"/>
                <a:cs typeface="Arial" pitchFamily="34" charset="0"/>
              </a:rPr>
              <a:t>SRAS </a:t>
            </a:r>
            <a:r>
              <a:rPr lang="en-US" sz="2400" dirty="0">
                <a:latin typeface="Arial" pitchFamily="34" charset="0"/>
                <a:cs typeface="Arial" pitchFamily="34" charset="0"/>
              </a:rPr>
              <a:t>curve will shift to the left, resulting in a higher aggregate price level.</a:t>
            </a:r>
          </a:p>
          <a:p>
            <a:pPr marL="811213" indent="-457200">
              <a:spcAft>
                <a:spcPts val="600"/>
              </a:spcAft>
              <a:buFont typeface="+mj-lt"/>
              <a:buAutoNum type="alphaLcParenR"/>
            </a:pPr>
            <a:r>
              <a:rPr lang="en-US" sz="2400" dirty="0">
                <a:latin typeface="Arial" pitchFamily="34" charset="0"/>
                <a:cs typeface="Arial" pitchFamily="34" charset="0"/>
              </a:rPr>
              <a:t>Answers (a), (b), (c), and (d) are all correct.</a:t>
            </a:r>
          </a:p>
        </p:txBody>
      </p:sp>
    </p:spTree>
    <p:extLst>
      <p:ext uri="{BB962C8B-B14F-4D97-AF65-F5344CB8AC3E}">
        <p14:creationId xmlns:p14="http://schemas.microsoft.com/office/powerpoint/2010/main" val="42122562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5" y="698047"/>
            <a:ext cx="9996324" cy="897377"/>
          </a:xfrm>
        </p:spPr>
        <p:txBody>
          <a:bodyPr>
            <a:noAutofit/>
          </a:bodyPr>
          <a:lstStyle/>
          <a:p>
            <a:r>
              <a:rPr lang="en-US" dirty="0">
                <a:latin typeface="Arial" pitchFamily="34" charset="0"/>
                <a:cs typeface="Arial" pitchFamily="34" charset="0"/>
              </a:rPr>
              <a:t>LEARN BY DOING DISCUSSION QUESTION 2</a:t>
            </a:r>
            <a:br>
              <a:rPr lang="en-US" dirty="0">
                <a:latin typeface="Arial" pitchFamily="34" charset="0"/>
                <a:cs typeface="Arial" pitchFamily="34" charset="0"/>
              </a:rPr>
            </a:br>
            <a:r>
              <a:rPr lang="en-US" dirty="0">
                <a:latin typeface="Arial" pitchFamily="34" charset="0"/>
                <a:cs typeface="Arial" pitchFamily="34" charset="0"/>
              </a:rPr>
              <a:t>(Answer)</a:t>
            </a:r>
          </a:p>
        </p:txBody>
      </p:sp>
      <p:sp>
        <p:nvSpPr>
          <p:cNvPr id="3" name="Content Placeholder 2"/>
          <p:cNvSpPr>
            <a:spLocks noGrp="1"/>
          </p:cNvSpPr>
          <p:nvPr>
            <p:ph sz="quarter" idx="10"/>
          </p:nvPr>
        </p:nvSpPr>
        <p:spPr>
          <a:xfrm>
            <a:off x="117582" y="1933292"/>
            <a:ext cx="9804186" cy="5235604"/>
          </a:xfrm>
        </p:spPr>
        <p:txBody>
          <a:bodyPr>
            <a:noAutofit/>
          </a:bodyPr>
          <a:lstStyle/>
          <a:p>
            <a:pPr>
              <a:spcAft>
                <a:spcPts val="600"/>
              </a:spcAft>
            </a:pPr>
            <a:r>
              <a:rPr lang="en-US" dirty="0">
                <a:latin typeface="Arial" pitchFamily="34" charset="0"/>
                <a:cs typeface="Arial" pitchFamily="34" charset="0"/>
              </a:rPr>
              <a:t>Suppose short-run equilibrium real GDP for an economy is greater than potential output. This implies that:</a:t>
            </a:r>
          </a:p>
          <a:p>
            <a:pPr marL="811213" indent="-457200">
              <a:spcAft>
                <a:spcPts val="600"/>
              </a:spcAft>
              <a:buFont typeface="+mj-lt"/>
              <a:buAutoNum type="alphaLcParenR"/>
            </a:pPr>
            <a:r>
              <a:rPr lang="en-US" sz="2400" dirty="0">
                <a:latin typeface="Arial" pitchFamily="34" charset="0"/>
                <a:cs typeface="Arial" pitchFamily="34" charset="0"/>
              </a:rPr>
              <a:t>nominal wages will have to adjust upward as the economy moves from the short run to the long run.</a:t>
            </a:r>
          </a:p>
          <a:p>
            <a:pPr marL="811213" indent="-457200">
              <a:spcAft>
                <a:spcPts val="600"/>
              </a:spcAft>
              <a:buFont typeface="+mj-lt"/>
              <a:buAutoNum type="alphaLcParenR"/>
            </a:pPr>
            <a:r>
              <a:rPr lang="en-US" sz="2400" dirty="0">
                <a:latin typeface="Arial" pitchFamily="34" charset="0"/>
                <a:cs typeface="Arial" pitchFamily="34" charset="0"/>
              </a:rPr>
              <a:t>the level of unemployment is very low.</a:t>
            </a:r>
          </a:p>
          <a:p>
            <a:pPr marL="811213" indent="-457200">
              <a:spcAft>
                <a:spcPts val="600"/>
              </a:spcAft>
              <a:buFont typeface="+mj-lt"/>
              <a:buAutoNum type="alphaLcParenR"/>
            </a:pPr>
            <a:r>
              <a:rPr lang="en-US" sz="2400" dirty="0">
                <a:latin typeface="Arial" pitchFamily="34" charset="0"/>
                <a:cs typeface="Arial" pitchFamily="34" charset="0"/>
              </a:rPr>
              <a:t>jobs are plentiful.</a:t>
            </a:r>
          </a:p>
          <a:p>
            <a:pPr marL="811213" indent="-457200">
              <a:spcAft>
                <a:spcPts val="600"/>
              </a:spcAft>
              <a:buFont typeface="+mj-lt"/>
              <a:buAutoNum type="alphaLcParenR"/>
            </a:pPr>
            <a:r>
              <a:rPr lang="en-US" sz="2400" dirty="0">
                <a:latin typeface="Arial" pitchFamily="34" charset="0"/>
                <a:cs typeface="Arial" pitchFamily="34" charset="0"/>
              </a:rPr>
              <a:t>to reach long-run equilibrium, the </a:t>
            </a:r>
            <a:r>
              <a:rPr lang="en-US" sz="2400" i="1" dirty="0">
                <a:latin typeface="Arial" pitchFamily="34" charset="0"/>
                <a:cs typeface="Arial" pitchFamily="34" charset="0"/>
              </a:rPr>
              <a:t>SRAS </a:t>
            </a:r>
            <a:r>
              <a:rPr lang="en-US" sz="2400" dirty="0">
                <a:latin typeface="Arial" pitchFamily="34" charset="0"/>
                <a:cs typeface="Arial" pitchFamily="34" charset="0"/>
              </a:rPr>
              <a:t>curve will shift to the left, resulting in a higher aggregate price level.</a:t>
            </a:r>
          </a:p>
          <a:p>
            <a:pPr marL="811213" indent="-457200">
              <a:spcAft>
                <a:spcPts val="600"/>
              </a:spcAft>
              <a:buFont typeface="+mj-lt"/>
              <a:buAutoNum type="alphaLcParenR"/>
            </a:pPr>
            <a:r>
              <a:rPr lang="en-US" sz="2400" b="1" dirty="0">
                <a:latin typeface="Arial" pitchFamily="34" charset="0"/>
                <a:cs typeface="Arial" pitchFamily="34" charset="0"/>
              </a:rPr>
              <a:t>Answers (a), (b), (c), and (d) are all correct. (correct answer)</a:t>
            </a:r>
          </a:p>
        </p:txBody>
      </p:sp>
    </p:spTree>
    <p:extLst>
      <p:ext uri="{BB962C8B-B14F-4D97-AF65-F5344CB8AC3E}">
        <p14:creationId xmlns:p14="http://schemas.microsoft.com/office/powerpoint/2010/main" val="12940778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673"/>
            <a:ext cx="9996324" cy="897377"/>
          </a:xfrm>
        </p:spPr>
        <p:txBody>
          <a:bodyPr/>
          <a:lstStyle/>
          <a:p>
            <a:r>
              <a:rPr lang="en-US" dirty="0">
                <a:latin typeface="Arial" pitchFamily="34" charset="0"/>
                <a:cs typeface="Arial" pitchFamily="34" charset="0"/>
              </a:rPr>
              <a:t>MACROECONOMIC POLICY</a:t>
            </a:r>
          </a:p>
        </p:txBody>
      </p:sp>
      <p:sp>
        <p:nvSpPr>
          <p:cNvPr id="3" name="Content Placeholder 2"/>
          <p:cNvSpPr>
            <a:spLocks noGrp="1"/>
          </p:cNvSpPr>
          <p:nvPr>
            <p:ph sz="quarter" idx="10"/>
          </p:nvPr>
        </p:nvSpPr>
        <p:spPr>
          <a:xfrm>
            <a:off x="192138" y="1044050"/>
            <a:ext cx="9804186" cy="5658416"/>
          </a:xfrm>
        </p:spPr>
        <p:txBody>
          <a:bodyPr/>
          <a:lstStyle/>
          <a:p>
            <a:pPr>
              <a:spcAft>
                <a:spcPts val="1200"/>
              </a:spcAft>
            </a:pPr>
            <a:r>
              <a:rPr lang="en-US" sz="2400" dirty="0">
                <a:latin typeface="Arial" pitchFamily="34" charset="0"/>
                <a:cs typeface="Arial" pitchFamily="34" charset="0"/>
                <a:sym typeface="Wingdings" pitchFamily="2" charset="2"/>
              </a:rPr>
              <a:t>It’s true that the economy is self-correcting in the long run.</a:t>
            </a:r>
          </a:p>
          <a:p>
            <a:pPr>
              <a:spcAft>
                <a:spcPts val="1200"/>
              </a:spcAft>
            </a:pPr>
            <a:r>
              <a:rPr lang="en-US" sz="2400" dirty="0">
                <a:latin typeface="Arial" pitchFamily="34" charset="0"/>
                <a:cs typeface="Arial" pitchFamily="34" charset="0"/>
                <a:sym typeface="Wingdings" pitchFamily="2" charset="2"/>
              </a:rPr>
              <a:t>Most economists think it takes a decade or longer.</a:t>
            </a:r>
          </a:p>
          <a:p>
            <a:pPr>
              <a:spcAft>
                <a:spcPts val="1200"/>
              </a:spcAft>
            </a:pPr>
            <a:r>
              <a:rPr lang="en-US" sz="2400" dirty="0">
                <a:latin typeface="Arial" pitchFamily="34" charset="0"/>
                <a:cs typeface="Arial" pitchFamily="34" charset="0"/>
                <a:sym typeface="Wingdings" pitchFamily="2" charset="2"/>
              </a:rPr>
              <a:t>Stabilization policy: the use of government policy to reduce the severity of recessions and rein in excessively strong expansions</a:t>
            </a:r>
          </a:p>
          <a:p>
            <a:pPr lvl="1"/>
            <a:r>
              <a:rPr lang="en-US" b="1" i="1" dirty="0">
                <a:latin typeface="Arial" pitchFamily="34" charset="0"/>
                <a:ea typeface="Century Gothic" charset="0"/>
                <a:cs typeface="Arial" pitchFamily="34" charset="0"/>
                <a:sym typeface="Wingdings" pitchFamily="2" charset="2"/>
              </a:rPr>
              <a:t>John Maynard Keynes (1883–1946) created the modern field of macroeconomics.</a:t>
            </a:r>
          </a:p>
        </p:txBody>
      </p:sp>
      <p:sp>
        <p:nvSpPr>
          <p:cNvPr id="4" name="Content Placeholder 4">
            <a:extLst>
              <a:ext uri="{FF2B5EF4-FFF2-40B4-BE49-F238E27FC236}">
                <a16:creationId xmlns:a16="http://schemas.microsoft.com/office/drawing/2014/main" id="{89C07387-9D4B-451A-8825-644C07EAC227}"/>
              </a:ext>
            </a:extLst>
          </p:cNvPr>
          <p:cNvSpPr txBox="1">
            <a:spLocks/>
          </p:cNvSpPr>
          <p:nvPr/>
        </p:nvSpPr>
        <p:spPr>
          <a:xfrm>
            <a:off x="321001" y="4413647"/>
            <a:ext cx="5509956" cy="298106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457200" marR="0" lvl="0" indent="-457200" algn="l" rtl="0">
              <a:lnSpc>
                <a:spcPct val="100000"/>
              </a:lnSpc>
              <a:spcBef>
                <a:spcPts val="624"/>
              </a:spcBef>
              <a:spcAft>
                <a:spcPts val="0"/>
              </a:spcAft>
              <a:buClr>
                <a:srgbClr val="4E4E4E"/>
              </a:buClr>
              <a:buFont typeface="Arial" pitchFamily="34" charset="0"/>
              <a:buChar char="•"/>
              <a:defRPr sz="2800" b="1" i="0" u="none" strike="noStrike" cap="none">
                <a:solidFill>
                  <a:schemeClr val="tx1"/>
                </a:solidFill>
                <a:latin typeface="Arial" pitchFamily="34" charset="0"/>
                <a:ea typeface="Helvetica Neue"/>
                <a:cs typeface="Arial" pitchFamily="34" charset="0"/>
                <a:sym typeface="Helvetica Neue"/>
              </a:defRPr>
            </a:lvl1pPr>
            <a:lvl2pPr marL="914400" marR="0" lvl="1" indent="-449263" algn="l" rtl="0">
              <a:lnSpc>
                <a:spcPct val="100000"/>
              </a:lnSpc>
              <a:spcBef>
                <a:spcPts val="624"/>
              </a:spcBef>
              <a:spcAft>
                <a:spcPts val="0"/>
              </a:spcAft>
              <a:buClr>
                <a:srgbClr val="4E4E4E"/>
              </a:buClr>
              <a:buFont typeface="Arial" pitchFamily="34" charset="0"/>
              <a:buChar char="–"/>
              <a:defRPr sz="2600" b="1" i="0" u="none" strike="noStrike" cap="none">
                <a:solidFill>
                  <a:schemeClr val="tx1"/>
                </a:solidFill>
                <a:latin typeface="Arial" pitchFamily="34" charset="0"/>
                <a:ea typeface="Helvetica Neue"/>
                <a:cs typeface="Arial" pitchFamily="34" charset="0"/>
                <a:sym typeface="Helvetica Neue"/>
              </a:defRPr>
            </a:lvl2pPr>
            <a:lvl3pPr marL="1379538" marR="0" lvl="2" indent="-465138" algn="l" rtl="0">
              <a:lnSpc>
                <a:spcPct val="100000"/>
              </a:lnSpc>
              <a:spcBef>
                <a:spcPts val="624"/>
              </a:spcBef>
              <a:spcAft>
                <a:spcPts val="0"/>
              </a:spcAft>
              <a:buClr>
                <a:srgbClr val="4E4E4E"/>
              </a:buClr>
              <a:buFont typeface="Wingdings" pitchFamily="2" charset="2"/>
              <a:buChar char="§"/>
              <a:defRPr sz="2400" b="1" i="0" u="none" strike="noStrike" cap="none">
                <a:solidFill>
                  <a:schemeClr val="tx1"/>
                </a:solidFill>
                <a:latin typeface="Arial" pitchFamily="34" charset="0"/>
                <a:ea typeface="Helvetica Neue"/>
                <a:cs typeface="Arial" pitchFamily="34" charset="0"/>
                <a:sym typeface="Helvetica Neue"/>
              </a:defRPr>
            </a:lvl3pPr>
            <a:lvl4pPr marL="1828800" marR="0" lvl="3" indent="-449263" algn="l" rtl="0">
              <a:lnSpc>
                <a:spcPct val="100000"/>
              </a:lnSpc>
              <a:spcBef>
                <a:spcPts val="624"/>
              </a:spcBef>
              <a:spcAft>
                <a:spcPts val="0"/>
              </a:spcAft>
              <a:buClr>
                <a:srgbClr val="4E4E4E"/>
              </a:buClr>
              <a:buFont typeface="Courier New" panose="02070309020205020404" pitchFamily="49" charset="0"/>
              <a:buChar char="o"/>
              <a:defRPr sz="2000" b="1" i="0" u="none" strike="noStrike" cap="none">
                <a:solidFill>
                  <a:schemeClr val="tx1"/>
                </a:solidFill>
                <a:latin typeface="Arial" pitchFamily="34" charset="0"/>
                <a:ea typeface="Helvetica Neue"/>
                <a:cs typeface="Arial" pitchFamily="34" charset="0"/>
                <a:sym typeface="Helvetica Neue"/>
              </a:defRPr>
            </a:lvl4pPr>
            <a:lvl5pPr marL="2374900" marR="0" lvl="4" indent="-342900" algn="l" rtl="0">
              <a:lnSpc>
                <a:spcPct val="100000"/>
              </a:lnSpc>
              <a:spcBef>
                <a:spcPts val="624"/>
              </a:spcBef>
              <a:spcAft>
                <a:spcPts val="0"/>
              </a:spcAft>
              <a:buClr>
                <a:srgbClr val="4E4E4E"/>
              </a:buClr>
              <a:buFont typeface="Arial" pitchFamily="34" charset="0"/>
              <a:buChar char="•"/>
              <a:defRPr sz="2200" b="1" i="0" u="none" strike="noStrike" cap="none">
                <a:solidFill>
                  <a:schemeClr val="tx1"/>
                </a:solidFill>
                <a:latin typeface="Arial" pitchFamily="34" charset="0"/>
                <a:ea typeface="Helvetica Neue"/>
                <a:cs typeface="Arial" pitchFamily="34" charset="0"/>
                <a:sym typeface="Helvetica Neue"/>
              </a:defRPr>
            </a:lvl5pPr>
            <a:lvl6pPr marL="2801767" marR="0" lvl="5" indent="-122066" algn="l" rtl="0">
              <a:lnSpc>
                <a:spcPct val="100000"/>
              </a:lnSpc>
              <a:spcBef>
                <a:spcPts val="440"/>
              </a:spcBef>
              <a:spcAft>
                <a:spcPts val="0"/>
              </a:spcAft>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80" marR="0" lvl="6" indent="-123480" algn="l" rtl="0">
              <a:lnSpc>
                <a:spcPct val="100000"/>
              </a:lnSpc>
              <a:spcBef>
                <a:spcPts val="440"/>
              </a:spcBef>
              <a:spcAft>
                <a:spcPts val="0"/>
              </a:spcAft>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92" marR="0" lvl="7" indent="-124891" algn="l" rtl="0">
              <a:lnSpc>
                <a:spcPct val="100000"/>
              </a:lnSpc>
              <a:spcBef>
                <a:spcPts val="440"/>
              </a:spcBef>
              <a:spcAft>
                <a:spcPts val="0"/>
              </a:spcAft>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30004" marR="0" lvl="8" indent="-126303" algn="l" rtl="0">
              <a:lnSpc>
                <a:spcPct val="100000"/>
              </a:lnSpc>
              <a:spcBef>
                <a:spcPts val="440"/>
              </a:spcBef>
              <a:spcAft>
                <a:spcPts val="0"/>
              </a:spcAft>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pPr marL="0" indent="0" algn="just">
              <a:spcAft>
                <a:spcPts val="600"/>
              </a:spcAft>
              <a:buNone/>
            </a:pPr>
            <a:r>
              <a:rPr lang="en-US" sz="2000" i="1" dirty="0">
                <a:solidFill>
                  <a:srgbClr val="0505F1"/>
                </a:solidFill>
              </a:rPr>
              <a:t>“But this long run is a misleading guide to current affairs. In the long run we are all dead. Economists set themselves too easy, too useless a task if in tempestuous seasons they can only tell us that when the storm is long past the ocean is flat again.”</a:t>
            </a:r>
          </a:p>
          <a:p>
            <a:pPr indent="0" algn="just">
              <a:spcAft>
                <a:spcPts val="600"/>
              </a:spcAft>
              <a:buNone/>
            </a:pPr>
            <a:r>
              <a:rPr lang="en-US" sz="2000" i="1" dirty="0">
                <a:solidFill>
                  <a:srgbClr val="0505F1"/>
                </a:solidFill>
                <a:sym typeface="Wingdings" pitchFamily="2" charset="2"/>
              </a:rPr>
              <a:t>—J. M. Keynes</a:t>
            </a:r>
          </a:p>
        </p:txBody>
      </p:sp>
      <p:pic>
        <p:nvPicPr>
          <p:cNvPr id="5" name="Picture Placeholder 7" descr="A black and white portrait shows British economist Sir John Maynard Keynes.">
            <a:extLst>
              <a:ext uri="{FF2B5EF4-FFF2-40B4-BE49-F238E27FC236}">
                <a16:creationId xmlns:a16="http://schemas.microsoft.com/office/drawing/2014/main" id="{D34B38B3-CDB9-40E4-943B-C51619ED31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3582" y="4068417"/>
            <a:ext cx="3742680" cy="3326295"/>
          </a:xfrm>
          <a:prstGeom prst="rect">
            <a:avLst/>
          </a:prstGeom>
        </p:spPr>
      </p:pic>
    </p:spTree>
    <p:extLst>
      <p:ext uri="{BB962C8B-B14F-4D97-AF65-F5344CB8AC3E}">
        <p14:creationId xmlns:p14="http://schemas.microsoft.com/office/powerpoint/2010/main" val="3837180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56" y="276280"/>
            <a:ext cx="9996324" cy="987115"/>
          </a:xfrm>
        </p:spPr>
        <p:txBody>
          <a:bodyPr/>
          <a:lstStyle/>
          <a:p>
            <a:r>
              <a:rPr lang="en-US" dirty="0">
                <a:latin typeface="Arial" pitchFamily="34" charset="0"/>
                <a:cs typeface="Arial" pitchFamily="34" charset="0"/>
              </a:rPr>
              <a:t>THE SHAPE OF THE AGGREGATE DEMAND CURVE</a:t>
            </a:r>
          </a:p>
        </p:txBody>
      </p:sp>
      <p:sp>
        <p:nvSpPr>
          <p:cNvPr id="3" name="Content Placeholder 2"/>
          <p:cNvSpPr>
            <a:spLocks noGrp="1"/>
          </p:cNvSpPr>
          <p:nvPr>
            <p:ph sz="quarter" idx="10"/>
          </p:nvPr>
        </p:nvSpPr>
        <p:spPr>
          <a:xfrm>
            <a:off x="127107" y="1432251"/>
            <a:ext cx="9804186" cy="5658416"/>
          </a:xfrm>
        </p:spPr>
        <p:txBody>
          <a:bodyPr/>
          <a:lstStyle/>
          <a:p>
            <a:pPr>
              <a:spcAft>
                <a:spcPts val="1200"/>
              </a:spcAft>
            </a:pPr>
            <a:r>
              <a:rPr lang="en-US" dirty="0">
                <a:latin typeface="Arial" pitchFamily="34" charset="0"/>
                <a:cs typeface="Arial" pitchFamily="34" charset="0"/>
              </a:rPr>
              <a:t>Recall: </a:t>
            </a:r>
            <a:r>
              <a:rPr lang="pl-PL" b="1" dirty="0">
                <a:latin typeface="Arial" pitchFamily="34" charset="0"/>
                <a:cs typeface="Arial" pitchFamily="34" charset="0"/>
              </a:rPr>
              <a:t>GDP = </a:t>
            </a:r>
            <a:r>
              <a:rPr lang="pl-PL" b="1" i="1" dirty="0">
                <a:latin typeface="Arial" pitchFamily="34" charset="0"/>
                <a:cs typeface="Arial" pitchFamily="34" charset="0"/>
              </a:rPr>
              <a:t>C + I + G + X − IM</a:t>
            </a:r>
            <a:endParaRPr lang="en-US" b="1" i="1" dirty="0">
              <a:latin typeface="Arial" pitchFamily="34" charset="0"/>
              <a:cs typeface="Arial" pitchFamily="34" charset="0"/>
            </a:endParaRPr>
          </a:p>
          <a:p>
            <a:pPr>
              <a:spcAft>
                <a:spcPts val="1200"/>
              </a:spcAft>
            </a:pPr>
            <a:r>
              <a:rPr lang="en-US" dirty="0">
                <a:latin typeface="Arial" pitchFamily="34" charset="0"/>
                <a:cs typeface="Arial" pitchFamily="34" charset="0"/>
              </a:rPr>
              <a:t>Why does a rise in the aggregate price level </a:t>
            </a:r>
            <a:r>
              <a:rPr lang="en-US" b="1" dirty="0">
                <a:latin typeface="Arial" pitchFamily="34" charset="0"/>
                <a:cs typeface="Arial" pitchFamily="34" charset="0"/>
              </a:rPr>
              <a:t>reduce </a:t>
            </a:r>
            <a:r>
              <a:rPr lang="en-US" i="1" dirty="0">
                <a:latin typeface="Arial" pitchFamily="34" charset="0"/>
                <a:cs typeface="Arial" pitchFamily="34" charset="0"/>
              </a:rPr>
              <a:t>C, I, </a:t>
            </a:r>
            <a:r>
              <a:rPr lang="en-US" dirty="0">
                <a:latin typeface="Arial" pitchFamily="34" charset="0"/>
                <a:cs typeface="Arial" pitchFamily="34" charset="0"/>
              </a:rPr>
              <a:t>and </a:t>
            </a:r>
            <a:r>
              <a:rPr lang="en-US" i="1" dirty="0">
                <a:latin typeface="Arial" pitchFamily="34" charset="0"/>
                <a:cs typeface="Arial" pitchFamily="34" charset="0"/>
              </a:rPr>
              <a:t>X </a:t>
            </a:r>
            <a:r>
              <a:rPr lang="en-US" dirty="0">
                <a:latin typeface="Arial" pitchFamily="34" charset="0"/>
                <a:cs typeface="Arial" pitchFamily="34" charset="0"/>
              </a:rPr>
              <a:t>− </a:t>
            </a:r>
            <a:r>
              <a:rPr lang="en-US" i="1" dirty="0">
                <a:latin typeface="Arial" pitchFamily="34" charset="0"/>
                <a:cs typeface="Arial" pitchFamily="34" charset="0"/>
              </a:rPr>
              <a:t>IM</a:t>
            </a:r>
            <a:r>
              <a:rPr lang="en-US" dirty="0">
                <a:latin typeface="Arial" pitchFamily="34" charset="0"/>
                <a:cs typeface="Arial" pitchFamily="34" charset="0"/>
              </a:rPr>
              <a:t>?</a:t>
            </a:r>
            <a:r>
              <a:rPr lang="en-US" i="1" dirty="0">
                <a:latin typeface="Arial" pitchFamily="34" charset="0"/>
                <a:cs typeface="Arial" pitchFamily="34" charset="0"/>
              </a:rPr>
              <a:t> </a:t>
            </a:r>
          </a:p>
          <a:p>
            <a:pPr>
              <a:spcAft>
                <a:spcPts val="1200"/>
              </a:spcAft>
            </a:pPr>
            <a:r>
              <a:rPr lang="en-US" i="1" dirty="0">
                <a:latin typeface="Arial" pitchFamily="34" charset="0"/>
                <a:cs typeface="Arial" pitchFamily="34" charset="0"/>
              </a:rPr>
              <a:t>(Why does the </a:t>
            </a:r>
            <a:r>
              <a:rPr lang="en-US" dirty="0">
                <a:latin typeface="Arial" pitchFamily="34" charset="0"/>
                <a:cs typeface="Arial" pitchFamily="34" charset="0"/>
              </a:rPr>
              <a:t>AD</a:t>
            </a:r>
            <a:r>
              <a:rPr lang="en-US" i="1" dirty="0">
                <a:latin typeface="Arial" pitchFamily="34" charset="0"/>
                <a:cs typeface="Arial" pitchFamily="34" charset="0"/>
              </a:rPr>
              <a:t> curve slope downward?)</a:t>
            </a:r>
          </a:p>
          <a:p>
            <a:pPr lvl="1" indent="-457200">
              <a:spcAft>
                <a:spcPts val="1200"/>
              </a:spcAft>
              <a:buFont typeface="+mj-lt"/>
              <a:buAutoNum type="arabicPeriod"/>
            </a:pPr>
            <a:r>
              <a:rPr lang="en-US" b="1" dirty="0">
                <a:latin typeface="Arial" pitchFamily="34" charset="0"/>
                <a:ea typeface="Century Gothic" charset="0"/>
                <a:cs typeface="Arial" pitchFamily="34" charset="0"/>
              </a:rPr>
              <a:t>The wealth effect: </a:t>
            </a:r>
            <a:r>
              <a:rPr lang="en-US" dirty="0">
                <a:latin typeface="Arial" pitchFamily="34" charset="0"/>
                <a:ea typeface="Century Gothic" charset="0"/>
                <a:cs typeface="Arial" pitchFamily="34" charset="0"/>
              </a:rPr>
              <a:t>A higher aggregate price level reduces the purchasing power of households’ wealth and reduces consumer spending.</a:t>
            </a:r>
          </a:p>
          <a:p>
            <a:pPr lvl="1" indent="-457200">
              <a:spcAft>
                <a:spcPts val="1200"/>
              </a:spcAft>
              <a:buFont typeface="+mj-lt"/>
              <a:buAutoNum type="arabicPeriod"/>
            </a:pPr>
            <a:r>
              <a:rPr lang="en-US" b="1" dirty="0">
                <a:latin typeface="Arial" pitchFamily="34" charset="0"/>
                <a:ea typeface="Century Gothic" charset="0"/>
                <a:cs typeface="Arial" pitchFamily="34" charset="0"/>
              </a:rPr>
              <a:t>The interest rate effect: </a:t>
            </a:r>
            <a:r>
              <a:rPr lang="en-US" dirty="0">
                <a:latin typeface="Arial" pitchFamily="34" charset="0"/>
                <a:ea typeface="Century Gothic" charset="0"/>
                <a:cs typeface="Arial" pitchFamily="34" charset="0"/>
              </a:rPr>
              <a:t>A higher aggregate price level makes households hold more money and  leads to a rise in interest rates (and a fall in investment spending and consumer spending).</a:t>
            </a:r>
          </a:p>
        </p:txBody>
      </p:sp>
    </p:spTree>
    <p:extLst>
      <p:ext uri="{BB962C8B-B14F-4D97-AF65-F5344CB8AC3E}">
        <p14:creationId xmlns:p14="http://schemas.microsoft.com/office/powerpoint/2010/main" val="21122588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1">
            <a:extLst>
              <a:ext uri="{FF2B5EF4-FFF2-40B4-BE49-F238E27FC236}">
                <a16:creationId xmlns:a16="http://schemas.microsoft.com/office/drawing/2014/main" id="{60B84E36-D434-4E74-BA7B-E72C0B3955CF}"/>
              </a:ext>
            </a:extLst>
          </p:cNvPr>
          <p:cNvGrpSpPr>
            <a:grpSpLocks/>
          </p:cNvGrpSpPr>
          <p:nvPr/>
        </p:nvGrpSpPr>
        <p:grpSpPr bwMode="auto">
          <a:xfrm>
            <a:off x="4810077" y="1146062"/>
            <a:ext cx="1573372" cy="2940685"/>
            <a:chOff x="2868" y="1510"/>
            <a:chExt cx="901" cy="1684"/>
          </a:xfrm>
        </p:grpSpPr>
        <p:sp>
          <p:nvSpPr>
            <p:cNvPr id="31773" name="AutoShape 29">
              <a:extLst>
                <a:ext uri="{FF2B5EF4-FFF2-40B4-BE49-F238E27FC236}">
                  <a16:creationId xmlns:a16="http://schemas.microsoft.com/office/drawing/2014/main" id="{9675AF76-31A2-492C-9EBE-6A2C6FDD07D8}"/>
                </a:ext>
              </a:extLst>
            </p:cNvPr>
            <p:cNvSpPr>
              <a:spLocks noChangeArrowheads="1"/>
            </p:cNvSpPr>
            <p:nvPr/>
          </p:nvSpPr>
          <p:spPr bwMode="auto">
            <a:xfrm rot="-900000">
              <a:off x="2868" y="1510"/>
              <a:ext cx="871" cy="1684"/>
            </a:xfrm>
            <a:prstGeom prst="star4">
              <a:avLst>
                <a:gd name="adj" fmla="val 8093"/>
              </a:avLst>
            </a:prstGeom>
            <a:gradFill rotWithShape="1">
              <a:gsLst>
                <a:gs pos="0">
                  <a:schemeClr val="bg1"/>
                </a:gs>
                <a:gs pos="100000">
                  <a:srgbClr val="FFFF00"/>
                </a:gs>
              </a:gsLst>
              <a:path path="shape">
                <a:fillToRect l="50000" t="50000" r="50000" b="50000"/>
              </a:path>
            </a:gradFill>
            <a:ln w="9525">
              <a:solidFill>
                <a:schemeClr val="tx1"/>
              </a:solidFill>
              <a:miter lim="800000"/>
              <a:headEnd/>
              <a:tailEnd/>
            </a:ln>
          </p:spPr>
          <p:txBody>
            <a:bodyPr wrap="none" anchor="ctr"/>
            <a:lstStyle>
              <a:lvl1pPr>
                <a:defRPr sz="2800" b="1">
                  <a:solidFill>
                    <a:schemeClr val="tx1"/>
                  </a:solidFill>
                  <a:latin typeface="Times New Roman" panose="02020603050405020304" pitchFamily="18" charset="0"/>
                  <a:cs typeface="Times New Roman" panose="02020603050405020304" pitchFamily="18" charset="0"/>
                </a:defRPr>
              </a:lvl1pPr>
              <a:lvl2pPr marL="742950" indent="-285750">
                <a:defRPr sz="2800" b="1">
                  <a:solidFill>
                    <a:schemeClr val="tx1"/>
                  </a:solidFill>
                  <a:latin typeface="Times New Roman" panose="02020603050405020304" pitchFamily="18" charset="0"/>
                  <a:cs typeface="Times New Roman" panose="02020603050405020304" pitchFamily="18" charset="0"/>
                </a:defRPr>
              </a:lvl2pPr>
              <a:lvl3pPr marL="1143000" indent="-228600">
                <a:defRPr sz="2800" b="1">
                  <a:solidFill>
                    <a:schemeClr val="tx1"/>
                  </a:solidFill>
                  <a:latin typeface="Times New Roman" panose="02020603050405020304" pitchFamily="18" charset="0"/>
                  <a:cs typeface="Times New Roman" panose="02020603050405020304" pitchFamily="18" charset="0"/>
                </a:defRPr>
              </a:lvl3pPr>
              <a:lvl4pPr marL="1600200" indent="-228600">
                <a:defRPr sz="2800" b="1">
                  <a:solidFill>
                    <a:schemeClr val="tx1"/>
                  </a:solidFill>
                  <a:latin typeface="Times New Roman" panose="02020603050405020304" pitchFamily="18" charset="0"/>
                  <a:cs typeface="Times New Roman" panose="02020603050405020304" pitchFamily="18" charset="0"/>
                </a:defRPr>
              </a:lvl4pPr>
              <a:lvl5pPr marL="2057400" indent="-228600">
                <a:defRPr sz="2800" b="1">
                  <a:solidFill>
                    <a:schemeClr val="tx1"/>
                  </a:solidFill>
                  <a:latin typeface="Times New Roman" panose="02020603050405020304" pitchFamily="18" charset="0"/>
                  <a:cs typeface="Times New Roman" panose="02020603050405020304" pitchFamily="18" charset="0"/>
                </a:defRPr>
              </a:lvl5pPr>
              <a:lvl6pPr marL="25146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6pPr>
              <a:lvl7pPr marL="29718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7pPr>
              <a:lvl8pPr marL="34290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8pPr>
              <a:lvl9pPr marL="38862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9pPr>
            </a:lstStyle>
            <a:p>
              <a:endParaRPr lang="en-US" altLang="en-US" sz="3080"/>
            </a:p>
          </p:txBody>
        </p:sp>
        <p:sp>
          <p:nvSpPr>
            <p:cNvPr id="31774" name="AutoShape 30">
              <a:extLst>
                <a:ext uri="{FF2B5EF4-FFF2-40B4-BE49-F238E27FC236}">
                  <a16:creationId xmlns:a16="http://schemas.microsoft.com/office/drawing/2014/main" id="{3E674E1A-B5F0-49F9-84DE-4534D2FEF9DE}"/>
                </a:ext>
              </a:extLst>
            </p:cNvPr>
            <p:cNvSpPr>
              <a:spLocks noChangeArrowheads="1"/>
            </p:cNvSpPr>
            <p:nvPr/>
          </p:nvSpPr>
          <p:spPr bwMode="auto">
            <a:xfrm rot="900000">
              <a:off x="2898" y="1510"/>
              <a:ext cx="871" cy="1684"/>
            </a:xfrm>
            <a:prstGeom prst="star4">
              <a:avLst>
                <a:gd name="adj" fmla="val 8093"/>
              </a:avLst>
            </a:prstGeom>
            <a:gradFill rotWithShape="1">
              <a:gsLst>
                <a:gs pos="0">
                  <a:schemeClr val="bg1"/>
                </a:gs>
                <a:gs pos="100000">
                  <a:srgbClr val="FFFF00"/>
                </a:gs>
              </a:gsLst>
              <a:path path="shape">
                <a:fillToRect l="50000" t="50000" r="50000" b="50000"/>
              </a:path>
            </a:gradFill>
            <a:ln w="9525">
              <a:solidFill>
                <a:schemeClr val="tx1"/>
              </a:solidFill>
              <a:miter lim="800000"/>
              <a:headEnd/>
              <a:tailEnd/>
            </a:ln>
          </p:spPr>
          <p:txBody>
            <a:bodyPr wrap="none" anchor="ctr"/>
            <a:lstStyle>
              <a:lvl1pPr>
                <a:defRPr sz="2800" b="1">
                  <a:solidFill>
                    <a:schemeClr val="tx1"/>
                  </a:solidFill>
                  <a:latin typeface="Times New Roman" panose="02020603050405020304" pitchFamily="18" charset="0"/>
                  <a:cs typeface="Times New Roman" panose="02020603050405020304" pitchFamily="18" charset="0"/>
                </a:defRPr>
              </a:lvl1pPr>
              <a:lvl2pPr marL="742950" indent="-285750">
                <a:defRPr sz="2800" b="1">
                  <a:solidFill>
                    <a:schemeClr val="tx1"/>
                  </a:solidFill>
                  <a:latin typeface="Times New Roman" panose="02020603050405020304" pitchFamily="18" charset="0"/>
                  <a:cs typeface="Times New Roman" panose="02020603050405020304" pitchFamily="18" charset="0"/>
                </a:defRPr>
              </a:lvl2pPr>
              <a:lvl3pPr marL="1143000" indent="-228600">
                <a:defRPr sz="2800" b="1">
                  <a:solidFill>
                    <a:schemeClr val="tx1"/>
                  </a:solidFill>
                  <a:latin typeface="Times New Roman" panose="02020603050405020304" pitchFamily="18" charset="0"/>
                  <a:cs typeface="Times New Roman" panose="02020603050405020304" pitchFamily="18" charset="0"/>
                </a:defRPr>
              </a:lvl3pPr>
              <a:lvl4pPr marL="1600200" indent="-228600">
                <a:defRPr sz="2800" b="1">
                  <a:solidFill>
                    <a:schemeClr val="tx1"/>
                  </a:solidFill>
                  <a:latin typeface="Times New Roman" panose="02020603050405020304" pitchFamily="18" charset="0"/>
                  <a:cs typeface="Times New Roman" panose="02020603050405020304" pitchFamily="18" charset="0"/>
                </a:defRPr>
              </a:lvl4pPr>
              <a:lvl5pPr marL="2057400" indent="-228600">
                <a:defRPr sz="2800" b="1">
                  <a:solidFill>
                    <a:schemeClr val="tx1"/>
                  </a:solidFill>
                  <a:latin typeface="Times New Roman" panose="02020603050405020304" pitchFamily="18" charset="0"/>
                  <a:cs typeface="Times New Roman" panose="02020603050405020304" pitchFamily="18" charset="0"/>
                </a:defRPr>
              </a:lvl5pPr>
              <a:lvl6pPr marL="25146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6pPr>
              <a:lvl7pPr marL="29718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7pPr>
              <a:lvl8pPr marL="34290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8pPr>
              <a:lvl9pPr marL="38862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9pPr>
            </a:lstStyle>
            <a:p>
              <a:endParaRPr lang="en-US" altLang="en-US" sz="3080"/>
            </a:p>
          </p:txBody>
        </p:sp>
      </p:grpSp>
      <p:sp>
        <p:nvSpPr>
          <p:cNvPr id="22530" name="Rectangle 2">
            <a:extLst>
              <a:ext uri="{FF2B5EF4-FFF2-40B4-BE49-F238E27FC236}">
                <a16:creationId xmlns:a16="http://schemas.microsoft.com/office/drawing/2014/main" id="{7799F7E4-D013-402F-84E2-1B5C6945209C}"/>
              </a:ext>
            </a:extLst>
          </p:cNvPr>
          <p:cNvSpPr>
            <a:spLocks noGrp="1" noChangeArrowheads="1"/>
          </p:cNvSpPr>
          <p:nvPr>
            <p:ph type="title"/>
          </p:nvPr>
        </p:nvSpPr>
        <p:spPr>
          <a:xfrm>
            <a:off x="618173" y="238452"/>
            <a:ext cx="9136380" cy="953453"/>
          </a:xfrm>
        </p:spPr>
        <p:txBody>
          <a:bodyPr/>
          <a:lstStyle/>
          <a:p>
            <a:pPr eaLnBrk="1" hangingPunct="1">
              <a:lnSpc>
                <a:spcPct val="80000"/>
              </a:lnSpc>
            </a:pPr>
            <a:r>
              <a:rPr lang="en-US" altLang="en-US" sz="3960" dirty="0">
                <a:solidFill>
                  <a:srgbClr val="0505F1"/>
                </a:solidFill>
              </a:rPr>
              <a:t>The Big Picture Review</a:t>
            </a:r>
          </a:p>
        </p:txBody>
      </p:sp>
      <p:sp>
        <p:nvSpPr>
          <p:cNvPr id="22533" name="Rectangle 5">
            <a:extLst>
              <a:ext uri="{FF2B5EF4-FFF2-40B4-BE49-F238E27FC236}">
                <a16:creationId xmlns:a16="http://schemas.microsoft.com/office/drawing/2014/main" id="{ACA287F9-93E5-42EC-97F3-0FCB807431BF}"/>
              </a:ext>
            </a:extLst>
          </p:cNvPr>
          <p:cNvSpPr>
            <a:spLocks noChangeArrowheads="1"/>
          </p:cNvSpPr>
          <p:nvPr/>
        </p:nvSpPr>
        <p:spPr bwMode="auto">
          <a:xfrm>
            <a:off x="5046722" y="2151063"/>
            <a:ext cx="1183958" cy="1005840"/>
          </a:xfrm>
          <a:prstGeom prst="rect">
            <a:avLst/>
          </a:prstGeom>
          <a:gradFill rotWithShape="1">
            <a:gsLst>
              <a:gs pos="0">
                <a:schemeClr val="bg1"/>
              </a:gs>
              <a:gs pos="100000">
                <a:srgbClr val="FF99FF"/>
              </a:gs>
            </a:gsLst>
            <a:path path="shape">
              <a:fillToRect l="50000" t="50000" r="50000" b="50000"/>
            </a:path>
          </a:gradFill>
          <a:ln w="9525">
            <a:solidFill>
              <a:schemeClr val="tx1"/>
            </a:solidFill>
            <a:miter lim="800000"/>
            <a:headEnd/>
            <a:tailEnd/>
          </a:ln>
        </p:spPr>
        <p:txBody>
          <a:bodyPr wrap="none" anchor="ctr"/>
          <a:lstStyle>
            <a:lvl1pPr>
              <a:defRPr sz="2800" b="1">
                <a:solidFill>
                  <a:schemeClr val="tx1"/>
                </a:solidFill>
                <a:latin typeface="Times New Roman" panose="02020603050405020304" pitchFamily="18" charset="0"/>
                <a:cs typeface="Times New Roman" panose="02020603050405020304" pitchFamily="18" charset="0"/>
              </a:defRPr>
            </a:lvl1pPr>
            <a:lvl2pPr marL="742950" indent="-285750">
              <a:defRPr sz="2800" b="1">
                <a:solidFill>
                  <a:schemeClr val="tx1"/>
                </a:solidFill>
                <a:latin typeface="Times New Roman" panose="02020603050405020304" pitchFamily="18" charset="0"/>
                <a:cs typeface="Times New Roman" panose="02020603050405020304" pitchFamily="18" charset="0"/>
              </a:defRPr>
            </a:lvl2pPr>
            <a:lvl3pPr marL="1143000" indent="-228600">
              <a:defRPr sz="2800" b="1">
                <a:solidFill>
                  <a:schemeClr val="tx1"/>
                </a:solidFill>
                <a:latin typeface="Times New Roman" panose="02020603050405020304" pitchFamily="18" charset="0"/>
                <a:cs typeface="Times New Roman" panose="02020603050405020304" pitchFamily="18" charset="0"/>
              </a:defRPr>
            </a:lvl3pPr>
            <a:lvl4pPr marL="1600200" indent="-228600">
              <a:defRPr sz="2800" b="1">
                <a:solidFill>
                  <a:schemeClr val="tx1"/>
                </a:solidFill>
                <a:latin typeface="Times New Roman" panose="02020603050405020304" pitchFamily="18" charset="0"/>
                <a:cs typeface="Times New Roman" panose="02020603050405020304" pitchFamily="18" charset="0"/>
              </a:defRPr>
            </a:lvl4pPr>
            <a:lvl5pPr marL="2057400" indent="-228600">
              <a:defRPr sz="2800" b="1">
                <a:solidFill>
                  <a:schemeClr val="tx1"/>
                </a:solidFill>
                <a:latin typeface="Times New Roman" panose="02020603050405020304" pitchFamily="18" charset="0"/>
                <a:cs typeface="Times New Roman" panose="02020603050405020304" pitchFamily="18" charset="0"/>
              </a:defRPr>
            </a:lvl5pPr>
            <a:lvl6pPr marL="25146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6pPr>
            <a:lvl7pPr marL="29718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7pPr>
            <a:lvl8pPr marL="34290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8pPr>
            <a:lvl9pPr marL="38862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9pPr>
          </a:lstStyle>
          <a:p>
            <a:pPr algn="ctr"/>
            <a:r>
              <a:rPr lang="en-US" altLang="en-US" sz="1320" dirty="0"/>
              <a:t>Levels of</a:t>
            </a:r>
          </a:p>
          <a:p>
            <a:pPr algn="ctr"/>
            <a:r>
              <a:rPr lang="en-US" altLang="en-US" sz="1320" dirty="0"/>
              <a:t>Output,</a:t>
            </a:r>
          </a:p>
          <a:p>
            <a:pPr algn="ctr"/>
            <a:r>
              <a:rPr lang="en-US" altLang="en-US" sz="1320" dirty="0"/>
              <a:t>Employment,</a:t>
            </a:r>
          </a:p>
          <a:p>
            <a:pPr algn="ctr"/>
            <a:r>
              <a:rPr lang="en-US" altLang="en-US" sz="1320" dirty="0"/>
              <a:t>Income, and </a:t>
            </a:r>
          </a:p>
          <a:p>
            <a:pPr algn="ctr"/>
            <a:r>
              <a:rPr lang="en-US" altLang="en-US" sz="1320" dirty="0"/>
              <a:t>Prices</a:t>
            </a:r>
          </a:p>
        </p:txBody>
      </p:sp>
      <p:sp>
        <p:nvSpPr>
          <p:cNvPr id="22534" name="Rectangle 6">
            <a:extLst>
              <a:ext uri="{FF2B5EF4-FFF2-40B4-BE49-F238E27FC236}">
                <a16:creationId xmlns:a16="http://schemas.microsoft.com/office/drawing/2014/main" id="{7EC876C1-790C-4FF9-A54A-10ADA81FD55B}"/>
              </a:ext>
            </a:extLst>
          </p:cNvPr>
          <p:cNvSpPr>
            <a:spLocks noChangeArrowheads="1"/>
          </p:cNvSpPr>
          <p:nvPr/>
        </p:nvSpPr>
        <p:spPr bwMode="auto">
          <a:xfrm>
            <a:off x="6637497" y="3722053"/>
            <a:ext cx="927258" cy="1005840"/>
          </a:xfrm>
          <a:prstGeom prst="rect">
            <a:avLst/>
          </a:prstGeom>
          <a:gradFill rotWithShape="1">
            <a:gsLst>
              <a:gs pos="0">
                <a:schemeClr val="bg1"/>
              </a:gs>
              <a:gs pos="100000">
                <a:schemeClr val="folHlink"/>
              </a:gs>
            </a:gsLst>
            <a:path path="shape">
              <a:fillToRect l="50000" t="50000" r="50000" b="50000"/>
            </a:path>
          </a:gradFill>
          <a:ln w="9525">
            <a:solidFill>
              <a:schemeClr val="tx1"/>
            </a:solidFill>
            <a:miter lim="800000"/>
            <a:headEnd/>
            <a:tailEnd/>
          </a:ln>
        </p:spPr>
        <p:txBody>
          <a:bodyPr wrap="none" anchor="ctr"/>
          <a:lstStyle>
            <a:lvl1pPr>
              <a:defRPr sz="2800" b="1">
                <a:solidFill>
                  <a:schemeClr val="tx1"/>
                </a:solidFill>
                <a:latin typeface="Times New Roman" panose="02020603050405020304" pitchFamily="18" charset="0"/>
                <a:cs typeface="Times New Roman" panose="02020603050405020304" pitchFamily="18" charset="0"/>
              </a:defRPr>
            </a:lvl1pPr>
            <a:lvl2pPr marL="742950" indent="-285750">
              <a:defRPr sz="2800" b="1">
                <a:solidFill>
                  <a:schemeClr val="tx1"/>
                </a:solidFill>
                <a:latin typeface="Times New Roman" panose="02020603050405020304" pitchFamily="18" charset="0"/>
                <a:cs typeface="Times New Roman" panose="02020603050405020304" pitchFamily="18" charset="0"/>
              </a:defRPr>
            </a:lvl2pPr>
            <a:lvl3pPr marL="1143000" indent="-228600">
              <a:defRPr sz="2800" b="1">
                <a:solidFill>
                  <a:schemeClr val="tx1"/>
                </a:solidFill>
                <a:latin typeface="Times New Roman" panose="02020603050405020304" pitchFamily="18" charset="0"/>
                <a:cs typeface="Times New Roman" panose="02020603050405020304" pitchFamily="18" charset="0"/>
              </a:defRPr>
            </a:lvl3pPr>
            <a:lvl4pPr marL="1600200" indent="-228600">
              <a:defRPr sz="2800" b="1">
                <a:solidFill>
                  <a:schemeClr val="tx1"/>
                </a:solidFill>
                <a:latin typeface="Times New Roman" panose="02020603050405020304" pitchFamily="18" charset="0"/>
                <a:cs typeface="Times New Roman" panose="02020603050405020304" pitchFamily="18" charset="0"/>
              </a:defRPr>
            </a:lvl4pPr>
            <a:lvl5pPr marL="2057400" indent="-228600">
              <a:defRPr sz="2800" b="1">
                <a:solidFill>
                  <a:schemeClr val="tx1"/>
                </a:solidFill>
                <a:latin typeface="Times New Roman" panose="02020603050405020304" pitchFamily="18" charset="0"/>
                <a:cs typeface="Times New Roman" panose="02020603050405020304" pitchFamily="18" charset="0"/>
              </a:defRPr>
            </a:lvl5pPr>
            <a:lvl6pPr marL="25146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6pPr>
            <a:lvl7pPr marL="29718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7pPr>
            <a:lvl8pPr marL="34290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8pPr>
            <a:lvl9pPr marL="38862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9pPr>
          </a:lstStyle>
          <a:p>
            <a:pPr algn="ctr"/>
            <a:r>
              <a:rPr lang="en-US" altLang="en-US" sz="1320"/>
              <a:t>Aggregate</a:t>
            </a:r>
          </a:p>
          <a:p>
            <a:pPr algn="ctr"/>
            <a:r>
              <a:rPr lang="en-US" altLang="en-US" sz="1320"/>
              <a:t>Demand</a:t>
            </a:r>
          </a:p>
        </p:txBody>
      </p:sp>
      <p:sp>
        <p:nvSpPr>
          <p:cNvPr id="22535" name="Rectangle 7">
            <a:extLst>
              <a:ext uri="{FF2B5EF4-FFF2-40B4-BE49-F238E27FC236}">
                <a16:creationId xmlns:a16="http://schemas.microsoft.com/office/drawing/2014/main" id="{6CB08B61-4548-4830-8DC8-C352FAC1BE8A}"/>
              </a:ext>
            </a:extLst>
          </p:cNvPr>
          <p:cNvSpPr>
            <a:spLocks noChangeArrowheads="1"/>
          </p:cNvSpPr>
          <p:nvPr/>
        </p:nvSpPr>
        <p:spPr bwMode="auto">
          <a:xfrm>
            <a:off x="3765713" y="2113485"/>
            <a:ext cx="927258" cy="1005840"/>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headEnd/>
            <a:tailEnd/>
          </a:ln>
        </p:spPr>
        <p:txBody>
          <a:bodyPr wrap="none" anchor="ctr"/>
          <a:lstStyle>
            <a:lvl1pPr>
              <a:defRPr sz="2800" b="1">
                <a:solidFill>
                  <a:schemeClr val="tx1"/>
                </a:solidFill>
                <a:latin typeface="Times New Roman" panose="02020603050405020304" pitchFamily="18" charset="0"/>
                <a:cs typeface="Times New Roman" panose="02020603050405020304" pitchFamily="18" charset="0"/>
              </a:defRPr>
            </a:lvl1pPr>
            <a:lvl2pPr marL="742950" indent="-285750">
              <a:defRPr sz="2800" b="1">
                <a:solidFill>
                  <a:schemeClr val="tx1"/>
                </a:solidFill>
                <a:latin typeface="Times New Roman" panose="02020603050405020304" pitchFamily="18" charset="0"/>
                <a:cs typeface="Times New Roman" panose="02020603050405020304" pitchFamily="18" charset="0"/>
              </a:defRPr>
            </a:lvl2pPr>
            <a:lvl3pPr marL="1143000" indent="-228600">
              <a:defRPr sz="2800" b="1">
                <a:solidFill>
                  <a:schemeClr val="tx1"/>
                </a:solidFill>
                <a:latin typeface="Times New Roman" panose="02020603050405020304" pitchFamily="18" charset="0"/>
                <a:cs typeface="Times New Roman" panose="02020603050405020304" pitchFamily="18" charset="0"/>
              </a:defRPr>
            </a:lvl3pPr>
            <a:lvl4pPr marL="1600200" indent="-228600">
              <a:defRPr sz="2800" b="1">
                <a:solidFill>
                  <a:schemeClr val="tx1"/>
                </a:solidFill>
                <a:latin typeface="Times New Roman" panose="02020603050405020304" pitchFamily="18" charset="0"/>
                <a:cs typeface="Times New Roman" panose="02020603050405020304" pitchFamily="18" charset="0"/>
              </a:defRPr>
            </a:lvl4pPr>
            <a:lvl5pPr marL="2057400" indent="-228600">
              <a:defRPr sz="2800" b="1">
                <a:solidFill>
                  <a:schemeClr val="tx1"/>
                </a:solidFill>
                <a:latin typeface="Times New Roman" panose="02020603050405020304" pitchFamily="18" charset="0"/>
                <a:cs typeface="Times New Roman" panose="02020603050405020304" pitchFamily="18" charset="0"/>
              </a:defRPr>
            </a:lvl5pPr>
            <a:lvl6pPr marL="25146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6pPr>
            <a:lvl7pPr marL="29718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7pPr>
            <a:lvl8pPr marL="34290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8pPr>
            <a:lvl9pPr marL="38862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9pPr>
          </a:lstStyle>
          <a:p>
            <a:pPr algn="ctr"/>
            <a:r>
              <a:rPr lang="en-US" altLang="en-US" sz="1320"/>
              <a:t>Aggregate</a:t>
            </a:r>
          </a:p>
          <a:p>
            <a:pPr algn="ctr"/>
            <a:r>
              <a:rPr lang="en-US" altLang="en-US" sz="1320"/>
              <a:t>Supply</a:t>
            </a:r>
          </a:p>
        </p:txBody>
      </p:sp>
      <p:sp>
        <p:nvSpPr>
          <p:cNvPr id="22536" name="Rectangle 8">
            <a:extLst>
              <a:ext uri="{FF2B5EF4-FFF2-40B4-BE49-F238E27FC236}">
                <a16:creationId xmlns:a16="http://schemas.microsoft.com/office/drawing/2014/main" id="{04B31F29-7C6F-4BD3-984E-640D1CA035F2}"/>
              </a:ext>
            </a:extLst>
          </p:cNvPr>
          <p:cNvSpPr>
            <a:spLocks noChangeArrowheads="1"/>
          </p:cNvSpPr>
          <p:nvPr/>
        </p:nvSpPr>
        <p:spPr bwMode="auto">
          <a:xfrm>
            <a:off x="678218" y="1149774"/>
            <a:ext cx="1473835" cy="1005840"/>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headEnd/>
            <a:tailEnd/>
          </a:ln>
        </p:spPr>
        <p:txBody>
          <a:bodyPr wrap="none" anchor="ctr"/>
          <a:lstStyle>
            <a:lvl1pPr>
              <a:defRPr sz="2800" b="1">
                <a:solidFill>
                  <a:schemeClr val="tx1"/>
                </a:solidFill>
                <a:latin typeface="Times New Roman" panose="02020603050405020304" pitchFamily="18" charset="0"/>
                <a:cs typeface="Times New Roman" panose="02020603050405020304" pitchFamily="18" charset="0"/>
              </a:defRPr>
            </a:lvl1pPr>
            <a:lvl2pPr marL="742950" indent="-285750">
              <a:defRPr sz="2800" b="1">
                <a:solidFill>
                  <a:schemeClr val="tx1"/>
                </a:solidFill>
                <a:latin typeface="Times New Roman" panose="02020603050405020304" pitchFamily="18" charset="0"/>
                <a:cs typeface="Times New Roman" panose="02020603050405020304" pitchFamily="18" charset="0"/>
              </a:defRPr>
            </a:lvl2pPr>
            <a:lvl3pPr marL="1143000" indent="-228600">
              <a:defRPr sz="2800" b="1">
                <a:solidFill>
                  <a:schemeClr val="tx1"/>
                </a:solidFill>
                <a:latin typeface="Times New Roman" panose="02020603050405020304" pitchFamily="18" charset="0"/>
                <a:cs typeface="Times New Roman" panose="02020603050405020304" pitchFamily="18" charset="0"/>
              </a:defRPr>
            </a:lvl3pPr>
            <a:lvl4pPr marL="1600200" indent="-228600">
              <a:defRPr sz="2800" b="1">
                <a:solidFill>
                  <a:schemeClr val="tx1"/>
                </a:solidFill>
                <a:latin typeface="Times New Roman" panose="02020603050405020304" pitchFamily="18" charset="0"/>
                <a:cs typeface="Times New Roman" panose="02020603050405020304" pitchFamily="18" charset="0"/>
              </a:defRPr>
            </a:lvl4pPr>
            <a:lvl5pPr marL="2057400" indent="-228600">
              <a:defRPr sz="2800" b="1">
                <a:solidFill>
                  <a:schemeClr val="tx1"/>
                </a:solidFill>
                <a:latin typeface="Times New Roman" panose="02020603050405020304" pitchFamily="18" charset="0"/>
                <a:cs typeface="Times New Roman" panose="02020603050405020304" pitchFamily="18" charset="0"/>
              </a:defRPr>
            </a:lvl5pPr>
            <a:lvl6pPr marL="25146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6pPr>
            <a:lvl7pPr marL="29718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7pPr>
            <a:lvl8pPr marL="34290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8pPr>
            <a:lvl9pPr marL="38862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9pPr>
          </a:lstStyle>
          <a:p>
            <a:pPr algn="ctr"/>
            <a:r>
              <a:rPr lang="en-US" altLang="en-US" sz="2200"/>
              <a:t>Input</a:t>
            </a:r>
          </a:p>
          <a:p>
            <a:pPr algn="ctr"/>
            <a:r>
              <a:rPr lang="en-US" altLang="en-US" sz="2200"/>
              <a:t>Resources</a:t>
            </a:r>
          </a:p>
          <a:p>
            <a:pPr algn="ctr"/>
            <a:r>
              <a:rPr lang="en-US" altLang="en-US" sz="2200"/>
              <a:t>With Prices</a:t>
            </a:r>
          </a:p>
        </p:txBody>
      </p:sp>
      <p:sp>
        <p:nvSpPr>
          <p:cNvPr id="22537" name="Rectangle 9">
            <a:extLst>
              <a:ext uri="{FF2B5EF4-FFF2-40B4-BE49-F238E27FC236}">
                <a16:creationId xmlns:a16="http://schemas.microsoft.com/office/drawing/2014/main" id="{0247FD1F-0CA1-4975-9E48-AC42A6ACF279}"/>
              </a:ext>
            </a:extLst>
          </p:cNvPr>
          <p:cNvSpPr>
            <a:spLocks noChangeArrowheads="1"/>
          </p:cNvSpPr>
          <p:nvPr/>
        </p:nvSpPr>
        <p:spPr bwMode="auto">
          <a:xfrm>
            <a:off x="625217" y="2891711"/>
            <a:ext cx="1742758" cy="1005840"/>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headEnd/>
            <a:tailEnd/>
          </a:ln>
        </p:spPr>
        <p:txBody>
          <a:bodyPr wrap="none" anchor="ctr"/>
          <a:lstStyle>
            <a:lvl1pPr>
              <a:defRPr sz="2800" b="1">
                <a:solidFill>
                  <a:schemeClr val="tx1"/>
                </a:solidFill>
                <a:latin typeface="Times New Roman" panose="02020603050405020304" pitchFamily="18" charset="0"/>
                <a:cs typeface="Times New Roman" panose="02020603050405020304" pitchFamily="18" charset="0"/>
              </a:defRPr>
            </a:lvl1pPr>
            <a:lvl2pPr marL="742950" indent="-285750">
              <a:defRPr sz="2800" b="1">
                <a:solidFill>
                  <a:schemeClr val="tx1"/>
                </a:solidFill>
                <a:latin typeface="Times New Roman" panose="02020603050405020304" pitchFamily="18" charset="0"/>
                <a:cs typeface="Times New Roman" panose="02020603050405020304" pitchFamily="18" charset="0"/>
              </a:defRPr>
            </a:lvl2pPr>
            <a:lvl3pPr marL="1143000" indent="-228600">
              <a:defRPr sz="2800" b="1">
                <a:solidFill>
                  <a:schemeClr val="tx1"/>
                </a:solidFill>
                <a:latin typeface="Times New Roman" panose="02020603050405020304" pitchFamily="18" charset="0"/>
                <a:cs typeface="Times New Roman" panose="02020603050405020304" pitchFamily="18" charset="0"/>
              </a:defRPr>
            </a:lvl3pPr>
            <a:lvl4pPr marL="1600200" indent="-228600">
              <a:defRPr sz="2800" b="1">
                <a:solidFill>
                  <a:schemeClr val="tx1"/>
                </a:solidFill>
                <a:latin typeface="Times New Roman" panose="02020603050405020304" pitchFamily="18" charset="0"/>
                <a:cs typeface="Times New Roman" panose="02020603050405020304" pitchFamily="18" charset="0"/>
              </a:defRPr>
            </a:lvl4pPr>
            <a:lvl5pPr marL="2057400" indent="-228600">
              <a:defRPr sz="2800" b="1">
                <a:solidFill>
                  <a:schemeClr val="tx1"/>
                </a:solidFill>
                <a:latin typeface="Times New Roman" panose="02020603050405020304" pitchFamily="18" charset="0"/>
                <a:cs typeface="Times New Roman" panose="02020603050405020304" pitchFamily="18" charset="0"/>
              </a:defRPr>
            </a:lvl5pPr>
            <a:lvl6pPr marL="25146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6pPr>
            <a:lvl7pPr marL="29718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7pPr>
            <a:lvl8pPr marL="34290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8pPr>
            <a:lvl9pPr marL="38862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9pPr>
          </a:lstStyle>
          <a:p>
            <a:pPr algn="ctr"/>
            <a:r>
              <a:rPr lang="en-US" altLang="en-US" sz="2200"/>
              <a:t>Productivity</a:t>
            </a:r>
          </a:p>
          <a:p>
            <a:pPr algn="ctr"/>
            <a:r>
              <a:rPr lang="en-US" altLang="en-US" sz="2200"/>
              <a:t>Sources</a:t>
            </a:r>
          </a:p>
        </p:txBody>
      </p:sp>
      <p:sp>
        <p:nvSpPr>
          <p:cNvPr id="22538" name="Rectangle 10">
            <a:extLst>
              <a:ext uri="{FF2B5EF4-FFF2-40B4-BE49-F238E27FC236}">
                <a16:creationId xmlns:a16="http://schemas.microsoft.com/office/drawing/2014/main" id="{4FA8952F-7508-4781-9C34-EA48881D5B1A}"/>
              </a:ext>
            </a:extLst>
          </p:cNvPr>
          <p:cNvSpPr>
            <a:spLocks noChangeArrowheads="1"/>
          </p:cNvSpPr>
          <p:nvPr/>
        </p:nvSpPr>
        <p:spPr bwMode="auto">
          <a:xfrm>
            <a:off x="618173" y="4809968"/>
            <a:ext cx="1809115" cy="1005840"/>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headEnd/>
            <a:tailEnd/>
          </a:ln>
        </p:spPr>
        <p:txBody>
          <a:bodyPr wrap="none" anchor="ctr"/>
          <a:lstStyle>
            <a:lvl1pPr>
              <a:defRPr sz="2800" b="1">
                <a:solidFill>
                  <a:schemeClr val="tx1"/>
                </a:solidFill>
                <a:latin typeface="Times New Roman" panose="02020603050405020304" pitchFamily="18" charset="0"/>
                <a:cs typeface="Times New Roman" panose="02020603050405020304" pitchFamily="18" charset="0"/>
              </a:defRPr>
            </a:lvl1pPr>
            <a:lvl2pPr marL="742950" indent="-285750">
              <a:defRPr sz="2800" b="1">
                <a:solidFill>
                  <a:schemeClr val="tx1"/>
                </a:solidFill>
                <a:latin typeface="Times New Roman" panose="02020603050405020304" pitchFamily="18" charset="0"/>
                <a:cs typeface="Times New Roman" panose="02020603050405020304" pitchFamily="18" charset="0"/>
              </a:defRPr>
            </a:lvl2pPr>
            <a:lvl3pPr marL="1143000" indent="-228600">
              <a:defRPr sz="2800" b="1">
                <a:solidFill>
                  <a:schemeClr val="tx1"/>
                </a:solidFill>
                <a:latin typeface="Times New Roman" panose="02020603050405020304" pitchFamily="18" charset="0"/>
                <a:cs typeface="Times New Roman" panose="02020603050405020304" pitchFamily="18" charset="0"/>
              </a:defRPr>
            </a:lvl3pPr>
            <a:lvl4pPr marL="1600200" indent="-228600">
              <a:defRPr sz="2800" b="1">
                <a:solidFill>
                  <a:schemeClr val="tx1"/>
                </a:solidFill>
                <a:latin typeface="Times New Roman" panose="02020603050405020304" pitchFamily="18" charset="0"/>
                <a:cs typeface="Times New Roman" panose="02020603050405020304" pitchFamily="18" charset="0"/>
              </a:defRPr>
            </a:lvl4pPr>
            <a:lvl5pPr marL="2057400" indent="-228600">
              <a:defRPr sz="2800" b="1">
                <a:solidFill>
                  <a:schemeClr val="tx1"/>
                </a:solidFill>
                <a:latin typeface="Times New Roman" panose="02020603050405020304" pitchFamily="18" charset="0"/>
                <a:cs typeface="Times New Roman" panose="02020603050405020304" pitchFamily="18" charset="0"/>
              </a:defRPr>
            </a:lvl5pPr>
            <a:lvl6pPr marL="25146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6pPr>
            <a:lvl7pPr marL="29718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7pPr>
            <a:lvl8pPr marL="34290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8pPr>
            <a:lvl9pPr marL="38862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9pPr>
          </a:lstStyle>
          <a:p>
            <a:pPr algn="ctr"/>
            <a:r>
              <a:rPr lang="en-US" altLang="en-US" sz="2200"/>
              <a:t>Legal-</a:t>
            </a:r>
          </a:p>
          <a:p>
            <a:pPr algn="ctr"/>
            <a:r>
              <a:rPr lang="en-US" altLang="en-US" sz="2200"/>
              <a:t>Institutional</a:t>
            </a:r>
          </a:p>
          <a:p>
            <a:pPr algn="ctr"/>
            <a:r>
              <a:rPr lang="en-US" altLang="en-US" sz="2200"/>
              <a:t>Environment</a:t>
            </a:r>
          </a:p>
        </p:txBody>
      </p:sp>
      <p:sp>
        <p:nvSpPr>
          <p:cNvPr id="22539" name="Rectangle 11">
            <a:extLst>
              <a:ext uri="{FF2B5EF4-FFF2-40B4-BE49-F238E27FC236}">
                <a16:creationId xmlns:a16="http://schemas.microsoft.com/office/drawing/2014/main" id="{F6C1C666-1D23-4DE3-97A0-19798BA89BAD}"/>
              </a:ext>
            </a:extLst>
          </p:cNvPr>
          <p:cNvSpPr>
            <a:spLocks noChangeArrowheads="1"/>
          </p:cNvSpPr>
          <p:nvPr/>
        </p:nvSpPr>
        <p:spPr bwMode="auto">
          <a:xfrm>
            <a:off x="8153242" y="1572419"/>
            <a:ext cx="1601311" cy="1005840"/>
          </a:xfrm>
          <a:prstGeom prst="rect">
            <a:avLst/>
          </a:prstGeom>
          <a:gradFill rotWithShape="1">
            <a:gsLst>
              <a:gs pos="0">
                <a:schemeClr val="bg1"/>
              </a:gs>
              <a:gs pos="100000">
                <a:schemeClr val="folHlink"/>
              </a:gs>
            </a:gsLst>
            <a:path path="shape">
              <a:fillToRect l="50000" t="50000" r="50000" b="50000"/>
            </a:path>
          </a:gradFill>
          <a:ln w="9525">
            <a:solidFill>
              <a:schemeClr val="tx1"/>
            </a:solidFill>
            <a:miter lim="800000"/>
            <a:headEnd/>
            <a:tailEnd/>
          </a:ln>
        </p:spPr>
        <p:txBody>
          <a:bodyPr wrap="none" anchor="ctr"/>
          <a:lstStyle>
            <a:lvl1pPr>
              <a:defRPr sz="2800" b="1">
                <a:solidFill>
                  <a:schemeClr val="tx1"/>
                </a:solidFill>
                <a:latin typeface="Times New Roman" panose="02020603050405020304" pitchFamily="18" charset="0"/>
                <a:cs typeface="Times New Roman" panose="02020603050405020304" pitchFamily="18" charset="0"/>
              </a:defRPr>
            </a:lvl1pPr>
            <a:lvl2pPr marL="742950" indent="-285750">
              <a:defRPr sz="2800" b="1">
                <a:solidFill>
                  <a:schemeClr val="tx1"/>
                </a:solidFill>
                <a:latin typeface="Times New Roman" panose="02020603050405020304" pitchFamily="18" charset="0"/>
                <a:cs typeface="Times New Roman" panose="02020603050405020304" pitchFamily="18" charset="0"/>
              </a:defRPr>
            </a:lvl2pPr>
            <a:lvl3pPr marL="1143000" indent="-228600">
              <a:defRPr sz="2800" b="1">
                <a:solidFill>
                  <a:schemeClr val="tx1"/>
                </a:solidFill>
                <a:latin typeface="Times New Roman" panose="02020603050405020304" pitchFamily="18" charset="0"/>
                <a:cs typeface="Times New Roman" panose="02020603050405020304" pitchFamily="18" charset="0"/>
              </a:defRPr>
            </a:lvl3pPr>
            <a:lvl4pPr marL="1600200" indent="-228600">
              <a:defRPr sz="2800" b="1">
                <a:solidFill>
                  <a:schemeClr val="tx1"/>
                </a:solidFill>
                <a:latin typeface="Times New Roman" panose="02020603050405020304" pitchFamily="18" charset="0"/>
                <a:cs typeface="Times New Roman" panose="02020603050405020304" pitchFamily="18" charset="0"/>
              </a:defRPr>
            </a:lvl4pPr>
            <a:lvl5pPr marL="2057400" indent="-228600">
              <a:defRPr sz="2800" b="1">
                <a:solidFill>
                  <a:schemeClr val="tx1"/>
                </a:solidFill>
                <a:latin typeface="Times New Roman" panose="02020603050405020304" pitchFamily="18" charset="0"/>
                <a:cs typeface="Times New Roman" panose="02020603050405020304" pitchFamily="18" charset="0"/>
              </a:defRPr>
            </a:lvl5pPr>
            <a:lvl6pPr marL="25146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6pPr>
            <a:lvl7pPr marL="29718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7pPr>
            <a:lvl8pPr marL="34290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8pPr>
            <a:lvl9pPr marL="38862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9pPr>
          </a:lstStyle>
          <a:p>
            <a:pPr algn="ctr"/>
            <a:r>
              <a:rPr lang="en-US" altLang="en-US" sz="1980"/>
              <a:t>Consumption</a:t>
            </a:r>
          </a:p>
          <a:p>
            <a:pPr algn="ctr"/>
            <a:r>
              <a:rPr lang="en-US" altLang="en-US" sz="1980"/>
              <a:t>(C</a:t>
            </a:r>
            <a:r>
              <a:rPr lang="en-US" altLang="en-US" sz="1980" baseline="-25000"/>
              <a:t>a</a:t>
            </a:r>
            <a:r>
              <a:rPr lang="en-US" altLang="en-US" sz="1980"/>
              <a:t>)</a:t>
            </a:r>
          </a:p>
        </p:txBody>
      </p:sp>
      <p:sp>
        <p:nvSpPr>
          <p:cNvPr id="22540" name="Rectangle 12">
            <a:extLst>
              <a:ext uri="{FF2B5EF4-FFF2-40B4-BE49-F238E27FC236}">
                <a16:creationId xmlns:a16="http://schemas.microsoft.com/office/drawing/2014/main" id="{E5515ED3-9976-4033-84C8-0D53D60D75A4}"/>
              </a:ext>
            </a:extLst>
          </p:cNvPr>
          <p:cNvSpPr>
            <a:spLocks noChangeArrowheads="1"/>
          </p:cNvSpPr>
          <p:nvPr/>
        </p:nvSpPr>
        <p:spPr bwMode="auto">
          <a:xfrm>
            <a:off x="8165465" y="3053240"/>
            <a:ext cx="1508760" cy="1587341"/>
          </a:xfrm>
          <a:prstGeom prst="rect">
            <a:avLst/>
          </a:prstGeom>
          <a:gradFill rotWithShape="1">
            <a:gsLst>
              <a:gs pos="0">
                <a:schemeClr val="bg1"/>
              </a:gs>
              <a:gs pos="100000">
                <a:schemeClr val="folHlink"/>
              </a:gs>
            </a:gsLst>
            <a:path path="shape">
              <a:fillToRect l="50000" t="50000" r="50000" b="50000"/>
            </a:path>
          </a:gradFill>
          <a:ln w="9525">
            <a:solidFill>
              <a:schemeClr val="tx1"/>
            </a:solidFill>
            <a:miter lim="800000"/>
            <a:headEnd/>
            <a:tailEnd/>
          </a:ln>
        </p:spPr>
        <p:txBody>
          <a:bodyPr wrap="none" anchor="ctr"/>
          <a:lstStyle>
            <a:lvl1pPr>
              <a:defRPr sz="2800" b="1">
                <a:solidFill>
                  <a:schemeClr val="tx1"/>
                </a:solidFill>
                <a:latin typeface="Times New Roman" panose="02020603050405020304" pitchFamily="18" charset="0"/>
                <a:cs typeface="Times New Roman" panose="02020603050405020304" pitchFamily="18" charset="0"/>
              </a:defRPr>
            </a:lvl1pPr>
            <a:lvl2pPr marL="742950" indent="-285750">
              <a:defRPr sz="2800" b="1">
                <a:solidFill>
                  <a:schemeClr val="tx1"/>
                </a:solidFill>
                <a:latin typeface="Times New Roman" panose="02020603050405020304" pitchFamily="18" charset="0"/>
                <a:cs typeface="Times New Roman" panose="02020603050405020304" pitchFamily="18" charset="0"/>
              </a:defRPr>
            </a:lvl2pPr>
            <a:lvl3pPr marL="1143000" indent="-228600">
              <a:defRPr sz="2800" b="1">
                <a:solidFill>
                  <a:schemeClr val="tx1"/>
                </a:solidFill>
                <a:latin typeface="Times New Roman" panose="02020603050405020304" pitchFamily="18" charset="0"/>
                <a:cs typeface="Times New Roman" panose="02020603050405020304" pitchFamily="18" charset="0"/>
              </a:defRPr>
            </a:lvl3pPr>
            <a:lvl4pPr marL="1600200" indent="-228600">
              <a:defRPr sz="2800" b="1">
                <a:solidFill>
                  <a:schemeClr val="tx1"/>
                </a:solidFill>
                <a:latin typeface="Times New Roman" panose="02020603050405020304" pitchFamily="18" charset="0"/>
                <a:cs typeface="Times New Roman" panose="02020603050405020304" pitchFamily="18" charset="0"/>
              </a:defRPr>
            </a:lvl4pPr>
            <a:lvl5pPr marL="2057400" indent="-228600">
              <a:defRPr sz="2800" b="1">
                <a:solidFill>
                  <a:schemeClr val="tx1"/>
                </a:solidFill>
                <a:latin typeface="Times New Roman" panose="02020603050405020304" pitchFamily="18" charset="0"/>
                <a:cs typeface="Times New Roman" panose="02020603050405020304" pitchFamily="18" charset="0"/>
              </a:defRPr>
            </a:lvl5pPr>
            <a:lvl6pPr marL="25146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6pPr>
            <a:lvl7pPr marL="29718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7pPr>
            <a:lvl8pPr marL="34290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8pPr>
            <a:lvl9pPr marL="38862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9pPr>
          </a:lstStyle>
          <a:p>
            <a:pPr algn="ctr"/>
            <a:r>
              <a:rPr lang="en-US" altLang="en-US" sz="1980"/>
              <a:t>Investment</a:t>
            </a:r>
          </a:p>
          <a:p>
            <a:pPr algn="ctr"/>
            <a:r>
              <a:rPr lang="en-US" altLang="en-US" sz="1980"/>
              <a:t>(I</a:t>
            </a:r>
            <a:r>
              <a:rPr lang="en-US" altLang="en-US" sz="1980" baseline="-25000"/>
              <a:t>g</a:t>
            </a:r>
            <a:r>
              <a:rPr lang="en-US" altLang="en-US" sz="1980"/>
              <a:t>)</a:t>
            </a:r>
          </a:p>
        </p:txBody>
      </p:sp>
      <p:sp>
        <p:nvSpPr>
          <p:cNvPr id="22541" name="Rectangle 13">
            <a:extLst>
              <a:ext uri="{FF2B5EF4-FFF2-40B4-BE49-F238E27FC236}">
                <a16:creationId xmlns:a16="http://schemas.microsoft.com/office/drawing/2014/main" id="{B1783C2B-DB1E-492C-A5A6-53669F607F0E}"/>
              </a:ext>
            </a:extLst>
          </p:cNvPr>
          <p:cNvSpPr>
            <a:spLocks noChangeArrowheads="1"/>
          </p:cNvSpPr>
          <p:nvPr/>
        </p:nvSpPr>
        <p:spPr bwMode="auto">
          <a:xfrm>
            <a:off x="8163719" y="4970622"/>
            <a:ext cx="1508760" cy="1005840"/>
          </a:xfrm>
          <a:prstGeom prst="rect">
            <a:avLst/>
          </a:prstGeom>
          <a:gradFill rotWithShape="1">
            <a:gsLst>
              <a:gs pos="0">
                <a:schemeClr val="bg1"/>
              </a:gs>
              <a:gs pos="100000">
                <a:schemeClr val="folHlink"/>
              </a:gs>
            </a:gsLst>
            <a:path path="shape">
              <a:fillToRect l="50000" t="50000" r="50000" b="50000"/>
            </a:path>
          </a:gradFill>
          <a:ln w="9525">
            <a:solidFill>
              <a:schemeClr val="tx1"/>
            </a:solidFill>
            <a:miter lim="800000"/>
            <a:headEnd/>
            <a:tailEnd/>
          </a:ln>
        </p:spPr>
        <p:txBody>
          <a:bodyPr wrap="none" anchor="ctr"/>
          <a:lstStyle>
            <a:lvl1pPr>
              <a:defRPr sz="2800" b="1">
                <a:solidFill>
                  <a:schemeClr val="tx1"/>
                </a:solidFill>
                <a:latin typeface="Times New Roman" panose="02020603050405020304" pitchFamily="18" charset="0"/>
                <a:cs typeface="Times New Roman" panose="02020603050405020304" pitchFamily="18" charset="0"/>
              </a:defRPr>
            </a:lvl1pPr>
            <a:lvl2pPr marL="742950" indent="-285750">
              <a:defRPr sz="2800" b="1">
                <a:solidFill>
                  <a:schemeClr val="tx1"/>
                </a:solidFill>
                <a:latin typeface="Times New Roman" panose="02020603050405020304" pitchFamily="18" charset="0"/>
                <a:cs typeface="Times New Roman" panose="02020603050405020304" pitchFamily="18" charset="0"/>
              </a:defRPr>
            </a:lvl2pPr>
            <a:lvl3pPr marL="1143000" indent="-228600">
              <a:defRPr sz="2800" b="1">
                <a:solidFill>
                  <a:schemeClr val="tx1"/>
                </a:solidFill>
                <a:latin typeface="Times New Roman" panose="02020603050405020304" pitchFamily="18" charset="0"/>
                <a:cs typeface="Times New Roman" panose="02020603050405020304" pitchFamily="18" charset="0"/>
              </a:defRPr>
            </a:lvl3pPr>
            <a:lvl4pPr marL="1600200" indent="-228600">
              <a:defRPr sz="2800" b="1">
                <a:solidFill>
                  <a:schemeClr val="tx1"/>
                </a:solidFill>
                <a:latin typeface="Times New Roman" panose="02020603050405020304" pitchFamily="18" charset="0"/>
                <a:cs typeface="Times New Roman" panose="02020603050405020304" pitchFamily="18" charset="0"/>
              </a:defRPr>
            </a:lvl4pPr>
            <a:lvl5pPr marL="2057400" indent="-228600">
              <a:defRPr sz="2800" b="1">
                <a:solidFill>
                  <a:schemeClr val="tx1"/>
                </a:solidFill>
                <a:latin typeface="Times New Roman" panose="02020603050405020304" pitchFamily="18" charset="0"/>
                <a:cs typeface="Times New Roman" panose="02020603050405020304" pitchFamily="18" charset="0"/>
              </a:defRPr>
            </a:lvl5pPr>
            <a:lvl6pPr marL="25146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6pPr>
            <a:lvl7pPr marL="29718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7pPr>
            <a:lvl8pPr marL="34290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8pPr>
            <a:lvl9pPr marL="38862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9pPr>
          </a:lstStyle>
          <a:p>
            <a:pPr algn="ctr"/>
            <a:r>
              <a:rPr lang="en-US" altLang="en-US" sz="1980"/>
              <a:t>Net Export</a:t>
            </a:r>
          </a:p>
          <a:p>
            <a:pPr algn="ctr"/>
            <a:r>
              <a:rPr lang="en-US" altLang="en-US" sz="1980"/>
              <a:t>Spending</a:t>
            </a:r>
          </a:p>
          <a:p>
            <a:pPr algn="ctr"/>
            <a:r>
              <a:rPr lang="en-US" altLang="en-US" sz="1980"/>
              <a:t>(X</a:t>
            </a:r>
            <a:r>
              <a:rPr lang="en-US" altLang="en-US" sz="1980" baseline="-25000"/>
              <a:t>n</a:t>
            </a:r>
            <a:r>
              <a:rPr lang="en-US" altLang="en-US" sz="1980"/>
              <a:t>)</a:t>
            </a:r>
          </a:p>
        </p:txBody>
      </p:sp>
      <p:sp>
        <p:nvSpPr>
          <p:cNvPr id="22542" name="Rectangle 14">
            <a:extLst>
              <a:ext uri="{FF2B5EF4-FFF2-40B4-BE49-F238E27FC236}">
                <a16:creationId xmlns:a16="http://schemas.microsoft.com/office/drawing/2014/main" id="{4E8535E8-EBC3-40BD-AC3E-64D0A69ED4CC}"/>
              </a:ext>
            </a:extLst>
          </p:cNvPr>
          <p:cNvSpPr>
            <a:spLocks noChangeArrowheads="1"/>
          </p:cNvSpPr>
          <p:nvPr/>
        </p:nvSpPr>
        <p:spPr bwMode="auto">
          <a:xfrm>
            <a:off x="8165465" y="6290787"/>
            <a:ext cx="1508760" cy="1005840"/>
          </a:xfrm>
          <a:prstGeom prst="rect">
            <a:avLst/>
          </a:prstGeom>
          <a:gradFill rotWithShape="1">
            <a:gsLst>
              <a:gs pos="0">
                <a:schemeClr val="bg1"/>
              </a:gs>
              <a:gs pos="100000">
                <a:schemeClr val="folHlink"/>
              </a:gs>
            </a:gsLst>
            <a:path path="shape">
              <a:fillToRect l="50000" t="50000" r="50000" b="50000"/>
            </a:path>
          </a:gradFill>
          <a:ln w="9525">
            <a:solidFill>
              <a:schemeClr val="tx1"/>
            </a:solidFill>
            <a:miter lim="800000"/>
            <a:headEnd/>
            <a:tailEnd/>
          </a:ln>
        </p:spPr>
        <p:txBody>
          <a:bodyPr wrap="none" anchor="ctr"/>
          <a:lstStyle>
            <a:lvl1pPr>
              <a:defRPr sz="2800" b="1">
                <a:solidFill>
                  <a:schemeClr val="tx1"/>
                </a:solidFill>
                <a:latin typeface="Times New Roman" panose="02020603050405020304" pitchFamily="18" charset="0"/>
                <a:cs typeface="Times New Roman" panose="02020603050405020304" pitchFamily="18" charset="0"/>
              </a:defRPr>
            </a:lvl1pPr>
            <a:lvl2pPr marL="742950" indent="-285750">
              <a:defRPr sz="2800" b="1">
                <a:solidFill>
                  <a:schemeClr val="tx1"/>
                </a:solidFill>
                <a:latin typeface="Times New Roman" panose="02020603050405020304" pitchFamily="18" charset="0"/>
                <a:cs typeface="Times New Roman" panose="02020603050405020304" pitchFamily="18" charset="0"/>
              </a:defRPr>
            </a:lvl2pPr>
            <a:lvl3pPr marL="1143000" indent="-228600">
              <a:defRPr sz="2800" b="1">
                <a:solidFill>
                  <a:schemeClr val="tx1"/>
                </a:solidFill>
                <a:latin typeface="Times New Roman" panose="02020603050405020304" pitchFamily="18" charset="0"/>
                <a:cs typeface="Times New Roman" panose="02020603050405020304" pitchFamily="18" charset="0"/>
              </a:defRPr>
            </a:lvl3pPr>
            <a:lvl4pPr marL="1600200" indent="-228600">
              <a:defRPr sz="2800" b="1">
                <a:solidFill>
                  <a:schemeClr val="tx1"/>
                </a:solidFill>
                <a:latin typeface="Times New Roman" panose="02020603050405020304" pitchFamily="18" charset="0"/>
                <a:cs typeface="Times New Roman" panose="02020603050405020304" pitchFamily="18" charset="0"/>
              </a:defRPr>
            </a:lvl4pPr>
            <a:lvl5pPr marL="2057400" indent="-228600">
              <a:defRPr sz="2800" b="1">
                <a:solidFill>
                  <a:schemeClr val="tx1"/>
                </a:solidFill>
                <a:latin typeface="Times New Roman" panose="02020603050405020304" pitchFamily="18" charset="0"/>
                <a:cs typeface="Times New Roman" panose="02020603050405020304" pitchFamily="18" charset="0"/>
              </a:defRPr>
            </a:lvl5pPr>
            <a:lvl6pPr marL="25146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6pPr>
            <a:lvl7pPr marL="29718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7pPr>
            <a:lvl8pPr marL="34290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8pPr>
            <a:lvl9pPr marL="38862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9pPr>
          </a:lstStyle>
          <a:p>
            <a:pPr algn="ctr"/>
            <a:r>
              <a:rPr lang="en-US" altLang="en-US" sz="1980"/>
              <a:t>Government</a:t>
            </a:r>
          </a:p>
          <a:p>
            <a:pPr algn="ctr"/>
            <a:r>
              <a:rPr lang="en-US" altLang="en-US" sz="1980"/>
              <a:t>Spending</a:t>
            </a:r>
          </a:p>
          <a:p>
            <a:pPr algn="ctr"/>
            <a:r>
              <a:rPr lang="en-US" altLang="en-US" sz="1980"/>
              <a:t>(G)</a:t>
            </a:r>
          </a:p>
        </p:txBody>
      </p:sp>
      <p:sp>
        <p:nvSpPr>
          <p:cNvPr id="22544" name="AutoShape 16">
            <a:extLst>
              <a:ext uri="{FF2B5EF4-FFF2-40B4-BE49-F238E27FC236}">
                <a16:creationId xmlns:a16="http://schemas.microsoft.com/office/drawing/2014/main" id="{3A184828-7C50-40A7-95EC-D7A841EE8139}"/>
              </a:ext>
            </a:extLst>
          </p:cNvPr>
          <p:cNvSpPr>
            <a:spLocks noChangeArrowheads="1"/>
          </p:cNvSpPr>
          <p:nvPr/>
        </p:nvSpPr>
        <p:spPr bwMode="auto">
          <a:xfrm>
            <a:off x="4803781" y="2389011"/>
            <a:ext cx="213043" cy="391160"/>
          </a:xfrm>
          <a:prstGeom prst="rightArrow">
            <a:avLst>
              <a:gd name="adj1" fmla="val 33037"/>
              <a:gd name="adj2" fmla="val 61477"/>
            </a:avLst>
          </a:prstGeom>
          <a:solidFill>
            <a:srgbClr val="990033"/>
          </a:solidFill>
          <a:ln w="9525">
            <a:solidFill>
              <a:schemeClr val="tx1"/>
            </a:solidFill>
            <a:miter lim="800000"/>
            <a:headEnd/>
            <a:tailEnd/>
          </a:ln>
        </p:spPr>
        <p:txBody>
          <a:bodyPr wrap="none" anchor="ctr"/>
          <a:lstStyle>
            <a:lvl1pPr>
              <a:defRPr sz="2800" b="1">
                <a:solidFill>
                  <a:schemeClr val="tx1"/>
                </a:solidFill>
                <a:latin typeface="Times New Roman" panose="02020603050405020304" pitchFamily="18" charset="0"/>
                <a:cs typeface="Times New Roman" panose="02020603050405020304" pitchFamily="18" charset="0"/>
              </a:defRPr>
            </a:lvl1pPr>
            <a:lvl2pPr marL="742950" indent="-285750">
              <a:defRPr sz="2800" b="1">
                <a:solidFill>
                  <a:schemeClr val="tx1"/>
                </a:solidFill>
                <a:latin typeface="Times New Roman" panose="02020603050405020304" pitchFamily="18" charset="0"/>
                <a:cs typeface="Times New Roman" panose="02020603050405020304" pitchFamily="18" charset="0"/>
              </a:defRPr>
            </a:lvl2pPr>
            <a:lvl3pPr marL="1143000" indent="-228600">
              <a:defRPr sz="2800" b="1">
                <a:solidFill>
                  <a:schemeClr val="tx1"/>
                </a:solidFill>
                <a:latin typeface="Times New Roman" panose="02020603050405020304" pitchFamily="18" charset="0"/>
                <a:cs typeface="Times New Roman" panose="02020603050405020304" pitchFamily="18" charset="0"/>
              </a:defRPr>
            </a:lvl3pPr>
            <a:lvl4pPr marL="1600200" indent="-228600">
              <a:defRPr sz="2800" b="1">
                <a:solidFill>
                  <a:schemeClr val="tx1"/>
                </a:solidFill>
                <a:latin typeface="Times New Roman" panose="02020603050405020304" pitchFamily="18" charset="0"/>
                <a:cs typeface="Times New Roman" panose="02020603050405020304" pitchFamily="18" charset="0"/>
              </a:defRPr>
            </a:lvl4pPr>
            <a:lvl5pPr marL="2057400" indent="-228600">
              <a:defRPr sz="2800" b="1">
                <a:solidFill>
                  <a:schemeClr val="tx1"/>
                </a:solidFill>
                <a:latin typeface="Times New Roman" panose="02020603050405020304" pitchFamily="18" charset="0"/>
                <a:cs typeface="Times New Roman" panose="02020603050405020304" pitchFamily="18" charset="0"/>
              </a:defRPr>
            </a:lvl5pPr>
            <a:lvl6pPr marL="25146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6pPr>
            <a:lvl7pPr marL="29718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7pPr>
            <a:lvl8pPr marL="34290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8pPr>
            <a:lvl9pPr marL="38862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9pPr>
          </a:lstStyle>
          <a:p>
            <a:endParaRPr lang="en-US" altLang="en-US" sz="3080"/>
          </a:p>
        </p:txBody>
      </p:sp>
      <p:sp>
        <p:nvSpPr>
          <p:cNvPr id="22546" name="AutoShape 18">
            <a:extLst>
              <a:ext uri="{FF2B5EF4-FFF2-40B4-BE49-F238E27FC236}">
                <a16:creationId xmlns:a16="http://schemas.microsoft.com/office/drawing/2014/main" id="{1D168A23-1435-47B1-B759-4A08F601654D}"/>
              </a:ext>
            </a:extLst>
          </p:cNvPr>
          <p:cNvSpPr>
            <a:spLocks noChangeArrowheads="1"/>
          </p:cNvSpPr>
          <p:nvPr/>
        </p:nvSpPr>
        <p:spPr bwMode="auto">
          <a:xfrm>
            <a:off x="3484476" y="2320871"/>
            <a:ext cx="233998" cy="391160"/>
          </a:xfrm>
          <a:prstGeom prst="rightArrow">
            <a:avLst>
              <a:gd name="adj1" fmla="val 33037"/>
              <a:gd name="adj2" fmla="val 61477"/>
            </a:avLst>
          </a:prstGeom>
          <a:solidFill>
            <a:srgbClr val="990033"/>
          </a:solidFill>
          <a:ln w="9525">
            <a:solidFill>
              <a:schemeClr val="tx1"/>
            </a:solidFill>
            <a:miter lim="800000"/>
            <a:headEnd/>
            <a:tailEnd/>
          </a:ln>
        </p:spPr>
        <p:txBody>
          <a:bodyPr wrap="none" anchor="ctr"/>
          <a:lstStyle>
            <a:lvl1pPr>
              <a:defRPr sz="2800" b="1">
                <a:solidFill>
                  <a:schemeClr val="tx1"/>
                </a:solidFill>
                <a:latin typeface="Times New Roman" panose="02020603050405020304" pitchFamily="18" charset="0"/>
                <a:cs typeface="Times New Roman" panose="02020603050405020304" pitchFamily="18" charset="0"/>
              </a:defRPr>
            </a:lvl1pPr>
            <a:lvl2pPr marL="742950" indent="-285750">
              <a:defRPr sz="2800" b="1">
                <a:solidFill>
                  <a:schemeClr val="tx1"/>
                </a:solidFill>
                <a:latin typeface="Times New Roman" panose="02020603050405020304" pitchFamily="18" charset="0"/>
                <a:cs typeface="Times New Roman" panose="02020603050405020304" pitchFamily="18" charset="0"/>
              </a:defRPr>
            </a:lvl2pPr>
            <a:lvl3pPr marL="1143000" indent="-228600">
              <a:defRPr sz="2800" b="1">
                <a:solidFill>
                  <a:schemeClr val="tx1"/>
                </a:solidFill>
                <a:latin typeface="Times New Roman" panose="02020603050405020304" pitchFamily="18" charset="0"/>
                <a:cs typeface="Times New Roman" panose="02020603050405020304" pitchFamily="18" charset="0"/>
              </a:defRPr>
            </a:lvl3pPr>
            <a:lvl4pPr marL="1600200" indent="-228600">
              <a:defRPr sz="2800" b="1">
                <a:solidFill>
                  <a:schemeClr val="tx1"/>
                </a:solidFill>
                <a:latin typeface="Times New Roman" panose="02020603050405020304" pitchFamily="18" charset="0"/>
                <a:cs typeface="Times New Roman" panose="02020603050405020304" pitchFamily="18" charset="0"/>
              </a:defRPr>
            </a:lvl4pPr>
            <a:lvl5pPr marL="2057400" indent="-228600">
              <a:defRPr sz="2800" b="1">
                <a:solidFill>
                  <a:schemeClr val="tx1"/>
                </a:solidFill>
                <a:latin typeface="Times New Roman" panose="02020603050405020304" pitchFamily="18" charset="0"/>
                <a:cs typeface="Times New Roman" panose="02020603050405020304" pitchFamily="18" charset="0"/>
              </a:defRPr>
            </a:lvl5pPr>
            <a:lvl6pPr marL="25146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6pPr>
            <a:lvl7pPr marL="29718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7pPr>
            <a:lvl8pPr marL="34290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8pPr>
            <a:lvl9pPr marL="38862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9pPr>
          </a:lstStyle>
          <a:p>
            <a:endParaRPr lang="en-US" altLang="en-US" sz="3080"/>
          </a:p>
        </p:txBody>
      </p:sp>
      <p:grpSp>
        <p:nvGrpSpPr>
          <p:cNvPr id="3" name="Group 32">
            <a:extLst>
              <a:ext uri="{FF2B5EF4-FFF2-40B4-BE49-F238E27FC236}">
                <a16:creationId xmlns:a16="http://schemas.microsoft.com/office/drawing/2014/main" id="{69BD2554-FA2D-4FCB-ADB6-C7B2A70D7286}"/>
              </a:ext>
            </a:extLst>
          </p:cNvPr>
          <p:cNvGrpSpPr>
            <a:grpSpLocks/>
          </p:cNvGrpSpPr>
          <p:nvPr/>
        </p:nvGrpSpPr>
        <p:grpSpPr bwMode="auto">
          <a:xfrm>
            <a:off x="2497391" y="1388040"/>
            <a:ext cx="360801" cy="3752662"/>
            <a:chOff x="1985" y="1036"/>
            <a:chExt cx="122" cy="2588"/>
          </a:xfrm>
        </p:grpSpPr>
        <p:sp>
          <p:nvSpPr>
            <p:cNvPr id="31770" name="AutoShape 15">
              <a:extLst>
                <a:ext uri="{FF2B5EF4-FFF2-40B4-BE49-F238E27FC236}">
                  <a16:creationId xmlns:a16="http://schemas.microsoft.com/office/drawing/2014/main" id="{33DE19F7-7E1C-484A-898F-64543C0B821E}"/>
                </a:ext>
              </a:extLst>
            </p:cNvPr>
            <p:cNvSpPr>
              <a:spLocks noChangeArrowheads="1"/>
            </p:cNvSpPr>
            <p:nvPr/>
          </p:nvSpPr>
          <p:spPr bwMode="auto">
            <a:xfrm>
              <a:off x="1985" y="1036"/>
              <a:ext cx="122" cy="224"/>
            </a:xfrm>
            <a:prstGeom prst="rightArrow">
              <a:avLst>
                <a:gd name="adj1" fmla="val 33037"/>
                <a:gd name="adj2" fmla="val 61477"/>
              </a:avLst>
            </a:prstGeom>
            <a:solidFill>
              <a:srgbClr val="990033"/>
            </a:solidFill>
            <a:ln w="9525">
              <a:solidFill>
                <a:schemeClr val="tx1"/>
              </a:solidFill>
              <a:miter lim="800000"/>
              <a:headEnd/>
              <a:tailEnd/>
            </a:ln>
          </p:spPr>
          <p:txBody>
            <a:bodyPr wrap="none" anchor="ctr"/>
            <a:lstStyle>
              <a:lvl1pPr>
                <a:defRPr sz="2800" b="1">
                  <a:solidFill>
                    <a:schemeClr val="tx1"/>
                  </a:solidFill>
                  <a:latin typeface="Times New Roman" panose="02020603050405020304" pitchFamily="18" charset="0"/>
                  <a:cs typeface="Times New Roman" panose="02020603050405020304" pitchFamily="18" charset="0"/>
                </a:defRPr>
              </a:lvl1pPr>
              <a:lvl2pPr marL="742950" indent="-285750">
                <a:defRPr sz="2800" b="1">
                  <a:solidFill>
                    <a:schemeClr val="tx1"/>
                  </a:solidFill>
                  <a:latin typeface="Times New Roman" panose="02020603050405020304" pitchFamily="18" charset="0"/>
                  <a:cs typeface="Times New Roman" panose="02020603050405020304" pitchFamily="18" charset="0"/>
                </a:defRPr>
              </a:lvl2pPr>
              <a:lvl3pPr marL="1143000" indent="-228600">
                <a:defRPr sz="2800" b="1">
                  <a:solidFill>
                    <a:schemeClr val="tx1"/>
                  </a:solidFill>
                  <a:latin typeface="Times New Roman" panose="02020603050405020304" pitchFamily="18" charset="0"/>
                  <a:cs typeface="Times New Roman" panose="02020603050405020304" pitchFamily="18" charset="0"/>
                </a:defRPr>
              </a:lvl3pPr>
              <a:lvl4pPr marL="1600200" indent="-228600">
                <a:defRPr sz="2800" b="1">
                  <a:solidFill>
                    <a:schemeClr val="tx1"/>
                  </a:solidFill>
                  <a:latin typeface="Times New Roman" panose="02020603050405020304" pitchFamily="18" charset="0"/>
                  <a:cs typeface="Times New Roman" panose="02020603050405020304" pitchFamily="18" charset="0"/>
                </a:defRPr>
              </a:lvl4pPr>
              <a:lvl5pPr marL="2057400" indent="-228600">
                <a:defRPr sz="2800" b="1">
                  <a:solidFill>
                    <a:schemeClr val="tx1"/>
                  </a:solidFill>
                  <a:latin typeface="Times New Roman" panose="02020603050405020304" pitchFamily="18" charset="0"/>
                  <a:cs typeface="Times New Roman" panose="02020603050405020304" pitchFamily="18" charset="0"/>
                </a:defRPr>
              </a:lvl5pPr>
              <a:lvl6pPr marL="25146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6pPr>
              <a:lvl7pPr marL="29718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7pPr>
              <a:lvl8pPr marL="34290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8pPr>
              <a:lvl9pPr marL="38862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9pPr>
            </a:lstStyle>
            <a:p>
              <a:endParaRPr lang="en-US" altLang="en-US" sz="3080"/>
            </a:p>
          </p:txBody>
        </p:sp>
        <p:sp>
          <p:nvSpPr>
            <p:cNvPr id="31771" name="AutoShape 17">
              <a:extLst>
                <a:ext uri="{FF2B5EF4-FFF2-40B4-BE49-F238E27FC236}">
                  <a16:creationId xmlns:a16="http://schemas.microsoft.com/office/drawing/2014/main" id="{9C40B7A7-A2FC-4BF0-BD51-438E11D6446C}"/>
                </a:ext>
              </a:extLst>
            </p:cNvPr>
            <p:cNvSpPr>
              <a:spLocks noChangeArrowheads="1"/>
            </p:cNvSpPr>
            <p:nvPr/>
          </p:nvSpPr>
          <p:spPr bwMode="auto">
            <a:xfrm>
              <a:off x="1985" y="3400"/>
              <a:ext cx="122" cy="224"/>
            </a:xfrm>
            <a:prstGeom prst="rightArrow">
              <a:avLst>
                <a:gd name="adj1" fmla="val 33037"/>
                <a:gd name="adj2" fmla="val 61477"/>
              </a:avLst>
            </a:prstGeom>
            <a:solidFill>
              <a:srgbClr val="990033"/>
            </a:solidFill>
            <a:ln w="9525">
              <a:solidFill>
                <a:schemeClr val="tx1"/>
              </a:solidFill>
              <a:miter lim="800000"/>
              <a:headEnd/>
              <a:tailEnd/>
            </a:ln>
          </p:spPr>
          <p:txBody>
            <a:bodyPr wrap="none" anchor="ctr"/>
            <a:lstStyle>
              <a:lvl1pPr>
                <a:defRPr sz="2800" b="1">
                  <a:solidFill>
                    <a:schemeClr val="tx1"/>
                  </a:solidFill>
                  <a:latin typeface="Times New Roman" panose="02020603050405020304" pitchFamily="18" charset="0"/>
                  <a:cs typeface="Times New Roman" panose="02020603050405020304" pitchFamily="18" charset="0"/>
                </a:defRPr>
              </a:lvl1pPr>
              <a:lvl2pPr marL="742950" indent="-285750">
                <a:defRPr sz="2800" b="1">
                  <a:solidFill>
                    <a:schemeClr val="tx1"/>
                  </a:solidFill>
                  <a:latin typeface="Times New Roman" panose="02020603050405020304" pitchFamily="18" charset="0"/>
                  <a:cs typeface="Times New Roman" panose="02020603050405020304" pitchFamily="18" charset="0"/>
                </a:defRPr>
              </a:lvl2pPr>
              <a:lvl3pPr marL="1143000" indent="-228600">
                <a:defRPr sz="2800" b="1">
                  <a:solidFill>
                    <a:schemeClr val="tx1"/>
                  </a:solidFill>
                  <a:latin typeface="Times New Roman" panose="02020603050405020304" pitchFamily="18" charset="0"/>
                  <a:cs typeface="Times New Roman" panose="02020603050405020304" pitchFamily="18" charset="0"/>
                </a:defRPr>
              </a:lvl3pPr>
              <a:lvl4pPr marL="1600200" indent="-228600">
                <a:defRPr sz="2800" b="1">
                  <a:solidFill>
                    <a:schemeClr val="tx1"/>
                  </a:solidFill>
                  <a:latin typeface="Times New Roman" panose="02020603050405020304" pitchFamily="18" charset="0"/>
                  <a:cs typeface="Times New Roman" panose="02020603050405020304" pitchFamily="18" charset="0"/>
                </a:defRPr>
              </a:lvl4pPr>
              <a:lvl5pPr marL="2057400" indent="-228600">
                <a:defRPr sz="2800" b="1">
                  <a:solidFill>
                    <a:schemeClr val="tx1"/>
                  </a:solidFill>
                  <a:latin typeface="Times New Roman" panose="02020603050405020304" pitchFamily="18" charset="0"/>
                  <a:cs typeface="Times New Roman" panose="02020603050405020304" pitchFamily="18" charset="0"/>
                </a:defRPr>
              </a:lvl5pPr>
              <a:lvl6pPr marL="25146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6pPr>
              <a:lvl7pPr marL="29718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7pPr>
              <a:lvl8pPr marL="34290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8pPr>
              <a:lvl9pPr marL="38862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9pPr>
            </a:lstStyle>
            <a:p>
              <a:endParaRPr lang="en-US" altLang="en-US" sz="3080"/>
            </a:p>
          </p:txBody>
        </p:sp>
        <p:sp>
          <p:nvSpPr>
            <p:cNvPr id="31772" name="AutoShape 19">
              <a:extLst>
                <a:ext uri="{FF2B5EF4-FFF2-40B4-BE49-F238E27FC236}">
                  <a16:creationId xmlns:a16="http://schemas.microsoft.com/office/drawing/2014/main" id="{3D105D6B-F42F-4505-9CA3-551E02B7DD39}"/>
                </a:ext>
              </a:extLst>
            </p:cNvPr>
            <p:cNvSpPr>
              <a:spLocks noChangeArrowheads="1"/>
            </p:cNvSpPr>
            <p:nvPr/>
          </p:nvSpPr>
          <p:spPr bwMode="auto">
            <a:xfrm>
              <a:off x="1985" y="2428"/>
              <a:ext cx="122" cy="224"/>
            </a:xfrm>
            <a:prstGeom prst="rightArrow">
              <a:avLst>
                <a:gd name="adj1" fmla="val 33037"/>
                <a:gd name="adj2" fmla="val 61477"/>
              </a:avLst>
            </a:prstGeom>
            <a:solidFill>
              <a:srgbClr val="990033"/>
            </a:solidFill>
            <a:ln w="9525">
              <a:solidFill>
                <a:schemeClr val="tx1"/>
              </a:solidFill>
              <a:miter lim="800000"/>
              <a:headEnd/>
              <a:tailEnd/>
            </a:ln>
          </p:spPr>
          <p:txBody>
            <a:bodyPr wrap="none" anchor="ctr"/>
            <a:lstStyle>
              <a:lvl1pPr>
                <a:defRPr sz="2800" b="1">
                  <a:solidFill>
                    <a:schemeClr val="tx1"/>
                  </a:solidFill>
                  <a:latin typeface="Times New Roman" panose="02020603050405020304" pitchFamily="18" charset="0"/>
                  <a:cs typeface="Times New Roman" panose="02020603050405020304" pitchFamily="18" charset="0"/>
                </a:defRPr>
              </a:lvl1pPr>
              <a:lvl2pPr marL="742950" indent="-285750">
                <a:defRPr sz="2800" b="1">
                  <a:solidFill>
                    <a:schemeClr val="tx1"/>
                  </a:solidFill>
                  <a:latin typeface="Times New Roman" panose="02020603050405020304" pitchFamily="18" charset="0"/>
                  <a:cs typeface="Times New Roman" panose="02020603050405020304" pitchFamily="18" charset="0"/>
                </a:defRPr>
              </a:lvl2pPr>
              <a:lvl3pPr marL="1143000" indent="-228600">
                <a:defRPr sz="2800" b="1">
                  <a:solidFill>
                    <a:schemeClr val="tx1"/>
                  </a:solidFill>
                  <a:latin typeface="Times New Roman" panose="02020603050405020304" pitchFamily="18" charset="0"/>
                  <a:cs typeface="Times New Roman" panose="02020603050405020304" pitchFamily="18" charset="0"/>
                </a:defRPr>
              </a:lvl3pPr>
              <a:lvl4pPr marL="1600200" indent="-228600">
                <a:defRPr sz="2800" b="1">
                  <a:solidFill>
                    <a:schemeClr val="tx1"/>
                  </a:solidFill>
                  <a:latin typeface="Times New Roman" panose="02020603050405020304" pitchFamily="18" charset="0"/>
                  <a:cs typeface="Times New Roman" panose="02020603050405020304" pitchFamily="18" charset="0"/>
                </a:defRPr>
              </a:lvl4pPr>
              <a:lvl5pPr marL="2057400" indent="-228600">
                <a:defRPr sz="2800" b="1">
                  <a:solidFill>
                    <a:schemeClr val="tx1"/>
                  </a:solidFill>
                  <a:latin typeface="Times New Roman" panose="02020603050405020304" pitchFamily="18" charset="0"/>
                  <a:cs typeface="Times New Roman" panose="02020603050405020304" pitchFamily="18" charset="0"/>
                </a:defRPr>
              </a:lvl5pPr>
              <a:lvl6pPr marL="25146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6pPr>
              <a:lvl7pPr marL="29718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7pPr>
              <a:lvl8pPr marL="34290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8pPr>
              <a:lvl9pPr marL="38862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9pPr>
            </a:lstStyle>
            <a:p>
              <a:endParaRPr lang="en-US" altLang="en-US" sz="3080"/>
            </a:p>
          </p:txBody>
        </p:sp>
      </p:grpSp>
      <p:sp>
        <p:nvSpPr>
          <p:cNvPr id="22548" name="AutoShape 20">
            <a:extLst>
              <a:ext uri="{FF2B5EF4-FFF2-40B4-BE49-F238E27FC236}">
                <a16:creationId xmlns:a16="http://schemas.microsoft.com/office/drawing/2014/main" id="{4BD97FD1-19D2-401A-887F-06CCACF8A465}"/>
              </a:ext>
            </a:extLst>
          </p:cNvPr>
          <p:cNvSpPr>
            <a:spLocks noChangeArrowheads="1"/>
          </p:cNvSpPr>
          <p:nvPr/>
        </p:nvSpPr>
        <p:spPr bwMode="auto">
          <a:xfrm rot="15057325" flipH="1">
            <a:off x="6151569" y="2756038"/>
            <a:ext cx="1189422" cy="515606"/>
          </a:xfrm>
          <a:prstGeom prst="rightArrow">
            <a:avLst>
              <a:gd name="adj1" fmla="val 33037"/>
              <a:gd name="adj2" fmla="val 61477"/>
            </a:avLst>
          </a:prstGeom>
          <a:solidFill>
            <a:srgbClr val="669900"/>
          </a:solidFill>
          <a:ln w="9525">
            <a:solidFill>
              <a:schemeClr val="tx1"/>
            </a:solidFill>
            <a:miter lim="800000"/>
            <a:headEnd/>
            <a:tailEnd/>
          </a:ln>
        </p:spPr>
        <p:txBody>
          <a:bodyPr wrap="none" anchor="ctr"/>
          <a:lstStyle>
            <a:lvl1pPr>
              <a:defRPr sz="2800" b="1">
                <a:solidFill>
                  <a:schemeClr val="tx1"/>
                </a:solidFill>
                <a:latin typeface="Times New Roman" panose="02020603050405020304" pitchFamily="18" charset="0"/>
                <a:cs typeface="Times New Roman" panose="02020603050405020304" pitchFamily="18" charset="0"/>
              </a:defRPr>
            </a:lvl1pPr>
            <a:lvl2pPr marL="742950" indent="-285750">
              <a:defRPr sz="2800" b="1">
                <a:solidFill>
                  <a:schemeClr val="tx1"/>
                </a:solidFill>
                <a:latin typeface="Times New Roman" panose="02020603050405020304" pitchFamily="18" charset="0"/>
                <a:cs typeface="Times New Roman" panose="02020603050405020304" pitchFamily="18" charset="0"/>
              </a:defRPr>
            </a:lvl2pPr>
            <a:lvl3pPr marL="1143000" indent="-228600">
              <a:defRPr sz="2800" b="1">
                <a:solidFill>
                  <a:schemeClr val="tx1"/>
                </a:solidFill>
                <a:latin typeface="Times New Roman" panose="02020603050405020304" pitchFamily="18" charset="0"/>
                <a:cs typeface="Times New Roman" panose="02020603050405020304" pitchFamily="18" charset="0"/>
              </a:defRPr>
            </a:lvl3pPr>
            <a:lvl4pPr marL="1600200" indent="-228600">
              <a:defRPr sz="2800" b="1">
                <a:solidFill>
                  <a:schemeClr val="tx1"/>
                </a:solidFill>
                <a:latin typeface="Times New Roman" panose="02020603050405020304" pitchFamily="18" charset="0"/>
                <a:cs typeface="Times New Roman" panose="02020603050405020304" pitchFamily="18" charset="0"/>
              </a:defRPr>
            </a:lvl4pPr>
            <a:lvl5pPr marL="2057400" indent="-228600">
              <a:defRPr sz="2800" b="1">
                <a:solidFill>
                  <a:schemeClr val="tx1"/>
                </a:solidFill>
                <a:latin typeface="Times New Roman" panose="02020603050405020304" pitchFamily="18" charset="0"/>
                <a:cs typeface="Times New Roman" panose="02020603050405020304" pitchFamily="18" charset="0"/>
              </a:defRPr>
            </a:lvl5pPr>
            <a:lvl6pPr marL="25146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6pPr>
            <a:lvl7pPr marL="29718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7pPr>
            <a:lvl8pPr marL="34290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8pPr>
            <a:lvl9pPr marL="38862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9pPr>
          </a:lstStyle>
          <a:p>
            <a:endParaRPr lang="en-US" altLang="en-US" sz="3080"/>
          </a:p>
        </p:txBody>
      </p:sp>
      <p:sp>
        <p:nvSpPr>
          <p:cNvPr id="22550" name="AutoShape 22">
            <a:extLst>
              <a:ext uri="{FF2B5EF4-FFF2-40B4-BE49-F238E27FC236}">
                <a16:creationId xmlns:a16="http://schemas.microsoft.com/office/drawing/2014/main" id="{E9D06CF6-9545-4822-86E5-95374E75B12A}"/>
              </a:ext>
            </a:extLst>
          </p:cNvPr>
          <p:cNvSpPr>
            <a:spLocks noChangeArrowheads="1"/>
          </p:cNvSpPr>
          <p:nvPr/>
        </p:nvSpPr>
        <p:spPr bwMode="auto">
          <a:xfrm flipH="1">
            <a:off x="7571740" y="4029393"/>
            <a:ext cx="213043" cy="391160"/>
          </a:xfrm>
          <a:prstGeom prst="rightArrow">
            <a:avLst>
              <a:gd name="adj1" fmla="val 33037"/>
              <a:gd name="adj2" fmla="val 61477"/>
            </a:avLst>
          </a:prstGeom>
          <a:solidFill>
            <a:srgbClr val="669900"/>
          </a:solidFill>
          <a:ln w="9525">
            <a:solidFill>
              <a:schemeClr val="tx1"/>
            </a:solidFill>
            <a:miter lim="800000"/>
            <a:headEnd/>
            <a:tailEnd/>
          </a:ln>
        </p:spPr>
        <p:txBody>
          <a:bodyPr wrap="none" anchor="ctr"/>
          <a:lstStyle>
            <a:lvl1pPr>
              <a:defRPr sz="2800" b="1">
                <a:solidFill>
                  <a:schemeClr val="tx1"/>
                </a:solidFill>
                <a:latin typeface="Times New Roman" panose="02020603050405020304" pitchFamily="18" charset="0"/>
                <a:cs typeface="Times New Roman" panose="02020603050405020304" pitchFamily="18" charset="0"/>
              </a:defRPr>
            </a:lvl1pPr>
            <a:lvl2pPr marL="742950" indent="-285750">
              <a:defRPr sz="2800" b="1">
                <a:solidFill>
                  <a:schemeClr val="tx1"/>
                </a:solidFill>
                <a:latin typeface="Times New Roman" panose="02020603050405020304" pitchFamily="18" charset="0"/>
                <a:cs typeface="Times New Roman" panose="02020603050405020304" pitchFamily="18" charset="0"/>
              </a:defRPr>
            </a:lvl2pPr>
            <a:lvl3pPr marL="1143000" indent="-228600">
              <a:defRPr sz="2800" b="1">
                <a:solidFill>
                  <a:schemeClr val="tx1"/>
                </a:solidFill>
                <a:latin typeface="Times New Roman" panose="02020603050405020304" pitchFamily="18" charset="0"/>
                <a:cs typeface="Times New Roman" panose="02020603050405020304" pitchFamily="18" charset="0"/>
              </a:defRPr>
            </a:lvl3pPr>
            <a:lvl4pPr marL="1600200" indent="-228600">
              <a:defRPr sz="2800" b="1">
                <a:solidFill>
                  <a:schemeClr val="tx1"/>
                </a:solidFill>
                <a:latin typeface="Times New Roman" panose="02020603050405020304" pitchFamily="18" charset="0"/>
                <a:cs typeface="Times New Roman" panose="02020603050405020304" pitchFamily="18" charset="0"/>
              </a:defRPr>
            </a:lvl4pPr>
            <a:lvl5pPr marL="2057400" indent="-228600">
              <a:defRPr sz="2800" b="1">
                <a:solidFill>
                  <a:schemeClr val="tx1"/>
                </a:solidFill>
                <a:latin typeface="Times New Roman" panose="02020603050405020304" pitchFamily="18" charset="0"/>
                <a:cs typeface="Times New Roman" panose="02020603050405020304" pitchFamily="18" charset="0"/>
              </a:defRPr>
            </a:lvl5pPr>
            <a:lvl6pPr marL="25146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6pPr>
            <a:lvl7pPr marL="29718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7pPr>
            <a:lvl8pPr marL="34290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8pPr>
            <a:lvl9pPr marL="38862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9pPr>
          </a:lstStyle>
          <a:p>
            <a:endParaRPr lang="en-US" altLang="en-US" sz="3080"/>
          </a:p>
        </p:txBody>
      </p:sp>
      <p:grpSp>
        <p:nvGrpSpPr>
          <p:cNvPr id="4" name="Group 33">
            <a:extLst>
              <a:ext uri="{FF2B5EF4-FFF2-40B4-BE49-F238E27FC236}">
                <a16:creationId xmlns:a16="http://schemas.microsoft.com/office/drawing/2014/main" id="{B105FEF8-59D1-468A-AC42-0ED41C94F909}"/>
              </a:ext>
            </a:extLst>
          </p:cNvPr>
          <p:cNvGrpSpPr>
            <a:grpSpLocks/>
          </p:cNvGrpSpPr>
          <p:nvPr/>
        </p:nvGrpSpPr>
        <p:grpSpPr bwMode="auto">
          <a:xfrm>
            <a:off x="7948930" y="1886745"/>
            <a:ext cx="213043" cy="5060633"/>
            <a:chOff x="4552" y="1015"/>
            <a:chExt cx="122" cy="2898"/>
          </a:xfrm>
        </p:grpSpPr>
        <p:sp>
          <p:nvSpPr>
            <p:cNvPr id="31766" name="AutoShape 21">
              <a:extLst>
                <a:ext uri="{FF2B5EF4-FFF2-40B4-BE49-F238E27FC236}">
                  <a16:creationId xmlns:a16="http://schemas.microsoft.com/office/drawing/2014/main" id="{A4DBD82E-3E1F-4555-966E-A883ECE74999}"/>
                </a:ext>
              </a:extLst>
            </p:cNvPr>
            <p:cNvSpPr>
              <a:spLocks noChangeArrowheads="1"/>
            </p:cNvSpPr>
            <p:nvPr/>
          </p:nvSpPr>
          <p:spPr bwMode="auto">
            <a:xfrm flipH="1">
              <a:off x="4552" y="1993"/>
              <a:ext cx="122" cy="224"/>
            </a:xfrm>
            <a:prstGeom prst="rightArrow">
              <a:avLst>
                <a:gd name="adj1" fmla="val 33037"/>
                <a:gd name="adj2" fmla="val 61477"/>
              </a:avLst>
            </a:prstGeom>
            <a:solidFill>
              <a:srgbClr val="669900"/>
            </a:solidFill>
            <a:ln w="9525">
              <a:solidFill>
                <a:schemeClr val="tx1"/>
              </a:solidFill>
              <a:miter lim="800000"/>
              <a:headEnd/>
              <a:tailEnd/>
            </a:ln>
          </p:spPr>
          <p:txBody>
            <a:bodyPr wrap="none" anchor="ctr"/>
            <a:lstStyle>
              <a:lvl1pPr>
                <a:defRPr sz="2800" b="1">
                  <a:solidFill>
                    <a:schemeClr val="tx1"/>
                  </a:solidFill>
                  <a:latin typeface="Times New Roman" panose="02020603050405020304" pitchFamily="18" charset="0"/>
                  <a:cs typeface="Times New Roman" panose="02020603050405020304" pitchFamily="18" charset="0"/>
                </a:defRPr>
              </a:lvl1pPr>
              <a:lvl2pPr marL="742950" indent="-285750">
                <a:defRPr sz="2800" b="1">
                  <a:solidFill>
                    <a:schemeClr val="tx1"/>
                  </a:solidFill>
                  <a:latin typeface="Times New Roman" panose="02020603050405020304" pitchFamily="18" charset="0"/>
                  <a:cs typeface="Times New Roman" panose="02020603050405020304" pitchFamily="18" charset="0"/>
                </a:defRPr>
              </a:lvl2pPr>
              <a:lvl3pPr marL="1143000" indent="-228600">
                <a:defRPr sz="2800" b="1">
                  <a:solidFill>
                    <a:schemeClr val="tx1"/>
                  </a:solidFill>
                  <a:latin typeface="Times New Roman" panose="02020603050405020304" pitchFamily="18" charset="0"/>
                  <a:cs typeface="Times New Roman" panose="02020603050405020304" pitchFamily="18" charset="0"/>
                </a:defRPr>
              </a:lvl3pPr>
              <a:lvl4pPr marL="1600200" indent="-228600">
                <a:defRPr sz="2800" b="1">
                  <a:solidFill>
                    <a:schemeClr val="tx1"/>
                  </a:solidFill>
                  <a:latin typeface="Times New Roman" panose="02020603050405020304" pitchFamily="18" charset="0"/>
                  <a:cs typeface="Times New Roman" panose="02020603050405020304" pitchFamily="18" charset="0"/>
                </a:defRPr>
              </a:lvl4pPr>
              <a:lvl5pPr marL="2057400" indent="-228600">
                <a:defRPr sz="2800" b="1">
                  <a:solidFill>
                    <a:schemeClr val="tx1"/>
                  </a:solidFill>
                  <a:latin typeface="Times New Roman" panose="02020603050405020304" pitchFamily="18" charset="0"/>
                  <a:cs typeface="Times New Roman" panose="02020603050405020304" pitchFamily="18" charset="0"/>
                </a:defRPr>
              </a:lvl5pPr>
              <a:lvl6pPr marL="25146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6pPr>
              <a:lvl7pPr marL="29718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7pPr>
              <a:lvl8pPr marL="34290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8pPr>
              <a:lvl9pPr marL="38862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9pPr>
            </a:lstStyle>
            <a:p>
              <a:endParaRPr lang="en-US" altLang="en-US" sz="3080"/>
            </a:p>
          </p:txBody>
        </p:sp>
        <p:sp>
          <p:nvSpPr>
            <p:cNvPr id="31767" name="AutoShape 23">
              <a:extLst>
                <a:ext uri="{FF2B5EF4-FFF2-40B4-BE49-F238E27FC236}">
                  <a16:creationId xmlns:a16="http://schemas.microsoft.com/office/drawing/2014/main" id="{51EE1E7F-6908-4ED2-9066-D0BE15A6F993}"/>
                </a:ext>
              </a:extLst>
            </p:cNvPr>
            <p:cNvSpPr>
              <a:spLocks noChangeArrowheads="1"/>
            </p:cNvSpPr>
            <p:nvPr/>
          </p:nvSpPr>
          <p:spPr bwMode="auto">
            <a:xfrm flipH="1">
              <a:off x="4552" y="2977"/>
              <a:ext cx="122" cy="224"/>
            </a:xfrm>
            <a:prstGeom prst="rightArrow">
              <a:avLst>
                <a:gd name="adj1" fmla="val 33037"/>
                <a:gd name="adj2" fmla="val 61477"/>
              </a:avLst>
            </a:prstGeom>
            <a:solidFill>
              <a:srgbClr val="669900"/>
            </a:solidFill>
            <a:ln w="9525">
              <a:solidFill>
                <a:schemeClr val="tx1"/>
              </a:solidFill>
              <a:miter lim="800000"/>
              <a:headEnd/>
              <a:tailEnd/>
            </a:ln>
          </p:spPr>
          <p:txBody>
            <a:bodyPr wrap="none" anchor="ctr"/>
            <a:lstStyle>
              <a:lvl1pPr>
                <a:defRPr sz="2800" b="1">
                  <a:solidFill>
                    <a:schemeClr val="tx1"/>
                  </a:solidFill>
                  <a:latin typeface="Times New Roman" panose="02020603050405020304" pitchFamily="18" charset="0"/>
                  <a:cs typeface="Times New Roman" panose="02020603050405020304" pitchFamily="18" charset="0"/>
                </a:defRPr>
              </a:lvl1pPr>
              <a:lvl2pPr marL="742950" indent="-285750">
                <a:defRPr sz="2800" b="1">
                  <a:solidFill>
                    <a:schemeClr val="tx1"/>
                  </a:solidFill>
                  <a:latin typeface="Times New Roman" panose="02020603050405020304" pitchFamily="18" charset="0"/>
                  <a:cs typeface="Times New Roman" panose="02020603050405020304" pitchFamily="18" charset="0"/>
                </a:defRPr>
              </a:lvl2pPr>
              <a:lvl3pPr marL="1143000" indent="-228600">
                <a:defRPr sz="2800" b="1">
                  <a:solidFill>
                    <a:schemeClr val="tx1"/>
                  </a:solidFill>
                  <a:latin typeface="Times New Roman" panose="02020603050405020304" pitchFamily="18" charset="0"/>
                  <a:cs typeface="Times New Roman" panose="02020603050405020304" pitchFamily="18" charset="0"/>
                </a:defRPr>
              </a:lvl3pPr>
              <a:lvl4pPr marL="1600200" indent="-228600">
                <a:defRPr sz="2800" b="1">
                  <a:solidFill>
                    <a:schemeClr val="tx1"/>
                  </a:solidFill>
                  <a:latin typeface="Times New Roman" panose="02020603050405020304" pitchFamily="18" charset="0"/>
                  <a:cs typeface="Times New Roman" panose="02020603050405020304" pitchFamily="18" charset="0"/>
                </a:defRPr>
              </a:lvl4pPr>
              <a:lvl5pPr marL="2057400" indent="-228600">
                <a:defRPr sz="2800" b="1">
                  <a:solidFill>
                    <a:schemeClr val="tx1"/>
                  </a:solidFill>
                  <a:latin typeface="Times New Roman" panose="02020603050405020304" pitchFamily="18" charset="0"/>
                  <a:cs typeface="Times New Roman" panose="02020603050405020304" pitchFamily="18" charset="0"/>
                </a:defRPr>
              </a:lvl5pPr>
              <a:lvl6pPr marL="25146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6pPr>
              <a:lvl7pPr marL="29718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7pPr>
              <a:lvl8pPr marL="34290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8pPr>
              <a:lvl9pPr marL="38862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9pPr>
            </a:lstStyle>
            <a:p>
              <a:endParaRPr lang="en-US" altLang="en-US" sz="3080"/>
            </a:p>
          </p:txBody>
        </p:sp>
        <p:sp>
          <p:nvSpPr>
            <p:cNvPr id="31768" name="AutoShape 24">
              <a:extLst>
                <a:ext uri="{FF2B5EF4-FFF2-40B4-BE49-F238E27FC236}">
                  <a16:creationId xmlns:a16="http://schemas.microsoft.com/office/drawing/2014/main" id="{0470E747-902C-4561-A8C5-5A7EB928ABED}"/>
                </a:ext>
              </a:extLst>
            </p:cNvPr>
            <p:cNvSpPr>
              <a:spLocks noChangeArrowheads="1"/>
            </p:cNvSpPr>
            <p:nvPr/>
          </p:nvSpPr>
          <p:spPr bwMode="auto">
            <a:xfrm flipH="1">
              <a:off x="4552" y="3689"/>
              <a:ext cx="122" cy="224"/>
            </a:xfrm>
            <a:prstGeom prst="rightArrow">
              <a:avLst>
                <a:gd name="adj1" fmla="val 33037"/>
                <a:gd name="adj2" fmla="val 61477"/>
              </a:avLst>
            </a:prstGeom>
            <a:solidFill>
              <a:srgbClr val="669900"/>
            </a:solidFill>
            <a:ln w="9525">
              <a:solidFill>
                <a:schemeClr val="tx1"/>
              </a:solidFill>
              <a:miter lim="800000"/>
              <a:headEnd/>
              <a:tailEnd/>
            </a:ln>
          </p:spPr>
          <p:txBody>
            <a:bodyPr wrap="none" anchor="ctr"/>
            <a:lstStyle>
              <a:lvl1pPr>
                <a:defRPr sz="2800" b="1">
                  <a:solidFill>
                    <a:schemeClr val="tx1"/>
                  </a:solidFill>
                  <a:latin typeface="Times New Roman" panose="02020603050405020304" pitchFamily="18" charset="0"/>
                  <a:cs typeface="Times New Roman" panose="02020603050405020304" pitchFamily="18" charset="0"/>
                </a:defRPr>
              </a:lvl1pPr>
              <a:lvl2pPr marL="742950" indent="-285750">
                <a:defRPr sz="2800" b="1">
                  <a:solidFill>
                    <a:schemeClr val="tx1"/>
                  </a:solidFill>
                  <a:latin typeface="Times New Roman" panose="02020603050405020304" pitchFamily="18" charset="0"/>
                  <a:cs typeface="Times New Roman" panose="02020603050405020304" pitchFamily="18" charset="0"/>
                </a:defRPr>
              </a:lvl2pPr>
              <a:lvl3pPr marL="1143000" indent="-228600">
                <a:defRPr sz="2800" b="1">
                  <a:solidFill>
                    <a:schemeClr val="tx1"/>
                  </a:solidFill>
                  <a:latin typeface="Times New Roman" panose="02020603050405020304" pitchFamily="18" charset="0"/>
                  <a:cs typeface="Times New Roman" panose="02020603050405020304" pitchFamily="18" charset="0"/>
                </a:defRPr>
              </a:lvl3pPr>
              <a:lvl4pPr marL="1600200" indent="-228600">
                <a:defRPr sz="2800" b="1">
                  <a:solidFill>
                    <a:schemeClr val="tx1"/>
                  </a:solidFill>
                  <a:latin typeface="Times New Roman" panose="02020603050405020304" pitchFamily="18" charset="0"/>
                  <a:cs typeface="Times New Roman" panose="02020603050405020304" pitchFamily="18" charset="0"/>
                </a:defRPr>
              </a:lvl4pPr>
              <a:lvl5pPr marL="2057400" indent="-228600">
                <a:defRPr sz="2800" b="1">
                  <a:solidFill>
                    <a:schemeClr val="tx1"/>
                  </a:solidFill>
                  <a:latin typeface="Times New Roman" panose="02020603050405020304" pitchFamily="18" charset="0"/>
                  <a:cs typeface="Times New Roman" panose="02020603050405020304" pitchFamily="18" charset="0"/>
                </a:defRPr>
              </a:lvl5pPr>
              <a:lvl6pPr marL="25146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6pPr>
              <a:lvl7pPr marL="29718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7pPr>
              <a:lvl8pPr marL="34290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8pPr>
              <a:lvl9pPr marL="38862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9pPr>
            </a:lstStyle>
            <a:p>
              <a:endParaRPr lang="en-US" altLang="en-US" sz="3080"/>
            </a:p>
          </p:txBody>
        </p:sp>
        <p:sp>
          <p:nvSpPr>
            <p:cNvPr id="31769" name="AutoShape 25">
              <a:extLst>
                <a:ext uri="{FF2B5EF4-FFF2-40B4-BE49-F238E27FC236}">
                  <a16:creationId xmlns:a16="http://schemas.microsoft.com/office/drawing/2014/main" id="{A06C95BA-5F4D-4254-89AE-5D81AC3F33BE}"/>
                </a:ext>
              </a:extLst>
            </p:cNvPr>
            <p:cNvSpPr>
              <a:spLocks noChangeArrowheads="1"/>
            </p:cNvSpPr>
            <p:nvPr/>
          </p:nvSpPr>
          <p:spPr bwMode="auto">
            <a:xfrm flipH="1">
              <a:off x="4552" y="1015"/>
              <a:ext cx="122" cy="224"/>
            </a:xfrm>
            <a:prstGeom prst="rightArrow">
              <a:avLst>
                <a:gd name="adj1" fmla="val 33037"/>
                <a:gd name="adj2" fmla="val 61477"/>
              </a:avLst>
            </a:prstGeom>
            <a:solidFill>
              <a:srgbClr val="669900"/>
            </a:solidFill>
            <a:ln w="9525">
              <a:solidFill>
                <a:schemeClr val="tx1"/>
              </a:solidFill>
              <a:miter lim="800000"/>
              <a:headEnd/>
              <a:tailEnd/>
            </a:ln>
          </p:spPr>
          <p:txBody>
            <a:bodyPr wrap="none" anchor="ctr"/>
            <a:lstStyle>
              <a:lvl1pPr>
                <a:defRPr sz="2800" b="1">
                  <a:solidFill>
                    <a:schemeClr val="tx1"/>
                  </a:solidFill>
                  <a:latin typeface="Times New Roman" panose="02020603050405020304" pitchFamily="18" charset="0"/>
                  <a:cs typeface="Times New Roman" panose="02020603050405020304" pitchFamily="18" charset="0"/>
                </a:defRPr>
              </a:lvl1pPr>
              <a:lvl2pPr marL="742950" indent="-285750">
                <a:defRPr sz="2800" b="1">
                  <a:solidFill>
                    <a:schemeClr val="tx1"/>
                  </a:solidFill>
                  <a:latin typeface="Times New Roman" panose="02020603050405020304" pitchFamily="18" charset="0"/>
                  <a:cs typeface="Times New Roman" panose="02020603050405020304" pitchFamily="18" charset="0"/>
                </a:defRPr>
              </a:lvl2pPr>
              <a:lvl3pPr marL="1143000" indent="-228600">
                <a:defRPr sz="2800" b="1">
                  <a:solidFill>
                    <a:schemeClr val="tx1"/>
                  </a:solidFill>
                  <a:latin typeface="Times New Roman" panose="02020603050405020304" pitchFamily="18" charset="0"/>
                  <a:cs typeface="Times New Roman" panose="02020603050405020304" pitchFamily="18" charset="0"/>
                </a:defRPr>
              </a:lvl3pPr>
              <a:lvl4pPr marL="1600200" indent="-228600">
                <a:defRPr sz="2800" b="1">
                  <a:solidFill>
                    <a:schemeClr val="tx1"/>
                  </a:solidFill>
                  <a:latin typeface="Times New Roman" panose="02020603050405020304" pitchFamily="18" charset="0"/>
                  <a:cs typeface="Times New Roman" panose="02020603050405020304" pitchFamily="18" charset="0"/>
                </a:defRPr>
              </a:lvl4pPr>
              <a:lvl5pPr marL="2057400" indent="-228600">
                <a:defRPr sz="2800" b="1">
                  <a:solidFill>
                    <a:schemeClr val="tx1"/>
                  </a:solidFill>
                  <a:latin typeface="Times New Roman" panose="02020603050405020304" pitchFamily="18" charset="0"/>
                  <a:cs typeface="Times New Roman" panose="02020603050405020304" pitchFamily="18" charset="0"/>
                </a:defRPr>
              </a:lvl5pPr>
              <a:lvl6pPr marL="25146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6pPr>
              <a:lvl7pPr marL="29718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7pPr>
              <a:lvl8pPr marL="34290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8pPr>
              <a:lvl9pPr marL="38862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9pPr>
            </a:lstStyle>
            <a:p>
              <a:endParaRPr lang="en-US" altLang="en-US" sz="3080"/>
            </a:p>
          </p:txBody>
        </p:sp>
      </p:grpSp>
      <p:sp>
        <p:nvSpPr>
          <p:cNvPr id="22554" name="Rectangle 26">
            <a:extLst>
              <a:ext uri="{FF2B5EF4-FFF2-40B4-BE49-F238E27FC236}">
                <a16:creationId xmlns:a16="http://schemas.microsoft.com/office/drawing/2014/main" id="{3CB87E9A-1C27-47B2-AA2B-C62F409D0105}"/>
              </a:ext>
            </a:extLst>
          </p:cNvPr>
          <p:cNvSpPr>
            <a:spLocks noChangeArrowheads="1"/>
          </p:cNvSpPr>
          <p:nvPr/>
        </p:nvSpPr>
        <p:spPr bwMode="auto">
          <a:xfrm>
            <a:off x="3127381" y="1237324"/>
            <a:ext cx="167640" cy="4142105"/>
          </a:xfrm>
          <a:prstGeom prst="rect">
            <a:avLst/>
          </a:prstGeom>
          <a:solidFill>
            <a:srgbClr val="990033"/>
          </a:solidFill>
          <a:ln w="9525">
            <a:solidFill>
              <a:schemeClr val="tx1"/>
            </a:solidFill>
            <a:miter lim="800000"/>
            <a:headEnd/>
            <a:tailEnd/>
          </a:ln>
        </p:spPr>
        <p:txBody>
          <a:bodyPr wrap="none" anchor="ctr"/>
          <a:lstStyle>
            <a:lvl1pPr>
              <a:defRPr sz="2800" b="1">
                <a:solidFill>
                  <a:schemeClr val="tx1"/>
                </a:solidFill>
                <a:latin typeface="Times New Roman" panose="02020603050405020304" pitchFamily="18" charset="0"/>
                <a:cs typeface="Times New Roman" panose="02020603050405020304" pitchFamily="18" charset="0"/>
              </a:defRPr>
            </a:lvl1pPr>
            <a:lvl2pPr marL="742950" indent="-285750">
              <a:defRPr sz="2800" b="1">
                <a:solidFill>
                  <a:schemeClr val="tx1"/>
                </a:solidFill>
                <a:latin typeface="Times New Roman" panose="02020603050405020304" pitchFamily="18" charset="0"/>
                <a:cs typeface="Times New Roman" panose="02020603050405020304" pitchFamily="18" charset="0"/>
              </a:defRPr>
            </a:lvl2pPr>
            <a:lvl3pPr marL="1143000" indent="-228600">
              <a:defRPr sz="2800" b="1">
                <a:solidFill>
                  <a:schemeClr val="tx1"/>
                </a:solidFill>
                <a:latin typeface="Times New Roman" panose="02020603050405020304" pitchFamily="18" charset="0"/>
                <a:cs typeface="Times New Roman" panose="02020603050405020304" pitchFamily="18" charset="0"/>
              </a:defRPr>
            </a:lvl3pPr>
            <a:lvl4pPr marL="1600200" indent="-228600">
              <a:defRPr sz="2800" b="1">
                <a:solidFill>
                  <a:schemeClr val="tx1"/>
                </a:solidFill>
                <a:latin typeface="Times New Roman" panose="02020603050405020304" pitchFamily="18" charset="0"/>
                <a:cs typeface="Times New Roman" panose="02020603050405020304" pitchFamily="18" charset="0"/>
              </a:defRPr>
            </a:lvl4pPr>
            <a:lvl5pPr marL="2057400" indent="-228600">
              <a:defRPr sz="2800" b="1">
                <a:solidFill>
                  <a:schemeClr val="tx1"/>
                </a:solidFill>
                <a:latin typeface="Times New Roman" panose="02020603050405020304" pitchFamily="18" charset="0"/>
                <a:cs typeface="Times New Roman" panose="02020603050405020304" pitchFamily="18" charset="0"/>
              </a:defRPr>
            </a:lvl5pPr>
            <a:lvl6pPr marL="25146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6pPr>
            <a:lvl7pPr marL="29718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7pPr>
            <a:lvl8pPr marL="34290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8pPr>
            <a:lvl9pPr marL="38862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9pPr>
          </a:lstStyle>
          <a:p>
            <a:endParaRPr lang="en-US" altLang="en-US" sz="3080"/>
          </a:p>
        </p:txBody>
      </p:sp>
      <p:sp>
        <p:nvSpPr>
          <p:cNvPr id="22555" name="Rectangle 27">
            <a:extLst>
              <a:ext uri="{FF2B5EF4-FFF2-40B4-BE49-F238E27FC236}">
                <a16:creationId xmlns:a16="http://schemas.microsoft.com/office/drawing/2014/main" id="{8E198BD1-2A0A-4692-988E-02C9420D059B}"/>
              </a:ext>
            </a:extLst>
          </p:cNvPr>
          <p:cNvSpPr>
            <a:spLocks noChangeArrowheads="1"/>
          </p:cNvSpPr>
          <p:nvPr/>
        </p:nvSpPr>
        <p:spPr bwMode="auto">
          <a:xfrm>
            <a:off x="7784783" y="2084070"/>
            <a:ext cx="167640" cy="4672965"/>
          </a:xfrm>
          <a:prstGeom prst="rect">
            <a:avLst/>
          </a:prstGeom>
          <a:solidFill>
            <a:srgbClr val="669900"/>
          </a:solidFill>
          <a:ln w="9525">
            <a:solidFill>
              <a:schemeClr val="tx1"/>
            </a:solidFill>
            <a:miter lim="800000"/>
            <a:headEnd/>
            <a:tailEnd/>
          </a:ln>
        </p:spPr>
        <p:txBody>
          <a:bodyPr wrap="none" anchor="ctr"/>
          <a:lstStyle>
            <a:lvl1pPr>
              <a:defRPr sz="2800" b="1">
                <a:solidFill>
                  <a:schemeClr val="tx1"/>
                </a:solidFill>
                <a:latin typeface="Times New Roman" panose="02020603050405020304" pitchFamily="18" charset="0"/>
                <a:cs typeface="Times New Roman" panose="02020603050405020304" pitchFamily="18" charset="0"/>
              </a:defRPr>
            </a:lvl1pPr>
            <a:lvl2pPr marL="742950" indent="-285750">
              <a:defRPr sz="2800" b="1">
                <a:solidFill>
                  <a:schemeClr val="tx1"/>
                </a:solidFill>
                <a:latin typeface="Times New Roman" panose="02020603050405020304" pitchFamily="18" charset="0"/>
                <a:cs typeface="Times New Roman" panose="02020603050405020304" pitchFamily="18" charset="0"/>
              </a:defRPr>
            </a:lvl2pPr>
            <a:lvl3pPr marL="1143000" indent="-228600">
              <a:defRPr sz="2800" b="1">
                <a:solidFill>
                  <a:schemeClr val="tx1"/>
                </a:solidFill>
                <a:latin typeface="Times New Roman" panose="02020603050405020304" pitchFamily="18" charset="0"/>
                <a:cs typeface="Times New Roman" panose="02020603050405020304" pitchFamily="18" charset="0"/>
              </a:defRPr>
            </a:lvl3pPr>
            <a:lvl4pPr marL="1600200" indent="-228600">
              <a:defRPr sz="2800" b="1">
                <a:solidFill>
                  <a:schemeClr val="tx1"/>
                </a:solidFill>
                <a:latin typeface="Times New Roman" panose="02020603050405020304" pitchFamily="18" charset="0"/>
                <a:cs typeface="Times New Roman" panose="02020603050405020304" pitchFamily="18" charset="0"/>
              </a:defRPr>
            </a:lvl4pPr>
            <a:lvl5pPr marL="2057400" indent="-228600">
              <a:defRPr sz="2800" b="1">
                <a:solidFill>
                  <a:schemeClr val="tx1"/>
                </a:solidFill>
                <a:latin typeface="Times New Roman" panose="02020603050405020304" pitchFamily="18" charset="0"/>
                <a:cs typeface="Times New Roman" panose="02020603050405020304" pitchFamily="18" charset="0"/>
              </a:defRPr>
            </a:lvl5pPr>
            <a:lvl6pPr marL="25146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6pPr>
            <a:lvl7pPr marL="29718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7pPr>
            <a:lvl8pPr marL="34290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8pPr>
            <a:lvl9pPr marL="38862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9pPr>
          </a:lstStyle>
          <a:p>
            <a:endParaRPr lang="en-US" altLang="en-US" sz="308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up)">
                                      <p:cBhvr>
                                        <p:cTn id="7" dur="500"/>
                                        <p:tgtEl>
                                          <p:spTgt spid="22530"/>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22536"/>
                                        </p:tgtEl>
                                        <p:attrNameLst>
                                          <p:attrName>style.visibility</p:attrName>
                                        </p:attrNameLst>
                                      </p:cBhvr>
                                      <p:to>
                                        <p:strVal val="visible"/>
                                      </p:to>
                                    </p:set>
                                    <p:anim calcmode="lin" valueType="num">
                                      <p:cBhvr>
                                        <p:cTn id="11" dur="500" fill="hold"/>
                                        <p:tgtEl>
                                          <p:spTgt spid="22536"/>
                                        </p:tgtEl>
                                        <p:attrNameLst>
                                          <p:attrName>ppt_w</p:attrName>
                                        </p:attrNameLst>
                                      </p:cBhvr>
                                      <p:tavLst>
                                        <p:tav tm="0">
                                          <p:val>
                                            <p:fltVal val="0"/>
                                          </p:val>
                                        </p:tav>
                                        <p:tav tm="100000">
                                          <p:val>
                                            <p:strVal val="#ppt_w"/>
                                          </p:val>
                                        </p:tav>
                                      </p:tavLst>
                                    </p:anim>
                                    <p:anim calcmode="lin" valueType="num">
                                      <p:cBhvr>
                                        <p:cTn id="12" dur="500" fill="hold"/>
                                        <p:tgtEl>
                                          <p:spTgt spid="22536"/>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22537"/>
                                        </p:tgtEl>
                                        <p:attrNameLst>
                                          <p:attrName>style.visibility</p:attrName>
                                        </p:attrNameLst>
                                      </p:cBhvr>
                                      <p:to>
                                        <p:strVal val="visible"/>
                                      </p:to>
                                    </p:set>
                                    <p:anim calcmode="lin" valueType="num">
                                      <p:cBhvr>
                                        <p:cTn id="17" dur="500" fill="hold"/>
                                        <p:tgtEl>
                                          <p:spTgt spid="22537"/>
                                        </p:tgtEl>
                                        <p:attrNameLst>
                                          <p:attrName>ppt_w</p:attrName>
                                        </p:attrNameLst>
                                      </p:cBhvr>
                                      <p:tavLst>
                                        <p:tav tm="0">
                                          <p:val>
                                            <p:fltVal val="0"/>
                                          </p:val>
                                        </p:tav>
                                        <p:tav tm="100000">
                                          <p:val>
                                            <p:strVal val="#ppt_w"/>
                                          </p:val>
                                        </p:tav>
                                      </p:tavLst>
                                    </p:anim>
                                    <p:anim calcmode="lin" valueType="num">
                                      <p:cBhvr>
                                        <p:cTn id="18" dur="500" fill="hold"/>
                                        <p:tgtEl>
                                          <p:spTgt spid="22537"/>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2538"/>
                                        </p:tgtEl>
                                        <p:attrNameLst>
                                          <p:attrName>style.visibility</p:attrName>
                                        </p:attrNameLst>
                                      </p:cBhvr>
                                      <p:to>
                                        <p:strVal val="visible"/>
                                      </p:to>
                                    </p:set>
                                    <p:anim calcmode="lin" valueType="num">
                                      <p:cBhvr>
                                        <p:cTn id="23" dur="500" fill="hold"/>
                                        <p:tgtEl>
                                          <p:spTgt spid="22538"/>
                                        </p:tgtEl>
                                        <p:attrNameLst>
                                          <p:attrName>ppt_w</p:attrName>
                                        </p:attrNameLst>
                                      </p:cBhvr>
                                      <p:tavLst>
                                        <p:tav tm="0">
                                          <p:val>
                                            <p:fltVal val="0"/>
                                          </p:val>
                                        </p:tav>
                                        <p:tav tm="100000">
                                          <p:val>
                                            <p:strVal val="#ppt_w"/>
                                          </p:val>
                                        </p:tav>
                                      </p:tavLst>
                                    </p:anim>
                                    <p:anim calcmode="lin" valueType="num">
                                      <p:cBhvr>
                                        <p:cTn id="24" dur="500" fill="hold"/>
                                        <p:tgtEl>
                                          <p:spTgt spid="22538"/>
                                        </p:tgtEl>
                                        <p:attrNameLst>
                                          <p:attrName>ppt_h</p:attrName>
                                        </p:attrNameLst>
                                      </p:cBhvr>
                                      <p:tavLst>
                                        <p:tav tm="0">
                                          <p:val>
                                            <p:fltVal val="0"/>
                                          </p:val>
                                        </p:tav>
                                        <p:tav tm="100000">
                                          <p:val>
                                            <p:strVal val="#ppt_h"/>
                                          </p:val>
                                        </p:tav>
                                      </p:tavLst>
                                    </p:anim>
                                  </p:childTnLst>
                                </p:cTn>
                              </p:par>
                            </p:childTnLst>
                          </p:cTn>
                        </p:par>
                        <p:par>
                          <p:cTn id="25" fill="hold" nodeType="afterGroup">
                            <p:stCondLst>
                              <p:cond delay="500"/>
                            </p:stCondLst>
                            <p:childTnLst>
                              <p:par>
                                <p:cTn id="26" presetID="2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2000"/>
                                        <p:tgtEl>
                                          <p:spTgt spid="3"/>
                                        </p:tgtEl>
                                      </p:cBhvr>
                                    </p:animEffect>
                                  </p:childTnLst>
                                </p:cTn>
                              </p:par>
                            </p:childTnLst>
                          </p:cTn>
                        </p:par>
                        <p:par>
                          <p:cTn id="29" fill="hold" nodeType="afterGroup">
                            <p:stCondLst>
                              <p:cond delay="2500"/>
                            </p:stCondLst>
                            <p:childTnLst>
                              <p:par>
                                <p:cTn id="30" presetID="16" presetClass="entr" presetSubtype="26" fill="hold" grpId="0" nodeType="afterEffect">
                                  <p:stCondLst>
                                    <p:cond delay="0"/>
                                  </p:stCondLst>
                                  <p:childTnLst>
                                    <p:set>
                                      <p:cBhvr>
                                        <p:cTn id="31" dur="1" fill="hold">
                                          <p:stCondLst>
                                            <p:cond delay="0"/>
                                          </p:stCondLst>
                                        </p:cTn>
                                        <p:tgtEl>
                                          <p:spTgt spid="22554"/>
                                        </p:tgtEl>
                                        <p:attrNameLst>
                                          <p:attrName>style.visibility</p:attrName>
                                        </p:attrNameLst>
                                      </p:cBhvr>
                                      <p:to>
                                        <p:strVal val="visible"/>
                                      </p:to>
                                    </p:set>
                                    <p:animEffect transition="in" filter="barn(inHorizontal)">
                                      <p:cBhvr>
                                        <p:cTn id="32" dur="1000"/>
                                        <p:tgtEl>
                                          <p:spTgt spid="22554"/>
                                        </p:tgtEl>
                                      </p:cBhvr>
                                    </p:animEffect>
                                  </p:childTnLst>
                                </p:cTn>
                              </p:par>
                            </p:childTnLst>
                          </p:cTn>
                        </p:par>
                        <p:par>
                          <p:cTn id="33" fill="hold" nodeType="afterGroup">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22546"/>
                                        </p:tgtEl>
                                        <p:attrNameLst>
                                          <p:attrName>style.visibility</p:attrName>
                                        </p:attrNameLst>
                                      </p:cBhvr>
                                      <p:to>
                                        <p:strVal val="visible"/>
                                      </p:to>
                                    </p:set>
                                    <p:animEffect transition="in" filter="wipe(left)">
                                      <p:cBhvr>
                                        <p:cTn id="36" dur="1000"/>
                                        <p:tgtEl>
                                          <p:spTgt spid="22546"/>
                                        </p:tgtEl>
                                      </p:cBhvr>
                                    </p:animEffect>
                                  </p:childTnLst>
                                </p:cTn>
                              </p:par>
                            </p:childTnLst>
                          </p:cTn>
                        </p:par>
                        <p:par>
                          <p:cTn id="37" fill="hold" nodeType="afterGroup">
                            <p:stCondLst>
                              <p:cond delay="4500"/>
                            </p:stCondLst>
                            <p:childTnLst>
                              <p:par>
                                <p:cTn id="38" presetID="23" presetClass="entr" presetSubtype="16" fill="hold" grpId="0" nodeType="afterEffect">
                                  <p:stCondLst>
                                    <p:cond delay="0"/>
                                  </p:stCondLst>
                                  <p:childTnLst>
                                    <p:set>
                                      <p:cBhvr>
                                        <p:cTn id="39" dur="1" fill="hold">
                                          <p:stCondLst>
                                            <p:cond delay="0"/>
                                          </p:stCondLst>
                                        </p:cTn>
                                        <p:tgtEl>
                                          <p:spTgt spid="22535"/>
                                        </p:tgtEl>
                                        <p:attrNameLst>
                                          <p:attrName>style.visibility</p:attrName>
                                        </p:attrNameLst>
                                      </p:cBhvr>
                                      <p:to>
                                        <p:strVal val="visible"/>
                                      </p:to>
                                    </p:set>
                                    <p:anim calcmode="lin" valueType="num">
                                      <p:cBhvr>
                                        <p:cTn id="40" dur="500" fill="hold"/>
                                        <p:tgtEl>
                                          <p:spTgt spid="22535"/>
                                        </p:tgtEl>
                                        <p:attrNameLst>
                                          <p:attrName>ppt_w</p:attrName>
                                        </p:attrNameLst>
                                      </p:cBhvr>
                                      <p:tavLst>
                                        <p:tav tm="0">
                                          <p:val>
                                            <p:fltVal val="0"/>
                                          </p:val>
                                        </p:tav>
                                        <p:tav tm="100000">
                                          <p:val>
                                            <p:strVal val="#ppt_w"/>
                                          </p:val>
                                        </p:tav>
                                      </p:tavLst>
                                    </p:anim>
                                    <p:anim calcmode="lin" valueType="num">
                                      <p:cBhvr>
                                        <p:cTn id="41" dur="500" fill="hold"/>
                                        <p:tgtEl>
                                          <p:spTgt spid="22535"/>
                                        </p:tgtEl>
                                        <p:attrNameLst>
                                          <p:attrName>ppt_h</p:attrName>
                                        </p:attrNameLst>
                                      </p:cBhvr>
                                      <p:tavLst>
                                        <p:tav tm="0">
                                          <p:val>
                                            <p:fltVal val="0"/>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3" presetClass="entr" presetSubtype="16" fill="hold" grpId="0" nodeType="clickEffect">
                                  <p:stCondLst>
                                    <p:cond delay="0"/>
                                  </p:stCondLst>
                                  <p:childTnLst>
                                    <p:set>
                                      <p:cBhvr>
                                        <p:cTn id="45" dur="1" fill="hold">
                                          <p:stCondLst>
                                            <p:cond delay="0"/>
                                          </p:stCondLst>
                                        </p:cTn>
                                        <p:tgtEl>
                                          <p:spTgt spid="22539"/>
                                        </p:tgtEl>
                                        <p:attrNameLst>
                                          <p:attrName>style.visibility</p:attrName>
                                        </p:attrNameLst>
                                      </p:cBhvr>
                                      <p:to>
                                        <p:strVal val="visible"/>
                                      </p:to>
                                    </p:set>
                                    <p:anim calcmode="lin" valueType="num">
                                      <p:cBhvr>
                                        <p:cTn id="46" dur="500" fill="hold"/>
                                        <p:tgtEl>
                                          <p:spTgt spid="22539"/>
                                        </p:tgtEl>
                                        <p:attrNameLst>
                                          <p:attrName>ppt_w</p:attrName>
                                        </p:attrNameLst>
                                      </p:cBhvr>
                                      <p:tavLst>
                                        <p:tav tm="0">
                                          <p:val>
                                            <p:fltVal val="0"/>
                                          </p:val>
                                        </p:tav>
                                        <p:tav tm="100000">
                                          <p:val>
                                            <p:strVal val="#ppt_w"/>
                                          </p:val>
                                        </p:tav>
                                      </p:tavLst>
                                    </p:anim>
                                    <p:anim calcmode="lin" valueType="num">
                                      <p:cBhvr>
                                        <p:cTn id="47" dur="500" fill="hold"/>
                                        <p:tgtEl>
                                          <p:spTgt spid="22539"/>
                                        </p:tgtEl>
                                        <p:attrNameLst>
                                          <p:attrName>ppt_h</p:attrName>
                                        </p:attrNameLst>
                                      </p:cBhvr>
                                      <p:tavLst>
                                        <p:tav tm="0">
                                          <p:val>
                                            <p:fltVal val="0"/>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22540"/>
                                        </p:tgtEl>
                                        <p:attrNameLst>
                                          <p:attrName>style.visibility</p:attrName>
                                        </p:attrNameLst>
                                      </p:cBhvr>
                                      <p:to>
                                        <p:strVal val="visible"/>
                                      </p:to>
                                    </p:set>
                                    <p:anim calcmode="lin" valueType="num">
                                      <p:cBhvr>
                                        <p:cTn id="52" dur="500" fill="hold"/>
                                        <p:tgtEl>
                                          <p:spTgt spid="22540"/>
                                        </p:tgtEl>
                                        <p:attrNameLst>
                                          <p:attrName>ppt_w</p:attrName>
                                        </p:attrNameLst>
                                      </p:cBhvr>
                                      <p:tavLst>
                                        <p:tav tm="0">
                                          <p:val>
                                            <p:fltVal val="0"/>
                                          </p:val>
                                        </p:tav>
                                        <p:tav tm="100000">
                                          <p:val>
                                            <p:strVal val="#ppt_w"/>
                                          </p:val>
                                        </p:tav>
                                      </p:tavLst>
                                    </p:anim>
                                    <p:anim calcmode="lin" valueType="num">
                                      <p:cBhvr>
                                        <p:cTn id="53" dur="500" fill="hold"/>
                                        <p:tgtEl>
                                          <p:spTgt spid="22540"/>
                                        </p:tgtEl>
                                        <p:attrNameLst>
                                          <p:attrName>ppt_h</p:attrName>
                                        </p:attrNameLst>
                                      </p:cBhvr>
                                      <p:tavLst>
                                        <p:tav tm="0">
                                          <p:val>
                                            <p:fltVal val="0"/>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22541"/>
                                        </p:tgtEl>
                                        <p:attrNameLst>
                                          <p:attrName>style.visibility</p:attrName>
                                        </p:attrNameLst>
                                      </p:cBhvr>
                                      <p:to>
                                        <p:strVal val="visible"/>
                                      </p:to>
                                    </p:set>
                                    <p:anim calcmode="lin" valueType="num">
                                      <p:cBhvr>
                                        <p:cTn id="58" dur="500" fill="hold"/>
                                        <p:tgtEl>
                                          <p:spTgt spid="22541"/>
                                        </p:tgtEl>
                                        <p:attrNameLst>
                                          <p:attrName>ppt_w</p:attrName>
                                        </p:attrNameLst>
                                      </p:cBhvr>
                                      <p:tavLst>
                                        <p:tav tm="0">
                                          <p:val>
                                            <p:fltVal val="0"/>
                                          </p:val>
                                        </p:tav>
                                        <p:tav tm="100000">
                                          <p:val>
                                            <p:strVal val="#ppt_w"/>
                                          </p:val>
                                        </p:tav>
                                      </p:tavLst>
                                    </p:anim>
                                    <p:anim calcmode="lin" valueType="num">
                                      <p:cBhvr>
                                        <p:cTn id="59" dur="500" fill="hold"/>
                                        <p:tgtEl>
                                          <p:spTgt spid="22541"/>
                                        </p:tgtEl>
                                        <p:attrNameLst>
                                          <p:attrName>ppt_h</p:attrName>
                                        </p:attrNameLst>
                                      </p:cBhvr>
                                      <p:tavLst>
                                        <p:tav tm="0">
                                          <p:val>
                                            <p:fltVal val="0"/>
                                          </p:val>
                                        </p:tav>
                                        <p:tav tm="100000">
                                          <p:val>
                                            <p:strVal val="#ppt_h"/>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3" presetClass="entr" presetSubtype="16" fill="hold" grpId="0" nodeType="clickEffect">
                                  <p:stCondLst>
                                    <p:cond delay="0"/>
                                  </p:stCondLst>
                                  <p:childTnLst>
                                    <p:set>
                                      <p:cBhvr>
                                        <p:cTn id="63" dur="1" fill="hold">
                                          <p:stCondLst>
                                            <p:cond delay="0"/>
                                          </p:stCondLst>
                                        </p:cTn>
                                        <p:tgtEl>
                                          <p:spTgt spid="22542"/>
                                        </p:tgtEl>
                                        <p:attrNameLst>
                                          <p:attrName>style.visibility</p:attrName>
                                        </p:attrNameLst>
                                      </p:cBhvr>
                                      <p:to>
                                        <p:strVal val="visible"/>
                                      </p:to>
                                    </p:set>
                                    <p:anim calcmode="lin" valueType="num">
                                      <p:cBhvr>
                                        <p:cTn id="64" dur="500" fill="hold"/>
                                        <p:tgtEl>
                                          <p:spTgt spid="22542"/>
                                        </p:tgtEl>
                                        <p:attrNameLst>
                                          <p:attrName>ppt_w</p:attrName>
                                        </p:attrNameLst>
                                      </p:cBhvr>
                                      <p:tavLst>
                                        <p:tav tm="0">
                                          <p:val>
                                            <p:fltVal val="0"/>
                                          </p:val>
                                        </p:tav>
                                        <p:tav tm="100000">
                                          <p:val>
                                            <p:strVal val="#ppt_w"/>
                                          </p:val>
                                        </p:tav>
                                      </p:tavLst>
                                    </p:anim>
                                    <p:anim calcmode="lin" valueType="num">
                                      <p:cBhvr>
                                        <p:cTn id="65" dur="500" fill="hold"/>
                                        <p:tgtEl>
                                          <p:spTgt spid="22542"/>
                                        </p:tgtEl>
                                        <p:attrNameLst>
                                          <p:attrName>ppt_h</p:attrName>
                                        </p:attrNameLst>
                                      </p:cBhvr>
                                      <p:tavLst>
                                        <p:tav tm="0">
                                          <p:val>
                                            <p:fltVal val="0"/>
                                          </p:val>
                                        </p:tav>
                                        <p:tav tm="100000">
                                          <p:val>
                                            <p:strVal val="#ppt_h"/>
                                          </p:val>
                                        </p:tav>
                                      </p:tavLst>
                                    </p:anim>
                                  </p:childTnLst>
                                </p:cTn>
                              </p:par>
                            </p:childTnLst>
                          </p:cTn>
                        </p:par>
                        <p:par>
                          <p:cTn id="66" fill="hold" nodeType="afterGroup">
                            <p:stCondLst>
                              <p:cond delay="500"/>
                            </p:stCondLst>
                            <p:childTnLst>
                              <p:par>
                                <p:cTn id="67" presetID="22" presetClass="entr" presetSubtype="2" fill="hold" nodeType="after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wipe(right)">
                                      <p:cBhvr>
                                        <p:cTn id="69" dur="1000"/>
                                        <p:tgtEl>
                                          <p:spTgt spid="4"/>
                                        </p:tgtEl>
                                      </p:cBhvr>
                                    </p:animEffect>
                                  </p:childTnLst>
                                </p:cTn>
                              </p:par>
                            </p:childTnLst>
                          </p:cTn>
                        </p:par>
                        <p:par>
                          <p:cTn id="70" fill="hold" nodeType="afterGroup">
                            <p:stCondLst>
                              <p:cond delay="1500"/>
                            </p:stCondLst>
                            <p:childTnLst>
                              <p:par>
                                <p:cTn id="71" presetID="16" presetClass="entr" presetSubtype="26" fill="hold" grpId="0" nodeType="afterEffect">
                                  <p:stCondLst>
                                    <p:cond delay="0"/>
                                  </p:stCondLst>
                                  <p:childTnLst>
                                    <p:set>
                                      <p:cBhvr>
                                        <p:cTn id="72" dur="1" fill="hold">
                                          <p:stCondLst>
                                            <p:cond delay="0"/>
                                          </p:stCondLst>
                                        </p:cTn>
                                        <p:tgtEl>
                                          <p:spTgt spid="22555"/>
                                        </p:tgtEl>
                                        <p:attrNameLst>
                                          <p:attrName>style.visibility</p:attrName>
                                        </p:attrNameLst>
                                      </p:cBhvr>
                                      <p:to>
                                        <p:strVal val="visible"/>
                                      </p:to>
                                    </p:set>
                                    <p:animEffect transition="in" filter="barn(inHorizontal)">
                                      <p:cBhvr>
                                        <p:cTn id="73" dur="1000"/>
                                        <p:tgtEl>
                                          <p:spTgt spid="22555"/>
                                        </p:tgtEl>
                                      </p:cBhvr>
                                    </p:animEffect>
                                  </p:childTnLst>
                                </p:cTn>
                              </p:par>
                            </p:childTnLst>
                          </p:cTn>
                        </p:par>
                        <p:par>
                          <p:cTn id="74" fill="hold" nodeType="afterGroup">
                            <p:stCondLst>
                              <p:cond delay="2500"/>
                            </p:stCondLst>
                            <p:childTnLst>
                              <p:par>
                                <p:cTn id="75" presetID="22" presetClass="entr" presetSubtype="2" fill="hold" grpId="0" nodeType="afterEffect">
                                  <p:stCondLst>
                                    <p:cond delay="0"/>
                                  </p:stCondLst>
                                  <p:childTnLst>
                                    <p:set>
                                      <p:cBhvr>
                                        <p:cTn id="76" dur="1" fill="hold">
                                          <p:stCondLst>
                                            <p:cond delay="0"/>
                                          </p:stCondLst>
                                        </p:cTn>
                                        <p:tgtEl>
                                          <p:spTgt spid="22550"/>
                                        </p:tgtEl>
                                        <p:attrNameLst>
                                          <p:attrName>style.visibility</p:attrName>
                                        </p:attrNameLst>
                                      </p:cBhvr>
                                      <p:to>
                                        <p:strVal val="visible"/>
                                      </p:to>
                                    </p:set>
                                    <p:animEffect transition="in" filter="wipe(right)">
                                      <p:cBhvr>
                                        <p:cTn id="77" dur="500"/>
                                        <p:tgtEl>
                                          <p:spTgt spid="22550"/>
                                        </p:tgtEl>
                                      </p:cBhvr>
                                    </p:animEffect>
                                  </p:childTnLst>
                                </p:cTn>
                              </p:par>
                            </p:childTnLst>
                          </p:cTn>
                        </p:par>
                        <p:par>
                          <p:cTn id="78" fill="hold" nodeType="afterGroup">
                            <p:stCondLst>
                              <p:cond delay="3000"/>
                            </p:stCondLst>
                            <p:childTnLst>
                              <p:par>
                                <p:cTn id="79" presetID="23" presetClass="entr" presetSubtype="16" fill="hold" grpId="0" nodeType="afterEffect">
                                  <p:stCondLst>
                                    <p:cond delay="0"/>
                                  </p:stCondLst>
                                  <p:childTnLst>
                                    <p:set>
                                      <p:cBhvr>
                                        <p:cTn id="80" dur="1" fill="hold">
                                          <p:stCondLst>
                                            <p:cond delay="0"/>
                                          </p:stCondLst>
                                        </p:cTn>
                                        <p:tgtEl>
                                          <p:spTgt spid="22534"/>
                                        </p:tgtEl>
                                        <p:attrNameLst>
                                          <p:attrName>style.visibility</p:attrName>
                                        </p:attrNameLst>
                                      </p:cBhvr>
                                      <p:to>
                                        <p:strVal val="visible"/>
                                      </p:to>
                                    </p:set>
                                    <p:anim calcmode="lin" valueType="num">
                                      <p:cBhvr>
                                        <p:cTn id="81" dur="500" fill="hold"/>
                                        <p:tgtEl>
                                          <p:spTgt spid="22534"/>
                                        </p:tgtEl>
                                        <p:attrNameLst>
                                          <p:attrName>ppt_w</p:attrName>
                                        </p:attrNameLst>
                                      </p:cBhvr>
                                      <p:tavLst>
                                        <p:tav tm="0">
                                          <p:val>
                                            <p:fltVal val="0"/>
                                          </p:val>
                                        </p:tav>
                                        <p:tav tm="100000">
                                          <p:val>
                                            <p:strVal val="#ppt_w"/>
                                          </p:val>
                                        </p:tav>
                                      </p:tavLst>
                                    </p:anim>
                                    <p:anim calcmode="lin" valueType="num">
                                      <p:cBhvr>
                                        <p:cTn id="82" dur="500" fill="hold"/>
                                        <p:tgtEl>
                                          <p:spTgt spid="22534"/>
                                        </p:tgtEl>
                                        <p:attrNameLst>
                                          <p:attrName>ppt_h</p:attrName>
                                        </p:attrNameLst>
                                      </p:cBhvr>
                                      <p:tavLst>
                                        <p:tav tm="0">
                                          <p:val>
                                            <p:fltVal val="0"/>
                                          </p:val>
                                        </p:tav>
                                        <p:tav tm="100000">
                                          <p:val>
                                            <p:strVal val="#ppt_h"/>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2544"/>
                                        </p:tgtEl>
                                        <p:attrNameLst>
                                          <p:attrName>style.visibility</p:attrName>
                                        </p:attrNameLst>
                                      </p:cBhvr>
                                      <p:to>
                                        <p:strVal val="visible"/>
                                      </p:to>
                                    </p:set>
                                    <p:animEffect transition="in" filter="wipe(left)">
                                      <p:cBhvr>
                                        <p:cTn id="87" dur="1000"/>
                                        <p:tgtEl>
                                          <p:spTgt spid="22544"/>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22548"/>
                                        </p:tgtEl>
                                        <p:attrNameLst>
                                          <p:attrName>style.visibility</p:attrName>
                                        </p:attrNameLst>
                                      </p:cBhvr>
                                      <p:to>
                                        <p:strVal val="visible"/>
                                      </p:to>
                                    </p:set>
                                    <p:animEffect transition="in" filter="wipe(right)">
                                      <p:cBhvr>
                                        <p:cTn id="90" dur="500"/>
                                        <p:tgtEl>
                                          <p:spTgt spid="22548"/>
                                        </p:tgtEl>
                                      </p:cBhvr>
                                    </p:animEffect>
                                  </p:childTnLst>
                                </p:cTn>
                              </p:par>
                            </p:childTnLst>
                          </p:cTn>
                        </p:par>
                        <p:par>
                          <p:cTn id="91" fill="hold" nodeType="afterGroup">
                            <p:stCondLst>
                              <p:cond delay="1000"/>
                            </p:stCondLst>
                            <p:childTnLst>
                              <p:par>
                                <p:cTn id="92" presetID="23" presetClass="entr" presetSubtype="16" fill="hold" grpId="0" nodeType="afterEffect">
                                  <p:stCondLst>
                                    <p:cond delay="0"/>
                                  </p:stCondLst>
                                  <p:childTnLst>
                                    <p:set>
                                      <p:cBhvr>
                                        <p:cTn id="93" dur="1" fill="hold">
                                          <p:stCondLst>
                                            <p:cond delay="0"/>
                                          </p:stCondLst>
                                        </p:cTn>
                                        <p:tgtEl>
                                          <p:spTgt spid="22533"/>
                                        </p:tgtEl>
                                        <p:attrNameLst>
                                          <p:attrName>style.visibility</p:attrName>
                                        </p:attrNameLst>
                                      </p:cBhvr>
                                      <p:to>
                                        <p:strVal val="visible"/>
                                      </p:to>
                                    </p:set>
                                    <p:anim calcmode="lin" valueType="num">
                                      <p:cBhvr>
                                        <p:cTn id="94" dur="1000" fill="hold"/>
                                        <p:tgtEl>
                                          <p:spTgt spid="22533"/>
                                        </p:tgtEl>
                                        <p:attrNameLst>
                                          <p:attrName>ppt_w</p:attrName>
                                        </p:attrNameLst>
                                      </p:cBhvr>
                                      <p:tavLst>
                                        <p:tav tm="0">
                                          <p:val>
                                            <p:fltVal val="0"/>
                                          </p:val>
                                        </p:tav>
                                        <p:tav tm="100000">
                                          <p:val>
                                            <p:strVal val="#ppt_w"/>
                                          </p:val>
                                        </p:tav>
                                      </p:tavLst>
                                    </p:anim>
                                    <p:anim calcmode="lin" valueType="num">
                                      <p:cBhvr>
                                        <p:cTn id="95" dur="1000" fill="hold"/>
                                        <p:tgtEl>
                                          <p:spTgt spid="22533"/>
                                        </p:tgtEl>
                                        <p:attrNameLst>
                                          <p:attrName>ppt_h</p:attrName>
                                        </p:attrNameLst>
                                      </p:cBhvr>
                                      <p:tavLst>
                                        <p:tav tm="0">
                                          <p:val>
                                            <p:fltVal val="0"/>
                                          </p:val>
                                        </p:tav>
                                        <p:tav tm="100000">
                                          <p:val>
                                            <p:strVal val="#ppt_h"/>
                                          </p:val>
                                        </p:tav>
                                      </p:tavLst>
                                    </p:anim>
                                  </p:childTnLst>
                                </p:cTn>
                              </p:par>
                            </p:childTnLst>
                          </p:cTn>
                        </p:par>
                        <p:par>
                          <p:cTn id="96" fill="hold" nodeType="afterGroup">
                            <p:stCondLst>
                              <p:cond delay="2000"/>
                            </p:stCondLst>
                            <p:childTnLst>
                              <p:par>
                                <p:cTn id="97" presetID="2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1000" fill="hold"/>
                                        <p:tgtEl>
                                          <p:spTgt spid="2"/>
                                        </p:tgtEl>
                                        <p:attrNameLst>
                                          <p:attrName>ppt_w</p:attrName>
                                        </p:attrNameLst>
                                      </p:cBhvr>
                                      <p:tavLst>
                                        <p:tav tm="0">
                                          <p:val>
                                            <p:fltVal val="0"/>
                                          </p:val>
                                        </p:tav>
                                        <p:tav tm="100000">
                                          <p:val>
                                            <p:strVal val="#ppt_w"/>
                                          </p:val>
                                        </p:tav>
                                      </p:tavLst>
                                    </p:anim>
                                    <p:anim calcmode="lin" valueType="num">
                                      <p:cBhvr>
                                        <p:cTn id="100"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3" grpId="0" animBg="1"/>
      <p:bldP spid="22534" grpId="0" animBg="1"/>
      <p:bldP spid="22535" grpId="0" animBg="1"/>
      <p:bldP spid="22536" grpId="0" animBg="1"/>
      <p:bldP spid="22537" grpId="0" animBg="1"/>
      <p:bldP spid="22538" grpId="0" animBg="1"/>
      <p:bldP spid="22539" grpId="0" animBg="1"/>
      <p:bldP spid="22540" grpId="0" animBg="1"/>
      <p:bldP spid="22541" grpId="0" animBg="1"/>
      <p:bldP spid="22542" grpId="0" animBg="1"/>
      <p:bldP spid="22544" grpId="0" animBg="1"/>
      <p:bldP spid="22546" grpId="0" animBg="1"/>
      <p:bldP spid="22548" grpId="0" animBg="1"/>
      <p:bldP spid="22550" grpId="0" animBg="1"/>
      <p:bldP spid="22554" grpId="0" animBg="1"/>
      <p:bldP spid="2255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CD0A1-6C95-4D01-8650-10AFD1214232}"/>
              </a:ext>
            </a:extLst>
          </p:cNvPr>
          <p:cNvSpPr>
            <a:spLocks noGrp="1"/>
          </p:cNvSpPr>
          <p:nvPr>
            <p:ph type="title"/>
          </p:nvPr>
        </p:nvSpPr>
        <p:spPr>
          <a:xfrm>
            <a:off x="4928" y="89572"/>
            <a:ext cx="10053472" cy="987115"/>
          </a:xfrm>
        </p:spPr>
        <p:txBody>
          <a:bodyPr/>
          <a:lstStyle/>
          <a:p>
            <a:r>
              <a:rPr lang="en-US" dirty="0"/>
              <a:t>POLICY IN RESPONSE TO DEMAND SHOCKS</a:t>
            </a:r>
            <a:endParaRPr lang="en-CA" dirty="0"/>
          </a:p>
        </p:txBody>
      </p:sp>
      <p:sp>
        <p:nvSpPr>
          <p:cNvPr id="3" name="Content Placeholder 2">
            <a:extLst>
              <a:ext uri="{FF2B5EF4-FFF2-40B4-BE49-F238E27FC236}">
                <a16:creationId xmlns:a16="http://schemas.microsoft.com/office/drawing/2014/main" id="{8D008AAA-03B5-4539-8059-8CCA38AFE798}"/>
              </a:ext>
            </a:extLst>
          </p:cNvPr>
          <p:cNvSpPr>
            <a:spLocks noGrp="1"/>
          </p:cNvSpPr>
          <p:nvPr>
            <p:ph sz="quarter" idx="10"/>
          </p:nvPr>
        </p:nvSpPr>
        <p:spPr>
          <a:xfrm>
            <a:off x="136632" y="1003079"/>
            <a:ext cx="9804186" cy="6728681"/>
          </a:xfrm>
        </p:spPr>
        <p:txBody>
          <a:bodyPr/>
          <a:lstStyle/>
          <a:p>
            <a:r>
              <a:rPr lang="en-US" sz="2400" b="1" dirty="0"/>
              <a:t>If policy makers react quickly to the fall in aggregate demand, they can use monetary or fiscal policy to shift the aggregate demand curve back to the right.</a:t>
            </a:r>
          </a:p>
          <a:p>
            <a:r>
              <a:rPr lang="en-US" sz="2400" b="1" dirty="0"/>
              <a:t>Instead of going through a recession, the government could make the economy stay at the original equilibrium.</a:t>
            </a:r>
          </a:p>
          <a:p>
            <a:r>
              <a:rPr lang="en-US" sz="2400" b="1" dirty="0"/>
              <a:t>Macroeconomic policy would be desirable because: </a:t>
            </a:r>
          </a:p>
          <a:p>
            <a:pPr lvl="1"/>
            <a:r>
              <a:rPr lang="en-US" sz="2200" b="1" dirty="0"/>
              <a:t>The temporary fall in aggregate output is associated </a:t>
            </a:r>
            <a:r>
              <a:rPr lang="en-CA" sz="2200" b="1" dirty="0"/>
              <a:t>with high unemployment.</a:t>
            </a:r>
          </a:p>
          <a:p>
            <a:pPr lvl="1"/>
            <a:r>
              <a:rPr lang="en-US" sz="2200" b="1" dirty="0"/>
              <a:t>Preventing deflation is a good thing.</a:t>
            </a:r>
          </a:p>
          <a:p>
            <a:r>
              <a:rPr lang="en-US" sz="2400" b="1" dirty="0"/>
              <a:t>Does this mean that policy makers should always act to offset declines in aggregate demand? Not necessarily. Some policy measures may have long-term costs in terms of lower long-run growth (budget deficits, for example). Also, policy makers aren’t perfectly informed, and the effects of their policies aren’t perfectly predictable. This creates the danger that stabilization policy will do more harm than good.</a:t>
            </a:r>
            <a:endParaRPr lang="en-CA" sz="2400" b="1" dirty="0"/>
          </a:p>
        </p:txBody>
      </p:sp>
    </p:spTree>
    <p:extLst>
      <p:ext uri="{BB962C8B-B14F-4D97-AF65-F5344CB8AC3E}">
        <p14:creationId xmlns:p14="http://schemas.microsoft.com/office/powerpoint/2010/main" val="3727069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3" y="154043"/>
            <a:ext cx="9996324" cy="815797"/>
          </a:xfrm>
        </p:spPr>
        <p:txBody>
          <a:bodyPr/>
          <a:lstStyle/>
          <a:p>
            <a:r>
              <a:rPr lang="en-US" dirty="0">
                <a:latin typeface="Arial" pitchFamily="34" charset="0"/>
                <a:cs typeface="Arial" pitchFamily="34" charset="0"/>
              </a:rPr>
              <a:t>RESPONDING TO SUPPLY SHOCKS</a:t>
            </a:r>
          </a:p>
        </p:txBody>
      </p:sp>
      <p:pic>
        <p:nvPicPr>
          <p:cNvPr id="5" name="Picture 4" descr="In panel (b) a new equilibrium point where the new SRAS2 line intersects the AD is now shown. It shows a positive supply shock, shifting the short-run aggregate supply curve rightward. It further shows the short-run aggregate supply curve shifts from SRAS1 to SRAS2, and the equilibrium moves from E1 to E2. The aggregate price level falls from P1 to P2, and aggregate output rises from Y1 to Y2. An arrow between the two equilibrium points has a caption that reads &quot;... leads to higher aggregate output and a lower aggregate price level.&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3154" y="969840"/>
            <a:ext cx="7473042" cy="3573822"/>
          </a:xfrm>
          <a:prstGeom prst="rect">
            <a:avLst/>
          </a:prstGeom>
        </p:spPr>
      </p:pic>
      <p:sp>
        <p:nvSpPr>
          <p:cNvPr id="3" name="Content Placeholder 2"/>
          <p:cNvSpPr>
            <a:spLocks noGrp="1"/>
          </p:cNvSpPr>
          <p:nvPr>
            <p:ph sz="quarter" idx="10"/>
          </p:nvPr>
        </p:nvSpPr>
        <p:spPr>
          <a:xfrm>
            <a:off x="127107" y="4543662"/>
            <a:ext cx="9804186" cy="3871185"/>
          </a:xfrm>
        </p:spPr>
        <p:txBody>
          <a:bodyPr>
            <a:normAutofit/>
          </a:bodyPr>
          <a:lstStyle/>
          <a:p>
            <a:pPr>
              <a:spcAft>
                <a:spcPts val="600"/>
              </a:spcAft>
            </a:pPr>
            <a:r>
              <a:rPr lang="en-US" sz="2000" dirty="0">
                <a:latin typeface="Arial" pitchFamily="34" charset="0"/>
                <a:cs typeface="Arial" pitchFamily="34" charset="0"/>
              </a:rPr>
              <a:t>A </a:t>
            </a:r>
            <a:r>
              <a:rPr lang="en-US" sz="2000" b="1" dirty="0">
                <a:latin typeface="Arial" pitchFamily="34" charset="0"/>
                <a:cs typeface="Arial" pitchFamily="34" charset="0"/>
              </a:rPr>
              <a:t>negative supply shock</a:t>
            </a:r>
            <a:r>
              <a:rPr lang="en-US" sz="2000" dirty="0">
                <a:latin typeface="Arial" pitchFamily="34" charset="0"/>
                <a:cs typeface="Arial" pitchFamily="34" charset="0"/>
              </a:rPr>
              <a:t> leads to a rise in prices </a:t>
            </a:r>
            <a:r>
              <a:rPr lang="en-US" sz="2000" i="1" dirty="0">
                <a:latin typeface="Arial" pitchFamily="34" charset="0"/>
                <a:cs typeface="Arial" pitchFamily="34" charset="0"/>
              </a:rPr>
              <a:t>and</a:t>
            </a:r>
            <a:r>
              <a:rPr lang="en-US" sz="2000" dirty="0">
                <a:latin typeface="Arial" pitchFamily="34" charset="0"/>
                <a:cs typeface="Arial" pitchFamily="34" charset="0"/>
              </a:rPr>
              <a:t> a rise in unemployment, which poses a policy dilemma:</a:t>
            </a:r>
          </a:p>
          <a:p>
            <a:pPr lvl="1">
              <a:spcAft>
                <a:spcPts val="600"/>
              </a:spcAft>
            </a:pPr>
            <a:r>
              <a:rPr lang="en-US" sz="2000" b="1" dirty="0">
                <a:latin typeface="Arial" pitchFamily="34" charset="0"/>
                <a:cs typeface="Arial" pitchFamily="34" charset="0"/>
              </a:rPr>
              <a:t>Stabilization of unemployment </a:t>
            </a:r>
            <a:r>
              <a:rPr lang="en-US" sz="2000" dirty="0">
                <a:latin typeface="Arial" pitchFamily="34" charset="0"/>
                <a:cs typeface="Arial" pitchFamily="34" charset="0"/>
              </a:rPr>
              <a:t>requires an increase in aggregate demand. This </a:t>
            </a:r>
            <a:r>
              <a:rPr lang="en-US" sz="2000" b="1" dirty="0">
                <a:latin typeface="Arial" pitchFamily="34" charset="0"/>
                <a:cs typeface="Arial" pitchFamily="34" charset="0"/>
              </a:rPr>
              <a:t>leads to inflation.</a:t>
            </a:r>
          </a:p>
          <a:p>
            <a:pPr lvl="1">
              <a:spcAft>
                <a:spcPts val="600"/>
              </a:spcAft>
            </a:pPr>
            <a:r>
              <a:rPr lang="en-US" sz="2000" b="1" dirty="0">
                <a:latin typeface="Arial" pitchFamily="34" charset="0"/>
                <a:cs typeface="Arial" pitchFamily="34" charset="0"/>
              </a:rPr>
              <a:t>Stabilization of prices </a:t>
            </a:r>
            <a:r>
              <a:rPr lang="en-US" sz="2000" dirty="0">
                <a:latin typeface="Arial" pitchFamily="34" charset="0"/>
                <a:cs typeface="Arial" pitchFamily="34" charset="0"/>
              </a:rPr>
              <a:t>requires a decrease in aggregate demand. This </a:t>
            </a:r>
            <a:r>
              <a:rPr lang="en-US" sz="2000" b="1" dirty="0"/>
              <a:t>leads to higher</a:t>
            </a:r>
            <a:r>
              <a:rPr lang="en-US" sz="2000" b="1" dirty="0">
                <a:latin typeface="Arial" pitchFamily="34" charset="0"/>
                <a:cs typeface="Arial" pitchFamily="34" charset="0"/>
              </a:rPr>
              <a:t> unemployment.</a:t>
            </a:r>
          </a:p>
          <a:p>
            <a:pPr>
              <a:spcAft>
                <a:spcPts val="600"/>
              </a:spcAft>
            </a:pPr>
            <a:r>
              <a:rPr lang="en-US" sz="2000" dirty="0"/>
              <a:t>In the 1970s, the United States chose to stabilize prices at the cost of higher unemployment.</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25051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448C2256-CEF4-45E0-A2B8-0207ACE346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637" y="383223"/>
            <a:ext cx="9344647" cy="683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a:extLst>
              <a:ext uri="{FF2B5EF4-FFF2-40B4-BE49-F238E27FC236}">
                <a16:creationId xmlns:a16="http://schemas.microsoft.com/office/drawing/2014/main" id="{E974F448-F7E4-4A50-AF42-97017C49B9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 y="500222"/>
            <a:ext cx="9124157" cy="6756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07" y="601195"/>
            <a:ext cx="9631120" cy="6638701"/>
          </a:xfrm>
          <a:prstGeom prst="rect">
            <a:avLst/>
          </a:prstGeom>
        </p:spPr>
      </p:pic>
    </p:spTree>
    <p:extLst>
      <p:ext uri="{BB962C8B-B14F-4D97-AF65-F5344CB8AC3E}">
        <p14:creationId xmlns:p14="http://schemas.microsoft.com/office/powerpoint/2010/main" val="11004737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D29227-C6C0-3839-4B69-96319FE30FB2}"/>
              </a:ext>
            </a:extLst>
          </p:cNvPr>
          <p:cNvPicPr>
            <a:picLocks noChangeAspect="1"/>
          </p:cNvPicPr>
          <p:nvPr/>
        </p:nvPicPr>
        <p:blipFill>
          <a:blip r:embed="rId2"/>
          <a:stretch>
            <a:fillRect/>
          </a:stretch>
        </p:blipFill>
        <p:spPr>
          <a:xfrm>
            <a:off x="575733" y="567267"/>
            <a:ext cx="8415867" cy="6637866"/>
          </a:xfrm>
          <a:prstGeom prst="rect">
            <a:avLst/>
          </a:prstGeom>
        </p:spPr>
      </p:pic>
    </p:spTree>
    <p:extLst>
      <p:ext uri="{BB962C8B-B14F-4D97-AF65-F5344CB8AC3E}">
        <p14:creationId xmlns:p14="http://schemas.microsoft.com/office/powerpoint/2010/main" val="471530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0415"/>
            <a:ext cx="9996324" cy="1085827"/>
          </a:xfrm>
        </p:spPr>
        <p:txBody>
          <a:bodyPr/>
          <a:lstStyle/>
          <a:p>
            <a:r>
              <a:rPr lang="en-US" dirty="0">
                <a:latin typeface="Arial" pitchFamily="34" charset="0"/>
                <a:cs typeface="Arial" pitchFamily="34" charset="0"/>
              </a:rPr>
              <a:t>THE AGGREGATE DEMAND CURVE</a:t>
            </a:r>
            <a:r>
              <a:rPr lang="en-US" altLang="zh-CN" dirty="0">
                <a:latin typeface="Arial" pitchFamily="34" charset="0"/>
                <a:ea typeface="宋体" pitchFamily="2" charset="-122"/>
                <a:cs typeface="Arial" pitchFamily="34" charset="0"/>
              </a:rPr>
              <a:t> AND THE INCOME–EXPENDITURE MODEL</a:t>
            </a:r>
            <a:endParaRPr lang="en-US" dirty="0">
              <a:latin typeface="Arial" pitchFamily="34" charset="0"/>
              <a:cs typeface="Arial" pitchFamily="34" charset="0"/>
            </a:endParaRPr>
          </a:p>
        </p:txBody>
      </p:sp>
      <p:sp>
        <p:nvSpPr>
          <p:cNvPr id="4" name="Content Placeholder 3"/>
          <p:cNvSpPr>
            <a:spLocks noGrp="1"/>
          </p:cNvSpPr>
          <p:nvPr>
            <p:ph sz="quarter" idx="10"/>
          </p:nvPr>
        </p:nvSpPr>
        <p:spPr>
          <a:xfrm>
            <a:off x="127107" y="1295507"/>
            <a:ext cx="9804186" cy="2566989"/>
          </a:xfrm>
        </p:spPr>
        <p:txBody>
          <a:bodyPr/>
          <a:lstStyle/>
          <a:p>
            <a:pPr>
              <a:spcAft>
                <a:spcPts val="1200"/>
              </a:spcAft>
            </a:pPr>
            <a:r>
              <a:rPr lang="en-US" sz="2000" dirty="0">
                <a:latin typeface="Arial" pitchFamily="34" charset="0"/>
                <a:cs typeface="Arial" pitchFamily="34" charset="0"/>
              </a:rPr>
              <a:t>We now drop the assumption that the overall price level is fixed. </a:t>
            </a:r>
            <a:r>
              <a:rPr lang="en-US" sz="2000" b="1" dirty="0">
                <a:latin typeface="Arial" pitchFamily="34" charset="0"/>
                <a:cs typeface="Arial" pitchFamily="34" charset="0"/>
              </a:rPr>
              <a:t>When the aggregate price level changes, the </a:t>
            </a:r>
            <a:r>
              <a:rPr lang="en-US" sz="2000" b="1" i="1" dirty="0">
                <a:latin typeface="Arial" pitchFamily="34" charset="0"/>
                <a:cs typeface="Arial" pitchFamily="34" charset="0"/>
              </a:rPr>
              <a:t>AE</a:t>
            </a:r>
            <a:r>
              <a:rPr lang="en-US" sz="2000" b="1" i="1" baseline="-25000" dirty="0">
                <a:latin typeface="Arial" pitchFamily="34" charset="0"/>
                <a:cs typeface="Arial" pitchFamily="34" charset="0"/>
              </a:rPr>
              <a:t>Planned</a:t>
            </a:r>
            <a:r>
              <a:rPr lang="en-US" sz="2000" b="1" dirty="0">
                <a:latin typeface="Arial" pitchFamily="34" charset="0"/>
                <a:cs typeface="Arial" pitchFamily="34" charset="0"/>
              </a:rPr>
              <a:t> curve shifts.</a:t>
            </a:r>
          </a:p>
          <a:p>
            <a:pPr>
              <a:spcAft>
                <a:spcPts val="1200"/>
              </a:spcAft>
            </a:pPr>
            <a:r>
              <a:rPr lang="en-US" sz="2000" dirty="0">
                <a:latin typeface="Arial" pitchFamily="34" charset="0"/>
                <a:cs typeface="Arial" pitchFamily="34" charset="0"/>
              </a:rPr>
              <a:t>(The </a:t>
            </a:r>
            <a:r>
              <a:rPr lang="en-US" sz="2000" i="1" dirty="0">
                <a:latin typeface="Arial" pitchFamily="34" charset="0"/>
                <a:cs typeface="Arial" pitchFamily="34" charset="0"/>
              </a:rPr>
              <a:t>AD</a:t>
            </a:r>
            <a:r>
              <a:rPr lang="en-US" sz="2000" dirty="0">
                <a:latin typeface="Arial" pitchFamily="34" charset="0"/>
                <a:cs typeface="Arial" pitchFamily="34" charset="0"/>
              </a:rPr>
              <a:t> curve is the application of the income expenditure model at different prices.)</a:t>
            </a:r>
          </a:p>
        </p:txBody>
      </p:sp>
      <p:pic>
        <p:nvPicPr>
          <p:cNvPr id="7" name="Picture Placeholder 6" descr="Figure 12-2 A line graph denotes the effect of change in aggregate price level on income-expenditure equilibrium. The graphs show the vertical axis labeled as “Planned aggregate spending” and the horizontal axis labeled as “Real GDP.” It shows two linear, positively sloping curves, labeled as “AE planned 1” and “AE planned 2,” with an upward arrow between them. The curves are intersected by a 45-degree line originated from the origin at points E 1 on the “AE planned 1” curve and E 2 at “AE planned 2.”  The real GDP at point E 1 is marked as Y 1 and at point E 2 as Y 2.">
            <a:extLst>
              <a:ext uri="{FF2B5EF4-FFF2-40B4-BE49-F238E27FC236}">
                <a16:creationId xmlns:a16="http://schemas.microsoft.com/office/drawing/2014/main" id="{8E465402-1199-4CB8-8BD5-38AC931FBF43}"/>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901148" y="2875723"/>
            <a:ext cx="8547652" cy="4583496"/>
          </a:xfrm>
          <a:prstGeom prst="rect">
            <a:avLst/>
          </a:prstGeom>
        </p:spPr>
      </p:pic>
    </p:spTree>
    <p:extLst>
      <p:ext uri="{BB962C8B-B14F-4D97-AF65-F5344CB8AC3E}">
        <p14:creationId xmlns:p14="http://schemas.microsoft.com/office/powerpoint/2010/main" val="39470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1427"/>
            <a:ext cx="9996324" cy="987115"/>
          </a:xfrm>
        </p:spPr>
        <p:txBody>
          <a:bodyPr/>
          <a:lstStyle/>
          <a:p>
            <a:r>
              <a:rPr lang="en-US" altLang="zh-CN" sz="3000" dirty="0">
                <a:latin typeface="Arial" pitchFamily="34" charset="0"/>
                <a:ea typeface="宋体" pitchFamily="2" charset="-122"/>
                <a:cs typeface="Arial" pitchFamily="34" charset="0"/>
              </a:rPr>
              <a:t>FROM THE THE INCOME–EXPENDITURE MODEL TO THE </a:t>
            </a:r>
            <a:r>
              <a:rPr lang="en-US" sz="3000" dirty="0">
                <a:latin typeface="Arial" pitchFamily="34" charset="0"/>
                <a:cs typeface="Arial" pitchFamily="34" charset="0"/>
              </a:rPr>
              <a:t>THE AGGREGATE DEMAND CURVE</a:t>
            </a:r>
          </a:p>
        </p:txBody>
      </p:sp>
      <p:sp>
        <p:nvSpPr>
          <p:cNvPr id="4" name="Content Placeholder 3"/>
          <p:cNvSpPr>
            <a:spLocks noGrp="1"/>
          </p:cNvSpPr>
          <p:nvPr>
            <p:ph sz="quarter" idx="10"/>
          </p:nvPr>
        </p:nvSpPr>
        <p:spPr>
          <a:xfrm>
            <a:off x="192138" y="1258542"/>
            <a:ext cx="9804186" cy="2354954"/>
          </a:xfrm>
        </p:spPr>
        <p:txBody>
          <a:bodyPr/>
          <a:lstStyle/>
          <a:p>
            <a:r>
              <a:rPr lang="en-US" sz="2000" dirty="0">
                <a:latin typeface="Arial" pitchFamily="34" charset="0"/>
                <a:cs typeface="Arial" pitchFamily="34" charset="0"/>
              </a:rPr>
              <a:t>If the </a:t>
            </a:r>
            <a:r>
              <a:rPr lang="en-US" sz="2000" b="1" dirty="0">
                <a:latin typeface="Arial" pitchFamily="34" charset="0"/>
                <a:cs typeface="Arial" pitchFamily="34" charset="0"/>
              </a:rPr>
              <a:t>price level drops, planned spending rises at all output levels </a:t>
            </a:r>
            <a:r>
              <a:rPr lang="en-US" sz="2000" dirty="0">
                <a:latin typeface="Arial" pitchFamily="34" charset="0"/>
                <a:cs typeface="Arial" pitchFamily="34" charset="0"/>
              </a:rPr>
              <a:t>(from the wealth and interest-rate effects).</a:t>
            </a:r>
          </a:p>
          <a:p>
            <a:r>
              <a:rPr lang="en-US" sz="2000" b="1" dirty="0">
                <a:latin typeface="Arial" pitchFamily="34" charset="0"/>
                <a:cs typeface="Arial" pitchFamily="34" charset="0"/>
              </a:rPr>
              <a:t>This leads to a multiplier process that moves the income–expenditure equilibrium from </a:t>
            </a:r>
            <a:r>
              <a:rPr lang="en-US" sz="2000" b="1" i="1" dirty="0">
                <a:latin typeface="Arial" pitchFamily="34" charset="0"/>
                <a:cs typeface="Arial" pitchFamily="34" charset="0"/>
              </a:rPr>
              <a:t>E</a:t>
            </a:r>
            <a:r>
              <a:rPr lang="en-US" sz="2000" b="1" baseline="-25000" dirty="0">
                <a:latin typeface="Arial" pitchFamily="34" charset="0"/>
                <a:cs typeface="Arial" pitchFamily="34" charset="0"/>
              </a:rPr>
              <a:t>1</a:t>
            </a:r>
            <a:r>
              <a:rPr lang="en-US" sz="2000" b="1" dirty="0">
                <a:latin typeface="Arial" pitchFamily="34" charset="0"/>
                <a:cs typeface="Arial" pitchFamily="34" charset="0"/>
              </a:rPr>
              <a:t> to </a:t>
            </a:r>
            <a:r>
              <a:rPr lang="en-US" sz="2000" b="1" i="1" dirty="0">
                <a:latin typeface="Arial" pitchFamily="34" charset="0"/>
                <a:cs typeface="Arial" pitchFamily="34" charset="0"/>
              </a:rPr>
              <a:t>E</a:t>
            </a:r>
            <a:r>
              <a:rPr lang="en-US" sz="2000" b="1" baseline="-25000" dirty="0">
                <a:latin typeface="Arial" pitchFamily="34" charset="0"/>
                <a:cs typeface="Arial" pitchFamily="34" charset="0"/>
              </a:rPr>
              <a:t>2</a:t>
            </a:r>
            <a:r>
              <a:rPr lang="en-US" sz="2000" b="1" dirty="0">
                <a:latin typeface="Arial" pitchFamily="34" charset="0"/>
                <a:cs typeface="Arial" pitchFamily="34" charset="0"/>
              </a:rPr>
              <a:t> and raises real GDP from </a:t>
            </a:r>
            <a:r>
              <a:rPr lang="en-US" sz="2000" b="1" i="1" dirty="0">
                <a:latin typeface="Arial" pitchFamily="34" charset="0"/>
                <a:cs typeface="Arial" pitchFamily="34" charset="0"/>
              </a:rPr>
              <a:t>Y</a:t>
            </a:r>
            <a:r>
              <a:rPr lang="en-US" sz="2000" b="1" baseline="-25000" dirty="0">
                <a:latin typeface="Arial" pitchFamily="34" charset="0"/>
                <a:cs typeface="Arial" pitchFamily="34" charset="0"/>
              </a:rPr>
              <a:t>1</a:t>
            </a:r>
            <a:r>
              <a:rPr lang="en-US" sz="2000" b="1" dirty="0">
                <a:latin typeface="Arial" pitchFamily="34" charset="0"/>
                <a:cs typeface="Arial" pitchFamily="34" charset="0"/>
              </a:rPr>
              <a:t> to </a:t>
            </a:r>
            <a:r>
              <a:rPr lang="en-US" sz="2000" b="1" i="1" dirty="0">
                <a:latin typeface="Arial" pitchFamily="34" charset="0"/>
                <a:cs typeface="Arial" pitchFamily="34" charset="0"/>
              </a:rPr>
              <a:t>Y</a:t>
            </a:r>
            <a:r>
              <a:rPr lang="en-US" sz="2000" b="1" baseline="-25000" dirty="0">
                <a:latin typeface="Arial" pitchFamily="34" charset="0"/>
                <a:cs typeface="Arial" pitchFamily="34" charset="0"/>
              </a:rPr>
              <a:t>2</a:t>
            </a:r>
            <a:r>
              <a:rPr lang="en-US" sz="2000" b="1" dirty="0">
                <a:latin typeface="Arial" pitchFamily="34" charset="0"/>
                <a:cs typeface="Arial" pitchFamily="34" charset="0"/>
              </a:rPr>
              <a:t>.</a:t>
            </a:r>
          </a:p>
        </p:txBody>
      </p:sp>
      <p:pic>
        <p:nvPicPr>
          <p:cNvPr id="7" name="Picture Placeholder 6" descr="Figure 12-2 A line graph denotes the effect of change in aggregate price level on income-expenditure equilibrium. The graphs show the vertical axis labeled as “Planned aggregate spending” and the horizontal axis labeled as “Real GDP.” It shows two linear, positively sloping curves, labeled as “AE planned 1” and “AE planned 2,” with an upward arrow between them. The curves are intersected by a 45-degree line originated from the origin at points E 1 on the “AE planned 1” curve and E 2 at “AE planned 2.”  The real GDP at point E 1 is marked as Y 1 and at point E 2 as Y 2.">
            <a:extLst>
              <a:ext uri="{FF2B5EF4-FFF2-40B4-BE49-F238E27FC236}">
                <a16:creationId xmlns:a16="http://schemas.microsoft.com/office/drawing/2014/main" id="{E52638ED-2927-4A42-8743-E83C9B763BF8}"/>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425304" y="2888974"/>
            <a:ext cx="3950482" cy="4754293"/>
          </a:xfrm>
          <a:prstGeom prst="rect">
            <a:avLst/>
          </a:prstGeom>
        </p:spPr>
      </p:pic>
      <p:pic>
        <p:nvPicPr>
          <p:cNvPr id="8" name="Picture Placeholder 7" descr="Figure 12-3 Line graph of Aggregate price level versus Real GDP, showing a straight line for aggregate demand, as in Figure 12-1. See caption for discussion. A label on the demand line explains, &quot;A movement down the AD curve leads to a lower aggregate price level and higher aggregate output.&quot;">
            <a:extLst>
              <a:ext uri="{FF2B5EF4-FFF2-40B4-BE49-F238E27FC236}">
                <a16:creationId xmlns:a16="http://schemas.microsoft.com/office/drawing/2014/main" id="{87097A74-0681-4DA1-9787-EFBA1F9E230B}"/>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tretch>
            <a:fillRect/>
          </a:stretch>
        </p:blipFill>
        <p:spPr>
          <a:xfrm>
            <a:off x="5029199" y="2888974"/>
            <a:ext cx="4340087" cy="4591558"/>
          </a:xfrm>
          <a:prstGeom prst="rect">
            <a:avLst/>
          </a:prstGeom>
        </p:spPr>
      </p:pic>
    </p:spTree>
    <p:extLst>
      <p:ext uri="{BB962C8B-B14F-4D97-AF65-F5344CB8AC3E}">
        <p14:creationId xmlns:p14="http://schemas.microsoft.com/office/powerpoint/2010/main" val="1419645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CCEB05B-374B-4BD9-8216-89DA9665854A}"/>
              </a:ext>
            </a:extLst>
          </p:cNvPr>
          <p:cNvSpPr>
            <a:spLocks noGrp="1" noChangeArrowheads="1"/>
          </p:cNvSpPr>
          <p:nvPr>
            <p:ph type="title"/>
          </p:nvPr>
        </p:nvSpPr>
        <p:spPr>
          <a:xfrm>
            <a:off x="586740" y="343058"/>
            <a:ext cx="9049068" cy="710724"/>
          </a:xfrm>
        </p:spPr>
        <p:txBody>
          <a:bodyPr/>
          <a:lstStyle/>
          <a:p>
            <a:pPr algn="ctr" eaLnBrk="1" hangingPunct="1">
              <a:spcBef>
                <a:spcPct val="20000"/>
              </a:spcBef>
            </a:pPr>
            <a:r>
              <a:rPr lang="en-US" altLang="en-US" sz="3200" dirty="0">
                <a:solidFill>
                  <a:srgbClr val="1034E6"/>
                </a:solidFill>
                <a:latin typeface="Arial" pitchFamily="34" charset="0"/>
                <a:cs typeface="Arial" pitchFamily="34" charset="0"/>
              </a:rPr>
              <a:t>Factors that Affect AD</a:t>
            </a:r>
          </a:p>
        </p:txBody>
      </p:sp>
      <p:sp>
        <p:nvSpPr>
          <p:cNvPr id="32771" name="Rectangle 3">
            <a:extLst>
              <a:ext uri="{FF2B5EF4-FFF2-40B4-BE49-F238E27FC236}">
                <a16:creationId xmlns:a16="http://schemas.microsoft.com/office/drawing/2014/main" id="{A5DE7BF6-9A42-41EC-A316-B849853EE609}"/>
              </a:ext>
            </a:extLst>
          </p:cNvPr>
          <p:cNvSpPr>
            <a:spLocks noGrp="1" noChangeArrowheads="1"/>
          </p:cNvSpPr>
          <p:nvPr>
            <p:ph type="body" idx="1"/>
          </p:nvPr>
        </p:nvSpPr>
        <p:spPr>
          <a:xfrm>
            <a:off x="483711" y="2295931"/>
            <a:ext cx="4461669" cy="3585052"/>
          </a:xfrm>
        </p:spPr>
        <p:txBody>
          <a:bodyPr/>
          <a:lstStyle/>
          <a:p>
            <a:pPr marL="342900" indent="-342900" eaLnBrk="1" hangingPunct="1">
              <a:buClr>
                <a:schemeClr val="tx1"/>
              </a:buClr>
              <a:buFont typeface="Arial" panose="020B0604020202020204" pitchFamily="34" charset="0"/>
              <a:buChar char="•"/>
            </a:pPr>
            <a:r>
              <a:rPr lang="en-US" altLang="en-US" sz="2200" b="1" dirty="0">
                <a:solidFill>
                  <a:srgbClr val="1034E6"/>
                </a:solidFill>
              </a:rPr>
              <a:t>Consumption</a:t>
            </a:r>
          </a:p>
          <a:p>
            <a:pPr marL="850900" lvl="1" indent="-342900" eaLnBrk="1" hangingPunct="1">
              <a:buClr>
                <a:schemeClr val="tx1"/>
              </a:buClr>
              <a:buFont typeface="Arial" panose="020B0604020202020204" pitchFamily="34" charset="0"/>
              <a:buChar char="•"/>
            </a:pPr>
            <a:r>
              <a:rPr lang="en-US" altLang="en-US" sz="1980" b="1" dirty="0">
                <a:solidFill>
                  <a:schemeClr val="tx1"/>
                </a:solidFill>
              </a:rPr>
              <a:t>Income</a:t>
            </a:r>
          </a:p>
          <a:p>
            <a:pPr marL="850900" lvl="1" indent="-342900" eaLnBrk="1" hangingPunct="1">
              <a:buClr>
                <a:schemeClr val="tx1"/>
              </a:buClr>
              <a:buFont typeface="Arial" panose="020B0604020202020204" pitchFamily="34" charset="0"/>
              <a:buChar char="•"/>
            </a:pPr>
            <a:r>
              <a:rPr lang="en-US" altLang="en-US" sz="1980" b="1" dirty="0">
                <a:solidFill>
                  <a:schemeClr val="tx1"/>
                </a:solidFill>
              </a:rPr>
              <a:t>Wealth</a:t>
            </a:r>
          </a:p>
          <a:p>
            <a:pPr marL="850900" lvl="1" indent="-342900" eaLnBrk="1" hangingPunct="1">
              <a:buClr>
                <a:schemeClr val="tx1"/>
              </a:buClr>
              <a:buFont typeface="Arial" panose="020B0604020202020204" pitchFamily="34" charset="0"/>
              <a:buChar char="•"/>
            </a:pPr>
            <a:r>
              <a:rPr lang="en-US" altLang="en-US" sz="1980" b="1" dirty="0">
                <a:solidFill>
                  <a:schemeClr val="tx1"/>
                </a:solidFill>
              </a:rPr>
              <a:t>Expectations</a:t>
            </a:r>
          </a:p>
          <a:p>
            <a:pPr marL="850900" lvl="1" indent="-342900" eaLnBrk="1" hangingPunct="1">
              <a:buClr>
                <a:schemeClr val="tx1"/>
              </a:buClr>
              <a:buFont typeface="Arial" panose="020B0604020202020204" pitchFamily="34" charset="0"/>
              <a:buChar char="•"/>
            </a:pPr>
            <a:r>
              <a:rPr lang="en-US" altLang="en-US" sz="1980" b="1" dirty="0">
                <a:solidFill>
                  <a:schemeClr val="tx1"/>
                </a:solidFill>
              </a:rPr>
              <a:t>Demographics</a:t>
            </a:r>
          </a:p>
          <a:p>
            <a:pPr marL="850900" lvl="1" indent="-342900" eaLnBrk="1" hangingPunct="1">
              <a:buClr>
                <a:schemeClr val="tx1"/>
              </a:buClr>
              <a:buFont typeface="Arial" panose="020B0604020202020204" pitchFamily="34" charset="0"/>
              <a:buChar char="•"/>
            </a:pPr>
            <a:r>
              <a:rPr lang="en-US" altLang="en-US" sz="1980" b="1" dirty="0">
                <a:solidFill>
                  <a:schemeClr val="tx1"/>
                </a:solidFill>
              </a:rPr>
              <a:t>Taxes</a:t>
            </a:r>
          </a:p>
          <a:p>
            <a:pPr marL="342900" indent="-342900" eaLnBrk="1" hangingPunct="1">
              <a:buClr>
                <a:schemeClr val="tx1"/>
              </a:buClr>
              <a:buFont typeface="Arial" panose="020B0604020202020204" pitchFamily="34" charset="0"/>
              <a:buChar char="•"/>
            </a:pPr>
            <a:r>
              <a:rPr lang="en-US" altLang="en-US" sz="2200" b="1" dirty="0">
                <a:solidFill>
                  <a:srgbClr val="1034E6"/>
                </a:solidFill>
              </a:rPr>
              <a:t>Investment</a:t>
            </a:r>
          </a:p>
          <a:p>
            <a:pPr marL="850900" lvl="1" indent="-342900" eaLnBrk="1" hangingPunct="1">
              <a:buClr>
                <a:schemeClr val="tx1"/>
              </a:buClr>
              <a:buFont typeface="Arial" panose="020B0604020202020204" pitchFamily="34" charset="0"/>
              <a:buChar char="•"/>
            </a:pPr>
            <a:r>
              <a:rPr lang="en-US" altLang="en-US" sz="1980" b="1" dirty="0">
                <a:solidFill>
                  <a:schemeClr val="tx1"/>
                </a:solidFill>
              </a:rPr>
              <a:t>Interest Rates</a:t>
            </a:r>
          </a:p>
          <a:p>
            <a:pPr marL="850900" lvl="1" indent="-342900" eaLnBrk="1" hangingPunct="1">
              <a:buClr>
                <a:schemeClr val="tx1"/>
              </a:buClr>
              <a:buFont typeface="Arial" panose="020B0604020202020204" pitchFamily="34" charset="0"/>
              <a:buChar char="•"/>
            </a:pPr>
            <a:r>
              <a:rPr lang="en-US" altLang="en-US" sz="1980" b="1" dirty="0">
                <a:solidFill>
                  <a:schemeClr val="tx1"/>
                </a:solidFill>
              </a:rPr>
              <a:t>Technology</a:t>
            </a:r>
          </a:p>
          <a:p>
            <a:pPr marL="850900" lvl="1" indent="-342900" eaLnBrk="1" hangingPunct="1">
              <a:buClr>
                <a:schemeClr val="tx1"/>
              </a:buClr>
              <a:buFont typeface="Arial" panose="020B0604020202020204" pitchFamily="34" charset="0"/>
              <a:buChar char="•"/>
            </a:pPr>
            <a:r>
              <a:rPr lang="en-US" altLang="en-US" sz="1980" b="1" dirty="0">
                <a:solidFill>
                  <a:schemeClr val="tx1"/>
                </a:solidFill>
              </a:rPr>
              <a:t>Cost of Capital Goods</a:t>
            </a:r>
          </a:p>
          <a:p>
            <a:pPr marL="850900" lvl="1" indent="-342900" eaLnBrk="1" hangingPunct="1">
              <a:buClr>
                <a:schemeClr val="tx1"/>
              </a:buClr>
              <a:buFont typeface="Arial" panose="020B0604020202020204" pitchFamily="34" charset="0"/>
              <a:buChar char="•"/>
            </a:pPr>
            <a:r>
              <a:rPr lang="en-US" altLang="en-US" sz="1980" b="1" dirty="0">
                <a:solidFill>
                  <a:schemeClr val="tx1"/>
                </a:solidFill>
              </a:rPr>
              <a:t>Capacity Utilization</a:t>
            </a:r>
          </a:p>
        </p:txBody>
      </p:sp>
      <p:sp>
        <p:nvSpPr>
          <p:cNvPr id="32772" name="Text Box 4">
            <a:extLst>
              <a:ext uri="{FF2B5EF4-FFF2-40B4-BE49-F238E27FC236}">
                <a16:creationId xmlns:a16="http://schemas.microsoft.com/office/drawing/2014/main" id="{046936AD-FD34-4236-8B3E-858C3D000143}"/>
              </a:ext>
            </a:extLst>
          </p:cNvPr>
          <p:cNvSpPr txBox="1">
            <a:spLocks noChangeArrowheads="1"/>
          </p:cNvSpPr>
          <p:nvPr/>
        </p:nvSpPr>
        <p:spPr bwMode="auto">
          <a:xfrm>
            <a:off x="586740" y="1116648"/>
            <a:ext cx="8717280" cy="83715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75000"/>
              <a:buFont typeface="Wingdings" panose="05000000000000000000" pitchFamily="2" charset="2"/>
              <a:buChar char="n"/>
              <a:defRPr sz="3200" b="1">
                <a:solidFill>
                  <a:srgbClr val="000099"/>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b="1">
                <a:solidFill>
                  <a:srgbClr val="000099"/>
                </a:solidFill>
                <a:latin typeface="Verdana" panose="020B0604030504040204" pitchFamily="34" charset="0"/>
              </a:defRPr>
            </a:lvl2pPr>
            <a:lvl3pPr marL="1143000" indent="-228600">
              <a:spcBef>
                <a:spcPct val="20000"/>
              </a:spcBef>
              <a:buClr>
                <a:schemeClr val="tx2"/>
              </a:buClr>
              <a:buChar char="•"/>
              <a:defRPr sz="2400" b="1">
                <a:solidFill>
                  <a:srgbClr val="000099"/>
                </a:solidFill>
                <a:latin typeface="Verdana" panose="020B0604030504040204" pitchFamily="34" charset="0"/>
              </a:defRPr>
            </a:lvl3pPr>
            <a:lvl4pPr marL="1600200" indent="-228600">
              <a:spcBef>
                <a:spcPct val="20000"/>
              </a:spcBef>
              <a:buClr>
                <a:schemeClr val="hlink"/>
              </a:buClr>
              <a:buChar char="•"/>
              <a:defRPr sz="2000" b="1">
                <a:solidFill>
                  <a:srgbClr val="000099"/>
                </a:solidFill>
                <a:latin typeface="Verdana" panose="020B0604030504040204" pitchFamily="34" charset="0"/>
              </a:defRPr>
            </a:lvl4pPr>
            <a:lvl5pPr marL="2057400" indent="-228600">
              <a:spcBef>
                <a:spcPct val="20000"/>
              </a:spcBef>
              <a:buClr>
                <a:schemeClr val="tx1"/>
              </a:buClr>
              <a:buSzPct val="85000"/>
              <a:buChar char="•"/>
              <a:defRPr sz="2000" b="1">
                <a:solidFill>
                  <a:srgbClr val="000099"/>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b="1">
                <a:solidFill>
                  <a:srgbClr val="000099"/>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b="1">
                <a:solidFill>
                  <a:srgbClr val="000099"/>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b="1">
                <a:solidFill>
                  <a:srgbClr val="000099"/>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b="1">
                <a:solidFill>
                  <a:srgbClr val="000099"/>
                </a:solidFill>
                <a:latin typeface="Verdana" panose="020B0604030504040204" pitchFamily="34" charset="0"/>
              </a:defRPr>
            </a:lvl9pPr>
          </a:lstStyle>
          <a:p>
            <a:pPr algn="ctr" eaLnBrk="1" hangingPunct="1">
              <a:spcBef>
                <a:spcPct val="50000"/>
              </a:spcBef>
              <a:buClrTx/>
              <a:buSzTx/>
              <a:buFontTx/>
              <a:buNone/>
            </a:pPr>
            <a:r>
              <a:rPr lang="en-US" altLang="en-US" sz="4840">
                <a:solidFill>
                  <a:srgbClr val="0033CC"/>
                </a:solidFill>
                <a:latin typeface="Times New Roman" panose="02020603050405020304" pitchFamily="18" charset="0"/>
              </a:rPr>
              <a:t>AD = C + I + G + NX</a:t>
            </a:r>
          </a:p>
        </p:txBody>
      </p:sp>
      <p:sp>
        <p:nvSpPr>
          <p:cNvPr id="32773" name="Rectangle 5">
            <a:extLst>
              <a:ext uri="{FF2B5EF4-FFF2-40B4-BE49-F238E27FC236}">
                <a16:creationId xmlns:a16="http://schemas.microsoft.com/office/drawing/2014/main" id="{A9E53B22-C0E0-4C06-BFD5-7C0E6E68316F}"/>
              </a:ext>
            </a:extLst>
          </p:cNvPr>
          <p:cNvSpPr>
            <a:spLocks noChangeArrowheads="1"/>
          </p:cNvSpPr>
          <p:nvPr/>
        </p:nvSpPr>
        <p:spPr bwMode="auto">
          <a:xfrm>
            <a:off x="5360988" y="2502528"/>
            <a:ext cx="4274820" cy="352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83" tIns="50642" rIns="101283" bIns="50642"/>
          <a:lstStyle>
            <a:lvl1pPr marL="342900" indent="-342900">
              <a:spcBef>
                <a:spcPct val="20000"/>
              </a:spcBef>
              <a:buClr>
                <a:schemeClr val="folHlink"/>
              </a:buClr>
              <a:buSzPct val="75000"/>
              <a:buFont typeface="Wingdings" panose="05000000000000000000" pitchFamily="2" charset="2"/>
              <a:buChar char="n"/>
              <a:defRPr sz="3200" b="1">
                <a:solidFill>
                  <a:srgbClr val="000099"/>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b="1">
                <a:solidFill>
                  <a:srgbClr val="000099"/>
                </a:solidFill>
                <a:latin typeface="Verdana" panose="020B0604030504040204" pitchFamily="34" charset="0"/>
              </a:defRPr>
            </a:lvl2pPr>
            <a:lvl3pPr marL="1143000" indent="-228600">
              <a:spcBef>
                <a:spcPct val="20000"/>
              </a:spcBef>
              <a:buClr>
                <a:schemeClr val="tx2"/>
              </a:buClr>
              <a:buChar char="•"/>
              <a:defRPr sz="2400" b="1">
                <a:solidFill>
                  <a:srgbClr val="000099"/>
                </a:solidFill>
                <a:latin typeface="Verdana" panose="020B0604030504040204" pitchFamily="34" charset="0"/>
              </a:defRPr>
            </a:lvl3pPr>
            <a:lvl4pPr marL="1600200" indent="-228600">
              <a:spcBef>
                <a:spcPct val="20000"/>
              </a:spcBef>
              <a:buClr>
                <a:schemeClr val="hlink"/>
              </a:buClr>
              <a:buChar char="•"/>
              <a:defRPr sz="2000" b="1">
                <a:solidFill>
                  <a:srgbClr val="000099"/>
                </a:solidFill>
                <a:latin typeface="Verdana" panose="020B0604030504040204" pitchFamily="34" charset="0"/>
              </a:defRPr>
            </a:lvl4pPr>
            <a:lvl5pPr marL="2057400" indent="-228600">
              <a:spcBef>
                <a:spcPct val="20000"/>
              </a:spcBef>
              <a:buClr>
                <a:schemeClr val="tx1"/>
              </a:buClr>
              <a:buSzPct val="85000"/>
              <a:buChar char="•"/>
              <a:defRPr sz="2000" b="1">
                <a:solidFill>
                  <a:srgbClr val="000099"/>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b="1">
                <a:solidFill>
                  <a:srgbClr val="000099"/>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b="1">
                <a:solidFill>
                  <a:srgbClr val="000099"/>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b="1">
                <a:solidFill>
                  <a:srgbClr val="000099"/>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b="1">
                <a:solidFill>
                  <a:srgbClr val="000099"/>
                </a:solidFill>
                <a:latin typeface="Verdana" panose="020B0604030504040204" pitchFamily="34" charset="0"/>
              </a:defRPr>
            </a:lvl9pPr>
          </a:lstStyle>
          <a:p>
            <a:pPr eaLnBrk="1" hangingPunct="1">
              <a:lnSpc>
                <a:spcPct val="90000"/>
              </a:lnSpc>
              <a:buClr>
                <a:srgbClr val="0033CC"/>
              </a:buClr>
              <a:buSzTx/>
              <a:buFont typeface="Arial" panose="020B0604020202020204" pitchFamily="34" charset="0"/>
              <a:buChar char="•"/>
            </a:pPr>
            <a:r>
              <a:rPr lang="en-US" altLang="en-US" sz="2200" dirty="0">
                <a:solidFill>
                  <a:srgbClr val="0033CC"/>
                </a:solidFill>
                <a:latin typeface="Arial" panose="020B0604020202020204" pitchFamily="34" charset="0"/>
              </a:rPr>
              <a:t>Government Spending</a:t>
            </a:r>
          </a:p>
          <a:p>
            <a:pPr eaLnBrk="1" hangingPunct="1">
              <a:lnSpc>
                <a:spcPct val="90000"/>
              </a:lnSpc>
              <a:buClr>
                <a:srgbClr val="0033CC"/>
              </a:buClr>
              <a:buSzTx/>
              <a:buFont typeface="Arial" panose="020B0604020202020204" pitchFamily="34" charset="0"/>
              <a:buChar char="•"/>
            </a:pPr>
            <a:r>
              <a:rPr lang="en-US" altLang="en-US" sz="2200" dirty="0">
                <a:solidFill>
                  <a:srgbClr val="0033CC"/>
                </a:solidFill>
                <a:latin typeface="Arial" panose="020B0604020202020204" pitchFamily="34" charset="0"/>
              </a:rPr>
              <a:t>Net Exports</a:t>
            </a:r>
          </a:p>
          <a:p>
            <a:pPr lvl="1" eaLnBrk="1" hangingPunct="1">
              <a:lnSpc>
                <a:spcPct val="90000"/>
              </a:lnSpc>
              <a:buClr>
                <a:schemeClr val="tx1"/>
              </a:buClr>
              <a:buSzPct val="75000"/>
              <a:buFont typeface="Times New Roman" panose="02020603050405020304" pitchFamily="18" charset="0"/>
              <a:buChar char="–"/>
            </a:pPr>
            <a:r>
              <a:rPr lang="en-US" altLang="en-US" sz="1980" dirty="0">
                <a:solidFill>
                  <a:schemeClr val="tx1"/>
                </a:solidFill>
                <a:latin typeface="Arial" panose="020B0604020202020204" pitchFamily="34" charset="0"/>
              </a:rPr>
              <a:t>Domestic &amp; Foreign Income</a:t>
            </a:r>
          </a:p>
          <a:p>
            <a:pPr lvl="1" eaLnBrk="1" hangingPunct="1">
              <a:lnSpc>
                <a:spcPct val="90000"/>
              </a:lnSpc>
              <a:buClr>
                <a:schemeClr val="tx1"/>
              </a:buClr>
              <a:buSzPct val="75000"/>
              <a:buFont typeface="Times New Roman" panose="02020603050405020304" pitchFamily="18" charset="0"/>
              <a:buChar char="–"/>
            </a:pPr>
            <a:r>
              <a:rPr lang="en-US" altLang="en-US" sz="1980" dirty="0">
                <a:solidFill>
                  <a:schemeClr val="tx1"/>
                </a:solidFill>
                <a:latin typeface="Arial" panose="020B0604020202020204" pitchFamily="34" charset="0"/>
              </a:rPr>
              <a:t>Domestic &amp; Foreign Prices</a:t>
            </a:r>
          </a:p>
          <a:p>
            <a:pPr lvl="1" eaLnBrk="1" hangingPunct="1">
              <a:lnSpc>
                <a:spcPct val="90000"/>
              </a:lnSpc>
              <a:buClr>
                <a:schemeClr val="tx1"/>
              </a:buClr>
              <a:buSzPct val="75000"/>
              <a:buFont typeface="Times New Roman" panose="02020603050405020304" pitchFamily="18" charset="0"/>
              <a:buChar char="–"/>
            </a:pPr>
            <a:r>
              <a:rPr lang="en-US" altLang="en-US" sz="1980" dirty="0">
                <a:solidFill>
                  <a:schemeClr val="tx1"/>
                </a:solidFill>
                <a:latin typeface="Arial" panose="020B0604020202020204" pitchFamily="34" charset="0"/>
              </a:rPr>
              <a:t>Exchange Rates</a:t>
            </a:r>
          </a:p>
          <a:p>
            <a:pPr lvl="1" eaLnBrk="1" hangingPunct="1">
              <a:lnSpc>
                <a:spcPct val="90000"/>
              </a:lnSpc>
              <a:buClr>
                <a:schemeClr val="tx1"/>
              </a:buClr>
              <a:buSzPct val="75000"/>
              <a:buFont typeface="Times New Roman" panose="02020603050405020304" pitchFamily="18" charset="0"/>
              <a:buChar char="–"/>
            </a:pPr>
            <a:r>
              <a:rPr lang="en-US" altLang="en-US" sz="1980" dirty="0">
                <a:solidFill>
                  <a:schemeClr val="tx1"/>
                </a:solidFill>
                <a:latin typeface="Arial" panose="020B0604020202020204" pitchFamily="34" charset="0"/>
              </a:rPr>
              <a:t>Government Policy</a:t>
            </a:r>
          </a:p>
        </p:txBody>
      </p:sp>
      <p:sp>
        <p:nvSpPr>
          <p:cNvPr id="32774" name="Line 6">
            <a:extLst>
              <a:ext uri="{FF2B5EF4-FFF2-40B4-BE49-F238E27FC236}">
                <a16:creationId xmlns:a16="http://schemas.microsoft.com/office/drawing/2014/main" id="{213260B6-4196-4BBD-B41F-5C7505CD2FD8}"/>
              </a:ext>
            </a:extLst>
          </p:cNvPr>
          <p:cNvSpPr>
            <a:spLocks noChangeShapeType="1"/>
          </p:cNvSpPr>
          <p:nvPr/>
        </p:nvSpPr>
        <p:spPr bwMode="auto">
          <a:xfrm>
            <a:off x="5029200" y="2016666"/>
            <a:ext cx="0" cy="470195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54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5" y="157516"/>
            <a:ext cx="9996324" cy="987115"/>
          </a:xfrm>
        </p:spPr>
        <p:txBody>
          <a:bodyPr>
            <a:normAutofit fontScale="90000"/>
          </a:bodyPr>
          <a:lstStyle/>
          <a:p>
            <a:r>
              <a:rPr lang="en-US" dirty="0">
                <a:latin typeface="Arial" pitchFamily="34" charset="0"/>
                <a:cs typeface="Arial" pitchFamily="34" charset="0"/>
              </a:rPr>
              <a:t>SHIFTS OF THE AGGREGATE DEMAND CURVE (1/2)</a:t>
            </a:r>
          </a:p>
        </p:txBody>
      </p:sp>
      <p:sp>
        <p:nvSpPr>
          <p:cNvPr id="3" name="Content Placeholder 2"/>
          <p:cNvSpPr>
            <a:spLocks noGrp="1"/>
          </p:cNvSpPr>
          <p:nvPr>
            <p:ph sz="quarter" idx="10"/>
          </p:nvPr>
        </p:nvSpPr>
        <p:spPr>
          <a:xfrm>
            <a:off x="117582" y="1211932"/>
            <a:ext cx="9804186" cy="5940708"/>
          </a:xfrm>
        </p:spPr>
        <p:txBody>
          <a:bodyPr>
            <a:normAutofit fontScale="92500" lnSpcReduction="10000"/>
          </a:bodyPr>
          <a:lstStyle/>
          <a:p>
            <a:pPr>
              <a:spcAft>
                <a:spcPts val="600"/>
              </a:spcAft>
            </a:pPr>
            <a:r>
              <a:rPr lang="en-US" b="1" dirty="0">
                <a:latin typeface="Arial" pitchFamily="34" charset="0"/>
                <a:cs typeface="Arial" pitchFamily="34" charset="0"/>
              </a:rPr>
              <a:t>What happens when some factor changes spending patterns at every price level?</a:t>
            </a:r>
          </a:p>
          <a:p>
            <a:pPr>
              <a:spcAft>
                <a:spcPts val="600"/>
              </a:spcAft>
            </a:pPr>
            <a:r>
              <a:rPr lang="en-US" b="1" dirty="0">
                <a:latin typeface="Arial" pitchFamily="34" charset="0"/>
                <a:cs typeface="Arial" pitchFamily="34" charset="0"/>
              </a:rPr>
              <a:t>The aggregate demand curve </a:t>
            </a:r>
            <a:r>
              <a:rPr lang="en-US" b="1" i="1" dirty="0">
                <a:latin typeface="Arial" pitchFamily="34" charset="0"/>
                <a:cs typeface="Arial" pitchFamily="34" charset="0"/>
              </a:rPr>
              <a:t>shifts</a:t>
            </a:r>
            <a:r>
              <a:rPr lang="en-US" b="1" dirty="0">
                <a:latin typeface="Arial" pitchFamily="34" charset="0"/>
                <a:cs typeface="Arial" pitchFamily="34" charset="0"/>
              </a:rPr>
              <a:t> because of changes in:</a:t>
            </a:r>
          </a:p>
          <a:p>
            <a:pPr lvl="1">
              <a:spcAft>
                <a:spcPts val="600"/>
              </a:spcAft>
            </a:pPr>
            <a:r>
              <a:rPr lang="en-US" b="1" dirty="0">
                <a:latin typeface="Arial" pitchFamily="34" charset="0"/>
                <a:ea typeface="Century Gothic" charset="0"/>
                <a:cs typeface="Arial" pitchFamily="34" charset="0"/>
              </a:rPr>
              <a:t>Expectations: </a:t>
            </a:r>
            <a:r>
              <a:rPr lang="en-US" dirty="0"/>
              <a:t>If consumers and firms become more optimistic, aggregate spending rises; if they become more pessimistic, aggregate spending falls.</a:t>
            </a:r>
            <a:endParaRPr lang="en-US" b="1" dirty="0">
              <a:latin typeface="Arial" pitchFamily="34" charset="0"/>
              <a:ea typeface="Century Gothic" charset="0"/>
              <a:cs typeface="Arial" pitchFamily="34" charset="0"/>
            </a:endParaRPr>
          </a:p>
          <a:p>
            <a:pPr lvl="1">
              <a:spcAft>
                <a:spcPts val="600"/>
              </a:spcAft>
            </a:pPr>
            <a:r>
              <a:rPr lang="en-US" b="1" dirty="0">
                <a:latin typeface="Arial" pitchFamily="34" charset="0"/>
                <a:ea typeface="Century Gothic" charset="0"/>
                <a:cs typeface="Arial" pitchFamily="34" charset="0"/>
              </a:rPr>
              <a:t>Wealth: </a:t>
            </a:r>
            <a:r>
              <a:rPr lang="en-US" dirty="0"/>
              <a:t>When the real value of household assets rises, their purchasing power also rises, leading to an increase in aggregate spending.</a:t>
            </a:r>
            <a:endParaRPr lang="en-US" b="1" dirty="0">
              <a:latin typeface="Arial" pitchFamily="34" charset="0"/>
              <a:ea typeface="Century Gothic" charset="0"/>
              <a:cs typeface="Arial" pitchFamily="34" charset="0"/>
            </a:endParaRPr>
          </a:p>
          <a:p>
            <a:pPr lvl="1">
              <a:spcAft>
                <a:spcPts val="600"/>
              </a:spcAft>
            </a:pPr>
            <a:r>
              <a:rPr lang="en-US" b="1" dirty="0">
                <a:latin typeface="Arial" pitchFamily="34" charset="0"/>
                <a:ea typeface="Century Gothic" charset="0"/>
                <a:cs typeface="Arial" pitchFamily="34" charset="0"/>
              </a:rPr>
              <a:t>Size of the existing stock of physical capital: </a:t>
            </a:r>
            <a:r>
              <a:rPr lang="en-US" dirty="0"/>
              <a:t>Firms plan investment spending depending on how much physical capital they already have: the more they have, the less they will feel a need to add more. </a:t>
            </a:r>
          </a:p>
        </p:txBody>
      </p:sp>
    </p:spTree>
    <p:extLst>
      <p:ext uri="{BB962C8B-B14F-4D97-AF65-F5344CB8AC3E}">
        <p14:creationId xmlns:p14="http://schemas.microsoft.com/office/powerpoint/2010/main" val="1122260519"/>
      </p:ext>
    </p:extLst>
  </p:cSld>
  <p:clrMapOvr>
    <a:masterClrMapping/>
  </p:clrMapOvr>
</p:sld>
</file>

<file path=ppt/theme/theme1.xml><?xml version="1.0" encoding="utf-8"?>
<a:theme xmlns:a="http://schemas.openxmlformats.org/drawingml/2006/main" name="Default Theme">
  <a:themeElements>
    <a:clrScheme name="Macmillan Learning Brand Colors">
      <a:dk1>
        <a:srgbClr val="000000"/>
      </a:dk1>
      <a:lt1>
        <a:srgbClr val="FFFFFF"/>
      </a:lt1>
      <a:dk2>
        <a:srgbClr val="DA1B2C"/>
      </a:dk2>
      <a:lt2>
        <a:srgbClr val="FFFFFE"/>
      </a:lt2>
      <a:accent1>
        <a:srgbClr val="4E4E4E"/>
      </a:accent1>
      <a:accent2>
        <a:srgbClr val="999999"/>
      </a:accent2>
      <a:accent3>
        <a:srgbClr val="CCCCCC"/>
      </a:accent3>
      <a:accent4>
        <a:srgbClr val="E6E6E6"/>
      </a:accent4>
      <a:accent5>
        <a:srgbClr val="DA1B2C"/>
      </a:accent5>
      <a:accent6>
        <a:srgbClr val="A90F1E"/>
      </a:accent6>
      <a:hlink>
        <a:srgbClr val="0000FF"/>
      </a:hlink>
      <a:folHlink>
        <a:srgbClr val="4C4C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13712</TotalTime>
  <Words>3044</Words>
  <Application>Microsoft Office PowerPoint</Application>
  <PresentationFormat>Custom</PresentationFormat>
  <Paragraphs>312</Paragraphs>
  <Slides>56</Slides>
  <Notes>16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6" baseType="lpstr">
      <vt:lpstr>Arial</vt:lpstr>
      <vt:lpstr>Calibri</vt:lpstr>
      <vt:lpstr>Century Gothic</vt:lpstr>
      <vt:lpstr>Courier New</vt:lpstr>
      <vt:lpstr>Helvetica Neue</vt:lpstr>
      <vt:lpstr>Tahoma</vt:lpstr>
      <vt:lpstr>Times New Roman</vt:lpstr>
      <vt:lpstr>Wingdings</vt:lpstr>
      <vt:lpstr>Default Theme</vt:lpstr>
      <vt:lpstr>Equation</vt:lpstr>
      <vt:lpstr>PowerPoint Presentation</vt:lpstr>
      <vt:lpstr>WHAT YOU WILL LEARN IN THIS CHAPTER</vt:lpstr>
      <vt:lpstr>SHOCKS TO THE SYSTEM</vt:lpstr>
      <vt:lpstr>THE AGGREGATE DEMAND CURVE</vt:lpstr>
      <vt:lpstr>THE SHAPE OF THE AGGREGATE DEMAND CURVE</vt:lpstr>
      <vt:lpstr>THE AGGREGATE DEMAND CURVE AND THE INCOME–EXPENDITURE MODEL</vt:lpstr>
      <vt:lpstr>FROM THE THE INCOME–EXPENDITURE MODEL TO THE THE AGGREGATE DEMAND CURVE</vt:lpstr>
      <vt:lpstr>Factors that Affect AD</vt:lpstr>
      <vt:lpstr>SHIFTS OF THE AGGREGATE DEMAND CURVE (1/2)</vt:lpstr>
      <vt:lpstr>SHIFTS OF THE AGGREGATE DEMAND CURVE (2/2)</vt:lpstr>
      <vt:lpstr>GRAPHING THE SHIFTS OF THE AGGREGATE DEMAND CURVE</vt:lpstr>
      <vt:lpstr>FACTORS THAT SHIFT AGGREGATE DEMAND</vt:lpstr>
      <vt:lpstr>PITFALLS: MOVING ALONG VS. SHIFTING THE AGGREGATE DEMAND CURVE</vt:lpstr>
      <vt:lpstr>DEFINING THE SHORT-RUN AGGREGATE SUPPLY CURVE</vt:lpstr>
      <vt:lpstr>Short Run Aggregate Supply</vt:lpstr>
      <vt:lpstr>Short Run Aggregate Supply</vt:lpstr>
      <vt:lpstr>PowerPoint Presentation</vt:lpstr>
      <vt:lpstr>THE SHAPE OF THE SHORT-RUN AGGREGATE SUPPLY CURVE</vt:lpstr>
      <vt:lpstr>STICKY WAGES</vt:lpstr>
      <vt:lpstr>SHIFTS OF THE SHORT-RUN AGGREGATE SUPPLY CURVE (1 of 2)</vt:lpstr>
      <vt:lpstr>SHIFTS OF THE SHORT-RUN AGGREGATE SUPPLY CURVE (2 of 2)</vt:lpstr>
      <vt:lpstr>FACTORS THAT SHIFT AGGREGATE SUPPLY</vt:lpstr>
      <vt:lpstr>LEARN BY DOING PRACTICE QUESTION 1</vt:lpstr>
      <vt:lpstr>LEARN BY DOING PRACTICE QUESTION 1 (Answer)</vt:lpstr>
      <vt:lpstr>LEARN BY DOING PRACTICE QUESTION 2</vt:lpstr>
      <vt:lpstr>LEARN BY DOING PRACTICE QUESTION 2 (Answer)</vt:lpstr>
      <vt:lpstr>LONG-RUN AGGREGATE SUPPLY CURVE</vt:lpstr>
      <vt:lpstr>GRAPHING THE LONG-RUN AGGREGATE SUPPLY CURVE</vt:lpstr>
      <vt:lpstr>ACTUAL AND POTENTIAL OUTPUT,  1990 to 2022</vt:lpstr>
      <vt:lpstr>FROM THE SHORT RUN TO THE LONG RUN</vt:lpstr>
      <vt:lpstr>STICKY WAGES IN THE GREAT RECESSION</vt:lpstr>
      <vt:lpstr>THE AD–AS MODEL</vt:lpstr>
      <vt:lpstr>SHIFTS OF AGGREGATE DEMAND: SHORT-RUN</vt:lpstr>
      <vt:lpstr>DEMAND SHOCKS</vt:lpstr>
      <vt:lpstr>SUPPLY SHOCKS</vt:lpstr>
      <vt:lpstr>SUPPLY SHOCKS VS. DEMAND SHOCKS IN ACTION</vt:lpstr>
      <vt:lpstr>LONG-RUN MACROECONOMIC EQUILIBRIUM</vt:lpstr>
      <vt:lpstr>SHORT-RUN VS. LONG-RUN EFFECTS OF A NEGATIVE DEMAND SHOCK</vt:lpstr>
      <vt:lpstr>SHORT-RUN VS. LONG-RUN EFFECTS OF A POSITIVE DEMAND SHOCK</vt:lpstr>
      <vt:lpstr>Shifts in Aggregate Demand</vt:lpstr>
      <vt:lpstr>An Adverse Shift in Aggregate Supply</vt:lpstr>
      <vt:lpstr>Stagflation</vt:lpstr>
      <vt:lpstr>Accommodating an Adverse Shift in Aggregate Supply</vt:lpstr>
      <vt:lpstr>GAP RECAP</vt:lpstr>
      <vt:lpstr>LEARN BY DOING DISCUSSION QUESTION 1</vt:lpstr>
      <vt:lpstr>LEARN BY DOING DISCUSSION QUESTION 1 (Answer)</vt:lpstr>
      <vt:lpstr>LEARN BY DOING DISCUSSION QUESTION 2</vt:lpstr>
      <vt:lpstr>LEARN BY DOING DISCUSSION QUESTION 2 (Answer)</vt:lpstr>
      <vt:lpstr>MACROECONOMIC POLICY</vt:lpstr>
      <vt:lpstr>The Big Picture Review</vt:lpstr>
      <vt:lpstr>POLICY IN RESPONSE TO DEMAND SHOCKS</vt:lpstr>
      <vt:lpstr>RESPONDING TO SUPPLY SHOCKS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 LECTURE - AGGREGATE DEMAND AND AGGREGATE SUPPLY</dc:title>
  <dc:creator>DCM</dc:creator>
  <cp:lastModifiedBy>Dennis McCornac</cp:lastModifiedBy>
  <cp:revision>346</cp:revision>
  <dcterms:modified xsi:type="dcterms:W3CDTF">2025-10-12T07:08:07Z</dcterms:modified>
</cp:coreProperties>
</file>