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4" r:id="rId2"/>
    <p:sldMasterId id="2147483708" r:id="rId3"/>
    <p:sldMasterId id="2147483711" r:id="rId4"/>
    <p:sldMasterId id="2147483714" r:id="rId5"/>
    <p:sldMasterId id="2147483717" r:id="rId6"/>
    <p:sldMasterId id="2147483719" r:id="rId7"/>
    <p:sldMasterId id="2147483811" r:id="rId8"/>
  </p:sldMasterIdLst>
  <p:notesMasterIdLst>
    <p:notesMasterId r:id="rId65"/>
  </p:notesMasterIdLst>
  <p:handoutMasterIdLst>
    <p:handoutMasterId r:id="rId66"/>
  </p:handoutMasterIdLst>
  <p:sldIdLst>
    <p:sldId id="320" r:id="rId9"/>
    <p:sldId id="321" r:id="rId10"/>
    <p:sldId id="264" r:id="rId11"/>
    <p:sldId id="266" r:id="rId12"/>
    <p:sldId id="267" r:id="rId13"/>
    <p:sldId id="268" r:id="rId14"/>
    <p:sldId id="269" r:id="rId15"/>
    <p:sldId id="270" r:id="rId16"/>
    <p:sldId id="271" r:id="rId17"/>
    <p:sldId id="273" r:id="rId18"/>
    <p:sldId id="272" r:id="rId19"/>
    <p:sldId id="324" r:id="rId20"/>
    <p:sldId id="275" r:id="rId21"/>
    <p:sldId id="325" r:id="rId22"/>
    <p:sldId id="276" r:id="rId23"/>
    <p:sldId id="322" r:id="rId24"/>
    <p:sldId id="279" r:id="rId25"/>
    <p:sldId id="280" r:id="rId26"/>
    <p:sldId id="281" r:id="rId27"/>
    <p:sldId id="282" r:id="rId28"/>
    <p:sldId id="283" r:id="rId29"/>
    <p:sldId id="284" r:id="rId30"/>
    <p:sldId id="285" r:id="rId31"/>
    <p:sldId id="286" r:id="rId32"/>
    <p:sldId id="287" r:id="rId33"/>
    <p:sldId id="289" r:id="rId34"/>
    <p:sldId id="290" r:id="rId35"/>
    <p:sldId id="292" r:id="rId36"/>
    <p:sldId id="291" r:id="rId37"/>
    <p:sldId id="323" r:id="rId38"/>
    <p:sldId id="293" r:id="rId39"/>
    <p:sldId id="296" r:id="rId40"/>
    <p:sldId id="297" r:id="rId41"/>
    <p:sldId id="326" r:id="rId42"/>
    <p:sldId id="331" r:id="rId43"/>
    <p:sldId id="300" r:id="rId44"/>
    <p:sldId id="304" r:id="rId45"/>
    <p:sldId id="328" r:id="rId46"/>
    <p:sldId id="329" r:id="rId47"/>
    <p:sldId id="303" r:id="rId48"/>
    <p:sldId id="330" r:id="rId49"/>
    <p:sldId id="306" r:id="rId50"/>
    <p:sldId id="305" r:id="rId51"/>
    <p:sldId id="332" r:id="rId52"/>
    <p:sldId id="337" r:id="rId53"/>
    <p:sldId id="340" r:id="rId54"/>
    <p:sldId id="341" r:id="rId55"/>
    <p:sldId id="308" r:id="rId56"/>
    <p:sldId id="333" r:id="rId57"/>
    <p:sldId id="334" r:id="rId58"/>
    <p:sldId id="335" r:id="rId59"/>
    <p:sldId id="336" r:id="rId60"/>
    <p:sldId id="313" r:id="rId61"/>
    <p:sldId id="315" r:id="rId62"/>
    <p:sldId id="317" r:id="rId63"/>
    <p:sldId id="342" r:id="rId64"/>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initials="K" lastIdx="11" clrIdx="0"/>
  <p:cmAuthor id="1" name="Bonilla, Edgar" initials="EB" lastIdx="4" clrIdx="1"/>
  <p:cmAuthor id="2" name="Solina Lindahl" initials="SL" lastIdx="9" clrIdx="2"/>
  <p:cmAuthor id="3" name="hbadmin" initials="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703" autoAdjust="0"/>
  </p:normalViewPr>
  <p:slideViewPr>
    <p:cSldViewPr>
      <p:cViewPr varScale="1">
        <p:scale>
          <a:sx n="69" d="100"/>
          <a:sy n="69" d="100"/>
        </p:scale>
        <p:origin x="528" y="60"/>
      </p:cViewPr>
      <p:guideLst>
        <p:guide orient="horz" pos="2160"/>
        <p:guide pos="2880"/>
      </p:guideLst>
    </p:cSldViewPr>
  </p:slideViewPr>
  <p:notesTextViewPr>
    <p:cViewPr>
      <p:scale>
        <a:sx n="1" d="1"/>
        <a:sy n="1" d="1"/>
      </p:scale>
      <p:origin x="0" y="0"/>
    </p:cViewPr>
  </p:notesTextViewPr>
  <p:sorterViewPr>
    <p:cViewPr>
      <p:scale>
        <a:sx n="100" d="100"/>
        <a:sy n="100" d="100"/>
      </p:scale>
      <p:origin x="0" y="-10626"/>
    </p:cViewPr>
  </p:sorterViewPr>
  <p:notesViewPr>
    <p:cSldViewPr snapToGrid="0" snapToObjects="1">
      <p:cViewPr varScale="1">
        <p:scale>
          <a:sx n="47" d="100"/>
          <a:sy n="47" d="100"/>
        </p:scale>
        <p:origin x="192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294CE4-9732-433B-9600-13B809CF73ED}"/>
              </a:ext>
            </a:extLst>
          </p:cNvPr>
          <p:cNvSpPr/>
          <p:nvPr/>
        </p:nvSpPr>
        <p:spPr>
          <a:xfrm>
            <a:off x="1079879" y="152484"/>
            <a:ext cx="5143500"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CHAPTER 10 - SAVINGS, INVESTMENT SPENDING, AND THE FINANCIAL SYSTEM</a:t>
            </a:r>
          </a:p>
        </p:txBody>
      </p:sp>
      <p:sp>
        <p:nvSpPr>
          <p:cNvPr id="7" name="TextBox 6">
            <a:extLst>
              <a:ext uri="{FF2B5EF4-FFF2-40B4-BE49-F238E27FC236}">
                <a16:creationId xmlns:a16="http://schemas.microsoft.com/office/drawing/2014/main" id="{83610719-492B-4757-A13C-EF95C21E6A3C}"/>
              </a:ext>
            </a:extLst>
          </p:cNvPr>
          <p:cNvSpPr txBox="1"/>
          <p:nvPr/>
        </p:nvSpPr>
        <p:spPr>
          <a:xfrm>
            <a:off x="3200412" y="8468015"/>
            <a:ext cx="457176" cy="369332"/>
          </a:xfrm>
          <a:prstGeom prst="rect">
            <a:avLst/>
          </a:prstGeom>
          <a:noFill/>
        </p:spPr>
        <p:txBody>
          <a:bodyPr wrap="none" rtlCol="0">
            <a:spAutoFit/>
          </a:bodyPr>
          <a:lstStyle/>
          <a:p>
            <a:fld id="{2AD800D5-F761-42F2-B39B-5681E44AE89D}" type="slidenum">
              <a:rPr lang="en-US" b="1" smtClean="0"/>
              <a:t>‹#›</a:t>
            </a:fld>
            <a:endParaRPr lang="en-US" b="1" dirty="0"/>
          </a:p>
        </p:txBody>
      </p:sp>
    </p:spTree>
    <p:extLst>
      <p:ext uri="{BB962C8B-B14F-4D97-AF65-F5344CB8AC3E}">
        <p14:creationId xmlns:p14="http://schemas.microsoft.com/office/powerpoint/2010/main" val="1615597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C7F735-3B07-40E0-90B2-09F3232ABD28}" type="datetimeFigureOut">
              <a:rPr lang="en-US" smtClean="0"/>
              <a:t>10/11/2025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470D8-1F41-4A2B-8AFF-DD19730E7B38}" type="slidenum">
              <a:rPr lang="en-US" smtClean="0"/>
              <a:t>‹#›</a:t>
            </a:fld>
            <a:endParaRPr lang="en-US"/>
          </a:p>
        </p:txBody>
      </p:sp>
    </p:spTree>
    <p:extLst>
      <p:ext uri="{BB962C8B-B14F-4D97-AF65-F5344CB8AC3E}">
        <p14:creationId xmlns:p14="http://schemas.microsoft.com/office/powerpoint/2010/main" val="4134755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C9823C-0E2D-4C08-B21C-389CD5FC1B1C}" type="slidenum">
              <a:rPr lang="en-US">
                <a:solidFill>
                  <a:prstClr val="black"/>
                </a:solidFill>
                <a:latin typeface="Calibri"/>
              </a:rPr>
              <a:pPr/>
              <a:t>19</a:t>
            </a:fld>
            <a:endParaRPr lang="en-US" dirty="0">
              <a:solidFill>
                <a:prstClr val="black"/>
              </a:solidFill>
              <a:latin typeface="Calibri"/>
            </a:endParaRPr>
          </a:p>
        </p:txBody>
      </p:sp>
      <p:sp>
        <p:nvSpPr>
          <p:cNvPr id="459778" name="Slide Image Placeholder 1"/>
          <p:cNvSpPr>
            <a:spLocks noGrp="1" noRot="1" noChangeAspect="1" noTextEdit="1"/>
          </p:cNvSpPr>
          <p:nvPr>
            <p:ph type="sldImg"/>
          </p:nvPr>
        </p:nvSpPr>
        <p:spPr>
          <a:ln/>
          <a:extLst>
            <a:ext uri="{909E8E84-426E-40dd-AFC4-6F175D3DCCD1}">
              <a14:hiddenFill xmlns:a14="http://schemas.microsoft.com/office/drawing/2010/main" xmlns="">
                <a:noFill/>
              </a14:hiddenFill>
            </a:ext>
          </a:extLst>
        </p:spPr>
      </p:sp>
      <p:sp>
        <p:nvSpPr>
          <p:cNvPr id="459779" name="Notes Placeholder 2"/>
          <p:cNvSpPr>
            <a:spLocks noGrp="1"/>
          </p:cNvSpPr>
          <p:nvPr>
            <p:ph type="body" idx="1"/>
          </p:nvPr>
        </p:nvSpPr>
        <p:spPr/>
        <p:txBody>
          <a:bodyPr/>
          <a:lstStyle/>
          <a:p>
            <a:endParaRPr lang="en-US" dirty="0"/>
          </a:p>
        </p:txBody>
      </p:sp>
      <p:sp>
        <p:nvSpPr>
          <p:cNvPr id="4597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0"/>
              </a:spcBef>
              <a:defRPr>
                <a:solidFill>
                  <a:schemeClr val="tx1"/>
                </a:solidFill>
                <a:latin typeface="Arial" charset="0"/>
              </a:defRPr>
            </a:lvl1pPr>
            <a:lvl2pPr marL="37931725" indent="-3747452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6863F1C3-3BB8-4AEE-A868-AFD17DCBE592}" type="slidenum">
              <a:rPr lang="en-US" sz="1200">
                <a:solidFill>
                  <a:prstClr val="black"/>
                </a:solidFill>
                <a:latin typeface="Calibri" pitchFamily="34" charset="0"/>
                <a:ea typeface="MS PGothic" pitchFamily="34" charset="-128"/>
              </a:rPr>
              <a:pPr algn="r"/>
              <a:t>19</a:t>
            </a:fld>
            <a:endParaRPr lang="en-US" sz="1200" dirty="0">
              <a:solidFill>
                <a:prstClr val="black"/>
              </a:solidFill>
              <a:latin typeface="Calibri" pitchFamily="34"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AF7E19-2BA5-4320-8E2B-6B6CF1D28703}" type="slidenum">
              <a:rPr lang="en-US">
                <a:solidFill>
                  <a:prstClr val="black"/>
                </a:solidFill>
                <a:latin typeface="Calibri"/>
              </a:rPr>
              <a:pPr/>
              <a:t>22</a:t>
            </a:fld>
            <a:endParaRPr lang="en-US" dirty="0">
              <a:solidFill>
                <a:prstClr val="black"/>
              </a:solidFill>
              <a:latin typeface="Calibri"/>
            </a:endParaRPr>
          </a:p>
        </p:txBody>
      </p:sp>
      <p:sp>
        <p:nvSpPr>
          <p:cNvPr id="461826" name="Slide Image Placeholder 1"/>
          <p:cNvSpPr>
            <a:spLocks noGrp="1" noRot="1" noChangeAspect="1" noTextEdit="1"/>
          </p:cNvSpPr>
          <p:nvPr>
            <p:ph type="sldImg"/>
          </p:nvPr>
        </p:nvSpPr>
        <p:spPr>
          <a:ln/>
          <a:extLst>
            <a:ext uri="{909E8E84-426E-40dd-AFC4-6F175D3DCCD1}">
              <a14:hiddenFill xmlns:a14="http://schemas.microsoft.com/office/drawing/2010/main" xmlns="">
                <a:noFill/>
              </a14:hiddenFill>
            </a:ext>
          </a:extLst>
        </p:spPr>
      </p:sp>
      <p:sp>
        <p:nvSpPr>
          <p:cNvPr id="461827" name="Notes Placeholder 2"/>
          <p:cNvSpPr>
            <a:spLocks noGrp="1"/>
          </p:cNvSpPr>
          <p:nvPr>
            <p:ph type="body" idx="1"/>
          </p:nvPr>
        </p:nvSpPr>
        <p:spPr/>
        <p:txBody>
          <a:bodyPr/>
          <a:lstStyle/>
          <a:p>
            <a:pPr>
              <a:spcBef>
                <a:spcPct val="0"/>
              </a:spcBef>
            </a:pPr>
            <a:endParaRPr lang="en-US" dirty="0"/>
          </a:p>
        </p:txBody>
      </p:sp>
      <p:sp>
        <p:nvSpPr>
          <p:cNvPr id="461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0"/>
              </a:spcBef>
              <a:defRPr>
                <a:solidFill>
                  <a:schemeClr val="tx1"/>
                </a:solidFill>
                <a:latin typeface="Arial" charset="0"/>
              </a:defRPr>
            </a:lvl1pPr>
            <a:lvl2pPr marL="37931725" indent="-3747452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432D57B9-03DE-452F-801E-BE03BA78F09E}" type="slidenum">
              <a:rPr lang="en-US" sz="1200">
                <a:solidFill>
                  <a:prstClr val="black"/>
                </a:solidFill>
                <a:latin typeface="Calibri" pitchFamily="34" charset="0"/>
                <a:ea typeface="MS PGothic" pitchFamily="34" charset="-128"/>
              </a:rPr>
              <a:pPr algn="r"/>
              <a:t>22</a:t>
            </a:fld>
            <a:endParaRPr lang="en-US" sz="1200" dirty="0">
              <a:solidFill>
                <a:prstClr val="black"/>
              </a:solidFill>
              <a:latin typeface="Calibri"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C4470D8-1F41-4A2B-8AFF-DD19730E7B38}" type="slidenum">
              <a:rPr lang="en-US" smtClean="0"/>
              <a:t>23</a:t>
            </a:fld>
            <a:endParaRPr lang="en-US"/>
          </a:p>
        </p:txBody>
      </p:sp>
    </p:spTree>
    <p:extLst>
      <p:ext uri="{BB962C8B-B14F-4D97-AF65-F5344CB8AC3E}">
        <p14:creationId xmlns:p14="http://schemas.microsoft.com/office/powerpoint/2010/main" val="331832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C4470D8-1F41-4A2B-8AFF-DD19730E7B38}" type="slidenum">
              <a:rPr lang="en-US" smtClean="0"/>
              <a:t>26</a:t>
            </a:fld>
            <a:endParaRPr lang="en-US"/>
          </a:p>
        </p:txBody>
      </p:sp>
    </p:spTree>
    <p:extLst>
      <p:ext uri="{BB962C8B-B14F-4D97-AF65-F5344CB8AC3E}">
        <p14:creationId xmlns:p14="http://schemas.microsoft.com/office/powerpoint/2010/main" val="266664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C4470D8-1F41-4A2B-8AFF-DD19730E7B38}" type="slidenum">
              <a:rPr lang="en-US" smtClean="0"/>
              <a:t>31</a:t>
            </a:fld>
            <a:endParaRPr lang="en-US"/>
          </a:p>
        </p:txBody>
      </p:sp>
    </p:spTree>
    <p:extLst>
      <p:ext uri="{BB962C8B-B14F-4D97-AF65-F5344CB8AC3E}">
        <p14:creationId xmlns:p14="http://schemas.microsoft.com/office/powerpoint/2010/main" val="266472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92619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941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9939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0512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B4225C-32F9-D9AC-6333-07EA12CE6A1A}"/>
              </a:ext>
            </a:extLst>
          </p:cNvPr>
          <p:cNvSpPr>
            <a:spLocks noGrp="1" noChangeArrowheads="1"/>
          </p:cNvSpPr>
          <p:nvPr>
            <p:ph type="sldNum" sz="quarter" idx="5"/>
          </p:nvPr>
        </p:nvSpPr>
        <p:spPr>
          <a:ln/>
        </p:spPr>
        <p:txBody>
          <a:bodyPr/>
          <a:lstStyle/>
          <a:p>
            <a:fld id="{3136CE4A-E78C-45D8-A630-0538FCB0B473}" type="slidenum">
              <a:rPr lang="en-US" altLang="en-US"/>
              <a:pPr/>
              <a:t>46</a:t>
            </a:fld>
            <a:endParaRPr lang="en-US" altLang="en-US"/>
          </a:p>
        </p:txBody>
      </p:sp>
      <p:sp>
        <p:nvSpPr>
          <p:cNvPr id="177154" name="Rectangle 2">
            <a:extLst>
              <a:ext uri="{FF2B5EF4-FFF2-40B4-BE49-F238E27FC236}">
                <a16:creationId xmlns:a16="http://schemas.microsoft.com/office/drawing/2014/main" id="{E41B969E-1AB7-BBDB-E8E4-5671F31FED07}"/>
              </a:ext>
            </a:extLst>
          </p:cNvPr>
          <p:cNvSpPr>
            <a:spLocks noRot="1" noChangeArrowheads="1" noTextEdit="1"/>
          </p:cNvSpPr>
          <p:nvPr>
            <p:ph type="sldImg"/>
          </p:nvPr>
        </p:nvSpPr>
        <p:spPr>
          <a:ln/>
        </p:spPr>
      </p:sp>
      <p:sp>
        <p:nvSpPr>
          <p:cNvPr id="177155" name="Rectangle 3">
            <a:extLst>
              <a:ext uri="{FF2B5EF4-FFF2-40B4-BE49-F238E27FC236}">
                <a16:creationId xmlns:a16="http://schemas.microsoft.com/office/drawing/2014/main" id="{B382AA6C-1CAE-2B12-ADDD-407516DEF04D}"/>
              </a:ext>
            </a:extLst>
          </p:cNvPr>
          <p:cNvSpPr>
            <a:spLocks noGrp="1" noChangeArrowheads="1"/>
          </p:cNvSpPr>
          <p:nvPr>
            <p:ph type="body" idx="1"/>
          </p:nvPr>
        </p:nvSpPr>
        <p:spPr/>
        <p:txBody>
          <a:bodyPr/>
          <a:lstStyle/>
          <a:p>
            <a:r>
              <a:rPr lang="en-US" altLang="en-US"/>
              <a:t>Now that you have shown students the analysis of Policies 1 and 2, this exercise asks them to do the analysis of Policy 3 (a budget deficit).  </a:t>
            </a:r>
          </a:p>
          <a:p>
            <a:endParaRPr lang="en-US" altLang="en-US"/>
          </a:p>
          <a:p>
            <a:r>
              <a:rPr lang="en-US" altLang="en-US"/>
              <a:t>In case you prefer to lecture on this material, I have provided a “hidden” slide at the end of this file that contains the budget deficit analysis as a lecture slide instead of an exercise.  Move that slide to this location and “unhide” it by unselecting the “hide slide” command on the Slide Show menu.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C4470D8-1F41-4A2B-8AFF-DD19730E7B38}" type="slidenum">
              <a:rPr lang="en-US" smtClean="0"/>
              <a:t>3</a:t>
            </a:fld>
            <a:endParaRPr lang="en-US"/>
          </a:p>
        </p:txBody>
      </p:sp>
    </p:spTree>
    <p:extLst>
      <p:ext uri="{BB962C8B-B14F-4D97-AF65-F5344CB8AC3E}">
        <p14:creationId xmlns:p14="http://schemas.microsoft.com/office/powerpoint/2010/main" val="3828694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CE46B84-D40B-40EF-B534-38CF538F1420}"/>
              </a:ext>
            </a:extLst>
          </p:cNvPr>
          <p:cNvSpPr>
            <a:spLocks noGrp="1" noChangeArrowheads="1"/>
          </p:cNvSpPr>
          <p:nvPr>
            <p:ph type="sldNum" sz="quarter" idx="5"/>
          </p:nvPr>
        </p:nvSpPr>
        <p:spPr>
          <a:ln/>
        </p:spPr>
        <p:txBody>
          <a:bodyPr/>
          <a:lstStyle/>
          <a:p>
            <a:fld id="{5427347D-47BB-4ACF-9517-896A467A4740}" type="slidenum">
              <a:rPr lang="en-US" altLang="en-US"/>
              <a:pPr/>
              <a:t>47</a:t>
            </a:fld>
            <a:endParaRPr lang="en-US" altLang="en-US"/>
          </a:p>
        </p:txBody>
      </p:sp>
      <p:sp>
        <p:nvSpPr>
          <p:cNvPr id="178178" name="Rectangle 2">
            <a:extLst>
              <a:ext uri="{FF2B5EF4-FFF2-40B4-BE49-F238E27FC236}">
                <a16:creationId xmlns:a16="http://schemas.microsoft.com/office/drawing/2014/main" id="{9E466936-A464-ACF2-49CD-C3C0E4C4E16C}"/>
              </a:ext>
            </a:extLst>
          </p:cNvPr>
          <p:cNvSpPr>
            <a:spLocks noRot="1" noChangeArrowheads="1" noTextEdit="1"/>
          </p:cNvSpPr>
          <p:nvPr>
            <p:ph type="sldImg"/>
          </p:nvPr>
        </p:nvSpPr>
        <p:spPr>
          <a:ln/>
        </p:spPr>
      </p:sp>
      <p:sp>
        <p:nvSpPr>
          <p:cNvPr id="178179" name="Rectangle 3">
            <a:extLst>
              <a:ext uri="{FF2B5EF4-FFF2-40B4-BE49-F238E27FC236}">
                <a16:creationId xmlns:a16="http://schemas.microsoft.com/office/drawing/2014/main" id="{B0797DCD-31C8-B72C-DB7B-5326AD729855}"/>
              </a:ext>
            </a:extLst>
          </p:cNvPr>
          <p:cNvSpPr>
            <a:spLocks noGrp="1" noChangeArrowheads="1"/>
          </p:cNvSpPr>
          <p:nvPr>
            <p:ph type="body" idx="1"/>
          </p:nvPr>
        </p:nvSpPr>
        <p:spPr/>
        <p:txBody>
          <a:bodyPr/>
          <a:lstStyle/>
          <a:p>
            <a:r>
              <a:rPr lang="en-US" altLang="en-US"/>
              <a:t>The analysis shows that the budget deficit reduces investment, which the preceding chapter shows is important for the long-run standard of living.  This is one reason why many economists believe budget deficits are generally undesirable.  </a:t>
            </a:r>
          </a:p>
          <a:p>
            <a:endParaRPr lang="en-US" altLang="en-US"/>
          </a:p>
          <a:p>
            <a:r>
              <a:rPr lang="en-US" altLang="en-US"/>
              <a:t>In the real world, we sometimes see increases in government budget deficits that are not accompanied by dollar-for-dollar decreases in investment, as the analysis on this slide would predict.  Keep in mind, however, that the analysis here is for the closed economy model.  In an open economy, firms can finance investment by borrowing from abroad in the face of a decrease in the domestic supply of loanable funds.  </a:t>
            </a:r>
          </a:p>
          <a:p>
            <a:endParaRPr lang="en-US" altLang="en-US"/>
          </a:p>
          <a:p>
            <a:r>
              <a:rPr lang="en-US" altLang="en-US"/>
              <a:t>This, of course, does not mean that budget deficits are “okay” in an open economy, because the extra indebtedness requires service, such as interest or dividend payments, which reduces the amount of income remaining for residents of the country.</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pPr eaLnBrk="1" hangingPunct="1">
              <a:spcBef>
                <a:spcPct val="0"/>
              </a:spcBef>
            </a:pPr>
            <a:endParaRPr lang="en-US" dirty="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87F811-48B2-4130-94BA-D7C11D778FB3}" type="slidenum">
              <a:rPr lang="en-US" smtClean="0">
                <a:solidFill>
                  <a:prstClr val="black"/>
                </a:solidFill>
                <a:latin typeface="Calibri"/>
              </a:rPr>
              <a:pPr fontAlgn="base">
                <a:spcBef>
                  <a:spcPct val="0"/>
                </a:spcBef>
                <a:spcAft>
                  <a:spcPct val="0"/>
                </a:spcAft>
                <a:defRPr/>
              </a:pPr>
              <a:t>53</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C4470D8-1F41-4A2B-8AFF-DD19730E7B38}" type="slidenum">
              <a:rPr lang="en-US" smtClean="0"/>
              <a:t>4</a:t>
            </a:fld>
            <a:endParaRPr lang="en-US"/>
          </a:p>
        </p:txBody>
      </p:sp>
    </p:spTree>
    <p:extLst>
      <p:ext uri="{BB962C8B-B14F-4D97-AF65-F5344CB8AC3E}">
        <p14:creationId xmlns:p14="http://schemas.microsoft.com/office/powerpoint/2010/main" val="238106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C4470D8-1F41-4A2B-8AFF-DD19730E7B38}" type="slidenum">
              <a:rPr lang="en-US" smtClean="0"/>
              <a:t>9</a:t>
            </a:fld>
            <a:endParaRPr lang="en-US"/>
          </a:p>
        </p:txBody>
      </p:sp>
    </p:spTree>
    <p:extLst>
      <p:ext uri="{BB962C8B-B14F-4D97-AF65-F5344CB8AC3E}">
        <p14:creationId xmlns:p14="http://schemas.microsoft.com/office/powerpoint/2010/main" val="335608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5346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3944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0601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6388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3761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hyperlink" Target="http://www.gregmankiw.blogspot.com/" TargetMode="External"/><Relationship Id="rId1" Type="http://schemas.openxmlformats.org/officeDocument/2006/relationships/slideMaster" Target="../slideMasters/slideMaster2.xml"/><Relationship Id="rId6" Type="http://schemas.openxmlformats.org/officeDocument/2006/relationships/hyperlink" Target="http://www.freakonomics.com/blog/"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a:t>Click to edit Master text styles</a:t>
            </a:r>
          </a:p>
          <a:p>
            <a:pPr lvl="1"/>
            <a:r>
              <a:rPr lang="en-US"/>
              <a:t>Second level</a:t>
            </a: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384436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0" y="1490246"/>
            <a:ext cx="9144000" cy="338554"/>
          </a:xfrm>
          <a:prstGeom prst="rect">
            <a:avLst/>
          </a:prstGeom>
          <a:solidFill>
            <a:srgbClr val="CCFF33">
              <a:alpha val="4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0" i="0" spc="300" dirty="0">
                <a:solidFill>
                  <a:srgbClr val="F79646"/>
                </a:solidFill>
                <a:latin typeface="+mn-lt"/>
              </a:rPr>
              <a:t>SOME GOOD BLOGS AND OTHER SITES TO GET THE JUICES FLOWING:</a:t>
            </a:r>
          </a:p>
        </p:txBody>
      </p:sp>
      <p:sp>
        <p:nvSpPr>
          <p:cNvPr id="6"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a:defRPr/>
            </a:pPr>
            <a:r>
              <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rPr>
              <a:t>FOOD FOR</a:t>
            </a:r>
            <a:r>
              <a:rPr lang="en-US" sz="4800" b="0" baseline="0" dirty="0">
                <a:solidFill>
                  <a:schemeClr val="accent6"/>
                </a:solidFill>
                <a:effectLst>
                  <a:innerShdw blurRad="63500" dist="50800" dir="13500000">
                    <a:prstClr val="black">
                      <a:alpha val="50000"/>
                    </a:prstClr>
                  </a:innerShdw>
                </a:effectLst>
                <a:latin typeface="Century Gothic" pitchFamily="34" charset="0"/>
                <a:cs typeface="Arial" pitchFamily="34" charset="0"/>
              </a:rPr>
              <a:t> </a:t>
            </a:r>
            <a:r>
              <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rPr>
              <a:t>THOUGHT….</a:t>
            </a:r>
          </a:p>
        </p:txBody>
      </p:sp>
      <p:pic>
        <p:nvPicPr>
          <p:cNvPr id="7"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pic>
        <p:nvPicPr>
          <p:cNvPr id="15" name="Picture 14" descr="Screen Shot 2014-12-20 at 8.46.54 PM.png">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674" y="2971800"/>
            <a:ext cx="2692400" cy="592126"/>
          </a:xfrm>
          <a:prstGeom prst="rect">
            <a:avLst/>
          </a:prstGeom>
          <a:ln>
            <a:noFill/>
          </a:ln>
          <a:effectLst>
            <a:outerShdw blurRad="292100" dist="139700" dir="2700000" algn="tl" rotWithShape="0">
              <a:srgbClr val="333333">
                <a:alpha val="65000"/>
              </a:srgbClr>
            </a:outerShdw>
          </a:effectLst>
        </p:spPr>
      </p:pic>
      <p:pic>
        <p:nvPicPr>
          <p:cNvPr id="16" name="Picture 15" descr="Screen Shot 2014-12-20 at 8.49.18 PM.png">
            <a:hlinkClick r:id="rId10"/>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905000" y="4343400"/>
            <a:ext cx="2336800" cy="841691"/>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960000">
            <a:off x="8016447" y="97714"/>
            <a:ext cx="787093" cy="1328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17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912813" indent="-571500">
              <a:buClr>
                <a:schemeClr val="accent3"/>
              </a:buClr>
              <a:buFont typeface="Wingdings" charset="2"/>
              <a:buChar char="§"/>
              <a:defRPr b="1">
                <a:solidFill>
                  <a:schemeClr val="tx1"/>
                </a:solidFill>
                <a:latin typeface="Century Gothic"/>
                <a:cs typeface="Century Gothic"/>
              </a:defRPr>
            </a:lvl1pPr>
            <a:lvl2pPr marL="1200150" indent="-457200">
              <a:buClr>
                <a:schemeClr val="accent3"/>
              </a:buClr>
              <a:buFont typeface="Wingdings" charset="2"/>
              <a:buChar char="§"/>
              <a:defRPr b="1">
                <a:solidFill>
                  <a:schemeClr val="tx1"/>
                </a:solidFill>
                <a:latin typeface="Century Gothic"/>
                <a:cs typeface="Century Gothic"/>
              </a:defRPr>
            </a:lvl2pPr>
            <a:lvl3pPr marL="1371600" indent="-457200">
              <a:buClr>
                <a:schemeClr val="accent3"/>
              </a:buClr>
              <a:buFont typeface="Wingdings" charset="2"/>
              <a:buChar char="§"/>
              <a:defRPr b="1">
                <a:solidFill>
                  <a:schemeClr val="tx1"/>
                </a:solidFill>
                <a:latin typeface="Century Gothic"/>
                <a:cs typeface="Century Gothic"/>
              </a:defRPr>
            </a:lvl3pPr>
            <a:lvl4pPr marL="1714500" indent="-342900">
              <a:buClr>
                <a:schemeClr val="accent3"/>
              </a:buClr>
              <a:buFont typeface="Wingdings" charset="2"/>
              <a:buChar char="§"/>
              <a:defRPr b="1">
                <a:solidFill>
                  <a:schemeClr val="tx1"/>
                </a:solidFill>
                <a:latin typeface="Century Gothic"/>
                <a:cs typeface="Century Gothic"/>
              </a:defRPr>
            </a:lvl4pPr>
            <a:lvl5pPr marL="2171700" indent="-342900">
              <a:buClr>
                <a:schemeClr val="accent3"/>
              </a:buClr>
              <a:buFont typeface="Wingdings" charset="2"/>
              <a:buChar char="§"/>
              <a:defRPr b="1">
                <a:solidFill>
                  <a:schemeClr val="tx1"/>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ght Arrow 8">
            <a:hlinkClick r:id="" action="ppaction://noaction"/>
          </p:cNvPr>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cxnSp>
        <p:nvCxnSpPr>
          <p:cNvPr id="15"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11"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4" name="Down Arrow Callout 3"/>
          <p:cNvSpPr/>
          <p:nvPr userDrawn="1"/>
        </p:nvSpPr>
        <p:spPr>
          <a:xfrm>
            <a:off x="0" y="-29407"/>
            <a:ext cx="3200400" cy="1477207"/>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TextBox 4"/>
          <p:cNvSpPr txBox="1"/>
          <p:nvPr userDrawn="1"/>
        </p:nvSpPr>
        <p:spPr>
          <a:xfrm>
            <a:off x="0" y="0"/>
            <a:ext cx="3200400" cy="830997"/>
          </a:xfrm>
          <a:prstGeom prst="rect">
            <a:avLst/>
          </a:prstGeom>
          <a:noFill/>
        </p:spPr>
        <p:txBody>
          <a:bodyPr wrap="square" rtlCol="0">
            <a:spAutoFit/>
          </a:bodyPr>
          <a:lstStyle/>
          <a:p>
            <a:r>
              <a:rPr lang="en-US" sz="2400" b="1" dirty="0">
                <a:solidFill>
                  <a:schemeClr val="bg1"/>
                </a:solidFill>
                <a:effectLst/>
              </a:rPr>
              <a:t>     What you will learn in this chapter</a:t>
            </a:r>
          </a:p>
        </p:txBody>
      </p:sp>
      <p:sp>
        <p:nvSpPr>
          <p:cNvPr id="6" name="Isosceles Triangle 5"/>
          <p:cNvSpPr/>
          <p:nvPr userDrawn="1"/>
        </p:nvSpPr>
        <p:spPr>
          <a:xfrm rot="5400000">
            <a:off x="95250" y="95250"/>
            <a:ext cx="304799"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1733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629339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985262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4098404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91215991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5930893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844342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719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321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5935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lumMod val="50000"/>
                    <a:lumOff val="50000"/>
                  </a:prstClr>
                </a:solidFill>
                <a:latin typeface="Calibri"/>
              </a:rPr>
              <a:t>Copyright 2015 Worth Publishers</a:t>
            </a:r>
            <a:endParaRPr lang="en-US" dirty="0">
              <a:solidFill>
                <a:prstClr val="black">
                  <a:lumMod val="50000"/>
                  <a:lumOff val="50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F44DE6-8B77-400C-8F66-8B96B952C9B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0447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prstGeom prst="rect">
            <a:avLst/>
          </a:prstGeom>
        </p:spPr>
        <p:txBody>
          <a:bodyPr/>
          <a:lstStyle>
            <a:lvl1pPr algn="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p:cNvSpPr>
            <a:spLocks noGrp="1"/>
          </p:cNvSpPr>
          <p:nvPr>
            <p:ph type="ftr" sz="quarter" idx="3"/>
          </p:nvPr>
        </p:nvSpPr>
        <p:spPr>
          <a:xfrm>
            <a:off x="1238203" y="6603259"/>
            <a:ext cx="7096993" cy="228600"/>
          </a:xfrm>
          <a:prstGeom prst="rect">
            <a:avLst/>
          </a:prstGeom>
        </p:spPr>
        <p:txBody>
          <a:bodyPr/>
          <a:lstStyle>
            <a:lvl1pPr algn="ctr">
              <a:defRPr>
                <a:solidFill>
                  <a:schemeClr val="bg1">
                    <a:lumMod val="50000"/>
                  </a:schemeClr>
                </a:solidFill>
              </a:defRPr>
            </a:lvl1pPr>
          </a:lstStyle>
          <a:p>
            <a:pPr>
              <a:defRPr/>
            </a:pPr>
            <a:r>
              <a:rPr lang="en-US" sz="1000" kern="0" cap="all" spc="1060">
                <a:latin typeface="Gill Sans"/>
                <a:cs typeface="Gill Sans"/>
              </a:rPr>
              <a:t>Copyright 2015 Worth Publishers</a:t>
            </a:r>
            <a:endParaRPr lang="en-US" sz="1000" kern="0" cap="all" spc="1060" dirty="0">
              <a:latin typeface="Gill Sans"/>
              <a:cs typeface="Gill Sans"/>
            </a:endParaRPr>
          </a:p>
        </p:txBody>
      </p:sp>
    </p:spTree>
    <p:extLst>
      <p:ext uri="{BB962C8B-B14F-4D97-AF65-F5344CB8AC3E}">
        <p14:creationId xmlns:p14="http://schemas.microsoft.com/office/powerpoint/2010/main" val="150518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a:solidFill>
                  <a:prstClr val="black">
                    <a:lumMod val="50000"/>
                    <a:lumOff val="50000"/>
                  </a:prstClr>
                </a:solidFill>
                <a:latin typeface="Calibri"/>
              </a:rPr>
              <a:t>Copyright 2015 Worth Publishers</a:t>
            </a:r>
            <a:endParaRPr lang="en-US" dirty="0">
              <a:solidFill>
                <a:prstClr val="black">
                  <a:lumMod val="50000"/>
                  <a:lumOff val="50000"/>
                </a:prstClr>
              </a:solidFill>
              <a:latin typeface="Calibri"/>
            </a:endParaRPr>
          </a:p>
        </p:txBody>
      </p:sp>
    </p:spTree>
    <p:extLst>
      <p:ext uri="{BB962C8B-B14F-4D97-AF65-F5344CB8AC3E}">
        <p14:creationId xmlns:p14="http://schemas.microsoft.com/office/powerpoint/2010/main" val="386885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7" name="Textbox 277"/>
          <p:cNvSpPr/>
          <p:nvPr/>
        </p:nvSpPr>
        <p:spPr>
          <a:xfrm rot="5400000">
            <a:off x="6650181" y="454352"/>
            <a:ext cx="2033353" cy="2033353"/>
          </a:xfrm>
          <a:prstGeom prst="ellipse">
            <a:avLst/>
          </a:prstGeom>
          <a:noFill/>
          <a:ln w="381000" cap="flat" cmpd="sng">
            <a:solidFill>
              <a:schemeClr val="accent6"/>
            </a:solidFill>
            <a:prstDash val="solid"/>
            <a:round/>
            <a:headEnd type="none" w="med" len="med"/>
            <a:tailEnd type="none" w="med" len="med"/>
          </a:ln>
        </p:spPr>
        <p:txBody>
          <a:bodyPr lIns="89890" tIns="44934" rIns="89890" bIns="44934" anchor="ctr" anchorCtr="0">
            <a:noAutofit/>
          </a:bodyPr>
          <a:lstStyle/>
          <a:p>
            <a:pPr marL="0" marR="0" lvl="0" indent="0" algn="ctr" rtl="0">
              <a:spcBef>
                <a:spcPts val="0"/>
              </a:spcBef>
              <a:buNone/>
            </a:pPr>
            <a:endParaRPr sz="1765" dirty="0">
              <a:solidFill>
                <a:srgbClr val="666666"/>
              </a:solidFill>
              <a:latin typeface="Calibri"/>
              <a:ea typeface="Calibri"/>
              <a:cs typeface="Calibri"/>
              <a:sym typeface="Calibri"/>
            </a:endParaRPr>
          </a:p>
        </p:txBody>
      </p:sp>
      <p:sp>
        <p:nvSpPr>
          <p:cNvPr id="270" name="Textbox 270"/>
          <p:cNvSpPr/>
          <p:nvPr/>
        </p:nvSpPr>
        <p:spPr>
          <a:xfrm rot="5400000">
            <a:off x="6650182" y="454351"/>
            <a:ext cx="2033353" cy="2033353"/>
          </a:xfrm>
          <a:prstGeom prst="ellipse">
            <a:avLst/>
          </a:prstGeom>
          <a:noFill/>
          <a:ln w="381000" cap="flat" cmpd="sng">
            <a:solidFill>
              <a:srgbClr val="800D1D"/>
            </a:solidFill>
            <a:prstDash val="solid"/>
            <a:round/>
            <a:headEnd type="none" w="med" len="med"/>
            <a:tailEnd type="none" w="med" len="med"/>
          </a:ln>
        </p:spPr>
        <p:txBody>
          <a:bodyPr lIns="89890" tIns="44934" rIns="89890" bIns="44934" anchor="ctr" anchorCtr="0">
            <a:noAutofit/>
          </a:bodyPr>
          <a:lstStyle/>
          <a:p>
            <a:pPr marL="0" marR="0" lvl="0" indent="0" algn="ctr" rtl="0">
              <a:spcBef>
                <a:spcPts val="0"/>
              </a:spcBef>
              <a:buNone/>
            </a:pPr>
            <a:endParaRPr sz="1765" dirty="0">
              <a:solidFill>
                <a:srgbClr val="666666"/>
              </a:solidFill>
              <a:latin typeface="Calibri"/>
              <a:ea typeface="Calibri"/>
              <a:cs typeface="Calibri"/>
              <a:sym typeface="Calibri"/>
            </a:endParaRPr>
          </a:p>
        </p:txBody>
      </p:sp>
      <p:sp>
        <p:nvSpPr>
          <p:cNvPr id="274" name="Textbox 274"/>
          <p:cNvSpPr txBox="1">
            <a:spLocks noGrp="1"/>
          </p:cNvSpPr>
          <p:nvPr>
            <p:ph type="body" idx="3"/>
          </p:nvPr>
        </p:nvSpPr>
        <p:spPr>
          <a:xfrm>
            <a:off x="319042" y="3382745"/>
            <a:ext cx="8478593" cy="914400"/>
          </a:xfrm>
          <a:prstGeom prst="rect">
            <a:avLst/>
          </a:prstGeom>
          <a:noFill/>
          <a:ln>
            <a:noFill/>
          </a:ln>
        </p:spPr>
        <p:txBody>
          <a:bodyPr lIns="91425" tIns="91425" rIns="91425" bIns="91425" anchor="t" anchorCtr="0"/>
          <a:lstStyle>
            <a:lvl1pPr marL="0" marR="0" lvl="0" indent="0" algn="l" rtl="0">
              <a:spcBef>
                <a:spcPts val="1553"/>
              </a:spcBef>
              <a:buClr>
                <a:schemeClr val="lt1"/>
              </a:buClr>
              <a:buFont typeface="Arial"/>
              <a:buNone/>
              <a:defRPr sz="7765" b="1" i="0" u="none" strike="noStrike" cap="none">
                <a:solidFill>
                  <a:schemeClr val="lt1"/>
                </a:solidFill>
                <a:latin typeface="Helvetica Neue"/>
                <a:ea typeface="Helvetica Neue"/>
                <a:cs typeface="Helvetica Neue"/>
                <a:sym typeface="Helvetica Neue"/>
              </a:defRPr>
            </a:lvl1pPr>
            <a:lvl2pPr marL="449504" marR="0" lvl="1" indent="-1245" algn="l" rtl="0">
              <a:spcBef>
                <a:spcPts val="547"/>
              </a:spcBef>
              <a:buClr>
                <a:schemeClr val="dk1"/>
              </a:buClr>
              <a:buFont typeface="Arial"/>
              <a:buNone/>
              <a:defRPr sz="2735" b="0" i="0" u="none" strike="noStrike" cap="none">
                <a:solidFill>
                  <a:schemeClr val="dk1"/>
                </a:solidFill>
                <a:latin typeface="Helvetica Neue"/>
                <a:ea typeface="Helvetica Neue"/>
                <a:cs typeface="Helvetica Neue"/>
                <a:sym typeface="Helvetica Neue"/>
              </a:defRPr>
            </a:lvl2pPr>
            <a:lvl3pPr marL="899011" marR="0" lvl="2" indent="-2493" algn="l" rtl="0">
              <a:spcBef>
                <a:spcPts val="476"/>
              </a:spcBef>
              <a:buClr>
                <a:schemeClr val="dk1"/>
              </a:buClr>
              <a:buFont typeface="Arial"/>
              <a:buNone/>
              <a:defRPr sz="2382" b="0" i="0" u="none" strike="noStrike" cap="none">
                <a:solidFill>
                  <a:schemeClr val="dk1"/>
                </a:solidFill>
                <a:latin typeface="Helvetica Neue"/>
                <a:ea typeface="Helvetica Neue"/>
                <a:cs typeface="Helvetica Neue"/>
                <a:sym typeface="Helvetica Neue"/>
              </a:defRPr>
            </a:lvl3pPr>
            <a:lvl4pPr marL="1348516" marR="0" lvl="3" indent="-3739" algn="l" rtl="0">
              <a:spcBef>
                <a:spcPts val="388"/>
              </a:spcBef>
              <a:buClr>
                <a:schemeClr val="dk1"/>
              </a:buClr>
              <a:buFont typeface="Arial"/>
              <a:buNone/>
              <a:defRPr sz="1941" b="0" i="0" u="none" strike="noStrike" cap="none">
                <a:solidFill>
                  <a:schemeClr val="dk1"/>
                </a:solidFill>
                <a:latin typeface="Helvetica Neue"/>
                <a:ea typeface="Helvetica Neue"/>
                <a:cs typeface="Helvetica Neue"/>
                <a:sym typeface="Helvetica Neue"/>
              </a:defRPr>
            </a:lvl4pPr>
            <a:lvl5pPr marL="1798021" marR="0" lvl="4" indent="-4985" algn="l" rtl="0">
              <a:spcBef>
                <a:spcPts val="388"/>
              </a:spcBef>
              <a:buClr>
                <a:schemeClr val="dk1"/>
              </a:buClr>
              <a:buFont typeface="Arial"/>
              <a:buNone/>
              <a:defRPr sz="1941" b="0" i="0" u="none" strike="noStrike" cap="none">
                <a:solidFill>
                  <a:schemeClr val="dk1"/>
                </a:solidFill>
                <a:latin typeface="Helvetica Neue"/>
                <a:ea typeface="Helvetica Neue"/>
                <a:cs typeface="Helvetica Neue"/>
                <a:sym typeface="Helvetica Neue"/>
              </a:defRPr>
            </a:lvl5pPr>
            <a:lvl6pPr marL="2472279" marR="0" lvl="5" indent="-107711"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6pPr>
            <a:lvl7pPr marL="2921785" marR="0" lvl="6" indent="-108959"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7pPr>
            <a:lvl8pPr marL="3371290" marR="0" lvl="7" indent="-110204"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8pPr>
            <a:lvl9pPr marL="3820796" marR="0" lvl="8" indent="-111450"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468990" y="4676316"/>
            <a:ext cx="3277112"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378843" y="4750284"/>
            <a:ext cx="8418793" cy="1228949"/>
          </a:xfrm>
          <a:prstGeom prst="rect">
            <a:avLst/>
          </a:prstGeom>
          <a:noFill/>
          <a:ln>
            <a:noFill/>
          </a:ln>
        </p:spPr>
        <p:txBody>
          <a:bodyPr lIns="91425" tIns="91425" rIns="91425" bIns="91425" anchor="t" anchorCtr="0"/>
          <a:lstStyle>
            <a:lvl1pPr marL="0" marR="0" lvl="0" indent="0" algn="l" rtl="0">
              <a:spcBef>
                <a:spcPts val="424"/>
              </a:spcBef>
              <a:buClr>
                <a:srgbClr val="FFFFFF"/>
              </a:buClr>
              <a:buFont typeface="Arial"/>
              <a:buNone/>
              <a:defRPr sz="2118" b="0" i="0" u="none" strike="noStrike" cap="none">
                <a:solidFill>
                  <a:srgbClr val="FFFFFF"/>
                </a:solidFill>
                <a:latin typeface="Helvetica Neue"/>
                <a:ea typeface="Helvetica Neue"/>
                <a:cs typeface="Helvetica Neue"/>
                <a:sym typeface="Helvetica Neue"/>
              </a:defRPr>
            </a:lvl1pPr>
            <a:lvl2pPr marL="449504" marR="0" lvl="1" indent="-1245" algn="ctr" rtl="0">
              <a:spcBef>
                <a:spcPts val="547"/>
              </a:spcBef>
              <a:buClr>
                <a:schemeClr val="lt1"/>
              </a:buClr>
              <a:buFont typeface="Arial"/>
              <a:buNone/>
              <a:defRPr sz="2735" b="0" i="0" u="none" strike="noStrike" cap="none">
                <a:solidFill>
                  <a:schemeClr val="lt1"/>
                </a:solidFill>
                <a:latin typeface="Helvetica Neue"/>
                <a:ea typeface="Helvetica Neue"/>
                <a:cs typeface="Helvetica Neue"/>
                <a:sym typeface="Helvetica Neue"/>
              </a:defRPr>
            </a:lvl2pPr>
            <a:lvl3pPr marL="899009" marR="0" lvl="2" indent="-2491" algn="ctr" rtl="0">
              <a:spcBef>
                <a:spcPts val="476"/>
              </a:spcBef>
              <a:buClr>
                <a:schemeClr val="lt1"/>
              </a:buClr>
              <a:buFont typeface="Arial"/>
              <a:buNone/>
              <a:defRPr sz="2382" b="0" i="0" u="none" strike="noStrike" cap="none">
                <a:solidFill>
                  <a:schemeClr val="lt1"/>
                </a:solidFill>
                <a:latin typeface="Helvetica Neue"/>
                <a:ea typeface="Helvetica Neue"/>
                <a:cs typeface="Helvetica Neue"/>
                <a:sym typeface="Helvetica Neue"/>
              </a:defRPr>
            </a:lvl3pPr>
            <a:lvl4pPr marL="1348516" marR="0" lvl="3" indent="-3739" algn="ctr" rtl="0">
              <a:spcBef>
                <a:spcPts val="388"/>
              </a:spcBef>
              <a:buClr>
                <a:schemeClr val="lt1"/>
              </a:buClr>
              <a:buFont typeface="Arial"/>
              <a:buNone/>
              <a:defRPr sz="1941" b="0" i="0" u="none" strike="noStrike" cap="none">
                <a:solidFill>
                  <a:schemeClr val="lt1"/>
                </a:solidFill>
                <a:latin typeface="Helvetica Neue"/>
                <a:ea typeface="Helvetica Neue"/>
                <a:cs typeface="Helvetica Neue"/>
                <a:sym typeface="Helvetica Neue"/>
              </a:defRPr>
            </a:lvl4pPr>
            <a:lvl5pPr marL="1798021" marR="0" lvl="4" indent="-4985" algn="ctr" rtl="0">
              <a:spcBef>
                <a:spcPts val="388"/>
              </a:spcBef>
              <a:buClr>
                <a:schemeClr val="lt1"/>
              </a:buClr>
              <a:buFont typeface="Arial"/>
              <a:buNone/>
              <a:defRPr sz="1941" b="0" i="0" u="none" strike="noStrike" cap="none">
                <a:solidFill>
                  <a:schemeClr val="lt1"/>
                </a:solidFill>
                <a:latin typeface="Helvetica Neue"/>
                <a:ea typeface="Helvetica Neue"/>
                <a:cs typeface="Helvetica Neue"/>
                <a:sym typeface="Helvetica Neue"/>
              </a:defRPr>
            </a:lvl5pPr>
            <a:lvl6pPr marL="2247527" marR="0" lvl="5" indent="-6231"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6pPr>
            <a:lvl7pPr marL="2697032" marR="0" lvl="6" indent="-7476"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7pPr>
            <a:lvl8pPr marL="3146537" marR="0" lvl="7" indent="-8723"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8pPr>
            <a:lvl9pPr marL="3596043" marR="0" lvl="8" indent="-9969"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586525" y="4510461"/>
            <a:ext cx="6269000" cy="1143000"/>
          </a:xfrm>
        </p:spPr>
        <p:txBody>
          <a:bodyPr/>
          <a:lstStyle/>
          <a:p>
            <a:r>
              <a:rPr lang="en-US" dirty="0"/>
              <a:t>Click to edit Master title style</a:t>
            </a:r>
          </a:p>
        </p:txBody>
      </p:sp>
      <p:sp>
        <p:nvSpPr>
          <p:cNvPr id="4" name="Content Placeholder 3"/>
          <p:cNvSpPr>
            <a:spLocks noGrp="1"/>
          </p:cNvSpPr>
          <p:nvPr>
            <p:ph sz="quarter" idx="10"/>
          </p:nvPr>
        </p:nvSpPr>
        <p:spPr>
          <a:xfrm>
            <a:off x="7231784" y="888067"/>
            <a:ext cx="1095375" cy="1196228"/>
          </a:xfrm>
        </p:spPr>
        <p:txBody>
          <a:bodyPr/>
          <a:lstStyle/>
          <a:p>
            <a:pPr lvl="0"/>
            <a:endParaRPr lang="en-US" dirty="0"/>
          </a:p>
        </p:txBody>
      </p:sp>
      <p:sp>
        <p:nvSpPr>
          <p:cNvPr id="6" name="Picture Placeholder 5"/>
          <p:cNvSpPr>
            <a:spLocks noGrp="1"/>
          </p:cNvSpPr>
          <p:nvPr>
            <p:ph type="pic" sz="quarter" idx="11"/>
          </p:nvPr>
        </p:nvSpPr>
        <p:spPr>
          <a:xfrm>
            <a:off x="138546" y="1694890"/>
            <a:ext cx="3449205" cy="4531379"/>
          </a:xfrm>
        </p:spPr>
        <p:txBody>
          <a:bodyPr/>
          <a:lstStyle/>
          <a:p>
            <a:endParaRPr lang="en-US" dirty="0"/>
          </a:p>
        </p:txBody>
      </p:sp>
      <p:sp>
        <p:nvSpPr>
          <p:cNvPr id="8" name="Content Placeholder 7"/>
          <p:cNvSpPr>
            <a:spLocks noGrp="1"/>
          </p:cNvSpPr>
          <p:nvPr>
            <p:ph sz="quarter" idx="12"/>
          </p:nvPr>
        </p:nvSpPr>
        <p:spPr>
          <a:xfrm>
            <a:off x="6642475" y="6121263"/>
            <a:ext cx="1788103" cy="282385"/>
          </a:xfrm>
          <a:solidFill>
            <a:schemeClr val="dk2"/>
          </a:solidFill>
        </p:spPr>
        <p:txBody>
          <a:bodyPr wrap="square" rtlCol="0" anchor="ctr">
            <a:spAutoFit/>
          </a:bodyPr>
          <a:lstStyle>
            <a:lvl1pPr>
              <a:defRPr lang="en-US" sz="1235" dirty="0">
                <a:solidFill>
                  <a:schemeClr val="bg1"/>
                </a:solidFill>
                <a:latin typeface="Arial" pitchFamily="34" charset="0"/>
                <a:ea typeface="Century Gothic" charset="0"/>
                <a:cs typeface="Arial" pitchFamily="34" charset="0"/>
                <a:sym typeface="Arial"/>
              </a:defRPr>
            </a:lvl1pPr>
          </a:lstStyle>
          <a:p>
            <a:pPr lvl="0">
              <a:spcBef>
                <a:spcPts val="0"/>
              </a:spcBef>
            </a:pPr>
            <a:endParaRPr lang="en-US" dirty="0"/>
          </a:p>
        </p:txBody>
      </p:sp>
      <p:sp>
        <p:nvSpPr>
          <p:cNvPr id="3" name="Rectangle 2"/>
          <p:cNvSpPr/>
          <p:nvPr userDrawn="1"/>
        </p:nvSpPr>
        <p:spPr>
          <a:xfrm>
            <a:off x="96982" y="53788"/>
            <a:ext cx="1801091" cy="847165"/>
          </a:xfrm>
          <a:prstGeom prst="rect">
            <a:avLst/>
          </a:prstGeom>
          <a:solidFill>
            <a:srgbClr val="DA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7" name="Picture Placeholder 6"/>
          <p:cNvSpPr>
            <a:spLocks noGrp="1"/>
          </p:cNvSpPr>
          <p:nvPr>
            <p:ph type="pic" sz="quarter" idx="13"/>
          </p:nvPr>
        </p:nvSpPr>
        <p:spPr>
          <a:xfrm>
            <a:off x="346364" y="215713"/>
            <a:ext cx="1053523" cy="375397"/>
          </a:xfrm>
        </p:spPr>
        <p:txBody>
          <a:bodyPr/>
          <a:lstStyle/>
          <a:p>
            <a:endParaRPr lang="en-US" dirty="0"/>
          </a:p>
        </p:txBody>
      </p:sp>
    </p:spTree>
    <p:extLst>
      <p:ext uri="{BB962C8B-B14F-4D97-AF65-F5344CB8AC3E}">
        <p14:creationId xmlns:p14="http://schemas.microsoft.com/office/powerpoint/2010/main" val="231190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21377" y="637507"/>
            <a:ext cx="9087567" cy="719821"/>
          </a:xfrm>
        </p:spPr>
        <p:txBody>
          <a:bodyPr/>
          <a:lstStyle>
            <a:lvl1pPr>
              <a:spcBef>
                <a:spcPts val="551"/>
              </a:spcBef>
              <a:defRPr sz="3177" b="0">
                <a:solidFill>
                  <a:srgbClr val="DA1B2C"/>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06893" y="1705846"/>
            <a:ext cx="8912896" cy="4992720"/>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201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1953" y="103726"/>
            <a:ext cx="1385455" cy="413141"/>
          </a:xfrm>
          <a:prstGeom prst="rect">
            <a:avLst/>
          </a:prstGeom>
          <a:noFill/>
          <a:ln>
            <a:noFill/>
          </a:ln>
        </p:spPr>
      </p:pic>
      <p:sp>
        <p:nvSpPr>
          <p:cNvPr id="4" name="Title 1"/>
          <p:cNvSpPr>
            <a:spLocks noGrp="1"/>
          </p:cNvSpPr>
          <p:nvPr>
            <p:ph type="title"/>
          </p:nvPr>
        </p:nvSpPr>
        <p:spPr>
          <a:xfrm>
            <a:off x="0" y="650558"/>
            <a:ext cx="9087567" cy="870984"/>
          </a:xfrm>
        </p:spPr>
        <p:txBody>
          <a:bodyPr/>
          <a:lstStyle>
            <a:lvl1pPr>
              <a:spcBef>
                <a:spcPts val="551"/>
              </a:spcBef>
              <a:defRPr sz="3177" b="0">
                <a:solidFill>
                  <a:srgbClr val="DA1B2C"/>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24211" y="1862223"/>
            <a:ext cx="8912896" cy="2562056"/>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73182" y="4588809"/>
            <a:ext cx="2874818" cy="1865779"/>
          </a:xfrm>
        </p:spPr>
        <p:txBody>
          <a:bodyPr/>
          <a:lstStyle/>
          <a:p>
            <a:endParaRPr lang="en-US" dirty="0"/>
          </a:p>
        </p:txBody>
      </p:sp>
      <p:sp>
        <p:nvSpPr>
          <p:cNvPr id="7" name="Picture Placeholder 6"/>
          <p:cNvSpPr>
            <a:spLocks noGrp="1"/>
          </p:cNvSpPr>
          <p:nvPr>
            <p:ph type="pic" sz="quarter" idx="12"/>
          </p:nvPr>
        </p:nvSpPr>
        <p:spPr>
          <a:xfrm>
            <a:off x="5663045" y="4790514"/>
            <a:ext cx="2840182" cy="1664074"/>
          </a:xfrm>
        </p:spPr>
        <p:txBody>
          <a:bodyPr/>
          <a:lstStyle/>
          <a:p>
            <a:endParaRPr lang="en-US" dirty="0"/>
          </a:p>
        </p:txBody>
      </p:sp>
      <p:sp>
        <p:nvSpPr>
          <p:cNvPr id="6" name="Table Placeholder 5"/>
          <p:cNvSpPr>
            <a:spLocks noGrp="1"/>
          </p:cNvSpPr>
          <p:nvPr>
            <p:ph type="tbl" sz="quarter" idx="13"/>
          </p:nvPr>
        </p:nvSpPr>
        <p:spPr>
          <a:xfrm>
            <a:off x="3251490" y="4784912"/>
            <a:ext cx="1750579" cy="1145801"/>
          </a:xfrm>
        </p:spPr>
        <p:txBody>
          <a:bodyPr/>
          <a:lstStyle/>
          <a:p>
            <a:endParaRPr lang="en-US" dirty="0"/>
          </a:p>
        </p:txBody>
      </p:sp>
      <p:sp>
        <p:nvSpPr>
          <p:cNvPr id="9" name="Content Placeholder 8"/>
          <p:cNvSpPr>
            <a:spLocks noGrp="1"/>
          </p:cNvSpPr>
          <p:nvPr>
            <p:ph sz="quarter" idx="14"/>
          </p:nvPr>
        </p:nvSpPr>
        <p:spPr>
          <a:xfrm>
            <a:off x="3325091" y="6143625"/>
            <a:ext cx="1982932" cy="480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46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Figure+Caption">
    <p:bg>
      <p:bgPr>
        <a:solidFill>
          <a:schemeClr val="lt1"/>
        </a:solidFill>
        <a:effectLst/>
      </p:bgPr>
    </p:bg>
    <p:spTree>
      <p:nvGrpSpPr>
        <p:cNvPr id="1" name="Shape 81"/>
        <p:cNvGrpSpPr/>
        <p:nvPr/>
      </p:nvGrpSpPr>
      <p:grpSpPr>
        <a:xfrm>
          <a:off x="0" y="0"/>
          <a:ext cx="0" cy="0"/>
          <a:chOff x="0" y="0"/>
          <a:chExt cx="0" cy="0"/>
        </a:xfrm>
      </p:grpSpPr>
      <p:sp>
        <p:nvSpPr>
          <p:cNvPr id="4" name="Title 1"/>
          <p:cNvSpPr>
            <a:spLocks noGrp="1"/>
          </p:cNvSpPr>
          <p:nvPr>
            <p:ph type="title"/>
          </p:nvPr>
        </p:nvSpPr>
        <p:spPr>
          <a:xfrm>
            <a:off x="0" y="650558"/>
            <a:ext cx="9087567" cy="870984"/>
          </a:xfrm>
        </p:spPr>
        <p:txBody>
          <a:bodyPr/>
          <a:lstStyle>
            <a:lvl1pPr>
              <a:spcBef>
                <a:spcPts val="551"/>
              </a:spcBef>
              <a:defRPr sz="3177" b="0">
                <a:solidFill>
                  <a:srgbClr val="002060"/>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24211" y="1862223"/>
            <a:ext cx="8912896" cy="2562056"/>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73182" y="4588809"/>
            <a:ext cx="2874818" cy="1865779"/>
          </a:xfrm>
        </p:spPr>
        <p:txBody>
          <a:bodyPr/>
          <a:lstStyle/>
          <a:p>
            <a:endParaRPr lang="en-US" dirty="0"/>
          </a:p>
        </p:txBody>
      </p:sp>
      <p:sp>
        <p:nvSpPr>
          <p:cNvPr id="7" name="Picture Placeholder 6"/>
          <p:cNvSpPr>
            <a:spLocks noGrp="1"/>
          </p:cNvSpPr>
          <p:nvPr>
            <p:ph type="pic" sz="quarter" idx="12"/>
          </p:nvPr>
        </p:nvSpPr>
        <p:spPr>
          <a:xfrm>
            <a:off x="5663045" y="4790514"/>
            <a:ext cx="2840182" cy="1664074"/>
          </a:xfrm>
        </p:spPr>
        <p:txBody>
          <a:bodyPr/>
          <a:lstStyle/>
          <a:p>
            <a:endParaRPr lang="en-US" dirty="0"/>
          </a:p>
        </p:txBody>
      </p:sp>
      <p:sp>
        <p:nvSpPr>
          <p:cNvPr id="6" name="Table Placeholder 5"/>
          <p:cNvSpPr>
            <a:spLocks noGrp="1"/>
          </p:cNvSpPr>
          <p:nvPr>
            <p:ph type="tbl" sz="quarter" idx="13"/>
          </p:nvPr>
        </p:nvSpPr>
        <p:spPr>
          <a:xfrm>
            <a:off x="3251490" y="4784912"/>
            <a:ext cx="1750579" cy="1145801"/>
          </a:xfrm>
        </p:spPr>
        <p:txBody>
          <a:bodyPr/>
          <a:lstStyle/>
          <a:p>
            <a:endParaRPr lang="en-US" dirty="0"/>
          </a:p>
        </p:txBody>
      </p:sp>
      <p:sp>
        <p:nvSpPr>
          <p:cNvPr id="9" name="Content Placeholder 8"/>
          <p:cNvSpPr>
            <a:spLocks noGrp="1"/>
          </p:cNvSpPr>
          <p:nvPr>
            <p:ph sz="quarter" idx="14"/>
          </p:nvPr>
        </p:nvSpPr>
        <p:spPr>
          <a:xfrm>
            <a:off x="3325091" y="6143625"/>
            <a:ext cx="1982932" cy="480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505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11250" y="5397500"/>
            <a:ext cx="9136063" cy="1447800"/>
          </a:xfrm>
          <a:prstGeom prst="rect">
            <a:avLst/>
          </a:prstGeom>
          <a:solidFill>
            <a:schemeClr val="tx1">
              <a:alpha val="81000"/>
            </a:schemeClr>
          </a:solidFill>
        </p:spPr>
        <p:txBody>
          <a:bodyPr anchor="ctr">
            <a:normAutofit/>
          </a:bodyPr>
          <a:lstStyle/>
          <a:p>
            <a:pPr algn="r">
              <a:defRPr/>
            </a:pPr>
            <a:endParaRPr lang="en-US" sz="6000" spc="50" dirty="0">
              <a:latin typeface="Candara" pitchFamily="34" charset="0"/>
              <a:ea typeface="Tahoma" pitchFamily="34" charset="0"/>
              <a:cs typeface="Tahoma" pitchFamily="34" charset="0"/>
            </a:endParaRPr>
          </a:p>
        </p:txBody>
      </p:sp>
      <p:sp>
        <p:nvSpPr>
          <p:cNvPr id="6" name="TextBox 5"/>
          <p:cNvSpPr txBox="1"/>
          <p:nvPr/>
        </p:nvSpPr>
        <p:spPr>
          <a:xfrm>
            <a:off x="351183" y="5728361"/>
            <a:ext cx="2438400" cy="1107996"/>
          </a:xfrm>
          <a:prstGeom prst="rect">
            <a:avLst/>
          </a:prstGeom>
          <a:noFill/>
        </p:spPr>
        <p:txBody>
          <a:bodyPr wrap="square">
            <a:spAutoFit/>
          </a:bodyPr>
          <a:lstStyle/>
          <a:p>
            <a:pPr>
              <a:defRPr/>
            </a:pPr>
            <a:r>
              <a:rPr lang="en-US" sz="6600" b="1" spc="-300" dirty="0">
                <a:solidFill>
                  <a:schemeClr val="bg1"/>
                </a:solidFill>
                <a:effectLst>
                  <a:outerShdw blurRad="38100" dist="38100" dir="2700000" algn="tl">
                    <a:srgbClr val="000000">
                      <a:alpha val="43137"/>
                    </a:srgbClr>
                  </a:outerShdw>
                </a:effectLst>
                <a:latin typeface="Tw Cen MT"/>
                <a:ea typeface="Tahoma" pitchFamily="34" charset="0"/>
                <a:cs typeface="Tw Cen MT"/>
              </a:rPr>
              <a:t>10(25)</a:t>
            </a:r>
          </a:p>
        </p:txBody>
      </p:sp>
      <p:sp>
        <p:nvSpPr>
          <p:cNvPr id="7" name="TextBox 6"/>
          <p:cNvSpPr txBox="1"/>
          <p:nvPr/>
        </p:nvSpPr>
        <p:spPr>
          <a:xfrm rot="16200000">
            <a:off x="-418306" y="5981184"/>
            <a:ext cx="1358900" cy="369332"/>
          </a:xfrm>
          <a:prstGeom prst="rect">
            <a:avLst/>
          </a:prstGeom>
          <a:noFill/>
        </p:spPr>
        <p:txBody>
          <a:bodyPr>
            <a:spAutoFit/>
          </a:bodyPr>
          <a:lstStyle/>
          <a:p>
            <a:pPr>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8" name="TextBox 7"/>
          <p:cNvSpPr txBox="1"/>
          <p:nvPr/>
        </p:nvSpPr>
        <p:spPr>
          <a:xfrm>
            <a:off x="0" y="-15356"/>
            <a:ext cx="7696200" cy="307777"/>
          </a:xfrm>
          <a:prstGeom prst="rect">
            <a:avLst/>
          </a:prstGeom>
          <a:noFill/>
        </p:spPr>
        <p:txBody>
          <a:bodyPr wrap="square">
            <a:spAutoFit/>
          </a:bodyPr>
          <a:lstStyle/>
          <a:p>
            <a:pPr algn="l">
              <a:defRPr/>
            </a:pPr>
            <a:r>
              <a:rPr lang="en-US" sz="1400" b="1" i="0" kern="0" cap="small" spc="400" dirty="0">
                <a:solidFill>
                  <a:schemeClr val="tx1">
                    <a:lumMod val="50000"/>
                    <a:lumOff val="50000"/>
                  </a:schemeClr>
                </a:solidFill>
                <a:latin typeface="Tw Cen MT" pitchFamily="34" charset="0"/>
              </a:rPr>
              <a:t>Slides by Solina Lindahl</a:t>
            </a:r>
          </a:p>
        </p:txBody>
      </p:sp>
      <p:sp>
        <p:nvSpPr>
          <p:cNvPr id="12" name="Title 1"/>
          <p:cNvSpPr txBox="1">
            <a:spLocks/>
          </p:cNvSpPr>
          <p:nvPr userDrawn="1"/>
        </p:nvSpPr>
        <p:spPr>
          <a:xfrm>
            <a:off x="1371600" y="5562600"/>
            <a:ext cx="7772400" cy="1447800"/>
          </a:xfrm>
          <a:prstGeom prst="rect">
            <a:avLst/>
          </a:prstGeom>
          <a:noFill/>
        </p:spPr>
        <p:txBody>
          <a:bodyPr>
            <a:noAutofit/>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r>
              <a:rPr lang="en-US" sz="3200" b="1" kern="0" spc="500" dirty="0">
                <a:latin typeface="Tw Cen MT"/>
                <a:cs typeface="Tw Cen MT"/>
              </a:rPr>
              <a:t>Savings, Investment Spending, and the Financial System</a:t>
            </a:r>
          </a:p>
        </p:txBody>
      </p:sp>
    </p:spTree>
    <p:extLst>
      <p:ext uri="{BB962C8B-B14F-4D97-AF65-F5344CB8AC3E}">
        <p14:creationId xmlns:p14="http://schemas.microsoft.com/office/powerpoint/2010/main" val="422087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slide" Target="../slides/slide4.xml"/><Relationship Id="rId4" Type="http://schemas.openxmlformats.org/officeDocument/2006/relationships/slide" Target="../slides/slid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slide" Target="../slides/slide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slide" Target="../slides/slide4.xml"/><Relationship Id="rId4" Type="http://schemas.openxmlformats.org/officeDocument/2006/relationships/slide" Target="../slides/slide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18.xml"/><Relationship Id="rId5" Type="http://schemas.openxmlformats.org/officeDocument/2006/relationships/slide" Target="../slides/slide4.xml"/><Relationship Id="rId4" Type="http://schemas.openxmlformats.org/officeDocument/2006/relationships/slide" Target="../slides/slide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8C4C6F71-1803-43F0-8259-75F403F61E90}"/>
              </a:ext>
            </a:extLst>
          </p:cNvPr>
          <p:cNvSpPr txBox="1"/>
          <p:nvPr userDrawn="1"/>
        </p:nvSpPr>
        <p:spPr>
          <a:xfrm>
            <a:off x="8534400" y="6416509"/>
            <a:ext cx="457176" cy="369332"/>
          </a:xfrm>
          <a:prstGeom prst="rect">
            <a:avLst/>
          </a:prstGeom>
          <a:noFill/>
        </p:spPr>
        <p:txBody>
          <a:bodyPr wrap="none" rtlCol="0">
            <a:spAutoFit/>
          </a:bodyPr>
          <a:lstStyle/>
          <a:p>
            <a:fld id="{E1F40909-BC14-4646-8BA7-7531294A0C90}" type="slidenum">
              <a:rPr lang="en-US" b="1" smtClean="0"/>
              <a:t>‹#›</a:t>
            </a:fld>
            <a:endParaRPr lang="en-US" b="1" dirty="0"/>
          </a:p>
        </p:txBody>
      </p:sp>
    </p:spTree>
  </p:cSld>
  <p:clrMap bg1="lt1" tx1="dk1" bg2="lt2" tx2="dk2" accent1="accent1" accent2="accent2" accent3="accent3" accent4="accent4" accent5="accent5" accent6="accent6" hlink="hlink" folHlink="folHlink"/>
  <p:sldLayoutIdLst>
    <p:sldLayoutId id="2147483694" r:id="rId1"/>
    <p:sldLayoutId id="2147483786" r:id="rId2"/>
    <p:sldLayoutId id="2147483802" r:id="rId3"/>
    <p:sldLayoutId id="2147483855" r:id="rId4"/>
    <p:sldLayoutId id="2147483856" r:id="rId5"/>
    <p:sldLayoutId id="2147483857" r:id="rId6"/>
    <p:sldLayoutId id="2147483858" r:id="rId7"/>
    <p:sldLayoutId id="2147483859" r:id="rId8"/>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sldNum="0" hdr="0" dt="0"/>
  <p:txStyles>
    <p:titleStyle>
      <a:lvl1pPr algn="ctr" rtl="0" eaLnBrk="1" fontAlgn="base" hangingPunct="1">
        <a:spcBef>
          <a:spcPct val="0"/>
        </a:spcBef>
        <a:spcAft>
          <a:spcPct val="0"/>
        </a:spcAft>
        <a:defRPr sz="4400" b="1" kern="1200">
          <a:solidFill>
            <a:schemeClr val="tx1"/>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4"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a:t>
            </a:r>
            <a:r>
              <a:rPr lang="en-US" sz="3200" b="0" spc="60" baseline="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 CASE</a:t>
            </a:r>
            <a:endPar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055139934"/>
      </p:ext>
    </p:extLst>
  </p:cSld>
  <p:clrMap bg1="lt1" tx1="dk1" bg2="lt2" tx2="dk2" accent1="accent1" accent2="accent2" accent3="accent3" accent4="accent4" accent5="accent5" accent6="accent6" hlink="hlink" folHlink="folHlink"/>
  <p:sldLayoutIdLst>
    <p:sldLayoutId id="2147483712" r:id="rId1"/>
    <p:sldLayoutId id="2147483713"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11" name="Right Arrow 10">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extLst>
      <p:ext uri="{BB962C8B-B14F-4D97-AF65-F5344CB8AC3E}">
        <p14:creationId xmlns:p14="http://schemas.microsoft.com/office/powerpoint/2010/main" val="3999456525"/>
      </p:ext>
    </p:extLst>
  </p:cSld>
  <p:clrMap bg1="lt1" tx1="dk1" bg2="lt2" tx2="dk2" accent1="accent1" accent2="accent2" accent3="accent3" accent4="accent4" accent5="accent5" accent6="accent6" hlink="hlink" folHlink="folHlink"/>
  <p:sldLayoutIdLst>
    <p:sldLayoutId id="2147483715" r:id="rId1"/>
    <p:sldLayoutId id="2147483716"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35582923"/>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6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32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8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4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a:latin typeface="Gill Sans"/>
                <a:cs typeface="Gill Sans"/>
              </a:rPr>
              <a:t>Copyright 2015 Worth Publishers</a:t>
            </a:r>
            <a:endParaRPr lang="en-US" sz="1000" kern="0" cap="all" spc="1060" dirty="0">
              <a:latin typeface="Gill Sans"/>
              <a:cs typeface="Gill Sans"/>
            </a:endParaRPr>
          </a:p>
        </p:txBody>
      </p:sp>
    </p:spTree>
    <p:extLst>
      <p:ext uri="{BB962C8B-B14F-4D97-AF65-F5344CB8AC3E}">
        <p14:creationId xmlns:p14="http://schemas.microsoft.com/office/powerpoint/2010/main" val="2096068277"/>
      </p:ext>
    </p:extLst>
  </p:cSld>
  <p:clrMap bg1="lt1" tx1="dk1" bg2="lt2" tx2="dk2" accent1="accent1" accent2="accent2" accent3="accent3" accent4="accent4" accent5="accent5" accent6="accent6" hlink="hlink" folHlink="folHlink"/>
  <p:sldLayoutIdLst>
    <p:sldLayoutId id="2147483720" r:id="rId1"/>
    <p:sldLayoutId id="2147483841"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a:t>ECONOMICS</a:t>
            </a:r>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a:solidFill>
                  <a:srgbClr val="F79646">
                    <a:lumMod val="75000"/>
                  </a:srgbClr>
                </a:solidFill>
              </a:rPr>
              <a:t>IN ACTION</a:t>
            </a: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a:latin typeface="Gill Sans"/>
                <a:cs typeface="Gill Sans"/>
              </a:rPr>
              <a:t>Copyright 2015 Worth Publishers</a:t>
            </a:r>
            <a:endParaRPr lang="en-US" sz="1000" kern="0" cap="all" spc="1060" dirty="0">
              <a:latin typeface="Gill Sans"/>
              <a:cs typeface="Gill Sans"/>
            </a:endParaRPr>
          </a:p>
        </p:txBody>
      </p:sp>
    </p:spTree>
    <p:extLst>
      <p:ext uri="{BB962C8B-B14F-4D97-AF65-F5344CB8AC3E}">
        <p14:creationId xmlns:p14="http://schemas.microsoft.com/office/powerpoint/2010/main" val="3489126294"/>
      </p:ext>
    </p:extLst>
  </p:cSld>
  <p:clrMap bg1="lt1" tx1="dk1" bg2="lt2" tx2="dk2" accent1="accent1" accent2="accent2" accent3="accent3" accent4="accent4" accent5="accent5" accent6="accent6" hlink="hlink" folHlink="folHlink"/>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upload.wikimedia.org/wikipedia/commons/3/3e/NYSE127.jp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vimeo.com/3261363"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21"/>
        <p:cNvGrpSpPr/>
        <p:nvPr/>
      </p:nvGrpSpPr>
      <p:grpSpPr>
        <a:xfrm>
          <a:off x="0" y="0"/>
          <a:ext cx="0" cy="0"/>
          <a:chOff x="0" y="0"/>
          <a:chExt cx="0" cy="0"/>
        </a:xfrm>
      </p:grpSpPr>
      <p:pic>
        <p:nvPicPr>
          <p:cNvPr id="10" name="Textbox 89" descr="Macmillan Learning logo"/>
          <p:cNvPicPr preferRelativeResize="0">
            <a:picLocks noGrp="1"/>
          </p:cNvPicPr>
          <p:nvPr>
            <p:ph type="pic" sz="quarter" idx="13"/>
          </p:nvPr>
        </p:nvPicPr>
        <p:blipFill rotWithShape="1">
          <a:blip r:embed="rId3">
            <a:alphaModFix/>
          </a:blip>
          <a:stretch/>
        </p:blipFill>
        <p:spPr>
          <a:xfrm>
            <a:off x="237903" y="211846"/>
            <a:ext cx="1347395" cy="411480"/>
          </a:xfrm>
          <a:prstGeom prst="rect">
            <a:avLst/>
          </a:prstGeom>
          <a:noFill/>
          <a:ln>
            <a:noFill/>
          </a:ln>
        </p:spPr>
      </p:pic>
      <p:pic>
        <p:nvPicPr>
          <p:cNvPr id="13" name="Picture Placeholder 12" descr="An image shows the front cover page of the fifth edition of the book titled &quot;Economics.&quot;&#10;&#10;The front cover page of the book shows the title of the book &quot;Economics&quot; printed at the top, followed by the names of the authors of the book as, Paul Krugman and Robin Wells. It is the Fifth Edition. The cover shows a montage of diverse photos of people, trains, building, engineers, fruits and vegetables, a human baby, factories emitting smoke, the Wall Street building, currencies, cows, a busy market street, a chemist in lab, and workers at construction site, reflecting the different faces of economy in the world."/>
          <p:cNvPicPr>
            <a:picLocks noGrp="1" noChangeAspect="1"/>
          </p:cNvPicPr>
          <p:nvPr>
            <p:ph type="pic" sz="quarter" idx="11"/>
          </p:nvPr>
        </p:nvPicPr>
        <p:blipFill>
          <a:blip r:embed="rId4" cstate="screen">
            <a:extLst>
              <a:ext uri="{28A0092B-C50C-407E-A947-70E740481C1C}">
                <a14:useLocalDpi xmlns:a14="http://schemas.microsoft.com/office/drawing/2010/main" val="0"/>
              </a:ext>
            </a:extLst>
          </a:blip>
          <a:stretch>
            <a:fillRect/>
          </a:stretch>
        </p:blipFill>
        <p:spPr>
          <a:xfrm>
            <a:off x="217609" y="1002505"/>
            <a:ext cx="4007894" cy="5429922"/>
          </a:xfrm>
          <a:prstGeom prst="rect">
            <a:avLst/>
          </a:prstGeom>
        </p:spPr>
      </p:pic>
      <p:sp>
        <p:nvSpPr>
          <p:cNvPr id="2" name="Title 1"/>
          <p:cNvSpPr>
            <a:spLocks noGrp="1"/>
          </p:cNvSpPr>
          <p:nvPr>
            <p:ph type="title"/>
          </p:nvPr>
        </p:nvSpPr>
        <p:spPr>
          <a:xfrm>
            <a:off x="6842179" y="1122808"/>
            <a:ext cx="1602269" cy="1244852"/>
          </a:xfrm>
        </p:spPr>
        <p:txBody>
          <a:bodyPr/>
          <a:lstStyle/>
          <a:p>
            <a:r>
              <a:rPr lang="en-US" sz="3530" dirty="0">
                <a:solidFill>
                  <a:schemeClr val="tx1"/>
                </a:solidFill>
                <a:latin typeface="Arial" pitchFamily="34" charset="0"/>
                <a:cs typeface="Arial" pitchFamily="34" charset="0"/>
              </a:rPr>
              <a:t>10</a:t>
            </a:r>
            <a:endParaRPr lang="en-US" sz="3530" dirty="0">
              <a:solidFill>
                <a:schemeClr val="tx1"/>
              </a:solidFill>
            </a:endParaRPr>
          </a:p>
        </p:txBody>
      </p:sp>
      <p:sp>
        <p:nvSpPr>
          <p:cNvPr id="9" name="Sub Title 1"/>
          <p:cNvSpPr>
            <a:spLocks noGrp="1"/>
          </p:cNvSpPr>
          <p:nvPr>
            <p:ph sz="quarter" idx="10"/>
          </p:nvPr>
        </p:nvSpPr>
        <p:spPr>
          <a:xfrm>
            <a:off x="4235823" y="2809851"/>
            <a:ext cx="4751469" cy="2636209"/>
          </a:xfrm>
        </p:spPr>
        <p:txBody>
          <a:bodyPr anchor="ctr"/>
          <a:lstStyle/>
          <a:p>
            <a:pPr algn="ctr"/>
            <a:r>
              <a:rPr lang="en-US" b="1" dirty="0">
                <a:solidFill>
                  <a:schemeClr val="tx1"/>
                </a:solidFill>
                <a:latin typeface="Arial" panose="020B0604020202020204" pitchFamily="34" charset="0"/>
                <a:cs typeface="Arial" panose="020B0604020202020204" pitchFamily="34" charset="0"/>
              </a:rPr>
              <a:t>SAVINGS, INVESTMENT SPENDING, AND THE FINANCIAL SYSTEM</a:t>
            </a:r>
          </a:p>
        </p:txBody>
      </p:sp>
      <p:sp>
        <p:nvSpPr>
          <p:cNvPr id="3" name="TextBox 2">
            <a:extLst>
              <a:ext uri="{FF2B5EF4-FFF2-40B4-BE49-F238E27FC236}">
                <a16:creationId xmlns:a16="http://schemas.microsoft.com/office/drawing/2014/main" id="{86609239-D4FB-411E-801C-857C89C36CE8}"/>
              </a:ext>
            </a:extLst>
          </p:cNvPr>
          <p:cNvSpPr txBox="1"/>
          <p:nvPr/>
        </p:nvSpPr>
        <p:spPr>
          <a:xfrm>
            <a:off x="8530092" y="6450140"/>
            <a:ext cx="457200" cy="369332"/>
          </a:xfrm>
          <a:prstGeom prst="rect">
            <a:avLst/>
          </a:prstGeom>
          <a:solidFill>
            <a:schemeClr val="accent1">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3664247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3" y="304800"/>
            <a:ext cx="8820286" cy="1053891"/>
          </a:xfrm>
        </p:spPr>
        <p:txBody>
          <a:bodyPr>
            <a:normAutofit/>
          </a:bodyPr>
          <a:lstStyle/>
          <a:p>
            <a:r>
              <a:rPr lang="en-US" sz="2800" b="1" spc="100" dirty="0">
                <a:solidFill>
                  <a:srgbClr val="0070C0"/>
                </a:solidFill>
                <a:latin typeface="Century Gothic"/>
                <a:ea typeface="+mn-ea"/>
              </a:rPr>
              <a:t>THE SAVINGS–INVESTMENT SPENDING IDENTITY IN AN OPEN ECONOMY </a:t>
            </a:r>
            <a:endParaRPr lang="en-US" dirty="0"/>
          </a:p>
        </p:txBody>
      </p:sp>
      <p:sp>
        <p:nvSpPr>
          <p:cNvPr id="3" name="Content Placeholder 2"/>
          <p:cNvSpPr>
            <a:spLocks noGrp="1"/>
          </p:cNvSpPr>
          <p:nvPr>
            <p:ph sz="quarter" idx="10"/>
          </p:nvPr>
        </p:nvSpPr>
        <p:spPr>
          <a:xfrm>
            <a:off x="186110" y="1524000"/>
            <a:ext cx="8650752" cy="4800600"/>
          </a:xfrm>
        </p:spPr>
        <p:txBody>
          <a:bodyPr>
            <a:normAutofit fontScale="92500" lnSpcReduction="20000"/>
          </a:bodyPr>
          <a:lstStyle/>
          <a:p>
            <a:r>
              <a:rPr lang="en-US" dirty="0"/>
              <a:t>In an open or international economy, goods and money can flow into and out of the country. </a:t>
            </a:r>
          </a:p>
          <a:p>
            <a:r>
              <a:rPr lang="en-US" dirty="0"/>
              <a:t>A country can receive </a:t>
            </a:r>
            <a:r>
              <a:rPr lang="en-US" b="1" dirty="0"/>
              <a:t>inflows</a:t>
            </a:r>
            <a:r>
              <a:rPr lang="en-US" dirty="0"/>
              <a:t> of funds—foreign savings that finance investment spending in that country. </a:t>
            </a:r>
          </a:p>
          <a:p>
            <a:r>
              <a:rPr lang="en-US" dirty="0"/>
              <a:t>A country can also generate </a:t>
            </a:r>
            <a:r>
              <a:rPr lang="en-US" b="1" dirty="0"/>
              <a:t>outflows</a:t>
            </a:r>
            <a:r>
              <a:rPr lang="en-US" dirty="0"/>
              <a:t> of funds—domestic savings that finance investment spending in another country. </a:t>
            </a:r>
          </a:p>
          <a:p>
            <a:r>
              <a:rPr lang="en-US" b="1" dirty="0"/>
              <a:t>Net capital inflow </a:t>
            </a:r>
            <a:r>
              <a:rPr lang="en-US" dirty="0"/>
              <a:t>is the total flow of funds into a country minus the total flow of funds out of a country.</a:t>
            </a:r>
          </a:p>
          <a:p>
            <a:r>
              <a:rPr lang="en-US" dirty="0"/>
              <a:t>A country with a positive net capital inflow has an extra flow of funds from abroad that can be used for investment spending.</a:t>
            </a:r>
          </a:p>
        </p:txBody>
      </p:sp>
    </p:spTree>
    <p:extLst>
      <p:ext uri="{BB962C8B-B14F-4D97-AF65-F5344CB8AC3E}">
        <p14:creationId xmlns:p14="http://schemas.microsoft.com/office/powerpoint/2010/main" val="355582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spc="0" dirty="0"/>
              <a:t>THE SAVINGS–INVESTMENT SPENDING IDENTITY IN AN OPEN ECONOMY</a:t>
            </a:r>
          </a:p>
        </p:txBody>
      </p:sp>
      <p:sp>
        <p:nvSpPr>
          <p:cNvPr id="3" name="Content Placeholder 2"/>
          <p:cNvSpPr>
            <a:spLocks noGrp="1"/>
          </p:cNvSpPr>
          <p:nvPr>
            <p:ph idx="1"/>
          </p:nvPr>
        </p:nvSpPr>
        <p:spPr>
          <a:xfrm>
            <a:off x="311727" y="467591"/>
            <a:ext cx="8839200" cy="4648200"/>
          </a:xfrm>
        </p:spPr>
        <p:txBody>
          <a:bodyPr>
            <a:noAutofit/>
          </a:bodyPr>
          <a:lstStyle/>
          <a:p>
            <a:pPr>
              <a:spcBef>
                <a:spcPts val="0"/>
              </a:spcBef>
              <a:spcAft>
                <a:spcPts val="1200"/>
              </a:spcAft>
            </a:pPr>
            <a:r>
              <a:rPr lang="en-US" sz="2400" dirty="0">
                <a:solidFill>
                  <a:srgbClr val="0070C0"/>
                </a:solidFill>
              </a:rPr>
              <a:t>A country that spends more on imports than it earns from exports must borrow the difference from foreigners.</a:t>
            </a:r>
          </a:p>
          <a:p>
            <a:pPr algn="ctr">
              <a:spcBef>
                <a:spcPts val="0"/>
              </a:spcBef>
              <a:spcAft>
                <a:spcPts val="1200"/>
              </a:spcAft>
            </a:pPr>
            <a:r>
              <a:rPr lang="en-US" sz="2800" i="1" dirty="0">
                <a:solidFill>
                  <a:srgbClr val="990033"/>
                </a:solidFill>
              </a:rPr>
              <a:t>NCI</a:t>
            </a:r>
            <a:r>
              <a:rPr lang="en-US" sz="2800" dirty="0">
                <a:solidFill>
                  <a:srgbClr val="990033"/>
                </a:solidFill>
              </a:rPr>
              <a:t> = </a:t>
            </a:r>
            <a:r>
              <a:rPr lang="en-US" sz="2800" i="1" dirty="0">
                <a:solidFill>
                  <a:srgbClr val="990033"/>
                </a:solidFill>
              </a:rPr>
              <a:t>IM</a:t>
            </a:r>
            <a:r>
              <a:rPr lang="en-US" sz="2800" dirty="0">
                <a:solidFill>
                  <a:srgbClr val="990033"/>
                </a:solidFill>
              </a:rPr>
              <a:t> − </a:t>
            </a:r>
            <a:r>
              <a:rPr lang="en-US" sz="2800" i="1" dirty="0">
                <a:solidFill>
                  <a:srgbClr val="990033"/>
                </a:solidFill>
              </a:rPr>
              <a:t>X</a:t>
            </a:r>
          </a:p>
          <a:p>
            <a:pPr>
              <a:spcBef>
                <a:spcPts val="0"/>
              </a:spcBef>
              <a:spcAft>
                <a:spcPts val="1200"/>
              </a:spcAft>
            </a:pPr>
            <a:r>
              <a:rPr lang="en-US" sz="2400" b="0" dirty="0"/>
              <a:t>Net capital inflow = imports − exports.</a:t>
            </a:r>
          </a:p>
          <a:p>
            <a:pPr>
              <a:spcBef>
                <a:spcPts val="0"/>
              </a:spcBef>
              <a:spcAft>
                <a:spcPts val="1200"/>
              </a:spcAft>
            </a:pPr>
            <a:r>
              <a:rPr lang="en-US" sz="2400" b="0" dirty="0"/>
              <a:t>Rearrange </a:t>
            </a:r>
            <a:r>
              <a:rPr lang="pl-PL" sz="2400" b="0" dirty="0"/>
              <a:t>GDP = </a:t>
            </a:r>
            <a:r>
              <a:rPr lang="pl-PL" sz="2400" b="0" i="1" dirty="0"/>
              <a:t>C</a:t>
            </a:r>
            <a:r>
              <a:rPr lang="pl-PL" sz="2400" b="0" dirty="0"/>
              <a:t> + </a:t>
            </a:r>
            <a:r>
              <a:rPr lang="pl-PL" sz="2400" b="0" i="1" dirty="0"/>
              <a:t>I</a:t>
            </a:r>
            <a:r>
              <a:rPr lang="pl-PL" sz="2400" b="0" dirty="0"/>
              <a:t> + </a:t>
            </a:r>
            <a:r>
              <a:rPr lang="pl-PL" sz="2400" b="0" i="1" dirty="0"/>
              <a:t>G</a:t>
            </a:r>
            <a:r>
              <a:rPr lang="pl-PL" sz="2400" b="0" dirty="0"/>
              <a:t> + </a:t>
            </a:r>
            <a:r>
              <a:rPr lang="pl-PL" sz="2400" b="0" i="1" dirty="0"/>
              <a:t>X</a:t>
            </a:r>
            <a:r>
              <a:rPr lang="pl-PL" sz="2400" b="0" dirty="0"/>
              <a:t> − </a:t>
            </a:r>
            <a:r>
              <a:rPr lang="pl-PL" sz="2400" b="0" i="1" dirty="0"/>
              <a:t>IM</a:t>
            </a:r>
            <a:r>
              <a:rPr lang="en-US" sz="2400" b="0" dirty="0"/>
              <a:t>… to</a:t>
            </a:r>
          </a:p>
          <a:p>
            <a:pPr algn="ctr">
              <a:spcBef>
                <a:spcPts val="0"/>
              </a:spcBef>
              <a:spcAft>
                <a:spcPts val="1200"/>
              </a:spcAft>
            </a:pPr>
            <a:r>
              <a:rPr lang="pl-PL" sz="2800" i="1" dirty="0">
                <a:solidFill>
                  <a:srgbClr val="990033"/>
                </a:solidFill>
              </a:rPr>
              <a:t>I</a:t>
            </a:r>
            <a:r>
              <a:rPr lang="pl-PL" sz="2800" dirty="0">
                <a:solidFill>
                  <a:srgbClr val="990033"/>
                </a:solidFill>
              </a:rPr>
              <a:t> = (GDP − </a:t>
            </a:r>
            <a:r>
              <a:rPr lang="pl-PL" sz="2800" i="1" dirty="0">
                <a:solidFill>
                  <a:srgbClr val="990033"/>
                </a:solidFill>
              </a:rPr>
              <a:t>C</a:t>
            </a:r>
            <a:r>
              <a:rPr lang="pl-PL" sz="2800" dirty="0">
                <a:solidFill>
                  <a:srgbClr val="990033"/>
                </a:solidFill>
              </a:rPr>
              <a:t> − </a:t>
            </a:r>
            <a:r>
              <a:rPr lang="pl-PL" sz="2800" i="1" dirty="0">
                <a:solidFill>
                  <a:srgbClr val="990033"/>
                </a:solidFill>
              </a:rPr>
              <a:t>G</a:t>
            </a:r>
            <a:r>
              <a:rPr lang="pl-PL" sz="2800" dirty="0">
                <a:solidFill>
                  <a:srgbClr val="990033"/>
                </a:solidFill>
              </a:rPr>
              <a:t>) + (</a:t>
            </a:r>
            <a:r>
              <a:rPr lang="pl-PL" sz="2800" i="1" dirty="0">
                <a:solidFill>
                  <a:srgbClr val="990033"/>
                </a:solidFill>
              </a:rPr>
              <a:t>IM</a:t>
            </a:r>
            <a:r>
              <a:rPr lang="pl-PL" sz="2800" dirty="0">
                <a:solidFill>
                  <a:srgbClr val="990033"/>
                </a:solidFill>
              </a:rPr>
              <a:t> − </a:t>
            </a:r>
            <a:r>
              <a:rPr lang="pl-PL" sz="2800" i="1" dirty="0">
                <a:solidFill>
                  <a:srgbClr val="990033"/>
                </a:solidFill>
              </a:rPr>
              <a:t>X</a:t>
            </a:r>
            <a:r>
              <a:rPr lang="pl-PL" sz="2800" dirty="0">
                <a:solidFill>
                  <a:srgbClr val="990033"/>
                </a:solidFill>
              </a:rPr>
              <a:t>)</a:t>
            </a:r>
            <a:r>
              <a:rPr lang="en-US" sz="2800" dirty="0">
                <a:solidFill>
                  <a:srgbClr val="990033"/>
                </a:solidFill>
              </a:rPr>
              <a:t> </a:t>
            </a:r>
          </a:p>
          <a:p>
            <a:pPr>
              <a:spcBef>
                <a:spcPts val="0"/>
              </a:spcBef>
              <a:spcAft>
                <a:spcPts val="1200"/>
              </a:spcAft>
            </a:pPr>
            <a:r>
              <a:rPr lang="en-US" sz="2400" b="0" dirty="0"/>
              <a:t>We know that GDP − </a:t>
            </a:r>
            <a:r>
              <a:rPr lang="en-US" sz="2400" b="0" i="1" dirty="0"/>
              <a:t>C</a:t>
            </a:r>
            <a:r>
              <a:rPr lang="en-US" sz="2400" b="0" dirty="0"/>
              <a:t> − </a:t>
            </a:r>
            <a:r>
              <a:rPr lang="en-US" sz="2400" b="0" i="1" dirty="0"/>
              <a:t>G</a:t>
            </a:r>
            <a:r>
              <a:rPr lang="en-US" sz="2400" b="0" dirty="0"/>
              <a:t> is equal to national savings,</a:t>
            </a:r>
          </a:p>
          <a:p>
            <a:pPr algn="ctr">
              <a:spcBef>
                <a:spcPts val="0"/>
              </a:spcBef>
              <a:spcAft>
                <a:spcPts val="1200"/>
              </a:spcAft>
            </a:pPr>
            <a:r>
              <a:rPr lang="en-US" sz="2800" i="1" dirty="0">
                <a:solidFill>
                  <a:srgbClr val="990033"/>
                </a:solidFill>
              </a:rPr>
              <a:t>I</a:t>
            </a:r>
            <a:r>
              <a:rPr lang="en-US" sz="2800" dirty="0">
                <a:solidFill>
                  <a:srgbClr val="990033"/>
                </a:solidFill>
              </a:rPr>
              <a:t> = </a:t>
            </a:r>
            <a:r>
              <a:rPr lang="en-US" sz="2800" i="1" dirty="0">
                <a:solidFill>
                  <a:srgbClr val="990033"/>
                </a:solidFill>
              </a:rPr>
              <a:t>S</a:t>
            </a:r>
            <a:r>
              <a:rPr lang="en-US" sz="2800" i="1" baseline="-25000" dirty="0">
                <a:solidFill>
                  <a:srgbClr val="990033"/>
                </a:solidFill>
              </a:rPr>
              <a:t>National</a:t>
            </a:r>
            <a:r>
              <a:rPr lang="en-US" sz="2800" dirty="0">
                <a:solidFill>
                  <a:srgbClr val="990033"/>
                </a:solidFill>
              </a:rPr>
              <a:t> + (</a:t>
            </a:r>
            <a:r>
              <a:rPr lang="en-US" sz="2800" i="1" dirty="0">
                <a:solidFill>
                  <a:srgbClr val="990033"/>
                </a:solidFill>
              </a:rPr>
              <a:t>IM</a:t>
            </a:r>
            <a:r>
              <a:rPr lang="en-US" sz="2800" dirty="0">
                <a:solidFill>
                  <a:srgbClr val="990033"/>
                </a:solidFill>
              </a:rPr>
              <a:t> − </a:t>
            </a:r>
            <a:r>
              <a:rPr lang="en-US" sz="2800" i="1" dirty="0">
                <a:solidFill>
                  <a:srgbClr val="990033"/>
                </a:solidFill>
              </a:rPr>
              <a:t>X</a:t>
            </a:r>
            <a:r>
              <a:rPr lang="en-US" sz="2800" dirty="0">
                <a:solidFill>
                  <a:srgbClr val="990033"/>
                </a:solidFill>
              </a:rPr>
              <a:t>) = </a:t>
            </a:r>
            <a:r>
              <a:rPr lang="en-US" sz="2800" i="1" dirty="0">
                <a:solidFill>
                  <a:srgbClr val="990033"/>
                </a:solidFill>
              </a:rPr>
              <a:t>S</a:t>
            </a:r>
            <a:r>
              <a:rPr lang="en-US" sz="2800" i="1" baseline="-25000" dirty="0">
                <a:solidFill>
                  <a:srgbClr val="990033"/>
                </a:solidFill>
              </a:rPr>
              <a:t>National</a:t>
            </a:r>
            <a:r>
              <a:rPr lang="en-US" sz="2800" dirty="0">
                <a:solidFill>
                  <a:srgbClr val="990033"/>
                </a:solidFill>
              </a:rPr>
              <a:t> + </a:t>
            </a:r>
            <a:r>
              <a:rPr lang="en-US" sz="2800" i="1" dirty="0">
                <a:solidFill>
                  <a:srgbClr val="990033"/>
                </a:solidFill>
              </a:rPr>
              <a:t>NCI</a:t>
            </a:r>
          </a:p>
          <a:p>
            <a:pPr>
              <a:spcBef>
                <a:spcPts val="0"/>
              </a:spcBef>
              <a:spcAft>
                <a:spcPts val="1200"/>
              </a:spcAft>
            </a:pPr>
            <a:r>
              <a:rPr lang="en-US" sz="2800" dirty="0">
                <a:solidFill>
                  <a:srgbClr val="0070C0"/>
                </a:solidFill>
              </a:rPr>
              <a:t>Investment spending = national savings + net capital inflow.</a:t>
            </a:r>
          </a:p>
        </p:txBody>
      </p:sp>
    </p:spTree>
    <p:extLst>
      <p:ext uri="{BB962C8B-B14F-4D97-AF65-F5344CB8AC3E}">
        <p14:creationId xmlns:p14="http://schemas.microsoft.com/office/powerpoint/2010/main" val="275965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471" y="25690"/>
            <a:ext cx="8820286" cy="1133421"/>
          </a:xfrm>
        </p:spPr>
        <p:txBody>
          <a:bodyPr/>
          <a:lstStyle/>
          <a:p>
            <a:r>
              <a:rPr lang="en-US" sz="2800" b="1" spc="100" dirty="0">
                <a:solidFill>
                  <a:srgbClr val="0070C0"/>
                </a:solidFill>
                <a:latin typeface="Century Gothic"/>
                <a:ea typeface="+mn-ea"/>
              </a:rPr>
              <a:t>THE SAVINGS–INVESTMENT SPENDING IDENTITY IN OPEN ECONOMIES, 2021</a:t>
            </a:r>
          </a:p>
        </p:txBody>
      </p:sp>
      <p:sp>
        <p:nvSpPr>
          <p:cNvPr id="5" name="Content Placeholder 4"/>
          <p:cNvSpPr>
            <a:spLocks noGrp="1"/>
          </p:cNvSpPr>
          <p:nvPr>
            <p:ph sz="quarter" idx="10"/>
          </p:nvPr>
        </p:nvSpPr>
        <p:spPr>
          <a:xfrm>
            <a:off x="134471" y="914400"/>
            <a:ext cx="8650752" cy="1796289"/>
          </a:xfrm>
        </p:spPr>
        <p:txBody>
          <a:bodyPr/>
          <a:lstStyle/>
          <a:p>
            <a:pPr marL="312381" indent="-312381"/>
            <a:r>
              <a:rPr lang="en-US" sz="1941" dirty="0"/>
              <a:t>U</a:t>
            </a:r>
            <a:r>
              <a:rPr lang="en-US" sz="1800" dirty="0"/>
              <a:t>.S. investment spending was financed by a private savings and positive net capital inflow and partly offset by a government budget deficit.</a:t>
            </a:r>
          </a:p>
          <a:p>
            <a:pPr marL="312381" indent="-312381"/>
            <a:r>
              <a:rPr lang="en-US" sz="1800" dirty="0"/>
              <a:t>German investment spending was financed by private savings and a government budget surplus but was offset by a capital outflow.</a:t>
            </a:r>
          </a:p>
        </p:txBody>
      </p:sp>
      <p:pic>
        <p:nvPicPr>
          <p:cNvPr id="3" name="Picture 2" descr="Two vertical bar graphs show the share of G D P of personal savings, capital inflow and outflow, government deficit, and investment spending between the United States and Germany in 2018.&#10;The first graph represents the United States. The horizontal axis shows the categories of Personal saving, Capital inflow, Government deficit, and Investment spending. The vertical axis is labeled Share of G D P and shows markings from 5 to 35 percent in increments of 5 percent. The data presented on the graph read as follows:&#10;• Personal Saving: 28.6 percent&#10;• Capital inflow: 3.7 percent&#10;• Government deficit: 10.9 percent&#10;• Investment spending: 21.4 percent.&#10;The second graph represents Germany. The horizontal axis shows the categories of Personal saving, Capital outflow, Government deficit, and Investment spending. The vertical axis is labeled Share of G D P and shows markings from 5 to 35 percent in increments of 5 percent. The data presented on the graph read as follows:&#10;• Personal Saving: 31.8 percent&#10;• Capital outflow: 4.2 percent&#10;• Government deficit: 3.7 percent&#10;• Investment spending: 23.9 percent.">
            <a:extLst>
              <a:ext uri="{FF2B5EF4-FFF2-40B4-BE49-F238E27FC236}">
                <a16:creationId xmlns:a16="http://schemas.microsoft.com/office/drawing/2014/main" id="{E1563479-6DC8-F46B-B3E7-F5FE1C2D85AE}"/>
              </a:ext>
            </a:extLst>
          </p:cNvPr>
          <p:cNvPicPr>
            <a:picLocks noChangeAspect="1"/>
          </p:cNvPicPr>
          <p:nvPr/>
        </p:nvPicPr>
        <p:blipFill>
          <a:blip r:embed="rId3"/>
          <a:stretch>
            <a:fillRect/>
          </a:stretch>
        </p:blipFill>
        <p:spPr>
          <a:xfrm>
            <a:off x="324299" y="2590800"/>
            <a:ext cx="8271095" cy="3886200"/>
          </a:xfrm>
          <a:prstGeom prst="rect">
            <a:avLst/>
          </a:prstGeom>
        </p:spPr>
      </p:pic>
    </p:spTree>
    <p:extLst>
      <p:ext uri="{BB962C8B-B14F-4D97-AF65-F5344CB8AC3E}">
        <p14:creationId xmlns:p14="http://schemas.microsoft.com/office/powerpoint/2010/main" val="142394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LEARN BY DOING PRACTICE QUESTION 1</a:t>
            </a:r>
          </a:p>
        </p:txBody>
      </p:sp>
      <p:sp>
        <p:nvSpPr>
          <p:cNvPr id="3" name="Content Placeholder 2"/>
          <p:cNvSpPr>
            <a:spLocks noGrp="1"/>
          </p:cNvSpPr>
          <p:nvPr>
            <p:ph sz="quarter" idx="10"/>
          </p:nvPr>
        </p:nvSpPr>
        <p:spPr>
          <a:xfrm>
            <a:off x="239784" y="1391964"/>
            <a:ext cx="8650752" cy="4627720"/>
          </a:xfrm>
        </p:spPr>
        <p:txBody>
          <a:bodyPr>
            <a:normAutofit/>
          </a:bodyPr>
          <a:lstStyle/>
          <a:p>
            <a:pPr marL="312381" indent="-312381">
              <a:spcAft>
                <a:spcPts val="1059"/>
              </a:spcAft>
            </a:pPr>
            <a:r>
              <a:rPr lang="en-US" sz="2294" dirty="0"/>
              <a:t>Capital inflow is the:</a:t>
            </a:r>
          </a:p>
          <a:p>
            <a:pPr marL="715814">
              <a:spcAft>
                <a:spcPts val="1059"/>
              </a:spcAft>
              <a:buFont typeface="+mj-lt"/>
              <a:buAutoNum type="alphaLcParenR"/>
            </a:pPr>
            <a:r>
              <a:rPr lang="en-US" sz="2118" dirty="0"/>
              <a:t>net inflow of foreign funds plus domestic savings into an economy.</a:t>
            </a:r>
          </a:p>
          <a:p>
            <a:pPr marL="715814">
              <a:spcAft>
                <a:spcPts val="1059"/>
              </a:spcAft>
              <a:buFont typeface="+mj-lt"/>
              <a:buAutoNum type="alphaLcParenR"/>
            </a:pPr>
            <a:r>
              <a:rPr lang="en-US" sz="2118" dirty="0"/>
              <a:t>net inflow of funds into a country, or the total inflow of foreign funds into a country minus the total outflow of domestic funds to other countries.</a:t>
            </a:r>
          </a:p>
          <a:p>
            <a:pPr marL="715814">
              <a:spcAft>
                <a:spcPts val="1059"/>
              </a:spcAft>
              <a:buFont typeface="+mj-lt"/>
              <a:buAutoNum type="alphaLcParenR"/>
            </a:pPr>
            <a:r>
              <a:rPr lang="en-US" sz="2118" dirty="0"/>
              <a:t>total outflow of domestic funds to other countries minus the net inflow of foreign funds into a country.</a:t>
            </a:r>
          </a:p>
          <a:p>
            <a:pPr marL="715814">
              <a:spcAft>
                <a:spcPts val="1059"/>
              </a:spcAft>
              <a:buFont typeface="+mj-lt"/>
              <a:buAutoNum type="alphaLcParenR"/>
            </a:pPr>
            <a:r>
              <a:rPr lang="en-US" sz="2118" dirty="0"/>
              <a:t>total outflow of domestic funds to other countries plus the net inflow of foreign funds into a country.</a:t>
            </a:r>
          </a:p>
        </p:txBody>
      </p:sp>
    </p:spTree>
    <p:extLst>
      <p:ext uri="{BB962C8B-B14F-4D97-AF65-F5344CB8AC3E}">
        <p14:creationId xmlns:p14="http://schemas.microsoft.com/office/powerpoint/2010/main" val="376363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 y="381000"/>
            <a:ext cx="8875059" cy="1053891"/>
          </a:xfrm>
        </p:spPr>
        <p:txBody>
          <a:bodyPr>
            <a:normAutofit/>
          </a:bodyPr>
          <a:lstStyle/>
          <a:p>
            <a:r>
              <a:rPr lang="en-US" sz="2800" b="1" dirty="0"/>
              <a:t>LEARN BY DOING PRACTICE QUESTION 1</a:t>
            </a:r>
            <a:br>
              <a:rPr lang="en-US" sz="2800" b="1" dirty="0"/>
            </a:br>
            <a:r>
              <a:rPr lang="en-US" sz="2800" b="1" dirty="0"/>
              <a:t>(Answer)</a:t>
            </a:r>
          </a:p>
        </p:txBody>
      </p:sp>
      <p:sp>
        <p:nvSpPr>
          <p:cNvPr id="3" name="Content Placeholder 2"/>
          <p:cNvSpPr>
            <a:spLocks noGrp="1"/>
          </p:cNvSpPr>
          <p:nvPr>
            <p:ph sz="quarter" idx="10"/>
          </p:nvPr>
        </p:nvSpPr>
        <p:spPr>
          <a:xfrm>
            <a:off x="238220" y="1705844"/>
            <a:ext cx="8650752" cy="4083114"/>
          </a:xfrm>
        </p:spPr>
        <p:txBody>
          <a:bodyPr>
            <a:noAutofit/>
          </a:bodyPr>
          <a:lstStyle/>
          <a:p>
            <a:pPr marL="312381" indent="-312381">
              <a:lnSpc>
                <a:spcPct val="110000"/>
              </a:lnSpc>
              <a:spcAft>
                <a:spcPts val="1059"/>
              </a:spcAft>
            </a:pPr>
            <a:r>
              <a:rPr lang="en-US" sz="2294" dirty="0"/>
              <a:t>Capital inflow is the:</a:t>
            </a:r>
          </a:p>
          <a:p>
            <a:pPr marL="715814">
              <a:lnSpc>
                <a:spcPct val="110000"/>
              </a:lnSpc>
              <a:spcAft>
                <a:spcPts val="1059"/>
              </a:spcAft>
              <a:buFont typeface="+mj-lt"/>
              <a:buAutoNum type="alphaLcParenR"/>
            </a:pPr>
            <a:r>
              <a:rPr lang="en-US" sz="2118" dirty="0"/>
              <a:t>net inflow of foreign funds plus domestic savings into an economy.</a:t>
            </a:r>
          </a:p>
          <a:p>
            <a:pPr marL="715814">
              <a:lnSpc>
                <a:spcPct val="110000"/>
              </a:lnSpc>
              <a:spcAft>
                <a:spcPts val="1059"/>
              </a:spcAft>
              <a:buFont typeface="+mj-lt"/>
              <a:buAutoNum type="alphaLcParenR"/>
            </a:pPr>
            <a:r>
              <a:rPr lang="en-US" sz="2118" i="1" dirty="0"/>
              <a:t>net inflow of funds into a country, or the total inflow of foreign funds into a country minus the total outflow of domestic funds to other countries. </a:t>
            </a:r>
            <a:r>
              <a:rPr lang="en-US" sz="2118" dirty="0"/>
              <a:t>(correct answer)</a:t>
            </a:r>
          </a:p>
          <a:p>
            <a:pPr marL="715814">
              <a:lnSpc>
                <a:spcPct val="110000"/>
              </a:lnSpc>
              <a:spcAft>
                <a:spcPts val="1059"/>
              </a:spcAft>
              <a:buFont typeface="+mj-lt"/>
              <a:buAutoNum type="alphaLcParenR"/>
            </a:pPr>
            <a:r>
              <a:rPr lang="en-US" sz="2118" dirty="0"/>
              <a:t>total outflow of domestic funds to other countries minus the net inflow of foreign funds into a country.</a:t>
            </a:r>
          </a:p>
          <a:p>
            <a:pPr marL="715814">
              <a:lnSpc>
                <a:spcPct val="110000"/>
              </a:lnSpc>
              <a:spcAft>
                <a:spcPts val="1059"/>
              </a:spcAft>
              <a:buFont typeface="+mj-lt"/>
              <a:buAutoNum type="alphaLcParenR"/>
            </a:pPr>
            <a:r>
              <a:rPr lang="en-US" sz="2118" dirty="0"/>
              <a:t>total outflow of domestic funds to other countries plus the net inflow of foreign funds into a country.</a:t>
            </a:r>
          </a:p>
        </p:txBody>
      </p:sp>
    </p:spTree>
    <p:extLst>
      <p:ext uri="{BB962C8B-B14F-4D97-AF65-F5344CB8AC3E}">
        <p14:creationId xmlns:p14="http://schemas.microsoft.com/office/powerpoint/2010/main" val="292134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LEARN BY DOING PRACTICE QUESTION 2</a:t>
            </a:r>
          </a:p>
        </p:txBody>
      </p:sp>
      <p:sp>
        <p:nvSpPr>
          <p:cNvPr id="3" name="Content Placeholder 2"/>
          <p:cNvSpPr>
            <a:spLocks noGrp="1"/>
          </p:cNvSpPr>
          <p:nvPr>
            <p:ph sz="quarter" idx="10"/>
          </p:nvPr>
        </p:nvSpPr>
        <p:spPr>
          <a:xfrm>
            <a:off x="238220" y="1705846"/>
            <a:ext cx="8650752" cy="4456269"/>
          </a:xfrm>
        </p:spPr>
        <p:txBody>
          <a:bodyPr>
            <a:normAutofit/>
          </a:bodyPr>
          <a:lstStyle/>
          <a:p>
            <a:pPr marL="312381" indent="-312381">
              <a:spcAft>
                <a:spcPts val="1059"/>
              </a:spcAft>
            </a:pPr>
            <a:r>
              <a:rPr lang="en-US" sz="2294" dirty="0"/>
              <a:t>Suppose a country exports $50 million worth of goods and services, while it imports $60 million worth of goods and services. This country</a:t>
            </a:r>
          </a:p>
          <a:p>
            <a:pPr marL="635968" indent="-323588">
              <a:spcAft>
                <a:spcPts val="1059"/>
              </a:spcAft>
              <a:buFont typeface="+mj-lt"/>
              <a:buAutoNum type="alphaLcParenR"/>
            </a:pPr>
            <a:r>
              <a:rPr lang="en-US" sz="2118" dirty="0"/>
              <a:t>has a positive capital inflow.</a:t>
            </a:r>
          </a:p>
          <a:p>
            <a:pPr marL="635968" indent="-323588">
              <a:spcAft>
                <a:spcPts val="1059"/>
              </a:spcAft>
              <a:buFont typeface="+mj-lt"/>
              <a:buAutoNum type="alphaLcParenR"/>
            </a:pPr>
            <a:r>
              <a:rPr lang="en-US" sz="2118" dirty="0"/>
              <a:t>lends funds to foreigners.</a:t>
            </a:r>
          </a:p>
          <a:p>
            <a:pPr marL="635968" indent="-323588">
              <a:spcAft>
                <a:spcPts val="1059"/>
              </a:spcAft>
              <a:buFont typeface="+mj-lt"/>
              <a:buAutoNum type="alphaLcParenR"/>
            </a:pPr>
            <a:r>
              <a:rPr lang="en-US" sz="2118" dirty="0"/>
              <a:t>has a negative capital inflow.</a:t>
            </a:r>
          </a:p>
          <a:p>
            <a:pPr marL="635968" indent="-323588">
              <a:spcAft>
                <a:spcPts val="1059"/>
              </a:spcAft>
              <a:buFont typeface="+mj-lt"/>
              <a:buAutoNum type="alphaLcParenR"/>
            </a:pPr>
            <a:r>
              <a:rPr lang="en-US" sz="2118" dirty="0"/>
              <a:t>Answers (a) and (b) are both correct.</a:t>
            </a:r>
          </a:p>
          <a:p>
            <a:pPr marL="635968" indent="-323588">
              <a:spcAft>
                <a:spcPts val="1059"/>
              </a:spcAft>
              <a:buFont typeface="+mj-lt"/>
              <a:buAutoNum type="alphaLcParenR"/>
            </a:pPr>
            <a:r>
              <a:rPr lang="en-US" sz="2118" dirty="0"/>
              <a:t>Answers (b) and (c) are both correct.</a:t>
            </a:r>
          </a:p>
        </p:txBody>
      </p:sp>
    </p:spTree>
    <p:extLst>
      <p:ext uri="{BB962C8B-B14F-4D97-AF65-F5344CB8AC3E}">
        <p14:creationId xmlns:p14="http://schemas.microsoft.com/office/powerpoint/2010/main" val="1381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9" y="445402"/>
            <a:ext cx="8820286" cy="1042585"/>
          </a:xfrm>
        </p:spPr>
        <p:txBody>
          <a:bodyPr>
            <a:normAutofit/>
          </a:bodyPr>
          <a:lstStyle/>
          <a:p>
            <a:r>
              <a:rPr lang="en-US" sz="2800" b="1" dirty="0"/>
              <a:t>LEARN BY DOING PRACTICE QUESTION 2</a:t>
            </a:r>
            <a:br>
              <a:rPr lang="en-US" sz="2800" b="1" dirty="0"/>
            </a:br>
            <a:r>
              <a:rPr lang="en-US" sz="2800" b="1" dirty="0"/>
              <a:t>(Answer)</a:t>
            </a:r>
          </a:p>
        </p:txBody>
      </p:sp>
      <p:sp>
        <p:nvSpPr>
          <p:cNvPr id="3" name="Content Placeholder 2"/>
          <p:cNvSpPr>
            <a:spLocks noGrp="1"/>
          </p:cNvSpPr>
          <p:nvPr>
            <p:ph sz="quarter" idx="10"/>
          </p:nvPr>
        </p:nvSpPr>
        <p:spPr>
          <a:xfrm>
            <a:off x="238220" y="1705843"/>
            <a:ext cx="8650752" cy="4627722"/>
          </a:xfrm>
        </p:spPr>
        <p:txBody>
          <a:bodyPr>
            <a:normAutofit/>
          </a:bodyPr>
          <a:lstStyle/>
          <a:p>
            <a:pPr marL="312381" indent="-312381">
              <a:spcAft>
                <a:spcPts val="1059"/>
              </a:spcAft>
            </a:pPr>
            <a:r>
              <a:rPr lang="en-US" sz="2294" dirty="0"/>
              <a:t>Suppose a country exports $50 million worth of goods and services, while it imports $60 million worth of goods and services. This country</a:t>
            </a:r>
          </a:p>
          <a:p>
            <a:pPr marL="715814">
              <a:spcAft>
                <a:spcPts val="1059"/>
              </a:spcAft>
              <a:buFont typeface="+mj-lt"/>
              <a:buAutoNum type="alphaLcParenR"/>
            </a:pPr>
            <a:r>
              <a:rPr lang="en-US" sz="2118" i="1" dirty="0"/>
              <a:t>has a positive capital inflow</a:t>
            </a:r>
            <a:r>
              <a:rPr lang="en-US" sz="2118" dirty="0"/>
              <a:t>. (correct answer)</a:t>
            </a:r>
          </a:p>
          <a:p>
            <a:pPr marL="715814">
              <a:spcAft>
                <a:spcPts val="1059"/>
              </a:spcAft>
              <a:buFont typeface="+mj-lt"/>
              <a:buAutoNum type="alphaLcParenR"/>
            </a:pPr>
            <a:r>
              <a:rPr lang="en-US" sz="2118" dirty="0"/>
              <a:t>lends funds to foreigners.</a:t>
            </a:r>
          </a:p>
          <a:p>
            <a:pPr marL="715814">
              <a:spcAft>
                <a:spcPts val="1059"/>
              </a:spcAft>
              <a:buFont typeface="+mj-lt"/>
              <a:buAutoNum type="alphaLcParenR"/>
            </a:pPr>
            <a:r>
              <a:rPr lang="en-US" sz="2118" dirty="0"/>
              <a:t>has a negative capital inflow.</a:t>
            </a:r>
          </a:p>
          <a:p>
            <a:pPr marL="715814">
              <a:spcAft>
                <a:spcPts val="1059"/>
              </a:spcAft>
              <a:buFont typeface="+mj-lt"/>
              <a:buAutoNum type="alphaLcParenR"/>
            </a:pPr>
            <a:r>
              <a:rPr lang="en-US" sz="2118" dirty="0"/>
              <a:t>Answers (a) and (b) are both correct.</a:t>
            </a:r>
          </a:p>
          <a:p>
            <a:pPr marL="715814">
              <a:spcAft>
                <a:spcPts val="1059"/>
              </a:spcAft>
              <a:buFont typeface="+mj-lt"/>
              <a:buAutoNum type="alphaLcParenR"/>
            </a:pPr>
            <a:r>
              <a:rPr lang="en-US" sz="2118" dirty="0"/>
              <a:t>Answers (b) and (c) are both correct.</a:t>
            </a:r>
          </a:p>
        </p:txBody>
      </p:sp>
    </p:spTree>
    <p:extLst>
      <p:ext uri="{BB962C8B-B14F-4D97-AF65-F5344CB8AC3E}">
        <p14:creationId xmlns:p14="http://schemas.microsoft.com/office/powerpoint/2010/main" val="401440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0" dirty="0"/>
              <a:t>THE MARKET FOR LOANABLE FUNDS</a:t>
            </a:r>
          </a:p>
        </p:txBody>
      </p:sp>
      <p:sp>
        <p:nvSpPr>
          <p:cNvPr id="3" name="Content Placeholder 2"/>
          <p:cNvSpPr>
            <a:spLocks noGrp="1"/>
          </p:cNvSpPr>
          <p:nvPr>
            <p:ph idx="1"/>
          </p:nvPr>
        </p:nvSpPr>
        <p:spPr>
          <a:xfrm>
            <a:off x="426162" y="1194658"/>
            <a:ext cx="8686800" cy="5105400"/>
          </a:xfrm>
        </p:spPr>
        <p:txBody>
          <a:bodyPr>
            <a:normAutofit fontScale="77500" lnSpcReduction="20000"/>
          </a:bodyPr>
          <a:lstStyle/>
          <a:p>
            <a:pPr>
              <a:spcBef>
                <a:spcPts val="0"/>
              </a:spcBef>
              <a:spcAft>
                <a:spcPts val="1800"/>
              </a:spcAft>
            </a:pPr>
            <a:r>
              <a:rPr lang="en-US" b="0" dirty="0"/>
              <a:t>On any given day, the people with money to lend are not usually the same as people who want to borrow.</a:t>
            </a:r>
          </a:p>
          <a:p>
            <a:pPr>
              <a:spcBef>
                <a:spcPts val="0"/>
              </a:spcBef>
              <a:spcAft>
                <a:spcPts val="1800"/>
              </a:spcAft>
            </a:pPr>
            <a:r>
              <a:rPr lang="en-US" dirty="0">
                <a:solidFill>
                  <a:srgbClr val="0070C0"/>
                </a:solidFill>
              </a:rPr>
              <a:t>How are savers and borrowers brought together?</a:t>
            </a:r>
          </a:p>
          <a:p>
            <a:pPr>
              <a:spcBef>
                <a:spcPts val="0"/>
              </a:spcBef>
              <a:spcAft>
                <a:spcPts val="1800"/>
              </a:spcAft>
            </a:pPr>
            <a:endParaRPr lang="en-US" dirty="0">
              <a:solidFill>
                <a:srgbClr val="0070C0"/>
              </a:solidFill>
            </a:endParaRPr>
          </a:p>
          <a:p>
            <a:pPr>
              <a:spcBef>
                <a:spcPts val="0"/>
              </a:spcBef>
              <a:spcAft>
                <a:spcPts val="1800"/>
              </a:spcAft>
            </a:pPr>
            <a:r>
              <a:rPr lang="en-US" i="1" dirty="0">
                <a:solidFill>
                  <a:srgbClr val="990033"/>
                </a:solidFill>
              </a:rPr>
              <a:t>Financial markets </a:t>
            </a:r>
            <a:r>
              <a:rPr lang="en-US" b="0" dirty="0"/>
              <a:t>channel the savings of households to businesses that want to borrow in order to purchase capital equipment.</a:t>
            </a:r>
          </a:p>
          <a:p>
            <a:pPr>
              <a:spcBef>
                <a:spcPts val="0"/>
              </a:spcBef>
              <a:spcAft>
                <a:spcPts val="1800"/>
              </a:spcAft>
            </a:pPr>
            <a:r>
              <a:rPr lang="en-US" i="1" dirty="0">
                <a:solidFill>
                  <a:schemeClr val="tx1">
                    <a:lumMod val="65000"/>
                    <a:lumOff val="35000"/>
                  </a:schemeClr>
                </a:solidFill>
              </a:rPr>
              <a:t>There are many financial markets. For our purposes we’ll assume </a:t>
            </a:r>
            <a:r>
              <a:rPr lang="en-US" i="1" dirty="0">
                <a:solidFill>
                  <a:srgbClr val="0070C0"/>
                </a:solidFill>
              </a:rPr>
              <a:t>one market </a:t>
            </a:r>
            <a:r>
              <a:rPr lang="en-US" i="1" dirty="0">
                <a:solidFill>
                  <a:schemeClr val="tx1">
                    <a:lumMod val="65000"/>
                    <a:lumOff val="35000"/>
                  </a:schemeClr>
                </a:solidFill>
              </a:rPr>
              <a:t>where savers and borrowers come together.</a:t>
            </a:r>
          </a:p>
        </p:txBody>
      </p:sp>
      <p:sp>
        <p:nvSpPr>
          <p:cNvPr id="5" name="Title 1">
            <a:extLst>
              <a:ext uri="{FF2B5EF4-FFF2-40B4-BE49-F238E27FC236}">
                <a16:creationId xmlns:a16="http://schemas.microsoft.com/office/drawing/2014/main" id="{68075C53-4423-23D4-9755-1787226E7B43}"/>
              </a:ext>
            </a:extLst>
          </p:cNvPr>
          <p:cNvSpPr txBox="1">
            <a:spLocks/>
          </p:cNvSpPr>
          <p:nvPr/>
        </p:nvSpPr>
        <p:spPr>
          <a:xfrm>
            <a:off x="-228600" y="155568"/>
            <a:ext cx="9996324" cy="897377"/>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ctr" rtl="0" eaLnBrk="1" hangingPunct="1">
              <a:lnSpc>
                <a:spcPct val="100000"/>
              </a:lnSpc>
              <a:spcBef>
                <a:spcPts val="624"/>
              </a:spcBef>
              <a:spcAft>
                <a:spcPts val="0"/>
              </a:spcAft>
              <a:buClr>
                <a:schemeClr val="lt1"/>
              </a:buClr>
              <a:buFont typeface="Helvetica Neue"/>
              <a:buNone/>
              <a:defRPr sz="3600" b="0" i="0" u="none" strike="noStrike" cap="none">
                <a:solidFill>
                  <a:srgbClr val="002060"/>
                </a:solidFill>
                <a:latin typeface="Arial" pitchFamily="34" charset="0"/>
                <a:ea typeface="Helvetica Neue"/>
                <a:cs typeface="Arial" pitchFamily="34" charset="0"/>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ctr" defTabSz="914400" rtl="0" eaLnBrk="1" fontAlgn="auto" latinLnBrk="0" hangingPunct="1">
              <a:lnSpc>
                <a:spcPct val="100000"/>
              </a:lnSpc>
              <a:spcBef>
                <a:spcPts val="624"/>
              </a:spcBef>
              <a:spcAft>
                <a:spcPts val="0"/>
              </a:spcAft>
              <a:buClr>
                <a:srgbClr val="FFFFFF"/>
              </a:buClr>
              <a:buSzTx/>
              <a:buFont typeface="Helvetica Neue"/>
              <a:buNone/>
              <a:tabLst/>
              <a:defRPr/>
            </a:pPr>
            <a:r>
              <a:rPr kumimoji="0" lang="en-US" sz="2800" b="1" i="0" u="none" strike="noStrike" kern="0" cap="none" spc="0" normalizeH="0" baseline="0" noProof="0" dirty="0">
                <a:ln>
                  <a:noFill/>
                </a:ln>
                <a:solidFill>
                  <a:srgbClr val="002060"/>
                </a:solidFill>
                <a:effectLst/>
                <a:uLnTx/>
                <a:uFillTx/>
                <a:latin typeface="Arial" pitchFamily="34" charset="0"/>
                <a:cs typeface="Arial" pitchFamily="34" charset="0"/>
                <a:sym typeface="Helvetica Neue"/>
              </a:rPr>
              <a:t>THE MARKET FOR LOANABLE FUNDS </a:t>
            </a:r>
            <a:endParaRPr kumimoji="0" lang="en-US" sz="3600" b="0" i="0" u="none" strike="noStrike" kern="0" cap="none" spc="0" normalizeH="0" baseline="0" noProof="0" dirty="0">
              <a:ln>
                <a:noFill/>
              </a:ln>
              <a:solidFill>
                <a:srgbClr val="002060"/>
              </a:solidFill>
              <a:effectLst/>
              <a:uLnTx/>
              <a:uFillTx/>
              <a:latin typeface="Arial" pitchFamily="34" charset="0"/>
              <a:cs typeface="Arial" pitchFamily="34" charset="0"/>
              <a:sym typeface="Helvetica Neue"/>
            </a:endParaRPr>
          </a:p>
        </p:txBody>
      </p:sp>
    </p:spTree>
    <p:extLst>
      <p:ext uri="{BB962C8B-B14F-4D97-AF65-F5344CB8AC3E}">
        <p14:creationId xmlns:p14="http://schemas.microsoft.com/office/powerpoint/2010/main" val="2085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0" dirty="0"/>
              <a:t>THE MARKET FOR LOANABLE FUNDS</a:t>
            </a:r>
          </a:p>
        </p:txBody>
      </p:sp>
      <p:sp>
        <p:nvSpPr>
          <p:cNvPr id="3" name="Content Placeholder 2"/>
          <p:cNvSpPr>
            <a:spLocks noGrp="1"/>
          </p:cNvSpPr>
          <p:nvPr>
            <p:ph idx="1"/>
          </p:nvPr>
        </p:nvSpPr>
        <p:spPr>
          <a:xfrm>
            <a:off x="381000" y="990600"/>
            <a:ext cx="8534400" cy="5410200"/>
          </a:xfrm>
        </p:spPr>
        <p:txBody>
          <a:bodyPr>
            <a:normAutofit/>
          </a:bodyPr>
          <a:lstStyle/>
          <a:p>
            <a:pPr>
              <a:spcBef>
                <a:spcPts val="0"/>
              </a:spcBef>
              <a:spcAft>
                <a:spcPts val="1800"/>
              </a:spcAft>
            </a:pPr>
            <a:r>
              <a:rPr lang="en-US" sz="2400" b="0" dirty="0"/>
              <a:t>The </a:t>
            </a:r>
            <a:r>
              <a:rPr lang="en-US" sz="2400" i="1" dirty="0">
                <a:solidFill>
                  <a:srgbClr val="990033"/>
                </a:solidFill>
              </a:rPr>
              <a:t>loanable funds market: </a:t>
            </a:r>
            <a:r>
              <a:rPr lang="en-US" sz="2400" b="0" dirty="0"/>
              <a:t>a hypothetical market that illustrates the market outcome of the demand for funds generated by borrowers and the supply of funds provided by lenders.</a:t>
            </a:r>
          </a:p>
          <a:p>
            <a:pPr>
              <a:spcBef>
                <a:spcPts val="0"/>
              </a:spcBef>
              <a:spcAft>
                <a:spcPts val="1800"/>
              </a:spcAft>
            </a:pPr>
            <a:r>
              <a:rPr lang="en-US" sz="2400" b="0" dirty="0"/>
              <a:t> </a:t>
            </a:r>
          </a:p>
          <a:p>
            <a:pPr>
              <a:spcBef>
                <a:spcPts val="0"/>
              </a:spcBef>
              <a:spcAft>
                <a:spcPts val="1800"/>
              </a:spcAft>
            </a:pPr>
            <a:r>
              <a:rPr lang="en-US" sz="2400" b="0" dirty="0"/>
              <a:t>We assume the </a:t>
            </a:r>
            <a:r>
              <a:rPr lang="en-US" sz="2400" dirty="0"/>
              <a:t>price of loans is the (nominal) interest rate.  </a:t>
            </a:r>
          </a:p>
          <a:p>
            <a:pPr lvl="1">
              <a:spcBef>
                <a:spcPts val="0"/>
              </a:spcBef>
              <a:spcAft>
                <a:spcPts val="1800"/>
              </a:spcAft>
            </a:pPr>
            <a:r>
              <a:rPr lang="en-US" sz="2400" i="1" dirty="0">
                <a:solidFill>
                  <a:schemeClr val="tx1">
                    <a:lumMod val="75000"/>
                    <a:lumOff val="25000"/>
                  </a:schemeClr>
                </a:solidFill>
              </a:rPr>
              <a:t>(Again, we assume a simplified world with </a:t>
            </a:r>
            <a:r>
              <a:rPr lang="en-US" sz="2400" i="1" dirty="0">
                <a:solidFill>
                  <a:srgbClr val="0070C0"/>
                </a:solidFill>
              </a:rPr>
              <a:t>just one interest rate, </a:t>
            </a:r>
            <a:r>
              <a:rPr lang="en-US" sz="2400" i="1" dirty="0">
                <a:solidFill>
                  <a:schemeClr val="tx1">
                    <a:lumMod val="75000"/>
                    <a:lumOff val="25000"/>
                  </a:schemeClr>
                </a:solidFill>
              </a:rPr>
              <a:t>knowing that the real world contains many interest rates according to length of loan, risk, and customers.)</a:t>
            </a:r>
          </a:p>
        </p:txBody>
      </p:sp>
      <p:sp>
        <p:nvSpPr>
          <p:cNvPr id="4" name="Title 1">
            <a:extLst>
              <a:ext uri="{FF2B5EF4-FFF2-40B4-BE49-F238E27FC236}">
                <a16:creationId xmlns:a16="http://schemas.microsoft.com/office/drawing/2014/main" id="{9D2805C1-CD6B-FA30-DA1E-3C375AD0B1A4}"/>
              </a:ext>
            </a:extLst>
          </p:cNvPr>
          <p:cNvSpPr txBox="1">
            <a:spLocks/>
          </p:cNvSpPr>
          <p:nvPr/>
        </p:nvSpPr>
        <p:spPr>
          <a:xfrm>
            <a:off x="-228600" y="155568"/>
            <a:ext cx="9996324" cy="897377"/>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ctr" rtl="0" eaLnBrk="1" hangingPunct="1">
              <a:lnSpc>
                <a:spcPct val="100000"/>
              </a:lnSpc>
              <a:spcBef>
                <a:spcPts val="624"/>
              </a:spcBef>
              <a:spcAft>
                <a:spcPts val="0"/>
              </a:spcAft>
              <a:buClr>
                <a:schemeClr val="lt1"/>
              </a:buClr>
              <a:buFont typeface="Helvetica Neue"/>
              <a:buNone/>
              <a:defRPr sz="3600" b="0" i="0" u="none" strike="noStrike" cap="none">
                <a:solidFill>
                  <a:srgbClr val="002060"/>
                </a:solidFill>
                <a:latin typeface="Arial" pitchFamily="34" charset="0"/>
                <a:ea typeface="Helvetica Neue"/>
                <a:cs typeface="Arial" pitchFamily="34" charset="0"/>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ctr" defTabSz="914400" rtl="0" eaLnBrk="1" fontAlgn="auto" latinLnBrk="0" hangingPunct="1">
              <a:lnSpc>
                <a:spcPct val="100000"/>
              </a:lnSpc>
              <a:spcBef>
                <a:spcPts val="624"/>
              </a:spcBef>
              <a:spcAft>
                <a:spcPts val="0"/>
              </a:spcAft>
              <a:buClr>
                <a:srgbClr val="FFFFFF"/>
              </a:buClr>
              <a:buSzTx/>
              <a:buFont typeface="Helvetica Neue"/>
              <a:buNone/>
              <a:tabLst/>
              <a:defRPr/>
            </a:pPr>
            <a:r>
              <a:rPr kumimoji="0" lang="en-US" sz="2800" b="1" i="0" u="none" strike="noStrike" kern="0" cap="none" spc="0" normalizeH="0" baseline="0" noProof="0" dirty="0">
                <a:ln>
                  <a:noFill/>
                </a:ln>
                <a:solidFill>
                  <a:srgbClr val="002060"/>
                </a:solidFill>
                <a:effectLst/>
                <a:uLnTx/>
                <a:uFillTx/>
                <a:latin typeface="Arial" pitchFamily="34" charset="0"/>
                <a:cs typeface="Arial" pitchFamily="34" charset="0"/>
                <a:sym typeface="Helvetica Neue"/>
              </a:rPr>
              <a:t>THE MARKET FOR LOANABLE FUNDS </a:t>
            </a:r>
            <a:endParaRPr kumimoji="0" lang="en-US" sz="3600" b="0" i="0" u="none" strike="noStrike" kern="0" cap="none" spc="0" normalizeH="0" baseline="0" noProof="0" dirty="0">
              <a:ln>
                <a:noFill/>
              </a:ln>
              <a:solidFill>
                <a:srgbClr val="002060"/>
              </a:solidFill>
              <a:effectLst/>
              <a:uLnTx/>
              <a:uFillTx/>
              <a:latin typeface="Arial" pitchFamily="34" charset="0"/>
              <a:cs typeface="Arial" pitchFamily="34" charset="0"/>
              <a:sym typeface="Helvetica Neue"/>
            </a:endParaRPr>
          </a:p>
        </p:txBody>
      </p:sp>
    </p:spTree>
    <p:extLst>
      <p:ext uri="{BB962C8B-B14F-4D97-AF65-F5344CB8AC3E}">
        <p14:creationId xmlns:p14="http://schemas.microsoft.com/office/powerpoint/2010/main" val="246599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Line 86"/>
          <p:cNvSpPr>
            <a:spLocks noChangeShapeType="1"/>
          </p:cNvSpPr>
          <p:nvPr/>
        </p:nvSpPr>
        <p:spPr bwMode="auto">
          <a:xfrm>
            <a:off x="2460625" y="6095226"/>
            <a:ext cx="3175" cy="147638"/>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55" name="Rectangle 87"/>
          <p:cNvSpPr>
            <a:spLocks noChangeArrowheads="1"/>
          </p:cNvSpPr>
          <p:nvPr/>
        </p:nvSpPr>
        <p:spPr bwMode="auto">
          <a:xfrm>
            <a:off x="2162175" y="6292076"/>
            <a:ext cx="3979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$150</a:t>
            </a:r>
            <a:endParaRPr lang="en-US" sz="1400" dirty="0">
              <a:solidFill>
                <a:prstClr val="black"/>
              </a:solidFill>
              <a:latin typeface="Century Gothic"/>
              <a:ea typeface="MS PGothic" pitchFamily="34" charset="-128"/>
              <a:cs typeface="Century Gothic"/>
            </a:endParaRPr>
          </a:p>
        </p:txBody>
      </p:sp>
      <p:sp>
        <p:nvSpPr>
          <p:cNvPr id="458756" name="Rectangle 88"/>
          <p:cNvSpPr>
            <a:spLocks noChangeArrowheads="1"/>
          </p:cNvSpPr>
          <p:nvPr/>
        </p:nvSpPr>
        <p:spPr bwMode="auto">
          <a:xfrm>
            <a:off x="1133475" y="6290489"/>
            <a:ext cx="9949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0</a:t>
            </a:r>
            <a:endParaRPr lang="en-US" sz="1400" dirty="0">
              <a:solidFill>
                <a:prstClr val="black"/>
              </a:solidFill>
              <a:latin typeface="Century Gothic"/>
              <a:ea typeface="MS PGothic" pitchFamily="34" charset="-128"/>
              <a:cs typeface="Century Gothic"/>
            </a:endParaRPr>
          </a:p>
        </p:txBody>
      </p:sp>
      <p:sp>
        <p:nvSpPr>
          <p:cNvPr id="458757" name="Rectangle 89"/>
          <p:cNvSpPr>
            <a:spLocks noChangeArrowheads="1"/>
          </p:cNvSpPr>
          <p:nvPr/>
        </p:nvSpPr>
        <p:spPr bwMode="auto">
          <a:xfrm>
            <a:off x="833438" y="2956739"/>
            <a:ext cx="33812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12%</a:t>
            </a:r>
            <a:endParaRPr lang="en-US" sz="1400" dirty="0">
              <a:solidFill>
                <a:prstClr val="black"/>
              </a:solidFill>
              <a:latin typeface="Century Gothic"/>
              <a:ea typeface="MS PGothic" pitchFamily="34" charset="-128"/>
              <a:cs typeface="Century Gothic"/>
            </a:endParaRPr>
          </a:p>
        </p:txBody>
      </p:sp>
      <p:sp>
        <p:nvSpPr>
          <p:cNvPr id="458758" name="Rectangle 116"/>
          <p:cNvSpPr>
            <a:spLocks noChangeArrowheads="1"/>
          </p:cNvSpPr>
          <p:nvPr/>
        </p:nvSpPr>
        <p:spPr bwMode="auto">
          <a:xfrm>
            <a:off x="2543175" y="2793226"/>
            <a:ext cx="13281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A</a:t>
            </a:r>
            <a:endParaRPr lang="en-US" sz="1400" dirty="0">
              <a:solidFill>
                <a:prstClr val="black"/>
              </a:solidFill>
              <a:latin typeface="Century Gothic"/>
              <a:ea typeface="MS PGothic" pitchFamily="34" charset="-128"/>
              <a:cs typeface="Century Gothic"/>
            </a:endParaRPr>
          </a:p>
        </p:txBody>
      </p:sp>
      <p:sp>
        <p:nvSpPr>
          <p:cNvPr id="458759" name="Freeform 117"/>
          <p:cNvSpPr>
            <a:spLocks/>
          </p:cNvSpPr>
          <p:nvPr/>
        </p:nvSpPr>
        <p:spPr bwMode="auto">
          <a:xfrm>
            <a:off x="1371600" y="1434326"/>
            <a:ext cx="6986588" cy="4808538"/>
          </a:xfrm>
          <a:custGeom>
            <a:avLst/>
            <a:gdLst>
              <a:gd name="T0" fmla="*/ 6986783 w 2558"/>
              <a:gd name="T1" fmla="*/ 4807940 h 1823"/>
              <a:gd name="T2" fmla="*/ 0 w 2558"/>
              <a:gd name="T3" fmla="*/ 4807940 h 1823"/>
              <a:gd name="T4" fmla="*/ 0 w 2558"/>
              <a:gd name="T5" fmla="*/ 0 h 1823"/>
              <a:gd name="T6" fmla="*/ 0 60000 65536"/>
              <a:gd name="T7" fmla="*/ 0 60000 65536"/>
              <a:gd name="T8" fmla="*/ 0 60000 65536"/>
              <a:gd name="T9" fmla="*/ 0 w 2558"/>
              <a:gd name="T10" fmla="*/ 0 h 1823"/>
              <a:gd name="T11" fmla="*/ 2558 w 2558"/>
              <a:gd name="T12" fmla="*/ 1823 h 1823"/>
            </a:gdLst>
            <a:ahLst/>
            <a:cxnLst>
              <a:cxn ang="T6">
                <a:pos x="T0" y="T1"/>
              </a:cxn>
              <a:cxn ang="T7">
                <a:pos x="T2" y="T3"/>
              </a:cxn>
              <a:cxn ang="T8">
                <a:pos x="T4" y="T5"/>
              </a:cxn>
            </a:cxnLst>
            <a:rect l="T9" t="T10" r="T11" b="T12"/>
            <a:pathLst>
              <a:path w="2558" h="1823">
                <a:moveTo>
                  <a:pt x="2558" y="1823"/>
                </a:moveTo>
                <a:lnTo>
                  <a:pt x="0" y="1823"/>
                </a:lnTo>
                <a:lnTo>
                  <a:pt x="0" y="0"/>
                </a:lnTo>
              </a:path>
            </a:pathLst>
          </a:custGeom>
          <a:noFill/>
          <a:ln w="2">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58760" name="Line 118"/>
          <p:cNvSpPr>
            <a:spLocks noChangeShapeType="1"/>
          </p:cNvSpPr>
          <p:nvPr/>
        </p:nvSpPr>
        <p:spPr bwMode="auto">
          <a:xfrm>
            <a:off x="1371600" y="3077389"/>
            <a:ext cx="155575" cy="31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61" name="Line 120"/>
          <p:cNvSpPr>
            <a:spLocks noChangeShapeType="1"/>
          </p:cNvSpPr>
          <p:nvPr/>
        </p:nvSpPr>
        <p:spPr bwMode="auto">
          <a:xfrm>
            <a:off x="1687513" y="2336026"/>
            <a:ext cx="3406775" cy="3289300"/>
          </a:xfrm>
          <a:prstGeom prst="line">
            <a:avLst/>
          </a:prstGeom>
          <a:noFill/>
          <a:ln w="38100">
            <a:solidFill>
              <a:srgbClr val="3C5DAA"/>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62" name="Oval 123"/>
          <p:cNvSpPr>
            <a:spLocks noChangeArrowheads="1"/>
          </p:cNvSpPr>
          <p:nvPr/>
        </p:nvSpPr>
        <p:spPr bwMode="auto">
          <a:xfrm>
            <a:off x="2389188" y="3017064"/>
            <a:ext cx="128587"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58763" name="Rectangle 98"/>
          <p:cNvSpPr>
            <a:spLocks noChangeArrowheads="1"/>
          </p:cNvSpPr>
          <p:nvPr/>
        </p:nvSpPr>
        <p:spPr bwMode="auto">
          <a:xfrm>
            <a:off x="447675" y="1245414"/>
            <a:ext cx="838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Interest rate</a:t>
            </a:r>
            <a:endParaRPr lang="en-US" sz="1400" dirty="0">
              <a:solidFill>
                <a:prstClr val="black"/>
              </a:solidFill>
              <a:latin typeface="Century Gothic"/>
              <a:ea typeface="MS PGothic" pitchFamily="34" charset="-128"/>
              <a:cs typeface="Century Gothic"/>
            </a:endParaRPr>
          </a:p>
        </p:txBody>
      </p:sp>
      <p:sp>
        <p:nvSpPr>
          <p:cNvPr id="458764" name="Rectangle 111"/>
          <p:cNvSpPr>
            <a:spLocks noChangeArrowheads="1"/>
          </p:cNvSpPr>
          <p:nvPr/>
        </p:nvSpPr>
        <p:spPr bwMode="auto">
          <a:xfrm>
            <a:off x="5172075" y="5588814"/>
            <a:ext cx="265889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Demand for loanable funds, </a:t>
            </a:r>
            <a:r>
              <a:rPr lang="en-US" sz="1400" i="1" dirty="0">
                <a:solidFill>
                  <a:srgbClr val="000000"/>
                </a:solidFill>
                <a:latin typeface="Century Gothic"/>
                <a:ea typeface="MS PGothic" pitchFamily="34" charset="-128"/>
                <a:cs typeface="Century Gothic"/>
              </a:rPr>
              <a:t>D</a:t>
            </a:r>
            <a:endParaRPr lang="en-US" sz="1400" i="1" dirty="0">
              <a:solidFill>
                <a:prstClr val="black"/>
              </a:solidFill>
              <a:latin typeface="Century Gothic"/>
              <a:ea typeface="MS PGothic" pitchFamily="34" charset="-128"/>
              <a:cs typeface="Century Gothic"/>
            </a:endParaRPr>
          </a:p>
        </p:txBody>
      </p:sp>
      <p:sp>
        <p:nvSpPr>
          <p:cNvPr id="458765" name="Rectangle 96"/>
          <p:cNvSpPr>
            <a:spLocks noChangeArrowheads="1"/>
          </p:cNvSpPr>
          <p:nvPr/>
        </p:nvSpPr>
        <p:spPr bwMode="auto">
          <a:xfrm>
            <a:off x="5781675" y="6350814"/>
            <a:ext cx="307181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Quantity of loanable funds </a:t>
            </a:r>
            <a:endParaRPr lang="en-US" sz="1400" dirty="0">
              <a:solidFill>
                <a:prstClr val="black"/>
              </a:solidFill>
              <a:latin typeface="Century Gothic"/>
              <a:ea typeface="MS PGothic" pitchFamily="34" charset="-128"/>
              <a:cs typeface="Century Gothic"/>
            </a:endParaRPr>
          </a:p>
        </p:txBody>
      </p:sp>
      <p:sp>
        <p:nvSpPr>
          <p:cNvPr id="458766" name="Rectangle 97"/>
          <p:cNvSpPr>
            <a:spLocks noChangeArrowheads="1"/>
          </p:cNvSpPr>
          <p:nvPr/>
        </p:nvSpPr>
        <p:spPr bwMode="auto">
          <a:xfrm>
            <a:off x="6611938" y="6581001"/>
            <a:ext cx="152763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(billions of dollars)</a:t>
            </a:r>
            <a:endParaRPr lang="en-US" sz="1400" dirty="0">
              <a:solidFill>
                <a:prstClr val="black"/>
              </a:solidFill>
              <a:latin typeface="Century Gothic"/>
              <a:ea typeface="MS PGothic" pitchFamily="34" charset="-128"/>
              <a:cs typeface="Century Gothic"/>
            </a:endParaRPr>
          </a:p>
        </p:txBody>
      </p:sp>
      <p:sp>
        <p:nvSpPr>
          <p:cNvPr id="458767" name="Line 15"/>
          <p:cNvSpPr>
            <a:spLocks noChangeShapeType="1"/>
          </p:cNvSpPr>
          <p:nvPr/>
        </p:nvSpPr>
        <p:spPr bwMode="auto">
          <a:xfrm>
            <a:off x="1514475" y="3074214"/>
            <a:ext cx="838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dirty="0">
              <a:solidFill>
                <a:prstClr val="black"/>
              </a:solidFill>
              <a:latin typeface="Century Gothic"/>
              <a:cs typeface="Century Gothic"/>
            </a:endParaRPr>
          </a:p>
        </p:txBody>
      </p:sp>
      <p:sp>
        <p:nvSpPr>
          <p:cNvPr id="458768" name="Line 16"/>
          <p:cNvSpPr>
            <a:spLocks noChangeShapeType="1"/>
          </p:cNvSpPr>
          <p:nvPr/>
        </p:nvSpPr>
        <p:spPr bwMode="auto">
          <a:xfrm>
            <a:off x="2455863" y="3177401"/>
            <a:ext cx="0" cy="289560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dirty="0">
              <a:solidFill>
                <a:prstClr val="black"/>
              </a:solidFill>
              <a:latin typeface="Century Gothic"/>
              <a:cs typeface="Century Gothic"/>
            </a:endParaRPr>
          </a:p>
        </p:txBody>
      </p:sp>
      <p:sp>
        <p:nvSpPr>
          <p:cNvPr id="458769" name="Line 124"/>
          <p:cNvSpPr>
            <a:spLocks noChangeShapeType="1"/>
          </p:cNvSpPr>
          <p:nvPr/>
        </p:nvSpPr>
        <p:spPr bwMode="auto">
          <a:xfrm>
            <a:off x="1049338" y="3309164"/>
            <a:ext cx="1587" cy="1557337"/>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70" name="Oval 122"/>
          <p:cNvSpPr>
            <a:spLocks noChangeArrowheads="1"/>
          </p:cNvSpPr>
          <p:nvPr/>
        </p:nvSpPr>
        <p:spPr bwMode="auto">
          <a:xfrm>
            <a:off x="4583113" y="5130026"/>
            <a:ext cx="128587"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58771" name="Line 133"/>
          <p:cNvSpPr>
            <a:spLocks noChangeShapeType="1"/>
          </p:cNvSpPr>
          <p:nvPr/>
        </p:nvSpPr>
        <p:spPr bwMode="auto">
          <a:xfrm>
            <a:off x="2840038" y="3117076"/>
            <a:ext cx="3175" cy="3175"/>
          </a:xfrm>
          <a:prstGeom prst="line">
            <a:avLst/>
          </a:prstGeom>
          <a:noFill/>
          <a:ln w="1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72" name="Rectangle 115"/>
          <p:cNvSpPr>
            <a:spLocks noChangeArrowheads="1"/>
          </p:cNvSpPr>
          <p:nvPr/>
        </p:nvSpPr>
        <p:spPr bwMode="auto">
          <a:xfrm>
            <a:off x="4741863" y="4903014"/>
            <a:ext cx="132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i="1" dirty="0">
                <a:solidFill>
                  <a:srgbClr val="000000"/>
                </a:solidFill>
                <a:latin typeface="Century Gothic"/>
                <a:ea typeface="MS PGothic" pitchFamily="34" charset="-128"/>
                <a:cs typeface="Century Gothic"/>
              </a:rPr>
              <a:t>B</a:t>
            </a:r>
            <a:endParaRPr lang="en-US" sz="1400" i="1" dirty="0">
              <a:solidFill>
                <a:prstClr val="black"/>
              </a:solidFill>
              <a:latin typeface="Century Gothic"/>
              <a:ea typeface="MS PGothic" pitchFamily="34" charset="-128"/>
              <a:cs typeface="Century Gothic"/>
            </a:endParaRPr>
          </a:p>
        </p:txBody>
      </p:sp>
      <p:grpSp>
        <p:nvGrpSpPr>
          <p:cNvPr id="458773" name="Group 21"/>
          <p:cNvGrpSpPr>
            <a:grpSpLocks/>
          </p:cNvGrpSpPr>
          <p:nvPr/>
        </p:nvGrpSpPr>
        <p:grpSpPr bwMode="auto">
          <a:xfrm>
            <a:off x="2733675" y="2921814"/>
            <a:ext cx="1946275" cy="1900237"/>
            <a:chOff x="2304" y="1200"/>
            <a:chExt cx="1226" cy="1197"/>
          </a:xfrm>
        </p:grpSpPr>
        <p:sp>
          <p:nvSpPr>
            <p:cNvPr id="458774" name="Freeform 130"/>
            <p:cNvSpPr>
              <a:spLocks/>
            </p:cNvSpPr>
            <p:nvPr/>
          </p:nvSpPr>
          <p:spPr bwMode="auto">
            <a:xfrm>
              <a:off x="2304" y="1200"/>
              <a:ext cx="104" cy="106"/>
            </a:xfrm>
            <a:custGeom>
              <a:avLst/>
              <a:gdLst>
                <a:gd name="T0" fmla="*/ 64082 w 26"/>
                <a:gd name="T1" fmla="*/ 62516 h 27"/>
                <a:gd name="T2" fmla="*/ 83307 w 26"/>
                <a:gd name="T3" fmla="*/ 0 h 27"/>
                <a:gd name="T4" fmla="*/ 83307 w 26"/>
                <a:gd name="T5" fmla="*/ 0 h 27"/>
                <a:gd name="T6" fmla="*/ 121756 w 26"/>
                <a:gd name="T7" fmla="*/ 87522 h 27"/>
                <a:gd name="T8" fmla="*/ 166613 w 26"/>
                <a:gd name="T9" fmla="*/ 168792 h 27"/>
                <a:gd name="T10" fmla="*/ 89715 w 26"/>
                <a:gd name="T11" fmla="*/ 118780 h 27"/>
                <a:gd name="T12" fmla="*/ 0 w 26"/>
                <a:gd name="T13" fmla="*/ 75019 h 27"/>
                <a:gd name="T14" fmla="*/ 0 w 26"/>
                <a:gd name="T15" fmla="*/ 75019 h 27"/>
                <a:gd name="T16" fmla="*/ 64082 w 26"/>
                <a:gd name="T17" fmla="*/ 6251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7"/>
                <a:gd name="T29" fmla="*/ 26 w 2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7">
                  <a:moveTo>
                    <a:pt x="10" y="10"/>
                  </a:moveTo>
                  <a:cubicBezTo>
                    <a:pt x="13" y="0"/>
                    <a:pt x="13" y="0"/>
                    <a:pt x="13" y="0"/>
                  </a:cubicBezTo>
                  <a:cubicBezTo>
                    <a:pt x="13" y="0"/>
                    <a:pt x="13" y="0"/>
                    <a:pt x="13" y="0"/>
                  </a:cubicBezTo>
                  <a:cubicBezTo>
                    <a:pt x="19" y="14"/>
                    <a:pt x="19" y="14"/>
                    <a:pt x="19" y="14"/>
                  </a:cubicBezTo>
                  <a:cubicBezTo>
                    <a:pt x="21" y="19"/>
                    <a:pt x="24" y="23"/>
                    <a:pt x="26" y="27"/>
                  </a:cubicBezTo>
                  <a:cubicBezTo>
                    <a:pt x="22" y="24"/>
                    <a:pt x="18" y="21"/>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grpSp>
          <p:nvGrpSpPr>
            <p:cNvPr id="458775" name="Group 23"/>
            <p:cNvGrpSpPr>
              <a:grpSpLocks/>
            </p:cNvGrpSpPr>
            <p:nvPr/>
          </p:nvGrpSpPr>
          <p:grpSpPr bwMode="auto">
            <a:xfrm>
              <a:off x="2304" y="1200"/>
              <a:ext cx="1226" cy="1197"/>
              <a:chOff x="1702" y="1431"/>
              <a:chExt cx="1226" cy="1197"/>
            </a:xfrm>
          </p:grpSpPr>
          <p:sp>
            <p:nvSpPr>
              <p:cNvPr id="458776" name="Line 121"/>
              <p:cNvSpPr>
                <a:spLocks noChangeShapeType="1"/>
              </p:cNvSpPr>
              <p:nvPr/>
            </p:nvSpPr>
            <p:spPr bwMode="auto">
              <a:xfrm>
                <a:off x="1702" y="1431"/>
                <a:ext cx="1169" cy="1134"/>
              </a:xfrm>
              <a:prstGeom prst="line">
                <a:avLst/>
              </a:prstGeom>
              <a:noFill/>
              <a:ln w="2857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grpSp>
            <p:nvGrpSpPr>
              <p:cNvPr id="458777" name="Group 25"/>
              <p:cNvGrpSpPr>
                <a:grpSpLocks/>
              </p:cNvGrpSpPr>
              <p:nvPr/>
            </p:nvGrpSpPr>
            <p:grpSpPr bwMode="auto">
              <a:xfrm>
                <a:off x="1943" y="1667"/>
                <a:ext cx="985" cy="961"/>
                <a:chOff x="1943" y="1667"/>
                <a:chExt cx="991" cy="961"/>
              </a:xfrm>
            </p:grpSpPr>
            <p:sp>
              <p:nvSpPr>
                <p:cNvPr id="458778" name="Freeform 128"/>
                <p:cNvSpPr>
                  <a:spLocks/>
                </p:cNvSpPr>
                <p:nvPr/>
              </p:nvSpPr>
              <p:spPr bwMode="auto">
                <a:xfrm>
                  <a:off x="2829" y="2519"/>
                  <a:ext cx="105" cy="109"/>
                </a:xfrm>
                <a:custGeom>
                  <a:avLst/>
                  <a:gdLst>
                    <a:gd name="T0" fmla="*/ 64082 w 26"/>
                    <a:gd name="T1" fmla="*/ 62167 h 28"/>
                    <a:gd name="T2" fmla="*/ 83307 w 26"/>
                    <a:gd name="T3" fmla="*/ 0 h 28"/>
                    <a:gd name="T4" fmla="*/ 83307 w 26"/>
                    <a:gd name="T5" fmla="*/ 0 h 28"/>
                    <a:gd name="T6" fmla="*/ 121756 w 26"/>
                    <a:gd name="T7" fmla="*/ 87034 h 28"/>
                    <a:gd name="T8" fmla="*/ 166613 w 26"/>
                    <a:gd name="T9" fmla="*/ 174067 h 28"/>
                    <a:gd name="T10" fmla="*/ 89715 w 26"/>
                    <a:gd name="T11" fmla="*/ 118117 h 28"/>
                    <a:gd name="T12" fmla="*/ 0 w 26"/>
                    <a:gd name="T13" fmla="*/ 74600 h 28"/>
                    <a:gd name="T14" fmla="*/ 0 w 26"/>
                    <a:gd name="T15" fmla="*/ 74600 h 28"/>
                    <a:gd name="T16" fmla="*/ 64082 w 26"/>
                    <a:gd name="T17" fmla="*/ 6216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0"/>
                        <a:pt x="13" y="0"/>
                        <a:pt x="13" y="0"/>
                      </a:cubicBezTo>
                      <a:cubicBezTo>
                        <a:pt x="19" y="14"/>
                        <a:pt x="19" y="14"/>
                        <a:pt x="19" y="14"/>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58779" name="Freeform 129"/>
                <p:cNvSpPr>
                  <a:spLocks/>
                </p:cNvSpPr>
                <p:nvPr/>
              </p:nvSpPr>
              <p:spPr bwMode="auto">
                <a:xfrm>
                  <a:off x="2516" y="2216"/>
                  <a:ext cx="105" cy="110"/>
                </a:xfrm>
                <a:custGeom>
                  <a:avLst/>
                  <a:gdLst>
                    <a:gd name="T0" fmla="*/ 64082 w 26"/>
                    <a:gd name="T1" fmla="*/ 62167 h 28"/>
                    <a:gd name="T2" fmla="*/ 83307 w 26"/>
                    <a:gd name="T3" fmla="*/ 0 h 28"/>
                    <a:gd name="T4" fmla="*/ 83307 w 26"/>
                    <a:gd name="T5" fmla="*/ 6217 h 28"/>
                    <a:gd name="T6" fmla="*/ 121756 w 26"/>
                    <a:gd name="T7" fmla="*/ 93250 h 28"/>
                    <a:gd name="T8" fmla="*/ 166613 w 26"/>
                    <a:gd name="T9" fmla="*/ 174067 h 28"/>
                    <a:gd name="T10" fmla="*/ 89715 w 26"/>
                    <a:gd name="T11" fmla="*/ 118117 h 28"/>
                    <a:gd name="T12" fmla="*/ 0 w 26"/>
                    <a:gd name="T13" fmla="*/ 74600 h 28"/>
                    <a:gd name="T14" fmla="*/ 0 w 26"/>
                    <a:gd name="T15" fmla="*/ 74600 h 28"/>
                    <a:gd name="T16" fmla="*/ 64082 w 26"/>
                    <a:gd name="T17" fmla="*/ 6216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58780" name="Freeform 131"/>
                <p:cNvSpPr>
                  <a:spLocks/>
                </p:cNvSpPr>
                <p:nvPr/>
              </p:nvSpPr>
              <p:spPr bwMode="auto">
                <a:xfrm>
                  <a:off x="1943" y="1667"/>
                  <a:ext cx="105" cy="109"/>
                </a:xfrm>
                <a:custGeom>
                  <a:avLst/>
                  <a:gdLst>
                    <a:gd name="T0" fmla="*/ 64082 w 26"/>
                    <a:gd name="T1" fmla="*/ 62167 h 28"/>
                    <a:gd name="T2" fmla="*/ 83307 w 26"/>
                    <a:gd name="T3" fmla="*/ 0 h 28"/>
                    <a:gd name="T4" fmla="*/ 83307 w 26"/>
                    <a:gd name="T5" fmla="*/ 6217 h 28"/>
                    <a:gd name="T6" fmla="*/ 121756 w 26"/>
                    <a:gd name="T7" fmla="*/ 93250 h 28"/>
                    <a:gd name="T8" fmla="*/ 166613 w 26"/>
                    <a:gd name="T9" fmla="*/ 174067 h 28"/>
                    <a:gd name="T10" fmla="*/ 89715 w 26"/>
                    <a:gd name="T11" fmla="*/ 118117 h 28"/>
                    <a:gd name="T12" fmla="*/ 0 w 26"/>
                    <a:gd name="T13" fmla="*/ 74600 h 28"/>
                    <a:gd name="T14" fmla="*/ 0 w 26"/>
                    <a:gd name="T15" fmla="*/ 74600 h 28"/>
                    <a:gd name="T16" fmla="*/ 64082 w 26"/>
                    <a:gd name="T17" fmla="*/ 6216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58781" name="Freeform 132"/>
                <p:cNvSpPr>
                  <a:spLocks/>
                </p:cNvSpPr>
                <p:nvPr/>
              </p:nvSpPr>
              <p:spPr bwMode="auto">
                <a:xfrm>
                  <a:off x="2236" y="1937"/>
                  <a:ext cx="105" cy="110"/>
                </a:xfrm>
                <a:custGeom>
                  <a:avLst/>
                  <a:gdLst>
                    <a:gd name="T0" fmla="*/ 64082 w 26"/>
                    <a:gd name="T1" fmla="*/ 62167 h 28"/>
                    <a:gd name="T2" fmla="*/ 83307 w 26"/>
                    <a:gd name="T3" fmla="*/ 0 h 28"/>
                    <a:gd name="T4" fmla="*/ 83307 w 26"/>
                    <a:gd name="T5" fmla="*/ 6217 h 28"/>
                    <a:gd name="T6" fmla="*/ 121756 w 26"/>
                    <a:gd name="T7" fmla="*/ 93250 h 28"/>
                    <a:gd name="T8" fmla="*/ 166613 w 26"/>
                    <a:gd name="T9" fmla="*/ 174067 h 28"/>
                    <a:gd name="T10" fmla="*/ 89715 w 26"/>
                    <a:gd name="T11" fmla="*/ 118117 h 28"/>
                    <a:gd name="T12" fmla="*/ 0 w 26"/>
                    <a:gd name="T13" fmla="*/ 74600 h 28"/>
                    <a:gd name="T14" fmla="*/ 0 w 26"/>
                    <a:gd name="T15" fmla="*/ 74600 h 28"/>
                    <a:gd name="T16" fmla="*/ 64082 w 26"/>
                    <a:gd name="T17" fmla="*/ 6216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grpSp>
        </p:grpSp>
      </p:grpSp>
      <p:sp>
        <p:nvSpPr>
          <p:cNvPr id="458782" name="Line 84"/>
          <p:cNvSpPr>
            <a:spLocks noChangeShapeType="1"/>
          </p:cNvSpPr>
          <p:nvPr/>
        </p:nvSpPr>
        <p:spPr bwMode="auto">
          <a:xfrm>
            <a:off x="4648200" y="6095226"/>
            <a:ext cx="3175" cy="147638"/>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83" name="Rectangle 85"/>
          <p:cNvSpPr>
            <a:spLocks noChangeArrowheads="1"/>
          </p:cNvSpPr>
          <p:nvPr/>
        </p:nvSpPr>
        <p:spPr bwMode="auto">
          <a:xfrm>
            <a:off x="4470400" y="6290489"/>
            <a:ext cx="29849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450</a:t>
            </a:r>
            <a:endParaRPr lang="en-US" sz="1400" dirty="0">
              <a:solidFill>
                <a:prstClr val="black"/>
              </a:solidFill>
              <a:latin typeface="Century Gothic"/>
              <a:ea typeface="MS PGothic" pitchFamily="34" charset="-128"/>
              <a:cs typeface="Century Gothic"/>
            </a:endParaRPr>
          </a:p>
        </p:txBody>
      </p:sp>
      <p:sp>
        <p:nvSpPr>
          <p:cNvPr id="458784" name="Rectangle 90"/>
          <p:cNvSpPr>
            <a:spLocks noChangeArrowheads="1"/>
          </p:cNvSpPr>
          <p:nvPr/>
        </p:nvSpPr>
        <p:spPr bwMode="auto">
          <a:xfrm>
            <a:off x="1133475" y="5055414"/>
            <a:ext cx="9949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4</a:t>
            </a:r>
            <a:endParaRPr lang="en-US" sz="1400" dirty="0">
              <a:solidFill>
                <a:prstClr val="black"/>
              </a:solidFill>
              <a:latin typeface="Century Gothic"/>
              <a:ea typeface="MS PGothic" pitchFamily="34" charset="-128"/>
              <a:cs typeface="Century Gothic"/>
            </a:endParaRPr>
          </a:p>
        </p:txBody>
      </p:sp>
      <p:sp>
        <p:nvSpPr>
          <p:cNvPr id="458785" name="Line 119"/>
          <p:cNvSpPr>
            <a:spLocks noChangeShapeType="1"/>
          </p:cNvSpPr>
          <p:nvPr/>
        </p:nvSpPr>
        <p:spPr bwMode="auto">
          <a:xfrm>
            <a:off x="1371600" y="5190351"/>
            <a:ext cx="155575" cy="31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86" name="Line 126"/>
          <p:cNvSpPr>
            <a:spLocks noChangeShapeType="1"/>
          </p:cNvSpPr>
          <p:nvPr/>
        </p:nvSpPr>
        <p:spPr bwMode="auto">
          <a:xfrm>
            <a:off x="2744788" y="6430189"/>
            <a:ext cx="1509712" cy="1587"/>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58787" name="Line 35"/>
          <p:cNvSpPr>
            <a:spLocks noChangeShapeType="1"/>
          </p:cNvSpPr>
          <p:nvPr/>
        </p:nvSpPr>
        <p:spPr bwMode="auto">
          <a:xfrm>
            <a:off x="1501775" y="5193526"/>
            <a:ext cx="3213100" cy="14288"/>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dirty="0">
              <a:solidFill>
                <a:prstClr val="black"/>
              </a:solidFill>
              <a:latin typeface="Century Gothic"/>
              <a:cs typeface="Century Gothic"/>
            </a:endParaRPr>
          </a:p>
        </p:txBody>
      </p:sp>
      <p:sp>
        <p:nvSpPr>
          <p:cNvPr id="458788" name="Line 36"/>
          <p:cNvSpPr>
            <a:spLocks noChangeShapeType="1"/>
          </p:cNvSpPr>
          <p:nvPr/>
        </p:nvSpPr>
        <p:spPr bwMode="auto">
          <a:xfrm>
            <a:off x="4638675" y="5284014"/>
            <a:ext cx="0" cy="83820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dirty="0">
              <a:solidFill>
                <a:prstClr val="black"/>
              </a:solidFill>
              <a:latin typeface="Century Gothic"/>
              <a:cs typeface="Century Gothic"/>
            </a:endParaRPr>
          </a:p>
        </p:txBody>
      </p:sp>
      <p:sp>
        <p:nvSpPr>
          <p:cNvPr id="458790" name="Rectangle 38"/>
          <p:cNvSpPr>
            <a:spLocks noGrp="1" noRot="1" noChangeArrowheads="1"/>
          </p:cNvSpPr>
          <p:nvPr>
            <p:ph type="title"/>
          </p:nvPr>
        </p:nvSpPr>
        <p:spPr/>
        <p:txBody>
          <a:bodyPr>
            <a:normAutofit fontScale="90000"/>
          </a:bodyPr>
          <a:lstStyle/>
          <a:p>
            <a:r>
              <a:rPr lang="en-US" spc="0" dirty="0"/>
              <a:t>THE DEMAND FOR LOANABLE FUNDS</a:t>
            </a:r>
          </a:p>
        </p:txBody>
      </p:sp>
      <p:sp>
        <p:nvSpPr>
          <p:cNvPr id="4" name="TextBox 3"/>
          <p:cNvSpPr txBox="1"/>
          <p:nvPr/>
        </p:nvSpPr>
        <p:spPr>
          <a:xfrm>
            <a:off x="1508702" y="266204"/>
            <a:ext cx="7456487" cy="1631216"/>
          </a:xfrm>
          <a:prstGeom prst="rect">
            <a:avLst/>
          </a:prstGeom>
          <a:noFill/>
        </p:spPr>
        <p:txBody>
          <a:bodyPr wrap="square" rtlCol="0">
            <a:spAutoFit/>
          </a:bodyPr>
          <a:lstStyle/>
          <a:p>
            <a:r>
              <a:rPr lang="en-US" sz="2400" b="1" dirty="0">
                <a:solidFill>
                  <a:srgbClr val="0070C0"/>
                </a:solidFill>
                <a:latin typeface="Century Gothic"/>
                <a:cs typeface="Century Gothic"/>
              </a:rPr>
              <a:t>The interest rate is the price of </a:t>
            </a:r>
            <a:r>
              <a:rPr lang="en-US" sz="2800" b="1" kern="0" dirty="0">
                <a:solidFill>
                  <a:srgbClr val="002060"/>
                </a:solidFill>
                <a:latin typeface="Arial" pitchFamily="34" charset="0"/>
                <a:cs typeface="Arial" pitchFamily="34" charset="0"/>
                <a:sym typeface="Helvetica Neue"/>
              </a:rPr>
              <a:t>borrowing</a:t>
            </a:r>
            <a:r>
              <a:rPr lang="en-US" sz="2400" b="1" dirty="0">
                <a:solidFill>
                  <a:srgbClr val="0070C0"/>
                </a:solidFill>
                <a:latin typeface="Century Gothic"/>
                <a:cs typeface="Century Gothic"/>
              </a:rPr>
              <a:t> funds. </a:t>
            </a:r>
          </a:p>
          <a:p>
            <a:r>
              <a:rPr lang="en-US" sz="2400" dirty="0">
                <a:solidFill>
                  <a:prstClr val="black"/>
                </a:solidFill>
                <a:latin typeface="Century Gothic"/>
                <a:cs typeface="Century Gothic"/>
              </a:rPr>
              <a:t>Firms borrow more when the interest rate falls </a:t>
            </a:r>
            <a:r>
              <a:rPr lang="en-US" sz="2400" b="1" dirty="0">
                <a:solidFill>
                  <a:prstClr val="black"/>
                </a:solidFill>
                <a:latin typeface="Century Gothic"/>
                <a:cs typeface="Century Gothic"/>
              </a:rPr>
              <a:t>because more projects will earn enough to pay for themselves.</a:t>
            </a:r>
          </a:p>
        </p:txBody>
      </p:sp>
    </p:spTree>
    <p:extLst>
      <p:ext uri="{BB962C8B-B14F-4D97-AF65-F5344CB8AC3E}">
        <p14:creationId xmlns:p14="http://schemas.microsoft.com/office/powerpoint/2010/main" val="2909158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8769"/>
                                        </p:tgtEl>
                                        <p:attrNameLst>
                                          <p:attrName>style.visibility</p:attrName>
                                        </p:attrNameLst>
                                      </p:cBhvr>
                                      <p:to>
                                        <p:strVal val="visible"/>
                                      </p:to>
                                    </p:set>
                                    <p:animEffect transition="in" filter="wipe(up)">
                                      <p:cBhvr>
                                        <p:cTn id="7" dur="500"/>
                                        <p:tgtEl>
                                          <p:spTgt spid="45876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8787"/>
                                        </p:tgtEl>
                                        <p:attrNameLst>
                                          <p:attrName>style.visibility</p:attrName>
                                        </p:attrNameLst>
                                      </p:cBhvr>
                                      <p:to>
                                        <p:strVal val="visible"/>
                                      </p:to>
                                    </p:set>
                                    <p:animEffect transition="in" filter="wipe(left)">
                                      <p:cBhvr>
                                        <p:cTn id="11" dur="500"/>
                                        <p:tgtEl>
                                          <p:spTgt spid="45878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8770"/>
                                        </p:tgtEl>
                                        <p:attrNameLst>
                                          <p:attrName>style.visibility</p:attrName>
                                        </p:attrNameLst>
                                      </p:cBhvr>
                                      <p:to>
                                        <p:strVal val="visible"/>
                                      </p:to>
                                    </p:set>
                                    <p:animEffect transition="in" filter="fade">
                                      <p:cBhvr>
                                        <p:cTn id="15" dur="500"/>
                                        <p:tgtEl>
                                          <p:spTgt spid="45877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8772"/>
                                        </p:tgtEl>
                                        <p:attrNameLst>
                                          <p:attrName>style.visibility</p:attrName>
                                        </p:attrNameLst>
                                      </p:cBhvr>
                                      <p:to>
                                        <p:strVal val="visible"/>
                                      </p:to>
                                    </p:set>
                                    <p:animEffect transition="in" filter="fade">
                                      <p:cBhvr>
                                        <p:cTn id="19" dur="500"/>
                                        <p:tgtEl>
                                          <p:spTgt spid="45877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58788"/>
                                        </p:tgtEl>
                                        <p:attrNameLst>
                                          <p:attrName>style.visibility</p:attrName>
                                        </p:attrNameLst>
                                      </p:cBhvr>
                                      <p:to>
                                        <p:strVal val="visible"/>
                                      </p:to>
                                    </p:set>
                                    <p:animEffect transition="in" filter="wipe(up)">
                                      <p:cBhvr>
                                        <p:cTn id="23" dur="500"/>
                                        <p:tgtEl>
                                          <p:spTgt spid="45878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58786"/>
                                        </p:tgtEl>
                                        <p:attrNameLst>
                                          <p:attrName>style.visibility</p:attrName>
                                        </p:attrNameLst>
                                      </p:cBhvr>
                                      <p:to>
                                        <p:strVal val="visible"/>
                                      </p:to>
                                    </p:set>
                                    <p:animEffect transition="in" filter="wipe(left)">
                                      <p:cBhvr>
                                        <p:cTn id="27" dur="500"/>
                                        <p:tgtEl>
                                          <p:spTgt spid="458786"/>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8783"/>
                                        </p:tgtEl>
                                        <p:attrNameLst>
                                          <p:attrName>style.visibility</p:attrName>
                                        </p:attrNameLst>
                                      </p:cBhvr>
                                      <p:to>
                                        <p:strVal val="visible"/>
                                      </p:to>
                                    </p:set>
                                    <p:animEffect transition="in" filter="fade">
                                      <p:cBhvr>
                                        <p:cTn id="31" dur="500"/>
                                        <p:tgtEl>
                                          <p:spTgt spid="45878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58761"/>
                                        </p:tgtEl>
                                        <p:attrNameLst>
                                          <p:attrName>style.visibility</p:attrName>
                                        </p:attrNameLst>
                                      </p:cBhvr>
                                      <p:to>
                                        <p:strVal val="visible"/>
                                      </p:to>
                                    </p:set>
                                    <p:animEffect transition="in" filter="wipe(left)">
                                      <p:cBhvr>
                                        <p:cTn id="35" dur="500"/>
                                        <p:tgtEl>
                                          <p:spTgt spid="45876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8764"/>
                                        </p:tgtEl>
                                        <p:attrNameLst>
                                          <p:attrName>style.visibility</p:attrName>
                                        </p:attrNameLst>
                                      </p:cBhvr>
                                      <p:to>
                                        <p:strVal val="visible"/>
                                      </p:to>
                                    </p:set>
                                    <p:animEffect transition="in" filter="fade">
                                      <p:cBhvr>
                                        <p:cTn id="38" dur="500"/>
                                        <p:tgtEl>
                                          <p:spTgt spid="458764"/>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58773"/>
                                        </p:tgtEl>
                                        <p:attrNameLst>
                                          <p:attrName>style.visibility</p:attrName>
                                        </p:attrNameLst>
                                      </p:cBhvr>
                                      <p:to>
                                        <p:strVal val="visible"/>
                                      </p:to>
                                    </p:set>
                                    <p:animEffect transition="in" filter="wipe(left)">
                                      <p:cBhvr>
                                        <p:cTn id="42" dur="500"/>
                                        <p:tgtEl>
                                          <p:spTgt spid="45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61" grpId="0" animBg="1"/>
      <p:bldP spid="458764" grpId="0"/>
      <p:bldP spid="458769" grpId="0" animBg="1"/>
      <p:bldP spid="458770" grpId="0" animBg="1"/>
      <p:bldP spid="458772" grpId="0"/>
      <p:bldP spid="458783" grpId="0"/>
      <p:bldP spid="458786" grpId="0" animBg="1"/>
      <p:bldP spid="458787" grpId="0" animBg="1"/>
      <p:bldP spid="4587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8" y="174674"/>
            <a:ext cx="8820286" cy="791803"/>
          </a:xfrm>
        </p:spPr>
        <p:txBody>
          <a:bodyPr/>
          <a:lstStyle/>
          <a:p>
            <a:r>
              <a:rPr lang="en-US" dirty="0"/>
              <a:t>WHAT YOU WILL LEARN IN THIS CHAPTER</a:t>
            </a:r>
          </a:p>
        </p:txBody>
      </p:sp>
      <p:sp>
        <p:nvSpPr>
          <p:cNvPr id="24" name="Content Placeholder 2"/>
          <p:cNvSpPr>
            <a:spLocks noGrp="1"/>
          </p:cNvSpPr>
          <p:nvPr>
            <p:ph sz="quarter" idx="10"/>
          </p:nvPr>
        </p:nvSpPr>
        <p:spPr>
          <a:xfrm>
            <a:off x="60588" y="966477"/>
            <a:ext cx="8912896" cy="4992720"/>
          </a:xfrm>
        </p:spPr>
        <p:txBody>
          <a:bodyPr/>
          <a:lstStyle/>
          <a:p>
            <a:pPr marL="439854" indent="-439854">
              <a:buFont typeface="Arial" charset="0"/>
              <a:buChar char="•"/>
              <a:tabLst>
                <a:tab pos="411838" algn="l"/>
              </a:tabLst>
            </a:pPr>
            <a:r>
              <a:rPr lang="en-US" dirty="0"/>
              <a:t>What is the relationship between savings and investment spending?</a:t>
            </a:r>
          </a:p>
          <a:p>
            <a:pPr marL="439854" indent="-439854">
              <a:buFont typeface="Arial" charset="0"/>
              <a:buChar char="•"/>
              <a:tabLst>
                <a:tab pos="411838" algn="l"/>
              </a:tabLst>
            </a:pPr>
            <a:r>
              <a:rPr lang="en-US" dirty="0"/>
              <a:t>How does the loanable funds market match savers with borrowers?</a:t>
            </a:r>
          </a:p>
          <a:p>
            <a:pPr marL="439854" indent="-439854">
              <a:buFont typeface="Arial" charset="0"/>
              <a:buChar char="•"/>
              <a:tabLst>
                <a:tab pos="411838" algn="l"/>
              </a:tabLst>
            </a:pPr>
            <a:r>
              <a:rPr lang="en-US" dirty="0"/>
              <a:t>What are the purposes of the four principal types of financial assets: loans, bonds, stocks, and bank deposits?</a:t>
            </a:r>
          </a:p>
          <a:p>
            <a:pPr marL="439854" indent="-439854">
              <a:buFont typeface="Arial" charset="0"/>
              <a:buChar char="•"/>
              <a:tabLst>
                <a:tab pos="411838" algn="l"/>
              </a:tabLst>
            </a:pPr>
            <a:r>
              <a:rPr lang="en-US" dirty="0"/>
              <a:t>How do financial intermediaries help investors achieve diversification?</a:t>
            </a:r>
          </a:p>
          <a:p>
            <a:pPr marL="439854" indent="-439854">
              <a:buFont typeface="Arial" charset="0"/>
              <a:buChar char="•"/>
              <a:tabLst>
                <a:tab pos="411838" algn="l"/>
              </a:tabLst>
            </a:pPr>
            <a:r>
              <a:rPr lang="en-US" dirty="0"/>
              <a:t>What are the competing views about how asset prices are determined and why asset market fluctuations can be a source of macroeconomic instability?</a:t>
            </a: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0" dirty="0"/>
              <a:t>PRESENT VALUE</a:t>
            </a:r>
          </a:p>
        </p:txBody>
      </p:sp>
      <p:sp>
        <p:nvSpPr>
          <p:cNvPr id="3" name="Content Placeholder 2"/>
          <p:cNvSpPr>
            <a:spLocks noGrp="1"/>
          </p:cNvSpPr>
          <p:nvPr>
            <p:ph idx="1"/>
          </p:nvPr>
        </p:nvSpPr>
        <p:spPr>
          <a:xfrm>
            <a:off x="281940" y="228600"/>
            <a:ext cx="8633460" cy="5334000"/>
          </a:xfrm>
        </p:spPr>
        <p:txBody>
          <a:bodyPr>
            <a:noAutofit/>
          </a:bodyPr>
          <a:lstStyle/>
          <a:p>
            <a:pPr algn="ctr">
              <a:spcBef>
                <a:spcPts val="0"/>
              </a:spcBef>
              <a:spcAft>
                <a:spcPts val="1800"/>
              </a:spcAft>
            </a:pPr>
            <a:r>
              <a:rPr lang="en-US" sz="2800" kern="0" spc="0" dirty="0">
                <a:solidFill>
                  <a:srgbClr val="002060"/>
                </a:solidFill>
                <a:latin typeface="Arial" pitchFamily="34" charset="0"/>
                <a:ea typeface="Helvetica Neue"/>
                <a:cs typeface="Arial" pitchFamily="34" charset="0"/>
                <a:sym typeface="Helvetica Neue"/>
              </a:rPr>
              <a:t>The demand for loanable funds</a:t>
            </a:r>
          </a:p>
          <a:p>
            <a:pPr>
              <a:spcBef>
                <a:spcPts val="0"/>
              </a:spcBef>
              <a:spcAft>
                <a:spcPts val="1800"/>
              </a:spcAft>
            </a:pPr>
            <a:r>
              <a:rPr lang="en-US" sz="2800" b="0" dirty="0"/>
              <a:t>An investment is worth making </a:t>
            </a:r>
            <a:r>
              <a:rPr lang="en-US" sz="2800" dirty="0"/>
              <a:t>only if it generates a future return that is </a:t>
            </a:r>
            <a:r>
              <a:rPr lang="en-US" sz="2800" i="1" dirty="0"/>
              <a:t>greater </a:t>
            </a:r>
            <a:r>
              <a:rPr lang="en-US" sz="2800" dirty="0"/>
              <a:t>than the monetary cost of making the investment today.</a:t>
            </a:r>
            <a:r>
              <a:rPr lang="en-US" sz="2800" b="0" dirty="0"/>
              <a:t> </a:t>
            </a:r>
          </a:p>
          <a:p>
            <a:pPr>
              <a:spcBef>
                <a:spcPts val="0"/>
              </a:spcBef>
              <a:spcAft>
                <a:spcPts val="1800"/>
              </a:spcAft>
            </a:pPr>
            <a:r>
              <a:rPr lang="en-US" sz="2800" i="1" dirty="0">
                <a:solidFill>
                  <a:srgbClr val="990033"/>
                </a:solidFill>
              </a:rPr>
              <a:t>Present value </a:t>
            </a:r>
            <a:r>
              <a:rPr lang="en-US" sz="2800" b="0" dirty="0"/>
              <a:t>is the amount of money needed today to receive a given amount of money at a future date given the interest rate.</a:t>
            </a:r>
          </a:p>
          <a:p>
            <a:pPr lvl="1">
              <a:spcBef>
                <a:spcPts val="0"/>
              </a:spcBef>
              <a:spcAft>
                <a:spcPts val="1800"/>
              </a:spcAft>
            </a:pPr>
            <a:r>
              <a:rPr lang="en-US" sz="2400" i="1" dirty="0">
                <a:solidFill>
                  <a:schemeClr val="tx1">
                    <a:lumMod val="75000"/>
                    <a:lumOff val="25000"/>
                  </a:schemeClr>
                </a:solidFill>
              </a:rPr>
              <a:t>If you need $1,000 in a year and the interest rate on savings is r, how much do you need to put in the bank now (X)?</a:t>
            </a:r>
          </a:p>
          <a:p>
            <a:pPr>
              <a:spcBef>
                <a:spcPts val="0"/>
              </a:spcBef>
              <a:spcAft>
                <a:spcPts val="1800"/>
              </a:spcAft>
            </a:pPr>
            <a:r>
              <a:rPr lang="en-US" sz="2400" i="1" dirty="0">
                <a:solidFill>
                  <a:srgbClr val="0070C0"/>
                </a:solidFill>
              </a:rPr>
              <a:t>X </a:t>
            </a:r>
            <a:r>
              <a:rPr lang="en-US" sz="2400" dirty="0">
                <a:solidFill>
                  <a:srgbClr val="0070C0"/>
                </a:solidFill>
              </a:rPr>
              <a:t>× (1 + </a:t>
            </a:r>
            <a:r>
              <a:rPr lang="en-US" sz="2400" i="1" dirty="0">
                <a:solidFill>
                  <a:srgbClr val="0070C0"/>
                </a:solidFill>
              </a:rPr>
              <a:t>r</a:t>
            </a:r>
            <a:r>
              <a:rPr lang="en-US" sz="2400" dirty="0">
                <a:solidFill>
                  <a:srgbClr val="0070C0"/>
                </a:solidFill>
              </a:rPr>
              <a:t>) = $1,000.</a:t>
            </a:r>
            <a:r>
              <a:rPr lang="en-US" sz="2400" dirty="0"/>
              <a:t> </a:t>
            </a:r>
            <a:r>
              <a:rPr lang="en-US" sz="2400" b="0" dirty="0"/>
              <a:t>Rearrange: </a:t>
            </a:r>
            <a:r>
              <a:rPr lang="en-US" sz="2400" i="1" dirty="0">
                <a:solidFill>
                  <a:srgbClr val="0070C0"/>
                </a:solidFill>
              </a:rPr>
              <a:t>X </a:t>
            </a:r>
            <a:r>
              <a:rPr lang="en-US" sz="2400" dirty="0">
                <a:solidFill>
                  <a:srgbClr val="0070C0"/>
                </a:solidFill>
              </a:rPr>
              <a:t>= $1,000/(1 + </a:t>
            </a:r>
            <a:r>
              <a:rPr lang="en-US" sz="2400" i="1" dirty="0">
                <a:solidFill>
                  <a:srgbClr val="0070C0"/>
                </a:solidFill>
              </a:rPr>
              <a:t>r</a:t>
            </a:r>
            <a:r>
              <a:rPr lang="en-US" sz="2400" dirty="0">
                <a:solidFill>
                  <a:srgbClr val="0070C0"/>
                </a:solidFill>
              </a:rPr>
              <a:t>).</a:t>
            </a:r>
          </a:p>
          <a:p>
            <a:pPr>
              <a:spcBef>
                <a:spcPts val="0"/>
              </a:spcBef>
              <a:spcAft>
                <a:spcPts val="1800"/>
              </a:spcAft>
            </a:pPr>
            <a:endParaRPr lang="en-US" sz="2800" dirty="0">
              <a:solidFill>
                <a:srgbClr val="0070C0"/>
              </a:solidFill>
            </a:endParaRPr>
          </a:p>
        </p:txBody>
      </p:sp>
    </p:spTree>
    <p:extLst>
      <p:ext uri="{BB962C8B-B14F-4D97-AF65-F5344CB8AC3E}">
        <p14:creationId xmlns:p14="http://schemas.microsoft.com/office/powerpoint/2010/main" val="36509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0" dirty="0"/>
              <a:t>PRESENT VALUE</a:t>
            </a:r>
          </a:p>
        </p:txBody>
      </p:sp>
      <p:sp>
        <p:nvSpPr>
          <p:cNvPr id="3" name="Content Placeholder 2"/>
          <p:cNvSpPr>
            <a:spLocks noGrp="1"/>
          </p:cNvSpPr>
          <p:nvPr>
            <p:ph idx="1"/>
          </p:nvPr>
        </p:nvSpPr>
        <p:spPr>
          <a:xfrm>
            <a:off x="162496" y="228600"/>
            <a:ext cx="8829104" cy="4724400"/>
          </a:xfrm>
        </p:spPr>
        <p:txBody>
          <a:bodyPr>
            <a:noAutofit/>
          </a:bodyPr>
          <a:lstStyle/>
          <a:p>
            <a:pPr>
              <a:spcBef>
                <a:spcPts val="0"/>
              </a:spcBef>
              <a:spcAft>
                <a:spcPts val="1200"/>
              </a:spcAft>
            </a:pPr>
            <a:r>
              <a:rPr lang="en-US" sz="2800" i="1" dirty="0">
                <a:solidFill>
                  <a:schemeClr val="tx1">
                    <a:lumMod val="65000"/>
                    <a:lumOff val="35000"/>
                  </a:schemeClr>
                </a:solidFill>
              </a:rPr>
              <a:t>A firm has two potential investment projects in mind, each of which will yield $1,000 a year from now. </a:t>
            </a:r>
          </a:p>
          <a:p>
            <a:pPr lvl="1">
              <a:spcBef>
                <a:spcPts val="0"/>
              </a:spcBef>
              <a:spcAft>
                <a:spcPts val="1200"/>
              </a:spcAft>
            </a:pPr>
            <a:r>
              <a:rPr lang="en-US" sz="2400" dirty="0">
                <a:solidFill>
                  <a:srgbClr val="0070C0"/>
                </a:solidFill>
              </a:rPr>
              <a:t>Each project has different initial costs: </a:t>
            </a:r>
          </a:p>
          <a:p>
            <a:pPr lvl="1">
              <a:spcBef>
                <a:spcPts val="0"/>
              </a:spcBef>
              <a:spcAft>
                <a:spcPts val="1200"/>
              </a:spcAft>
            </a:pPr>
            <a:r>
              <a:rPr lang="en-US" sz="2400" b="0" dirty="0"/>
              <a:t>One requires that the firm borrow $900 right now. </a:t>
            </a:r>
          </a:p>
          <a:p>
            <a:pPr lvl="1">
              <a:spcBef>
                <a:spcPts val="0"/>
              </a:spcBef>
              <a:spcAft>
                <a:spcPts val="1200"/>
              </a:spcAft>
            </a:pPr>
            <a:r>
              <a:rPr lang="en-US" sz="2400" b="0" dirty="0"/>
              <a:t>The other requires that the firm borrow $950</a:t>
            </a:r>
            <a:r>
              <a:rPr lang="en-US" b="0" dirty="0"/>
              <a:t>. </a:t>
            </a:r>
          </a:p>
          <a:p>
            <a:pPr>
              <a:spcBef>
                <a:spcPts val="0"/>
              </a:spcBef>
              <a:spcAft>
                <a:spcPts val="1200"/>
              </a:spcAft>
            </a:pPr>
            <a:r>
              <a:rPr lang="en-US" sz="2800" dirty="0"/>
              <a:t>Which of these projects is worth borrowing money to finance and undertake?</a:t>
            </a:r>
          </a:p>
          <a:p>
            <a:pPr lvl="1">
              <a:spcBef>
                <a:spcPts val="0"/>
              </a:spcBef>
              <a:spcAft>
                <a:spcPts val="1200"/>
              </a:spcAft>
            </a:pPr>
            <a:r>
              <a:rPr lang="en-US" sz="2400" i="1" dirty="0">
                <a:solidFill>
                  <a:schemeClr val="tx1">
                    <a:lumMod val="75000"/>
                    <a:lumOff val="25000"/>
                  </a:schemeClr>
                </a:solidFill>
              </a:rPr>
              <a:t>Depends on the interest rate.</a:t>
            </a:r>
          </a:p>
          <a:p>
            <a:pPr lvl="1">
              <a:spcBef>
                <a:spcPts val="0"/>
              </a:spcBef>
              <a:spcAft>
                <a:spcPts val="1200"/>
              </a:spcAft>
            </a:pPr>
            <a:r>
              <a:rPr lang="en-US" sz="2400" b="0" dirty="0"/>
              <a:t>A 10% interest rate means $1,000 is worth $909 now, so only the first project is worth it, since its initial cost ($900) is less than the present value.  </a:t>
            </a:r>
            <a:r>
              <a:rPr lang="en-US" sz="2400" dirty="0"/>
              <a:t>More projects are worth it as interest rate falls. </a:t>
            </a:r>
          </a:p>
        </p:txBody>
      </p:sp>
    </p:spTree>
    <p:extLst>
      <p:ext uri="{BB962C8B-B14F-4D97-AF65-F5344CB8AC3E}">
        <p14:creationId xmlns:p14="http://schemas.microsoft.com/office/powerpoint/2010/main" val="31568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Line 163"/>
          <p:cNvSpPr>
            <a:spLocks noChangeShapeType="1"/>
          </p:cNvSpPr>
          <p:nvPr/>
        </p:nvSpPr>
        <p:spPr bwMode="auto">
          <a:xfrm>
            <a:off x="2239962" y="5921375"/>
            <a:ext cx="3175" cy="153988"/>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03" name="Rectangle 164"/>
          <p:cNvSpPr>
            <a:spLocks noChangeArrowheads="1"/>
          </p:cNvSpPr>
          <p:nvPr/>
        </p:nvSpPr>
        <p:spPr bwMode="auto">
          <a:xfrm>
            <a:off x="1941512" y="6124575"/>
            <a:ext cx="3979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$150</a:t>
            </a:r>
            <a:endParaRPr lang="en-US" sz="1400" dirty="0">
              <a:solidFill>
                <a:prstClr val="black"/>
              </a:solidFill>
              <a:latin typeface="Century Gothic"/>
              <a:ea typeface="MS PGothic" pitchFamily="34" charset="-128"/>
              <a:cs typeface="Century Gothic"/>
            </a:endParaRPr>
          </a:p>
        </p:txBody>
      </p:sp>
      <p:sp>
        <p:nvSpPr>
          <p:cNvPr id="460804" name="Rectangle 165"/>
          <p:cNvSpPr>
            <a:spLocks noChangeArrowheads="1"/>
          </p:cNvSpPr>
          <p:nvPr/>
        </p:nvSpPr>
        <p:spPr bwMode="auto">
          <a:xfrm>
            <a:off x="872540" y="6127750"/>
            <a:ext cx="9949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0</a:t>
            </a:r>
            <a:endParaRPr lang="en-US" sz="1400" dirty="0">
              <a:solidFill>
                <a:prstClr val="black"/>
              </a:solidFill>
              <a:latin typeface="Century Gothic"/>
              <a:ea typeface="MS PGothic" pitchFamily="34" charset="-128"/>
              <a:cs typeface="Century Gothic"/>
            </a:endParaRPr>
          </a:p>
        </p:txBody>
      </p:sp>
      <p:sp>
        <p:nvSpPr>
          <p:cNvPr id="460805" name="Rectangle 167"/>
          <p:cNvSpPr>
            <a:spLocks noChangeArrowheads="1"/>
          </p:cNvSpPr>
          <p:nvPr/>
        </p:nvSpPr>
        <p:spPr bwMode="auto">
          <a:xfrm>
            <a:off x="865539" y="4852988"/>
            <a:ext cx="9949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4</a:t>
            </a:r>
            <a:endParaRPr lang="en-US" sz="1400" dirty="0">
              <a:solidFill>
                <a:prstClr val="black"/>
              </a:solidFill>
              <a:latin typeface="Century Gothic"/>
              <a:ea typeface="MS PGothic" pitchFamily="34" charset="-128"/>
              <a:cs typeface="Century Gothic"/>
            </a:endParaRPr>
          </a:p>
        </p:txBody>
      </p:sp>
      <p:sp>
        <p:nvSpPr>
          <p:cNvPr id="460806" name="Rectangle 190"/>
          <p:cNvSpPr>
            <a:spLocks noChangeArrowheads="1"/>
          </p:cNvSpPr>
          <p:nvPr/>
        </p:nvSpPr>
        <p:spPr bwMode="auto">
          <a:xfrm>
            <a:off x="2311400" y="4973638"/>
            <a:ext cx="13842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i="1" dirty="0">
                <a:solidFill>
                  <a:srgbClr val="000000"/>
                </a:solidFill>
                <a:latin typeface="Century Gothic"/>
                <a:ea typeface="MS PGothic" pitchFamily="34" charset="-128"/>
                <a:cs typeface="Century Gothic"/>
              </a:rPr>
              <a:t>X</a:t>
            </a:r>
            <a:endParaRPr lang="en-US" sz="1400" i="1" dirty="0">
              <a:solidFill>
                <a:prstClr val="black"/>
              </a:solidFill>
              <a:latin typeface="Century Gothic"/>
              <a:ea typeface="MS PGothic" pitchFamily="34" charset="-128"/>
              <a:cs typeface="Century Gothic"/>
            </a:endParaRPr>
          </a:p>
        </p:txBody>
      </p:sp>
      <p:sp>
        <p:nvSpPr>
          <p:cNvPr id="460807" name="Freeform 191"/>
          <p:cNvSpPr>
            <a:spLocks/>
          </p:cNvSpPr>
          <p:nvPr/>
        </p:nvSpPr>
        <p:spPr bwMode="auto">
          <a:xfrm>
            <a:off x="1149350" y="1135063"/>
            <a:ext cx="6997700" cy="4940300"/>
          </a:xfrm>
          <a:custGeom>
            <a:avLst/>
            <a:gdLst>
              <a:gd name="T0" fmla="*/ 6997881 w 2558"/>
              <a:gd name="T1" fmla="*/ 4940827 h 1814"/>
              <a:gd name="T2" fmla="*/ 0 w 2558"/>
              <a:gd name="T3" fmla="*/ 4940827 h 1814"/>
              <a:gd name="T4" fmla="*/ 0 w 2558"/>
              <a:gd name="T5" fmla="*/ 0 h 1814"/>
              <a:gd name="T6" fmla="*/ 0 60000 65536"/>
              <a:gd name="T7" fmla="*/ 0 60000 65536"/>
              <a:gd name="T8" fmla="*/ 0 60000 65536"/>
              <a:gd name="T9" fmla="*/ 0 w 2558"/>
              <a:gd name="T10" fmla="*/ 0 h 1814"/>
              <a:gd name="T11" fmla="*/ 2558 w 2558"/>
              <a:gd name="T12" fmla="*/ 1814 h 1814"/>
            </a:gdLst>
            <a:ahLst/>
            <a:cxnLst>
              <a:cxn ang="T6">
                <a:pos x="T0" y="T1"/>
              </a:cxn>
              <a:cxn ang="T7">
                <a:pos x="T2" y="T3"/>
              </a:cxn>
              <a:cxn ang="T8">
                <a:pos x="T4" y="T5"/>
              </a:cxn>
            </a:cxnLst>
            <a:rect l="T9" t="T10" r="T11" b="T12"/>
            <a:pathLst>
              <a:path w="2558" h="1814">
                <a:moveTo>
                  <a:pt x="2558" y="1814"/>
                </a:moveTo>
                <a:lnTo>
                  <a:pt x="0" y="1814"/>
                </a:lnTo>
                <a:lnTo>
                  <a:pt x="0" y="0"/>
                </a:lnTo>
              </a:path>
            </a:pathLst>
          </a:custGeom>
          <a:noFill/>
          <a:ln w="2">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08" name="Line 192"/>
          <p:cNvSpPr>
            <a:spLocks noChangeShapeType="1"/>
          </p:cNvSpPr>
          <p:nvPr/>
        </p:nvSpPr>
        <p:spPr bwMode="auto">
          <a:xfrm flipH="1">
            <a:off x="1789112" y="2041525"/>
            <a:ext cx="3405188" cy="3397250"/>
          </a:xfrm>
          <a:prstGeom prst="line">
            <a:avLst/>
          </a:prstGeom>
          <a:noFill/>
          <a:ln w="34925">
            <a:solidFill>
              <a:srgbClr val="EE313C"/>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09" name="Oval 194"/>
          <p:cNvSpPr>
            <a:spLocks noChangeArrowheads="1"/>
          </p:cNvSpPr>
          <p:nvPr/>
        </p:nvSpPr>
        <p:spPr bwMode="auto">
          <a:xfrm>
            <a:off x="2176462" y="4924425"/>
            <a:ext cx="128588" cy="13017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10" name="Line 196"/>
          <p:cNvSpPr>
            <a:spLocks noChangeShapeType="1"/>
          </p:cNvSpPr>
          <p:nvPr/>
        </p:nvSpPr>
        <p:spPr bwMode="auto">
          <a:xfrm>
            <a:off x="1149350" y="4989513"/>
            <a:ext cx="155575" cy="31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12" name="AutoShape 3"/>
          <p:cNvSpPr>
            <a:spLocks noChangeAspect="1" noChangeArrowheads="1"/>
          </p:cNvSpPr>
          <p:nvPr/>
        </p:nvSpPr>
        <p:spPr bwMode="auto">
          <a:xfrm>
            <a:off x="1843087" y="2016125"/>
            <a:ext cx="4646613"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13" name="AutoShape 41"/>
          <p:cNvSpPr>
            <a:spLocks noChangeAspect="1" noChangeArrowheads="1"/>
          </p:cNvSpPr>
          <p:nvPr/>
        </p:nvSpPr>
        <p:spPr bwMode="auto">
          <a:xfrm>
            <a:off x="1843087" y="2016125"/>
            <a:ext cx="4646613"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14" name="Rectangle 96"/>
          <p:cNvSpPr>
            <a:spLocks noChangeArrowheads="1"/>
          </p:cNvSpPr>
          <p:nvPr/>
        </p:nvSpPr>
        <p:spPr bwMode="auto">
          <a:xfrm>
            <a:off x="5386387" y="6156325"/>
            <a:ext cx="307181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Quantity of loanable funds </a:t>
            </a:r>
            <a:endParaRPr lang="en-US" sz="1400" dirty="0">
              <a:solidFill>
                <a:prstClr val="black"/>
              </a:solidFill>
              <a:latin typeface="Century Gothic"/>
              <a:ea typeface="MS PGothic" pitchFamily="34" charset="-128"/>
              <a:cs typeface="Century Gothic"/>
            </a:endParaRPr>
          </a:p>
        </p:txBody>
      </p:sp>
      <p:sp>
        <p:nvSpPr>
          <p:cNvPr id="460815" name="Rectangle 97"/>
          <p:cNvSpPr>
            <a:spLocks noChangeArrowheads="1"/>
          </p:cNvSpPr>
          <p:nvPr/>
        </p:nvSpPr>
        <p:spPr bwMode="auto">
          <a:xfrm>
            <a:off x="6216650" y="6386513"/>
            <a:ext cx="152763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(billions of dollars)</a:t>
            </a:r>
            <a:endParaRPr lang="en-US" sz="1400" dirty="0">
              <a:solidFill>
                <a:prstClr val="black"/>
              </a:solidFill>
              <a:latin typeface="Century Gothic"/>
              <a:ea typeface="MS PGothic" pitchFamily="34" charset="-128"/>
              <a:cs typeface="Century Gothic"/>
            </a:endParaRPr>
          </a:p>
        </p:txBody>
      </p:sp>
      <p:sp>
        <p:nvSpPr>
          <p:cNvPr id="460816" name="Rectangle 98"/>
          <p:cNvSpPr>
            <a:spLocks noChangeArrowheads="1"/>
          </p:cNvSpPr>
          <p:nvPr/>
        </p:nvSpPr>
        <p:spPr bwMode="auto">
          <a:xfrm>
            <a:off x="204787" y="1050925"/>
            <a:ext cx="838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Interest rate</a:t>
            </a:r>
            <a:endParaRPr lang="en-US" sz="1400" dirty="0">
              <a:solidFill>
                <a:prstClr val="black"/>
              </a:solidFill>
              <a:latin typeface="Century Gothic"/>
              <a:ea typeface="MS PGothic" pitchFamily="34" charset="-128"/>
              <a:cs typeface="Century Gothic"/>
            </a:endParaRPr>
          </a:p>
        </p:txBody>
      </p:sp>
      <p:sp>
        <p:nvSpPr>
          <p:cNvPr id="460817" name="Rectangle 111"/>
          <p:cNvSpPr>
            <a:spLocks noChangeArrowheads="1"/>
          </p:cNvSpPr>
          <p:nvPr/>
        </p:nvSpPr>
        <p:spPr bwMode="auto">
          <a:xfrm>
            <a:off x="5233987" y="1889125"/>
            <a:ext cx="236258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Supply of loanable funds, </a:t>
            </a:r>
            <a:r>
              <a:rPr lang="en-US" sz="1400" i="1" dirty="0">
                <a:solidFill>
                  <a:srgbClr val="000000"/>
                </a:solidFill>
                <a:latin typeface="Century Gothic"/>
                <a:ea typeface="MS PGothic" pitchFamily="34" charset="-128"/>
                <a:cs typeface="Century Gothic"/>
              </a:rPr>
              <a:t>S</a:t>
            </a:r>
            <a:endParaRPr lang="en-US" sz="1400" i="1" dirty="0">
              <a:solidFill>
                <a:prstClr val="black"/>
              </a:solidFill>
              <a:latin typeface="Century Gothic"/>
              <a:ea typeface="MS PGothic" pitchFamily="34" charset="-128"/>
              <a:cs typeface="Century Gothic"/>
            </a:endParaRPr>
          </a:p>
        </p:txBody>
      </p:sp>
      <p:sp>
        <p:nvSpPr>
          <p:cNvPr id="460818" name="Line 18"/>
          <p:cNvSpPr>
            <a:spLocks noChangeShapeType="1"/>
          </p:cNvSpPr>
          <p:nvPr/>
        </p:nvSpPr>
        <p:spPr bwMode="auto">
          <a:xfrm flipV="1">
            <a:off x="1333500" y="4984750"/>
            <a:ext cx="8397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dirty="0">
              <a:solidFill>
                <a:prstClr val="black"/>
              </a:solidFill>
              <a:latin typeface="Century Gothic"/>
              <a:cs typeface="Century Gothic"/>
            </a:endParaRPr>
          </a:p>
        </p:txBody>
      </p:sp>
      <p:sp>
        <p:nvSpPr>
          <p:cNvPr id="460819" name="Line 19"/>
          <p:cNvSpPr>
            <a:spLocks noChangeShapeType="1"/>
          </p:cNvSpPr>
          <p:nvPr/>
        </p:nvSpPr>
        <p:spPr bwMode="auto">
          <a:xfrm>
            <a:off x="1347787" y="2803525"/>
            <a:ext cx="304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dirty="0">
              <a:solidFill>
                <a:prstClr val="black"/>
              </a:solidFill>
              <a:latin typeface="Century Gothic"/>
              <a:cs typeface="Century Gothic"/>
            </a:endParaRPr>
          </a:p>
        </p:txBody>
      </p:sp>
      <p:grpSp>
        <p:nvGrpSpPr>
          <p:cNvPr id="460820" name="Group 20"/>
          <p:cNvGrpSpPr>
            <a:grpSpLocks/>
          </p:cNvGrpSpPr>
          <p:nvPr/>
        </p:nvGrpSpPr>
        <p:grpSpPr bwMode="auto">
          <a:xfrm>
            <a:off x="2562227" y="5921369"/>
            <a:ext cx="1989138" cy="422275"/>
            <a:chOff x="1869" y="3596"/>
            <a:chExt cx="1253" cy="266"/>
          </a:xfrm>
        </p:grpSpPr>
        <p:sp>
          <p:nvSpPr>
            <p:cNvPr id="460821" name="Line 161"/>
            <p:cNvSpPr>
              <a:spLocks noChangeShapeType="1"/>
            </p:cNvSpPr>
            <p:nvPr/>
          </p:nvSpPr>
          <p:spPr bwMode="auto">
            <a:xfrm>
              <a:off x="3046" y="3596"/>
              <a:ext cx="2" cy="9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22" name="Rectangle 162"/>
            <p:cNvSpPr>
              <a:spLocks noChangeArrowheads="1"/>
            </p:cNvSpPr>
            <p:nvPr/>
          </p:nvSpPr>
          <p:spPr bwMode="auto">
            <a:xfrm>
              <a:off x="2934" y="3726"/>
              <a:ext cx="18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450</a:t>
              </a:r>
              <a:endParaRPr lang="en-US" sz="1400" dirty="0">
                <a:solidFill>
                  <a:prstClr val="black"/>
                </a:solidFill>
                <a:latin typeface="Century Gothic"/>
                <a:ea typeface="MS PGothic" pitchFamily="34" charset="-128"/>
                <a:cs typeface="Century Gothic"/>
              </a:endParaRPr>
            </a:p>
          </p:txBody>
        </p:sp>
        <p:sp>
          <p:nvSpPr>
            <p:cNvPr id="460823" name="Line 199"/>
            <p:cNvSpPr>
              <a:spLocks noChangeShapeType="1"/>
            </p:cNvSpPr>
            <p:nvPr/>
          </p:nvSpPr>
          <p:spPr bwMode="auto">
            <a:xfrm>
              <a:off x="1869" y="3807"/>
              <a:ext cx="912" cy="1"/>
            </a:xfrm>
            <a:prstGeom prst="line">
              <a:avLst/>
            </a:prstGeom>
            <a:noFill/>
            <a:ln w="317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24" name="Freeform 200"/>
            <p:cNvSpPr>
              <a:spLocks/>
            </p:cNvSpPr>
            <p:nvPr/>
          </p:nvSpPr>
          <p:spPr bwMode="auto">
            <a:xfrm>
              <a:off x="2762" y="3783"/>
              <a:ext cx="85" cy="53"/>
            </a:xfrm>
            <a:custGeom>
              <a:avLst/>
              <a:gdLst>
                <a:gd name="T0" fmla="*/ 25533 w 21"/>
                <a:gd name="T1" fmla="*/ 38970 h 13"/>
                <a:gd name="T2" fmla="*/ 0 w 21"/>
                <a:gd name="T3" fmla="*/ 0 h 13"/>
                <a:gd name="T4" fmla="*/ 0 w 21"/>
                <a:gd name="T5" fmla="*/ 0 h 13"/>
                <a:gd name="T6" fmla="*/ 63833 w 21"/>
                <a:gd name="T7" fmla="*/ 25980 h 13"/>
                <a:gd name="T8" fmla="*/ 134049 w 21"/>
                <a:gd name="T9" fmla="*/ 38970 h 13"/>
                <a:gd name="T10" fmla="*/ 63833 w 21"/>
                <a:gd name="T11" fmla="*/ 58456 h 13"/>
                <a:gd name="T12" fmla="*/ 0 w 21"/>
                <a:gd name="T13" fmla="*/ 84436 h 13"/>
                <a:gd name="T14" fmla="*/ 0 w 21"/>
                <a:gd name="T15" fmla="*/ 84436 h 13"/>
                <a:gd name="T16" fmla="*/ 25533 w 21"/>
                <a:gd name="T17" fmla="*/ 3897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3"/>
                <a:gd name="T29" fmla="*/ 21 w 2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3">
                  <a:moveTo>
                    <a:pt x="4" y="6"/>
                  </a:moveTo>
                  <a:cubicBezTo>
                    <a:pt x="0" y="0"/>
                    <a:pt x="0" y="0"/>
                    <a:pt x="0" y="0"/>
                  </a:cubicBezTo>
                  <a:cubicBezTo>
                    <a:pt x="0" y="0"/>
                    <a:pt x="0" y="0"/>
                    <a:pt x="0" y="0"/>
                  </a:cubicBezTo>
                  <a:cubicBezTo>
                    <a:pt x="10" y="4"/>
                    <a:pt x="10" y="4"/>
                    <a:pt x="10" y="4"/>
                  </a:cubicBezTo>
                  <a:cubicBezTo>
                    <a:pt x="14" y="5"/>
                    <a:pt x="18" y="6"/>
                    <a:pt x="21" y="6"/>
                  </a:cubicBezTo>
                  <a:cubicBezTo>
                    <a:pt x="18" y="7"/>
                    <a:pt x="14" y="8"/>
                    <a:pt x="10" y="9"/>
                  </a:cubicBezTo>
                  <a:cubicBezTo>
                    <a:pt x="0" y="13"/>
                    <a:pt x="0" y="13"/>
                    <a:pt x="0" y="13"/>
                  </a:cubicBezTo>
                  <a:cubicBezTo>
                    <a:pt x="0" y="13"/>
                    <a:pt x="0" y="13"/>
                    <a:pt x="0" y="13"/>
                  </a:cubicBezTo>
                  <a:lnTo>
                    <a:pt x="4"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grpSp>
      <p:grpSp>
        <p:nvGrpSpPr>
          <p:cNvPr id="460825" name="Group 25"/>
          <p:cNvGrpSpPr>
            <a:grpSpLocks/>
          </p:cNvGrpSpPr>
          <p:nvPr/>
        </p:nvGrpSpPr>
        <p:grpSpPr bwMode="auto">
          <a:xfrm>
            <a:off x="779464" y="2684463"/>
            <a:ext cx="525463" cy="2068512"/>
            <a:chOff x="746" y="1557"/>
            <a:chExt cx="331" cy="1303"/>
          </a:xfrm>
        </p:grpSpPr>
        <p:sp>
          <p:nvSpPr>
            <p:cNvPr id="460826" name="Rectangle 166"/>
            <p:cNvSpPr>
              <a:spLocks noChangeArrowheads="1"/>
            </p:cNvSpPr>
            <p:nvPr/>
          </p:nvSpPr>
          <p:spPr bwMode="auto">
            <a:xfrm>
              <a:off x="746" y="1557"/>
              <a:ext cx="21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dirty="0">
                  <a:solidFill>
                    <a:srgbClr val="000000"/>
                  </a:solidFill>
                  <a:latin typeface="Century Gothic"/>
                  <a:ea typeface="MS PGothic" pitchFamily="34" charset="-128"/>
                  <a:cs typeface="Century Gothic"/>
                </a:rPr>
                <a:t>12%</a:t>
              </a:r>
              <a:endParaRPr lang="en-US" sz="1400" dirty="0">
                <a:solidFill>
                  <a:prstClr val="black"/>
                </a:solidFill>
                <a:latin typeface="Century Gothic"/>
                <a:ea typeface="MS PGothic" pitchFamily="34" charset="-128"/>
                <a:cs typeface="Century Gothic"/>
              </a:endParaRPr>
            </a:p>
          </p:txBody>
        </p:sp>
        <p:sp>
          <p:nvSpPr>
            <p:cNvPr id="460827" name="Line 195"/>
            <p:cNvSpPr>
              <a:spLocks noChangeShapeType="1"/>
            </p:cNvSpPr>
            <p:nvPr/>
          </p:nvSpPr>
          <p:spPr bwMode="auto">
            <a:xfrm>
              <a:off x="979" y="1635"/>
              <a:ext cx="98" cy="1"/>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28" name="Line 197"/>
            <p:cNvSpPr>
              <a:spLocks noChangeShapeType="1"/>
            </p:cNvSpPr>
            <p:nvPr/>
          </p:nvSpPr>
          <p:spPr bwMode="auto">
            <a:xfrm flipV="1">
              <a:off x="775" y="1854"/>
              <a:ext cx="2" cy="1006"/>
            </a:xfrm>
            <a:prstGeom prst="line">
              <a:avLst/>
            </a:prstGeom>
            <a:noFill/>
            <a:ln w="317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29" name="Freeform 198"/>
            <p:cNvSpPr>
              <a:spLocks/>
            </p:cNvSpPr>
            <p:nvPr/>
          </p:nvSpPr>
          <p:spPr bwMode="auto">
            <a:xfrm>
              <a:off x="746" y="1789"/>
              <a:ext cx="53" cy="89"/>
            </a:xfrm>
            <a:custGeom>
              <a:avLst/>
              <a:gdLst>
                <a:gd name="T0" fmla="*/ 45665 w 13"/>
                <a:gd name="T1" fmla="*/ 115882 h 22"/>
                <a:gd name="T2" fmla="*/ 0 w 13"/>
                <a:gd name="T3" fmla="*/ 141633 h 22"/>
                <a:gd name="T4" fmla="*/ 0 w 13"/>
                <a:gd name="T5" fmla="*/ 135195 h 22"/>
                <a:gd name="T6" fmla="*/ 26094 w 13"/>
                <a:gd name="T7" fmla="*/ 70817 h 22"/>
                <a:gd name="T8" fmla="*/ 45665 w 13"/>
                <a:gd name="T9" fmla="*/ 0 h 22"/>
                <a:gd name="T10" fmla="*/ 58713 w 13"/>
                <a:gd name="T11" fmla="*/ 70817 h 22"/>
                <a:gd name="T12" fmla="*/ 84807 w 13"/>
                <a:gd name="T13" fmla="*/ 135195 h 22"/>
                <a:gd name="T14" fmla="*/ 84807 w 13"/>
                <a:gd name="T15" fmla="*/ 141633 h 22"/>
                <a:gd name="T16" fmla="*/ 45665 w 13"/>
                <a:gd name="T17" fmla="*/ 11588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2"/>
                <a:gd name="T29" fmla="*/ 13 w 1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2">
                  <a:moveTo>
                    <a:pt x="7" y="18"/>
                  </a:moveTo>
                  <a:cubicBezTo>
                    <a:pt x="0" y="22"/>
                    <a:pt x="0" y="22"/>
                    <a:pt x="0" y="22"/>
                  </a:cubicBezTo>
                  <a:cubicBezTo>
                    <a:pt x="0" y="21"/>
                    <a:pt x="0" y="21"/>
                    <a:pt x="0" y="21"/>
                  </a:cubicBezTo>
                  <a:cubicBezTo>
                    <a:pt x="4" y="11"/>
                    <a:pt x="4" y="11"/>
                    <a:pt x="4" y="11"/>
                  </a:cubicBezTo>
                  <a:cubicBezTo>
                    <a:pt x="5" y="7"/>
                    <a:pt x="6" y="3"/>
                    <a:pt x="7" y="0"/>
                  </a:cubicBezTo>
                  <a:cubicBezTo>
                    <a:pt x="8" y="3"/>
                    <a:pt x="8" y="7"/>
                    <a:pt x="9" y="11"/>
                  </a:cubicBezTo>
                  <a:cubicBezTo>
                    <a:pt x="13" y="21"/>
                    <a:pt x="13" y="21"/>
                    <a:pt x="13" y="21"/>
                  </a:cubicBezTo>
                  <a:cubicBezTo>
                    <a:pt x="13" y="22"/>
                    <a:pt x="13" y="22"/>
                    <a:pt x="13" y="22"/>
                  </a:cubicBezTo>
                  <a:lnTo>
                    <a:pt x="7"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grpSp>
      <p:sp>
        <p:nvSpPr>
          <p:cNvPr id="460831" name="Rectangle 189"/>
          <p:cNvSpPr>
            <a:spLocks noChangeArrowheads="1"/>
          </p:cNvSpPr>
          <p:nvPr/>
        </p:nvSpPr>
        <p:spPr bwMode="auto">
          <a:xfrm>
            <a:off x="4502160" y="2820982"/>
            <a:ext cx="13535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400" i="1" dirty="0">
                <a:solidFill>
                  <a:srgbClr val="000000"/>
                </a:solidFill>
                <a:latin typeface="Century Gothic"/>
                <a:ea typeface="MS PGothic" pitchFamily="34" charset="-128"/>
                <a:cs typeface="Century Gothic"/>
              </a:rPr>
              <a:t>Y</a:t>
            </a:r>
            <a:endParaRPr lang="en-US" sz="1400" i="1" dirty="0">
              <a:solidFill>
                <a:prstClr val="black"/>
              </a:solidFill>
              <a:latin typeface="Century Gothic"/>
              <a:ea typeface="MS PGothic" pitchFamily="34" charset="-128"/>
              <a:cs typeface="Century Gothic"/>
            </a:endParaRPr>
          </a:p>
        </p:txBody>
      </p:sp>
      <p:sp>
        <p:nvSpPr>
          <p:cNvPr id="460832" name="Oval 193"/>
          <p:cNvSpPr>
            <a:spLocks noChangeArrowheads="1"/>
          </p:cNvSpPr>
          <p:nvPr/>
        </p:nvSpPr>
        <p:spPr bwMode="auto">
          <a:xfrm>
            <a:off x="4365634" y="2744782"/>
            <a:ext cx="131763" cy="12858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grpSp>
        <p:nvGrpSpPr>
          <p:cNvPr id="3" name="Group 2"/>
          <p:cNvGrpSpPr/>
          <p:nvPr/>
        </p:nvGrpSpPr>
        <p:grpSpPr>
          <a:xfrm>
            <a:off x="2155830" y="2905119"/>
            <a:ext cx="1978029" cy="1936745"/>
            <a:chOff x="2560643" y="2692394"/>
            <a:chExt cx="1978029" cy="1936745"/>
          </a:xfrm>
        </p:grpSpPr>
        <p:sp>
          <p:nvSpPr>
            <p:cNvPr id="460833" name="Line 201"/>
            <p:cNvSpPr>
              <a:spLocks noChangeShapeType="1"/>
            </p:cNvSpPr>
            <p:nvPr/>
          </p:nvSpPr>
          <p:spPr bwMode="auto">
            <a:xfrm flipV="1">
              <a:off x="2560643" y="2782881"/>
              <a:ext cx="1876429" cy="1846258"/>
            </a:xfrm>
            <a:prstGeom prst="line">
              <a:avLst/>
            </a:prstGeom>
            <a:noFill/>
            <a:ln w="317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400" dirty="0">
                <a:solidFill>
                  <a:prstClr val="black"/>
                </a:solidFill>
                <a:latin typeface="Century Gothic"/>
                <a:cs typeface="Century Gothic"/>
              </a:endParaRPr>
            </a:p>
          </p:txBody>
        </p:sp>
        <p:sp>
          <p:nvSpPr>
            <p:cNvPr id="460834" name="Freeform 202"/>
            <p:cNvSpPr>
              <a:spLocks/>
            </p:cNvSpPr>
            <p:nvPr/>
          </p:nvSpPr>
          <p:spPr bwMode="auto">
            <a:xfrm>
              <a:off x="4365634" y="2692394"/>
              <a:ext cx="173038" cy="166687"/>
            </a:xfrm>
            <a:custGeom>
              <a:avLst/>
              <a:gdLst>
                <a:gd name="T0" fmla="*/ 57450 w 27"/>
                <a:gd name="T1" fmla="*/ 102245 h 26"/>
                <a:gd name="T2" fmla="*/ 0 w 27"/>
                <a:gd name="T3" fmla="*/ 83074 h 26"/>
                <a:gd name="T4" fmla="*/ 0 w 27"/>
                <a:gd name="T5" fmla="*/ 83074 h 26"/>
                <a:gd name="T6" fmla="*/ 89366 w 27"/>
                <a:gd name="T7" fmla="*/ 44732 h 26"/>
                <a:gd name="T8" fmla="*/ 172349 w 27"/>
                <a:gd name="T9" fmla="*/ 0 h 26"/>
                <a:gd name="T10" fmla="*/ 114899 w 27"/>
                <a:gd name="T11" fmla="*/ 76684 h 26"/>
                <a:gd name="T12" fmla="*/ 76600 w 27"/>
                <a:gd name="T13" fmla="*/ 166148 h 26"/>
                <a:gd name="T14" fmla="*/ 70216 w 27"/>
                <a:gd name="T15" fmla="*/ 166148 h 26"/>
                <a:gd name="T16" fmla="*/ 57450 w 27"/>
                <a:gd name="T17" fmla="*/ 10224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9" y="16"/>
                  </a:moveTo>
                  <a:cubicBezTo>
                    <a:pt x="0" y="13"/>
                    <a:pt x="0" y="13"/>
                    <a:pt x="0" y="13"/>
                  </a:cubicBezTo>
                  <a:cubicBezTo>
                    <a:pt x="0" y="13"/>
                    <a:pt x="0" y="13"/>
                    <a:pt x="0" y="13"/>
                  </a:cubicBezTo>
                  <a:cubicBezTo>
                    <a:pt x="14" y="7"/>
                    <a:pt x="14" y="7"/>
                    <a:pt x="14" y="7"/>
                  </a:cubicBezTo>
                  <a:cubicBezTo>
                    <a:pt x="18" y="5"/>
                    <a:pt x="23" y="2"/>
                    <a:pt x="27" y="0"/>
                  </a:cubicBezTo>
                  <a:cubicBezTo>
                    <a:pt x="24" y="4"/>
                    <a:pt x="21" y="8"/>
                    <a:pt x="18" y="12"/>
                  </a:cubicBezTo>
                  <a:cubicBezTo>
                    <a:pt x="12" y="26"/>
                    <a:pt x="12" y="26"/>
                    <a:pt x="12" y="26"/>
                  </a:cubicBezTo>
                  <a:cubicBezTo>
                    <a:pt x="11" y="26"/>
                    <a:pt x="11" y="26"/>
                    <a:pt x="11" y="26"/>
                  </a:cubicBezTo>
                  <a:lnTo>
                    <a:pt x="9"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35" name="Freeform 203"/>
            <p:cNvSpPr>
              <a:spLocks/>
            </p:cNvSpPr>
            <p:nvPr/>
          </p:nvSpPr>
          <p:spPr bwMode="auto">
            <a:xfrm>
              <a:off x="3859221" y="3179755"/>
              <a:ext cx="180975" cy="169862"/>
            </a:xfrm>
            <a:custGeom>
              <a:avLst/>
              <a:gdLst>
                <a:gd name="T0" fmla="*/ 64484 w 28"/>
                <a:gd name="T1" fmla="*/ 103921 h 26"/>
                <a:gd name="T2" fmla="*/ 0 w 28"/>
                <a:gd name="T3" fmla="*/ 90931 h 26"/>
                <a:gd name="T4" fmla="*/ 0 w 28"/>
                <a:gd name="T5" fmla="*/ 84436 h 26"/>
                <a:gd name="T6" fmla="*/ 90278 w 28"/>
                <a:gd name="T7" fmla="*/ 51960 h 26"/>
                <a:gd name="T8" fmla="*/ 180555 w 28"/>
                <a:gd name="T9" fmla="*/ 0 h 26"/>
                <a:gd name="T10" fmla="*/ 122519 w 28"/>
                <a:gd name="T11" fmla="*/ 84436 h 26"/>
                <a:gd name="T12" fmla="*/ 77381 w 28"/>
                <a:gd name="T13" fmla="*/ 168871 h 26"/>
                <a:gd name="T14" fmla="*/ 77381 w 28"/>
                <a:gd name="T15" fmla="*/ 168871 h 26"/>
                <a:gd name="T16" fmla="*/ 64484 w 28"/>
                <a:gd name="T17" fmla="*/ 10392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6"/>
                  </a:moveTo>
                  <a:cubicBezTo>
                    <a:pt x="0" y="14"/>
                    <a:pt x="0" y="14"/>
                    <a:pt x="0" y="14"/>
                  </a:cubicBezTo>
                  <a:cubicBezTo>
                    <a:pt x="0" y="13"/>
                    <a:pt x="0" y="13"/>
                    <a:pt x="0" y="13"/>
                  </a:cubicBezTo>
                  <a:cubicBezTo>
                    <a:pt x="14" y="8"/>
                    <a:pt x="14" y="8"/>
                    <a:pt x="14" y="8"/>
                  </a:cubicBezTo>
                  <a:cubicBezTo>
                    <a:pt x="19" y="5"/>
                    <a:pt x="23" y="3"/>
                    <a:pt x="28" y="0"/>
                  </a:cubicBezTo>
                  <a:cubicBezTo>
                    <a:pt x="25" y="4"/>
                    <a:pt x="22" y="9"/>
                    <a:pt x="19" y="13"/>
                  </a:cubicBezTo>
                  <a:cubicBezTo>
                    <a:pt x="12" y="26"/>
                    <a:pt x="12" y="26"/>
                    <a:pt x="12" y="26"/>
                  </a:cubicBezTo>
                  <a:cubicBezTo>
                    <a:pt x="12" y="26"/>
                    <a:pt x="12" y="26"/>
                    <a:pt x="12" y="26"/>
                  </a:cubicBezTo>
                  <a:lnTo>
                    <a:pt x="1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36" name="Freeform 204"/>
            <p:cNvSpPr>
              <a:spLocks/>
            </p:cNvSpPr>
            <p:nvPr/>
          </p:nvSpPr>
          <p:spPr bwMode="auto">
            <a:xfrm>
              <a:off x="2568581" y="4454514"/>
              <a:ext cx="180975" cy="166687"/>
            </a:xfrm>
            <a:custGeom>
              <a:avLst/>
              <a:gdLst>
                <a:gd name="T0" fmla="*/ 64484 w 28"/>
                <a:gd name="T1" fmla="*/ 102245 h 26"/>
                <a:gd name="T2" fmla="*/ 0 w 28"/>
                <a:gd name="T3" fmla="*/ 83074 h 26"/>
                <a:gd name="T4" fmla="*/ 0 w 28"/>
                <a:gd name="T5" fmla="*/ 83074 h 26"/>
                <a:gd name="T6" fmla="*/ 96726 w 28"/>
                <a:gd name="T7" fmla="*/ 51122 h 26"/>
                <a:gd name="T8" fmla="*/ 180555 w 28"/>
                <a:gd name="T9" fmla="*/ 0 h 26"/>
                <a:gd name="T10" fmla="*/ 122519 w 28"/>
                <a:gd name="T11" fmla="*/ 76684 h 26"/>
                <a:gd name="T12" fmla="*/ 77381 w 28"/>
                <a:gd name="T13" fmla="*/ 166148 h 26"/>
                <a:gd name="T14" fmla="*/ 77381 w 28"/>
                <a:gd name="T15" fmla="*/ 166148 h 26"/>
                <a:gd name="T16" fmla="*/ 64484 w 28"/>
                <a:gd name="T17" fmla="*/ 10224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6"/>
                  </a:moveTo>
                  <a:cubicBezTo>
                    <a:pt x="0" y="13"/>
                    <a:pt x="0" y="13"/>
                    <a:pt x="0" y="13"/>
                  </a:cubicBezTo>
                  <a:cubicBezTo>
                    <a:pt x="0" y="13"/>
                    <a:pt x="0" y="13"/>
                    <a:pt x="0" y="13"/>
                  </a:cubicBezTo>
                  <a:cubicBezTo>
                    <a:pt x="15" y="8"/>
                    <a:pt x="15" y="8"/>
                    <a:pt x="15" y="8"/>
                  </a:cubicBezTo>
                  <a:cubicBezTo>
                    <a:pt x="19" y="5"/>
                    <a:pt x="23" y="3"/>
                    <a:pt x="28" y="0"/>
                  </a:cubicBezTo>
                  <a:cubicBezTo>
                    <a:pt x="25" y="4"/>
                    <a:pt x="22" y="8"/>
                    <a:pt x="19" y="12"/>
                  </a:cubicBezTo>
                  <a:cubicBezTo>
                    <a:pt x="12" y="26"/>
                    <a:pt x="12" y="26"/>
                    <a:pt x="12" y="26"/>
                  </a:cubicBezTo>
                  <a:cubicBezTo>
                    <a:pt x="12" y="26"/>
                    <a:pt x="12" y="26"/>
                    <a:pt x="12" y="26"/>
                  </a:cubicBezTo>
                  <a:lnTo>
                    <a:pt x="1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37" name="Freeform 205"/>
            <p:cNvSpPr>
              <a:spLocks/>
            </p:cNvSpPr>
            <p:nvPr/>
          </p:nvSpPr>
          <p:spPr bwMode="auto">
            <a:xfrm>
              <a:off x="2947994" y="4081453"/>
              <a:ext cx="180975" cy="166687"/>
            </a:xfrm>
            <a:custGeom>
              <a:avLst/>
              <a:gdLst>
                <a:gd name="T0" fmla="*/ 64484 w 28"/>
                <a:gd name="T1" fmla="*/ 108635 h 26"/>
                <a:gd name="T2" fmla="*/ 0 w 28"/>
                <a:gd name="T3" fmla="*/ 89464 h 26"/>
                <a:gd name="T4" fmla="*/ 0 w 28"/>
                <a:gd name="T5" fmla="*/ 83074 h 26"/>
                <a:gd name="T6" fmla="*/ 96726 w 28"/>
                <a:gd name="T7" fmla="*/ 51122 h 26"/>
                <a:gd name="T8" fmla="*/ 180555 w 28"/>
                <a:gd name="T9" fmla="*/ 0 h 26"/>
                <a:gd name="T10" fmla="*/ 122519 w 28"/>
                <a:gd name="T11" fmla="*/ 83074 h 26"/>
                <a:gd name="T12" fmla="*/ 77381 w 28"/>
                <a:gd name="T13" fmla="*/ 166148 h 26"/>
                <a:gd name="T14" fmla="*/ 77381 w 28"/>
                <a:gd name="T15" fmla="*/ 166148 h 26"/>
                <a:gd name="T16" fmla="*/ 64484 w 28"/>
                <a:gd name="T17" fmla="*/ 10863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7"/>
                  </a:moveTo>
                  <a:cubicBezTo>
                    <a:pt x="0" y="14"/>
                    <a:pt x="0" y="14"/>
                    <a:pt x="0" y="14"/>
                  </a:cubicBezTo>
                  <a:cubicBezTo>
                    <a:pt x="0" y="13"/>
                    <a:pt x="0" y="13"/>
                    <a:pt x="0" y="13"/>
                  </a:cubicBezTo>
                  <a:cubicBezTo>
                    <a:pt x="15" y="8"/>
                    <a:pt x="15" y="8"/>
                    <a:pt x="15" y="8"/>
                  </a:cubicBezTo>
                  <a:cubicBezTo>
                    <a:pt x="19" y="5"/>
                    <a:pt x="23" y="3"/>
                    <a:pt x="28" y="0"/>
                  </a:cubicBezTo>
                  <a:cubicBezTo>
                    <a:pt x="25" y="5"/>
                    <a:pt x="22" y="9"/>
                    <a:pt x="19" y="13"/>
                  </a:cubicBezTo>
                  <a:cubicBezTo>
                    <a:pt x="12" y="26"/>
                    <a:pt x="12" y="26"/>
                    <a:pt x="12" y="26"/>
                  </a:cubicBezTo>
                  <a:cubicBezTo>
                    <a:pt x="12" y="26"/>
                    <a:pt x="12" y="26"/>
                    <a:pt x="12" y="26"/>
                  </a:cubicBezTo>
                  <a:lnTo>
                    <a:pt x="1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sp>
          <p:nvSpPr>
            <p:cNvPr id="460838" name="Freeform 206"/>
            <p:cNvSpPr>
              <a:spLocks/>
            </p:cNvSpPr>
            <p:nvPr/>
          </p:nvSpPr>
          <p:spPr bwMode="auto">
            <a:xfrm>
              <a:off x="3402020" y="3624254"/>
              <a:ext cx="173038" cy="169862"/>
            </a:xfrm>
            <a:custGeom>
              <a:avLst/>
              <a:gdLst>
                <a:gd name="T0" fmla="*/ 57450 w 27"/>
                <a:gd name="T1" fmla="*/ 103921 h 26"/>
                <a:gd name="T2" fmla="*/ 0 w 27"/>
                <a:gd name="T3" fmla="*/ 84436 h 26"/>
                <a:gd name="T4" fmla="*/ 0 w 27"/>
                <a:gd name="T5" fmla="*/ 84436 h 26"/>
                <a:gd name="T6" fmla="*/ 89366 w 27"/>
                <a:gd name="T7" fmla="*/ 45465 h 26"/>
                <a:gd name="T8" fmla="*/ 172349 w 27"/>
                <a:gd name="T9" fmla="*/ 0 h 26"/>
                <a:gd name="T10" fmla="*/ 114899 w 27"/>
                <a:gd name="T11" fmla="*/ 77940 h 26"/>
                <a:gd name="T12" fmla="*/ 76600 w 27"/>
                <a:gd name="T13" fmla="*/ 168871 h 26"/>
                <a:gd name="T14" fmla="*/ 70216 w 27"/>
                <a:gd name="T15" fmla="*/ 168871 h 26"/>
                <a:gd name="T16" fmla="*/ 57450 w 27"/>
                <a:gd name="T17" fmla="*/ 10392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9" y="16"/>
                  </a:moveTo>
                  <a:cubicBezTo>
                    <a:pt x="0" y="13"/>
                    <a:pt x="0" y="13"/>
                    <a:pt x="0" y="13"/>
                  </a:cubicBezTo>
                  <a:cubicBezTo>
                    <a:pt x="0" y="13"/>
                    <a:pt x="0" y="13"/>
                    <a:pt x="0" y="13"/>
                  </a:cubicBezTo>
                  <a:cubicBezTo>
                    <a:pt x="14" y="7"/>
                    <a:pt x="14" y="7"/>
                    <a:pt x="14" y="7"/>
                  </a:cubicBezTo>
                  <a:cubicBezTo>
                    <a:pt x="18" y="5"/>
                    <a:pt x="23" y="2"/>
                    <a:pt x="27" y="0"/>
                  </a:cubicBezTo>
                  <a:cubicBezTo>
                    <a:pt x="24" y="4"/>
                    <a:pt x="21" y="8"/>
                    <a:pt x="18" y="12"/>
                  </a:cubicBezTo>
                  <a:cubicBezTo>
                    <a:pt x="12" y="26"/>
                    <a:pt x="12" y="26"/>
                    <a:pt x="12" y="26"/>
                  </a:cubicBezTo>
                  <a:cubicBezTo>
                    <a:pt x="11" y="26"/>
                    <a:pt x="11" y="26"/>
                    <a:pt x="11" y="26"/>
                  </a:cubicBezTo>
                  <a:lnTo>
                    <a:pt x="9"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400" dirty="0">
                <a:solidFill>
                  <a:prstClr val="black"/>
                </a:solidFill>
                <a:latin typeface="Century Gothic"/>
                <a:ea typeface="MS PGothic" pitchFamily="34" charset="-128"/>
                <a:cs typeface="Century Gothic"/>
              </a:endParaRPr>
            </a:p>
          </p:txBody>
        </p:sp>
      </p:grpSp>
      <p:sp>
        <p:nvSpPr>
          <p:cNvPr id="460839" name="Line 39"/>
          <p:cNvSpPr>
            <a:spLocks noChangeShapeType="1"/>
          </p:cNvSpPr>
          <p:nvPr/>
        </p:nvSpPr>
        <p:spPr bwMode="auto">
          <a:xfrm>
            <a:off x="4425950" y="2928938"/>
            <a:ext cx="0" cy="293687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i="1" dirty="0">
              <a:solidFill>
                <a:prstClr val="black"/>
              </a:solidFill>
              <a:latin typeface="Century Gothic"/>
              <a:cs typeface="Century Gothic"/>
            </a:endParaRPr>
          </a:p>
        </p:txBody>
      </p:sp>
      <p:sp>
        <p:nvSpPr>
          <p:cNvPr id="460840" name="Line 40"/>
          <p:cNvSpPr>
            <a:spLocks noChangeShapeType="1"/>
          </p:cNvSpPr>
          <p:nvPr/>
        </p:nvSpPr>
        <p:spPr bwMode="auto">
          <a:xfrm>
            <a:off x="2235200" y="5089525"/>
            <a:ext cx="0" cy="79851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400" dirty="0">
              <a:solidFill>
                <a:prstClr val="black"/>
              </a:solidFill>
              <a:latin typeface="Century Gothic"/>
              <a:cs typeface="Century Gothic"/>
            </a:endParaRPr>
          </a:p>
        </p:txBody>
      </p:sp>
      <p:sp>
        <p:nvSpPr>
          <p:cNvPr id="460841" name="Rectangle 41"/>
          <p:cNvSpPr>
            <a:spLocks noGrp="1" noRot="1" noChangeArrowheads="1"/>
          </p:cNvSpPr>
          <p:nvPr>
            <p:ph type="title"/>
          </p:nvPr>
        </p:nvSpPr>
        <p:spPr/>
        <p:txBody>
          <a:bodyPr>
            <a:normAutofit fontScale="90000"/>
          </a:bodyPr>
          <a:lstStyle/>
          <a:p>
            <a:r>
              <a:rPr lang="en-US" sz="4000" spc="0" dirty="0"/>
              <a:t>THE SUPPLY OF LOANABLE FUNDS</a:t>
            </a:r>
          </a:p>
        </p:txBody>
      </p:sp>
      <p:pic>
        <p:nvPicPr>
          <p:cNvPr id="42" name="Picture Placeholder 7" descr="Figure 10-3 Line graph of Interest rate versus Quantity of loanable funds (billions of dollars), showing a straight supply line, as discussed in the caption">
            <a:extLst>
              <a:ext uri="{FF2B5EF4-FFF2-40B4-BE49-F238E27FC236}">
                <a16:creationId xmlns:a16="http://schemas.microsoft.com/office/drawing/2014/main" id="{19124D35-F237-49F6-BD5C-D1E640846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73" y="256043"/>
            <a:ext cx="8837040" cy="6345914"/>
          </a:xfrm>
          <a:prstGeom prst="rect">
            <a:avLst/>
          </a:prstGeom>
        </p:spPr>
      </p:pic>
    </p:spTree>
    <p:extLst>
      <p:ext uri="{BB962C8B-B14F-4D97-AF65-F5344CB8AC3E}">
        <p14:creationId xmlns:p14="http://schemas.microsoft.com/office/powerpoint/2010/main" val="388417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0825"/>
                                        </p:tgtEl>
                                        <p:attrNameLst>
                                          <p:attrName>style.visibility</p:attrName>
                                        </p:attrNameLst>
                                      </p:cBhvr>
                                      <p:to>
                                        <p:strVal val="visible"/>
                                      </p:to>
                                    </p:set>
                                    <p:animEffect transition="in" filter="wipe(down)">
                                      <p:cBhvr>
                                        <p:cTn id="7" dur="500"/>
                                        <p:tgtEl>
                                          <p:spTgt spid="4608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0819"/>
                                        </p:tgtEl>
                                        <p:attrNameLst>
                                          <p:attrName>style.visibility</p:attrName>
                                        </p:attrNameLst>
                                      </p:cBhvr>
                                      <p:to>
                                        <p:strVal val="visible"/>
                                      </p:to>
                                    </p:set>
                                    <p:animEffect transition="in" filter="wipe(left)">
                                      <p:cBhvr>
                                        <p:cTn id="11" dur="500"/>
                                        <p:tgtEl>
                                          <p:spTgt spid="46081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0820"/>
                                        </p:tgtEl>
                                        <p:attrNameLst>
                                          <p:attrName>style.visibility</p:attrName>
                                        </p:attrNameLst>
                                      </p:cBhvr>
                                      <p:to>
                                        <p:strVal val="visible"/>
                                      </p:to>
                                    </p:set>
                                    <p:animEffect transition="in" filter="wipe(left)">
                                      <p:cBhvr>
                                        <p:cTn id="15" dur="500"/>
                                        <p:tgtEl>
                                          <p:spTgt spid="4608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0832"/>
                                        </p:tgtEl>
                                        <p:attrNameLst>
                                          <p:attrName>style.visibility</p:attrName>
                                        </p:attrNameLst>
                                      </p:cBhvr>
                                      <p:to>
                                        <p:strVal val="visible"/>
                                      </p:to>
                                    </p:set>
                                    <p:animEffect transition="in" filter="fade">
                                      <p:cBhvr>
                                        <p:cTn id="18" dur="500"/>
                                        <p:tgtEl>
                                          <p:spTgt spid="4608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0831"/>
                                        </p:tgtEl>
                                        <p:attrNameLst>
                                          <p:attrName>style.visibility</p:attrName>
                                        </p:attrNameLst>
                                      </p:cBhvr>
                                      <p:to>
                                        <p:strVal val="visible"/>
                                      </p:to>
                                    </p:set>
                                    <p:animEffect transition="in" filter="fade">
                                      <p:cBhvr>
                                        <p:cTn id="21" dur="500"/>
                                        <p:tgtEl>
                                          <p:spTgt spid="460831"/>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60839"/>
                                        </p:tgtEl>
                                        <p:attrNameLst>
                                          <p:attrName>style.visibility</p:attrName>
                                        </p:attrNameLst>
                                      </p:cBhvr>
                                      <p:to>
                                        <p:strVal val="visible"/>
                                      </p:to>
                                    </p:set>
                                    <p:animEffect transition="in" filter="wipe(up)">
                                      <p:cBhvr>
                                        <p:cTn id="25" dur="500"/>
                                        <p:tgtEl>
                                          <p:spTgt spid="46083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460808"/>
                                        </p:tgtEl>
                                        <p:attrNameLst>
                                          <p:attrName>style.visibility</p:attrName>
                                        </p:attrNameLst>
                                      </p:cBhvr>
                                      <p:to>
                                        <p:strVal val="visible"/>
                                      </p:to>
                                    </p:set>
                                    <p:animEffect transition="in" filter="wipe(down)">
                                      <p:cBhvr>
                                        <p:cTn id="29" dur="1000"/>
                                        <p:tgtEl>
                                          <p:spTgt spid="460808"/>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0817"/>
                                        </p:tgtEl>
                                        <p:attrNameLst>
                                          <p:attrName>style.visibility</p:attrName>
                                        </p:attrNameLst>
                                      </p:cBhvr>
                                      <p:to>
                                        <p:strVal val="visible"/>
                                      </p:to>
                                    </p:set>
                                    <p:animEffect transition="in" filter="fade">
                                      <p:cBhvr>
                                        <p:cTn id="36" dur="500"/>
                                        <p:tgtEl>
                                          <p:spTgt spid="460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8" grpId="0" animBg="1"/>
      <p:bldP spid="460817" grpId="0"/>
      <p:bldP spid="460819" grpId="0" animBg="1"/>
      <p:bldP spid="460831" grpId="0"/>
      <p:bldP spid="460832" grpId="0" animBg="1"/>
      <p:bldP spid="4608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0" dirty="0"/>
              <a:t>THE SUPPLY OF LOANABLE FUNDS</a:t>
            </a:r>
          </a:p>
        </p:txBody>
      </p:sp>
      <p:sp>
        <p:nvSpPr>
          <p:cNvPr id="3" name="Content Placeholder 2"/>
          <p:cNvSpPr>
            <a:spLocks noGrp="1"/>
          </p:cNvSpPr>
          <p:nvPr>
            <p:ph idx="1"/>
          </p:nvPr>
        </p:nvSpPr>
        <p:spPr>
          <a:xfrm>
            <a:off x="152400" y="2209800"/>
            <a:ext cx="8839200" cy="3429000"/>
          </a:xfrm>
        </p:spPr>
        <p:txBody>
          <a:bodyPr>
            <a:normAutofit/>
          </a:bodyPr>
          <a:lstStyle/>
          <a:p>
            <a:r>
              <a:rPr lang="en-US" sz="2800" dirty="0"/>
              <a:t>Why does the supply of loanable funds curve slope upward?</a:t>
            </a:r>
          </a:p>
          <a:p>
            <a:pPr lvl="1"/>
            <a:r>
              <a:rPr lang="en-US" sz="2400" dirty="0">
                <a:solidFill>
                  <a:srgbClr val="0070C0"/>
                </a:solidFill>
              </a:rPr>
              <a:t>More people are willing to forgo current consumption and make a loan to a borrower when the interest rate is higher.</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444606"/>
            <a:ext cx="3661361" cy="2172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01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e 120"/>
          <p:cNvSpPr>
            <a:spLocks noChangeShapeType="1"/>
          </p:cNvSpPr>
          <p:nvPr/>
        </p:nvSpPr>
        <p:spPr bwMode="auto">
          <a:xfrm>
            <a:off x="1738315" y="2327559"/>
            <a:ext cx="3406775" cy="3289300"/>
          </a:xfrm>
          <a:prstGeom prst="line">
            <a:avLst/>
          </a:prstGeom>
          <a:noFill/>
          <a:ln w="38100">
            <a:solidFill>
              <a:srgbClr val="3C5DAA"/>
            </a:solidFill>
            <a:miter lim="800000"/>
            <a:headEnd/>
            <a:tailEnd/>
          </a:ln>
          <a:extLst>
            <a:ext uri="{909E8E84-426E-40dd-AFC4-6F175D3DCCD1}">
              <a14:hiddenFill xmlns:a14="http://schemas.microsoft.com/office/drawing/2010/main" xmlns="">
                <a:noFill/>
              </a14:hiddenFill>
            </a:ext>
          </a:extLst>
        </p:spPr>
        <p:txBody>
          <a:bodyPr/>
          <a:lstStyle/>
          <a:p>
            <a:endParaRPr lang="en-US" sz="1200" dirty="0">
              <a:solidFill>
                <a:prstClr val="black"/>
              </a:solidFill>
              <a:latin typeface="Century Gothic"/>
              <a:cs typeface="Century Gothic"/>
            </a:endParaRPr>
          </a:p>
        </p:txBody>
      </p:sp>
      <p:sp>
        <p:nvSpPr>
          <p:cNvPr id="2" name="Title 1"/>
          <p:cNvSpPr>
            <a:spLocks noGrp="1"/>
          </p:cNvSpPr>
          <p:nvPr>
            <p:ph type="title"/>
          </p:nvPr>
        </p:nvSpPr>
        <p:spPr/>
        <p:txBody>
          <a:bodyPr>
            <a:normAutofit fontScale="90000"/>
          </a:bodyPr>
          <a:lstStyle/>
          <a:p>
            <a:r>
              <a:rPr lang="en-US" sz="3600" spc="0" dirty="0"/>
              <a:t>THE EQUILIBRIUM INTEREST RATE</a:t>
            </a:r>
          </a:p>
        </p:txBody>
      </p:sp>
      <p:sp>
        <p:nvSpPr>
          <p:cNvPr id="5" name="Line 163"/>
          <p:cNvSpPr>
            <a:spLocks noChangeShapeType="1"/>
          </p:cNvSpPr>
          <p:nvPr/>
        </p:nvSpPr>
        <p:spPr bwMode="auto">
          <a:xfrm>
            <a:off x="2239962" y="5921375"/>
            <a:ext cx="3175" cy="153988"/>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sz="1200" dirty="0">
              <a:solidFill>
                <a:prstClr val="black"/>
              </a:solidFill>
              <a:latin typeface="Century Gothic"/>
              <a:cs typeface="Century Gothic"/>
            </a:endParaRPr>
          </a:p>
        </p:txBody>
      </p:sp>
      <p:sp>
        <p:nvSpPr>
          <p:cNvPr id="7" name="Rectangle 165"/>
          <p:cNvSpPr>
            <a:spLocks noChangeArrowheads="1"/>
          </p:cNvSpPr>
          <p:nvPr/>
        </p:nvSpPr>
        <p:spPr bwMode="auto">
          <a:xfrm>
            <a:off x="911225" y="6127750"/>
            <a:ext cx="852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200" dirty="0">
                <a:solidFill>
                  <a:srgbClr val="000000"/>
                </a:solidFill>
                <a:latin typeface="Century Gothic"/>
                <a:ea typeface="MS PGothic" pitchFamily="34" charset="-128"/>
                <a:cs typeface="Century Gothic"/>
              </a:rPr>
              <a:t>0</a:t>
            </a:r>
            <a:endParaRPr lang="en-US" sz="1200" dirty="0">
              <a:solidFill>
                <a:prstClr val="black"/>
              </a:solidFill>
              <a:latin typeface="Century Gothic"/>
              <a:ea typeface="MS PGothic" pitchFamily="34" charset="-128"/>
              <a:cs typeface="Century Gothic"/>
            </a:endParaRPr>
          </a:p>
        </p:txBody>
      </p:sp>
      <p:sp>
        <p:nvSpPr>
          <p:cNvPr id="8" name="Rectangle 167"/>
          <p:cNvSpPr>
            <a:spLocks noChangeArrowheads="1"/>
          </p:cNvSpPr>
          <p:nvPr/>
        </p:nvSpPr>
        <p:spPr bwMode="auto">
          <a:xfrm>
            <a:off x="911225" y="4876800"/>
            <a:ext cx="852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200" dirty="0">
                <a:solidFill>
                  <a:srgbClr val="000000"/>
                </a:solidFill>
                <a:latin typeface="Century Gothic"/>
                <a:ea typeface="MS PGothic" pitchFamily="34" charset="-128"/>
                <a:cs typeface="Century Gothic"/>
              </a:rPr>
              <a:t>4</a:t>
            </a:r>
            <a:endParaRPr lang="en-US" sz="1200" dirty="0">
              <a:solidFill>
                <a:prstClr val="black"/>
              </a:solidFill>
              <a:latin typeface="Century Gothic"/>
              <a:ea typeface="MS PGothic" pitchFamily="34" charset="-128"/>
              <a:cs typeface="Century Gothic"/>
            </a:endParaRPr>
          </a:p>
        </p:txBody>
      </p:sp>
      <p:sp>
        <p:nvSpPr>
          <p:cNvPr id="10" name="Freeform 191"/>
          <p:cNvSpPr>
            <a:spLocks/>
          </p:cNvSpPr>
          <p:nvPr/>
        </p:nvSpPr>
        <p:spPr bwMode="auto">
          <a:xfrm>
            <a:off x="1149350" y="1135063"/>
            <a:ext cx="6997700" cy="4940300"/>
          </a:xfrm>
          <a:custGeom>
            <a:avLst/>
            <a:gdLst>
              <a:gd name="T0" fmla="*/ 6997881 w 2558"/>
              <a:gd name="T1" fmla="*/ 4940827 h 1814"/>
              <a:gd name="T2" fmla="*/ 0 w 2558"/>
              <a:gd name="T3" fmla="*/ 4940827 h 1814"/>
              <a:gd name="T4" fmla="*/ 0 w 2558"/>
              <a:gd name="T5" fmla="*/ 0 h 1814"/>
              <a:gd name="T6" fmla="*/ 0 60000 65536"/>
              <a:gd name="T7" fmla="*/ 0 60000 65536"/>
              <a:gd name="T8" fmla="*/ 0 60000 65536"/>
              <a:gd name="T9" fmla="*/ 0 w 2558"/>
              <a:gd name="T10" fmla="*/ 0 h 1814"/>
              <a:gd name="T11" fmla="*/ 2558 w 2558"/>
              <a:gd name="T12" fmla="*/ 1814 h 1814"/>
            </a:gdLst>
            <a:ahLst/>
            <a:cxnLst>
              <a:cxn ang="T6">
                <a:pos x="T0" y="T1"/>
              </a:cxn>
              <a:cxn ang="T7">
                <a:pos x="T2" y="T3"/>
              </a:cxn>
              <a:cxn ang="T8">
                <a:pos x="T4" y="T5"/>
              </a:cxn>
            </a:cxnLst>
            <a:rect l="T9" t="T10" r="T11" b="T12"/>
            <a:pathLst>
              <a:path w="2558" h="1814">
                <a:moveTo>
                  <a:pt x="2558" y="1814"/>
                </a:moveTo>
                <a:lnTo>
                  <a:pt x="0" y="1814"/>
                </a:lnTo>
                <a:lnTo>
                  <a:pt x="0" y="0"/>
                </a:lnTo>
              </a:path>
            </a:pathLst>
          </a:custGeom>
          <a:noFill/>
          <a:ln w="2">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spcBef>
                <a:spcPct val="0"/>
              </a:spcBef>
            </a:pPr>
            <a:endParaRPr lang="en-US" sz="1200" dirty="0">
              <a:solidFill>
                <a:prstClr val="black"/>
              </a:solidFill>
              <a:latin typeface="Century Gothic"/>
              <a:ea typeface="MS PGothic" pitchFamily="34" charset="-128"/>
              <a:cs typeface="Century Gothic"/>
            </a:endParaRPr>
          </a:p>
        </p:txBody>
      </p:sp>
      <p:sp>
        <p:nvSpPr>
          <p:cNvPr id="11" name="Line 192"/>
          <p:cNvSpPr>
            <a:spLocks noChangeShapeType="1"/>
          </p:cNvSpPr>
          <p:nvPr/>
        </p:nvSpPr>
        <p:spPr bwMode="auto">
          <a:xfrm flipH="1">
            <a:off x="1789112" y="2041525"/>
            <a:ext cx="3405188" cy="3397250"/>
          </a:xfrm>
          <a:prstGeom prst="line">
            <a:avLst/>
          </a:prstGeom>
          <a:noFill/>
          <a:ln w="34925">
            <a:solidFill>
              <a:srgbClr val="EE313C"/>
            </a:solidFill>
            <a:miter lim="800000"/>
            <a:headEnd/>
            <a:tailEnd/>
          </a:ln>
          <a:extLst>
            <a:ext uri="{909E8E84-426E-40dd-AFC4-6F175D3DCCD1}">
              <a14:hiddenFill xmlns:a14="http://schemas.microsoft.com/office/drawing/2010/main" xmlns="">
                <a:noFill/>
              </a14:hiddenFill>
            </a:ext>
          </a:extLst>
        </p:spPr>
        <p:txBody>
          <a:bodyPr/>
          <a:lstStyle/>
          <a:p>
            <a:endParaRPr lang="en-US" sz="1200" dirty="0">
              <a:solidFill>
                <a:prstClr val="black"/>
              </a:solidFill>
              <a:latin typeface="Century Gothic"/>
              <a:cs typeface="Century Gothic"/>
            </a:endParaRPr>
          </a:p>
        </p:txBody>
      </p:sp>
      <p:sp>
        <p:nvSpPr>
          <p:cNvPr id="14" name="AutoShape 3"/>
          <p:cNvSpPr>
            <a:spLocks noChangeAspect="1" noChangeArrowheads="1"/>
          </p:cNvSpPr>
          <p:nvPr/>
        </p:nvSpPr>
        <p:spPr bwMode="auto">
          <a:xfrm>
            <a:off x="1843087" y="2016125"/>
            <a:ext cx="4646613"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sz="1200" dirty="0">
              <a:solidFill>
                <a:prstClr val="black"/>
              </a:solidFill>
              <a:latin typeface="Century Gothic"/>
              <a:ea typeface="MS PGothic" pitchFamily="34" charset="-128"/>
              <a:cs typeface="Century Gothic"/>
            </a:endParaRPr>
          </a:p>
        </p:txBody>
      </p:sp>
      <p:sp>
        <p:nvSpPr>
          <p:cNvPr id="15" name="AutoShape 41"/>
          <p:cNvSpPr>
            <a:spLocks noChangeAspect="1" noChangeArrowheads="1"/>
          </p:cNvSpPr>
          <p:nvPr/>
        </p:nvSpPr>
        <p:spPr bwMode="auto">
          <a:xfrm>
            <a:off x="1843087" y="2016125"/>
            <a:ext cx="4646613"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sz="1200" dirty="0">
              <a:solidFill>
                <a:prstClr val="black"/>
              </a:solidFill>
              <a:latin typeface="Century Gothic"/>
              <a:ea typeface="MS PGothic" pitchFamily="34" charset="-128"/>
              <a:cs typeface="Century Gothic"/>
            </a:endParaRPr>
          </a:p>
        </p:txBody>
      </p:sp>
      <p:sp>
        <p:nvSpPr>
          <p:cNvPr id="16" name="Rectangle 98"/>
          <p:cNvSpPr>
            <a:spLocks noChangeArrowheads="1"/>
          </p:cNvSpPr>
          <p:nvPr/>
        </p:nvSpPr>
        <p:spPr bwMode="auto">
          <a:xfrm>
            <a:off x="381000" y="1066800"/>
            <a:ext cx="83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spcBef>
                <a:spcPct val="0"/>
              </a:spcBef>
            </a:pPr>
            <a:r>
              <a:rPr lang="en-US" sz="1200" dirty="0">
                <a:solidFill>
                  <a:srgbClr val="000000"/>
                </a:solidFill>
                <a:latin typeface="Century Gothic"/>
                <a:ea typeface="MS PGothic" pitchFamily="34" charset="-128"/>
                <a:cs typeface="Century Gothic"/>
              </a:rPr>
              <a:t>Interest rate</a:t>
            </a:r>
            <a:endParaRPr lang="en-US" sz="1200" dirty="0">
              <a:solidFill>
                <a:prstClr val="black"/>
              </a:solidFill>
              <a:latin typeface="Century Gothic"/>
              <a:ea typeface="MS PGothic" pitchFamily="34" charset="-128"/>
              <a:cs typeface="Century Gothic"/>
            </a:endParaRPr>
          </a:p>
        </p:txBody>
      </p:sp>
      <p:sp>
        <p:nvSpPr>
          <p:cNvPr id="17" name="Rectangle 111"/>
          <p:cNvSpPr>
            <a:spLocks noChangeArrowheads="1"/>
          </p:cNvSpPr>
          <p:nvPr/>
        </p:nvSpPr>
        <p:spPr bwMode="auto">
          <a:xfrm>
            <a:off x="5233987" y="1889125"/>
            <a:ext cx="10232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200" i="1" dirty="0">
                <a:solidFill>
                  <a:srgbClr val="000000"/>
                </a:solidFill>
                <a:latin typeface="Century Gothic"/>
                <a:ea typeface="MS PGothic" pitchFamily="34" charset="-128"/>
                <a:cs typeface="Century Gothic"/>
              </a:rPr>
              <a:t>S</a:t>
            </a:r>
            <a:endParaRPr lang="en-US" sz="1200" i="1" dirty="0">
              <a:solidFill>
                <a:prstClr val="black"/>
              </a:solidFill>
              <a:latin typeface="Century Gothic"/>
              <a:ea typeface="MS PGothic" pitchFamily="34" charset="-128"/>
              <a:cs typeface="Century Gothic"/>
            </a:endParaRPr>
          </a:p>
        </p:txBody>
      </p:sp>
      <p:sp>
        <p:nvSpPr>
          <p:cNvPr id="19" name="Line 19"/>
          <p:cNvSpPr>
            <a:spLocks noChangeShapeType="1"/>
          </p:cNvSpPr>
          <p:nvPr/>
        </p:nvSpPr>
        <p:spPr bwMode="auto">
          <a:xfrm>
            <a:off x="1143000" y="3871912"/>
            <a:ext cx="219456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prstClr val="black"/>
              </a:solidFill>
              <a:latin typeface="Century Gothic"/>
              <a:cs typeface="Century Gothic"/>
            </a:endParaRPr>
          </a:p>
        </p:txBody>
      </p:sp>
      <p:sp>
        <p:nvSpPr>
          <p:cNvPr id="30" name="Rectangle 189"/>
          <p:cNvSpPr>
            <a:spLocks noChangeArrowheads="1"/>
          </p:cNvSpPr>
          <p:nvPr/>
        </p:nvSpPr>
        <p:spPr bwMode="auto">
          <a:xfrm>
            <a:off x="3505200" y="3733800"/>
            <a:ext cx="825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200" dirty="0">
                <a:solidFill>
                  <a:srgbClr val="000000"/>
                </a:solidFill>
                <a:latin typeface="Century Gothic"/>
                <a:ea typeface="MS PGothic" pitchFamily="34" charset="-128"/>
                <a:cs typeface="Century Gothic"/>
              </a:rPr>
              <a:t>E</a:t>
            </a:r>
            <a:endParaRPr lang="en-US" sz="1200" dirty="0">
              <a:solidFill>
                <a:prstClr val="black"/>
              </a:solidFill>
              <a:latin typeface="Century Gothic"/>
              <a:ea typeface="MS PGothic" pitchFamily="34" charset="-128"/>
              <a:cs typeface="Century Gothic"/>
            </a:endParaRPr>
          </a:p>
        </p:txBody>
      </p:sp>
      <p:sp>
        <p:nvSpPr>
          <p:cNvPr id="31" name="Oval 193"/>
          <p:cNvSpPr>
            <a:spLocks noChangeArrowheads="1"/>
          </p:cNvSpPr>
          <p:nvPr/>
        </p:nvSpPr>
        <p:spPr bwMode="auto">
          <a:xfrm>
            <a:off x="3293534" y="3816879"/>
            <a:ext cx="131763" cy="12858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1200" dirty="0">
              <a:solidFill>
                <a:prstClr val="black"/>
              </a:solidFill>
              <a:latin typeface="Century Gothic"/>
              <a:ea typeface="MS PGothic" pitchFamily="34" charset="-128"/>
              <a:cs typeface="Century Gothic"/>
            </a:endParaRPr>
          </a:p>
        </p:txBody>
      </p:sp>
      <p:sp>
        <p:nvSpPr>
          <p:cNvPr id="39" name="Line 39"/>
          <p:cNvSpPr>
            <a:spLocks noChangeShapeType="1"/>
          </p:cNvSpPr>
          <p:nvPr/>
        </p:nvSpPr>
        <p:spPr bwMode="auto">
          <a:xfrm>
            <a:off x="3361267" y="3901440"/>
            <a:ext cx="0" cy="219456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prstClr val="black"/>
              </a:solidFill>
              <a:latin typeface="Century Gothic"/>
              <a:cs typeface="Century Gothic"/>
            </a:endParaRPr>
          </a:p>
        </p:txBody>
      </p:sp>
      <p:sp>
        <p:nvSpPr>
          <p:cNvPr id="42" name="Rectangle 111"/>
          <p:cNvSpPr>
            <a:spLocks noChangeArrowheads="1"/>
          </p:cNvSpPr>
          <p:nvPr/>
        </p:nvSpPr>
        <p:spPr bwMode="auto">
          <a:xfrm>
            <a:off x="5172075" y="5588814"/>
            <a:ext cx="14019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200" i="1" dirty="0">
                <a:solidFill>
                  <a:srgbClr val="000000"/>
                </a:solidFill>
                <a:latin typeface="Century Gothic"/>
                <a:ea typeface="MS PGothic" pitchFamily="34" charset="-128"/>
                <a:cs typeface="Century Gothic"/>
              </a:rPr>
              <a:t>D</a:t>
            </a:r>
            <a:endParaRPr lang="en-US" sz="1200" i="1" dirty="0">
              <a:solidFill>
                <a:prstClr val="black"/>
              </a:solidFill>
              <a:latin typeface="Century Gothic"/>
              <a:ea typeface="MS PGothic" pitchFamily="34" charset="-128"/>
              <a:cs typeface="Century Gothic"/>
            </a:endParaRPr>
          </a:p>
        </p:txBody>
      </p:sp>
      <p:sp>
        <p:nvSpPr>
          <p:cNvPr id="43" name="Rectangle 5"/>
          <p:cNvSpPr>
            <a:spLocks noChangeArrowheads="1"/>
          </p:cNvSpPr>
          <p:nvPr/>
        </p:nvSpPr>
        <p:spPr bwMode="auto">
          <a:xfrm>
            <a:off x="228600" y="2455334"/>
            <a:ext cx="7620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r">
              <a:spcBef>
                <a:spcPct val="0"/>
              </a:spcBef>
            </a:pPr>
            <a:r>
              <a:rPr lang="en-US" sz="1200" dirty="0">
                <a:solidFill>
                  <a:srgbClr val="000000"/>
                </a:solidFill>
                <a:latin typeface="Century Gothic"/>
                <a:cs typeface="Century Gothic"/>
              </a:rPr>
              <a:t>12%</a:t>
            </a: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r>
              <a:rPr lang="en-US" sz="1200" dirty="0">
                <a:solidFill>
                  <a:srgbClr val="000000"/>
                </a:solidFill>
                <a:latin typeface="Century Gothic"/>
                <a:cs typeface="Century Gothic"/>
              </a:rPr>
              <a:t>8</a:t>
            </a: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lnSpc>
                <a:spcPct val="50000"/>
              </a:lnSpc>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200" dirty="0">
              <a:solidFill>
                <a:srgbClr val="000000"/>
              </a:solidFill>
              <a:latin typeface="Century Gothic"/>
              <a:cs typeface="Century Gothic"/>
            </a:endParaRPr>
          </a:p>
          <a:p>
            <a:pPr algn="r">
              <a:spcBef>
                <a:spcPct val="0"/>
              </a:spcBef>
            </a:pPr>
            <a:endParaRPr lang="en-US" sz="1400" b="1" dirty="0">
              <a:solidFill>
                <a:prstClr val="black"/>
              </a:solidFill>
              <a:latin typeface="Century Gothic"/>
              <a:cs typeface="Century Gothic"/>
            </a:endParaRPr>
          </a:p>
        </p:txBody>
      </p:sp>
      <p:sp>
        <p:nvSpPr>
          <p:cNvPr id="44" name="Rectangle 17"/>
          <p:cNvSpPr>
            <a:spLocks noChangeArrowheads="1"/>
          </p:cNvSpPr>
          <p:nvPr/>
        </p:nvSpPr>
        <p:spPr bwMode="auto">
          <a:xfrm>
            <a:off x="457200" y="3733800"/>
            <a:ext cx="366713" cy="276999"/>
          </a:xfrm>
          <a:prstGeom prst="rect">
            <a:avLst/>
          </a:prstGeom>
          <a:solidFill>
            <a:srgbClr val="D6E2E0"/>
          </a:solidFill>
          <a:ln>
            <a:noFill/>
          </a:ln>
          <a:effectLst/>
          <a:extLs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588" indent="-1588"/>
            <a:r>
              <a:rPr lang="en-US" sz="1200" i="1" dirty="0">
                <a:solidFill>
                  <a:prstClr val="black"/>
                </a:solidFill>
                <a:latin typeface="Century Gothic"/>
                <a:cs typeface="Century Gothic"/>
              </a:rPr>
              <a:t>r*</a:t>
            </a:r>
          </a:p>
        </p:txBody>
      </p:sp>
      <p:sp>
        <p:nvSpPr>
          <p:cNvPr id="45" name="Rectangle 6"/>
          <p:cNvSpPr>
            <a:spLocks noChangeArrowheads="1"/>
          </p:cNvSpPr>
          <p:nvPr/>
        </p:nvSpPr>
        <p:spPr bwMode="auto">
          <a:xfrm>
            <a:off x="3166532" y="6138862"/>
            <a:ext cx="762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spcBef>
                <a:spcPct val="0"/>
              </a:spcBef>
            </a:pPr>
            <a:r>
              <a:rPr lang="en-US" sz="1200" dirty="0">
                <a:solidFill>
                  <a:srgbClr val="000000"/>
                </a:solidFill>
                <a:latin typeface="Century Gothic"/>
                <a:cs typeface="Century Gothic"/>
              </a:rPr>
              <a:t>$300</a:t>
            </a:r>
            <a:endParaRPr lang="en-US" sz="1400" b="1" dirty="0">
              <a:solidFill>
                <a:prstClr val="black"/>
              </a:solidFill>
              <a:latin typeface="Century Gothic"/>
              <a:cs typeface="Century Gothic"/>
            </a:endParaRPr>
          </a:p>
        </p:txBody>
      </p:sp>
      <p:sp>
        <p:nvSpPr>
          <p:cNvPr id="46" name="Rectangle 18"/>
          <p:cNvSpPr>
            <a:spLocks noChangeArrowheads="1"/>
          </p:cNvSpPr>
          <p:nvPr/>
        </p:nvSpPr>
        <p:spPr bwMode="auto">
          <a:xfrm>
            <a:off x="3166532" y="6367462"/>
            <a:ext cx="409772" cy="276999"/>
          </a:xfrm>
          <a:prstGeom prst="rect">
            <a:avLst/>
          </a:prstGeom>
          <a:solidFill>
            <a:srgbClr val="D6E2E0"/>
          </a:solidFill>
          <a:ln>
            <a:noFill/>
          </a:ln>
          <a:effectLst/>
          <a:extLs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1588" indent="-1588"/>
            <a:r>
              <a:rPr lang="en-US" sz="1200" i="1" dirty="0">
                <a:solidFill>
                  <a:prstClr val="black"/>
                </a:solidFill>
                <a:latin typeface="Century Gothic"/>
                <a:cs typeface="Century Gothic"/>
              </a:rPr>
              <a:t>Q*</a:t>
            </a:r>
          </a:p>
        </p:txBody>
      </p:sp>
      <p:sp>
        <p:nvSpPr>
          <p:cNvPr id="47" name="Rectangle 8"/>
          <p:cNvSpPr>
            <a:spLocks noChangeArrowheads="1"/>
          </p:cNvSpPr>
          <p:nvPr/>
        </p:nvSpPr>
        <p:spPr bwMode="auto">
          <a:xfrm>
            <a:off x="4695938" y="2819399"/>
            <a:ext cx="3375420" cy="817245"/>
          </a:xfrm>
          <a:prstGeom prst="roundRect">
            <a:avLst/>
          </a:prstGeom>
          <a:solidFill>
            <a:srgbClr val="D6E2E0"/>
          </a:solidFill>
          <a:ln>
            <a:noFill/>
          </a:ln>
          <a:effectLst/>
          <a:extLs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588" indent="-1588">
              <a:spcBef>
                <a:spcPct val="0"/>
              </a:spcBef>
            </a:pPr>
            <a:r>
              <a:rPr lang="en-US" sz="1400" i="1" dirty="0">
                <a:solidFill>
                  <a:prstClr val="black"/>
                </a:solidFill>
                <a:latin typeface="Century Gothic"/>
                <a:cs typeface="Century Gothic"/>
              </a:rPr>
              <a:t>Offers not accepted from lenders who demand interest rate of more than 8%.</a:t>
            </a:r>
          </a:p>
        </p:txBody>
      </p:sp>
      <p:sp>
        <p:nvSpPr>
          <p:cNvPr id="48" name="Rectangle 9"/>
          <p:cNvSpPr>
            <a:spLocks noChangeArrowheads="1"/>
          </p:cNvSpPr>
          <p:nvPr/>
        </p:nvSpPr>
        <p:spPr bwMode="auto">
          <a:xfrm>
            <a:off x="4648199" y="3810000"/>
            <a:ext cx="2461419" cy="817245"/>
          </a:xfrm>
          <a:prstGeom prst="roundRect">
            <a:avLst/>
          </a:prstGeom>
          <a:solidFill>
            <a:srgbClr val="D6E2E0"/>
          </a:solidFill>
          <a:ln>
            <a:noFill/>
          </a:ln>
          <a:effectLst/>
          <a:extLs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588" indent="-1588">
              <a:spcBef>
                <a:spcPct val="0"/>
              </a:spcBef>
            </a:pPr>
            <a:r>
              <a:rPr lang="en-US" sz="1400" i="1" dirty="0">
                <a:solidFill>
                  <a:prstClr val="black"/>
                </a:solidFill>
                <a:latin typeface="Century Gothic"/>
                <a:cs typeface="Century Gothic"/>
              </a:rPr>
              <a:t>Projects with rate of return less than 8% are not funded.</a:t>
            </a:r>
          </a:p>
        </p:txBody>
      </p:sp>
      <p:sp>
        <p:nvSpPr>
          <p:cNvPr id="49" name="Rectangle 10"/>
          <p:cNvSpPr>
            <a:spLocks noChangeArrowheads="1"/>
          </p:cNvSpPr>
          <p:nvPr/>
        </p:nvSpPr>
        <p:spPr bwMode="auto">
          <a:xfrm>
            <a:off x="2590800" y="1355169"/>
            <a:ext cx="1925214" cy="1293971"/>
          </a:xfrm>
          <a:prstGeom prst="roundRect">
            <a:avLst/>
          </a:prstGeom>
          <a:solidFill>
            <a:srgbClr val="D6E2E0"/>
          </a:solidFill>
          <a:ln>
            <a:noFill/>
          </a:ln>
          <a:effectLst/>
          <a:extLs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588" indent="-1588">
              <a:spcBef>
                <a:spcPct val="0"/>
              </a:spcBef>
            </a:pPr>
            <a:r>
              <a:rPr lang="en-US" sz="1400" i="1" dirty="0">
                <a:solidFill>
                  <a:prstClr val="black"/>
                </a:solidFill>
                <a:latin typeface="Century Gothic"/>
                <a:cs typeface="Century Gothic"/>
              </a:rPr>
              <a:t>Only projects that are profitable at an interest rate of 8% or higher are funded.</a:t>
            </a:r>
          </a:p>
        </p:txBody>
      </p:sp>
      <p:sp>
        <p:nvSpPr>
          <p:cNvPr id="50" name="Rectangle 11"/>
          <p:cNvSpPr>
            <a:spLocks noChangeArrowheads="1"/>
          </p:cNvSpPr>
          <p:nvPr/>
        </p:nvSpPr>
        <p:spPr bwMode="auto">
          <a:xfrm>
            <a:off x="5791200" y="4876800"/>
            <a:ext cx="2133600" cy="1055608"/>
          </a:xfrm>
          <a:prstGeom prst="roundRect">
            <a:avLst/>
          </a:prstGeom>
          <a:solidFill>
            <a:srgbClr val="D6E2E0"/>
          </a:solidFill>
          <a:ln>
            <a:noFill/>
          </a:ln>
          <a:effectLst/>
          <a:extLs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588" indent="-1588">
              <a:spcBef>
                <a:spcPct val="0"/>
              </a:spcBef>
            </a:pPr>
            <a:r>
              <a:rPr lang="en-US" sz="1400" i="1" dirty="0">
                <a:solidFill>
                  <a:prstClr val="black"/>
                </a:solidFill>
                <a:latin typeface="Century Gothic"/>
                <a:cs typeface="Century Gothic"/>
              </a:rPr>
              <a:t>Offers accepted from lenders willing to lend at interest rate of 8% or less.</a:t>
            </a:r>
          </a:p>
        </p:txBody>
      </p:sp>
      <p:sp>
        <p:nvSpPr>
          <p:cNvPr id="51" name="AutoShape 12"/>
          <p:cNvSpPr>
            <a:spLocks/>
          </p:cNvSpPr>
          <p:nvPr/>
        </p:nvSpPr>
        <p:spPr bwMode="auto">
          <a:xfrm rot="-2712639">
            <a:off x="2547824" y="1912577"/>
            <a:ext cx="282575" cy="2019300"/>
          </a:xfrm>
          <a:prstGeom prst="rightBrace">
            <a:avLst>
              <a:gd name="adj1" fmla="val 59551"/>
              <a:gd name="adj2" fmla="val 50000"/>
            </a:avLst>
          </a:prstGeom>
          <a:noFill/>
          <a:ln w="25400">
            <a:solidFill>
              <a:schemeClr val="tx1">
                <a:lumMod val="50000"/>
                <a:lumOff val="50000"/>
              </a:schemeClr>
            </a:solidFill>
            <a:round/>
            <a:headEnd/>
            <a:tailEnd type="non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prstClr val="black"/>
              </a:solidFill>
              <a:latin typeface="Century Gothic"/>
              <a:cs typeface="Century Gothic"/>
            </a:endParaRPr>
          </a:p>
        </p:txBody>
      </p:sp>
      <p:sp>
        <p:nvSpPr>
          <p:cNvPr id="52" name="AutoShape 13"/>
          <p:cNvSpPr>
            <a:spLocks/>
          </p:cNvSpPr>
          <p:nvPr/>
        </p:nvSpPr>
        <p:spPr bwMode="auto">
          <a:xfrm rot="-2712639">
            <a:off x="4302471" y="3475255"/>
            <a:ext cx="336493" cy="2389541"/>
          </a:xfrm>
          <a:prstGeom prst="rightBrace">
            <a:avLst>
              <a:gd name="adj1" fmla="val 102989"/>
              <a:gd name="adj2" fmla="val 50000"/>
            </a:avLst>
          </a:prstGeom>
          <a:noFill/>
          <a:ln w="25400">
            <a:solidFill>
              <a:schemeClr val="tx1">
                <a:lumMod val="50000"/>
                <a:lumOff val="50000"/>
              </a:schemeClr>
            </a:solidFill>
            <a:round/>
            <a:headEnd/>
            <a:tailEnd type="non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prstClr val="black"/>
              </a:solidFill>
              <a:latin typeface="Century Gothic"/>
              <a:cs typeface="Century Gothic"/>
            </a:endParaRPr>
          </a:p>
        </p:txBody>
      </p:sp>
      <p:sp>
        <p:nvSpPr>
          <p:cNvPr id="53" name="AutoShape 14"/>
          <p:cNvSpPr>
            <a:spLocks/>
          </p:cNvSpPr>
          <p:nvPr/>
        </p:nvSpPr>
        <p:spPr bwMode="auto">
          <a:xfrm rot="2694324">
            <a:off x="4314108" y="1921793"/>
            <a:ext cx="356949" cy="2241579"/>
          </a:xfrm>
          <a:prstGeom prst="rightBrace">
            <a:avLst>
              <a:gd name="adj1" fmla="val 102989"/>
              <a:gd name="adj2" fmla="val 49215"/>
            </a:avLst>
          </a:prstGeom>
          <a:noFill/>
          <a:ln w="25400">
            <a:solidFill>
              <a:schemeClr val="tx1">
                <a:lumMod val="50000"/>
                <a:lumOff val="50000"/>
              </a:schemeClr>
            </a:solidFill>
            <a:round/>
            <a:headEnd/>
            <a:tailEnd type="non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prstClr val="black"/>
              </a:solidFill>
              <a:latin typeface="Century Gothic"/>
              <a:cs typeface="Century Gothic"/>
            </a:endParaRPr>
          </a:p>
        </p:txBody>
      </p:sp>
      <p:sp>
        <p:nvSpPr>
          <p:cNvPr id="54" name="AutoShape 15"/>
          <p:cNvSpPr>
            <a:spLocks/>
          </p:cNvSpPr>
          <p:nvPr/>
        </p:nvSpPr>
        <p:spPr bwMode="auto">
          <a:xfrm rot="2787455">
            <a:off x="2498424" y="3848204"/>
            <a:ext cx="290869" cy="1958337"/>
          </a:xfrm>
          <a:prstGeom prst="rightBrace">
            <a:avLst>
              <a:gd name="adj1" fmla="val 102989"/>
              <a:gd name="adj2" fmla="val 50000"/>
            </a:avLst>
          </a:prstGeom>
          <a:noFill/>
          <a:ln w="25400">
            <a:solidFill>
              <a:schemeClr val="tx1">
                <a:lumMod val="50000"/>
                <a:lumOff val="50000"/>
              </a:schemeClr>
            </a:solidFill>
            <a:round/>
            <a:headEnd/>
            <a:tailEnd type="non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prstClr val="black"/>
              </a:solidFill>
              <a:latin typeface="Century Gothic"/>
              <a:cs typeface="Century Gothic"/>
            </a:endParaRPr>
          </a:p>
        </p:txBody>
      </p:sp>
      <p:sp>
        <p:nvSpPr>
          <p:cNvPr id="55" name="Line 16"/>
          <p:cNvSpPr>
            <a:spLocks noChangeShapeType="1"/>
          </p:cNvSpPr>
          <p:nvPr/>
        </p:nvSpPr>
        <p:spPr bwMode="auto">
          <a:xfrm>
            <a:off x="2819400" y="4960710"/>
            <a:ext cx="2985672" cy="656148"/>
          </a:xfrm>
          <a:prstGeom prst="line">
            <a:avLst/>
          </a:prstGeom>
          <a:noFill/>
          <a:ln w="9525">
            <a:solidFill>
              <a:schemeClr val="tx1"/>
            </a:solidFill>
            <a:round/>
            <a:headEnd/>
            <a:tailEnd type="non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dirty="0">
              <a:solidFill>
                <a:prstClr val="black"/>
              </a:solidFill>
              <a:latin typeface="Century Gothic"/>
              <a:cs typeface="Century Gothic"/>
            </a:endParaRPr>
          </a:p>
        </p:txBody>
      </p:sp>
      <p:sp>
        <p:nvSpPr>
          <p:cNvPr id="56" name="Rectangle 96"/>
          <p:cNvSpPr>
            <a:spLocks noChangeArrowheads="1"/>
          </p:cNvSpPr>
          <p:nvPr/>
        </p:nvSpPr>
        <p:spPr bwMode="auto">
          <a:xfrm>
            <a:off x="6072187" y="6156325"/>
            <a:ext cx="20748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Bef>
                <a:spcPct val="0"/>
              </a:spcBef>
            </a:pPr>
            <a:r>
              <a:rPr lang="en-US" sz="1200" dirty="0">
                <a:solidFill>
                  <a:srgbClr val="000000"/>
                </a:solidFill>
                <a:latin typeface="Century Gothic"/>
                <a:ea typeface="MS PGothic" pitchFamily="34" charset="-128"/>
                <a:cs typeface="Century Gothic"/>
              </a:rPr>
              <a:t>Quantity of loanable funds </a:t>
            </a:r>
            <a:endParaRPr lang="en-US" sz="1200" dirty="0">
              <a:solidFill>
                <a:prstClr val="black"/>
              </a:solidFill>
              <a:latin typeface="Century Gothic"/>
              <a:ea typeface="MS PGothic" pitchFamily="34" charset="-128"/>
              <a:cs typeface="Century Gothic"/>
            </a:endParaRPr>
          </a:p>
        </p:txBody>
      </p:sp>
      <p:sp>
        <p:nvSpPr>
          <p:cNvPr id="57" name="Rectangle 97"/>
          <p:cNvSpPr>
            <a:spLocks noChangeArrowheads="1"/>
          </p:cNvSpPr>
          <p:nvPr/>
        </p:nvSpPr>
        <p:spPr bwMode="auto">
          <a:xfrm>
            <a:off x="6705600" y="6386513"/>
            <a:ext cx="130940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0"/>
              </a:spcBef>
            </a:pPr>
            <a:r>
              <a:rPr lang="en-US" sz="1200" dirty="0">
                <a:solidFill>
                  <a:srgbClr val="000000"/>
                </a:solidFill>
                <a:latin typeface="Century Gothic"/>
                <a:ea typeface="MS PGothic" pitchFamily="34" charset="-128"/>
                <a:cs typeface="Century Gothic"/>
              </a:rPr>
              <a:t>(billions of dollars)</a:t>
            </a:r>
            <a:endParaRPr lang="en-US" sz="1200" dirty="0">
              <a:solidFill>
                <a:prstClr val="black"/>
              </a:solidFill>
              <a:latin typeface="Century Gothic"/>
              <a:ea typeface="MS PGothic" pitchFamily="34" charset="-128"/>
              <a:cs typeface="Century Gothic"/>
            </a:endParaRPr>
          </a:p>
        </p:txBody>
      </p:sp>
      <p:pic>
        <p:nvPicPr>
          <p:cNvPr id="34" name="Picture Placeholder 7" descr="Figure 10-4 Line graph of Interest rate versus Quantity of loanable funds (billions of dollars), showing intersecting straight lines for supply and demand. The intersection point is the equilibrium point, E, 300 billion dollars at 8%. The portion of the demand line above the equilibrium point is labeled, &quot;Only projects that are profitable at an interest rate of 8% or higher are funded.&quot; The portion of the demand line below the equilibrium point is labeled, &quot;Projects that are profitable only when the interest rate falls below 8% are not funded.&quot; The portion of the supply line above the equilibrium point is labeled, &quot;Offers not accepted from lenders who demand interest rate higher than 8%.&quot; The portion of the supply line below the equilibrium point is labeled, &quot;Offers accepted from lenders willing to lend at interest rate of 8% or less.&quot;">
            <a:extLst>
              <a:ext uri="{FF2B5EF4-FFF2-40B4-BE49-F238E27FC236}">
                <a16:creationId xmlns:a16="http://schemas.microsoft.com/office/drawing/2014/main" id="{B325C3DF-4601-48EE-8968-097EEC6D5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86" y="457201"/>
            <a:ext cx="8455256" cy="6159772"/>
          </a:xfrm>
          <a:prstGeom prst="rect">
            <a:avLst/>
          </a:prstGeom>
        </p:spPr>
      </p:pic>
    </p:spTree>
    <p:extLst>
      <p:ext uri="{BB962C8B-B14F-4D97-AF65-F5344CB8AC3E}">
        <p14:creationId xmlns:p14="http://schemas.microsoft.com/office/powerpoint/2010/main" val="13760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1" grpId="0" animBg="1"/>
      <p:bldP spid="17" grpId="0"/>
      <p:bldP spid="19" grpId="0" animBg="1"/>
      <p:bldP spid="30" grpId="0"/>
      <p:bldP spid="31" grpId="0" animBg="1"/>
      <p:bldP spid="39" grpId="0" animBg="1"/>
      <p:bldP spid="42" grpId="0"/>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rrowheads="1"/>
          </p:cNvSpPr>
          <p:nvPr>
            <p:ph type="title"/>
          </p:nvPr>
        </p:nvSpPr>
        <p:spPr>
          <a:xfrm>
            <a:off x="0" y="0"/>
            <a:ext cx="9144000" cy="1066800"/>
          </a:xfrm>
        </p:spPr>
        <p:txBody>
          <a:bodyPr>
            <a:noAutofit/>
          </a:bodyPr>
          <a:lstStyle/>
          <a:p>
            <a:r>
              <a:rPr lang="en-US" sz="4000" spc="0" dirty="0"/>
              <a:t>SHIFTS OF THE DEMAND FOR LOANABLE FUNDS</a:t>
            </a:r>
          </a:p>
        </p:txBody>
      </p:sp>
      <p:sp>
        <p:nvSpPr>
          <p:cNvPr id="419843" name="Rectangle 3"/>
          <p:cNvSpPr>
            <a:spLocks noGrp="1" noChangeArrowheads="1"/>
          </p:cNvSpPr>
          <p:nvPr>
            <p:ph idx="1"/>
          </p:nvPr>
        </p:nvSpPr>
        <p:spPr>
          <a:xfrm>
            <a:off x="152400" y="152400"/>
            <a:ext cx="8839200" cy="1981200"/>
          </a:xfrm>
        </p:spPr>
        <p:txBody>
          <a:bodyPr>
            <a:normAutofit lnSpcReduction="10000"/>
          </a:bodyPr>
          <a:lstStyle/>
          <a:p>
            <a:pPr>
              <a:spcBef>
                <a:spcPts val="0"/>
              </a:spcBef>
              <a:spcAft>
                <a:spcPts val="1200"/>
              </a:spcAft>
            </a:pPr>
            <a:r>
              <a:rPr lang="en-US" sz="2400" dirty="0"/>
              <a:t>Factors that can cause the demand curve for loanable funds to shift:</a:t>
            </a:r>
          </a:p>
          <a:p>
            <a:pPr marL="971550" lvl="1" indent="-514350">
              <a:spcBef>
                <a:spcPts val="0"/>
              </a:spcBef>
              <a:spcAft>
                <a:spcPts val="1200"/>
              </a:spcAft>
              <a:buFont typeface="+mj-lt"/>
              <a:buAutoNum type="arabicPeriod"/>
            </a:pPr>
            <a:r>
              <a:rPr lang="en-US" sz="2400" b="1" dirty="0">
                <a:solidFill>
                  <a:srgbClr val="0070C0"/>
                </a:solidFill>
              </a:rPr>
              <a:t>changes in perceived business opportunities</a:t>
            </a:r>
          </a:p>
          <a:p>
            <a:pPr marL="971550" lvl="1" indent="-514350">
              <a:spcBef>
                <a:spcPts val="0"/>
              </a:spcBef>
              <a:spcAft>
                <a:spcPts val="1200"/>
              </a:spcAft>
              <a:buFont typeface="+mj-lt"/>
              <a:buAutoNum type="arabicPeriod"/>
            </a:pPr>
            <a:r>
              <a:rPr lang="en-US" sz="2400" b="1" dirty="0">
                <a:solidFill>
                  <a:srgbClr val="0070C0"/>
                </a:solidFill>
              </a:rPr>
              <a:t>changes in government borrowing</a:t>
            </a:r>
          </a:p>
          <a:p>
            <a:pPr lvl="1">
              <a:spcBef>
                <a:spcPts val="0"/>
              </a:spcBef>
              <a:spcAft>
                <a:spcPts val="1200"/>
              </a:spcAft>
            </a:pPr>
            <a:endParaRPr lang="en-US" sz="2400" b="1" i="1" dirty="0"/>
          </a:p>
          <a:p>
            <a:pPr>
              <a:spcBef>
                <a:spcPts val="0"/>
              </a:spcBef>
              <a:spcAft>
                <a:spcPts val="1200"/>
              </a:spcAft>
            </a:pPr>
            <a:endParaRPr lang="en-US" sz="2800" dirty="0"/>
          </a:p>
        </p:txBody>
      </p:sp>
      <p:pic>
        <p:nvPicPr>
          <p:cNvPr id="5" name="Picture Placeholder 7" descr="Figure 10-5 A line graph between the interest rate and quantity of loanable funds shows a supply curve intersected by two demand curves, D1 and D2 (above D1), with a rightward arrow between them, representing an increase in the demand for loanable funds, which results in the increment of the interest rate from r 1 to r 2.">
            <a:extLst>
              <a:ext uri="{FF2B5EF4-FFF2-40B4-BE49-F238E27FC236}">
                <a16:creationId xmlns:a16="http://schemas.microsoft.com/office/drawing/2014/main" id="{4E38CC96-E00F-4DB4-83A6-F3B6723CB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1200"/>
            <a:ext cx="7924799" cy="4574736"/>
          </a:xfrm>
          <a:prstGeom prst="rect">
            <a:avLst/>
          </a:prstGeom>
        </p:spPr>
      </p:pic>
    </p:spTree>
    <p:extLst>
      <p:ext uri="{BB962C8B-B14F-4D97-AF65-F5344CB8AC3E}">
        <p14:creationId xmlns:p14="http://schemas.microsoft.com/office/powerpoint/2010/main" val="168263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bg1">
              <a:alpha val="38000"/>
            </a:schemeClr>
          </a:solidFill>
        </p:spPr>
        <p:txBody>
          <a:bodyPr>
            <a:noAutofit/>
          </a:bodyPr>
          <a:lstStyle/>
          <a:p>
            <a:r>
              <a:rPr lang="en-US" sz="3600" spc="0" dirty="0"/>
              <a:t>SIDE EFFECTS OF GOVERNMENT BORROWING?</a:t>
            </a:r>
          </a:p>
        </p:txBody>
      </p:sp>
      <p:sp>
        <p:nvSpPr>
          <p:cNvPr id="3" name="Content Placeholder 2"/>
          <p:cNvSpPr>
            <a:spLocks noGrp="1"/>
          </p:cNvSpPr>
          <p:nvPr>
            <p:ph idx="1"/>
          </p:nvPr>
        </p:nvSpPr>
        <p:spPr>
          <a:xfrm>
            <a:off x="304800" y="304800"/>
            <a:ext cx="8686800" cy="2743200"/>
          </a:xfrm>
          <a:solidFill>
            <a:schemeClr val="bg1">
              <a:alpha val="85000"/>
            </a:schemeClr>
          </a:solidFill>
        </p:spPr>
        <p:txBody>
          <a:bodyPr>
            <a:normAutofit/>
          </a:bodyPr>
          <a:lstStyle/>
          <a:p>
            <a:r>
              <a:rPr lang="en-US" sz="2800" i="1" dirty="0">
                <a:solidFill>
                  <a:srgbClr val="990033"/>
                </a:solidFill>
              </a:rPr>
              <a:t>Crowding out </a:t>
            </a:r>
            <a:r>
              <a:rPr lang="en-US" sz="2400" b="0" dirty="0"/>
              <a:t>occurs when a government budget deficit drives up the interest rate and leads to reduced investment spending.</a:t>
            </a:r>
          </a:p>
          <a:p>
            <a:r>
              <a:rPr lang="en-US" sz="2400" i="1" dirty="0">
                <a:solidFill>
                  <a:schemeClr val="tx1">
                    <a:lumMod val="75000"/>
                    <a:lumOff val="25000"/>
                  </a:schemeClr>
                </a:solidFill>
              </a:rPr>
              <a:t>Crowding out is not a concern in a depressed economy; rather, increased government spending raises income (and private savings).</a:t>
            </a:r>
          </a:p>
        </p:txBody>
      </p:sp>
      <p:pic>
        <p:nvPicPr>
          <p:cNvPr id="6" name="Picture 5">
            <a:extLst>
              <a:ext uri="{FF2B5EF4-FFF2-40B4-BE49-F238E27FC236}">
                <a16:creationId xmlns:a16="http://schemas.microsoft.com/office/drawing/2014/main" id="{B4E255D0-1875-407F-9F14-412F21DF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2895600"/>
            <a:ext cx="3276600" cy="3581400"/>
          </a:xfrm>
          <a:prstGeom prst="rect">
            <a:avLst/>
          </a:prstGeom>
        </p:spPr>
      </p:pic>
    </p:spTree>
    <p:extLst>
      <p:ext uri="{BB962C8B-B14F-4D97-AF65-F5344CB8AC3E}">
        <p14:creationId xmlns:p14="http://schemas.microsoft.com/office/powerpoint/2010/main" val="39332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r>
              <a:rPr lang="en-US" spc="0" dirty="0"/>
              <a:t>SHIFTS OF THE SUPPLY OF LOANABLE FUNDS</a:t>
            </a:r>
          </a:p>
        </p:txBody>
      </p:sp>
      <p:sp>
        <p:nvSpPr>
          <p:cNvPr id="3" name="Content Placeholder 2"/>
          <p:cNvSpPr>
            <a:spLocks noGrp="1"/>
          </p:cNvSpPr>
          <p:nvPr>
            <p:ph idx="1"/>
          </p:nvPr>
        </p:nvSpPr>
        <p:spPr>
          <a:xfrm>
            <a:off x="304800" y="228600"/>
            <a:ext cx="8839200" cy="4648200"/>
          </a:xfrm>
        </p:spPr>
        <p:txBody>
          <a:bodyPr>
            <a:normAutofit/>
          </a:bodyPr>
          <a:lstStyle/>
          <a:p>
            <a:pPr>
              <a:spcBef>
                <a:spcPts val="0"/>
              </a:spcBef>
              <a:spcAft>
                <a:spcPts val="1200"/>
              </a:spcAft>
            </a:pPr>
            <a:r>
              <a:rPr lang="en-US" sz="2400" dirty="0"/>
              <a:t>Factors that can cause the supply curve for loanable funds to shift include:</a:t>
            </a:r>
          </a:p>
          <a:p>
            <a:pPr marL="971550" lvl="1" indent="-514350">
              <a:spcBef>
                <a:spcPts val="0"/>
              </a:spcBef>
              <a:spcAft>
                <a:spcPts val="1200"/>
              </a:spcAft>
              <a:buFont typeface="+mj-lt"/>
              <a:buAutoNum type="arabicPeriod"/>
            </a:pPr>
            <a:r>
              <a:rPr lang="en-US" sz="2400" dirty="0">
                <a:solidFill>
                  <a:srgbClr val="0070C0"/>
                </a:solidFill>
              </a:rPr>
              <a:t>changes in private savings behavior.</a:t>
            </a:r>
          </a:p>
          <a:p>
            <a:pPr marL="971550" lvl="1" indent="-514350">
              <a:spcBef>
                <a:spcPts val="0"/>
              </a:spcBef>
              <a:spcAft>
                <a:spcPts val="1200"/>
              </a:spcAft>
              <a:buFont typeface="+mj-lt"/>
              <a:buAutoNum type="arabicPeriod"/>
            </a:pPr>
            <a:r>
              <a:rPr lang="en-US" sz="2400" dirty="0">
                <a:solidFill>
                  <a:srgbClr val="0070C0"/>
                </a:solidFill>
              </a:rPr>
              <a:t>changes in net capital inflows.</a:t>
            </a:r>
          </a:p>
        </p:txBody>
      </p:sp>
      <p:pic>
        <p:nvPicPr>
          <p:cNvPr id="6" name="Picture Placeholder 6" descr="Figure 10-6 A line graph between the interest rate and quantity of loanable funds shows a supply curve intersected by two Supply curves, S1 and S2 (below S1), with a rightward arrow between them, representing an increase in the supply for loanable funds, which results in the decrement of the interest rate from r 1 to r 2.">
            <a:extLst>
              <a:ext uri="{FF2B5EF4-FFF2-40B4-BE49-F238E27FC236}">
                <a16:creationId xmlns:a16="http://schemas.microsoft.com/office/drawing/2014/main" id="{6AEBE1D6-422E-4F24-9512-1EBC9F638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62200"/>
            <a:ext cx="7467600" cy="4114800"/>
          </a:xfrm>
          <a:prstGeom prst="rect">
            <a:avLst/>
          </a:prstGeom>
        </p:spPr>
      </p:pic>
    </p:spTree>
    <p:extLst>
      <p:ext uri="{BB962C8B-B14F-4D97-AF65-F5344CB8AC3E}">
        <p14:creationId xmlns:p14="http://schemas.microsoft.com/office/powerpoint/2010/main" val="116492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rrowheads="1"/>
          </p:cNvSpPr>
          <p:nvPr>
            <p:ph type="title"/>
          </p:nvPr>
        </p:nvSpPr>
        <p:spPr/>
        <p:txBody>
          <a:bodyPr>
            <a:normAutofit fontScale="90000"/>
          </a:bodyPr>
          <a:lstStyle/>
          <a:p>
            <a:r>
              <a:rPr lang="en-US" sz="4000" spc="0" dirty="0"/>
              <a:t>INFLATION AND INTEREST RATES</a:t>
            </a:r>
          </a:p>
        </p:txBody>
      </p:sp>
      <p:sp>
        <p:nvSpPr>
          <p:cNvPr id="358403" name="Rectangle 3"/>
          <p:cNvSpPr>
            <a:spLocks noGrp="1" noChangeArrowheads="1"/>
          </p:cNvSpPr>
          <p:nvPr>
            <p:ph idx="1"/>
          </p:nvPr>
        </p:nvSpPr>
        <p:spPr>
          <a:xfrm>
            <a:off x="443299" y="228600"/>
            <a:ext cx="8686800" cy="4525962"/>
          </a:xfrm>
        </p:spPr>
        <p:txBody>
          <a:bodyPr>
            <a:noAutofit/>
          </a:bodyPr>
          <a:lstStyle/>
          <a:p>
            <a:pPr>
              <a:spcBef>
                <a:spcPts val="0"/>
              </a:spcBef>
              <a:spcAft>
                <a:spcPts val="1800"/>
              </a:spcAft>
            </a:pPr>
            <a:r>
              <a:rPr lang="en-US" sz="2800" dirty="0"/>
              <a:t>Anything that </a:t>
            </a:r>
            <a:r>
              <a:rPr lang="en-US" sz="2800" dirty="0">
                <a:solidFill>
                  <a:srgbClr val="0070C0"/>
                </a:solidFill>
              </a:rPr>
              <a:t>shifts </a:t>
            </a:r>
            <a:r>
              <a:rPr lang="en-US" sz="2800" dirty="0"/>
              <a:t>either the </a:t>
            </a:r>
            <a:r>
              <a:rPr lang="en-US" sz="2800" dirty="0">
                <a:solidFill>
                  <a:srgbClr val="990033"/>
                </a:solidFill>
              </a:rPr>
              <a:t>supply</a:t>
            </a:r>
            <a:r>
              <a:rPr lang="en-US" sz="2800" dirty="0">
                <a:solidFill>
                  <a:srgbClr val="0070C0"/>
                </a:solidFill>
              </a:rPr>
              <a:t> of loanable funds curve </a:t>
            </a:r>
            <a:r>
              <a:rPr lang="en-US" sz="2800" dirty="0"/>
              <a:t>or the </a:t>
            </a:r>
            <a:r>
              <a:rPr lang="en-US" sz="2800" dirty="0">
                <a:solidFill>
                  <a:srgbClr val="990033"/>
                </a:solidFill>
              </a:rPr>
              <a:t>demand </a:t>
            </a:r>
            <a:r>
              <a:rPr lang="en-US" sz="2800" dirty="0">
                <a:solidFill>
                  <a:srgbClr val="0070C0"/>
                </a:solidFill>
              </a:rPr>
              <a:t>for loanable funds curve</a:t>
            </a:r>
            <a:r>
              <a:rPr lang="en-US" sz="2800" dirty="0"/>
              <a:t> changes the interest rate. </a:t>
            </a:r>
          </a:p>
          <a:p>
            <a:pPr>
              <a:spcBef>
                <a:spcPts val="0"/>
              </a:spcBef>
              <a:spcAft>
                <a:spcPts val="1800"/>
              </a:spcAft>
            </a:pPr>
            <a:r>
              <a:rPr lang="en-US" sz="2800" dirty="0"/>
              <a:t>Major changes in interest rates have been driven by many factors, including:</a:t>
            </a:r>
          </a:p>
          <a:p>
            <a:pPr marL="914400" lvl="1" indent="-457200">
              <a:spcBef>
                <a:spcPts val="0"/>
              </a:spcBef>
              <a:spcAft>
                <a:spcPts val="1800"/>
              </a:spcAft>
              <a:buFont typeface="Wingdings" charset="2"/>
              <a:buChar char="§"/>
            </a:pPr>
            <a:r>
              <a:rPr lang="en-US" i="1" dirty="0">
                <a:solidFill>
                  <a:schemeClr val="tx1">
                    <a:lumMod val="75000"/>
                    <a:lumOff val="25000"/>
                  </a:schemeClr>
                </a:solidFill>
              </a:rPr>
              <a:t>changes in government policy. </a:t>
            </a:r>
          </a:p>
          <a:p>
            <a:pPr marL="914400" lvl="1" indent="-457200">
              <a:spcBef>
                <a:spcPts val="0"/>
              </a:spcBef>
              <a:spcAft>
                <a:spcPts val="1800"/>
              </a:spcAft>
              <a:buFont typeface="Wingdings" charset="2"/>
              <a:buChar char="§"/>
            </a:pPr>
            <a:r>
              <a:rPr lang="en-US" i="1" dirty="0">
                <a:solidFill>
                  <a:schemeClr val="tx1">
                    <a:lumMod val="75000"/>
                    <a:lumOff val="25000"/>
                  </a:schemeClr>
                </a:solidFill>
              </a:rPr>
              <a:t>technological innovations that created new investment opportunities.</a:t>
            </a:r>
          </a:p>
          <a:p>
            <a:pPr>
              <a:spcBef>
                <a:spcPts val="0"/>
              </a:spcBef>
              <a:spcAft>
                <a:spcPts val="1800"/>
              </a:spcAft>
            </a:pPr>
            <a:r>
              <a:rPr lang="en-US" sz="2800" dirty="0"/>
              <a:t>But most important, </a:t>
            </a:r>
            <a:r>
              <a:rPr lang="en-US" sz="2800" dirty="0">
                <a:solidFill>
                  <a:srgbClr val="990033"/>
                </a:solidFill>
              </a:rPr>
              <a:t>people’s expectations about future inflation.</a:t>
            </a:r>
          </a:p>
        </p:txBody>
      </p:sp>
    </p:spTree>
    <p:extLst>
      <p:ext uri="{BB962C8B-B14F-4D97-AF65-F5344CB8AC3E}">
        <p14:creationId xmlns:p14="http://schemas.microsoft.com/office/powerpoint/2010/main" val="280940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57" y="156278"/>
            <a:ext cx="8820286" cy="540813"/>
          </a:xfrm>
        </p:spPr>
        <p:txBody>
          <a:bodyPr/>
          <a:lstStyle/>
          <a:p>
            <a:r>
              <a:rPr lang="en-US" dirty="0"/>
              <a:t>GLOBAL LOANABLE FUNDS</a:t>
            </a:r>
          </a:p>
        </p:txBody>
      </p:sp>
      <p:sp>
        <p:nvSpPr>
          <p:cNvPr id="4" name="Content Placeholder 3"/>
          <p:cNvSpPr>
            <a:spLocks noGrp="1"/>
          </p:cNvSpPr>
          <p:nvPr>
            <p:ph sz="quarter" idx="10"/>
          </p:nvPr>
        </p:nvSpPr>
        <p:spPr>
          <a:xfrm>
            <a:off x="34447" y="846292"/>
            <a:ext cx="8650752" cy="2273695"/>
          </a:xfrm>
        </p:spPr>
        <p:txBody>
          <a:bodyPr/>
          <a:lstStyle/>
          <a:p>
            <a:r>
              <a:rPr lang="en-US" sz="2000" dirty="0"/>
              <a:t>A global loanable funds market arises when international capital flows are so large that they equalize interest rates across countries.</a:t>
            </a:r>
          </a:p>
          <a:p>
            <a:r>
              <a:rPr lang="en-US" sz="2000" dirty="0"/>
              <a:t>What if the process of capital inflows went all the way and equalized interest rates globally? (There is an incentive for capital to flow to where the returns are higher.)</a:t>
            </a:r>
          </a:p>
        </p:txBody>
      </p:sp>
      <p:pic>
        <p:nvPicPr>
          <p:cNvPr id="7" name="Picture Placeholder 6" descr="Figure 10-7 Line graph of Interest rate versus Quantity of loanable funds, titled &quot;United States.&quot; The equilibrium point, E-sub-US, is at an interest rate of 6%.                                                                                                                                                                                    Line graph of Interest rate versus Quantity of loanable funds, titled &quot;Britain.&quot; The equilibrium point, E-sub-B, is at an interest rate of 2%.">
            <a:extLst>
              <a:ext uri="{FF2B5EF4-FFF2-40B4-BE49-F238E27FC236}">
                <a16:creationId xmlns:a16="http://schemas.microsoft.com/office/drawing/2014/main" id="{AC4DA809-75F4-4E99-B923-70DA51353F5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219200" y="2971800"/>
            <a:ext cx="7239000" cy="3729922"/>
          </a:xfrm>
          <a:prstGeom prst="rect">
            <a:avLst/>
          </a:prstGeom>
        </p:spPr>
      </p:pic>
    </p:spTree>
    <p:extLst>
      <p:ext uri="{BB962C8B-B14F-4D97-AF65-F5344CB8AC3E}">
        <p14:creationId xmlns:p14="http://schemas.microsoft.com/office/powerpoint/2010/main" val="22106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100000">
              <a:srgbClr val="FF0000"/>
            </a:gs>
            <a:gs pos="97000">
              <a:schemeClr val="accent1">
                <a:lumMod val="5000"/>
                <a:lumOff val="95000"/>
              </a:schemeClr>
            </a:gs>
            <a:gs pos="98000">
              <a:schemeClr val="bg1"/>
            </a:gs>
            <a:gs pos="100000">
              <a:schemeClr val="accent1">
                <a:lumMod val="45000"/>
                <a:lumOff val="55000"/>
              </a:schemeClr>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0" dirty="0"/>
              <a:t>THE NECESSITY OF FINANCE</a:t>
            </a:r>
          </a:p>
        </p:txBody>
      </p:sp>
      <p:sp>
        <p:nvSpPr>
          <p:cNvPr id="3" name="Content Placeholder 2"/>
          <p:cNvSpPr>
            <a:spLocks noGrp="1"/>
          </p:cNvSpPr>
          <p:nvPr>
            <p:ph idx="1"/>
          </p:nvPr>
        </p:nvSpPr>
        <p:spPr>
          <a:xfrm>
            <a:off x="304800" y="861219"/>
            <a:ext cx="8686800" cy="4525962"/>
          </a:xfrm>
        </p:spPr>
        <p:txBody>
          <a:bodyPr/>
          <a:lstStyle/>
          <a:p>
            <a:r>
              <a:rPr lang="en-US" dirty="0"/>
              <a:t>Having a good idea isn’t enough to build a business. </a:t>
            </a:r>
          </a:p>
          <a:p>
            <a:r>
              <a:rPr lang="en-US" dirty="0"/>
              <a:t>Entrepreneurs need funds: You have to spend money to make money.</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124200"/>
            <a:ext cx="2286000" cy="3048000"/>
          </a:xfrm>
          <a:prstGeom prst="rect">
            <a:avLst/>
          </a:prstGeom>
        </p:spPr>
      </p:pic>
      <p:sp>
        <p:nvSpPr>
          <p:cNvPr id="6" name="Plus 5"/>
          <p:cNvSpPr/>
          <p:nvPr/>
        </p:nvSpPr>
        <p:spPr>
          <a:xfrm>
            <a:off x="3276600" y="3886200"/>
            <a:ext cx="1371600" cy="1447800"/>
          </a:xfrm>
          <a:prstGeom prst="mathPlus">
            <a:avLst>
              <a:gd name="adj1" fmla="val 161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3733800"/>
            <a:ext cx="3581400" cy="2397466"/>
          </a:xfrm>
          <a:prstGeom prst="rect">
            <a:avLst/>
          </a:prstGeom>
          <a:ln>
            <a:noFill/>
          </a:ln>
          <a:effectLst>
            <a:outerShdw blurRad="292100" dist="139700" dir="2700000" algn="tl" rotWithShape="0">
              <a:srgbClr val="333333">
                <a:alpha val="65000"/>
              </a:srgbClr>
            </a:outerShdw>
          </a:effectLst>
        </p:spPr>
      </p:pic>
      <p:sp>
        <p:nvSpPr>
          <p:cNvPr id="8" name="Footer Placeholder 7">
            <a:extLst>
              <a:ext uri="{FF2B5EF4-FFF2-40B4-BE49-F238E27FC236}">
                <a16:creationId xmlns:a16="http://schemas.microsoft.com/office/drawing/2014/main" id="{E149492C-5FA9-4EF6-9AF9-E208781C57B2}"/>
              </a:ext>
            </a:extLst>
          </p:cNvPr>
          <p:cNvSpPr txBox="1">
            <a:spLocks/>
          </p:cNvSpPr>
          <p:nvPr/>
        </p:nvSpPr>
        <p:spPr bwMode="auto">
          <a:xfrm>
            <a:off x="906893" y="6539222"/>
            <a:ext cx="7096993" cy="2286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marL="0" marR="0" lvl="0" indent="0" algn="l" rtl="0" eaLnBrk="1" fontAlgn="base" hangingPunct="1">
              <a:spcBef>
                <a:spcPts val="1553"/>
              </a:spcBef>
              <a:spcAft>
                <a:spcPct val="0"/>
              </a:spcAft>
              <a:buClr>
                <a:schemeClr val="lt1"/>
              </a:buClr>
              <a:buFont typeface="Arial"/>
              <a:buNone/>
              <a:defRPr sz="7765" b="1" i="0" u="none" strike="noStrike" kern="1200" cap="none" spc="100">
                <a:solidFill>
                  <a:schemeClr val="lt1"/>
                </a:solidFill>
                <a:latin typeface="Helvetica Neue"/>
                <a:ea typeface="Helvetica Neue"/>
                <a:cs typeface="Helvetica Neue"/>
                <a:sym typeface="Helvetica Neue"/>
              </a:defRPr>
            </a:lvl1pPr>
            <a:lvl2pPr marL="449504" marR="0" lvl="1" indent="-1245" algn="l" rtl="0" eaLnBrk="1" fontAlgn="base" hangingPunct="1">
              <a:spcBef>
                <a:spcPts val="547"/>
              </a:spcBef>
              <a:spcAft>
                <a:spcPct val="0"/>
              </a:spcAft>
              <a:buClr>
                <a:schemeClr val="dk1"/>
              </a:buClr>
              <a:buFont typeface="Arial"/>
              <a:buNone/>
              <a:defRPr sz="2735" b="0" i="0" u="none" strike="noStrike" kern="1200" cap="none" spc="100">
                <a:solidFill>
                  <a:schemeClr val="dk1"/>
                </a:solidFill>
                <a:latin typeface="Helvetica Neue"/>
                <a:ea typeface="Helvetica Neue"/>
                <a:cs typeface="Helvetica Neue"/>
                <a:sym typeface="Helvetica Neue"/>
              </a:defRPr>
            </a:lvl2pPr>
            <a:lvl3pPr marL="899011" marR="0" lvl="2" indent="-2493" algn="l" rtl="0" eaLnBrk="1" fontAlgn="base" hangingPunct="1">
              <a:spcBef>
                <a:spcPts val="476"/>
              </a:spcBef>
              <a:spcAft>
                <a:spcPct val="0"/>
              </a:spcAft>
              <a:buClr>
                <a:schemeClr val="dk1"/>
              </a:buClr>
              <a:buFont typeface="Arial"/>
              <a:buNone/>
              <a:defRPr sz="2382" b="0" i="0" u="none" strike="noStrike" kern="1200" cap="none" spc="100">
                <a:solidFill>
                  <a:schemeClr val="dk1"/>
                </a:solidFill>
                <a:latin typeface="Helvetica Neue"/>
                <a:ea typeface="Helvetica Neue"/>
                <a:cs typeface="Helvetica Neue"/>
                <a:sym typeface="Helvetica Neue"/>
              </a:defRPr>
            </a:lvl3pPr>
            <a:lvl4pPr marL="1348516" marR="0" lvl="3" indent="-3739" algn="l" rtl="0" eaLnBrk="1" fontAlgn="base" hangingPunct="1">
              <a:spcBef>
                <a:spcPts val="388"/>
              </a:spcBef>
              <a:spcAft>
                <a:spcPct val="0"/>
              </a:spcAft>
              <a:buClr>
                <a:schemeClr val="dk1"/>
              </a:buClr>
              <a:buFont typeface="Arial"/>
              <a:buNone/>
              <a:defRPr sz="1941" b="0" i="0" u="none" strike="noStrike" kern="1200" cap="none" spc="100">
                <a:solidFill>
                  <a:schemeClr val="dk1"/>
                </a:solidFill>
                <a:latin typeface="Helvetica Neue"/>
                <a:ea typeface="Helvetica Neue"/>
                <a:cs typeface="Helvetica Neue"/>
                <a:sym typeface="Helvetica Neue"/>
              </a:defRPr>
            </a:lvl4pPr>
            <a:lvl5pPr marL="1798021" marR="0" lvl="4" indent="-4985" algn="l" rtl="0" eaLnBrk="1" fontAlgn="base" hangingPunct="1">
              <a:spcBef>
                <a:spcPts val="388"/>
              </a:spcBef>
              <a:spcAft>
                <a:spcPct val="0"/>
              </a:spcAft>
              <a:buClr>
                <a:schemeClr val="dk1"/>
              </a:buClr>
              <a:buFont typeface="Arial"/>
              <a:buNone/>
              <a:defRPr sz="1941" b="0" i="0" u="none" strike="noStrike" kern="1200" cap="none" spc="100">
                <a:solidFill>
                  <a:schemeClr val="dk1"/>
                </a:solidFill>
                <a:latin typeface="Helvetica Neue"/>
                <a:ea typeface="Helvetica Neue"/>
                <a:cs typeface="Helvetica Neue"/>
                <a:sym typeface="Helvetica Neue"/>
              </a:defRPr>
            </a:lvl5pPr>
            <a:lvl6pPr marL="2472279" marR="0" lvl="5" indent="-107711" algn="l" defTabSz="914400" rtl="0" eaLnBrk="1" latinLnBrk="0" hangingPunct="1">
              <a:spcBef>
                <a:spcPts val="388"/>
              </a:spcBef>
              <a:buClr>
                <a:schemeClr val="lt1"/>
              </a:buClr>
              <a:buSzPct val="100000"/>
              <a:buFont typeface="Arial"/>
              <a:buChar char="•"/>
              <a:defRPr sz="1941" b="0" i="0" u="none" strike="noStrike" kern="1200" cap="none">
                <a:solidFill>
                  <a:schemeClr val="lt1"/>
                </a:solidFill>
                <a:latin typeface="Calibri"/>
                <a:ea typeface="Calibri"/>
                <a:cs typeface="Calibri"/>
                <a:sym typeface="Calibri"/>
              </a:defRPr>
            </a:lvl6pPr>
            <a:lvl7pPr marL="2921785" marR="0" lvl="6" indent="-108959" algn="l" defTabSz="914400" rtl="0" eaLnBrk="1" latinLnBrk="0" hangingPunct="1">
              <a:spcBef>
                <a:spcPts val="388"/>
              </a:spcBef>
              <a:buClr>
                <a:schemeClr val="lt1"/>
              </a:buClr>
              <a:buSzPct val="100000"/>
              <a:buFont typeface="Arial"/>
              <a:buChar char="•"/>
              <a:defRPr sz="1941" b="0" i="0" u="none" strike="noStrike" kern="1200" cap="none">
                <a:solidFill>
                  <a:schemeClr val="lt1"/>
                </a:solidFill>
                <a:latin typeface="Calibri"/>
                <a:ea typeface="Calibri"/>
                <a:cs typeface="Calibri"/>
                <a:sym typeface="Calibri"/>
              </a:defRPr>
            </a:lvl7pPr>
            <a:lvl8pPr marL="3371290" marR="0" lvl="7" indent="-110204" algn="l" defTabSz="914400" rtl="0" eaLnBrk="1" latinLnBrk="0" hangingPunct="1">
              <a:spcBef>
                <a:spcPts val="388"/>
              </a:spcBef>
              <a:buClr>
                <a:schemeClr val="lt1"/>
              </a:buClr>
              <a:buSzPct val="100000"/>
              <a:buFont typeface="Arial"/>
              <a:buChar char="•"/>
              <a:defRPr sz="1941" b="0" i="0" u="none" strike="noStrike" kern="1200" cap="none">
                <a:solidFill>
                  <a:schemeClr val="lt1"/>
                </a:solidFill>
                <a:latin typeface="Calibri"/>
                <a:ea typeface="Calibri"/>
                <a:cs typeface="Calibri"/>
                <a:sym typeface="Calibri"/>
              </a:defRPr>
            </a:lvl8pPr>
            <a:lvl9pPr marL="3820796" marR="0" lvl="8" indent="-111450" algn="l" defTabSz="914400" rtl="0" eaLnBrk="1" latinLnBrk="0" hangingPunct="1">
              <a:spcBef>
                <a:spcPts val="388"/>
              </a:spcBef>
              <a:buClr>
                <a:schemeClr val="lt1"/>
              </a:buClr>
              <a:buSzPct val="100000"/>
              <a:buFont typeface="Arial"/>
              <a:buChar char="•"/>
              <a:defRPr sz="1941" b="0" i="0" u="none" strike="noStrike" kern="1200" cap="none">
                <a:solidFill>
                  <a:schemeClr val="lt1"/>
                </a:solidFill>
                <a:latin typeface="Calibri"/>
                <a:ea typeface="Calibri"/>
                <a:cs typeface="Calibri"/>
                <a:sym typeface="Calibri"/>
              </a:defRPr>
            </a:lvl9pPr>
          </a:lstStyle>
          <a:p>
            <a:pPr>
              <a:defRPr/>
            </a:pPr>
            <a:r>
              <a:rPr lang="en-US" sz="1000" kern="0" cap="all" spc="1060" dirty="0">
                <a:solidFill>
                  <a:prstClr val="white">
                    <a:lumMod val="50000"/>
                  </a:prstClr>
                </a:solidFill>
                <a:latin typeface="Gill Sans"/>
                <a:cs typeface="Gill Sans"/>
              </a:rPr>
              <a:t>Copyright 2015 Worth Publishers</a:t>
            </a:r>
          </a:p>
        </p:txBody>
      </p:sp>
    </p:spTree>
    <p:extLst>
      <p:ext uri="{BB962C8B-B14F-4D97-AF65-F5344CB8AC3E}">
        <p14:creationId xmlns:p14="http://schemas.microsoft.com/office/powerpoint/2010/main" val="41622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5494" y="389653"/>
            <a:ext cx="8820286" cy="958083"/>
          </a:xfrm>
        </p:spPr>
        <p:txBody>
          <a:bodyPr/>
          <a:lstStyle/>
          <a:p>
            <a:r>
              <a:rPr lang="en-US" dirty="0"/>
              <a:t>EQUILIBRIUM IN THE GLOBAL LOANABLE FUNDS MARKET</a:t>
            </a:r>
          </a:p>
        </p:txBody>
      </p:sp>
      <p:sp>
        <p:nvSpPr>
          <p:cNvPr id="9" name="Content Placeholder 8"/>
          <p:cNvSpPr>
            <a:spLocks noGrp="1"/>
          </p:cNvSpPr>
          <p:nvPr>
            <p:ph sz="quarter" idx="10"/>
          </p:nvPr>
        </p:nvSpPr>
        <p:spPr>
          <a:xfrm>
            <a:off x="255028" y="1524000"/>
            <a:ext cx="8650752" cy="934766"/>
          </a:xfrm>
        </p:spPr>
        <p:txBody>
          <a:bodyPr/>
          <a:lstStyle/>
          <a:p>
            <a:r>
              <a:rPr lang="en-US" dirty="0"/>
              <a:t>Capital moves away from lower returns toward higher returns.</a:t>
            </a:r>
          </a:p>
        </p:txBody>
      </p:sp>
      <p:pic>
        <p:nvPicPr>
          <p:cNvPr id="12" name="Picture Placeholder 11" descr="Figure 10-8 Line graphs of Interest rate versus Quantity of loanable funds, as in Figure 19-3. A horizontal line at 4% interest has been drawn on both graphs, as discussed in the caption. The 4% line crosses the U.S. supply and demand curves below the 6% equilibrium point. The distance between the two intersection points is labeled &quot;Capital inflow to the United States.&quot; The 4% line crosses the British supply and demand curves above the 2% equilibrium point. The distance between the two intersection points is labeled &quot;Capital outflow from Britain.&quot;">
            <a:extLst>
              <a:ext uri="{FF2B5EF4-FFF2-40B4-BE49-F238E27FC236}">
                <a16:creationId xmlns:a16="http://schemas.microsoft.com/office/drawing/2014/main" id="{73487F14-F07A-41EA-97A2-7EE3A98FBE6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57200" y="2513434"/>
            <a:ext cx="8448580" cy="4039766"/>
          </a:xfrm>
          <a:prstGeom prst="rect">
            <a:avLst/>
          </a:prstGeom>
        </p:spPr>
      </p:pic>
    </p:spTree>
    <p:extLst>
      <p:ext uri="{BB962C8B-B14F-4D97-AF65-F5344CB8AC3E}">
        <p14:creationId xmlns:p14="http://schemas.microsoft.com/office/powerpoint/2010/main" val="2659789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ouble si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4066996"/>
            <a:ext cx="2133600" cy="2397303"/>
          </a:xfrm>
          <a:prstGeom prst="rect">
            <a:avLst/>
          </a:prstGeom>
          <a:noFill/>
          <a:extLst>
            <a:ext uri="{909E8E84-426E-40dd-AFC4-6F175D3DCCD1}">
              <a14:hiddenFill xmlns:a14="http://schemas.microsoft.com/office/drawing/2010/main" xmlns="">
                <a:solidFill>
                  <a:srgbClr val="FFFFFF"/>
                </a:solidFill>
              </a14:hiddenFill>
            </a:ext>
          </a:extLst>
        </p:spPr>
      </p:pic>
      <p:sp>
        <p:nvSpPr>
          <p:cNvPr id="359426" name="Rectangle 2"/>
          <p:cNvSpPr>
            <a:spLocks noGrp="1" noRot="1" noChangeArrowheads="1"/>
          </p:cNvSpPr>
          <p:nvPr>
            <p:ph type="title"/>
          </p:nvPr>
        </p:nvSpPr>
        <p:spPr/>
        <p:txBody>
          <a:bodyPr>
            <a:normAutofit fontScale="90000"/>
          </a:bodyPr>
          <a:lstStyle/>
          <a:p>
            <a:r>
              <a:rPr lang="en-US" sz="4000" spc="0" dirty="0"/>
              <a:t>INFLATION AND INTEREST RATES</a:t>
            </a:r>
          </a:p>
        </p:txBody>
      </p:sp>
      <p:sp>
        <p:nvSpPr>
          <p:cNvPr id="359427" name="Rectangle 3"/>
          <p:cNvSpPr>
            <a:spLocks noGrp="1" noChangeArrowheads="1"/>
          </p:cNvSpPr>
          <p:nvPr>
            <p:ph idx="1"/>
          </p:nvPr>
        </p:nvSpPr>
        <p:spPr>
          <a:xfrm>
            <a:off x="381000" y="526473"/>
            <a:ext cx="8839200" cy="4648200"/>
          </a:xfrm>
        </p:spPr>
        <p:txBody>
          <a:bodyPr>
            <a:noAutofit/>
          </a:bodyPr>
          <a:lstStyle/>
          <a:p>
            <a:pPr>
              <a:spcBef>
                <a:spcPts val="0"/>
              </a:spcBef>
              <a:spcAft>
                <a:spcPts val="1200"/>
              </a:spcAft>
            </a:pPr>
            <a:r>
              <a:rPr lang="en-US" sz="2800" dirty="0">
                <a:solidFill>
                  <a:srgbClr val="990033"/>
                </a:solidFill>
              </a:rPr>
              <a:t>Real interest rate = nominal interest rate </a:t>
            </a:r>
            <a:r>
              <a:rPr lang="en-US" sz="2800" dirty="0">
                <a:solidFill>
                  <a:srgbClr val="990033"/>
                </a:solidFill>
                <a:cs typeface="Arial" charset="0"/>
              </a:rPr>
              <a:t>– </a:t>
            </a:r>
            <a:r>
              <a:rPr lang="en-US" sz="2800" dirty="0">
                <a:solidFill>
                  <a:srgbClr val="990033"/>
                </a:solidFill>
              </a:rPr>
              <a:t>inflation rate.</a:t>
            </a:r>
            <a:endParaRPr lang="en-US" dirty="0"/>
          </a:p>
          <a:p>
            <a:pPr>
              <a:spcBef>
                <a:spcPts val="0"/>
              </a:spcBef>
              <a:spcAft>
                <a:spcPts val="1200"/>
              </a:spcAft>
            </a:pPr>
            <a:r>
              <a:rPr lang="en-US" sz="2800" dirty="0"/>
              <a:t>The </a:t>
            </a:r>
            <a:r>
              <a:rPr lang="en-US" sz="2800" dirty="0">
                <a:solidFill>
                  <a:srgbClr val="0070C0"/>
                </a:solidFill>
              </a:rPr>
              <a:t>true cost of borrowing (and payoff to lending)</a:t>
            </a:r>
            <a:r>
              <a:rPr lang="en-US" sz="2800" dirty="0"/>
              <a:t> is the </a:t>
            </a:r>
            <a:r>
              <a:rPr lang="en-US" sz="2800" dirty="0">
                <a:solidFill>
                  <a:srgbClr val="0070C0"/>
                </a:solidFill>
              </a:rPr>
              <a:t>real interest rate.</a:t>
            </a:r>
          </a:p>
          <a:p>
            <a:pPr>
              <a:spcBef>
                <a:spcPts val="0"/>
              </a:spcBef>
              <a:spcAft>
                <a:spcPts val="1200"/>
              </a:spcAft>
            </a:pPr>
            <a:r>
              <a:rPr lang="en-US" sz="2800" dirty="0"/>
              <a:t>But neither lenders nor borrowers know what inflation will be, so loan contracts specify a nominal interest rate.</a:t>
            </a:r>
          </a:p>
        </p:txBody>
      </p:sp>
    </p:spTree>
    <p:extLst>
      <p:ext uri="{BB962C8B-B14F-4D97-AF65-F5344CB8AC3E}">
        <p14:creationId xmlns:p14="http://schemas.microsoft.com/office/powerpoint/2010/main" val="3441784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FISHER EFFECT (1/2)</a:t>
            </a:r>
          </a:p>
        </p:txBody>
      </p:sp>
      <p:sp>
        <p:nvSpPr>
          <p:cNvPr id="3" name="Content Placeholder 2"/>
          <p:cNvSpPr>
            <a:spLocks noGrp="1"/>
          </p:cNvSpPr>
          <p:nvPr>
            <p:ph sz="quarter" idx="10"/>
          </p:nvPr>
        </p:nvSpPr>
        <p:spPr/>
        <p:txBody>
          <a:bodyPr>
            <a:normAutofit/>
          </a:bodyPr>
          <a:lstStyle/>
          <a:p>
            <a:pPr marL="312381" indent="-312381">
              <a:spcBef>
                <a:spcPts val="0"/>
              </a:spcBef>
              <a:spcAft>
                <a:spcPts val="1059"/>
              </a:spcAft>
            </a:pPr>
            <a:r>
              <a:rPr lang="en-US" dirty="0"/>
              <a:t>According to the </a:t>
            </a:r>
            <a:r>
              <a:rPr lang="en-US" b="1" dirty="0"/>
              <a:t>Fisher effect</a:t>
            </a:r>
            <a:r>
              <a:rPr lang="en-US" i="1" dirty="0"/>
              <a:t>,</a:t>
            </a:r>
            <a:r>
              <a:rPr lang="en-US" b="1" i="1" dirty="0"/>
              <a:t> </a:t>
            </a:r>
            <a:r>
              <a:rPr lang="en-US" dirty="0"/>
              <a:t>an increase in expected future inflation drives up the nominal interest rate, leaving the expected real interest rate unchanged.</a:t>
            </a:r>
          </a:p>
          <a:p>
            <a:pPr marL="312381" indent="-312381">
              <a:spcBef>
                <a:spcPts val="0"/>
              </a:spcBef>
              <a:spcAft>
                <a:spcPts val="1059"/>
              </a:spcAft>
            </a:pPr>
            <a:r>
              <a:rPr lang="en-US" dirty="0"/>
              <a:t>If the tide rises, these boats will still float on the surface.</a:t>
            </a:r>
          </a:p>
        </p:txBody>
      </p:sp>
    </p:spTree>
    <p:extLst>
      <p:ext uri="{BB962C8B-B14F-4D97-AF65-F5344CB8AC3E}">
        <p14:creationId xmlns:p14="http://schemas.microsoft.com/office/powerpoint/2010/main" val="253014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471" y="320494"/>
            <a:ext cx="8820286" cy="870984"/>
          </a:xfrm>
        </p:spPr>
        <p:txBody>
          <a:bodyPr/>
          <a:lstStyle/>
          <a:p>
            <a:r>
              <a:rPr lang="en-US" b="1" dirty="0">
                <a:solidFill>
                  <a:srgbClr val="DA1B2C"/>
                </a:solidFill>
              </a:rPr>
              <a:t>THE FISHER EFFECT (2/2)</a:t>
            </a:r>
          </a:p>
        </p:txBody>
      </p:sp>
      <p:sp>
        <p:nvSpPr>
          <p:cNvPr id="5" name="Content Placeholder 4"/>
          <p:cNvSpPr>
            <a:spLocks noGrp="1"/>
          </p:cNvSpPr>
          <p:nvPr>
            <p:ph sz="quarter" idx="10"/>
          </p:nvPr>
        </p:nvSpPr>
        <p:spPr>
          <a:xfrm>
            <a:off x="219238" y="1240043"/>
            <a:ext cx="8650752" cy="884081"/>
          </a:xfrm>
        </p:spPr>
        <p:txBody>
          <a:bodyPr/>
          <a:lstStyle/>
          <a:p>
            <a:pPr marL="0" indent="0">
              <a:buNone/>
            </a:pPr>
            <a:r>
              <a:rPr lang="en-US" dirty="0"/>
              <a:t>The expected real interest rate is unaffected by changes in expected future inflation.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10756" y="2524252"/>
            <a:ext cx="5449118" cy="3743004"/>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10756" y="2524252"/>
            <a:ext cx="5449118" cy="3743004"/>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10756" y="2524252"/>
            <a:ext cx="5449118" cy="3743004"/>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710756" y="2524252"/>
            <a:ext cx="5449118" cy="3743004"/>
          </a:xfrm>
          <a:prstGeom prst="rect">
            <a:avLst/>
          </a:prstGeom>
        </p:spPr>
      </p:pic>
      <p:pic>
        <p:nvPicPr>
          <p:cNvPr id="2" name="Picture 1" descr="A line graph shows the effect on equilibrium of a simultaneous increase in the supply and demand for loanable funds.&#10;The horizontal axis is labeled Quantity of loanable funds and shows a marking at Q asterisk. The vertical axis is labeled Interest rate and shows markings at 4 and 14 percent. A downward-sloping linear demand curve labeled D subscript 0 intersects an upward-sloping supply curve labeled S subscript 0 at the equilibrium point E subscript 0: (Q asterisk, 4).&#10;A callout to the demand curve D subscript 0 reads: Demand for loanable funds at 0 percent expected inflation. &#10;A callout to the supply curve S subscript 0 reads: Supply of loanable funds at 0 percent expected inflation.&#10;The demand curve shifts upward to a new parallel demand curve labeled D subscript 10. The supply curve shifts upward to a new parallel supply curve labeled S subscript 10. The new demand curve D subscript 10 and the new supply curve S subscript 10 intersect at a new equilibrium point, E subscript 10: (Q asterisk, 14).&#10;A callout to the D subscript 10 curve reads: Demand for loanable funds at 10 percent expected inflation.&#10;A callout to the S subscript 10 curve reads: Supply of loanable funds at 10 percent expected inflation.">
            <a:extLst>
              <a:ext uri="{FF2B5EF4-FFF2-40B4-BE49-F238E27FC236}">
                <a16:creationId xmlns:a16="http://schemas.microsoft.com/office/drawing/2014/main" id="{C9354F55-19CA-A784-0808-993A976ECFA2}"/>
              </a:ext>
            </a:extLst>
          </p:cNvPr>
          <p:cNvPicPr>
            <a:picLocks noChangeAspect="1"/>
          </p:cNvPicPr>
          <p:nvPr/>
        </p:nvPicPr>
        <p:blipFill>
          <a:blip r:embed="rId6"/>
          <a:stretch>
            <a:fillRect/>
          </a:stretch>
        </p:blipFill>
        <p:spPr>
          <a:xfrm>
            <a:off x="7827116" y="3037940"/>
            <a:ext cx="235336" cy="173700"/>
          </a:xfrm>
          <a:prstGeom prst="rect">
            <a:avLst/>
          </a:prstGeom>
        </p:spPr>
      </p:pic>
    </p:spTree>
    <p:extLst>
      <p:ext uri="{BB962C8B-B14F-4D97-AF65-F5344CB8AC3E}">
        <p14:creationId xmlns:p14="http://schemas.microsoft.com/office/powerpoint/2010/main" val="343514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 y="457200"/>
            <a:ext cx="9087567" cy="719821"/>
          </a:xfrm>
        </p:spPr>
        <p:txBody>
          <a:bodyPr/>
          <a:lstStyle/>
          <a:p>
            <a:r>
              <a:rPr lang="en-US" sz="2800" b="1" dirty="0"/>
              <a:t>LEARN BY DOING DISCUSSION QUESTION 1</a:t>
            </a:r>
          </a:p>
        </p:txBody>
      </p:sp>
      <p:sp>
        <p:nvSpPr>
          <p:cNvPr id="3" name="Content Placeholder 2"/>
          <p:cNvSpPr>
            <a:spLocks noGrp="1"/>
          </p:cNvSpPr>
          <p:nvPr>
            <p:ph sz="quarter" idx="10"/>
          </p:nvPr>
        </p:nvSpPr>
        <p:spPr>
          <a:xfrm>
            <a:off x="238220" y="1705844"/>
            <a:ext cx="8650752" cy="3170955"/>
          </a:xfrm>
        </p:spPr>
        <p:txBody>
          <a:bodyPr>
            <a:normAutofit fontScale="92500" lnSpcReduction="20000"/>
          </a:bodyPr>
          <a:lstStyle/>
          <a:p>
            <a:pPr marL="312381" indent="-312381">
              <a:spcAft>
                <a:spcPts val="1059"/>
              </a:spcAft>
            </a:pPr>
            <a:r>
              <a:rPr lang="en-US" dirty="0"/>
              <a:t>With a partner, answer the following:</a:t>
            </a:r>
          </a:p>
          <a:p>
            <a:pPr marL="312381" indent="-312381">
              <a:spcAft>
                <a:spcPts val="1059"/>
              </a:spcAft>
            </a:pPr>
            <a:r>
              <a:rPr lang="en-US" dirty="0"/>
              <a:t>Suppose that expected inflation rises from 3% to 6%.</a:t>
            </a:r>
          </a:p>
          <a:p>
            <a:pPr marL="715814">
              <a:spcAft>
                <a:spcPts val="1059"/>
              </a:spcAft>
              <a:buFont typeface="+mj-lt"/>
              <a:buAutoNum type="alphaLcParenR"/>
            </a:pPr>
            <a:r>
              <a:rPr lang="en-US" sz="2294" dirty="0"/>
              <a:t>How will the real interest rate be affected by this change?</a:t>
            </a:r>
          </a:p>
          <a:p>
            <a:pPr marL="715814">
              <a:spcAft>
                <a:spcPts val="1059"/>
              </a:spcAft>
              <a:buFont typeface="+mj-lt"/>
              <a:buAutoNum type="alphaLcParenR"/>
            </a:pPr>
            <a:r>
              <a:rPr lang="en-US" sz="2294" dirty="0"/>
              <a:t>How will the nominal interest rate be affected by this change?</a:t>
            </a:r>
          </a:p>
          <a:p>
            <a:pPr marL="715814">
              <a:spcAft>
                <a:spcPts val="1059"/>
              </a:spcAft>
              <a:buFont typeface="+mj-lt"/>
              <a:buAutoNum type="alphaLcParenR"/>
            </a:pPr>
            <a:r>
              <a:rPr lang="en-US" sz="2294" dirty="0"/>
              <a:t>What will happen to the equilibrium quantity of loanable funds?</a:t>
            </a:r>
          </a:p>
        </p:txBody>
      </p:sp>
    </p:spTree>
    <p:extLst>
      <p:ext uri="{BB962C8B-B14F-4D97-AF65-F5344CB8AC3E}">
        <p14:creationId xmlns:p14="http://schemas.microsoft.com/office/powerpoint/2010/main" val="251885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6177F-A8B0-72DD-3BBF-47CEDF57E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9B8F-AE98-90E8-27E4-8FF7494BA325}"/>
              </a:ext>
            </a:extLst>
          </p:cNvPr>
          <p:cNvSpPr>
            <a:spLocks noGrp="1"/>
          </p:cNvSpPr>
          <p:nvPr>
            <p:ph type="title"/>
          </p:nvPr>
        </p:nvSpPr>
        <p:spPr>
          <a:xfrm>
            <a:off x="19812" y="304800"/>
            <a:ext cx="9087567" cy="719821"/>
          </a:xfrm>
        </p:spPr>
        <p:txBody>
          <a:bodyPr/>
          <a:lstStyle/>
          <a:p>
            <a:r>
              <a:rPr lang="en-US" sz="3200" b="1" dirty="0"/>
              <a:t>THE FINANCIAL SYSTEM</a:t>
            </a:r>
          </a:p>
        </p:txBody>
      </p:sp>
      <p:sp>
        <p:nvSpPr>
          <p:cNvPr id="3" name="Content Placeholder 2">
            <a:extLst>
              <a:ext uri="{FF2B5EF4-FFF2-40B4-BE49-F238E27FC236}">
                <a16:creationId xmlns:a16="http://schemas.microsoft.com/office/drawing/2014/main" id="{92E6028F-6A0B-AF65-F2FC-21C9C25DCFA9}"/>
              </a:ext>
            </a:extLst>
          </p:cNvPr>
          <p:cNvSpPr>
            <a:spLocks noGrp="1"/>
          </p:cNvSpPr>
          <p:nvPr>
            <p:ph sz="quarter" idx="10"/>
          </p:nvPr>
        </p:nvSpPr>
        <p:spPr>
          <a:xfrm>
            <a:off x="54448" y="1031548"/>
            <a:ext cx="8715479" cy="4962204"/>
          </a:xfrm>
        </p:spPr>
        <p:txBody>
          <a:bodyPr>
            <a:noAutofit/>
          </a:bodyPr>
          <a:lstStyle/>
          <a:p>
            <a:pPr marL="312381" indent="-312381" algn="just">
              <a:spcAft>
                <a:spcPts val="529"/>
              </a:spcAft>
            </a:pPr>
            <a:r>
              <a:rPr lang="en-US" sz="2400" dirty="0"/>
              <a:t>Financial markets are where households invest their current savings and their accumulated savings, or wealth, by purchasing financial assets.</a:t>
            </a:r>
          </a:p>
          <a:p>
            <a:pPr marL="312381" indent="-312381" algn="just">
              <a:spcAft>
                <a:spcPts val="529"/>
              </a:spcAft>
            </a:pPr>
            <a:endParaRPr lang="en-US" sz="2400" dirty="0"/>
          </a:p>
          <a:p>
            <a:pPr marL="312381" indent="-312381" algn="just">
              <a:spcAft>
                <a:spcPts val="529"/>
              </a:spcAft>
            </a:pPr>
            <a:r>
              <a:rPr lang="en-US" sz="2400" i="1" dirty="0">
                <a:solidFill>
                  <a:srgbClr val="990033"/>
                </a:solidFill>
              </a:rPr>
              <a:t>Wealth </a:t>
            </a:r>
            <a:r>
              <a:rPr lang="en-US" sz="2400" b="0" dirty="0"/>
              <a:t>is the value of a household’s accumulated savings.</a:t>
            </a:r>
          </a:p>
          <a:p>
            <a:pPr>
              <a:spcBef>
                <a:spcPts val="0"/>
              </a:spcBef>
              <a:spcAft>
                <a:spcPts val="1200"/>
              </a:spcAft>
            </a:pPr>
            <a:r>
              <a:rPr lang="en-US" sz="2400" b="0" dirty="0"/>
              <a:t>A </a:t>
            </a:r>
            <a:r>
              <a:rPr lang="en-US" sz="2400" i="1" dirty="0">
                <a:solidFill>
                  <a:srgbClr val="990033"/>
                </a:solidFill>
              </a:rPr>
              <a:t>financial asset </a:t>
            </a:r>
            <a:r>
              <a:rPr lang="en-US" sz="2400" b="0" dirty="0"/>
              <a:t>is a paper claim that entitles the buyer to future income from the seller.</a:t>
            </a:r>
          </a:p>
          <a:p>
            <a:pPr>
              <a:spcBef>
                <a:spcPts val="0"/>
              </a:spcBef>
              <a:spcAft>
                <a:spcPts val="1200"/>
              </a:spcAft>
            </a:pPr>
            <a:r>
              <a:rPr lang="en-US" sz="2400" b="0" dirty="0"/>
              <a:t>A</a:t>
            </a:r>
            <a:r>
              <a:rPr lang="en-US" sz="2400" dirty="0"/>
              <a:t> </a:t>
            </a:r>
            <a:r>
              <a:rPr lang="en-US" sz="2400" i="1" dirty="0">
                <a:solidFill>
                  <a:srgbClr val="990033"/>
                </a:solidFill>
              </a:rPr>
              <a:t>physical asset </a:t>
            </a:r>
            <a:r>
              <a:rPr lang="en-US" sz="2400" b="0" dirty="0"/>
              <a:t>is a tangible object that can be used to generate future income.</a:t>
            </a:r>
          </a:p>
          <a:p>
            <a:pPr>
              <a:spcBef>
                <a:spcPts val="0"/>
              </a:spcBef>
              <a:spcAft>
                <a:spcPts val="1200"/>
              </a:spcAft>
            </a:pPr>
            <a:r>
              <a:rPr lang="en-US" sz="2400" b="0" dirty="0"/>
              <a:t>A </a:t>
            </a:r>
            <a:r>
              <a:rPr lang="en-US" sz="2400" i="1" dirty="0">
                <a:solidFill>
                  <a:srgbClr val="990033"/>
                </a:solidFill>
              </a:rPr>
              <a:t>liability</a:t>
            </a:r>
            <a:r>
              <a:rPr lang="en-US" sz="2400" dirty="0"/>
              <a:t> </a:t>
            </a:r>
            <a:r>
              <a:rPr lang="en-US" sz="2400" b="0" dirty="0"/>
              <a:t>is a requirement to pay income in the future.</a:t>
            </a:r>
            <a:endParaRPr lang="en-US" sz="2400" dirty="0"/>
          </a:p>
          <a:p>
            <a:pPr marL="312381" indent="-312381" algn="just">
              <a:spcAft>
                <a:spcPts val="529"/>
              </a:spcAft>
            </a:pPr>
            <a:endParaRPr lang="en-US" sz="2400" dirty="0"/>
          </a:p>
        </p:txBody>
      </p:sp>
    </p:spTree>
    <p:extLst>
      <p:ext uri="{BB962C8B-B14F-4D97-AF65-F5344CB8AC3E}">
        <p14:creationId xmlns:p14="http://schemas.microsoft.com/office/powerpoint/2010/main" val="2798094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r>
              <a:rPr lang="en-US" spc="0" dirty="0"/>
              <a:t>THE NEED FOR A SOUND FINANCIAL SYSTEM</a:t>
            </a:r>
          </a:p>
        </p:txBody>
      </p:sp>
      <p:sp>
        <p:nvSpPr>
          <p:cNvPr id="3" name="Content Placeholder 2"/>
          <p:cNvSpPr>
            <a:spLocks noGrp="1"/>
          </p:cNvSpPr>
          <p:nvPr>
            <p:ph idx="1"/>
          </p:nvPr>
        </p:nvSpPr>
        <p:spPr>
          <a:xfrm>
            <a:off x="304800" y="381000"/>
            <a:ext cx="7543800" cy="4648200"/>
          </a:xfrm>
        </p:spPr>
        <p:txBody>
          <a:bodyPr>
            <a:normAutofit/>
          </a:bodyPr>
          <a:lstStyle/>
          <a:p>
            <a:r>
              <a:rPr lang="en-US" sz="2800" dirty="0"/>
              <a:t>A </a:t>
            </a:r>
            <a:r>
              <a:rPr lang="en-US" sz="2800" dirty="0">
                <a:solidFill>
                  <a:srgbClr val="990033"/>
                </a:solidFill>
              </a:rPr>
              <a:t>well-functioning financial system </a:t>
            </a:r>
            <a:r>
              <a:rPr lang="en-US" sz="2800" dirty="0"/>
              <a:t>is a </a:t>
            </a:r>
            <a:r>
              <a:rPr lang="en-US" sz="2800" dirty="0">
                <a:solidFill>
                  <a:srgbClr val="0070C0"/>
                </a:solidFill>
              </a:rPr>
              <a:t>critical ingredient in achieving long-run growth </a:t>
            </a:r>
            <a:r>
              <a:rPr lang="en-US" sz="2800" dirty="0"/>
              <a:t>because it encourages greater savings and investment spending. </a:t>
            </a:r>
          </a:p>
          <a:p>
            <a:endParaRPr lang="en-US" sz="2800" dirty="0"/>
          </a:p>
          <a:p>
            <a:r>
              <a:rPr lang="en-US" sz="2800" dirty="0"/>
              <a:t>It also ensures that </a:t>
            </a:r>
            <a:r>
              <a:rPr lang="en-US" sz="2800" dirty="0">
                <a:solidFill>
                  <a:srgbClr val="0070C0"/>
                </a:solidFill>
              </a:rPr>
              <a:t>savings and investment spending</a:t>
            </a:r>
            <a:r>
              <a:rPr lang="en-US" sz="2800" dirty="0"/>
              <a:t> are </a:t>
            </a:r>
            <a:r>
              <a:rPr lang="en-US" sz="2800" dirty="0">
                <a:solidFill>
                  <a:srgbClr val="990033"/>
                </a:solidFill>
              </a:rPr>
              <a:t>undertaken efficiently.</a:t>
            </a:r>
          </a:p>
        </p:txBody>
      </p:sp>
      <p:pic>
        <p:nvPicPr>
          <p:cNvPr id="24578" name="Picture 2" descr="http://www.sxc.hu/pic/l/e/er/ericortner/1200761_3640411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124200" y="3886200"/>
            <a:ext cx="2421748"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9696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855"/>
            <a:ext cx="9087567" cy="719821"/>
          </a:xfrm>
        </p:spPr>
        <p:txBody>
          <a:bodyPr>
            <a:normAutofit/>
          </a:bodyPr>
          <a:lstStyle/>
          <a:p>
            <a:r>
              <a:rPr lang="en-US" sz="2471" b="1" dirty="0"/>
              <a:t>THREE TASKS OF A FINANCIAL SYSTEM</a:t>
            </a:r>
          </a:p>
        </p:txBody>
      </p:sp>
      <p:sp>
        <p:nvSpPr>
          <p:cNvPr id="3" name="Content Placeholder 2"/>
          <p:cNvSpPr>
            <a:spLocks noGrp="1"/>
          </p:cNvSpPr>
          <p:nvPr>
            <p:ph sz="quarter" idx="10"/>
          </p:nvPr>
        </p:nvSpPr>
        <p:spPr>
          <a:xfrm>
            <a:off x="84142" y="907676"/>
            <a:ext cx="8650752" cy="5042647"/>
          </a:xfrm>
        </p:spPr>
        <p:txBody>
          <a:bodyPr>
            <a:noAutofit/>
          </a:bodyPr>
          <a:lstStyle/>
          <a:p>
            <a:pPr marL="393628" indent="-393628" algn="just">
              <a:lnSpc>
                <a:spcPct val="120000"/>
              </a:lnSpc>
              <a:spcAft>
                <a:spcPts val="1059"/>
              </a:spcAft>
            </a:pPr>
            <a:r>
              <a:rPr lang="en-US" sz="1765" dirty="0"/>
              <a:t>A well-functioning financial system is a critical ingredient in achieving long-run growth</a:t>
            </a:r>
            <a:r>
              <a:rPr lang="en-US" sz="1765" dirty="0">
                <a:solidFill>
                  <a:srgbClr val="0070C0"/>
                </a:solidFill>
              </a:rPr>
              <a:t> </a:t>
            </a:r>
            <a:r>
              <a:rPr lang="en-US" sz="1765" dirty="0"/>
              <a:t>because it encourages greater savings and investment spending</a:t>
            </a:r>
            <a:r>
              <a:rPr lang="en-US" sz="1588" dirty="0"/>
              <a:t>. It also ensures that savings and investment spending are undertaken efficiently.</a:t>
            </a:r>
          </a:p>
          <a:p>
            <a:pPr>
              <a:spcBef>
                <a:spcPts val="0"/>
              </a:spcBef>
              <a:spcAft>
                <a:spcPts val="1059"/>
              </a:spcAft>
            </a:pPr>
            <a:r>
              <a:rPr lang="en-US" sz="1765" dirty="0">
                <a:solidFill>
                  <a:srgbClr val="0070C0"/>
                </a:solidFill>
              </a:rPr>
              <a:t>Task 1: reducing transaction costs</a:t>
            </a:r>
          </a:p>
          <a:p>
            <a:pPr lvl="1">
              <a:spcBef>
                <a:spcPts val="0"/>
              </a:spcBef>
              <a:spcAft>
                <a:spcPts val="1059"/>
              </a:spcAft>
            </a:pPr>
            <a:r>
              <a:rPr lang="en-US" sz="1765" i="1" dirty="0">
                <a:solidFill>
                  <a:srgbClr val="990033"/>
                </a:solidFill>
              </a:rPr>
              <a:t>Transaction costs:</a:t>
            </a:r>
            <a:r>
              <a:rPr lang="en-US" sz="1765" dirty="0"/>
              <a:t> the expenses of negotiating and executing a deal.</a:t>
            </a:r>
          </a:p>
          <a:p>
            <a:pPr>
              <a:spcBef>
                <a:spcPts val="0"/>
              </a:spcBef>
              <a:spcAft>
                <a:spcPts val="1059"/>
              </a:spcAft>
            </a:pPr>
            <a:r>
              <a:rPr lang="en-US" sz="1765" dirty="0">
                <a:solidFill>
                  <a:srgbClr val="0070C0"/>
                </a:solidFill>
              </a:rPr>
              <a:t>Task 2: reducing risk</a:t>
            </a:r>
          </a:p>
          <a:p>
            <a:pPr lvl="1">
              <a:spcBef>
                <a:spcPts val="0"/>
              </a:spcBef>
              <a:spcAft>
                <a:spcPts val="1059"/>
              </a:spcAft>
            </a:pPr>
            <a:r>
              <a:rPr lang="en-US" sz="1765" i="1" dirty="0">
                <a:solidFill>
                  <a:srgbClr val="990033"/>
                </a:solidFill>
              </a:rPr>
              <a:t>Financial risk: </a:t>
            </a:r>
            <a:r>
              <a:rPr lang="en-US" sz="1765" dirty="0"/>
              <a:t>uncertainty about future outcomes that involve financial losses or gains.</a:t>
            </a:r>
          </a:p>
          <a:p>
            <a:pPr lvl="1">
              <a:spcBef>
                <a:spcPts val="0"/>
              </a:spcBef>
              <a:spcAft>
                <a:spcPts val="1059"/>
              </a:spcAft>
            </a:pPr>
            <a:r>
              <a:rPr lang="en-US" sz="1765" i="1" dirty="0">
                <a:solidFill>
                  <a:srgbClr val="990033"/>
                </a:solidFill>
              </a:rPr>
              <a:t>Diversification:</a:t>
            </a:r>
            <a:r>
              <a:rPr lang="en-US" sz="1765" dirty="0"/>
              <a:t> investing in several assets with unrelated, or independent, risks; reduces risk.</a:t>
            </a:r>
          </a:p>
          <a:p>
            <a:pPr>
              <a:spcBef>
                <a:spcPts val="0"/>
              </a:spcBef>
              <a:spcAft>
                <a:spcPts val="1059"/>
              </a:spcAft>
            </a:pPr>
            <a:r>
              <a:rPr lang="en-US" sz="1765" dirty="0">
                <a:solidFill>
                  <a:srgbClr val="0070C0"/>
                </a:solidFill>
              </a:rPr>
              <a:t>Task 3: providing liquidity</a:t>
            </a:r>
          </a:p>
          <a:p>
            <a:pPr lvl="1">
              <a:spcBef>
                <a:spcPts val="0"/>
              </a:spcBef>
              <a:spcAft>
                <a:spcPts val="1059"/>
              </a:spcAft>
            </a:pPr>
            <a:r>
              <a:rPr lang="en-US" sz="1765" i="1" dirty="0">
                <a:solidFill>
                  <a:srgbClr val="990033"/>
                </a:solidFill>
              </a:rPr>
              <a:t>Liquidity:</a:t>
            </a:r>
            <a:r>
              <a:rPr lang="en-US" sz="1765" dirty="0"/>
              <a:t> a measure of how quickly an asset can be converted into cash with relatively little loss of value.</a:t>
            </a:r>
          </a:p>
          <a:p>
            <a:pPr lvl="1">
              <a:spcBef>
                <a:spcPts val="0"/>
              </a:spcBef>
              <a:spcAft>
                <a:spcPts val="1059"/>
              </a:spcAft>
            </a:pPr>
            <a:r>
              <a:rPr lang="en-US" sz="1765" dirty="0"/>
              <a:t>If it can be converted quickly, it’s </a:t>
            </a:r>
            <a:r>
              <a:rPr lang="en-US" sz="1765" i="1" dirty="0">
                <a:solidFill>
                  <a:srgbClr val="990033"/>
                </a:solidFill>
              </a:rPr>
              <a:t>liquid; </a:t>
            </a:r>
            <a:r>
              <a:rPr lang="en-US" sz="1765" dirty="0"/>
              <a:t>if not, </a:t>
            </a:r>
            <a:r>
              <a:rPr lang="en-US" sz="1765" i="1" dirty="0">
                <a:solidFill>
                  <a:srgbClr val="990033"/>
                </a:solidFill>
              </a:rPr>
              <a:t>illiquid.</a:t>
            </a:r>
          </a:p>
        </p:txBody>
      </p:sp>
    </p:spTree>
    <p:extLst>
      <p:ext uri="{BB962C8B-B14F-4D97-AF65-F5344CB8AC3E}">
        <p14:creationId xmlns:p14="http://schemas.microsoft.com/office/powerpoint/2010/main" val="2404806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LEARN BY DOING PRACTICE QUESTION 3</a:t>
            </a:r>
          </a:p>
        </p:txBody>
      </p:sp>
      <p:sp>
        <p:nvSpPr>
          <p:cNvPr id="3" name="Content Placeholder 2"/>
          <p:cNvSpPr>
            <a:spLocks noGrp="1"/>
          </p:cNvSpPr>
          <p:nvPr>
            <p:ph sz="quarter" idx="10"/>
          </p:nvPr>
        </p:nvSpPr>
        <p:spPr>
          <a:xfrm>
            <a:off x="238220" y="1705846"/>
            <a:ext cx="8650752" cy="2671172"/>
          </a:xfrm>
        </p:spPr>
        <p:txBody>
          <a:bodyPr>
            <a:noAutofit/>
          </a:bodyPr>
          <a:lstStyle/>
          <a:p>
            <a:pPr marL="312381" indent="-312381">
              <a:spcAft>
                <a:spcPts val="1059"/>
              </a:spcAft>
            </a:pPr>
            <a:r>
              <a:rPr lang="en-US" sz="2294" dirty="0"/>
              <a:t>Which of these assets is MOST liquid?</a:t>
            </a:r>
          </a:p>
          <a:p>
            <a:pPr marL="715814">
              <a:spcAft>
                <a:spcPts val="1059"/>
              </a:spcAft>
              <a:buFont typeface="+mj-lt"/>
              <a:buAutoNum type="alphaLcParenR"/>
            </a:pPr>
            <a:r>
              <a:rPr lang="en-US" sz="2118" dirty="0"/>
              <a:t>a home with a market value of $300,000</a:t>
            </a:r>
          </a:p>
          <a:p>
            <a:pPr marL="715814">
              <a:spcAft>
                <a:spcPts val="1059"/>
              </a:spcAft>
              <a:buFont typeface="+mj-lt"/>
              <a:buAutoNum type="alphaLcParenR"/>
            </a:pPr>
            <a:r>
              <a:rPr lang="en-US" sz="2118" dirty="0"/>
              <a:t>a checking account balance of $1,000</a:t>
            </a:r>
          </a:p>
          <a:p>
            <a:pPr marL="715814">
              <a:spcAft>
                <a:spcPts val="1059"/>
              </a:spcAft>
              <a:buFont typeface="+mj-lt"/>
              <a:buAutoNum type="alphaLcParenR"/>
            </a:pPr>
            <a:r>
              <a:rPr lang="en-US" sz="2118" dirty="0"/>
              <a:t>a three-carat diamond engagement ring</a:t>
            </a:r>
          </a:p>
          <a:p>
            <a:pPr marL="715814">
              <a:spcAft>
                <a:spcPts val="1059"/>
              </a:spcAft>
              <a:buFont typeface="+mj-lt"/>
              <a:buAutoNum type="alphaLcParenR"/>
            </a:pPr>
            <a:r>
              <a:rPr lang="en-US" sz="2118" dirty="0"/>
              <a:t>a rare edition of an out-of-print book</a:t>
            </a:r>
          </a:p>
        </p:txBody>
      </p:sp>
    </p:spTree>
    <p:extLst>
      <p:ext uri="{BB962C8B-B14F-4D97-AF65-F5344CB8AC3E}">
        <p14:creationId xmlns:p14="http://schemas.microsoft.com/office/powerpoint/2010/main" val="1700395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3" y="289107"/>
            <a:ext cx="8820286" cy="995124"/>
          </a:xfrm>
        </p:spPr>
        <p:txBody>
          <a:bodyPr>
            <a:normAutofit/>
          </a:bodyPr>
          <a:lstStyle/>
          <a:p>
            <a:r>
              <a:rPr lang="en-US" sz="2800" b="1" dirty="0"/>
              <a:t>LEARN BY DOING PRACTICE QUESTION 3</a:t>
            </a:r>
            <a:br>
              <a:rPr lang="en-US" sz="2800" b="1" dirty="0"/>
            </a:br>
            <a:r>
              <a:rPr lang="en-US" sz="2800" b="1" dirty="0"/>
              <a:t>(Answer)</a:t>
            </a:r>
          </a:p>
        </p:txBody>
      </p:sp>
      <p:sp>
        <p:nvSpPr>
          <p:cNvPr id="3" name="Content Placeholder 2"/>
          <p:cNvSpPr>
            <a:spLocks noGrp="1"/>
          </p:cNvSpPr>
          <p:nvPr>
            <p:ph sz="quarter" idx="10"/>
          </p:nvPr>
        </p:nvSpPr>
        <p:spPr/>
        <p:txBody>
          <a:bodyPr>
            <a:noAutofit/>
          </a:bodyPr>
          <a:lstStyle/>
          <a:p>
            <a:pPr marL="312381" indent="-312381">
              <a:spcAft>
                <a:spcPts val="1059"/>
              </a:spcAft>
            </a:pPr>
            <a:r>
              <a:rPr lang="en-US" sz="2294" dirty="0"/>
              <a:t>Which of these assets is MOST liquid?</a:t>
            </a:r>
          </a:p>
          <a:p>
            <a:pPr marL="715814">
              <a:spcAft>
                <a:spcPts val="1059"/>
              </a:spcAft>
              <a:buFont typeface="+mj-lt"/>
              <a:buAutoNum type="alphaLcParenR"/>
            </a:pPr>
            <a:r>
              <a:rPr lang="en-US" sz="2118" dirty="0"/>
              <a:t>a home with a market value of $300,000</a:t>
            </a:r>
          </a:p>
          <a:p>
            <a:pPr marL="715814">
              <a:spcAft>
                <a:spcPts val="1059"/>
              </a:spcAft>
              <a:buFont typeface="+mj-lt"/>
              <a:buAutoNum type="alphaLcParenR"/>
            </a:pPr>
            <a:r>
              <a:rPr lang="en-US" sz="2118" dirty="0"/>
              <a:t>a checking account balance of $1,000 (correct answer)</a:t>
            </a:r>
          </a:p>
          <a:p>
            <a:pPr marL="715814">
              <a:spcAft>
                <a:spcPts val="1059"/>
              </a:spcAft>
              <a:buFont typeface="+mj-lt"/>
              <a:buAutoNum type="alphaLcParenR"/>
            </a:pPr>
            <a:r>
              <a:rPr lang="en-US" sz="2118" dirty="0"/>
              <a:t>a three-carat diamond engagement ring</a:t>
            </a:r>
          </a:p>
          <a:p>
            <a:pPr marL="715814">
              <a:spcAft>
                <a:spcPts val="1059"/>
              </a:spcAft>
              <a:buFont typeface="+mj-lt"/>
              <a:buAutoNum type="alphaLcParenR"/>
            </a:pPr>
            <a:r>
              <a:rPr lang="en-US" sz="2118" dirty="0"/>
              <a:t>a rare edition of an out-of-print book</a:t>
            </a:r>
          </a:p>
        </p:txBody>
      </p:sp>
    </p:spTree>
    <p:extLst>
      <p:ext uri="{BB962C8B-B14F-4D97-AF65-F5344CB8AC3E}">
        <p14:creationId xmlns:p14="http://schemas.microsoft.com/office/powerpoint/2010/main" val="6595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4000" spc="0" dirty="0"/>
              <a:t>MATCHING UP SAVINGS AND INVESTMENT SPENDING</a:t>
            </a:r>
          </a:p>
        </p:txBody>
      </p:sp>
      <p:sp>
        <p:nvSpPr>
          <p:cNvPr id="3" name="Content Placeholder 2"/>
          <p:cNvSpPr>
            <a:spLocks noGrp="1"/>
          </p:cNvSpPr>
          <p:nvPr>
            <p:ph idx="1"/>
          </p:nvPr>
        </p:nvSpPr>
        <p:spPr>
          <a:xfrm>
            <a:off x="320040" y="3218868"/>
            <a:ext cx="8839200" cy="4267200"/>
          </a:xfrm>
        </p:spPr>
        <p:txBody>
          <a:bodyPr/>
          <a:lstStyle/>
          <a:p>
            <a:r>
              <a:rPr lang="en-US" i="1" dirty="0">
                <a:solidFill>
                  <a:srgbClr val="990033"/>
                </a:solidFill>
              </a:rPr>
              <a:t>Savings–investment spending identity: </a:t>
            </a:r>
            <a:r>
              <a:rPr lang="en-US" b="0" dirty="0"/>
              <a:t>savings and investment spending are always equal for the economy as a whole.</a:t>
            </a:r>
          </a:p>
          <a:p>
            <a:endParaRPr lang="en-US" dirty="0"/>
          </a:p>
        </p:txBody>
      </p:sp>
      <p:pic>
        <p:nvPicPr>
          <p:cNvPr id="1026" name="Picture 2" descr="http://www.sxc.hu/pic/l/v/vi/vierdrie/641363_6818068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3593" y="4792398"/>
            <a:ext cx="2819400" cy="1690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id="{36E2C484-8B5E-4972-A3C3-115B353E0A4E}"/>
              </a:ext>
            </a:extLst>
          </p:cNvPr>
          <p:cNvSpPr txBox="1">
            <a:spLocks/>
          </p:cNvSpPr>
          <p:nvPr/>
        </p:nvSpPr>
        <p:spPr bwMode="auto">
          <a:xfrm>
            <a:off x="278083" y="529299"/>
            <a:ext cx="8561117" cy="2209800"/>
          </a:xfrm>
          <a:prstGeom prst="rect">
            <a:avLst/>
          </a:prstGeom>
          <a:solidFill>
            <a:schemeClr val="bg1">
              <a:alpha val="86000"/>
            </a:schemeClr>
          </a:solid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70C0"/>
                </a:solidFill>
              </a:rPr>
              <a:t>Who pays for private investment spending?</a:t>
            </a:r>
          </a:p>
          <a:p>
            <a:r>
              <a:rPr lang="en-US" dirty="0"/>
              <a:t>In the modern economy, individuals and firms that create physical capital often do it with other people’s money.</a:t>
            </a:r>
          </a:p>
          <a:p>
            <a:endParaRPr lang="en-US" dirty="0"/>
          </a:p>
        </p:txBody>
      </p:sp>
    </p:spTree>
    <p:extLst>
      <p:ext uri="{BB962C8B-B14F-4D97-AF65-F5344CB8AC3E}">
        <p14:creationId xmlns:p14="http://schemas.microsoft.com/office/powerpoint/2010/main" val="1292814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LEARN BY DOING PRACTICE QUESTION 4</a:t>
            </a:r>
          </a:p>
        </p:txBody>
      </p:sp>
      <p:sp>
        <p:nvSpPr>
          <p:cNvPr id="3" name="Content Placeholder 2"/>
          <p:cNvSpPr>
            <a:spLocks noGrp="1"/>
          </p:cNvSpPr>
          <p:nvPr>
            <p:ph sz="quarter" idx="10"/>
          </p:nvPr>
        </p:nvSpPr>
        <p:spPr>
          <a:xfrm>
            <a:off x="238220" y="1705846"/>
            <a:ext cx="8650752" cy="2499722"/>
          </a:xfrm>
        </p:spPr>
        <p:txBody>
          <a:bodyPr>
            <a:normAutofit fontScale="92500"/>
          </a:bodyPr>
          <a:lstStyle/>
          <a:p>
            <a:pPr marL="312381" indent="-312381">
              <a:spcAft>
                <a:spcPts val="529"/>
              </a:spcAft>
            </a:pPr>
            <a:r>
              <a:rPr lang="en-US" dirty="0"/>
              <a:t>Financial markets provide a means for:</a:t>
            </a:r>
          </a:p>
          <a:p>
            <a:pPr marL="715814">
              <a:spcAft>
                <a:spcPts val="529"/>
              </a:spcAft>
              <a:buFont typeface="+mj-lt"/>
              <a:buAutoNum type="alphaLcParenR"/>
            </a:pPr>
            <a:r>
              <a:rPr lang="en-US" sz="2294" dirty="0"/>
              <a:t>reducing risk for borrowers and lenders.</a:t>
            </a:r>
          </a:p>
          <a:p>
            <a:pPr marL="715814">
              <a:spcAft>
                <a:spcPts val="529"/>
              </a:spcAft>
              <a:buFont typeface="+mj-lt"/>
              <a:buAutoNum type="alphaLcParenR"/>
            </a:pPr>
            <a:r>
              <a:rPr lang="en-US" sz="2294" dirty="0"/>
              <a:t>reducing transaction costs for borrowers and lenders.</a:t>
            </a:r>
          </a:p>
          <a:p>
            <a:pPr marL="715814">
              <a:spcAft>
                <a:spcPts val="529"/>
              </a:spcAft>
              <a:buFont typeface="+mj-lt"/>
              <a:buAutoNum type="alphaLcParenR"/>
            </a:pPr>
            <a:r>
              <a:rPr lang="en-US" sz="2294" dirty="0"/>
              <a:t>enhancing liquidity for borrowers and lenders.</a:t>
            </a:r>
          </a:p>
          <a:p>
            <a:pPr marL="715814">
              <a:spcAft>
                <a:spcPts val="529"/>
              </a:spcAft>
              <a:buFont typeface="+mj-lt"/>
              <a:buAutoNum type="alphaLcParenR"/>
            </a:pPr>
            <a:r>
              <a:rPr lang="en-US" sz="2294" dirty="0"/>
              <a:t>Answers (a), (b), and (c) are all correct.</a:t>
            </a:r>
          </a:p>
        </p:txBody>
      </p:sp>
    </p:spTree>
    <p:extLst>
      <p:ext uri="{BB962C8B-B14F-4D97-AF65-F5344CB8AC3E}">
        <p14:creationId xmlns:p14="http://schemas.microsoft.com/office/powerpoint/2010/main" val="3641350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 y="533400"/>
            <a:ext cx="9087567" cy="719821"/>
          </a:xfrm>
        </p:spPr>
        <p:txBody>
          <a:bodyPr>
            <a:noAutofit/>
          </a:bodyPr>
          <a:lstStyle/>
          <a:p>
            <a:r>
              <a:rPr lang="en-US" sz="2800" b="1" i="0" dirty="0"/>
              <a:t>LEARN BY DOING PRACTICE QUESTION 4</a:t>
            </a:r>
            <a:br>
              <a:rPr lang="en-US" sz="2800" b="1" i="0" dirty="0"/>
            </a:br>
            <a:r>
              <a:rPr lang="en-US" sz="2800" b="1" i="0" dirty="0"/>
              <a:t>(Answer)</a:t>
            </a:r>
          </a:p>
        </p:txBody>
      </p:sp>
      <p:sp>
        <p:nvSpPr>
          <p:cNvPr id="3" name="Content Placeholder 2"/>
          <p:cNvSpPr>
            <a:spLocks noGrp="1"/>
          </p:cNvSpPr>
          <p:nvPr>
            <p:ph sz="quarter" idx="10"/>
          </p:nvPr>
        </p:nvSpPr>
        <p:spPr>
          <a:xfrm>
            <a:off x="238220" y="1705846"/>
            <a:ext cx="8650752" cy="2691342"/>
          </a:xfrm>
        </p:spPr>
        <p:txBody>
          <a:bodyPr>
            <a:normAutofit fontScale="92500"/>
          </a:bodyPr>
          <a:lstStyle/>
          <a:p>
            <a:pPr marL="312381" indent="-312381">
              <a:spcAft>
                <a:spcPts val="529"/>
              </a:spcAft>
            </a:pPr>
            <a:r>
              <a:rPr lang="en-US" sz="2294" dirty="0"/>
              <a:t>Financial markets provide a means for:</a:t>
            </a:r>
          </a:p>
          <a:p>
            <a:pPr marL="715814">
              <a:spcAft>
                <a:spcPts val="529"/>
              </a:spcAft>
              <a:buFont typeface="+mj-lt"/>
              <a:buAutoNum type="alphaLcParenR"/>
            </a:pPr>
            <a:r>
              <a:rPr lang="en-US" sz="2294" dirty="0"/>
              <a:t>reducing risk for borrowers and lenders.</a:t>
            </a:r>
          </a:p>
          <a:p>
            <a:pPr marL="715814">
              <a:spcAft>
                <a:spcPts val="529"/>
              </a:spcAft>
              <a:buFont typeface="+mj-lt"/>
              <a:buAutoNum type="alphaLcParenR"/>
            </a:pPr>
            <a:r>
              <a:rPr lang="en-US" sz="2294" dirty="0"/>
              <a:t>reducing transaction costs for borrowers and lenders.</a:t>
            </a:r>
          </a:p>
          <a:p>
            <a:pPr marL="715814">
              <a:spcAft>
                <a:spcPts val="529"/>
              </a:spcAft>
              <a:buFont typeface="+mj-lt"/>
              <a:buAutoNum type="alphaLcParenR"/>
            </a:pPr>
            <a:r>
              <a:rPr lang="en-US" sz="2294" dirty="0"/>
              <a:t>enhancing liquidity for borrowers and lenders.</a:t>
            </a:r>
          </a:p>
          <a:p>
            <a:pPr marL="715814">
              <a:spcAft>
                <a:spcPts val="529"/>
              </a:spcAft>
              <a:buFont typeface="+mj-lt"/>
              <a:buAutoNum type="alphaLcParenR"/>
            </a:pPr>
            <a:r>
              <a:rPr lang="en-US" sz="2294" dirty="0"/>
              <a:t>Answers (a), (b), and (c) are all correct. (correct answer)</a:t>
            </a:r>
          </a:p>
        </p:txBody>
      </p:sp>
    </p:spTree>
    <p:extLst>
      <p:ext uri="{BB962C8B-B14F-4D97-AF65-F5344CB8AC3E}">
        <p14:creationId xmlns:p14="http://schemas.microsoft.com/office/powerpoint/2010/main" val="2362803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0" dirty="0"/>
              <a:t>FINANCIAL INTERMEDIARIES</a:t>
            </a:r>
          </a:p>
        </p:txBody>
      </p:sp>
      <p:sp>
        <p:nvSpPr>
          <p:cNvPr id="3" name="Content Placeholder 2"/>
          <p:cNvSpPr>
            <a:spLocks noGrp="1"/>
          </p:cNvSpPr>
          <p:nvPr>
            <p:ph idx="1"/>
          </p:nvPr>
        </p:nvSpPr>
        <p:spPr>
          <a:xfrm>
            <a:off x="228600" y="457200"/>
            <a:ext cx="8686800" cy="4525962"/>
          </a:xfrm>
        </p:spPr>
        <p:txBody>
          <a:bodyPr/>
          <a:lstStyle/>
          <a:p>
            <a:pPr>
              <a:spcBef>
                <a:spcPts val="168"/>
              </a:spcBef>
              <a:spcAft>
                <a:spcPts val="1200"/>
              </a:spcAft>
            </a:pPr>
            <a:r>
              <a:rPr lang="en-US" i="1" dirty="0">
                <a:solidFill>
                  <a:srgbClr val="990033"/>
                </a:solidFill>
              </a:rPr>
              <a:t>Financial intermediary: </a:t>
            </a:r>
            <a:r>
              <a:rPr lang="en-US" b="0" dirty="0"/>
              <a:t>an institution that transforms the funds it gathers from many individuals into financial assets.</a:t>
            </a:r>
          </a:p>
          <a:p>
            <a:pPr lvl="1">
              <a:spcBef>
                <a:spcPts val="168"/>
              </a:spcBef>
              <a:spcAft>
                <a:spcPts val="1200"/>
              </a:spcAft>
            </a:pPr>
            <a:r>
              <a:rPr lang="en-US" sz="3200" dirty="0">
                <a:solidFill>
                  <a:srgbClr val="0070C0"/>
                </a:solidFill>
              </a:rPr>
              <a:t>mutual funds</a:t>
            </a:r>
          </a:p>
          <a:p>
            <a:pPr lvl="1">
              <a:spcBef>
                <a:spcPts val="168"/>
              </a:spcBef>
              <a:spcAft>
                <a:spcPts val="1200"/>
              </a:spcAft>
            </a:pPr>
            <a:r>
              <a:rPr lang="en-US" sz="3200" dirty="0">
                <a:solidFill>
                  <a:srgbClr val="0070C0"/>
                </a:solidFill>
              </a:rPr>
              <a:t>pension funds and life insurance companies</a:t>
            </a:r>
          </a:p>
          <a:p>
            <a:pPr lvl="1">
              <a:spcBef>
                <a:spcPts val="168"/>
              </a:spcBef>
              <a:spcAft>
                <a:spcPts val="1200"/>
              </a:spcAft>
            </a:pPr>
            <a:r>
              <a:rPr lang="en-US" sz="3200" dirty="0">
                <a:solidFill>
                  <a:srgbClr val="0070C0"/>
                </a:solidFill>
              </a:rPr>
              <a:t>banks</a:t>
            </a:r>
          </a:p>
        </p:txBody>
      </p:sp>
    </p:spTree>
    <p:extLst>
      <p:ext uri="{BB962C8B-B14F-4D97-AF65-F5344CB8AC3E}">
        <p14:creationId xmlns:p14="http://schemas.microsoft.com/office/powerpoint/2010/main" val="382495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0" dirty="0"/>
              <a:t>TYPES OF FINANCIAL ASSETS</a:t>
            </a:r>
          </a:p>
        </p:txBody>
      </p:sp>
      <p:sp>
        <p:nvSpPr>
          <p:cNvPr id="3" name="Content Placeholder 2"/>
          <p:cNvSpPr>
            <a:spLocks noGrp="1"/>
          </p:cNvSpPr>
          <p:nvPr>
            <p:ph idx="1"/>
          </p:nvPr>
        </p:nvSpPr>
        <p:spPr>
          <a:xfrm>
            <a:off x="304800" y="228600"/>
            <a:ext cx="8839200" cy="4648200"/>
          </a:xfrm>
        </p:spPr>
        <p:txBody>
          <a:bodyPr>
            <a:noAutofit/>
          </a:bodyPr>
          <a:lstStyle/>
          <a:p>
            <a:pPr>
              <a:spcBef>
                <a:spcPts val="0"/>
              </a:spcBef>
              <a:spcAft>
                <a:spcPts val="1200"/>
              </a:spcAft>
            </a:pPr>
            <a:r>
              <a:rPr lang="en-US" sz="2800" dirty="0">
                <a:solidFill>
                  <a:srgbClr val="0070C0"/>
                </a:solidFill>
              </a:rPr>
              <a:t>Bond:</a:t>
            </a:r>
            <a:r>
              <a:rPr lang="en-US" sz="2800" dirty="0"/>
              <a:t> an IOU issued by the borrower, usually with a set interest and maturity date</a:t>
            </a:r>
            <a:endParaRPr lang="en-US" i="1" dirty="0">
              <a:solidFill>
                <a:schemeClr val="tx1">
                  <a:lumMod val="75000"/>
                  <a:lumOff val="25000"/>
                </a:schemeClr>
              </a:solidFill>
            </a:endParaRPr>
          </a:p>
          <a:p>
            <a:pPr lvl="1">
              <a:spcBef>
                <a:spcPts val="0"/>
              </a:spcBef>
              <a:spcAft>
                <a:spcPts val="1200"/>
              </a:spcAft>
            </a:pPr>
            <a:r>
              <a:rPr lang="en-US" sz="2400" i="1" dirty="0">
                <a:solidFill>
                  <a:schemeClr val="tx1">
                    <a:lumMod val="75000"/>
                    <a:lumOff val="25000"/>
                  </a:schemeClr>
                </a:solidFill>
              </a:rPr>
              <a:t>A concern for investors is the possibility of </a:t>
            </a:r>
            <a:r>
              <a:rPr lang="en-US" sz="2400" dirty="0">
                <a:solidFill>
                  <a:srgbClr val="990033"/>
                </a:solidFill>
              </a:rPr>
              <a:t>default</a:t>
            </a:r>
            <a:r>
              <a:rPr lang="en-US" sz="2400" i="1" dirty="0">
                <a:solidFill>
                  <a:srgbClr val="990033"/>
                </a:solidFill>
              </a:rPr>
              <a:t> </a:t>
            </a:r>
            <a:r>
              <a:rPr lang="en-US" sz="2400" i="1" dirty="0">
                <a:solidFill>
                  <a:schemeClr val="tx1">
                    <a:lumMod val="75000"/>
                    <a:lumOff val="25000"/>
                  </a:schemeClr>
                </a:solidFill>
              </a:rPr>
              <a:t>(failure of a borrower to make payments as specified)</a:t>
            </a:r>
          </a:p>
          <a:p>
            <a:pPr lvl="1">
              <a:spcBef>
                <a:spcPts val="0"/>
              </a:spcBef>
              <a:spcAft>
                <a:spcPts val="1200"/>
              </a:spcAft>
            </a:pPr>
            <a:r>
              <a:rPr lang="en-US" sz="2400" i="1" dirty="0">
                <a:solidFill>
                  <a:schemeClr val="tx1">
                    <a:lumMod val="75000"/>
                    <a:lumOff val="25000"/>
                  </a:schemeClr>
                </a:solidFill>
              </a:rPr>
              <a:t>More risky bonds carry higher interest rates</a:t>
            </a:r>
            <a:endParaRPr lang="en-US" sz="2400" dirty="0"/>
          </a:p>
          <a:p>
            <a:pPr>
              <a:spcBef>
                <a:spcPts val="0"/>
              </a:spcBef>
              <a:spcAft>
                <a:spcPts val="1200"/>
              </a:spcAft>
            </a:pPr>
            <a:r>
              <a:rPr lang="en-US" sz="2800" dirty="0">
                <a:solidFill>
                  <a:srgbClr val="0070C0"/>
                </a:solidFill>
              </a:rPr>
              <a:t>Loan-backed securities:</a:t>
            </a:r>
            <a:r>
              <a:rPr lang="en-US" sz="2800" b="0" dirty="0"/>
              <a:t> </a:t>
            </a:r>
            <a:r>
              <a:rPr lang="en-US" sz="2800" dirty="0"/>
              <a:t>assets created by pooling individual loans and selling shares in that pool (a process called securitization)</a:t>
            </a:r>
          </a:p>
          <a:p>
            <a:pPr lvl="1">
              <a:spcBef>
                <a:spcPts val="0"/>
              </a:spcBef>
              <a:spcAft>
                <a:spcPts val="1200"/>
              </a:spcAft>
            </a:pPr>
            <a:r>
              <a:rPr lang="en-US" sz="2400" i="1" dirty="0">
                <a:solidFill>
                  <a:schemeClr val="tx1">
                    <a:lumMod val="75000"/>
                    <a:lumOff val="25000"/>
                  </a:schemeClr>
                </a:solidFill>
              </a:rPr>
              <a:t>With so many loans packaged together, it can be difficult to assess the true quality of the asset, as in the financial crisis of 2008.</a:t>
            </a:r>
          </a:p>
          <a:p>
            <a:pPr>
              <a:spcBef>
                <a:spcPts val="0"/>
              </a:spcBef>
              <a:spcAft>
                <a:spcPts val="1200"/>
              </a:spcAft>
            </a:pPr>
            <a:r>
              <a:rPr lang="en-US" sz="2800" dirty="0">
                <a:solidFill>
                  <a:srgbClr val="0070C0"/>
                </a:solidFill>
              </a:rPr>
              <a:t>Stock:</a:t>
            </a:r>
            <a:r>
              <a:rPr lang="en-US" sz="2800" dirty="0"/>
              <a:t> a share in the ownership of a company</a:t>
            </a:r>
          </a:p>
        </p:txBody>
      </p:sp>
    </p:spTree>
    <p:extLst>
      <p:ext uri="{BB962C8B-B14F-4D97-AF65-F5344CB8AC3E}">
        <p14:creationId xmlns:p14="http://schemas.microsoft.com/office/powerpoint/2010/main" val="41496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4471" y="44244"/>
            <a:ext cx="8820286" cy="870984"/>
          </a:xfrm>
        </p:spPr>
        <p:txBody>
          <a:bodyPr/>
          <a:lstStyle/>
          <a:p>
            <a:r>
              <a:rPr lang="en-US" sz="2800" b="1" dirty="0"/>
              <a:t>MUTUAL FUNDS </a:t>
            </a:r>
          </a:p>
        </p:txBody>
      </p:sp>
      <p:sp>
        <p:nvSpPr>
          <p:cNvPr id="5" name="Content Placeholder 4"/>
          <p:cNvSpPr>
            <a:spLocks noGrp="1"/>
          </p:cNvSpPr>
          <p:nvPr>
            <p:ph sz="quarter" idx="10"/>
          </p:nvPr>
        </p:nvSpPr>
        <p:spPr>
          <a:xfrm>
            <a:off x="246624" y="668477"/>
            <a:ext cx="8650752" cy="734451"/>
          </a:xfrm>
        </p:spPr>
        <p:txBody>
          <a:bodyPr/>
          <a:lstStyle/>
          <a:p>
            <a:pPr marL="0" indent="0">
              <a:buNone/>
            </a:pPr>
            <a:r>
              <a:rPr lang="en-US" sz="1941" dirty="0"/>
              <a:t>In 2022, the largest mutual fund company was Blackrock, with $10.1 trillion in assets in mutual funds. Vanguard is the second largest with $8.1 trillion.</a:t>
            </a:r>
          </a:p>
        </p:txBody>
      </p:sp>
      <p:sp>
        <p:nvSpPr>
          <p:cNvPr id="10" name="Content Placeholder 9">
            <a:extLst>
              <a:ext uri="{FF2B5EF4-FFF2-40B4-BE49-F238E27FC236}">
                <a16:creationId xmlns:a16="http://schemas.microsoft.com/office/drawing/2014/main" id="{750F46E3-491C-CF9C-0529-AC339CD4DB49}"/>
              </a:ext>
            </a:extLst>
          </p:cNvPr>
          <p:cNvSpPr>
            <a:spLocks noGrp="1"/>
          </p:cNvSpPr>
          <p:nvPr>
            <p:ph sz="quarter" idx="14"/>
          </p:nvPr>
        </p:nvSpPr>
        <p:spPr>
          <a:xfrm>
            <a:off x="246624" y="1667564"/>
            <a:ext cx="8334012" cy="734451"/>
          </a:xfrm>
        </p:spPr>
        <p:txBody>
          <a:bodyPr/>
          <a:lstStyle/>
          <a:p>
            <a:pPr algn="ctr"/>
            <a:r>
              <a:rPr lang="en-IN" sz="1941" dirty="0">
                <a:solidFill>
                  <a:srgbClr val="000000"/>
                </a:solidFill>
              </a:rPr>
              <a:t>Table 10 Vanguard 500 Index Fund, Top Holdings (as of March 2023). </a:t>
            </a:r>
          </a:p>
          <a:p>
            <a:r>
              <a:rPr lang="en-IN" sz="1412" dirty="0">
                <a:solidFill>
                  <a:srgbClr val="000000"/>
                </a:solidFill>
              </a:rPr>
              <a:t>Data from Morningstar.</a:t>
            </a:r>
            <a:endParaRPr lang="en-IN" sz="1941" dirty="0">
              <a:solidFill>
                <a:srgbClr val="000000"/>
              </a:solidFill>
            </a:endParaRPr>
          </a:p>
        </p:txBody>
      </p:sp>
      <p:graphicFrame>
        <p:nvGraphicFramePr>
          <p:cNvPr id="14" name="Table 14">
            <a:extLst>
              <a:ext uri="{FF2B5EF4-FFF2-40B4-BE49-F238E27FC236}">
                <a16:creationId xmlns:a16="http://schemas.microsoft.com/office/drawing/2014/main" id="{FA1224EC-A82D-2E72-AFE8-4F8176901DFE}"/>
              </a:ext>
            </a:extLst>
          </p:cNvPr>
          <p:cNvGraphicFramePr>
            <a:graphicFrameLocks noGrp="1"/>
          </p:cNvGraphicFramePr>
          <p:nvPr>
            <p:ph type="tbl" sz="quarter" idx="13"/>
            <p:extLst>
              <p:ext uri="{D42A27DB-BD31-4B8C-83A1-F6EECF244321}">
                <p14:modId xmlns:p14="http://schemas.microsoft.com/office/powerpoint/2010/main" val="2216401719"/>
              </p:ext>
            </p:extLst>
          </p:nvPr>
        </p:nvGraphicFramePr>
        <p:xfrm>
          <a:off x="1905000" y="2645869"/>
          <a:ext cx="5476462" cy="4081632"/>
        </p:xfrm>
        <a:graphic>
          <a:graphicData uri="http://schemas.openxmlformats.org/drawingml/2006/table">
            <a:tbl>
              <a:tblPr firstRow="1" bandRow="1">
                <a:tableStyleId>{5C22544A-7EE6-4342-B048-85BDC9FD1C3A}</a:tableStyleId>
              </a:tblPr>
              <a:tblGrid>
                <a:gridCol w="2738231">
                  <a:extLst>
                    <a:ext uri="{9D8B030D-6E8A-4147-A177-3AD203B41FA5}">
                      <a16:colId xmlns:a16="http://schemas.microsoft.com/office/drawing/2014/main" val="1339181966"/>
                    </a:ext>
                  </a:extLst>
                </a:gridCol>
                <a:gridCol w="2738231">
                  <a:extLst>
                    <a:ext uri="{9D8B030D-6E8A-4147-A177-3AD203B41FA5}">
                      <a16:colId xmlns:a16="http://schemas.microsoft.com/office/drawing/2014/main" val="1549720411"/>
                    </a:ext>
                  </a:extLst>
                </a:gridCol>
              </a:tblGrid>
              <a:tr h="564776">
                <a:tc>
                  <a:txBody>
                    <a:bodyPr/>
                    <a:lstStyle/>
                    <a:p>
                      <a:r>
                        <a:rPr lang="en-US" sz="1600" dirty="0"/>
                        <a:t>Company</a:t>
                      </a:r>
                    </a:p>
                  </a:txBody>
                  <a:tcPr marL="80682" marR="80682" marT="40341" marB="40341"/>
                </a:tc>
                <a:tc>
                  <a:txBody>
                    <a:bodyPr/>
                    <a:lstStyle/>
                    <a:p>
                      <a:r>
                        <a:rPr lang="en-US" sz="1600" dirty="0"/>
                        <a:t>Percent of Mutual Fund Assets Invested in a Company</a:t>
                      </a:r>
                    </a:p>
                  </a:txBody>
                  <a:tcPr marL="80682" marR="80682" marT="40341" marB="40341"/>
                </a:tc>
                <a:extLst>
                  <a:ext uri="{0D108BD9-81ED-4DB2-BD59-A6C34878D82A}">
                    <a16:rowId xmlns:a16="http://schemas.microsoft.com/office/drawing/2014/main" val="2218494097"/>
                  </a:ext>
                </a:extLst>
              </a:tr>
              <a:tr h="327212">
                <a:tc>
                  <a:txBody>
                    <a:bodyPr/>
                    <a:lstStyle/>
                    <a:p>
                      <a:r>
                        <a:rPr lang="en-US" sz="1600" dirty="0"/>
                        <a:t>Apple Inc.</a:t>
                      </a:r>
                    </a:p>
                  </a:txBody>
                  <a:tcPr marL="80682" marR="80682" marT="40341" marB="40341"/>
                </a:tc>
                <a:tc>
                  <a:txBody>
                    <a:bodyPr/>
                    <a:lstStyle/>
                    <a:p>
                      <a:pPr lvl="3" algn="ctr"/>
                      <a:r>
                        <a:rPr lang="en-US" sz="1600" dirty="0"/>
                        <a:t>6.62</a:t>
                      </a:r>
                    </a:p>
                  </a:txBody>
                  <a:tcPr marL="80682" marR="80682" marT="40341" marB="40341"/>
                </a:tc>
                <a:extLst>
                  <a:ext uri="{0D108BD9-81ED-4DB2-BD59-A6C34878D82A}">
                    <a16:rowId xmlns:a16="http://schemas.microsoft.com/office/drawing/2014/main" val="3000783048"/>
                  </a:ext>
                </a:extLst>
              </a:tr>
              <a:tr h="327212">
                <a:tc>
                  <a:txBody>
                    <a:bodyPr/>
                    <a:lstStyle/>
                    <a:p>
                      <a:r>
                        <a:rPr lang="en-US" sz="1600" dirty="0"/>
                        <a:t>Microsoft Corp.</a:t>
                      </a:r>
                    </a:p>
                  </a:txBody>
                  <a:tcPr marL="80682" marR="80682" marT="40341" marB="40341"/>
                </a:tc>
                <a:tc>
                  <a:txBody>
                    <a:bodyPr/>
                    <a:lstStyle/>
                    <a:p>
                      <a:pPr lvl="3" algn="ctr"/>
                      <a:r>
                        <a:rPr lang="en-US" sz="1600" dirty="0"/>
                        <a:t>5.58</a:t>
                      </a:r>
                    </a:p>
                  </a:txBody>
                  <a:tcPr marL="80682" marR="80682" marT="40341" marB="40341"/>
                </a:tc>
                <a:extLst>
                  <a:ext uri="{0D108BD9-81ED-4DB2-BD59-A6C34878D82A}">
                    <a16:rowId xmlns:a16="http://schemas.microsoft.com/office/drawing/2014/main" val="2439769213"/>
                  </a:ext>
                </a:extLst>
              </a:tr>
              <a:tr h="327212">
                <a:tc>
                  <a:txBody>
                    <a:bodyPr/>
                    <a:lstStyle/>
                    <a:p>
                      <a:r>
                        <a:rPr lang="en-US" sz="1600" dirty="0" err="1"/>
                        <a:t>Amazon.com</a:t>
                      </a:r>
                      <a:r>
                        <a:rPr lang="en-US" sz="1600" dirty="0"/>
                        <a:t> Inc.</a:t>
                      </a:r>
                    </a:p>
                  </a:txBody>
                  <a:tcPr marL="80682" marR="80682" marT="40341" marB="40341"/>
                </a:tc>
                <a:tc>
                  <a:txBody>
                    <a:bodyPr/>
                    <a:lstStyle/>
                    <a:p>
                      <a:pPr lvl="3" algn="ctr"/>
                      <a:r>
                        <a:rPr lang="en-US" sz="1600" dirty="0"/>
                        <a:t>2.51</a:t>
                      </a:r>
                    </a:p>
                  </a:txBody>
                  <a:tcPr marL="80682" marR="80682" marT="40341" marB="40341"/>
                </a:tc>
                <a:extLst>
                  <a:ext uri="{0D108BD9-81ED-4DB2-BD59-A6C34878D82A}">
                    <a16:rowId xmlns:a16="http://schemas.microsoft.com/office/drawing/2014/main" val="2368484569"/>
                  </a:ext>
                </a:extLst>
              </a:tr>
              <a:tr h="327212">
                <a:tc>
                  <a:txBody>
                    <a:bodyPr/>
                    <a:lstStyle/>
                    <a:p>
                      <a:r>
                        <a:rPr lang="en-US" sz="1600" dirty="0"/>
                        <a:t>NVIDIA Corp.</a:t>
                      </a:r>
                    </a:p>
                  </a:txBody>
                  <a:tcPr marL="80682" marR="80682" marT="40341" marB="40341"/>
                </a:tc>
                <a:tc>
                  <a:txBody>
                    <a:bodyPr/>
                    <a:lstStyle/>
                    <a:p>
                      <a:pPr lvl="3" algn="ctr"/>
                      <a:r>
                        <a:rPr lang="en-US" sz="1600" dirty="0"/>
                        <a:t>1.74</a:t>
                      </a:r>
                    </a:p>
                  </a:txBody>
                  <a:tcPr marL="80682" marR="80682" marT="40341" marB="40341"/>
                </a:tc>
                <a:extLst>
                  <a:ext uri="{0D108BD9-81ED-4DB2-BD59-A6C34878D82A}">
                    <a16:rowId xmlns:a16="http://schemas.microsoft.com/office/drawing/2014/main" val="869048003"/>
                  </a:ext>
                </a:extLst>
              </a:tr>
              <a:tr h="327212">
                <a:tc>
                  <a:txBody>
                    <a:bodyPr/>
                    <a:lstStyle/>
                    <a:p>
                      <a:r>
                        <a:rPr lang="en-US" sz="1600" dirty="0"/>
                        <a:t>Tesla Inc.</a:t>
                      </a:r>
                    </a:p>
                  </a:txBody>
                  <a:tcPr marL="80682" marR="80682" marT="40341" marB="40341"/>
                </a:tc>
                <a:tc>
                  <a:txBody>
                    <a:bodyPr/>
                    <a:lstStyle/>
                    <a:p>
                      <a:pPr lvl="3" algn="ctr"/>
                      <a:r>
                        <a:rPr lang="en-US" sz="1600" dirty="0"/>
                        <a:t>1.66</a:t>
                      </a:r>
                    </a:p>
                  </a:txBody>
                  <a:tcPr marL="80682" marR="80682" marT="40341" marB="40341"/>
                </a:tc>
                <a:extLst>
                  <a:ext uri="{0D108BD9-81ED-4DB2-BD59-A6C34878D82A}">
                    <a16:rowId xmlns:a16="http://schemas.microsoft.com/office/drawing/2014/main" val="2949170746"/>
                  </a:ext>
                </a:extLst>
              </a:tr>
              <a:tr h="564776">
                <a:tc>
                  <a:txBody>
                    <a:bodyPr/>
                    <a:lstStyle/>
                    <a:p>
                      <a:r>
                        <a:rPr lang="en-US" sz="1600" dirty="0"/>
                        <a:t>Berkshire Hathaway Inc. Class B</a:t>
                      </a:r>
                    </a:p>
                  </a:txBody>
                  <a:tcPr marL="80682" marR="80682" marT="40341" marB="40341"/>
                </a:tc>
                <a:tc>
                  <a:txBody>
                    <a:bodyPr/>
                    <a:lstStyle/>
                    <a:p>
                      <a:pPr lvl="3" algn="ctr"/>
                      <a:r>
                        <a:rPr lang="en-US" sz="1600" dirty="0"/>
                        <a:t>1.65</a:t>
                      </a:r>
                    </a:p>
                  </a:txBody>
                  <a:tcPr marL="80682" marR="80682" marT="40341" marB="40341"/>
                </a:tc>
                <a:extLst>
                  <a:ext uri="{0D108BD9-81ED-4DB2-BD59-A6C34878D82A}">
                    <a16:rowId xmlns:a16="http://schemas.microsoft.com/office/drawing/2014/main" val="51415054"/>
                  </a:ext>
                </a:extLst>
              </a:tr>
              <a:tr h="327212">
                <a:tc>
                  <a:txBody>
                    <a:bodyPr/>
                    <a:lstStyle/>
                    <a:p>
                      <a:r>
                        <a:rPr lang="en-US" sz="1600" dirty="0"/>
                        <a:t>Alphabet Inc. Class A</a:t>
                      </a:r>
                    </a:p>
                  </a:txBody>
                  <a:tcPr marL="80682" marR="80682" marT="40341" marB="40341"/>
                </a:tc>
                <a:tc>
                  <a:txBody>
                    <a:bodyPr/>
                    <a:lstStyle/>
                    <a:p>
                      <a:pPr lvl="3" algn="ctr"/>
                      <a:r>
                        <a:rPr lang="en-US" sz="1600" dirty="0"/>
                        <a:t>1.62</a:t>
                      </a:r>
                    </a:p>
                  </a:txBody>
                  <a:tcPr marL="80682" marR="80682" marT="40341" marB="40341"/>
                </a:tc>
                <a:extLst>
                  <a:ext uri="{0D108BD9-81ED-4DB2-BD59-A6C34878D82A}">
                    <a16:rowId xmlns:a16="http://schemas.microsoft.com/office/drawing/2014/main" val="882361469"/>
                  </a:ext>
                </a:extLst>
              </a:tr>
              <a:tr h="327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Alphabet Inc. Class C</a:t>
                      </a:r>
                    </a:p>
                  </a:txBody>
                  <a:tcPr marL="80682" marR="80682" marT="40341" marB="40341"/>
                </a:tc>
                <a:tc>
                  <a:txBody>
                    <a:bodyPr/>
                    <a:lstStyle/>
                    <a:p>
                      <a:pPr lvl="3" algn="ctr"/>
                      <a:r>
                        <a:rPr lang="en-US" sz="1600" dirty="0"/>
                        <a:t>1.44</a:t>
                      </a:r>
                    </a:p>
                  </a:txBody>
                  <a:tcPr marL="80682" marR="80682" marT="40341" marB="40341"/>
                </a:tc>
                <a:extLst>
                  <a:ext uri="{0D108BD9-81ED-4DB2-BD59-A6C34878D82A}">
                    <a16:rowId xmlns:a16="http://schemas.microsoft.com/office/drawing/2014/main" val="1104675319"/>
                  </a:ext>
                </a:extLst>
              </a:tr>
              <a:tr h="327212">
                <a:tc>
                  <a:txBody>
                    <a:bodyPr/>
                    <a:lstStyle/>
                    <a:p>
                      <a:r>
                        <a:rPr lang="en-US" sz="1600" dirty="0"/>
                        <a:t>Exxon Mobil Corp.</a:t>
                      </a:r>
                    </a:p>
                  </a:txBody>
                  <a:tcPr marL="80682" marR="80682" marT="40341" marB="40341"/>
                </a:tc>
                <a:tc>
                  <a:txBody>
                    <a:bodyPr/>
                    <a:lstStyle/>
                    <a:p>
                      <a:pPr lvl="3" algn="ctr"/>
                      <a:r>
                        <a:rPr lang="en-US" sz="1600" dirty="0"/>
                        <a:t>1.36</a:t>
                      </a:r>
                    </a:p>
                  </a:txBody>
                  <a:tcPr marL="80682" marR="80682" marT="40341" marB="40341"/>
                </a:tc>
                <a:extLst>
                  <a:ext uri="{0D108BD9-81ED-4DB2-BD59-A6C34878D82A}">
                    <a16:rowId xmlns:a16="http://schemas.microsoft.com/office/drawing/2014/main" val="1119705975"/>
                  </a:ext>
                </a:extLst>
              </a:tr>
              <a:tr h="327212">
                <a:tc>
                  <a:txBody>
                    <a:bodyPr/>
                    <a:lstStyle/>
                    <a:p>
                      <a:r>
                        <a:rPr lang="en-US" sz="1600" dirty="0"/>
                        <a:t>UnitedHealth Group, Inc.</a:t>
                      </a:r>
                    </a:p>
                  </a:txBody>
                  <a:tcPr marL="80682" marR="80682" marT="40341" marB="40341"/>
                </a:tc>
                <a:tc>
                  <a:txBody>
                    <a:bodyPr/>
                    <a:lstStyle/>
                    <a:p>
                      <a:pPr lvl="3" algn="ctr"/>
                      <a:r>
                        <a:rPr lang="en-US" sz="1600" dirty="0"/>
                        <a:t>1.34</a:t>
                      </a:r>
                    </a:p>
                  </a:txBody>
                  <a:tcPr marL="80682" marR="80682" marT="40341" marB="40341"/>
                </a:tc>
                <a:extLst>
                  <a:ext uri="{0D108BD9-81ED-4DB2-BD59-A6C34878D82A}">
                    <a16:rowId xmlns:a16="http://schemas.microsoft.com/office/drawing/2014/main" val="4035088386"/>
                  </a:ext>
                </a:extLst>
              </a:tr>
            </a:tbl>
          </a:graphicData>
        </a:graphic>
      </p:graphicFrame>
    </p:spTree>
    <p:extLst>
      <p:ext uri="{BB962C8B-B14F-4D97-AF65-F5344CB8AC3E}">
        <p14:creationId xmlns:p14="http://schemas.microsoft.com/office/powerpoint/2010/main" val="1034553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B3328-15E7-6206-1C2E-D91F23D0138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14CCF4C-8727-6E3C-58D5-A01EA41A40A4}"/>
              </a:ext>
            </a:extLst>
          </p:cNvPr>
          <p:cNvSpPr>
            <a:spLocks noGrp="1"/>
          </p:cNvSpPr>
          <p:nvPr>
            <p:ph type="title"/>
          </p:nvPr>
        </p:nvSpPr>
        <p:spPr>
          <a:xfrm>
            <a:off x="134471" y="44244"/>
            <a:ext cx="8820286" cy="870984"/>
          </a:xfrm>
        </p:spPr>
        <p:txBody>
          <a:bodyPr/>
          <a:lstStyle/>
          <a:p>
            <a:r>
              <a:rPr lang="en-US" sz="2800" b="1" dirty="0"/>
              <a:t>MUTUAL FUNDS </a:t>
            </a:r>
          </a:p>
        </p:txBody>
      </p:sp>
      <p:pic>
        <p:nvPicPr>
          <p:cNvPr id="4" name="Picture 3">
            <a:extLst>
              <a:ext uri="{FF2B5EF4-FFF2-40B4-BE49-F238E27FC236}">
                <a16:creationId xmlns:a16="http://schemas.microsoft.com/office/drawing/2014/main" id="{458FF8AD-8BBB-A796-1C13-BABF2F425478}"/>
              </a:ext>
            </a:extLst>
          </p:cNvPr>
          <p:cNvPicPr>
            <a:picLocks noChangeAspect="1"/>
          </p:cNvPicPr>
          <p:nvPr/>
        </p:nvPicPr>
        <p:blipFill>
          <a:blip r:embed="rId2"/>
          <a:stretch>
            <a:fillRect/>
          </a:stretch>
        </p:blipFill>
        <p:spPr>
          <a:xfrm>
            <a:off x="762000" y="915228"/>
            <a:ext cx="7391400" cy="5409372"/>
          </a:xfrm>
          <a:prstGeom prst="rect">
            <a:avLst/>
          </a:prstGeom>
        </p:spPr>
      </p:pic>
    </p:spTree>
    <p:extLst>
      <p:ext uri="{BB962C8B-B14F-4D97-AF65-F5344CB8AC3E}">
        <p14:creationId xmlns:p14="http://schemas.microsoft.com/office/powerpoint/2010/main" val="1894614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10" name="Rectangle 6">
            <a:extLst>
              <a:ext uri="{FF2B5EF4-FFF2-40B4-BE49-F238E27FC236}">
                <a16:creationId xmlns:a16="http://schemas.microsoft.com/office/drawing/2014/main" id="{68B03452-3FD0-23FE-4998-C4C80D98F9F7}"/>
              </a:ext>
            </a:extLst>
          </p:cNvPr>
          <p:cNvSpPr>
            <a:spLocks noGrp="1" noChangeArrowheads="1"/>
          </p:cNvSpPr>
          <p:nvPr>
            <p:ph type="body" idx="1"/>
          </p:nvPr>
        </p:nvSpPr>
        <p:spPr>
          <a:xfrm>
            <a:off x="457200" y="1449244"/>
            <a:ext cx="8229600" cy="4897437"/>
          </a:xfrm>
        </p:spPr>
        <p:txBody>
          <a:bodyPr/>
          <a:lstStyle/>
          <a:p>
            <a:pPr marL="0" indent="0">
              <a:spcBef>
                <a:spcPct val="25000"/>
              </a:spcBef>
              <a:buClr>
                <a:srgbClr val="669900"/>
              </a:buClr>
              <a:buFont typeface="Wingdings" panose="05000000000000000000" pitchFamily="2" charset="2"/>
              <a:buNone/>
            </a:pPr>
            <a:r>
              <a:rPr lang="en-US" altLang="en-US" sz="2400" dirty="0"/>
              <a:t>Use the loanable funds model to analyze </a:t>
            </a:r>
            <a:br>
              <a:rPr lang="en-US" altLang="en-US" sz="2400" dirty="0"/>
            </a:br>
            <a:r>
              <a:rPr lang="en-US" altLang="en-US" sz="2400" dirty="0"/>
              <a:t>the effects of a government budget deficit:</a:t>
            </a:r>
          </a:p>
          <a:p>
            <a:pPr marL="571500" lvl="1" indent="-457200">
              <a:lnSpc>
                <a:spcPct val="105000"/>
              </a:lnSpc>
              <a:spcBef>
                <a:spcPct val="25000"/>
              </a:spcBef>
              <a:buClr>
                <a:srgbClr val="FF9900"/>
              </a:buClr>
              <a:buFont typeface="+mj-lt"/>
              <a:buAutoNum type="alphaUcPeriod"/>
            </a:pPr>
            <a:r>
              <a:rPr lang="en-US" altLang="en-US" sz="2400" dirty="0"/>
              <a:t>Draw the diagram showing the initial equilibrium.</a:t>
            </a:r>
          </a:p>
          <a:p>
            <a:pPr marL="571500" lvl="1" indent="-457200">
              <a:lnSpc>
                <a:spcPct val="105000"/>
              </a:lnSpc>
              <a:spcBef>
                <a:spcPct val="25000"/>
              </a:spcBef>
              <a:buClr>
                <a:srgbClr val="FF9900"/>
              </a:buClr>
              <a:buFont typeface="+mj-lt"/>
              <a:buAutoNum type="alphaUcPeriod"/>
            </a:pPr>
            <a:r>
              <a:rPr lang="en-US" altLang="en-US" sz="2400" dirty="0"/>
              <a:t>Determine which curve shifts when the government runs a budget deficit. </a:t>
            </a:r>
          </a:p>
          <a:p>
            <a:pPr marL="571500" lvl="1" indent="-457200">
              <a:lnSpc>
                <a:spcPct val="105000"/>
              </a:lnSpc>
              <a:spcBef>
                <a:spcPct val="25000"/>
              </a:spcBef>
              <a:buClr>
                <a:srgbClr val="FF9900"/>
              </a:buClr>
              <a:buFont typeface="+mj-lt"/>
              <a:buAutoNum type="alphaUcPeriod"/>
            </a:pPr>
            <a:r>
              <a:rPr lang="en-US" altLang="en-US" sz="2400" dirty="0"/>
              <a:t>Draw the new curve on your diagram. </a:t>
            </a:r>
          </a:p>
          <a:p>
            <a:pPr marL="571500" lvl="1" indent="-457200">
              <a:lnSpc>
                <a:spcPct val="105000"/>
              </a:lnSpc>
              <a:spcBef>
                <a:spcPct val="25000"/>
              </a:spcBef>
              <a:buClr>
                <a:srgbClr val="FF9900"/>
              </a:buClr>
              <a:buFont typeface="+mj-lt"/>
              <a:buAutoNum type="alphaUcPeriod"/>
            </a:pPr>
            <a:r>
              <a:rPr lang="en-US" altLang="en-US" sz="2400" dirty="0"/>
              <a:t>What happens to the equilibrium values of the interest rate and investment?  </a:t>
            </a:r>
          </a:p>
        </p:txBody>
      </p:sp>
      <p:sp>
        <p:nvSpPr>
          <p:cNvPr id="3" name="Title 1">
            <a:extLst>
              <a:ext uri="{FF2B5EF4-FFF2-40B4-BE49-F238E27FC236}">
                <a16:creationId xmlns:a16="http://schemas.microsoft.com/office/drawing/2014/main" id="{67FE3BF9-67C4-8CE8-0208-DC6283CC96F0}"/>
              </a:ext>
            </a:extLst>
          </p:cNvPr>
          <p:cNvSpPr>
            <a:spLocks noGrp="1"/>
          </p:cNvSpPr>
          <p:nvPr>
            <p:ph type="title"/>
          </p:nvPr>
        </p:nvSpPr>
        <p:spPr>
          <a:xfrm>
            <a:off x="1401618" y="-33051"/>
            <a:ext cx="6599382" cy="995124"/>
          </a:xfrm>
        </p:spPr>
        <p:txBody>
          <a:bodyPr>
            <a:normAutofit fontScale="90000"/>
          </a:bodyPr>
          <a:lstStyle/>
          <a:p>
            <a:pPr algn="ctr"/>
            <a:r>
              <a:rPr lang="en-US" sz="2800" b="1" dirty="0"/>
              <a:t>3</a:t>
            </a:r>
            <a:br>
              <a:rPr lang="en-US" sz="2800" b="1" dirty="0"/>
            </a:br>
            <a:r>
              <a:rPr lang="en-US" sz="2800" dirty="0">
                <a:solidFill>
                  <a:srgbClr val="FF0000"/>
                </a:solidFill>
              </a:rPr>
              <a:t>LEARN BY DOING PRACTICE QUESTION </a:t>
            </a:r>
            <a:r>
              <a:rPr lang="en-US" sz="2800" b="1" dirty="0"/>
              <a:t>(Answer)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110">
                                            <p:txEl>
                                              <p:pRg st="1" end="1"/>
                                            </p:txEl>
                                          </p:spTgt>
                                        </p:tgtEl>
                                        <p:attrNameLst>
                                          <p:attrName>style.visibility</p:attrName>
                                        </p:attrNameLst>
                                      </p:cBhvr>
                                      <p:to>
                                        <p:strVal val="visible"/>
                                      </p:to>
                                    </p:set>
                                    <p:animEffect transition="in" filter="wipe(left)">
                                      <p:cBhvr>
                                        <p:cTn id="7" dur="500"/>
                                        <p:tgtEl>
                                          <p:spTgt spid="1751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110">
                                            <p:txEl>
                                              <p:pRg st="2" end="2"/>
                                            </p:txEl>
                                          </p:spTgt>
                                        </p:tgtEl>
                                        <p:attrNameLst>
                                          <p:attrName>style.visibility</p:attrName>
                                        </p:attrNameLst>
                                      </p:cBhvr>
                                      <p:to>
                                        <p:strVal val="visible"/>
                                      </p:to>
                                    </p:set>
                                    <p:animEffect transition="in" filter="wipe(left)">
                                      <p:cBhvr>
                                        <p:cTn id="12" dur="500"/>
                                        <p:tgtEl>
                                          <p:spTgt spid="1751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110">
                                            <p:txEl>
                                              <p:pRg st="3" end="3"/>
                                            </p:txEl>
                                          </p:spTgt>
                                        </p:tgtEl>
                                        <p:attrNameLst>
                                          <p:attrName>style.visibility</p:attrName>
                                        </p:attrNameLst>
                                      </p:cBhvr>
                                      <p:to>
                                        <p:strVal val="visible"/>
                                      </p:to>
                                    </p:set>
                                    <p:animEffect transition="in" filter="wipe(left)">
                                      <p:cBhvr>
                                        <p:cTn id="17" dur="500"/>
                                        <p:tgtEl>
                                          <p:spTgt spid="1751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110">
                                            <p:txEl>
                                              <p:pRg st="4" end="4"/>
                                            </p:txEl>
                                          </p:spTgt>
                                        </p:tgtEl>
                                        <p:attrNameLst>
                                          <p:attrName>style.visibility</p:attrName>
                                        </p:attrNameLst>
                                      </p:cBhvr>
                                      <p:to>
                                        <p:strVal val="visible"/>
                                      </p:to>
                                    </p:set>
                                    <p:animEffect transition="in" filter="wipe(left)">
                                      <p:cBhvr>
                                        <p:cTn id="22" dur="500"/>
                                        <p:tgtEl>
                                          <p:spTgt spid="1751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uiExpand="1"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5">
            <a:extLst>
              <a:ext uri="{FF2B5EF4-FFF2-40B4-BE49-F238E27FC236}">
                <a16:creationId xmlns:a16="http://schemas.microsoft.com/office/drawing/2014/main" id="{FD48B543-E887-5734-BE40-79BDFF9A9C5E}"/>
              </a:ext>
            </a:extLst>
          </p:cNvPr>
          <p:cNvSpPr>
            <a:spLocks noGrp="1" noChangeArrowheads="1"/>
          </p:cNvSpPr>
          <p:nvPr>
            <p:ph type="title"/>
          </p:nvPr>
        </p:nvSpPr>
        <p:spPr>
          <a:xfrm>
            <a:off x="387350" y="188913"/>
            <a:ext cx="8229600" cy="1052512"/>
          </a:xfrm>
          <a:noFill/>
          <a:ln/>
        </p:spPr>
        <p:txBody>
          <a:bodyPr anchor="t"/>
          <a:lstStyle/>
          <a:p>
            <a:pPr algn="l"/>
            <a:r>
              <a:rPr lang="en-US" altLang="en-US" sz="3000" dirty="0">
                <a:solidFill>
                  <a:srgbClr val="996633"/>
                </a:solidFill>
                <a:effectLst>
                  <a:outerShdw blurRad="38100" dist="38100" dir="2700000" algn="tl">
                    <a:srgbClr val="C0C0C0"/>
                  </a:outerShdw>
                </a:effectLst>
              </a:rPr>
              <a:t>Answers</a:t>
            </a:r>
          </a:p>
        </p:txBody>
      </p:sp>
      <p:grpSp>
        <p:nvGrpSpPr>
          <p:cNvPr id="176137" name="Group 9">
            <a:extLst>
              <a:ext uri="{FF2B5EF4-FFF2-40B4-BE49-F238E27FC236}">
                <a16:creationId xmlns:a16="http://schemas.microsoft.com/office/drawing/2014/main" id="{67165757-71E4-7220-73EC-FA23497DA5E5}"/>
              </a:ext>
            </a:extLst>
          </p:cNvPr>
          <p:cNvGrpSpPr>
            <a:grpSpLocks/>
          </p:cNvGrpSpPr>
          <p:nvPr/>
        </p:nvGrpSpPr>
        <p:grpSpPr bwMode="auto">
          <a:xfrm>
            <a:off x="1677988" y="1855788"/>
            <a:ext cx="5310187" cy="3619500"/>
            <a:chOff x="2602" y="1083"/>
            <a:chExt cx="3055" cy="2115"/>
          </a:xfrm>
        </p:grpSpPr>
        <p:sp>
          <p:nvSpPr>
            <p:cNvPr id="176138" name="Line 10">
              <a:extLst>
                <a:ext uri="{FF2B5EF4-FFF2-40B4-BE49-F238E27FC236}">
                  <a16:creationId xmlns:a16="http://schemas.microsoft.com/office/drawing/2014/main" id="{FCA94CBC-B396-6B8D-6519-F1F65CE8161E}"/>
                </a:ext>
              </a:extLst>
            </p:cNvPr>
            <p:cNvSpPr>
              <a:spLocks noChangeShapeType="1"/>
            </p:cNvSpPr>
            <p:nvPr/>
          </p:nvSpPr>
          <p:spPr bwMode="auto">
            <a:xfrm>
              <a:off x="2603" y="1083"/>
              <a:ext cx="0" cy="21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9" name="Line 11">
              <a:extLst>
                <a:ext uri="{FF2B5EF4-FFF2-40B4-BE49-F238E27FC236}">
                  <a16:creationId xmlns:a16="http://schemas.microsoft.com/office/drawing/2014/main" id="{4DF44146-FE7D-29A4-AEA8-7E5A393E5C7A}"/>
                </a:ext>
              </a:extLst>
            </p:cNvPr>
            <p:cNvSpPr>
              <a:spLocks noChangeShapeType="1"/>
            </p:cNvSpPr>
            <p:nvPr/>
          </p:nvSpPr>
          <p:spPr bwMode="auto">
            <a:xfrm>
              <a:off x="2602" y="3197"/>
              <a:ext cx="30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140" name="Text Box 12">
            <a:extLst>
              <a:ext uri="{FF2B5EF4-FFF2-40B4-BE49-F238E27FC236}">
                <a16:creationId xmlns:a16="http://schemas.microsoft.com/office/drawing/2014/main" id="{E67B3E9B-EC53-DE9F-76D6-90F14FCC004A}"/>
              </a:ext>
            </a:extLst>
          </p:cNvPr>
          <p:cNvSpPr txBox="1">
            <a:spLocks noChangeArrowheads="1"/>
          </p:cNvSpPr>
          <p:nvPr/>
        </p:nvSpPr>
        <p:spPr bwMode="auto">
          <a:xfrm>
            <a:off x="304800" y="1695450"/>
            <a:ext cx="1377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200" b="1"/>
              <a:t>Interest</a:t>
            </a:r>
            <a:br>
              <a:rPr lang="en-US" altLang="en-US" sz="2200" b="1"/>
            </a:br>
            <a:r>
              <a:rPr lang="en-US" altLang="en-US" sz="2200" b="1"/>
              <a:t>Rate</a:t>
            </a:r>
          </a:p>
        </p:txBody>
      </p:sp>
      <p:sp>
        <p:nvSpPr>
          <p:cNvPr id="176141" name="Text Box 13">
            <a:extLst>
              <a:ext uri="{FF2B5EF4-FFF2-40B4-BE49-F238E27FC236}">
                <a16:creationId xmlns:a16="http://schemas.microsoft.com/office/drawing/2014/main" id="{3E8490D4-9EF7-659E-7152-B31A049D43E4}"/>
              </a:ext>
            </a:extLst>
          </p:cNvPr>
          <p:cNvSpPr txBox="1">
            <a:spLocks noChangeArrowheads="1"/>
          </p:cNvSpPr>
          <p:nvPr/>
        </p:nvSpPr>
        <p:spPr bwMode="auto">
          <a:xfrm>
            <a:off x="4824413" y="5461000"/>
            <a:ext cx="23987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200" b="1"/>
              <a:t>Loanable Funds ($billions)</a:t>
            </a:r>
          </a:p>
        </p:txBody>
      </p:sp>
      <p:sp>
        <p:nvSpPr>
          <p:cNvPr id="176142" name="Line 14">
            <a:extLst>
              <a:ext uri="{FF2B5EF4-FFF2-40B4-BE49-F238E27FC236}">
                <a16:creationId xmlns:a16="http://schemas.microsoft.com/office/drawing/2014/main" id="{E5596B52-FAB9-9CA3-88CB-1BF4CB66D9EB}"/>
              </a:ext>
            </a:extLst>
          </p:cNvPr>
          <p:cNvSpPr>
            <a:spLocks noChangeShapeType="1"/>
          </p:cNvSpPr>
          <p:nvPr/>
        </p:nvSpPr>
        <p:spPr bwMode="auto">
          <a:xfrm>
            <a:off x="2074863" y="2314575"/>
            <a:ext cx="2700337" cy="24526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3" name="Text Box 15">
            <a:extLst>
              <a:ext uri="{FF2B5EF4-FFF2-40B4-BE49-F238E27FC236}">
                <a16:creationId xmlns:a16="http://schemas.microsoft.com/office/drawing/2014/main" id="{61B31C75-8BBE-4F28-22E0-7928C90F2430}"/>
              </a:ext>
            </a:extLst>
          </p:cNvPr>
          <p:cNvSpPr txBox="1">
            <a:spLocks noChangeArrowheads="1"/>
          </p:cNvSpPr>
          <p:nvPr/>
        </p:nvSpPr>
        <p:spPr bwMode="auto">
          <a:xfrm>
            <a:off x="4692650" y="4652963"/>
            <a:ext cx="56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a:t>
            </a:r>
            <a:r>
              <a:rPr lang="en-US" altLang="en-US" sz="2400" baseline="-25000"/>
              <a:t>1</a:t>
            </a:r>
          </a:p>
        </p:txBody>
      </p:sp>
      <p:sp>
        <p:nvSpPr>
          <p:cNvPr id="176144" name="Text Box 16">
            <a:extLst>
              <a:ext uri="{FF2B5EF4-FFF2-40B4-BE49-F238E27FC236}">
                <a16:creationId xmlns:a16="http://schemas.microsoft.com/office/drawing/2014/main" id="{E5278F00-A45F-BFA8-C8AC-2917F5485F9C}"/>
              </a:ext>
            </a:extLst>
          </p:cNvPr>
          <p:cNvSpPr txBox="1">
            <a:spLocks noChangeArrowheads="1"/>
          </p:cNvSpPr>
          <p:nvPr/>
        </p:nvSpPr>
        <p:spPr bwMode="auto">
          <a:xfrm>
            <a:off x="4746625" y="881063"/>
            <a:ext cx="3776663" cy="1344612"/>
          </a:xfrm>
          <a:prstGeom prst="rect">
            <a:avLst/>
          </a:prstGeom>
          <a:solidFill>
            <a:schemeClr val="bg1"/>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5000"/>
              </a:lnSpc>
              <a:spcBef>
                <a:spcPct val="50000"/>
              </a:spcBef>
            </a:pPr>
            <a:r>
              <a:rPr lang="en-US" altLang="en-US" sz="2600"/>
              <a:t>A budget deficit reduces national saving and the supply of L.F.</a:t>
            </a:r>
          </a:p>
        </p:txBody>
      </p:sp>
      <p:sp>
        <p:nvSpPr>
          <p:cNvPr id="176145" name="Line 17">
            <a:extLst>
              <a:ext uri="{FF2B5EF4-FFF2-40B4-BE49-F238E27FC236}">
                <a16:creationId xmlns:a16="http://schemas.microsoft.com/office/drawing/2014/main" id="{A8849DE4-3709-85AA-3CCD-697B79AF5B4C}"/>
              </a:ext>
            </a:extLst>
          </p:cNvPr>
          <p:cNvSpPr>
            <a:spLocks noChangeShapeType="1"/>
          </p:cNvSpPr>
          <p:nvPr/>
        </p:nvSpPr>
        <p:spPr bwMode="auto">
          <a:xfrm flipV="1">
            <a:off x="2511425" y="2328863"/>
            <a:ext cx="1727200" cy="28305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6" name="Text Box 18">
            <a:extLst>
              <a:ext uri="{FF2B5EF4-FFF2-40B4-BE49-F238E27FC236}">
                <a16:creationId xmlns:a16="http://schemas.microsoft.com/office/drawing/2014/main" id="{576559A6-D2F5-ACA1-7301-9656C96D0FCF}"/>
              </a:ext>
            </a:extLst>
          </p:cNvPr>
          <p:cNvSpPr txBox="1">
            <a:spLocks noChangeArrowheads="1"/>
          </p:cNvSpPr>
          <p:nvPr/>
        </p:nvSpPr>
        <p:spPr bwMode="auto">
          <a:xfrm>
            <a:off x="4068763" y="1958975"/>
            <a:ext cx="54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a:t>
            </a:r>
            <a:r>
              <a:rPr lang="en-US" altLang="en-US" sz="2400" baseline="-25000"/>
              <a:t>1</a:t>
            </a:r>
          </a:p>
        </p:txBody>
      </p:sp>
      <p:grpSp>
        <p:nvGrpSpPr>
          <p:cNvPr id="176147" name="Group 19">
            <a:extLst>
              <a:ext uri="{FF2B5EF4-FFF2-40B4-BE49-F238E27FC236}">
                <a16:creationId xmlns:a16="http://schemas.microsoft.com/office/drawing/2014/main" id="{2713DBCC-36FB-A291-EA1C-958ED0E56B0A}"/>
              </a:ext>
            </a:extLst>
          </p:cNvPr>
          <p:cNvGrpSpPr>
            <a:grpSpLocks/>
          </p:cNvGrpSpPr>
          <p:nvPr/>
        </p:nvGrpSpPr>
        <p:grpSpPr bwMode="auto">
          <a:xfrm>
            <a:off x="1674813" y="3590925"/>
            <a:ext cx="1798637" cy="1897063"/>
            <a:chOff x="357" y="2450"/>
            <a:chExt cx="795" cy="646"/>
          </a:xfrm>
        </p:grpSpPr>
        <p:sp>
          <p:nvSpPr>
            <p:cNvPr id="176148" name="Line 20">
              <a:extLst>
                <a:ext uri="{FF2B5EF4-FFF2-40B4-BE49-F238E27FC236}">
                  <a16:creationId xmlns:a16="http://schemas.microsoft.com/office/drawing/2014/main" id="{8404B583-A4F1-102D-A27B-DEE57901CD40}"/>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9" name="Line 21">
              <a:extLst>
                <a:ext uri="{FF2B5EF4-FFF2-40B4-BE49-F238E27FC236}">
                  <a16:creationId xmlns:a16="http://schemas.microsoft.com/office/drawing/2014/main" id="{98BFA2E5-B7E2-C083-656E-EED56981B975}"/>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150" name="Text Box 22">
            <a:extLst>
              <a:ext uri="{FF2B5EF4-FFF2-40B4-BE49-F238E27FC236}">
                <a16:creationId xmlns:a16="http://schemas.microsoft.com/office/drawing/2014/main" id="{74EECF8C-9E1B-8D41-7498-D25A52398F79}"/>
              </a:ext>
            </a:extLst>
          </p:cNvPr>
          <p:cNvSpPr txBox="1">
            <a:spLocks noChangeArrowheads="1"/>
          </p:cNvSpPr>
          <p:nvPr/>
        </p:nvSpPr>
        <p:spPr bwMode="auto">
          <a:xfrm>
            <a:off x="1071563" y="3370263"/>
            <a:ext cx="6159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US" altLang="en-US" sz="2500"/>
              <a:t>5%</a:t>
            </a:r>
          </a:p>
        </p:txBody>
      </p:sp>
      <p:sp>
        <p:nvSpPr>
          <p:cNvPr id="176151" name="Text Box 23">
            <a:extLst>
              <a:ext uri="{FF2B5EF4-FFF2-40B4-BE49-F238E27FC236}">
                <a16:creationId xmlns:a16="http://schemas.microsoft.com/office/drawing/2014/main" id="{29ECFD1D-EFC1-1259-B7D8-14C11C208E08}"/>
              </a:ext>
            </a:extLst>
          </p:cNvPr>
          <p:cNvSpPr txBox="1">
            <a:spLocks noChangeArrowheads="1"/>
          </p:cNvSpPr>
          <p:nvPr/>
        </p:nvSpPr>
        <p:spPr bwMode="auto">
          <a:xfrm>
            <a:off x="3179763" y="5445125"/>
            <a:ext cx="6159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US" altLang="en-US" sz="2500"/>
              <a:t>60</a:t>
            </a:r>
          </a:p>
        </p:txBody>
      </p:sp>
      <p:grpSp>
        <p:nvGrpSpPr>
          <p:cNvPr id="176152" name="Group 24">
            <a:extLst>
              <a:ext uri="{FF2B5EF4-FFF2-40B4-BE49-F238E27FC236}">
                <a16:creationId xmlns:a16="http://schemas.microsoft.com/office/drawing/2014/main" id="{AEE97679-C0ED-2ACC-9017-09596B6E631C}"/>
              </a:ext>
            </a:extLst>
          </p:cNvPr>
          <p:cNvGrpSpPr>
            <a:grpSpLocks/>
          </p:cNvGrpSpPr>
          <p:nvPr/>
        </p:nvGrpSpPr>
        <p:grpSpPr bwMode="auto">
          <a:xfrm>
            <a:off x="1933575" y="1635125"/>
            <a:ext cx="2103438" cy="3200400"/>
            <a:chOff x="1050" y="953"/>
            <a:chExt cx="1325" cy="2016"/>
          </a:xfrm>
        </p:grpSpPr>
        <p:sp>
          <p:nvSpPr>
            <p:cNvPr id="176153" name="Line 25">
              <a:extLst>
                <a:ext uri="{FF2B5EF4-FFF2-40B4-BE49-F238E27FC236}">
                  <a16:creationId xmlns:a16="http://schemas.microsoft.com/office/drawing/2014/main" id="{2D805D6D-99FA-6CCF-F23E-58B2453F989C}"/>
                </a:ext>
              </a:extLst>
            </p:cNvPr>
            <p:cNvSpPr>
              <a:spLocks noChangeShapeType="1"/>
            </p:cNvSpPr>
            <p:nvPr/>
          </p:nvSpPr>
          <p:spPr bwMode="auto">
            <a:xfrm flipV="1">
              <a:off x="1050" y="1186"/>
              <a:ext cx="1088" cy="178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4" name="Text Box 26">
              <a:extLst>
                <a:ext uri="{FF2B5EF4-FFF2-40B4-BE49-F238E27FC236}">
                  <a16:creationId xmlns:a16="http://schemas.microsoft.com/office/drawing/2014/main" id="{2AE70314-C561-4A40-4A52-CAEE4B3FF4FB}"/>
                </a:ext>
              </a:extLst>
            </p:cNvPr>
            <p:cNvSpPr txBox="1">
              <a:spLocks noChangeArrowheads="1"/>
            </p:cNvSpPr>
            <p:nvPr/>
          </p:nvSpPr>
          <p:spPr bwMode="auto">
            <a:xfrm>
              <a:off x="2031" y="953"/>
              <a:ext cx="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a:t>
              </a:r>
              <a:r>
                <a:rPr lang="en-US" altLang="en-US" sz="2400" baseline="-25000"/>
                <a:t>2</a:t>
              </a:r>
            </a:p>
          </p:txBody>
        </p:sp>
      </p:grpSp>
      <p:sp>
        <p:nvSpPr>
          <p:cNvPr id="176155" name="Text Box 27">
            <a:extLst>
              <a:ext uri="{FF2B5EF4-FFF2-40B4-BE49-F238E27FC236}">
                <a16:creationId xmlns:a16="http://schemas.microsoft.com/office/drawing/2014/main" id="{725592F4-2856-B870-C698-D1AA3EA2F154}"/>
              </a:ext>
            </a:extLst>
          </p:cNvPr>
          <p:cNvSpPr txBox="1">
            <a:spLocks noChangeArrowheads="1"/>
          </p:cNvSpPr>
          <p:nvPr/>
        </p:nvSpPr>
        <p:spPr bwMode="auto">
          <a:xfrm>
            <a:off x="5302250" y="2605088"/>
            <a:ext cx="3367088" cy="2157412"/>
          </a:xfrm>
          <a:prstGeom prst="rect">
            <a:avLst/>
          </a:prstGeom>
          <a:solidFill>
            <a:schemeClr val="bg1"/>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105000"/>
              </a:lnSpc>
              <a:spcBef>
                <a:spcPct val="50000"/>
              </a:spcBef>
            </a:pPr>
            <a:r>
              <a:rPr lang="en-US" altLang="en-US" sz="2600"/>
              <a:t>…which increases the eq’m interest rate</a:t>
            </a:r>
          </a:p>
        </p:txBody>
      </p:sp>
      <p:sp>
        <p:nvSpPr>
          <p:cNvPr id="176156" name="Text Box 28">
            <a:extLst>
              <a:ext uri="{FF2B5EF4-FFF2-40B4-BE49-F238E27FC236}">
                <a16:creationId xmlns:a16="http://schemas.microsoft.com/office/drawing/2014/main" id="{D4B5600E-AD72-007C-1BDF-37920875149F}"/>
              </a:ext>
            </a:extLst>
          </p:cNvPr>
          <p:cNvSpPr txBox="1">
            <a:spLocks noChangeArrowheads="1"/>
          </p:cNvSpPr>
          <p:nvPr/>
        </p:nvSpPr>
        <p:spPr bwMode="auto">
          <a:xfrm>
            <a:off x="5346700" y="3452813"/>
            <a:ext cx="3238500" cy="13446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50000"/>
              </a:spcBef>
            </a:pPr>
            <a:r>
              <a:rPr lang="en-US" altLang="en-US" sz="2600"/>
              <a:t>and decreases the eq’m quantity of L.F. and investment.</a:t>
            </a:r>
          </a:p>
        </p:txBody>
      </p:sp>
      <p:sp>
        <p:nvSpPr>
          <p:cNvPr id="176157" name="Line 29">
            <a:extLst>
              <a:ext uri="{FF2B5EF4-FFF2-40B4-BE49-F238E27FC236}">
                <a16:creationId xmlns:a16="http://schemas.microsoft.com/office/drawing/2014/main" id="{D1873BC0-9109-FE04-6559-3E730C37BEC7}"/>
              </a:ext>
            </a:extLst>
          </p:cNvPr>
          <p:cNvSpPr>
            <a:spLocks noChangeShapeType="1"/>
          </p:cNvSpPr>
          <p:nvPr/>
        </p:nvSpPr>
        <p:spPr bwMode="auto">
          <a:xfrm rot="10800000">
            <a:off x="3313113" y="2636838"/>
            <a:ext cx="646112" cy="0"/>
          </a:xfrm>
          <a:prstGeom prst="line">
            <a:avLst/>
          </a:prstGeom>
          <a:noFill/>
          <a:ln w="50800">
            <a:solidFill>
              <a:srgbClr val="CC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6158" name="Group 30">
            <a:extLst>
              <a:ext uri="{FF2B5EF4-FFF2-40B4-BE49-F238E27FC236}">
                <a16:creationId xmlns:a16="http://schemas.microsoft.com/office/drawing/2014/main" id="{7110EC74-9D30-B9BE-CC61-D953CFC4BC93}"/>
              </a:ext>
            </a:extLst>
          </p:cNvPr>
          <p:cNvGrpSpPr>
            <a:grpSpLocks/>
          </p:cNvGrpSpPr>
          <p:nvPr/>
        </p:nvGrpSpPr>
        <p:grpSpPr bwMode="auto">
          <a:xfrm>
            <a:off x="1065213" y="2895600"/>
            <a:ext cx="1905000" cy="679450"/>
            <a:chOff x="503" y="1747"/>
            <a:chExt cx="1200" cy="428"/>
          </a:xfrm>
        </p:grpSpPr>
        <p:sp>
          <p:nvSpPr>
            <p:cNvPr id="176159" name="Line 31">
              <a:extLst>
                <a:ext uri="{FF2B5EF4-FFF2-40B4-BE49-F238E27FC236}">
                  <a16:creationId xmlns:a16="http://schemas.microsoft.com/office/drawing/2014/main" id="{4B861CE0-89A0-AC0A-F09A-2988B80347DC}"/>
                </a:ext>
              </a:extLst>
            </p:cNvPr>
            <p:cNvSpPr>
              <a:spLocks noChangeShapeType="1"/>
            </p:cNvSpPr>
            <p:nvPr/>
          </p:nvSpPr>
          <p:spPr bwMode="auto">
            <a:xfrm>
              <a:off x="884" y="1894"/>
              <a:ext cx="819"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0" name="Text Box 32">
              <a:extLst>
                <a:ext uri="{FF2B5EF4-FFF2-40B4-BE49-F238E27FC236}">
                  <a16:creationId xmlns:a16="http://schemas.microsoft.com/office/drawing/2014/main" id="{F5B7A806-3D53-7E03-B8A9-F28576FC18A0}"/>
                </a:ext>
              </a:extLst>
            </p:cNvPr>
            <p:cNvSpPr txBox="1">
              <a:spLocks noChangeArrowheads="1"/>
            </p:cNvSpPr>
            <p:nvPr/>
          </p:nvSpPr>
          <p:spPr bwMode="auto">
            <a:xfrm>
              <a:off x="503" y="1747"/>
              <a:ext cx="38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US" altLang="en-US" sz="2500"/>
                <a:t>6%</a:t>
              </a:r>
            </a:p>
          </p:txBody>
        </p:sp>
        <p:sp>
          <p:nvSpPr>
            <p:cNvPr id="176161" name="Line 33">
              <a:extLst>
                <a:ext uri="{FF2B5EF4-FFF2-40B4-BE49-F238E27FC236}">
                  <a16:creationId xmlns:a16="http://schemas.microsoft.com/office/drawing/2014/main" id="{1709F2E1-B3CD-D181-F101-00566C974A4C}"/>
                </a:ext>
              </a:extLst>
            </p:cNvPr>
            <p:cNvSpPr>
              <a:spLocks noChangeShapeType="1"/>
            </p:cNvSpPr>
            <p:nvPr/>
          </p:nvSpPr>
          <p:spPr bwMode="auto">
            <a:xfrm rot="16200000">
              <a:off x="863" y="2042"/>
              <a:ext cx="267" cy="0"/>
            </a:xfrm>
            <a:prstGeom prst="line">
              <a:avLst/>
            </a:prstGeom>
            <a:noFill/>
            <a:ln w="50800">
              <a:solidFill>
                <a:srgbClr val="0066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162" name="Group 34">
            <a:extLst>
              <a:ext uri="{FF2B5EF4-FFF2-40B4-BE49-F238E27FC236}">
                <a16:creationId xmlns:a16="http://schemas.microsoft.com/office/drawing/2014/main" id="{89C7F9DD-D9BC-1BE7-C641-0BB176FA40BF}"/>
              </a:ext>
            </a:extLst>
          </p:cNvPr>
          <p:cNvGrpSpPr>
            <a:grpSpLocks/>
          </p:cNvGrpSpPr>
          <p:nvPr/>
        </p:nvGrpSpPr>
        <p:grpSpPr bwMode="auto">
          <a:xfrm>
            <a:off x="2665413" y="3132138"/>
            <a:ext cx="779462" cy="2795587"/>
            <a:chOff x="1511" y="1896"/>
            <a:chExt cx="491" cy="1761"/>
          </a:xfrm>
        </p:grpSpPr>
        <p:sp>
          <p:nvSpPr>
            <p:cNvPr id="176163" name="Line 35">
              <a:extLst>
                <a:ext uri="{FF2B5EF4-FFF2-40B4-BE49-F238E27FC236}">
                  <a16:creationId xmlns:a16="http://schemas.microsoft.com/office/drawing/2014/main" id="{A40E7714-CE38-2C60-29E5-B710DF7B8EAE}"/>
                </a:ext>
              </a:extLst>
            </p:cNvPr>
            <p:cNvSpPr>
              <a:spLocks noChangeShapeType="1"/>
            </p:cNvSpPr>
            <p:nvPr/>
          </p:nvSpPr>
          <p:spPr bwMode="auto">
            <a:xfrm>
              <a:off x="1703" y="1896"/>
              <a:ext cx="0" cy="147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4" name="Text Box 36">
              <a:extLst>
                <a:ext uri="{FF2B5EF4-FFF2-40B4-BE49-F238E27FC236}">
                  <a16:creationId xmlns:a16="http://schemas.microsoft.com/office/drawing/2014/main" id="{167FA994-7039-BBE5-F6D2-C395E8A616A3}"/>
                </a:ext>
              </a:extLst>
            </p:cNvPr>
            <p:cNvSpPr txBox="1">
              <a:spLocks noChangeArrowheads="1"/>
            </p:cNvSpPr>
            <p:nvPr/>
          </p:nvSpPr>
          <p:spPr bwMode="auto">
            <a:xfrm>
              <a:off x="1511" y="3359"/>
              <a:ext cx="38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US" altLang="en-US" sz="2500"/>
                <a:t>50</a:t>
              </a:r>
            </a:p>
          </p:txBody>
        </p:sp>
        <p:sp>
          <p:nvSpPr>
            <p:cNvPr id="176165" name="Line 37">
              <a:extLst>
                <a:ext uri="{FF2B5EF4-FFF2-40B4-BE49-F238E27FC236}">
                  <a16:creationId xmlns:a16="http://schemas.microsoft.com/office/drawing/2014/main" id="{BC9C4BE6-BA4A-5029-6416-BA193D374FD9}"/>
                </a:ext>
              </a:extLst>
            </p:cNvPr>
            <p:cNvSpPr>
              <a:spLocks noChangeShapeType="1"/>
            </p:cNvSpPr>
            <p:nvPr/>
          </p:nvSpPr>
          <p:spPr bwMode="auto">
            <a:xfrm rot="10800000">
              <a:off x="1711" y="3274"/>
              <a:ext cx="291" cy="0"/>
            </a:xfrm>
            <a:prstGeom prst="line">
              <a:avLst/>
            </a:prstGeom>
            <a:noFill/>
            <a:ln w="50800">
              <a:solidFill>
                <a:srgbClr val="0066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44"/>
                                        </p:tgtEl>
                                        <p:attrNameLst>
                                          <p:attrName>style.visibility</p:attrName>
                                        </p:attrNameLst>
                                      </p:cBhvr>
                                      <p:to>
                                        <p:strVal val="visible"/>
                                      </p:to>
                                    </p:set>
                                    <p:animEffect transition="in" filter="dissolve">
                                      <p:cBhvr>
                                        <p:cTn id="7" dur="500"/>
                                        <p:tgtEl>
                                          <p:spTgt spid="17614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76157"/>
                                        </p:tgtEl>
                                        <p:attrNameLst>
                                          <p:attrName>style.visibility</p:attrName>
                                        </p:attrNameLst>
                                      </p:cBhvr>
                                      <p:to>
                                        <p:strVal val="visible"/>
                                      </p:to>
                                    </p:set>
                                    <p:animEffect transition="in" filter="wipe(right)">
                                      <p:cBhvr>
                                        <p:cTn id="11" dur="500"/>
                                        <p:tgtEl>
                                          <p:spTgt spid="176157"/>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76152"/>
                                        </p:tgtEl>
                                        <p:attrNameLst>
                                          <p:attrName>style.visibility</p:attrName>
                                        </p:attrNameLst>
                                      </p:cBhvr>
                                      <p:to>
                                        <p:strVal val="visible"/>
                                      </p:to>
                                    </p:set>
                                    <p:animEffect transition="in" filter="strips(downLeft)">
                                      <p:cBhvr>
                                        <p:cTn id="15" dur="500"/>
                                        <p:tgtEl>
                                          <p:spTgt spid="1761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6155"/>
                                        </p:tgtEl>
                                        <p:attrNameLst>
                                          <p:attrName>style.visibility</p:attrName>
                                        </p:attrNameLst>
                                      </p:cBhvr>
                                      <p:to>
                                        <p:strVal val="visible"/>
                                      </p:to>
                                    </p:set>
                                    <p:animEffect transition="in" filter="dissolve">
                                      <p:cBhvr>
                                        <p:cTn id="20" dur="500"/>
                                        <p:tgtEl>
                                          <p:spTgt spid="176155"/>
                                        </p:tgtEl>
                                      </p:cBhvr>
                                    </p:animEffect>
                                  </p:childTnLst>
                                </p:cTn>
                              </p:par>
                            </p:childTnLst>
                          </p:cTn>
                        </p:par>
                        <p:par>
                          <p:cTn id="21" fill="hold" nodeType="afterGroup">
                            <p:stCondLst>
                              <p:cond delay="500"/>
                            </p:stCondLst>
                            <p:childTnLst>
                              <p:par>
                                <p:cTn id="22" presetID="18" presetClass="entr" presetSubtype="9" fill="hold" nodeType="afterEffect">
                                  <p:stCondLst>
                                    <p:cond delay="0"/>
                                  </p:stCondLst>
                                  <p:childTnLst>
                                    <p:set>
                                      <p:cBhvr>
                                        <p:cTn id="23" dur="1" fill="hold">
                                          <p:stCondLst>
                                            <p:cond delay="0"/>
                                          </p:stCondLst>
                                        </p:cTn>
                                        <p:tgtEl>
                                          <p:spTgt spid="176158"/>
                                        </p:tgtEl>
                                        <p:attrNameLst>
                                          <p:attrName>style.visibility</p:attrName>
                                        </p:attrNameLst>
                                      </p:cBhvr>
                                      <p:to>
                                        <p:strVal val="visible"/>
                                      </p:to>
                                    </p:set>
                                    <p:animEffect transition="in" filter="strips(upLeft)">
                                      <p:cBhvr>
                                        <p:cTn id="24" dur="500"/>
                                        <p:tgtEl>
                                          <p:spTgt spid="1761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76156"/>
                                        </p:tgtEl>
                                        <p:attrNameLst>
                                          <p:attrName>style.visibility</p:attrName>
                                        </p:attrNameLst>
                                      </p:cBhvr>
                                      <p:to>
                                        <p:strVal val="visible"/>
                                      </p:to>
                                    </p:set>
                                    <p:animEffect transition="in" filter="dissolve">
                                      <p:cBhvr>
                                        <p:cTn id="29" dur="500"/>
                                        <p:tgtEl>
                                          <p:spTgt spid="176156"/>
                                        </p:tgtEl>
                                      </p:cBhvr>
                                    </p:animEffect>
                                  </p:childTnLst>
                                </p:cTn>
                              </p:par>
                            </p:childTnLst>
                          </p:cTn>
                        </p:par>
                        <p:par>
                          <p:cTn id="30" fill="hold" nodeType="afterGroup">
                            <p:stCondLst>
                              <p:cond delay="500"/>
                            </p:stCondLst>
                            <p:childTnLst>
                              <p:par>
                                <p:cTn id="31" presetID="18" presetClass="entr" presetSubtype="12" fill="hold" nodeType="afterEffect">
                                  <p:stCondLst>
                                    <p:cond delay="0"/>
                                  </p:stCondLst>
                                  <p:childTnLst>
                                    <p:set>
                                      <p:cBhvr>
                                        <p:cTn id="32" dur="1" fill="hold">
                                          <p:stCondLst>
                                            <p:cond delay="0"/>
                                          </p:stCondLst>
                                        </p:cTn>
                                        <p:tgtEl>
                                          <p:spTgt spid="176162"/>
                                        </p:tgtEl>
                                        <p:attrNameLst>
                                          <p:attrName>style.visibility</p:attrName>
                                        </p:attrNameLst>
                                      </p:cBhvr>
                                      <p:to>
                                        <p:strVal val="visible"/>
                                      </p:to>
                                    </p:set>
                                    <p:animEffect transition="in" filter="strips(downLeft)">
                                      <p:cBhvr>
                                        <p:cTn id="33" dur="500"/>
                                        <p:tgtEl>
                                          <p:spTgt spid="17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4" grpId="0" animBg="1"/>
      <p:bldP spid="176155" grpId="0" animBg="1"/>
      <p:bldP spid="1761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8" y="457200"/>
            <a:ext cx="8820286" cy="870984"/>
          </a:xfrm>
        </p:spPr>
        <p:txBody>
          <a:bodyPr>
            <a:normAutofit fontScale="90000"/>
          </a:bodyPr>
          <a:lstStyle/>
          <a:p>
            <a:r>
              <a:rPr lang="en-US" b="1" dirty="0"/>
              <a:t>PENSION FUNDS AND LIFE INSURANCE COMPANIES</a:t>
            </a:r>
          </a:p>
        </p:txBody>
      </p:sp>
      <p:sp>
        <p:nvSpPr>
          <p:cNvPr id="3" name="Content Placeholder 2"/>
          <p:cNvSpPr>
            <a:spLocks noGrp="1"/>
          </p:cNvSpPr>
          <p:nvPr>
            <p:ph sz="quarter" idx="10"/>
          </p:nvPr>
        </p:nvSpPr>
        <p:spPr/>
        <p:txBody>
          <a:bodyPr>
            <a:normAutofit/>
          </a:bodyPr>
          <a:lstStyle/>
          <a:p>
            <a:pPr marL="312381" indent="-312381">
              <a:spcAft>
                <a:spcPts val="1059"/>
              </a:spcAft>
            </a:pPr>
            <a:r>
              <a:rPr lang="en-US" b="1" dirty="0"/>
              <a:t>Pension fund</a:t>
            </a:r>
            <a:r>
              <a:rPr lang="en-US" dirty="0"/>
              <a:t>:</a:t>
            </a:r>
            <a:r>
              <a:rPr lang="en-US" b="1" dirty="0"/>
              <a:t> </a:t>
            </a:r>
            <a:r>
              <a:rPr lang="en-US" dirty="0"/>
              <a:t>a type of mutual fund that holds assets to provide retirement income to its members.</a:t>
            </a:r>
          </a:p>
          <a:p>
            <a:pPr marL="312381" indent="-312381">
              <a:spcAft>
                <a:spcPts val="1059"/>
              </a:spcAft>
            </a:pPr>
            <a:r>
              <a:rPr lang="en-US" b="1" dirty="0"/>
              <a:t>Life insurance company</a:t>
            </a:r>
            <a:r>
              <a:rPr lang="en-US" dirty="0"/>
              <a:t>: sells policies that guarantee a payment to a policyholder’s beneficiaries when the policyholder dies.</a:t>
            </a:r>
          </a:p>
        </p:txBody>
      </p:sp>
    </p:spTree>
    <p:extLst>
      <p:ext uri="{BB962C8B-B14F-4D97-AF65-F5344CB8AC3E}">
        <p14:creationId xmlns:p14="http://schemas.microsoft.com/office/powerpoint/2010/main" val="4114476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BANKS</a:t>
            </a:r>
          </a:p>
        </p:txBody>
      </p:sp>
      <p:sp>
        <p:nvSpPr>
          <p:cNvPr id="3" name="Content Placeholder 2"/>
          <p:cNvSpPr>
            <a:spLocks noGrp="1"/>
          </p:cNvSpPr>
          <p:nvPr>
            <p:ph sz="quarter" idx="10"/>
          </p:nvPr>
        </p:nvSpPr>
        <p:spPr>
          <a:xfrm>
            <a:off x="191614" y="1149626"/>
            <a:ext cx="8650752" cy="4861209"/>
          </a:xfrm>
        </p:spPr>
        <p:txBody>
          <a:bodyPr>
            <a:noAutofit/>
          </a:bodyPr>
          <a:lstStyle/>
          <a:p>
            <a:pPr marL="312381" indent="-312381">
              <a:spcAft>
                <a:spcPts val="1059"/>
              </a:spcAft>
            </a:pPr>
            <a:r>
              <a:rPr lang="en-US" sz="1941" dirty="0"/>
              <a:t>Bank deposit: a claim on a bank that obliges the bank to give the depositor their cash when demanded.</a:t>
            </a:r>
          </a:p>
          <a:p>
            <a:pPr marL="312381" indent="-312381">
              <a:spcAft>
                <a:spcPts val="1059"/>
              </a:spcAft>
            </a:pPr>
            <a:r>
              <a:rPr lang="en-US" sz="1941" dirty="0"/>
              <a:t>Bank: a financial intermediary that provides liquid assets in the form of bank deposits to lenders and uses those funds to finance the illiquid investment spending needs of borrowers who don’t want to use the stock or bond markets.</a:t>
            </a:r>
          </a:p>
          <a:p>
            <a:pPr marL="635968" lvl="1" indent="-323588">
              <a:spcAft>
                <a:spcPts val="1059"/>
              </a:spcAft>
            </a:pPr>
            <a:r>
              <a:rPr lang="en-US" sz="1765" dirty="0"/>
              <a:t>A bank is lending for long periods of time while its depositors could demand their funds back at any time. How can it manage that?</a:t>
            </a:r>
          </a:p>
          <a:p>
            <a:pPr marL="635968" lvl="1" indent="-323588">
              <a:spcAft>
                <a:spcPts val="1059"/>
              </a:spcAft>
            </a:pPr>
            <a:r>
              <a:rPr lang="en-US" sz="1765" dirty="0"/>
              <a:t>On average, only a small fraction of depositors will want their cash at the same time</a:t>
            </a:r>
            <a:r>
              <a:rPr lang="en-US" sz="1765"/>
              <a:t>. So, </a:t>
            </a:r>
            <a:r>
              <a:rPr lang="en-US" sz="1765" dirty="0"/>
              <a:t>the bank needs to keep only a limited amount of cash on hand to satisfy its depositors.</a:t>
            </a:r>
          </a:p>
          <a:p>
            <a:pPr marL="635968" lvl="1" indent="-323588">
              <a:spcAft>
                <a:spcPts val="1059"/>
              </a:spcAft>
            </a:pPr>
            <a:r>
              <a:rPr lang="en-US" sz="1765" dirty="0"/>
              <a:t>In addition, individual bank deposits are guaranteed up to $250,000 by the Federal Deposit Insurance Corporation, or FDIC. This reduces the incentive to withdraw funds if there are concerns about the bank.</a:t>
            </a:r>
          </a:p>
        </p:txBody>
      </p:sp>
    </p:spTree>
    <p:extLst>
      <p:ext uri="{BB962C8B-B14F-4D97-AF65-F5344CB8AC3E}">
        <p14:creationId xmlns:p14="http://schemas.microsoft.com/office/powerpoint/2010/main" val="335606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144000" cy="838200"/>
          </a:xfrm>
        </p:spPr>
        <p:txBody>
          <a:bodyPr>
            <a:noAutofit/>
          </a:bodyPr>
          <a:lstStyle/>
          <a:p>
            <a:r>
              <a:rPr lang="en-US" sz="3600" dirty="0">
                <a:solidFill>
                  <a:srgbClr val="C00000"/>
                </a:solidFill>
              </a:rPr>
              <a:t>Savings–investment spending identity</a:t>
            </a:r>
            <a:endParaRPr lang="en-US" sz="3600" spc="0" dirty="0">
              <a:solidFill>
                <a:srgbClr val="C00000"/>
              </a:solidFill>
            </a:endParaRPr>
          </a:p>
        </p:txBody>
      </p:sp>
      <p:sp>
        <p:nvSpPr>
          <p:cNvPr id="3" name="Content Placeholder 2"/>
          <p:cNvSpPr>
            <a:spLocks noGrp="1"/>
          </p:cNvSpPr>
          <p:nvPr>
            <p:ph idx="1"/>
          </p:nvPr>
        </p:nvSpPr>
        <p:spPr>
          <a:xfrm>
            <a:off x="114300" y="762000"/>
            <a:ext cx="8915400" cy="4648200"/>
          </a:xfrm>
        </p:spPr>
        <p:txBody>
          <a:bodyPr>
            <a:noAutofit/>
          </a:bodyPr>
          <a:lstStyle/>
          <a:p>
            <a:pPr algn="ctr"/>
            <a:r>
              <a:rPr lang="en-US" sz="2800" dirty="0">
                <a:solidFill>
                  <a:srgbClr val="990033"/>
                </a:solidFill>
              </a:rPr>
              <a:t>GDP = </a:t>
            </a:r>
            <a:r>
              <a:rPr lang="en-US" sz="2800" i="1" dirty="0">
                <a:solidFill>
                  <a:srgbClr val="990033"/>
                </a:solidFill>
              </a:rPr>
              <a:t>C</a:t>
            </a:r>
            <a:r>
              <a:rPr lang="en-US" sz="2800" dirty="0">
                <a:solidFill>
                  <a:srgbClr val="990033"/>
                </a:solidFill>
              </a:rPr>
              <a:t> +</a:t>
            </a:r>
            <a:r>
              <a:rPr lang="en-US" sz="2800" i="1" dirty="0">
                <a:solidFill>
                  <a:srgbClr val="990033"/>
                </a:solidFill>
              </a:rPr>
              <a:t> I</a:t>
            </a:r>
            <a:r>
              <a:rPr lang="en-US" sz="2800" dirty="0">
                <a:solidFill>
                  <a:srgbClr val="990033"/>
                </a:solidFill>
              </a:rPr>
              <a:t> +</a:t>
            </a:r>
            <a:r>
              <a:rPr lang="en-US" sz="2800" i="1" dirty="0">
                <a:solidFill>
                  <a:srgbClr val="990033"/>
                </a:solidFill>
              </a:rPr>
              <a:t> G.</a:t>
            </a:r>
          </a:p>
          <a:p>
            <a:r>
              <a:rPr lang="en-US" sz="2000" dirty="0"/>
              <a:t>Total income = total spending. Total income can go to consumer spending </a:t>
            </a:r>
            <a:r>
              <a:rPr lang="en-US" sz="2000" dirty="0">
                <a:solidFill>
                  <a:srgbClr val="990033"/>
                </a:solidFill>
              </a:rPr>
              <a:t>(C)</a:t>
            </a:r>
            <a:r>
              <a:rPr lang="en-US" sz="2000" dirty="0"/>
              <a:t> or government purchases of goods and service </a:t>
            </a:r>
            <a:r>
              <a:rPr lang="en-US" sz="2000" dirty="0">
                <a:solidFill>
                  <a:srgbClr val="990033"/>
                </a:solidFill>
              </a:rPr>
              <a:t>(</a:t>
            </a:r>
            <a:r>
              <a:rPr lang="en-US" sz="2000" i="1" dirty="0">
                <a:solidFill>
                  <a:srgbClr val="990033"/>
                </a:solidFill>
              </a:rPr>
              <a:t>G</a:t>
            </a:r>
            <a:r>
              <a:rPr lang="en-US" sz="2000" dirty="0">
                <a:solidFill>
                  <a:srgbClr val="990033"/>
                </a:solidFill>
              </a:rPr>
              <a:t>)</a:t>
            </a:r>
            <a:r>
              <a:rPr lang="en-US" sz="2000" dirty="0"/>
              <a:t> or be saved </a:t>
            </a:r>
            <a:r>
              <a:rPr lang="en-US" sz="2000" dirty="0">
                <a:solidFill>
                  <a:srgbClr val="990033"/>
                </a:solidFill>
              </a:rPr>
              <a:t>(</a:t>
            </a:r>
            <a:r>
              <a:rPr lang="en-US" sz="2000" i="1" dirty="0">
                <a:solidFill>
                  <a:srgbClr val="990033"/>
                </a:solidFill>
              </a:rPr>
              <a:t>S</a:t>
            </a:r>
            <a:r>
              <a:rPr lang="en-US" sz="2000" dirty="0">
                <a:solidFill>
                  <a:srgbClr val="990033"/>
                </a:solidFill>
              </a:rPr>
              <a:t>).</a:t>
            </a:r>
          </a:p>
          <a:p>
            <a:pPr algn="ctr"/>
            <a:r>
              <a:rPr lang="en-US" sz="2800" dirty="0">
                <a:solidFill>
                  <a:srgbClr val="990033"/>
                </a:solidFill>
              </a:rPr>
              <a:t>GDP = </a:t>
            </a:r>
            <a:r>
              <a:rPr lang="en-US" sz="2800" i="1" dirty="0">
                <a:solidFill>
                  <a:srgbClr val="990033"/>
                </a:solidFill>
              </a:rPr>
              <a:t>C</a:t>
            </a:r>
            <a:r>
              <a:rPr lang="en-US" sz="2800" dirty="0">
                <a:solidFill>
                  <a:srgbClr val="990033"/>
                </a:solidFill>
              </a:rPr>
              <a:t> + </a:t>
            </a:r>
            <a:r>
              <a:rPr lang="en-US" sz="2800" i="1" dirty="0">
                <a:solidFill>
                  <a:srgbClr val="990033"/>
                </a:solidFill>
              </a:rPr>
              <a:t>G</a:t>
            </a:r>
            <a:r>
              <a:rPr lang="en-US" sz="2800" dirty="0">
                <a:solidFill>
                  <a:srgbClr val="990033"/>
                </a:solidFill>
              </a:rPr>
              <a:t> + </a:t>
            </a:r>
            <a:r>
              <a:rPr lang="en-US" sz="2800" i="1" dirty="0">
                <a:solidFill>
                  <a:srgbClr val="990033"/>
                </a:solidFill>
              </a:rPr>
              <a:t>S.</a:t>
            </a:r>
          </a:p>
          <a:p>
            <a:r>
              <a:rPr lang="en-US" sz="2000" dirty="0"/>
              <a:t>Total income = consumption spending + savings. Total spending consists of either consumption spending </a:t>
            </a:r>
            <a:r>
              <a:rPr lang="en-US" sz="2000" dirty="0">
                <a:solidFill>
                  <a:srgbClr val="990033"/>
                </a:solidFill>
              </a:rPr>
              <a:t>(</a:t>
            </a:r>
            <a:r>
              <a:rPr lang="en-US" sz="2000" i="1" dirty="0">
                <a:solidFill>
                  <a:srgbClr val="990033"/>
                </a:solidFill>
              </a:rPr>
              <a:t>C</a:t>
            </a:r>
            <a:r>
              <a:rPr lang="en-US" sz="2000" dirty="0">
                <a:solidFill>
                  <a:srgbClr val="990033"/>
                </a:solidFill>
              </a:rPr>
              <a:t> + </a:t>
            </a:r>
            <a:r>
              <a:rPr lang="en-US" sz="2000" i="1" dirty="0">
                <a:solidFill>
                  <a:srgbClr val="990033"/>
                </a:solidFill>
              </a:rPr>
              <a:t>G</a:t>
            </a:r>
            <a:r>
              <a:rPr lang="en-US" sz="2000" dirty="0">
                <a:solidFill>
                  <a:srgbClr val="990033"/>
                </a:solidFill>
              </a:rPr>
              <a:t>) </a:t>
            </a:r>
            <a:r>
              <a:rPr lang="en-US" sz="2000" dirty="0"/>
              <a:t>or investment spending </a:t>
            </a:r>
            <a:r>
              <a:rPr lang="en-US" sz="2000" dirty="0">
                <a:solidFill>
                  <a:srgbClr val="990033"/>
                </a:solidFill>
              </a:rPr>
              <a:t>(</a:t>
            </a:r>
            <a:r>
              <a:rPr lang="en-US" sz="2000" i="1" dirty="0">
                <a:solidFill>
                  <a:srgbClr val="990033"/>
                </a:solidFill>
              </a:rPr>
              <a:t>I</a:t>
            </a:r>
            <a:r>
              <a:rPr lang="en-US" sz="2000" dirty="0">
                <a:solidFill>
                  <a:srgbClr val="990033"/>
                </a:solidFill>
              </a:rPr>
              <a:t>)</a:t>
            </a:r>
            <a:r>
              <a:rPr lang="en-US" sz="2000" dirty="0"/>
              <a:t>:</a:t>
            </a:r>
          </a:p>
          <a:p>
            <a:pPr algn="ctr"/>
            <a:r>
              <a:rPr lang="en-US" sz="2800" dirty="0">
                <a:solidFill>
                  <a:srgbClr val="990033"/>
                </a:solidFill>
              </a:rPr>
              <a:t>GDP = </a:t>
            </a:r>
            <a:r>
              <a:rPr lang="en-US" sz="2800" i="1" dirty="0">
                <a:solidFill>
                  <a:srgbClr val="990033"/>
                </a:solidFill>
              </a:rPr>
              <a:t>C</a:t>
            </a:r>
            <a:r>
              <a:rPr lang="en-US" sz="2800" dirty="0">
                <a:solidFill>
                  <a:srgbClr val="990033"/>
                </a:solidFill>
              </a:rPr>
              <a:t> + </a:t>
            </a:r>
            <a:r>
              <a:rPr lang="en-US" sz="2800" i="1" dirty="0">
                <a:solidFill>
                  <a:srgbClr val="990033"/>
                </a:solidFill>
              </a:rPr>
              <a:t>G</a:t>
            </a:r>
            <a:r>
              <a:rPr lang="en-US" sz="2800" dirty="0">
                <a:solidFill>
                  <a:srgbClr val="990033"/>
                </a:solidFill>
              </a:rPr>
              <a:t> + </a:t>
            </a:r>
            <a:r>
              <a:rPr lang="en-US" sz="2800" i="1" dirty="0">
                <a:solidFill>
                  <a:srgbClr val="990033"/>
                </a:solidFill>
              </a:rPr>
              <a:t>I.</a:t>
            </a:r>
          </a:p>
          <a:p>
            <a:r>
              <a:rPr lang="en-US" sz="2000" dirty="0"/>
              <a:t>Total income = consumption spending + investment spending. Putting  these equations together, we get:</a:t>
            </a:r>
          </a:p>
          <a:p>
            <a:pPr algn="ctr"/>
            <a:r>
              <a:rPr lang="pl-PL" sz="2800" i="1" dirty="0">
                <a:solidFill>
                  <a:srgbClr val="990033"/>
                </a:solidFill>
              </a:rPr>
              <a:t>C</a:t>
            </a:r>
            <a:r>
              <a:rPr lang="pl-PL" sz="2800" dirty="0">
                <a:solidFill>
                  <a:srgbClr val="990033"/>
                </a:solidFill>
              </a:rPr>
              <a:t> + </a:t>
            </a:r>
            <a:r>
              <a:rPr lang="pl-PL" sz="2800" i="1" dirty="0">
                <a:solidFill>
                  <a:srgbClr val="990033"/>
                </a:solidFill>
              </a:rPr>
              <a:t>G</a:t>
            </a:r>
            <a:r>
              <a:rPr lang="pl-PL" sz="2800" dirty="0">
                <a:solidFill>
                  <a:srgbClr val="990033"/>
                </a:solidFill>
              </a:rPr>
              <a:t> + </a:t>
            </a:r>
            <a:r>
              <a:rPr lang="pl-PL" sz="2800" i="1" dirty="0">
                <a:solidFill>
                  <a:srgbClr val="990033"/>
                </a:solidFill>
              </a:rPr>
              <a:t>S</a:t>
            </a:r>
            <a:r>
              <a:rPr lang="pl-PL" sz="2800" dirty="0">
                <a:solidFill>
                  <a:srgbClr val="990033"/>
                </a:solidFill>
              </a:rPr>
              <a:t> = </a:t>
            </a:r>
            <a:r>
              <a:rPr lang="pl-PL" sz="2800" i="1" dirty="0">
                <a:solidFill>
                  <a:srgbClr val="990033"/>
                </a:solidFill>
              </a:rPr>
              <a:t>C</a:t>
            </a:r>
            <a:r>
              <a:rPr lang="pl-PL" sz="2800" dirty="0">
                <a:solidFill>
                  <a:srgbClr val="990033"/>
                </a:solidFill>
              </a:rPr>
              <a:t> + </a:t>
            </a:r>
            <a:r>
              <a:rPr lang="pl-PL" sz="2800" i="1" dirty="0">
                <a:solidFill>
                  <a:srgbClr val="990033"/>
                </a:solidFill>
              </a:rPr>
              <a:t>G</a:t>
            </a:r>
            <a:r>
              <a:rPr lang="pl-PL" sz="2800" dirty="0">
                <a:solidFill>
                  <a:srgbClr val="990033"/>
                </a:solidFill>
              </a:rPr>
              <a:t> + </a:t>
            </a:r>
            <a:r>
              <a:rPr lang="pl-PL" sz="2800" i="1" dirty="0">
                <a:solidFill>
                  <a:srgbClr val="990033"/>
                </a:solidFill>
              </a:rPr>
              <a:t>I</a:t>
            </a:r>
          </a:p>
          <a:p>
            <a:r>
              <a:rPr lang="en-US" sz="2000" dirty="0"/>
              <a:t>Consumption spending = consumption spending + savings + investment spending.  Subtracting </a:t>
            </a:r>
            <a:r>
              <a:rPr lang="en-US" sz="2000" dirty="0">
                <a:solidFill>
                  <a:srgbClr val="990033"/>
                </a:solidFill>
              </a:rPr>
              <a:t>(</a:t>
            </a:r>
            <a:r>
              <a:rPr lang="en-US" sz="2000" i="1" dirty="0">
                <a:solidFill>
                  <a:srgbClr val="990033"/>
                </a:solidFill>
              </a:rPr>
              <a:t>C</a:t>
            </a:r>
            <a:r>
              <a:rPr lang="en-US" sz="2000" dirty="0">
                <a:solidFill>
                  <a:srgbClr val="990033"/>
                </a:solidFill>
              </a:rPr>
              <a:t> + </a:t>
            </a:r>
            <a:r>
              <a:rPr lang="en-US" sz="2000" i="1" dirty="0">
                <a:solidFill>
                  <a:srgbClr val="990033"/>
                </a:solidFill>
              </a:rPr>
              <a:t>G</a:t>
            </a:r>
            <a:r>
              <a:rPr lang="en-US" sz="2000" dirty="0">
                <a:solidFill>
                  <a:srgbClr val="990033"/>
                </a:solidFill>
              </a:rPr>
              <a:t>) </a:t>
            </a:r>
            <a:r>
              <a:rPr lang="en-US" sz="2000" dirty="0"/>
              <a:t>from both sides:</a:t>
            </a:r>
          </a:p>
          <a:p>
            <a:pPr algn="ctr"/>
            <a:r>
              <a:rPr lang="en-US" sz="2800" i="1" dirty="0">
                <a:solidFill>
                  <a:srgbClr val="990033"/>
                </a:solidFill>
              </a:rPr>
              <a:t>S</a:t>
            </a:r>
            <a:r>
              <a:rPr lang="en-US" sz="2800" dirty="0">
                <a:solidFill>
                  <a:srgbClr val="990033"/>
                </a:solidFill>
              </a:rPr>
              <a:t> = </a:t>
            </a:r>
            <a:r>
              <a:rPr lang="en-US" sz="2800" i="1" dirty="0">
                <a:solidFill>
                  <a:srgbClr val="990033"/>
                </a:solidFill>
              </a:rPr>
              <a:t>I</a:t>
            </a:r>
            <a:r>
              <a:rPr lang="en-US" sz="2800" dirty="0">
                <a:solidFill>
                  <a:srgbClr val="990033"/>
                </a:solidFill>
              </a:rPr>
              <a:t>  or </a:t>
            </a:r>
            <a:r>
              <a:rPr lang="en-US" sz="2800" dirty="0">
                <a:solidFill>
                  <a:srgbClr val="0070C0"/>
                </a:solidFill>
              </a:rPr>
              <a:t>savings = investment spending.</a:t>
            </a:r>
          </a:p>
        </p:txBody>
      </p:sp>
    </p:spTree>
    <p:extLst>
      <p:ext uri="{BB962C8B-B14F-4D97-AF65-F5344CB8AC3E}">
        <p14:creationId xmlns:p14="http://schemas.microsoft.com/office/powerpoint/2010/main" val="31212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 y="329249"/>
            <a:ext cx="8875059" cy="719821"/>
          </a:xfrm>
        </p:spPr>
        <p:txBody>
          <a:bodyPr/>
          <a:lstStyle/>
          <a:p>
            <a:r>
              <a:rPr lang="en-US" b="1" dirty="0"/>
              <a:t>FINANCIAL FLUCTUATIONS (1/3)</a:t>
            </a:r>
          </a:p>
        </p:txBody>
      </p:sp>
      <p:sp>
        <p:nvSpPr>
          <p:cNvPr id="3" name="Content Placeholder 2"/>
          <p:cNvSpPr>
            <a:spLocks noGrp="1"/>
          </p:cNvSpPr>
          <p:nvPr>
            <p:ph sz="quarter" idx="10"/>
          </p:nvPr>
        </p:nvSpPr>
        <p:spPr>
          <a:xfrm>
            <a:off x="246624" y="1171815"/>
            <a:ext cx="8650752" cy="5350009"/>
          </a:xfrm>
        </p:spPr>
        <p:txBody>
          <a:bodyPr>
            <a:normAutofit fontScale="92500" lnSpcReduction="20000"/>
          </a:bodyPr>
          <a:lstStyle/>
          <a:p>
            <a:pPr marL="312381" indent="-312381">
              <a:lnSpc>
                <a:spcPct val="110000"/>
              </a:lnSpc>
              <a:spcAft>
                <a:spcPts val="529"/>
              </a:spcAft>
            </a:pPr>
            <a:r>
              <a:rPr lang="en-US" dirty="0"/>
              <a:t>The financial system sometimes doesn’t function well and causes instability.</a:t>
            </a:r>
          </a:p>
          <a:p>
            <a:pPr marL="312381" indent="-312381">
              <a:lnSpc>
                <a:spcPct val="110000"/>
              </a:lnSpc>
              <a:spcAft>
                <a:spcPts val="529"/>
              </a:spcAft>
            </a:pPr>
            <a:r>
              <a:rPr lang="en-US" dirty="0"/>
              <a:t>What causes asset price fluctuations?</a:t>
            </a:r>
          </a:p>
          <a:p>
            <a:pPr marL="635968" lvl="1" indent="-323588">
              <a:lnSpc>
                <a:spcPct val="110000"/>
              </a:lnSpc>
              <a:spcAft>
                <a:spcPts val="529"/>
              </a:spcAft>
            </a:pPr>
            <a:r>
              <a:rPr lang="en-US" dirty="0">
                <a:ea typeface="Century Gothic" charset="0"/>
              </a:rPr>
              <a:t>The demand for stocks</a:t>
            </a:r>
          </a:p>
          <a:p>
            <a:pPr marL="948349" lvl="2" indent="-312381">
              <a:lnSpc>
                <a:spcPct val="110000"/>
              </a:lnSpc>
              <a:spcAft>
                <a:spcPts val="529"/>
              </a:spcAft>
            </a:pPr>
            <a:r>
              <a:rPr lang="en-US" dirty="0">
                <a:ea typeface="Century Gothic" charset="0"/>
              </a:rPr>
              <a:t>Demand for stocks depends on investors’ expectations about the future stock prices.</a:t>
            </a:r>
          </a:p>
          <a:p>
            <a:pPr marL="948349" lvl="2" indent="-312381">
              <a:lnSpc>
                <a:spcPct val="110000"/>
              </a:lnSpc>
              <a:spcAft>
                <a:spcPts val="529"/>
              </a:spcAft>
            </a:pPr>
            <a:r>
              <a:rPr lang="en-US" dirty="0">
                <a:ea typeface="Century Gothic" charset="0"/>
              </a:rPr>
              <a:t>It is also affected by attractiveness of bonds and other substitute assets. </a:t>
            </a:r>
          </a:p>
          <a:p>
            <a:pPr marL="635968" lvl="1" indent="-323588">
              <a:lnSpc>
                <a:spcPct val="110000"/>
              </a:lnSpc>
              <a:spcAft>
                <a:spcPts val="529"/>
              </a:spcAft>
            </a:pPr>
            <a:r>
              <a:rPr lang="en-US" dirty="0">
                <a:ea typeface="Century Gothic" charset="0"/>
              </a:rPr>
              <a:t>The demand for other assets</a:t>
            </a:r>
          </a:p>
          <a:p>
            <a:pPr marL="948349" lvl="2" indent="-312381">
              <a:lnSpc>
                <a:spcPct val="110000"/>
              </a:lnSpc>
              <a:spcAft>
                <a:spcPts val="529"/>
              </a:spcAft>
            </a:pPr>
            <a:r>
              <a:rPr lang="en-US" dirty="0">
                <a:ea typeface="Century Gothic" charset="0"/>
              </a:rPr>
              <a:t>The demand for other assets depends on the expected income and expected prices.</a:t>
            </a:r>
          </a:p>
          <a:p>
            <a:pPr marL="948349" lvl="2" indent="-312381">
              <a:lnSpc>
                <a:spcPct val="110000"/>
              </a:lnSpc>
              <a:spcAft>
                <a:spcPts val="529"/>
              </a:spcAft>
            </a:pPr>
            <a:r>
              <a:rPr lang="en-US" dirty="0">
                <a:ea typeface="Century Gothic" charset="0"/>
              </a:rPr>
              <a:t>Demand for housing, for example, depends on implicit rent (an estimate of the amount that homeowners, in effect, pay to themselves).</a:t>
            </a:r>
          </a:p>
        </p:txBody>
      </p:sp>
    </p:spTree>
    <p:extLst>
      <p:ext uri="{BB962C8B-B14F-4D97-AF65-F5344CB8AC3E}">
        <p14:creationId xmlns:p14="http://schemas.microsoft.com/office/powerpoint/2010/main" val="297405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171663"/>
            <a:ext cx="8875059" cy="719821"/>
          </a:xfrm>
        </p:spPr>
        <p:txBody>
          <a:bodyPr/>
          <a:lstStyle/>
          <a:p>
            <a:r>
              <a:rPr lang="en-US" b="1" dirty="0"/>
              <a:t>FINANCIAL FLUCTUATIONS (2/3)</a:t>
            </a:r>
          </a:p>
        </p:txBody>
      </p:sp>
      <p:sp>
        <p:nvSpPr>
          <p:cNvPr id="3" name="Content Placeholder 2"/>
          <p:cNvSpPr>
            <a:spLocks noGrp="1"/>
          </p:cNvSpPr>
          <p:nvPr>
            <p:ph sz="quarter" idx="10"/>
          </p:nvPr>
        </p:nvSpPr>
        <p:spPr>
          <a:xfrm>
            <a:off x="6927" y="1143000"/>
            <a:ext cx="8650752" cy="5109882"/>
          </a:xfrm>
        </p:spPr>
        <p:txBody>
          <a:bodyPr>
            <a:normAutofit fontScale="77500" lnSpcReduction="20000"/>
          </a:bodyPr>
          <a:lstStyle/>
          <a:p>
            <a:pPr marL="312381" indent="-312381">
              <a:lnSpc>
                <a:spcPct val="120000"/>
              </a:lnSpc>
              <a:spcAft>
                <a:spcPts val="529"/>
              </a:spcAft>
            </a:pPr>
            <a:r>
              <a:rPr lang="en-US" dirty="0">
                <a:ea typeface="Century Gothic" charset="0"/>
              </a:rPr>
              <a:t>Asset Price Expectations</a:t>
            </a:r>
          </a:p>
          <a:p>
            <a:pPr marL="635968" lvl="1" indent="-323588">
              <a:lnSpc>
                <a:spcPct val="120000"/>
              </a:lnSpc>
              <a:spcAft>
                <a:spcPts val="529"/>
              </a:spcAft>
            </a:pPr>
            <a:r>
              <a:rPr lang="en-US" dirty="0">
                <a:ea typeface="Century Gothic" charset="0"/>
              </a:rPr>
              <a:t>There are two competing views about asset price expectations:</a:t>
            </a:r>
          </a:p>
          <a:p>
            <a:pPr marL="948349" lvl="2" indent="-312381">
              <a:lnSpc>
                <a:spcPct val="120000"/>
              </a:lnSpc>
              <a:spcAft>
                <a:spcPts val="529"/>
              </a:spcAft>
            </a:pPr>
            <a:r>
              <a:rPr lang="en-US" sz="2030" dirty="0">
                <a:ea typeface="Century Gothic" charset="0"/>
              </a:rPr>
              <a:t>You look at fundamentals (earnings, for example), you come up with the value, and if the current price is lower, you buy the asset.</a:t>
            </a:r>
          </a:p>
          <a:p>
            <a:pPr marL="948349" lvl="2" indent="-312381">
              <a:lnSpc>
                <a:spcPct val="120000"/>
              </a:lnSpc>
              <a:spcAft>
                <a:spcPts val="529"/>
              </a:spcAft>
            </a:pPr>
            <a:r>
              <a:rPr lang="en-US" sz="2030" dirty="0">
                <a:ea typeface="Century Gothic" charset="0"/>
              </a:rPr>
              <a:t>The efficient markets hypothesis:</a:t>
            </a:r>
          </a:p>
          <a:p>
            <a:pPr marL="1270535" lvl="3" indent="-322186">
              <a:lnSpc>
                <a:spcPct val="120000"/>
              </a:lnSpc>
              <a:spcAft>
                <a:spcPts val="529"/>
              </a:spcAft>
            </a:pPr>
            <a:r>
              <a:rPr lang="en-US" sz="1853" dirty="0">
                <a:ea typeface="Century Gothic" charset="0"/>
              </a:rPr>
              <a:t>Asset prices reflect all available information.</a:t>
            </a:r>
          </a:p>
          <a:p>
            <a:pPr marL="1270535" lvl="3" indent="-322186">
              <a:lnSpc>
                <a:spcPct val="120000"/>
              </a:lnSpc>
              <a:spcAft>
                <a:spcPts val="529"/>
              </a:spcAft>
            </a:pPr>
            <a:r>
              <a:rPr lang="en-US" sz="1853" dirty="0">
                <a:ea typeface="Century Gothic" charset="0"/>
              </a:rPr>
              <a:t>At any point in time, stock prices are fairly valued. Stock prices are neither overpriced nor underpriced.</a:t>
            </a:r>
          </a:p>
          <a:p>
            <a:pPr marL="1270535" lvl="3" indent="-322186">
              <a:lnSpc>
                <a:spcPct val="120000"/>
              </a:lnSpc>
              <a:spcAft>
                <a:spcPts val="529"/>
              </a:spcAft>
            </a:pPr>
            <a:r>
              <a:rPr lang="en-US" sz="1853" dirty="0">
                <a:ea typeface="Century Gothic" charset="0"/>
              </a:rPr>
              <a:t>Prices are unpredictable</a:t>
            </a:r>
            <a:r>
              <a:rPr lang="en-US" sz="1853" dirty="0">
                <a:ea typeface="Calibri" panose="020F0502020204030204" pitchFamily="34" charset="0"/>
              </a:rPr>
              <a:t>—</a:t>
            </a:r>
            <a:r>
              <a:rPr lang="en-US" sz="1853" dirty="0">
                <a:ea typeface="Century Gothic" charset="0"/>
              </a:rPr>
              <a:t>they follow a random walk (the movement of an unpredictable variable).</a:t>
            </a:r>
          </a:p>
          <a:p>
            <a:pPr marL="635968" lvl="1" indent="-323588">
              <a:lnSpc>
                <a:spcPct val="120000"/>
              </a:lnSpc>
              <a:spcAft>
                <a:spcPts val="529"/>
              </a:spcAft>
            </a:pPr>
            <a:r>
              <a:rPr lang="en-US" dirty="0">
                <a:ea typeface="Century Gothic" charset="0"/>
              </a:rPr>
              <a:t>Many economists regard the efficient market hypothesis as an oversimplification because investors aren’t that rational. Still, economists are very skeptical about anyone claiming that they can outsmart the market.</a:t>
            </a:r>
          </a:p>
        </p:txBody>
      </p:sp>
    </p:spTree>
    <p:extLst>
      <p:ext uri="{BB962C8B-B14F-4D97-AF65-F5344CB8AC3E}">
        <p14:creationId xmlns:p14="http://schemas.microsoft.com/office/powerpoint/2010/main" val="417579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171663"/>
            <a:ext cx="8875059" cy="719821"/>
          </a:xfrm>
        </p:spPr>
        <p:txBody>
          <a:bodyPr/>
          <a:lstStyle/>
          <a:p>
            <a:r>
              <a:rPr lang="en-US" sz="2800" b="1" dirty="0"/>
              <a:t>FINANCIAL FLUCTUATIONS (3/3)</a:t>
            </a:r>
          </a:p>
        </p:txBody>
      </p:sp>
      <p:sp>
        <p:nvSpPr>
          <p:cNvPr id="3" name="Content Placeholder 2"/>
          <p:cNvSpPr>
            <a:spLocks noGrp="1"/>
          </p:cNvSpPr>
          <p:nvPr>
            <p:ph sz="quarter" idx="10"/>
          </p:nvPr>
        </p:nvSpPr>
        <p:spPr>
          <a:xfrm>
            <a:off x="246624" y="1066800"/>
            <a:ext cx="8650752" cy="5109882"/>
          </a:xfrm>
        </p:spPr>
        <p:txBody>
          <a:bodyPr>
            <a:noAutofit/>
          </a:bodyPr>
          <a:lstStyle/>
          <a:p>
            <a:pPr marL="312381" indent="-312381">
              <a:lnSpc>
                <a:spcPct val="120000"/>
              </a:lnSpc>
              <a:spcAft>
                <a:spcPts val="1059"/>
              </a:spcAft>
            </a:pPr>
            <a:r>
              <a:rPr lang="en-US" sz="1600" b="1" dirty="0">
                <a:ea typeface="Century Gothic" charset="0"/>
              </a:rPr>
              <a:t>Asset Prices and Macroeconomics</a:t>
            </a:r>
          </a:p>
          <a:p>
            <a:pPr marL="635968" lvl="1" indent="-323588">
              <a:lnSpc>
                <a:spcPct val="120000"/>
              </a:lnSpc>
              <a:spcAft>
                <a:spcPts val="1059"/>
              </a:spcAft>
            </a:pPr>
            <a:r>
              <a:rPr lang="en-US" sz="1600" dirty="0"/>
              <a:t>How should economists and policy makers deal with the fact that asset prices fluctuate a lot and that these fluctuations affect the economy?</a:t>
            </a:r>
          </a:p>
          <a:p>
            <a:pPr marL="635968" lvl="1" indent="-323588">
              <a:lnSpc>
                <a:spcPct val="120000"/>
              </a:lnSpc>
              <a:spcAft>
                <a:spcPts val="1059"/>
              </a:spcAft>
            </a:pPr>
            <a:r>
              <a:rPr lang="en-US" sz="1600" dirty="0"/>
              <a:t>On one side, policy makers are reluctant to assume that the market is wrong—that asset prices are either too high or too low.</a:t>
            </a:r>
          </a:p>
          <a:p>
            <a:pPr marL="635968" lvl="1" indent="-323588">
              <a:lnSpc>
                <a:spcPct val="120000"/>
              </a:lnSpc>
              <a:spcAft>
                <a:spcPts val="1059"/>
              </a:spcAft>
            </a:pPr>
            <a:r>
              <a:rPr lang="en-US" sz="1600" dirty="0"/>
              <a:t>On the other side, the past 25 years were marked by two huge asset bubbles:</a:t>
            </a:r>
          </a:p>
          <a:p>
            <a:pPr marL="948349" lvl="2" indent="-312381">
              <a:lnSpc>
                <a:spcPct val="120000"/>
              </a:lnSpc>
              <a:spcAft>
                <a:spcPts val="1059"/>
              </a:spcAft>
            </a:pPr>
            <a:r>
              <a:rPr lang="en-US" sz="1600" dirty="0"/>
              <a:t>The dot-com bubble: In the late 1990s, the prices of technology stocks soared, then plunged, helping to cause the 2001 recession.</a:t>
            </a:r>
          </a:p>
          <a:p>
            <a:pPr marL="948349" lvl="2" indent="-312381">
              <a:lnSpc>
                <a:spcPct val="120000"/>
              </a:lnSpc>
              <a:spcAft>
                <a:spcPts val="1059"/>
              </a:spcAft>
            </a:pPr>
            <a:r>
              <a:rPr lang="en-US" sz="1600" dirty="0"/>
              <a:t>The housing bubble: In 2008, the collapse of the housing market triggered a severe financial crisis followed by a deep recession.</a:t>
            </a:r>
          </a:p>
          <a:p>
            <a:pPr marL="312381" indent="-312381">
              <a:lnSpc>
                <a:spcPct val="120000"/>
              </a:lnSpc>
              <a:spcAft>
                <a:spcPts val="1059"/>
              </a:spcAft>
            </a:pPr>
            <a:r>
              <a:rPr lang="en-US" sz="1600" dirty="0"/>
              <a:t>These events have prompted much debate over whether and how to limit financial instability. We discuss it in Chapter 14.</a:t>
            </a:r>
            <a:endParaRPr lang="en-US" sz="1600" b="1" dirty="0">
              <a:ea typeface="Century Gothic" charset="0"/>
            </a:endParaRPr>
          </a:p>
        </p:txBody>
      </p:sp>
    </p:spTree>
    <p:extLst>
      <p:ext uri="{BB962C8B-B14F-4D97-AF65-F5344CB8AC3E}">
        <p14:creationId xmlns:p14="http://schemas.microsoft.com/office/powerpoint/2010/main" val="349753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hangingPunct="1">
              <a:defRPr/>
            </a:pPr>
            <a:r>
              <a:rPr lang="en-US" sz="4000" spc="0" dirty="0"/>
              <a:t>HOW NOW, DOW JONES?</a:t>
            </a:r>
          </a:p>
        </p:txBody>
      </p:sp>
      <p:sp>
        <p:nvSpPr>
          <p:cNvPr id="51202" name="Content Placeholder 2"/>
          <p:cNvSpPr>
            <a:spLocks noGrp="1"/>
          </p:cNvSpPr>
          <p:nvPr>
            <p:ph idx="1"/>
          </p:nvPr>
        </p:nvSpPr>
        <p:spPr>
          <a:xfrm>
            <a:off x="304800" y="228600"/>
            <a:ext cx="8839200" cy="4648200"/>
          </a:xfrm>
        </p:spPr>
        <p:txBody>
          <a:bodyPr>
            <a:normAutofit/>
          </a:bodyPr>
          <a:lstStyle/>
          <a:p>
            <a:pPr eaLnBrk="1" hangingPunct="1">
              <a:spcBef>
                <a:spcPts val="168"/>
              </a:spcBef>
              <a:spcAft>
                <a:spcPts val="1200"/>
              </a:spcAft>
              <a:defRPr/>
            </a:pPr>
            <a:r>
              <a:rPr lang="en-US" dirty="0"/>
              <a:t>Stock indexes: what and why?</a:t>
            </a:r>
          </a:p>
          <a:p>
            <a:pPr>
              <a:spcBef>
                <a:spcPts val="168"/>
              </a:spcBef>
              <a:spcAft>
                <a:spcPts val="1200"/>
              </a:spcAft>
            </a:pPr>
            <a:r>
              <a:rPr lang="en-US" sz="2800" dirty="0">
                <a:solidFill>
                  <a:srgbClr val="990033"/>
                </a:solidFill>
              </a:rPr>
              <a:t>Dow Jones Industrial Average, S&amp;P 500, and NASDAQ  are averages of a group of stocks.</a:t>
            </a:r>
          </a:p>
          <a:p>
            <a:pPr>
              <a:spcBef>
                <a:spcPts val="168"/>
              </a:spcBef>
              <a:spcAft>
                <a:spcPts val="1200"/>
              </a:spcAft>
            </a:pPr>
            <a:r>
              <a:rPr lang="en-US" sz="2800" dirty="0"/>
              <a:t>Each index gives investors a quick view of how different sectors are doing (or rather, how investors expect them to do in the future).</a:t>
            </a:r>
          </a:p>
        </p:txBody>
      </p:sp>
      <p:pic>
        <p:nvPicPr>
          <p:cNvPr id="174086" name="Picture 6" descr="File:NYSE127.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0800" y="3476625"/>
            <a:ext cx="3733800" cy="2800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56655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500"/>
                                        <p:tgtEl>
                                          <p:spTgt spid="5120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animEffect transition="in" filter="fade">
                                      <p:cBhvr>
                                        <p:cTn id="11" dur="500"/>
                                        <p:tgtEl>
                                          <p:spTgt spid="5120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animEffect transition="in" filter="fade">
                                      <p:cBhvr>
                                        <p:cTn id="15" dur="500"/>
                                        <p:tgtEl>
                                          <p:spTgt spid="5120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4086"/>
                                        </p:tgtEl>
                                        <p:attrNameLst>
                                          <p:attrName>style.visibility</p:attrName>
                                        </p:attrNameLst>
                                      </p:cBhvr>
                                      <p:to>
                                        <p:strVal val="visible"/>
                                      </p:to>
                                    </p:set>
                                    <p:animEffect transition="in" filter="fade">
                                      <p:cBhvr>
                                        <p:cTn id="19" dur="2000"/>
                                        <p:tgtEl>
                                          <p:spTgt spid="174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0" dirty="0"/>
              <a:t>BEHAVIORAL FINANCE</a:t>
            </a:r>
          </a:p>
        </p:txBody>
      </p:sp>
      <p:sp>
        <p:nvSpPr>
          <p:cNvPr id="3" name="Content Placeholder 2"/>
          <p:cNvSpPr>
            <a:spLocks noGrp="1"/>
          </p:cNvSpPr>
          <p:nvPr>
            <p:ph idx="1"/>
          </p:nvPr>
        </p:nvSpPr>
        <p:spPr>
          <a:xfrm>
            <a:off x="367099" y="685800"/>
            <a:ext cx="8839200" cy="4953000"/>
          </a:xfrm>
        </p:spPr>
        <p:txBody>
          <a:bodyPr>
            <a:noAutofit/>
          </a:bodyPr>
          <a:lstStyle/>
          <a:p>
            <a:pPr>
              <a:spcBef>
                <a:spcPts val="0"/>
              </a:spcBef>
              <a:spcAft>
                <a:spcPts val="1200"/>
              </a:spcAft>
            </a:pPr>
            <a:r>
              <a:rPr lang="en-US" sz="2800" dirty="0"/>
              <a:t>Behavioral economics (and its subfield in finance) study how people make (predictable) mistakes in their decisions.</a:t>
            </a:r>
          </a:p>
          <a:p>
            <a:pPr>
              <a:spcBef>
                <a:spcPts val="0"/>
              </a:spcBef>
              <a:spcAft>
                <a:spcPts val="1200"/>
              </a:spcAft>
            </a:pPr>
            <a:r>
              <a:rPr lang="en-US" sz="2400" b="0" dirty="0"/>
              <a:t>Investors depart from rationality in systematic ways:</a:t>
            </a:r>
          </a:p>
          <a:p>
            <a:pPr lvl="1">
              <a:spcBef>
                <a:spcPts val="0"/>
              </a:spcBef>
              <a:spcAft>
                <a:spcPts val="1200"/>
              </a:spcAft>
            </a:pPr>
            <a:r>
              <a:rPr lang="en-US" sz="2400" i="1" dirty="0">
                <a:solidFill>
                  <a:srgbClr val="0070C0"/>
                </a:solidFill>
              </a:rPr>
              <a:t>Overconfidence:</a:t>
            </a:r>
            <a:r>
              <a:rPr lang="en-US" sz="2400" b="0" i="1" dirty="0"/>
              <a:t> </a:t>
            </a:r>
            <a:r>
              <a:rPr lang="en-US" sz="2400" dirty="0">
                <a:solidFill>
                  <a:schemeClr val="tx1">
                    <a:lumMod val="75000"/>
                    <a:lumOff val="25000"/>
                  </a:schemeClr>
                </a:solidFill>
              </a:rPr>
              <a:t>having misguided faith that they are able to spot a winning stock.</a:t>
            </a:r>
          </a:p>
          <a:p>
            <a:pPr lvl="1">
              <a:spcBef>
                <a:spcPts val="0"/>
              </a:spcBef>
              <a:spcAft>
                <a:spcPts val="1200"/>
              </a:spcAft>
            </a:pPr>
            <a:r>
              <a:rPr lang="en-US" sz="2400" i="1" dirty="0">
                <a:solidFill>
                  <a:srgbClr val="0070C0"/>
                </a:solidFill>
              </a:rPr>
              <a:t>Loss aversion: </a:t>
            </a:r>
            <a:r>
              <a:rPr lang="en-US" sz="2400" dirty="0">
                <a:solidFill>
                  <a:schemeClr val="tx1">
                    <a:lumMod val="75000"/>
                    <a:lumOff val="25000"/>
                  </a:schemeClr>
                </a:solidFill>
              </a:rPr>
              <a:t>being unwilling to sell an unprofitable asset and accept the loss.</a:t>
            </a:r>
          </a:p>
          <a:p>
            <a:pPr lvl="1">
              <a:spcBef>
                <a:spcPts val="0"/>
              </a:spcBef>
              <a:spcAft>
                <a:spcPts val="1200"/>
              </a:spcAft>
            </a:pPr>
            <a:r>
              <a:rPr lang="en-US" sz="2400" i="1" dirty="0">
                <a:solidFill>
                  <a:srgbClr val="0070C0"/>
                </a:solidFill>
              </a:rPr>
              <a:t>Herd mentality: </a:t>
            </a:r>
            <a:r>
              <a:rPr lang="en-US" sz="2400" dirty="0">
                <a:solidFill>
                  <a:schemeClr val="tx1">
                    <a:lumMod val="75000"/>
                    <a:lumOff val="25000"/>
                  </a:schemeClr>
                </a:solidFill>
              </a:rPr>
              <a:t>buying an asset when its price has already been driven high and selling it when its price has already been driven low.</a:t>
            </a:r>
          </a:p>
        </p:txBody>
      </p:sp>
    </p:spTree>
    <p:extLst>
      <p:ext uri="{BB962C8B-B14F-4D97-AF65-F5344CB8AC3E}">
        <p14:creationId xmlns:p14="http://schemas.microsoft.com/office/powerpoint/2010/main" val="9974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35700"/>
            <a:ext cx="9087567" cy="870984"/>
          </a:xfrm>
        </p:spPr>
        <p:txBody>
          <a:bodyPr/>
          <a:lstStyle/>
          <a:p>
            <a:r>
              <a:rPr lang="en-US" dirty="0"/>
              <a:t>THE GREAT AMERICAN HOUSING BUBBLE</a:t>
            </a:r>
          </a:p>
        </p:txBody>
      </p:sp>
      <p:sp>
        <p:nvSpPr>
          <p:cNvPr id="5" name="Content Placeholder 4"/>
          <p:cNvSpPr>
            <a:spLocks noGrp="1"/>
          </p:cNvSpPr>
          <p:nvPr>
            <p:ph sz="quarter" idx="10"/>
          </p:nvPr>
        </p:nvSpPr>
        <p:spPr>
          <a:xfrm>
            <a:off x="199438" y="762000"/>
            <a:ext cx="8650752" cy="1271976"/>
          </a:xfrm>
        </p:spPr>
        <p:txBody>
          <a:bodyPr/>
          <a:lstStyle/>
          <a:p>
            <a:r>
              <a:rPr lang="en-US" b="1" dirty="0"/>
              <a:t>Policymakers didn’t worry about the massive rise in home values until it began to cause economic slowdown.</a:t>
            </a:r>
          </a:p>
        </p:txBody>
      </p:sp>
      <p:pic>
        <p:nvPicPr>
          <p:cNvPr id="10" name="Picture Placeholder 9" descr="Figure 10-11 A set of two dual line graphs show the index for the home prices and rent and annual new home sales across the years. The first graph shows the vertical axis labeled as “Index (January 2000 equals 100)” ranging from 0 to 200, in increments of 20 and the horizontal axis labeled as “Years” ranging from 2000 to 2016, in increments of 2 years. The graph shows the comparison of widely used index of U.S. housing prices with the U.S. government’s index of the cost of renting as index numbers with January 2000 equals 100. It shows the S&amp;P and Case-Shiller Index of home prices starting from 100 in 2002 and rises to 180 in 2006, denoting the housing boom period and then start falling to 138 in 2012. It further shows soar in the index above 180 in 2016. The graph also shows continuous rise in the index of rent of primary residence from 100 in 2002 to 165 in 2016. The second graph shows the vertical axis labeled as “New single-family houses sold (thousands)” ranging from negative 200 to 1,400 percent, in increments of 200 and the horizontal axis labeled as “Years” ranging from 2000 to 2016, in increments of 2 years. The graph shows the new family houses sold in 2002 is close to 900, which further rises to 1,300 between 2005 and 2006, and then finally falls to 350 in 2010.It shows housing boom 2003 to 2006 and housing bust between the years 2006 to 2010. All values are estimated.">
            <a:extLst>
              <a:ext uri="{FF2B5EF4-FFF2-40B4-BE49-F238E27FC236}">
                <a16:creationId xmlns:a16="http://schemas.microsoft.com/office/drawing/2014/main" id="{1AF454C4-100F-41AE-9C0D-DFA294E8077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24314" y="2076312"/>
            <a:ext cx="8000999" cy="4024707"/>
          </a:xfrm>
          <a:prstGeom prst="rect">
            <a:avLst/>
          </a:prstGeom>
        </p:spPr>
      </p:pic>
      <p:sp>
        <p:nvSpPr>
          <p:cNvPr id="2" name="Rectangle 1">
            <a:extLst>
              <a:ext uri="{FF2B5EF4-FFF2-40B4-BE49-F238E27FC236}">
                <a16:creationId xmlns:a16="http://schemas.microsoft.com/office/drawing/2014/main" id="{1A217FEF-3DD1-4087-9AFF-62C133AF1E5F}"/>
              </a:ext>
            </a:extLst>
          </p:cNvPr>
          <p:cNvSpPr/>
          <p:nvPr/>
        </p:nvSpPr>
        <p:spPr>
          <a:xfrm>
            <a:off x="2667000" y="6143355"/>
            <a:ext cx="4419600" cy="461665"/>
          </a:xfrm>
          <a:prstGeom prst="rect">
            <a:avLst/>
          </a:prstGeom>
        </p:spPr>
        <p:txBody>
          <a:bodyPr wrap="square">
            <a:spAutoFit/>
          </a:bodyPr>
          <a:lstStyle/>
          <a:p>
            <a:pPr algn="ctr">
              <a:defRPr/>
            </a:pPr>
            <a:r>
              <a:rPr lang="en-US" altLang="en-US" sz="2400" dirty="0">
                <a:hlinkClick r:id="rId3"/>
              </a:rPr>
              <a:t>Credit Crisis Explained </a:t>
            </a:r>
            <a:endParaRPr lang="en-US" altLang="en-US" sz="2400" dirty="0"/>
          </a:p>
        </p:txBody>
      </p:sp>
    </p:spTree>
    <p:extLst>
      <p:ext uri="{BB962C8B-B14F-4D97-AF65-F5344CB8AC3E}">
        <p14:creationId xmlns:p14="http://schemas.microsoft.com/office/powerpoint/2010/main" val="1289495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5C8E8-4E70-5ED9-DB57-1DD6C7EF2E5B}"/>
              </a:ext>
            </a:extLst>
          </p:cNvPr>
          <p:cNvPicPr>
            <a:picLocks noChangeAspect="1"/>
          </p:cNvPicPr>
          <p:nvPr/>
        </p:nvPicPr>
        <p:blipFill>
          <a:blip r:embed="rId2"/>
          <a:stretch>
            <a:fillRect/>
          </a:stretch>
        </p:blipFill>
        <p:spPr>
          <a:xfrm>
            <a:off x="381000" y="609600"/>
            <a:ext cx="8382000" cy="5791200"/>
          </a:xfrm>
          <a:prstGeom prst="rect">
            <a:avLst/>
          </a:prstGeom>
        </p:spPr>
      </p:pic>
    </p:spTree>
    <p:extLst>
      <p:ext uri="{BB962C8B-B14F-4D97-AF65-F5344CB8AC3E}">
        <p14:creationId xmlns:p14="http://schemas.microsoft.com/office/powerpoint/2010/main" val="100622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Autofit/>
          </a:bodyPr>
          <a:lstStyle/>
          <a:p>
            <a:r>
              <a:rPr lang="en-US" sz="4000" spc="0" dirty="0"/>
              <a:t>THE SAVINGS–INVESTMENT SPENDING IDENTITY</a:t>
            </a:r>
          </a:p>
        </p:txBody>
      </p:sp>
      <p:sp>
        <p:nvSpPr>
          <p:cNvPr id="3" name="Content Placeholder 2"/>
          <p:cNvSpPr>
            <a:spLocks noGrp="1"/>
          </p:cNvSpPr>
          <p:nvPr>
            <p:ph idx="1"/>
          </p:nvPr>
        </p:nvSpPr>
        <p:spPr>
          <a:xfrm>
            <a:off x="304800" y="457200"/>
            <a:ext cx="8839200" cy="4648200"/>
          </a:xfrm>
        </p:spPr>
        <p:txBody>
          <a:bodyPr>
            <a:noAutofit/>
          </a:bodyPr>
          <a:lstStyle/>
          <a:p>
            <a:pPr>
              <a:spcBef>
                <a:spcPts val="0"/>
              </a:spcBef>
              <a:spcAft>
                <a:spcPts val="1800"/>
              </a:spcAft>
            </a:pPr>
            <a:r>
              <a:rPr lang="en-US" sz="2800" dirty="0"/>
              <a:t>Now let’s take a closer look at savings.</a:t>
            </a:r>
          </a:p>
          <a:p>
            <a:pPr>
              <a:spcBef>
                <a:spcPts val="0"/>
              </a:spcBef>
              <a:spcAft>
                <a:spcPts val="1800"/>
              </a:spcAft>
            </a:pPr>
            <a:r>
              <a:rPr lang="en-US" sz="2800" dirty="0"/>
              <a:t>Government can also save (or not).</a:t>
            </a:r>
          </a:p>
          <a:p>
            <a:pPr>
              <a:spcBef>
                <a:spcPts val="0"/>
              </a:spcBef>
              <a:spcAft>
                <a:spcPts val="1800"/>
              </a:spcAft>
            </a:pPr>
            <a:r>
              <a:rPr lang="en-US" sz="2800" i="1" dirty="0">
                <a:solidFill>
                  <a:srgbClr val="990033"/>
                </a:solidFill>
              </a:rPr>
              <a:t>Budget surplus: </a:t>
            </a:r>
            <a:r>
              <a:rPr lang="en-US" sz="2800" b="0" dirty="0"/>
              <a:t>excess of tax revenue over government spending.</a:t>
            </a:r>
          </a:p>
          <a:p>
            <a:pPr>
              <a:spcBef>
                <a:spcPts val="0"/>
              </a:spcBef>
              <a:spcAft>
                <a:spcPts val="1800"/>
              </a:spcAft>
            </a:pPr>
            <a:r>
              <a:rPr lang="en-US" sz="2800" i="1" dirty="0">
                <a:solidFill>
                  <a:srgbClr val="990033"/>
                </a:solidFill>
              </a:rPr>
              <a:t>Budget deficit: </a:t>
            </a:r>
            <a:r>
              <a:rPr lang="en-US" sz="2800" b="0" dirty="0"/>
              <a:t>excess of government spending over tax revenue.</a:t>
            </a:r>
          </a:p>
          <a:p>
            <a:pPr>
              <a:spcBef>
                <a:spcPts val="0"/>
              </a:spcBef>
              <a:spcAft>
                <a:spcPts val="1800"/>
              </a:spcAft>
            </a:pPr>
            <a:r>
              <a:rPr lang="en-US" sz="2800" i="1" dirty="0">
                <a:solidFill>
                  <a:srgbClr val="990033"/>
                </a:solidFill>
              </a:rPr>
              <a:t>Budget balance:</a:t>
            </a:r>
            <a:r>
              <a:rPr lang="en-US" sz="2800" b="0" dirty="0"/>
              <a:t> the difference between tax revenue and government spending.</a:t>
            </a:r>
          </a:p>
          <a:p>
            <a:pPr>
              <a:spcBef>
                <a:spcPts val="0"/>
              </a:spcBef>
              <a:spcAft>
                <a:spcPts val="1800"/>
              </a:spcAft>
            </a:pPr>
            <a:r>
              <a:rPr lang="en-US" sz="2800" i="1" dirty="0">
                <a:solidFill>
                  <a:srgbClr val="990033"/>
                </a:solidFill>
              </a:rPr>
              <a:t>National savings: </a:t>
            </a:r>
            <a:r>
              <a:rPr lang="en-US" sz="2800" b="0" dirty="0"/>
              <a:t>the sum of private savings and the budget balance (the total amount of savings generated within the economy).</a:t>
            </a:r>
            <a:endParaRPr lang="en-US" sz="2800" dirty="0"/>
          </a:p>
        </p:txBody>
      </p:sp>
    </p:spTree>
    <p:extLst>
      <p:ext uri="{BB962C8B-B14F-4D97-AF65-F5344CB8AC3E}">
        <p14:creationId xmlns:p14="http://schemas.microsoft.com/office/powerpoint/2010/main" val="6399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Autofit/>
          </a:bodyPr>
          <a:lstStyle/>
          <a:p>
            <a:r>
              <a:rPr lang="en-US" sz="3600" spc="0" dirty="0"/>
              <a:t>THE SAVINGS–INVESTMENT SPENDING IDENTITY IN A CLOSED ECONOMY</a:t>
            </a:r>
          </a:p>
        </p:txBody>
      </p:sp>
      <p:sp>
        <p:nvSpPr>
          <p:cNvPr id="3" name="Content Placeholder 2"/>
          <p:cNvSpPr>
            <a:spLocks noGrp="1"/>
          </p:cNvSpPr>
          <p:nvPr>
            <p:ph idx="1"/>
          </p:nvPr>
        </p:nvSpPr>
        <p:spPr>
          <a:xfrm>
            <a:off x="304800" y="495300"/>
            <a:ext cx="8382000" cy="5753100"/>
          </a:xfrm>
        </p:spPr>
        <p:txBody>
          <a:bodyPr>
            <a:noAutofit/>
          </a:bodyPr>
          <a:lstStyle/>
          <a:p>
            <a:pPr algn="ctr"/>
            <a:r>
              <a:rPr lang="en-US" sz="3200" i="1" dirty="0">
                <a:solidFill>
                  <a:srgbClr val="990033"/>
                </a:solidFill>
              </a:rPr>
              <a:t>S</a:t>
            </a:r>
            <a:r>
              <a:rPr lang="en-US" sz="3200" i="1" baseline="-25000" dirty="0">
                <a:solidFill>
                  <a:srgbClr val="990033"/>
                </a:solidFill>
              </a:rPr>
              <a:t>Government</a:t>
            </a:r>
            <a:r>
              <a:rPr lang="en-US" sz="3200" i="1" dirty="0">
                <a:solidFill>
                  <a:srgbClr val="990033"/>
                </a:solidFill>
              </a:rPr>
              <a:t> </a:t>
            </a:r>
            <a:r>
              <a:rPr lang="en-US" sz="3200" dirty="0">
                <a:solidFill>
                  <a:srgbClr val="990033"/>
                </a:solidFill>
              </a:rPr>
              <a:t>= </a:t>
            </a:r>
            <a:r>
              <a:rPr lang="en-US" sz="3200" i="1" dirty="0">
                <a:solidFill>
                  <a:srgbClr val="990033"/>
                </a:solidFill>
              </a:rPr>
              <a:t>T </a:t>
            </a:r>
            <a:r>
              <a:rPr lang="en-US" sz="3200" dirty="0">
                <a:solidFill>
                  <a:srgbClr val="990033"/>
                </a:solidFill>
              </a:rPr>
              <a:t>− </a:t>
            </a:r>
            <a:r>
              <a:rPr lang="en-US" sz="3200" i="1" dirty="0">
                <a:solidFill>
                  <a:srgbClr val="990033"/>
                </a:solidFill>
              </a:rPr>
              <a:t>TR </a:t>
            </a:r>
            <a:r>
              <a:rPr lang="en-US" sz="3200" dirty="0">
                <a:solidFill>
                  <a:srgbClr val="990033"/>
                </a:solidFill>
              </a:rPr>
              <a:t>− </a:t>
            </a:r>
            <a:r>
              <a:rPr lang="en-US" sz="3200" i="1" dirty="0">
                <a:solidFill>
                  <a:srgbClr val="990033"/>
                </a:solidFill>
              </a:rPr>
              <a:t>G</a:t>
            </a:r>
          </a:p>
          <a:p>
            <a:pPr algn="ctr"/>
            <a:endParaRPr lang="en-US" sz="3200" dirty="0">
              <a:solidFill>
                <a:srgbClr val="990033"/>
              </a:solidFill>
            </a:endParaRPr>
          </a:p>
          <a:p>
            <a:r>
              <a:rPr lang="en-US" sz="3200" i="1" dirty="0">
                <a:solidFill>
                  <a:srgbClr val="990033"/>
                </a:solidFill>
              </a:rPr>
              <a:t>T</a:t>
            </a:r>
            <a:r>
              <a:rPr lang="en-US" sz="3200" i="1" dirty="0"/>
              <a:t> </a:t>
            </a:r>
            <a:r>
              <a:rPr lang="en-US" sz="3200" dirty="0"/>
              <a:t>= the value of tax revenues and </a:t>
            </a:r>
          </a:p>
          <a:p>
            <a:r>
              <a:rPr lang="en-US" sz="3200" i="1" dirty="0">
                <a:solidFill>
                  <a:srgbClr val="990033"/>
                </a:solidFill>
              </a:rPr>
              <a:t>TR</a:t>
            </a:r>
            <a:r>
              <a:rPr lang="en-US" sz="3200" i="1" dirty="0"/>
              <a:t> </a:t>
            </a:r>
            <a:r>
              <a:rPr lang="en-US" sz="3200" dirty="0"/>
              <a:t>= the value of government transfers.</a:t>
            </a:r>
          </a:p>
          <a:p>
            <a:pPr algn="ctr"/>
            <a:r>
              <a:rPr lang="en-US" sz="3200" i="1" dirty="0">
                <a:solidFill>
                  <a:srgbClr val="990033"/>
                </a:solidFill>
              </a:rPr>
              <a:t>S</a:t>
            </a:r>
            <a:r>
              <a:rPr lang="en-US" sz="3200" i="1" baseline="-25000" dirty="0">
                <a:solidFill>
                  <a:srgbClr val="990033"/>
                </a:solidFill>
              </a:rPr>
              <a:t>National</a:t>
            </a:r>
            <a:r>
              <a:rPr lang="en-US" sz="3200" dirty="0">
                <a:solidFill>
                  <a:srgbClr val="990033"/>
                </a:solidFill>
              </a:rPr>
              <a:t> = </a:t>
            </a:r>
            <a:r>
              <a:rPr lang="en-US" sz="3200" i="1" dirty="0">
                <a:solidFill>
                  <a:srgbClr val="990033"/>
                </a:solidFill>
              </a:rPr>
              <a:t>S</a:t>
            </a:r>
            <a:r>
              <a:rPr lang="en-US" sz="3200" i="1" baseline="-25000" dirty="0">
                <a:solidFill>
                  <a:srgbClr val="990033"/>
                </a:solidFill>
              </a:rPr>
              <a:t>Government</a:t>
            </a:r>
            <a:r>
              <a:rPr lang="en-US" sz="3200" dirty="0">
                <a:solidFill>
                  <a:srgbClr val="990033"/>
                </a:solidFill>
              </a:rPr>
              <a:t> + </a:t>
            </a:r>
            <a:r>
              <a:rPr lang="en-US" sz="3200" i="1" dirty="0">
                <a:solidFill>
                  <a:srgbClr val="990033"/>
                </a:solidFill>
              </a:rPr>
              <a:t>S</a:t>
            </a:r>
            <a:r>
              <a:rPr lang="en-US" sz="3200" i="1" baseline="-25000" dirty="0">
                <a:solidFill>
                  <a:srgbClr val="990033"/>
                </a:solidFill>
              </a:rPr>
              <a:t>Private</a:t>
            </a:r>
            <a:endParaRPr lang="en-US" sz="3200" i="1" dirty="0">
              <a:solidFill>
                <a:srgbClr val="990033"/>
              </a:solidFill>
            </a:endParaRPr>
          </a:p>
          <a:p>
            <a:endParaRPr lang="en-US" sz="3200" i="1" baseline="-25000" dirty="0">
              <a:solidFill>
                <a:srgbClr val="990033"/>
              </a:solidFill>
            </a:endParaRPr>
          </a:p>
          <a:p>
            <a:pPr algn="ctr"/>
            <a:r>
              <a:rPr lang="en-US" sz="3200" b="0" dirty="0"/>
              <a:t>And since </a:t>
            </a:r>
            <a:r>
              <a:rPr lang="en-US" sz="3200" i="1" dirty="0">
                <a:solidFill>
                  <a:srgbClr val="990033"/>
                </a:solidFill>
              </a:rPr>
              <a:t>S</a:t>
            </a:r>
            <a:r>
              <a:rPr lang="en-US" sz="3200" dirty="0">
                <a:solidFill>
                  <a:srgbClr val="990033"/>
                </a:solidFill>
              </a:rPr>
              <a:t> = </a:t>
            </a:r>
            <a:r>
              <a:rPr lang="en-US" sz="3200" i="1" dirty="0">
                <a:solidFill>
                  <a:srgbClr val="990033"/>
                </a:solidFill>
              </a:rPr>
              <a:t>I</a:t>
            </a:r>
            <a:r>
              <a:rPr lang="en-US" sz="3200" dirty="0">
                <a:solidFill>
                  <a:srgbClr val="990033"/>
                </a:solidFill>
              </a:rPr>
              <a:t> </a:t>
            </a:r>
            <a:r>
              <a:rPr lang="en-US" sz="3200" b="0" dirty="0"/>
              <a:t>has been established, we can say</a:t>
            </a:r>
          </a:p>
          <a:p>
            <a:pPr algn="ctr"/>
            <a:r>
              <a:rPr lang="en-US" sz="3200" i="1" dirty="0" err="1">
                <a:solidFill>
                  <a:srgbClr val="990033"/>
                </a:solidFill>
              </a:rPr>
              <a:t>S</a:t>
            </a:r>
            <a:r>
              <a:rPr lang="en-US" sz="3200" i="1" baseline="-25000" dirty="0" err="1">
                <a:solidFill>
                  <a:srgbClr val="990033"/>
                </a:solidFill>
              </a:rPr>
              <a:t>National</a:t>
            </a:r>
            <a:r>
              <a:rPr lang="en-US" sz="3200" dirty="0">
                <a:solidFill>
                  <a:srgbClr val="990033"/>
                </a:solidFill>
              </a:rPr>
              <a:t> = </a:t>
            </a:r>
            <a:r>
              <a:rPr lang="en-US" sz="3200" i="1" dirty="0">
                <a:solidFill>
                  <a:srgbClr val="990033"/>
                </a:solidFill>
              </a:rPr>
              <a:t>I</a:t>
            </a:r>
          </a:p>
          <a:p>
            <a:pPr algn="ctr"/>
            <a:r>
              <a:rPr lang="en-US" sz="3200" dirty="0">
                <a:solidFill>
                  <a:srgbClr val="0070C0"/>
                </a:solidFill>
              </a:rPr>
              <a:t>National savings = investment.</a:t>
            </a:r>
          </a:p>
        </p:txBody>
      </p:sp>
    </p:spTree>
    <p:extLst>
      <p:ext uri="{BB962C8B-B14F-4D97-AF65-F5344CB8AC3E}">
        <p14:creationId xmlns:p14="http://schemas.microsoft.com/office/powerpoint/2010/main" val="22489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686800" cy="5211763"/>
          </a:xfrm>
        </p:spPr>
        <p:txBody>
          <a:bodyPr>
            <a:noAutofit/>
          </a:bodyPr>
          <a:lstStyle/>
          <a:p>
            <a:pPr>
              <a:spcBef>
                <a:spcPts val="0"/>
              </a:spcBef>
              <a:spcAft>
                <a:spcPts val="1800"/>
              </a:spcAft>
            </a:pPr>
            <a:r>
              <a:rPr lang="en-US" sz="2800" dirty="0">
                <a:solidFill>
                  <a:srgbClr val="0070C0"/>
                </a:solidFill>
                <a:latin typeface="Century Gothic"/>
                <a:cs typeface="Century Gothic"/>
              </a:rPr>
              <a:t>THE DIFFERENT KINDS OF CAPITAL</a:t>
            </a:r>
          </a:p>
          <a:p>
            <a:pPr>
              <a:spcBef>
                <a:spcPts val="0"/>
              </a:spcBef>
              <a:spcAft>
                <a:spcPts val="1800"/>
              </a:spcAft>
            </a:pPr>
            <a:r>
              <a:rPr lang="en-US" sz="2800" b="0" dirty="0">
                <a:latin typeface="Century Gothic"/>
                <a:cs typeface="Century Gothic"/>
              </a:rPr>
              <a:t>It’s important to stay clear about the different kinds of capital (as explained in the previous chapter):</a:t>
            </a:r>
          </a:p>
          <a:p>
            <a:pPr>
              <a:spcBef>
                <a:spcPts val="0"/>
              </a:spcBef>
              <a:spcAft>
                <a:spcPts val="1800"/>
              </a:spcAft>
            </a:pPr>
            <a:r>
              <a:rPr lang="en-US" sz="2800" b="0" dirty="0">
                <a:latin typeface="Century Gothic"/>
                <a:cs typeface="Century Gothic"/>
              </a:rPr>
              <a:t>1. </a:t>
            </a:r>
            <a:r>
              <a:rPr lang="en-US" sz="2800" i="1" dirty="0">
                <a:solidFill>
                  <a:srgbClr val="990033"/>
                </a:solidFill>
                <a:latin typeface="Century Gothic"/>
                <a:cs typeface="Century Gothic"/>
              </a:rPr>
              <a:t>Physical capital </a:t>
            </a:r>
            <a:r>
              <a:rPr lang="en-US" sz="2800" b="0" dirty="0">
                <a:latin typeface="Century Gothic"/>
                <a:cs typeface="Century Gothic"/>
              </a:rPr>
              <a:t>consists of manufactured resources, such as buildings and machines.</a:t>
            </a:r>
          </a:p>
          <a:p>
            <a:pPr>
              <a:spcBef>
                <a:spcPts val="0"/>
              </a:spcBef>
              <a:spcAft>
                <a:spcPts val="1800"/>
              </a:spcAft>
            </a:pPr>
            <a:r>
              <a:rPr lang="en-US" sz="2800" b="0" dirty="0">
                <a:latin typeface="Century Gothic"/>
                <a:cs typeface="Century Gothic"/>
              </a:rPr>
              <a:t>2. </a:t>
            </a:r>
            <a:r>
              <a:rPr lang="en-US" sz="2800" i="1" dirty="0">
                <a:solidFill>
                  <a:srgbClr val="990033"/>
                </a:solidFill>
                <a:latin typeface="Century Gothic"/>
                <a:cs typeface="Century Gothic"/>
              </a:rPr>
              <a:t>Human capital </a:t>
            </a:r>
            <a:r>
              <a:rPr lang="en-US" sz="2800" b="0" dirty="0">
                <a:latin typeface="Century Gothic"/>
                <a:cs typeface="Century Gothic"/>
              </a:rPr>
              <a:t>is the improvement in the labor force generated by education and knowledge.</a:t>
            </a:r>
          </a:p>
          <a:p>
            <a:pPr>
              <a:spcBef>
                <a:spcPts val="0"/>
              </a:spcBef>
              <a:spcAft>
                <a:spcPts val="1800"/>
              </a:spcAft>
            </a:pPr>
            <a:r>
              <a:rPr lang="en-US" sz="2800" b="0" dirty="0">
                <a:latin typeface="Century Gothic"/>
                <a:cs typeface="Century Gothic"/>
              </a:rPr>
              <a:t>3. </a:t>
            </a:r>
            <a:r>
              <a:rPr lang="en-US" sz="2800" i="1" dirty="0">
                <a:solidFill>
                  <a:srgbClr val="990033"/>
                </a:solidFill>
                <a:latin typeface="Century Gothic"/>
                <a:cs typeface="Century Gothic"/>
              </a:rPr>
              <a:t>Financial capital </a:t>
            </a:r>
            <a:r>
              <a:rPr lang="en-US" sz="2800" b="0" dirty="0">
                <a:latin typeface="Century Gothic"/>
                <a:cs typeface="Century Gothic"/>
              </a:rPr>
              <a:t>is funds from savings that are available for investment spending. </a:t>
            </a:r>
          </a:p>
        </p:txBody>
      </p:sp>
    </p:spTree>
    <p:extLst>
      <p:ext uri="{BB962C8B-B14F-4D97-AF65-F5344CB8AC3E}">
        <p14:creationId xmlns:p14="http://schemas.microsoft.com/office/powerpoint/2010/main" val="34468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spc="0" dirty="0"/>
              <a:t>THE SAVINGS–INVESTMENT SPENDING IDENTITY IN AN OPEN ECONOMY</a:t>
            </a:r>
          </a:p>
        </p:txBody>
      </p:sp>
      <p:sp>
        <p:nvSpPr>
          <p:cNvPr id="3" name="Content Placeholder 2"/>
          <p:cNvSpPr>
            <a:spLocks noGrp="1"/>
          </p:cNvSpPr>
          <p:nvPr>
            <p:ph idx="1"/>
          </p:nvPr>
        </p:nvSpPr>
        <p:spPr>
          <a:xfrm>
            <a:off x="304800" y="435799"/>
            <a:ext cx="8839200" cy="4648200"/>
          </a:xfrm>
        </p:spPr>
        <p:txBody>
          <a:bodyPr>
            <a:noAutofit/>
          </a:bodyPr>
          <a:lstStyle/>
          <a:p>
            <a:r>
              <a:rPr lang="en-US" sz="2800" dirty="0"/>
              <a:t>What happens when a country sends savings to or receives savings from abroad? This affects national savings.</a:t>
            </a:r>
          </a:p>
          <a:p>
            <a:endParaRPr lang="en-US" sz="2800" dirty="0"/>
          </a:p>
          <a:p>
            <a:r>
              <a:rPr lang="en-US" sz="2800" i="1" dirty="0">
                <a:solidFill>
                  <a:srgbClr val="990033"/>
                </a:solidFill>
              </a:rPr>
              <a:t>Net capital inflow </a:t>
            </a:r>
            <a:r>
              <a:rPr lang="en-US" sz="2800" b="0" dirty="0"/>
              <a:t>is the total flow of funds into a country minus the total flow of funds out of a country.</a:t>
            </a:r>
          </a:p>
          <a:p>
            <a:endParaRPr lang="en-US" sz="2800" b="0" dirty="0"/>
          </a:p>
          <a:p>
            <a:endParaRPr lang="en-US" sz="2800" i="1" dirty="0">
              <a:solidFill>
                <a:schemeClr val="tx1">
                  <a:lumMod val="75000"/>
                  <a:lumOff val="25000"/>
                </a:schemeClr>
              </a:solidFill>
            </a:endParaRPr>
          </a:p>
          <a:p>
            <a:r>
              <a:rPr lang="en-US" sz="2800" i="1" dirty="0">
                <a:solidFill>
                  <a:schemeClr val="tx1">
                    <a:lumMod val="75000"/>
                    <a:lumOff val="25000"/>
                  </a:schemeClr>
                </a:solidFill>
              </a:rPr>
              <a:t>A country with a positive net capital inflow has an extra flow of funds from abroad that can be used for investment spending.</a:t>
            </a:r>
          </a:p>
          <a:p>
            <a:endParaRPr lang="en-US" sz="2800" dirty="0"/>
          </a:p>
        </p:txBody>
      </p:sp>
      <p:pic>
        <p:nvPicPr>
          <p:cNvPr id="5122" name="Picture 2" descr="http://www.sxc.hu/pic/l/m/mz/mzacha/1319856_1111989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68221" y="3124200"/>
            <a:ext cx="2407558" cy="144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00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5ad1a792e7828ca492521aea17b12f2931c3dea"/>
</p:tagLst>
</file>

<file path=ppt/theme/theme1.xml><?xml version="1.0" encoding="utf-8"?>
<a:theme xmlns:a="http://schemas.openxmlformats.org/drawingml/2006/main" name="4e Krugman_Dynamic PPTs_Ch05">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newer Krugman 3e theme</Template>
  <TotalTime>8140</TotalTime>
  <Words>4240</Words>
  <Application>Microsoft Office PowerPoint</Application>
  <PresentationFormat>On-screen Show (4:3)</PresentationFormat>
  <Paragraphs>402</Paragraphs>
  <Slides>56</Slides>
  <Notes>21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56</vt:i4>
      </vt:variant>
    </vt:vector>
  </HeadingPairs>
  <TitlesOfParts>
    <vt:vector size="73" baseType="lpstr">
      <vt:lpstr>Arial</vt:lpstr>
      <vt:lpstr>Calibri</vt:lpstr>
      <vt:lpstr>Candara</vt:lpstr>
      <vt:lpstr>Century Gothic</vt:lpstr>
      <vt:lpstr>Gill Sans</vt:lpstr>
      <vt:lpstr>Helvetica Neue</vt:lpstr>
      <vt:lpstr>Tw Cen MT</vt:lpstr>
      <vt:lpstr>Verdana</vt:lpstr>
      <vt:lpstr>Wingdings</vt:lpstr>
      <vt:lpstr>4e Krugman_Dynamic PPTs_Ch05</vt:lpstr>
      <vt:lpstr>1_Newest 2e theme</vt:lpstr>
      <vt:lpstr>10_Stone ppt Theme1</vt:lpstr>
      <vt:lpstr>11_Stone ppt Theme1</vt:lpstr>
      <vt:lpstr>12_Stone ppt Theme1</vt:lpstr>
      <vt:lpstr>7_Custom Design</vt:lpstr>
      <vt:lpstr>11_Krugman 3e main content</vt:lpstr>
      <vt:lpstr>3_Krugman 3e main content</vt:lpstr>
      <vt:lpstr>10</vt:lpstr>
      <vt:lpstr>WHAT YOU WILL LEARN IN THIS CHAPTER</vt:lpstr>
      <vt:lpstr>THE NECESSITY OF FINANCE</vt:lpstr>
      <vt:lpstr>MATCHING UP SAVINGS AND INVESTMENT SPENDING</vt:lpstr>
      <vt:lpstr>Savings–investment spending identity</vt:lpstr>
      <vt:lpstr>THE SAVINGS–INVESTMENT SPENDING IDENTITY</vt:lpstr>
      <vt:lpstr>THE SAVINGS–INVESTMENT SPENDING IDENTITY IN A CLOSED ECONOMY</vt:lpstr>
      <vt:lpstr>PowerPoint Presentation</vt:lpstr>
      <vt:lpstr>THE SAVINGS–INVESTMENT SPENDING IDENTITY IN AN OPEN ECONOMY</vt:lpstr>
      <vt:lpstr>THE SAVINGS–INVESTMENT SPENDING IDENTITY IN AN OPEN ECONOMY </vt:lpstr>
      <vt:lpstr>THE SAVINGS–INVESTMENT SPENDING IDENTITY IN AN OPEN ECONOMY</vt:lpstr>
      <vt:lpstr>THE SAVINGS–INVESTMENT SPENDING IDENTITY IN OPEN ECONOMIES, 2021</vt:lpstr>
      <vt:lpstr>LEARN BY DOING PRACTICE QUESTION 1</vt:lpstr>
      <vt:lpstr>LEARN BY DOING PRACTICE QUESTION 1 (Answer)</vt:lpstr>
      <vt:lpstr>LEARN BY DOING PRACTICE QUESTION 2</vt:lpstr>
      <vt:lpstr>LEARN BY DOING PRACTICE QUESTION 2 (Answer)</vt:lpstr>
      <vt:lpstr>THE MARKET FOR LOANABLE FUNDS</vt:lpstr>
      <vt:lpstr>THE MARKET FOR LOANABLE FUNDS</vt:lpstr>
      <vt:lpstr>THE DEMAND FOR LOANABLE FUNDS</vt:lpstr>
      <vt:lpstr>PRESENT VALUE</vt:lpstr>
      <vt:lpstr>PRESENT VALUE</vt:lpstr>
      <vt:lpstr>THE SUPPLY OF LOANABLE FUNDS</vt:lpstr>
      <vt:lpstr>THE SUPPLY OF LOANABLE FUNDS</vt:lpstr>
      <vt:lpstr>THE EQUILIBRIUM INTEREST RATE</vt:lpstr>
      <vt:lpstr>SHIFTS OF THE DEMAND FOR LOANABLE FUNDS</vt:lpstr>
      <vt:lpstr>SIDE EFFECTS OF GOVERNMENT BORROWING?</vt:lpstr>
      <vt:lpstr>SHIFTS OF THE SUPPLY OF LOANABLE FUNDS</vt:lpstr>
      <vt:lpstr>INFLATION AND INTEREST RATES</vt:lpstr>
      <vt:lpstr>GLOBAL LOANABLE FUNDS</vt:lpstr>
      <vt:lpstr>EQUILIBRIUM IN THE GLOBAL LOANABLE FUNDS MARKET</vt:lpstr>
      <vt:lpstr>INFLATION AND INTEREST RATES</vt:lpstr>
      <vt:lpstr>THE FISHER EFFECT (1/2)</vt:lpstr>
      <vt:lpstr>THE FISHER EFFECT (2/2)</vt:lpstr>
      <vt:lpstr>LEARN BY DOING DISCUSSION QUESTION 1</vt:lpstr>
      <vt:lpstr>THE FINANCIAL SYSTEM</vt:lpstr>
      <vt:lpstr>THE NEED FOR A SOUND FINANCIAL SYSTEM</vt:lpstr>
      <vt:lpstr>THREE TASKS OF A FINANCIAL SYSTEM</vt:lpstr>
      <vt:lpstr>LEARN BY DOING PRACTICE QUESTION 3</vt:lpstr>
      <vt:lpstr>LEARN BY DOING PRACTICE QUESTION 3 (Answer)</vt:lpstr>
      <vt:lpstr>LEARN BY DOING PRACTICE QUESTION 4</vt:lpstr>
      <vt:lpstr>LEARN BY DOING PRACTICE QUESTION 4 (Answer)</vt:lpstr>
      <vt:lpstr>FINANCIAL INTERMEDIARIES</vt:lpstr>
      <vt:lpstr>TYPES OF FINANCIAL ASSETS</vt:lpstr>
      <vt:lpstr>MUTUAL FUNDS </vt:lpstr>
      <vt:lpstr>MUTUAL FUNDS </vt:lpstr>
      <vt:lpstr>3 LEARN BY DOING PRACTICE QUESTION (Answer)</vt:lpstr>
      <vt:lpstr>Answers</vt:lpstr>
      <vt:lpstr>PENSION FUNDS AND LIFE INSURANCE COMPANIES</vt:lpstr>
      <vt:lpstr>BANKS</vt:lpstr>
      <vt:lpstr>FINANCIAL FLUCTUATIONS (1/3)</vt:lpstr>
      <vt:lpstr>FINANCIAL FLUCTUATIONS (2/3)</vt:lpstr>
      <vt:lpstr>FINANCIAL FLUCTUATIONS (3/3)</vt:lpstr>
      <vt:lpstr>HOW NOW, DOW JONES?</vt:lpstr>
      <vt:lpstr>BEHAVIORAL FINANCE</vt:lpstr>
      <vt:lpstr>THE GREAT AMERICAN HOUSING BUBBLE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DCM</dc:creator>
  <cp:keywords/>
  <dc:description/>
  <cp:lastModifiedBy>Dennis McCornac</cp:lastModifiedBy>
  <cp:revision>395</cp:revision>
  <dcterms:created xsi:type="dcterms:W3CDTF">2012-07-21T02:43:21Z</dcterms:created>
  <dcterms:modified xsi:type="dcterms:W3CDTF">2025-10-11T07:44:27Z</dcterms:modified>
  <cp:category/>
</cp:coreProperties>
</file>