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8"/>
  </p:notesMasterIdLst>
  <p:handoutMasterIdLst>
    <p:handoutMasterId r:id="rId19"/>
  </p:handoutMasterIdLst>
  <p:sldIdLst>
    <p:sldId id="258" r:id="rId2"/>
    <p:sldId id="259" r:id="rId3"/>
    <p:sldId id="260" r:id="rId4"/>
    <p:sldId id="267" r:id="rId5"/>
    <p:sldId id="286" r:id="rId6"/>
    <p:sldId id="262" r:id="rId7"/>
    <p:sldId id="287" r:id="rId8"/>
    <p:sldId id="263" r:id="rId9"/>
    <p:sldId id="264" r:id="rId10"/>
    <p:sldId id="289" r:id="rId11"/>
    <p:sldId id="290" r:id="rId12"/>
    <p:sldId id="291" r:id="rId13"/>
    <p:sldId id="292" r:id="rId14"/>
    <p:sldId id="293" r:id="rId15"/>
    <p:sldId id="294" r:id="rId16"/>
    <p:sldId id="275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F8F3"/>
    <a:srgbClr val="04B3BC"/>
    <a:srgbClr val="EEF4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660"/>
  </p:normalViewPr>
  <p:slideViewPr>
    <p:cSldViewPr>
      <p:cViewPr varScale="1">
        <p:scale>
          <a:sx n="54" d="100"/>
          <a:sy n="54" d="100"/>
        </p:scale>
        <p:origin x="1764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304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66800" y="152400"/>
            <a:ext cx="5334000" cy="5238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ctr">
              <a:defRPr sz="16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Who uses Financial Statement Analysis?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981200" y="845820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fld id="{5541CB91-093C-4042-8E8A-C27CC2BBCC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0CCF66-EBBA-47AB-B9B9-5147B28CE9A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1C9A7C0-84C0-461C-BA10-3D8932C465E9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945F630-3C21-4F36-9105-8ECF991392A2}" type="slidenum">
              <a:rPr lang="en-US" altLang="en-US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F7F4572-EE57-4D8A-81F0-3CC1D79FC9C3}" type="slidenum">
              <a:rPr lang="en-US" altLang="en-US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1E8945-A771-426D-B4DA-15FE486843F6}" type="slidenum">
              <a:rPr lang="en-US" altLang="en-US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7059922-74F8-4107-9327-85562CBD4300}" type="slidenum">
              <a:rPr lang="en-US" altLang="en-US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B3235C-3A9F-4C8B-88D9-58F5568DB985}" type="slidenum">
              <a:rPr lang="en-US" altLang="en-US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D99796-E86D-4A1F-AA74-E26E77CB6744}" type="slidenum">
              <a:rPr lang="en-US" altLang="en-US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E636EE-54CF-4B00-8046-7F888DACEDAA}" type="slidenum">
              <a:rPr lang="en-US" altLang="en-US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CF8B935-3DF1-4575-99B2-1B3D00797108}" type="slidenum">
              <a:rPr lang="en-US" altLang="en-US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3A6AED1-EC4E-4DE3-BCE8-4F9A8B5C9E37}" type="slidenum">
              <a:rPr lang="en-US" altLang="en-US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315276A-C8FF-4B05-BC93-D2CF517B6E85}" type="slidenum">
              <a:rPr lang="en-US" altLang="en-US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34B8A58-8561-4E15-B972-A85C51BA3F9F}" type="slidenum">
              <a:rPr lang="en-US" altLang="en-US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4669B7-7D85-4985-B878-C7C4B4015C9A}" type="slidenum">
              <a:rPr lang="en-US" altLang="en-US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DDACE36-243E-4473-9BA6-ECC01D1D5186}" type="slidenum">
              <a:rPr lang="en-US" altLang="en-US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23CE613-BEE4-45EF-9C45-3A5DDF52E13D}" type="slidenum">
              <a:rPr lang="en-US" altLang="en-US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64F7D58-D75A-4905-9035-429E256337A0}" type="slidenum">
              <a:rPr lang="en-US" altLang="en-US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836127360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December 28, 2006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AFBE39A-82A6-404D-91BD-9500A1B3D2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351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524000" cy="3000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December 28, 2006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7244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Materials Created by Glenn Snyder – San Francisco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9D66E-80C1-4F61-9A8F-66C22B8556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905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524000" cy="3000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December 28, 2006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7244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Materials Created by Glenn Snyder – San Francisco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20FBF-7661-4A19-BA74-252814C34A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051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A132A3-3A67-4FDD-9A51-710402FE8B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169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524000" cy="3000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December 28, 2006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7244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Materials Created by Glenn Snyder – San Francisco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32CFC-FBD0-406A-B0DE-A323446BA1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39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39825"/>
          </a:xfrm>
          <a:ln w="0"/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286000" y="6477000"/>
            <a:ext cx="47244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Materials Created by Glenn Snyder – San Francisco State University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0451A8-C797-4832-9CAD-9C715B2794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295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524000" cy="3000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December 28, 2006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7244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Materials Created by Glenn Snyder – San Francisco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7D4F1-7F8D-4701-AD3E-6812E383A9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635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524000" cy="3000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December 28, 2006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7244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Materials Created by Glenn Snyder – San Francisco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CCD35B-8C99-45CF-BC6C-BDAFE0F80E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680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524000" cy="3000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December 28, 2006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7244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Materials Created by Glenn Snyder – San Francisco State University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5CAE1-11A8-45A5-85DB-065ABC586A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57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524000" cy="3000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December 28, 2006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7244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Materials Created by Glenn Snyder – San Francisco State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7145D-AC66-4803-871B-50B543365B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19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524000" cy="3000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December 28, 2006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7244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Materials Created by Glenn Snyder – San Francisco State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E8F87-355D-4E03-9EEF-733956986F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6360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524000" cy="3000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December 28, 2006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7244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Materials Created by Glenn Snyder – San Francisco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263BE-3EE6-4561-9F11-9C3C58C533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10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524000" cy="3000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December 28, 2006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7244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Materials Created by Glenn Snyder – San Francisco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EBBAD1-1B86-4B5F-9759-22BE6E5E2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0359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447800" cy="22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DC68C648-0597-46D7-BFD2-83008ECEB6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02" r:id="rId12"/>
    <p:sldLayoutId id="2147483714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0"/>
          </p:nvPr>
        </p:nvSpPr>
        <p:spPr bwMode="auto">
          <a:xfrm>
            <a:off x="609600" y="6172200"/>
            <a:ext cx="83058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i="1"/>
              <a:t>Materials Created by Glenn Snyder – San Francisco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888F544-3C97-461B-9B50-918621C32B6A}" type="slidenum">
              <a:rPr lang="en-US" altLang="en-US">
                <a:latin typeface="Garamond" panose="02020404030301010803" pitchFamily="18" charset="0"/>
              </a:rPr>
              <a:pPr eaLnBrk="1" hangingPunct="1"/>
              <a:t>1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ln w="9525"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Who uses Financial Statement Analysis?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229600" cy="4530725"/>
          </a:xfrm>
        </p:spPr>
        <p:txBody>
          <a:bodyPr/>
          <a:lstStyle/>
          <a:p>
            <a:pPr eaLnBrk="1" hangingPunct="1"/>
            <a:r>
              <a:rPr lang="en-US" altLang="en-US" sz="2600"/>
              <a:t>Almost Everyone in the Business World</a:t>
            </a:r>
          </a:p>
          <a:p>
            <a:pPr lvl="1" eaLnBrk="1" hangingPunct="1"/>
            <a:r>
              <a:rPr lang="en-US" altLang="en-US" sz="2400"/>
              <a:t>Bankers – analyze loans and cash flow</a:t>
            </a:r>
          </a:p>
          <a:p>
            <a:pPr lvl="1" eaLnBrk="1" hangingPunct="1"/>
            <a:r>
              <a:rPr lang="en-US" altLang="en-US" sz="2400"/>
              <a:t>Portfolio Managers – projections of stock prices</a:t>
            </a:r>
          </a:p>
          <a:p>
            <a:pPr lvl="1" eaLnBrk="1" hangingPunct="1"/>
            <a:r>
              <a:rPr lang="en-US" altLang="en-US" sz="2400"/>
              <a:t>Marketing Managers – market penetration and 					   impacts to profitability</a:t>
            </a:r>
          </a:p>
          <a:p>
            <a:pPr lvl="1" eaLnBrk="1" hangingPunct="1"/>
            <a:r>
              <a:rPr lang="en-US" altLang="en-US" sz="2400"/>
              <a:t>Human Resources – compensation analysis</a:t>
            </a:r>
          </a:p>
          <a:p>
            <a:pPr lvl="1" eaLnBrk="1" hangingPunct="1"/>
            <a:r>
              <a:rPr lang="en-US" altLang="en-US" sz="2400"/>
              <a:t>Senior Management – corporate strategy</a:t>
            </a:r>
          </a:p>
          <a:p>
            <a:pPr lvl="1" eaLnBrk="1" hangingPunct="1"/>
            <a:r>
              <a:rPr lang="en-US" altLang="en-US" sz="2400"/>
              <a:t>Sales Managers – commission rates on sales</a:t>
            </a:r>
          </a:p>
          <a:p>
            <a:pPr lvl="1" eaLnBrk="1" hangingPunct="1"/>
            <a:r>
              <a:rPr lang="en-US" altLang="en-US" sz="2400"/>
              <a:t>Internal Financial Analysts – profitability analysis</a:t>
            </a:r>
          </a:p>
          <a:p>
            <a:pPr lvl="1" eaLnBrk="1" hangingPunct="1"/>
            <a:r>
              <a:rPr lang="en-US" altLang="en-US" sz="2400"/>
              <a:t>Customer Service Managers – efficiency ratios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8EF7ACF-1D8F-4D2A-81B6-C56BF0E939F0}" type="slidenum">
              <a:rPr lang="en-US" altLang="en-US">
                <a:latin typeface="Garamond" panose="02020404030301010803" pitchFamily="18" charset="0"/>
              </a:rPr>
              <a:pPr eaLnBrk="1" hangingPunct="1"/>
              <a:t>10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Analysis - Ratios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914400"/>
            <a:ext cx="8153400" cy="24384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2600"/>
              <a:t>Leverage Ratios – Debt-Equity Ratio: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/>
              <a:t>Total Liabilities / Total Net Worth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/>
              <a:t>Measures the funds contributed by owners or shareholders versus creditors. </a:t>
            </a:r>
          </a:p>
        </p:txBody>
      </p:sp>
      <p:graphicFrame>
        <p:nvGraphicFramePr>
          <p:cNvPr id="52271" name="Group 47"/>
          <p:cNvGraphicFramePr>
            <a:graphicFrameLocks noGrp="1"/>
          </p:cNvGraphicFramePr>
          <p:nvPr>
            <p:ph sz="half" idx="2"/>
          </p:nvPr>
        </p:nvGraphicFramePr>
        <p:xfrm>
          <a:off x="457200" y="2514600"/>
          <a:ext cx="8153400" cy="3814763"/>
        </p:xfrm>
        <a:graphic>
          <a:graphicData uri="http://schemas.openxmlformats.org/drawingml/2006/table">
            <a:tbl>
              <a:tblPr/>
              <a:tblGrid>
                <a:gridCol w="407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1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Questions to Ask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Calculate the Debt-Equity ratio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Banks generally like to see this ratio below 40%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If this ratio was greater than 50%, the company would primarily be financed by creditors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The owners would be more likely to declare bankruptcy in the event of a downturn, as they would have less to lose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0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much of total liabilities are current liabilities?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Matching Principle: current assets should be financed with current liabilities, long-term assets should be financed with long-term debt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2B7BEBD-7D21-41BA-8CAF-9BA4C3AA407E}" type="slidenum">
              <a:rPr lang="en-US" altLang="en-US">
                <a:latin typeface="Garamond" panose="02020404030301010803" pitchFamily="18" charset="0"/>
              </a:rPr>
              <a:pPr eaLnBrk="1" hangingPunct="1"/>
              <a:t>11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Analysis - Ratios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90600"/>
            <a:ext cx="8229600" cy="18288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2600"/>
              <a:t>Efficiency Ratios – Accounts Receivable Turnover: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1800"/>
              <a:t>(Accounts Receivable / Sales) x 365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1800"/>
              <a:t>Measures the average number of days it takes the company to collect their receivables</a:t>
            </a:r>
            <a:r>
              <a:rPr lang="en-US" altLang="en-US" sz="1900"/>
              <a:t>.</a:t>
            </a:r>
            <a:endParaRPr lang="en-US" altLang="en-US" sz="1800"/>
          </a:p>
        </p:txBody>
      </p:sp>
      <p:graphicFrame>
        <p:nvGraphicFramePr>
          <p:cNvPr id="53307" name="Group 59"/>
          <p:cNvGraphicFramePr>
            <a:graphicFrameLocks noGrp="1"/>
          </p:cNvGraphicFramePr>
          <p:nvPr>
            <p:ph sz="half" idx="2"/>
          </p:nvPr>
        </p:nvGraphicFramePr>
        <p:xfrm>
          <a:off x="381000" y="2514600"/>
          <a:ext cx="8458200" cy="4175630"/>
        </p:xfrm>
        <a:graphic>
          <a:graphicData uri="http://schemas.openxmlformats.org/drawingml/2006/table">
            <a:tbl>
              <a:tblPr/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17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Questions to Ask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Reason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6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Calculate the Accounts Receivable Turnover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shorter the better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The faster a company can collect, the faster they have cash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The less time they need to borrow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6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 the accounts receivable turnover relatively close to the company’s financing terms?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they sell on 2/10 net 30, one would expect to see a turnover around 30 days. A few days over is ok, but 40 or 45 would be too long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8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Are accounts receivable over 120 days being written off?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These accounts will probably not be collected and should be removed from current assets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8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does the company’s turnover compare with the industry?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turnover should be close to industry averages, if not, the underwriter needs to know why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A0F50B8-4945-40FF-A262-6A535246CA53}" type="slidenum">
              <a:rPr lang="en-US" altLang="en-US">
                <a:latin typeface="Garamond" panose="02020404030301010803" pitchFamily="18" charset="0"/>
              </a:rPr>
              <a:pPr eaLnBrk="1" hangingPunct="1"/>
              <a:t>12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Analysis - Ratios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914400"/>
            <a:ext cx="8229600" cy="18288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2400"/>
              <a:t>Efficiency Ratios – Inventory Turnover: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/>
              <a:t>(Inventory / Cost of Goods Sold) x 365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2000"/>
              <a:t>Measures the average number of days inventory is on hand</a:t>
            </a:r>
          </a:p>
        </p:txBody>
      </p:sp>
      <p:graphicFrame>
        <p:nvGraphicFramePr>
          <p:cNvPr id="54303" name="Group 31"/>
          <p:cNvGraphicFramePr>
            <a:graphicFrameLocks noGrp="1"/>
          </p:cNvGraphicFramePr>
          <p:nvPr>
            <p:ph sz="half" idx="2"/>
          </p:nvPr>
        </p:nvGraphicFramePr>
        <p:xfrm>
          <a:off x="457200" y="2209800"/>
          <a:ext cx="8153400" cy="3688010"/>
        </p:xfrm>
        <a:graphic>
          <a:graphicData uri="http://schemas.openxmlformats.org/drawingml/2006/table">
            <a:tbl>
              <a:tblPr/>
              <a:tblGrid>
                <a:gridCol w="407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Questions to Ask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Reason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71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Calculate the Inventory Turnover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shorter the better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The faster a company can sell its inventory, the faster they have cash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The less time they need to borrow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8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Which inventory valuation method do they use?  LIFO, FIFO, or weighted average?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Which method is standard for the industry?  Have they changed valuation methods recently?  If so, why?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0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 the inventory turnover different for different products?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Are some products selling and others not?  Are some products becoming obsolete?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8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does the company’s turnover compare with the industry?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turnover should be close to industry averages, if not, the underwriter needs to know why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F2E2B20-C3EA-41C8-B8AF-E0D13786D7FA}" type="slidenum">
              <a:rPr lang="en-US" altLang="en-US">
                <a:latin typeface="Garamond" panose="02020404030301010803" pitchFamily="18" charset="0"/>
              </a:rPr>
              <a:pPr eaLnBrk="1" hangingPunct="1"/>
              <a:t>13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Analysis - Ratios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90600"/>
            <a:ext cx="8229600" cy="2133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2600"/>
              <a:t>Efficiency Ratios – Accounts Payable Turnover: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1800"/>
              <a:t>(Accounts Payable / Cost of Goods Sold) x 365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1800"/>
              <a:t>Measures the average number of days the company takes to pay its suppliers</a:t>
            </a:r>
          </a:p>
        </p:txBody>
      </p:sp>
      <p:graphicFrame>
        <p:nvGraphicFramePr>
          <p:cNvPr id="55334" name="Group 38"/>
          <p:cNvGraphicFramePr>
            <a:graphicFrameLocks noGrp="1"/>
          </p:cNvGraphicFramePr>
          <p:nvPr>
            <p:ph sz="half" idx="2"/>
          </p:nvPr>
        </p:nvGraphicFramePr>
        <p:xfrm>
          <a:off x="381000" y="2286000"/>
          <a:ext cx="8458200" cy="4291288"/>
        </p:xfrm>
        <a:graphic>
          <a:graphicData uri="http://schemas.openxmlformats.org/drawingml/2006/table">
            <a:tbl>
              <a:tblPr/>
              <a:tblGrid>
                <a:gridCol w="422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1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Questions to Ask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Reason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Calculate the Accounts Payable Turnover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This is a sensitive ratio: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The longer the turnover, the longer the company has cash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If the supplier get stretched to much, they may not sell to the company, which can put the company out of business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terms to the suppliers offer?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 the company taking advantage of discounts?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8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Supplier reference check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 underwriter will want to call 3 or 4 suppliers to confirm the company is in good standing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8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does the company’s turnover compare with the industry?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turnover should be close to industry averages, if not, the underwriter needs to know why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4D4BC93-0D1B-4113-AC0A-FB31F6544227}" type="slidenum">
              <a:rPr lang="en-US" altLang="en-US">
                <a:latin typeface="Garamond" panose="02020404030301010803" pitchFamily="18" charset="0"/>
              </a:rPr>
              <a:pPr eaLnBrk="1" hangingPunct="1"/>
              <a:t>14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Analysis - Ratios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43000"/>
            <a:ext cx="8229600" cy="12954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2600"/>
              <a:t>Profitability Ratios – Gross Profit Margin: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1800"/>
              <a:t>(Sales – Cost of Good Sold) / Sales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1800"/>
              <a:t>Measures the differential between what it costs to manufacture or purchase the product and how much the product is sold.</a:t>
            </a:r>
          </a:p>
        </p:txBody>
      </p:sp>
      <p:graphicFrame>
        <p:nvGraphicFramePr>
          <p:cNvPr id="56355" name="Group 35"/>
          <p:cNvGraphicFramePr>
            <a:graphicFrameLocks noGrp="1"/>
          </p:cNvGraphicFramePr>
          <p:nvPr>
            <p:ph sz="half" idx="2"/>
          </p:nvPr>
        </p:nvGraphicFramePr>
        <p:xfrm>
          <a:off x="533400" y="2667000"/>
          <a:ext cx="8153400" cy="3779838"/>
        </p:xfrm>
        <a:graphic>
          <a:graphicData uri="http://schemas.openxmlformats.org/drawingml/2006/table">
            <a:tbl>
              <a:tblPr/>
              <a:tblGrid>
                <a:gridCol w="407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Questions to Ask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Calculate the Gross Profit Margin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higher the gross profit margin, the more money is available to cover the operating costs of the company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Has the gross profit margin changed over time?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This can show the impact of price changes or changes in the cost of inventory.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13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Understand the industry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Certain industries may have tighter margins, such as technology retail.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does the company’s turnover compare with the industry?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turnover should be close to industry averages, if not, the underwriter needs to know why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2D7BA04-F39C-4B27-B028-19EC77661C46}" type="slidenum">
              <a:rPr lang="en-US" altLang="en-US">
                <a:latin typeface="Garamond" panose="02020404030301010803" pitchFamily="18" charset="0"/>
              </a:rPr>
              <a:pPr eaLnBrk="1" hangingPunct="1"/>
              <a:t>15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Analysis - Ratios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066800"/>
            <a:ext cx="8229600" cy="1371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2600"/>
              <a:t>Profitability Ratios – Return on Equity (ROE):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1800"/>
              <a:t>Net Income / Total Equity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1800"/>
              <a:t>Measures the relationship between profits and the investment of the owners.</a:t>
            </a:r>
          </a:p>
        </p:txBody>
      </p:sp>
      <p:graphicFrame>
        <p:nvGraphicFramePr>
          <p:cNvPr id="58408" name="Group 40"/>
          <p:cNvGraphicFramePr>
            <a:graphicFrameLocks noGrp="1"/>
          </p:cNvGraphicFramePr>
          <p:nvPr>
            <p:ph sz="half" idx="2"/>
          </p:nvPr>
        </p:nvGraphicFramePr>
        <p:xfrm>
          <a:off x="533400" y="3014663"/>
          <a:ext cx="8153400" cy="3140074"/>
        </p:xfrm>
        <a:graphic>
          <a:graphicData uri="http://schemas.openxmlformats.org/drawingml/2006/table">
            <a:tbl>
              <a:tblPr/>
              <a:tblGrid>
                <a:gridCol w="407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3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Questions to Ask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Reason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2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Calculate the Return on Equity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This ratio will have a direct impact on the company’s ability to raise capital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58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Has the ROE changed over time?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This can show changes in capital structure, infusions of capital, an changes in net income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9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does the company’s turnover compare with the industry?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ROE may be close to the industry, despite low profits, as the company may have higher levels of liabilities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52242F5-7667-446A-937B-5CDFF0BCD7DB}" type="slidenum">
              <a:rPr lang="en-US" altLang="en-US">
                <a:latin typeface="Garamond" panose="02020404030301010803" pitchFamily="18" charset="0"/>
              </a:rPr>
              <a:pPr eaLnBrk="1" hangingPunct="1"/>
              <a:t>16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62000"/>
          </a:xfrm>
          <a:ln w="9525"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Financial Projections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4582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/>
              <a:t>Loan underwriters must take their ratios and analysis of the financial statements and project the company’s financial statements to show adequate cash flow to repay the loan.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/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Financials are projected by each account shown on the financial statements.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/>
              <a:t>The method of projections may vary by industry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/>
              <a:t>The method of projections may vary based on which accounts are shown on the financial statements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All companies prepare and publish their financial statements in different ways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2B5DA6A-4D8F-426E-920D-0996C0AA3FBC}" type="slidenum">
              <a:rPr lang="en-US" altLang="en-US">
                <a:latin typeface="Garamond" panose="02020404030301010803" pitchFamily="18" charset="0"/>
              </a:rPr>
              <a:pPr eaLnBrk="1" hangingPunct="1"/>
              <a:t>2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ln w="9525"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Banking – Loan Underwriter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0688" y="1219200"/>
            <a:ext cx="8570912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b="1"/>
              <a:t>What is a Loan Underwriter?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/>
              <a:t>A loan underwriter analyzes the loan application and supported materials to determine if the loan should be approved.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 b="1"/>
          </a:p>
          <a:p>
            <a:pPr eaLnBrk="1" hangingPunct="1">
              <a:lnSpc>
                <a:spcPct val="90000"/>
              </a:lnSpc>
            </a:pPr>
            <a:r>
              <a:rPr lang="en-US" altLang="en-US" sz="2000" b="1"/>
              <a:t>Where do Loan Underwriters work?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/>
              <a:t>Commercial Banks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/>
              <a:t>Investment Banks (Bond Underwriters)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/>
              <a:t>Financing Institutions (Mortgage Companies)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 b="1"/>
          </a:p>
          <a:p>
            <a:pPr eaLnBrk="1" hangingPunct="1"/>
            <a:r>
              <a:rPr lang="en-US" altLang="en-US" sz="2000" b="1"/>
              <a:t>What is a Loan Underwriter looking to do?</a:t>
            </a:r>
          </a:p>
          <a:p>
            <a:pPr lvl="1" eaLnBrk="1" hangingPunct="1"/>
            <a:r>
              <a:rPr lang="en-US" altLang="en-US" sz="2000" b="1"/>
              <a:t>Analyze the credit quality of a business</a:t>
            </a:r>
          </a:p>
          <a:p>
            <a:pPr lvl="1" eaLnBrk="1" hangingPunct="1"/>
            <a:r>
              <a:rPr lang="en-US" altLang="en-US" sz="2000" b="1"/>
              <a:t>Project cash flow and interest coverage</a:t>
            </a:r>
          </a:p>
          <a:p>
            <a:pPr lvl="1" eaLnBrk="1" hangingPunct="1"/>
            <a:r>
              <a:rPr lang="en-US" altLang="en-US" sz="2000" b="1"/>
              <a:t>Gain an understanding of the business</a:t>
            </a:r>
          </a:p>
          <a:p>
            <a:pPr lvl="1" eaLnBrk="1" hangingPunct="1"/>
            <a:endParaRPr lang="en-US" altLang="en-US" sz="2000" b="1"/>
          </a:p>
          <a:p>
            <a:pPr lvl="1" eaLnBrk="1" hangingPunct="1"/>
            <a:r>
              <a:rPr lang="en-US" altLang="en-US" sz="2000" b="1"/>
              <a:t>In the end, a bank is only looking to get paid back and earn interest.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768186D-22E3-4793-8BE5-C5853D8929E5}" type="slidenum">
              <a:rPr lang="en-US" altLang="en-US">
                <a:latin typeface="Garamond" panose="02020404030301010803" pitchFamily="18" charset="0"/>
              </a:rPr>
              <a:pPr eaLnBrk="1" hangingPunct="1"/>
              <a:t>3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ln w="9525"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Loan Package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When a company applies for a loan, any of the following can be requested by the bank: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Loan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3 years financial statements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3 years personal tax returns of owner (if the company is a small business)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Accounts Receivable aging schedule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Names of customers and suppliers for references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AEE3FE-B272-4DEB-8D6C-6F6D5719EB4B}" type="slidenum">
              <a:rPr lang="en-US" altLang="en-US">
                <a:latin typeface="Garamond" panose="02020404030301010803" pitchFamily="18" charset="0"/>
              </a:rPr>
              <a:pPr eaLnBrk="1" hangingPunct="1"/>
              <a:t>4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09600"/>
          </a:xfrm>
          <a:ln w="9525"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Accounts Receivable &amp; Inventory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4953000"/>
          </a:xfrm>
        </p:spPr>
        <p:txBody>
          <a:bodyPr/>
          <a:lstStyle/>
          <a:p>
            <a:pPr eaLnBrk="1" hangingPunct="1"/>
            <a:r>
              <a:rPr lang="en-US" altLang="en-US" sz="2400"/>
              <a:t>Almost half of all loan requests are for a working capital line of credit.</a:t>
            </a:r>
          </a:p>
          <a:p>
            <a:pPr lvl="1" eaLnBrk="1" hangingPunct="1"/>
            <a:r>
              <a:rPr lang="en-US" altLang="en-US" sz="2400"/>
              <a:t>A working capital line of credit works like a credit card (only without the card).  A company can draw up and down on the line and only pay interest on outstanding balances.</a:t>
            </a:r>
          </a:p>
          <a:p>
            <a:pPr lvl="1" eaLnBrk="1" hangingPunct="1"/>
            <a:r>
              <a:rPr lang="en-US" altLang="en-US" sz="2400"/>
              <a:t>Most working capital lines of credit are based off of a percentage of accounts receivable and inventory.</a:t>
            </a:r>
          </a:p>
          <a:p>
            <a:pPr lvl="2" eaLnBrk="1" hangingPunct="1"/>
            <a:r>
              <a:rPr lang="en-US" altLang="en-US" sz="2400"/>
              <a:t>For example:  A $500,000 line of credit based 80% on accounts receivable and 50% of finished goods inventory.</a:t>
            </a:r>
          </a:p>
          <a:p>
            <a:pPr lvl="1" eaLnBrk="1" hangingPunct="1"/>
            <a:r>
              <a:rPr lang="en-US" altLang="en-US" sz="2400"/>
              <a:t>Therefore, Accounts Receivable and Inventory are two of the most important balance sheet accounts for a banker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5C8B90D-BBA3-496B-9230-6D25C2106B72}" type="slidenum">
              <a:rPr lang="en-US" altLang="en-US">
                <a:latin typeface="Garamond" panose="02020404030301010803" pitchFamily="18" charset="0"/>
              </a:rPr>
              <a:pPr eaLnBrk="1" hangingPunct="1"/>
              <a:t>5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/>
          <a:lstStyle/>
          <a:p>
            <a:pPr eaLnBrk="1" hangingPunct="1"/>
            <a:r>
              <a:rPr lang="en-US" altLang="en-US"/>
              <a:t>Financial Analysis – Accounts Receivable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914400"/>
            <a:ext cx="8229600" cy="60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altLang="en-US" sz="2400"/>
              <a:t>Accounts Receivable (A/R) is the fastest non-liquid asset to convert to cash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en-US" sz="24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/>
              <a:t> </a:t>
            </a:r>
          </a:p>
        </p:txBody>
      </p:sp>
      <p:graphicFrame>
        <p:nvGraphicFramePr>
          <p:cNvPr id="36920" name="Group 56"/>
          <p:cNvGraphicFramePr>
            <a:graphicFrameLocks noGrp="1"/>
          </p:cNvGraphicFramePr>
          <p:nvPr>
            <p:ph sz="half" idx="2"/>
          </p:nvPr>
        </p:nvGraphicFramePr>
        <p:xfrm>
          <a:off x="304800" y="1752600"/>
          <a:ext cx="8686800" cy="4740273"/>
        </p:xfrm>
        <a:graphic>
          <a:graphicData uri="http://schemas.openxmlformats.org/drawingml/2006/table">
            <a:tbl>
              <a:tblPr/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70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Questions to Ask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Reason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7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% of sales are returned? Why?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Are returns a significant part of the business model?  Are returns due to poor quality?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7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% of sales are sold on credit?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reliant is the company on extending credit?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7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% of sales are written-off?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 they continue to sell to customers who don’t pay?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47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 there a concentration with one or two sales people?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if those sales people leave?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7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% of sales are guaranteed (contractually obligated)?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happens when the contract expires?  Where is new business coming from?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93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% of sales are foreign?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 they use letters of credit to protect against non-payment?  Foreign customers are hard to collect from.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1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% of sales is to the government?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government is typically slow paying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691870E-E762-4F5E-B0B2-8E401580C27B}" type="slidenum">
              <a:rPr lang="en-US" altLang="en-US">
                <a:latin typeface="Garamond" panose="02020404030301010803" pitchFamily="18" charset="0"/>
              </a:rPr>
              <a:pPr eaLnBrk="1" hangingPunct="1"/>
              <a:t>6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Analysis – Accounts Receivable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90600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/>
              <a:t>Accounts Receivable Aging Schedule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/>
              <a:t>A schedule of all outstanding receivables grouped both by customer and due date</a:t>
            </a:r>
          </a:p>
        </p:txBody>
      </p:sp>
      <p:graphicFrame>
        <p:nvGraphicFramePr>
          <p:cNvPr id="8229" name="Group 37"/>
          <p:cNvGraphicFramePr>
            <a:graphicFrameLocks noGrp="1"/>
          </p:cNvGraphicFramePr>
          <p:nvPr>
            <p:ph sz="half" idx="2"/>
          </p:nvPr>
        </p:nvGraphicFramePr>
        <p:xfrm>
          <a:off x="533400" y="2286000"/>
          <a:ext cx="8153400" cy="3182937"/>
        </p:xfrm>
        <a:graphic>
          <a:graphicData uri="http://schemas.openxmlformats.org/drawingml/2006/table">
            <a:tbl>
              <a:tblPr/>
              <a:tblGrid>
                <a:gridCol w="407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Questions to Ask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Reason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11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 there a concentration greater than 10% of any customers?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happens if they lose a large customer?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1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% of customers are past due?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reliable are their accounts receivable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81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Are there any receivables over 120 days past due that have not been written-off?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Typically these will not be collected and should be backed out of the total accounts receivable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4A64ABE-7D2A-4C51-A847-7DD52796072F}" type="slidenum">
              <a:rPr lang="en-US" altLang="en-US">
                <a:latin typeface="Garamond" panose="02020404030301010803" pitchFamily="18" charset="0"/>
              </a:rPr>
              <a:pPr eaLnBrk="1" hangingPunct="1"/>
              <a:t>7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Analysis - Inventory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95400"/>
            <a:ext cx="8229600" cy="4530725"/>
          </a:xfrm>
        </p:spPr>
        <p:txBody>
          <a:bodyPr/>
          <a:lstStyle/>
          <a:p>
            <a:pPr eaLnBrk="1" hangingPunct="1"/>
            <a:r>
              <a:rPr lang="en-US" altLang="en-US" sz="2400"/>
              <a:t>Inventory is typically the largest current asset and is what the company tries to convert to cash.</a:t>
            </a:r>
          </a:p>
          <a:p>
            <a:pPr eaLnBrk="1" hangingPunct="1"/>
            <a:r>
              <a:rPr lang="en-US" altLang="en-US" sz="2400"/>
              <a:t>Inventory includes:</a:t>
            </a:r>
          </a:p>
          <a:p>
            <a:pPr lvl="1" eaLnBrk="1" hangingPunct="1"/>
            <a:r>
              <a:rPr lang="en-US" altLang="en-US" sz="2400"/>
              <a:t>Raw materials inventory</a:t>
            </a:r>
          </a:p>
          <a:p>
            <a:pPr lvl="1" eaLnBrk="1" hangingPunct="1"/>
            <a:r>
              <a:rPr lang="en-US" altLang="en-US" sz="2400"/>
              <a:t>Work-in-Process inventory</a:t>
            </a:r>
          </a:p>
          <a:p>
            <a:pPr lvl="1" eaLnBrk="1" hangingPunct="1"/>
            <a:r>
              <a:rPr lang="en-US" altLang="en-US" sz="2400"/>
              <a:t>Finished goods inventory</a:t>
            </a:r>
          </a:p>
          <a:p>
            <a:pPr eaLnBrk="1" hangingPunct="1"/>
            <a:r>
              <a:rPr lang="en-US" altLang="en-US" sz="2400"/>
              <a:t>In case of liquidation</a:t>
            </a:r>
          </a:p>
          <a:p>
            <a:pPr lvl="2" eaLnBrk="1" hangingPunct="1"/>
            <a:r>
              <a:rPr lang="en-US" altLang="en-US" sz="2400"/>
              <a:t>Raw materials inventory can be sold back to the supplier (at a fraction of the cost)</a:t>
            </a:r>
          </a:p>
          <a:p>
            <a:pPr lvl="2" eaLnBrk="1" hangingPunct="1"/>
            <a:r>
              <a:rPr lang="en-US" altLang="en-US" sz="2400"/>
              <a:t>Finished goods inventory can be sold to customers (at a fraction of the cost)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A842F9-F7DC-4838-A976-94C7BF7E63DA}" type="slidenum">
              <a:rPr lang="en-US" altLang="en-US">
                <a:latin typeface="Garamond" panose="02020404030301010803" pitchFamily="18" charset="0"/>
              </a:rPr>
              <a:pPr eaLnBrk="1" hangingPunct="1"/>
              <a:t>8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Analysis - Inventory</a:t>
            </a:r>
          </a:p>
        </p:txBody>
      </p:sp>
      <p:graphicFrame>
        <p:nvGraphicFramePr>
          <p:cNvPr id="9256" name="Group 40"/>
          <p:cNvGraphicFramePr>
            <a:graphicFrameLocks noGrp="1"/>
          </p:cNvGraphicFramePr>
          <p:nvPr>
            <p:ph sz="half" idx="2"/>
          </p:nvPr>
        </p:nvGraphicFramePr>
        <p:xfrm>
          <a:off x="533400" y="1447800"/>
          <a:ext cx="8229600" cy="4283076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Questions to Ask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5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does the company inventory compare with the industry average?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 they carry too much? Too little?  Do they have too much in finished goods inventory?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5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 inventory valued at LIFO, FIFO, or Weighted Average?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This will impact the cost of goods sold and inventory balance.  Could inventory be obsolete?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% of current assets is made up of inventory?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Inventory is typically the hardest current asset to convert to cash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75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% of inventory is work-in-process?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This inventory is virtually worthless.  What can you do with the frame of a car?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F35F925-5729-4764-9A6B-2DC010CCDB05}" type="slidenum">
              <a:rPr lang="en-US" altLang="en-US">
                <a:latin typeface="Garamond" panose="02020404030301010803" pitchFamily="18" charset="0"/>
              </a:rPr>
              <a:pPr eaLnBrk="1" hangingPunct="1"/>
              <a:t>9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Analysis - Ratios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8200"/>
            <a:ext cx="8458200" cy="1905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1800" b="1"/>
              <a:t>Liquidity Ratios – Current Ratio: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1800" b="1"/>
              <a:t>Current Assets / Current Liabilities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b="1"/>
              <a:t>Measures a firms ability to meet current obligations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1800" b="1"/>
              <a:t>– Quick Ratio (Acid Test): </a:t>
            </a:r>
            <a:r>
              <a:rPr lang="en-US" altLang="en-US" sz="1400" b="1"/>
              <a:t>(Current Assets – Inventory)/ Current Liabilities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1800" b="1"/>
              <a:t>Measures a firms ability to meet current obligations without liquidating inventory</a:t>
            </a:r>
          </a:p>
          <a:p>
            <a:pPr lvl="2" eaLnBrk="1" hangingPunct="1">
              <a:spcBef>
                <a:spcPct val="10000"/>
              </a:spcBef>
            </a:pPr>
            <a:endParaRPr lang="en-US" altLang="en-US" sz="2000"/>
          </a:p>
        </p:txBody>
      </p:sp>
      <p:graphicFrame>
        <p:nvGraphicFramePr>
          <p:cNvPr id="10304" name="Group 64"/>
          <p:cNvGraphicFramePr>
            <a:graphicFrameLocks noGrp="1"/>
          </p:cNvGraphicFramePr>
          <p:nvPr>
            <p:ph sz="half" idx="2"/>
          </p:nvPr>
        </p:nvGraphicFramePr>
        <p:xfrm>
          <a:off x="381000" y="2590800"/>
          <a:ext cx="8610600" cy="4156073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69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Questions to Ask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2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Calculate the Current Ratio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Too low suggests a lack of liquidity, too high suggests financial assets are not used efficiently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3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does the company’s current ratio compare with companies of similar size in their industry?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they are not in-line with the industry, then the underwriter must find out why.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2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Are liabilities being paid on time?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suppliers and service bills are being stretched, this would decrease the current ratio.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2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much is inventory weighted in current assets?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Inventory is the most difficult current asset to convert to cash?  How quickly is it turning over?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2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Are accounts receivable over 120 days being written off?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These accounts will probably not be collected and should be removed from current assets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2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Exclude Prepaid Current Assets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Cash cannot easily be obtained from a prepaid phone bill or rent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643</TotalTime>
  <Words>1929</Words>
  <Application>Microsoft Office PowerPoint</Application>
  <PresentationFormat>On-screen Show (4:3)</PresentationFormat>
  <Paragraphs>235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Garamond</vt:lpstr>
      <vt:lpstr>Wingdings</vt:lpstr>
      <vt:lpstr>Edge</vt:lpstr>
      <vt:lpstr>Who uses Financial Statement Analysis?</vt:lpstr>
      <vt:lpstr>Banking – Loan Underwriter</vt:lpstr>
      <vt:lpstr>Loan Package</vt:lpstr>
      <vt:lpstr>Accounts Receivable &amp; Inventory</vt:lpstr>
      <vt:lpstr>Financial Analysis – Accounts Receivable</vt:lpstr>
      <vt:lpstr>Financial Analysis – Accounts Receivable</vt:lpstr>
      <vt:lpstr>Financial Analysis - Inventory</vt:lpstr>
      <vt:lpstr>Financial Analysis - Inventory</vt:lpstr>
      <vt:lpstr>Financial Analysis - Ratios</vt:lpstr>
      <vt:lpstr>Financial Analysis - Ratios</vt:lpstr>
      <vt:lpstr>Financial Analysis - Ratios</vt:lpstr>
      <vt:lpstr>Financial Analysis - Ratios</vt:lpstr>
      <vt:lpstr>Financial Analysis - Ratios</vt:lpstr>
      <vt:lpstr>Financial Analysis - Ratios</vt:lpstr>
      <vt:lpstr>Financial Analysis - Ratios</vt:lpstr>
      <vt:lpstr>Financial Projections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uses Financial Statement Analysis?</dc:title>
  <dc:creator>HP Authorized Customer</dc:creator>
  <cp:lastModifiedBy>Dennis McCornac</cp:lastModifiedBy>
  <cp:revision>25</cp:revision>
  <dcterms:created xsi:type="dcterms:W3CDTF">2006-12-28T22:52:02Z</dcterms:created>
  <dcterms:modified xsi:type="dcterms:W3CDTF">2020-08-05T08:02:50Z</dcterms:modified>
</cp:coreProperties>
</file>