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32"/>
  </p:notesMasterIdLst>
  <p:handoutMasterIdLst>
    <p:handoutMasterId r:id="rId3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75" r:id="rId15"/>
    <p:sldId id="276" r:id="rId16"/>
    <p:sldId id="277" r:id="rId17"/>
    <p:sldId id="278" r:id="rId18"/>
    <p:sldId id="279" r:id="rId19"/>
    <p:sldId id="280" r:id="rId20"/>
    <p:sldId id="281" r:id="rId21"/>
    <p:sldId id="282" r:id="rId22"/>
    <p:sldId id="283" r:id="rId23"/>
    <p:sldId id="287" r:id="rId24"/>
    <p:sldId id="288" r:id="rId25"/>
    <p:sldId id="289" r:id="rId26"/>
    <p:sldId id="290" r:id="rId27"/>
    <p:sldId id="295" r:id="rId28"/>
    <p:sldId id="296" r:id="rId29"/>
    <p:sldId id="297" r:id="rId30"/>
    <p:sldId id="298" r:id="rId31"/>
    <p:sldId id="299" r:id="rId32"/>
    <p:sldId id="300" r:id="rId33"/>
    <p:sldId id="301" r:id="rId34"/>
    <p:sldId id="302" r:id="rId35"/>
    <p:sldId id="303" r:id="rId36"/>
    <p:sldId id="304" r:id="rId37"/>
    <p:sldId id="291" r:id="rId38"/>
    <p:sldId id="292" r:id="rId39"/>
    <p:sldId id="305" r:id="rId40"/>
    <p:sldId id="306" r:id="rId41"/>
    <p:sldId id="307" r:id="rId42"/>
    <p:sldId id="308" r:id="rId43"/>
    <p:sldId id="309" r:id="rId44"/>
    <p:sldId id="310" r:id="rId45"/>
    <p:sldId id="311" r:id="rId46"/>
    <p:sldId id="312" r:id="rId47"/>
    <p:sldId id="313" r:id="rId48"/>
    <p:sldId id="314" r:id="rId49"/>
    <p:sldId id="293" r:id="rId50"/>
    <p:sldId id="315" r:id="rId51"/>
    <p:sldId id="316" r:id="rId52"/>
    <p:sldId id="317" r:id="rId53"/>
    <p:sldId id="318" r:id="rId54"/>
    <p:sldId id="319" r:id="rId55"/>
    <p:sldId id="294" r:id="rId56"/>
    <p:sldId id="320" r:id="rId57"/>
    <p:sldId id="321" r:id="rId58"/>
    <p:sldId id="322" r:id="rId59"/>
    <p:sldId id="323" r:id="rId60"/>
    <p:sldId id="324" r:id="rId61"/>
    <p:sldId id="325" r:id="rId62"/>
    <p:sldId id="326" r:id="rId63"/>
    <p:sldId id="327" r:id="rId64"/>
    <p:sldId id="328"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50" r:id="rId78"/>
    <p:sldId id="351" r:id="rId79"/>
    <p:sldId id="352" r:id="rId80"/>
    <p:sldId id="345" r:id="rId81"/>
    <p:sldId id="353" r:id="rId82"/>
    <p:sldId id="346" r:id="rId83"/>
    <p:sldId id="347" r:id="rId84"/>
    <p:sldId id="348" r:id="rId85"/>
    <p:sldId id="349" r:id="rId86"/>
    <p:sldId id="342" r:id="rId87"/>
    <p:sldId id="354" r:id="rId88"/>
    <p:sldId id="343" r:id="rId89"/>
    <p:sldId id="344" r:id="rId90"/>
    <p:sldId id="355" r:id="rId91"/>
    <p:sldId id="356" r:id="rId92"/>
    <p:sldId id="357" r:id="rId93"/>
    <p:sldId id="358" r:id="rId94"/>
    <p:sldId id="359" r:id="rId95"/>
    <p:sldId id="360" r:id="rId96"/>
    <p:sldId id="361" r:id="rId97"/>
    <p:sldId id="362" r:id="rId98"/>
    <p:sldId id="363" r:id="rId99"/>
    <p:sldId id="329" r:id="rId100"/>
    <p:sldId id="269" r:id="rId101"/>
    <p:sldId id="367" r:id="rId102"/>
    <p:sldId id="368" r:id="rId103"/>
    <p:sldId id="369" r:id="rId104"/>
    <p:sldId id="370" r:id="rId105"/>
    <p:sldId id="371" r:id="rId106"/>
    <p:sldId id="270" r:id="rId107"/>
    <p:sldId id="372" r:id="rId108"/>
    <p:sldId id="373" r:id="rId109"/>
    <p:sldId id="374" r:id="rId110"/>
    <p:sldId id="375" r:id="rId111"/>
    <p:sldId id="271" r:id="rId112"/>
    <p:sldId id="376" r:id="rId113"/>
    <p:sldId id="272" r:id="rId114"/>
    <p:sldId id="377" r:id="rId115"/>
    <p:sldId id="378" r:id="rId116"/>
    <p:sldId id="379" r:id="rId117"/>
    <p:sldId id="395" r:id="rId118"/>
    <p:sldId id="380" r:id="rId119"/>
    <p:sldId id="381" r:id="rId120"/>
    <p:sldId id="382" r:id="rId121"/>
    <p:sldId id="383" r:id="rId122"/>
    <p:sldId id="384" r:id="rId123"/>
    <p:sldId id="385" r:id="rId124"/>
    <p:sldId id="396" r:id="rId125"/>
    <p:sldId id="397" r:id="rId126"/>
    <p:sldId id="398" r:id="rId127"/>
    <p:sldId id="399" r:id="rId128"/>
    <p:sldId id="386" r:id="rId129"/>
    <p:sldId id="387" r:id="rId130"/>
    <p:sldId id="388" r:id="rId131"/>
    <p:sldId id="400" r:id="rId132"/>
    <p:sldId id="401" r:id="rId133"/>
    <p:sldId id="402" r:id="rId134"/>
    <p:sldId id="403" r:id="rId135"/>
    <p:sldId id="404" r:id="rId136"/>
    <p:sldId id="389" r:id="rId137"/>
    <p:sldId id="405" r:id="rId138"/>
    <p:sldId id="406" r:id="rId139"/>
    <p:sldId id="407" r:id="rId140"/>
    <p:sldId id="408" r:id="rId141"/>
    <p:sldId id="390" r:id="rId142"/>
    <p:sldId id="391" r:id="rId143"/>
    <p:sldId id="392" r:id="rId144"/>
    <p:sldId id="393" r:id="rId145"/>
    <p:sldId id="409" r:id="rId146"/>
    <p:sldId id="394" r:id="rId147"/>
    <p:sldId id="410" r:id="rId148"/>
    <p:sldId id="411" r:id="rId149"/>
    <p:sldId id="412" r:id="rId150"/>
    <p:sldId id="413" r:id="rId151"/>
    <p:sldId id="414" r:id="rId152"/>
    <p:sldId id="415" r:id="rId153"/>
    <p:sldId id="416" r:id="rId154"/>
    <p:sldId id="417" r:id="rId155"/>
    <p:sldId id="418" r:id="rId156"/>
    <p:sldId id="423" r:id="rId157"/>
    <p:sldId id="431" r:id="rId158"/>
    <p:sldId id="420" r:id="rId159"/>
    <p:sldId id="432" r:id="rId160"/>
    <p:sldId id="422" r:id="rId161"/>
    <p:sldId id="429" r:id="rId162"/>
    <p:sldId id="424" r:id="rId163"/>
    <p:sldId id="430" r:id="rId164"/>
    <p:sldId id="425" r:id="rId165"/>
    <p:sldId id="426" r:id="rId166"/>
    <p:sldId id="427" r:id="rId167"/>
    <p:sldId id="433" r:id="rId168"/>
    <p:sldId id="437" r:id="rId169"/>
    <p:sldId id="439" r:id="rId170"/>
    <p:sldId id="434" r:id="rId171"/>
    <p:sldId id="440" r:id="rId172"/>
    <p:sldId id="441" r:id="rId173"/>
    <p:sldId id="442" r:id="rId174"/>
    <p:sldId id="435" r:id="rId175"/>
    <p:sldId id="436" r:id="rId176"/>
    <p:sldId id="443" r:id="rId177"/>
    <p:sldId id="444" r:id="rId178"/>
    <p:sldId id="445" r:id="rId179"/>
    <p:sldId id="446" r:id="rId180"/>
    <p:sldId id="447" r:id="rId181"/>
    <p:sldId id="448" r:id="rId182"/>
    <p:sldId id="449" r:id="rId183"/>
    <p:sldId id="451" r:id="rId184"/>
    <p:sldId id="452" r:id="rId185"/>
    <p:sldId id="450" r:id="rId186"/>
    <p:sldId id="453" r:id="rId187"/>
    <p:sldId id="428" r:id="rId188"/>
    <p:sldId id="454" r:id="rId189"/>
    <p:sldId id="455" r:id="rId190"/>
    <p:sldId id="456" r:id="rId191"/>
    <p:sldId id="457" r:id="rId192"/>
    <p:sldId id="466" r:id="rId193"/>
    <p:sldId id="467" r:id="rId194"/>
    <p:sldId id="468" r:id="rId195"/>
    <p:sldId id="478" r:id="rId196"/>
    <p:sldId id="479" r:id="rId197"/>
    <p:sldId id="480" r:id="rId198"/>
    <p:sldId id="481" r:id="rId199"/>
    <p:sldId id="469" r:id="rId200"/>
    <p:sldId id="470" r:id="rId201"/>
    <p:sldId id="471" r:id="rId202"/>
    <p:sldId id="472" r:id="rId203"/>
    <p:sldId id="473" r:id="rId204"/>
    <p:sldId id="474" r:id="rId205"/>
    <p:sldId id="475" r:id="rId206"/>
    <p:sldId id="476" r:id="rId207"/>
    <p:sldId id="477" r:id="rId208"/>
    <p:sldId id="482" r:id="rId209"/>
    <p:sldId id="483" r:id="rId210"/>
    <p:sldId id="484" r:id="rId211"/>
    <p:sldId id="485" r:id="rId212"/>
    <p:sldId id="486" r:id="rId213"/>
    <p:sldId id="487" r:id="rId214"/>
    <p:sldId id="488" r:id="rId215"/>
    <p:sldId id="489" r:id="rId216"/>
    <p:sldId id="490" r:id="rId217"/>
    <p:sldId id="491" r:id="rId218"/>
    <p:sldId id="492" r:id="rId219"/>
    <p:sldId id="493" r:id="rId220"/>
    <p:sldId id="494" r:id="rId221"/>
    <p:sldId id="495" r:id="rId222"/>
    <p:sldId id="496" r:id="rId223"/>
    <p:sldId id="497" r:id="rId224"/>
    <p:sldId id="498" r:id="rId225"/>
    <p:sldId id="499" r:id="rId226"/>
    <p:sldId id="500" r:id="rId227"/>
    <p:sldId id="501" r:id="rId228"/>
    <p:sldId id="502" r:id="rId229"/>
    <p:sldId id="504" r:id="rId230"/>
    <p:sldId id="507" r:id="rId231"/>
    <p:sldId id="508" r:id="rId232"/>
    <p:sldId id="509" r:id="rId233"/>
    <p:sldId id="510" r:id="rId234"/>
    <p:sldId id="511" r:id="rId235"/>
    <p:sldId id="512" r:id="rId236"/>
    <p:sldId id="513" r:id="rId237"/>
    <p:sldId id="514" r:id="rId238"/>
    <p:sldId id="515" r:id="rId239"/>
    <p:sldId id="516" r:id="rId240"/>
    <p:sldId id="522" r:id="rId241"/>
    <p:sldId id="523" r:id="rId242"/>
    <p:sldId id="524" r:id="rId243"/>
    <p:sldId id="527" r:id="rId244"/>
    <p:sldId id="528" r:id="rId245"/>
    <p:sldId id="529" r:id="rId246"/>
    <p:sldId id="530" r:id="rId247"/>
    <p:sldId id="526" r:id="rId248"/>
    <p:sldId id="531" r:id="rId249"/>
    <p:sldId id="532" r:id="rId250"/>
    <p:sldId id="533" r:id="rId251"/>
    <p:sldId id="534" r:id="rId252"/>
    <p:sldId id="535" r:id="rId253"/>
    <p:sldId id="536" r:id="rId254"/>
    <p:sldId id="537" r:id="rId255"/>
    <p:sldId id="538" r:id="rId256"/>
    <p:sldId id="539" r:id="rId257"/>
    <p:sldId id="540" r:id="rId258"/>
    <p:sldId id="541" r:id="rId259"/>
    <p:sldId id="542" r:id="rId260"/>
    <p:sldId id="545" r:id="rId261"/>
    <p:sldId id="543" r:id="rId262"/>
    <p:sldId id="544" r:id="rId263"/>
    <p:sldId id="546" r:id="rId264"/>
    <p:sldId id="547" r:id="rId265"/>
    <p:sldId id="548" r:id="rId266"/>
    <p:sldId id="549" r:id="rId267"/>
    <p:sldId id="550" r:id="rId268"/>
    <p:sldId id="551" r:id="rId269"/>
    <p:sldId id="552" r:id="rId270"/>
    <p:sldId id="553" r:id="rId271"/>
    <p:sldId id="554" r:id="rId272"/>
    <p:sldId id="555" r:id="rId273"/>
    <p:sldId id="558" r:id="rId274"/>
    <p:sldId id="559" r:id="rId275"/>
    <p:sldId id="560" r:id="rId276"/>
    <p:sldId id="561" r:id="rId277"/>
    <p:sldId id="562" r:id="rId278"/>
    <p:sldId id="563" r:id="rId279"/>
    <p:sldId id="564" r:id="rId280"/>
    <p:sldId id="566" r:id="rId281"/>
    <p:sldId id="567" r:id="rId282"/>
    <p:sldId id="573" r:id="rId283"/>
    <p:sldId id="568" r:id="rId284"/>
    <p:sldId id="569" r:id="rId285"/>
    <p:sldId id="570" r:id="rId286"/>
    <p:sldId id="571" r:id="rId287"/>
    <p:sldId id="572" r:id="rId288"/>
    <p:sldId id="565" r:id="rId289"/>
    <p:sldId id="574" r:id="rId290"/>
    <p:sldId id="575" r:id="rId291"/>
    <p:sldId id="579" r:id="rId292"/>
    <p:sldId id="580" r:id="rId293"/>
    <p:sldId id="582" r:id="rId294"/>
    <p:sldId id="583" r:id="rId295"/>
    <p:sldId id="584" r:id="rId296"/>
    <p:sldId id="588" r:id="rId297"/>
    <p:sldId id="585" r:id="rId298"/>
    <p:sldId id="586" r:id="rId299"/>
    <p:sldId id="587" r:id="rId300"/>
    <p:sldId id="578" r:id="rId301"/>
    <p:sldId id="589" r:id="rId302"/>
    <p:sldId id="590" r:id="rId303"/>
    <p:sldId id="591" r:id="rId304"/>
    <p:sldId id="592" r:id="rId305"/>
    <p:sldId id="593" r:id="rId306"/>
    <p:sldId id="594" r:id="rId307"/>
    <p:sldId id="595" r:id="rId308"/>
    <p:sldId id="596" r:id="rId309"/>
    <p:sldId id="597" r:id="rId310"/>
    <p:sldId id="599" r:id="rId311"/>
    <p:sldId id="600" r:id="rId312"/>
    <p:sldId id="601" r:id="rId313"/>
    <p:sldId id="603" r:id="rId314"/>
    <p:sldId id="604" r:id="rId315"/>
    <p:sldId id="605" r:id="rId316"/>
    <p:sldId id="606" r:id="rId317"/>
    <p:sldId id="607" r:id="rId318"/>
    <p:sldId id="608" r:id="rId319"/>
    <p:sldId id="609" r:id="rId320"/>
    <p:sldId id="610" r:id="rId321"/>
    <p:sldId id="611" r:id="rId322"/>
    <p:sldId id="617" r:id="rId323"/>
    <p:sldId id="612" r:id="rId324"/>
    <p:sldId id="614" r:id="rId325"/>
    <p:sldId id="615" r:id="rId326"/>
    <p:sldId id="616" r:id="rId327"/>
    <p:sldId id="602" r:id="rId328"/>
    <p:sldId id="598" r:id="rId329"/>
    <p:sldId id="618" r:id="rId330"/>
    <p:sldId id="619" r:id="rId3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180B5B"/>
    <a:srgbClr val="660033"/>
    <a:srgbClr val="006600"/>
    <a:srgbClr val="FFCC99"/>
    <a:srgbClr val="FFCC00"/>
    <a:srgbClr val="FF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64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tableStyles" Target="tableStyle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notesMaster" Target="notesMasters/notes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handoutMaster" Target="handoutMasters/handoutMaster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57400" y="8382000"/>
            <a:ext cx="2971800" cy="457200"/>
          </a:xfrm>
          <a:prstGeom prst="rect">
            <a:avLst/>
          </a:prstGeom>
        </p:spPr>
        <p:txBody>
          <a:bodyPr vert="horz" wrap="square" lIns="91440" tIns="45720" rIns="91440" bIns="45720" numCol="1" anchor="b" anchorCtr="0" compatLnSpc="1">
            <a:prstTxWarp prst="textNoShape">
              <a:avLst/>
            </a:prstTxWarp>
          </a:bodyPr>
          <a:lstStyle>
            <a:lvl1pPr algn="ctr">
              <a:defRPr sz="1800" b="1" smtClean="0"/>
            </a:lvl1pPr>
          </a:lstStyle>
          <a:p>
            <a:pPr>
              <a:defRPr/>
            </a:pPr>
            <a:fld id="{69986149-DB48-4ED7-87CD-6B1918F6F0E4}" type="slidenum">
              <a:rPr lang="en-US" altLang="en-US"/>
              <a:pPr>
                <a:defRPr/>
              </a:pPr>
              <a:t>‹#›</a:t>
            </a:fld>
            <a:endParaRPr lang="en-US" altLang="en-US"/>
          </a:p>
        </p:txBody>
      </p:sp>
      <p:sp>
        <p:nvSpPr>
          <p:cNvPr id="5123" name="TextBox 5"/>
          <p:cNvSpPr txBox="1">
            <a:spLocks noChangeArrowheads="1"/>
          </p:cNvSpPr>
          <p:nvPr/>
        </p:nvSpPr>
        <p:spPr bwMode="auto">
          <a:xfrm>
            <a:off x="1752600" y="304800"/>
            <a:ext cx="337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t>How to Read a Financial Report</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6954F8B-8EC6-4571-A612-FFC6E9EF1240}" type="datetimeFigureOut">
              <a:rPr lang="en-US"/>
              <a:pPr>
                <a:defRPr/>
              </a:pPr>
              <a:t>8/5/2020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68EC3F4-E62E-49AE-8C9C-296A941510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77825" y="1676400"/>
            <a:ext cx="8389938" cy="4421188"/>
            <a:chOff x="238" y="1056"/>
            <a:chExt cx="5285" cy="2785"/>
          </a:xfrm>
        </p:grpSpPr>
        <p:grpSp>
          <p:nvGrpSpPr>
            <p:cNvPr id="5" name="Group 3"/>
            <p:cNvGrpSpPr>
              <a:grpSpLocks/>
            </p:cNvGrpSpPr>
            <p:nvPr/>
          </p:nvGrpSpPr>
          <p:grpSpPr bwMode="auto">
            <a:xfrm>
              <a:off x="238" y="1056"/>
              <a:ext cx="5285" cy="1393"/>
              <a:chOff x="238" y="1056"/>
              <a:chExt cx="5285" cy="1393"/>
            </a:xfrm>
          </p:grpSpPr>
          <p:sp>
            <p:nvSpPr>
              <p:cNvPr id="14" name="Rectangle 4"/>
              <p:cNvSpPr>
                <a:spLocks noChangeArrowheads="1"/>
              </p:cNvSpPr>
              <p:nvPr/>
            </p:nvSpPr>
            <p:spPr bwMode="auto">
              <a:xfrm>
                <a:off x="243" y="1057"/>
                <a:ext cx="5272" cy="1391"/>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 name="Freeform 5"/>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6"/>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7"/>
            <p:cNvGrpSpPr>
              <a:grpSpLocks/>
            </p:cNvGrpSpPr>
            <p:nvPr/>
          </p:nvGrpSpPr>
          <p:grpSpPr bwMode="auto">
            <a:xfrm>
              <a:off x="240" y="3744"/>
              <a:ext cx="5281" cy="97"/>
              <a:chOff x="240" y="3744"/>
              <a:chExt cx="5281" cy="97"/>
            </a:xfrm>
          </p:grpSpPr>
          <p:sp>
            <p:nvSpPr>
              <p:cNvPr id="11" name="Rectangle 8"/>
              <p:cNvSpPr>
                <a:spLocks noChangeArrowheads="1"/>
              </p:cNvSpPr>
              <p:nvPr/>
            </p:nvSpPr>
            <p:spPr bwMode="auto">
              <a:xfrm>
                <a:off x="240" y="3744"/>
                <a:ext cx="5280" cy="9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 name="Freeform 9"/>
              <p:cNvSpPr>
                <a:spLocks/>
              </p:cNvSpPr>
              <p:nvPr/>
            </p:nvSpPr>
            <p:spPr bwMode="auto">
              <a:xfrm>
                <a:off x="240" y="3744"/>
                <a:ext cx="5281" cy="97"/>
              </a:xfrm>
              <a:custGeom>
                <a:avLst/>
                <a:gdLst>
                  <a:gd name="T0" fmla="*/ 5280 w 5281"/>
                  <a:gd name="T1" fmla="*/ 0 h 97"/>
                  <a:gd name="T2" fmla="*/ 0 w 5281"/>
                  <a:gd name="T3" fmla="*/ 0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0"/>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11"/>
            <p:cNvGrpSpPr>
              <a:grpSpLocks/>
            </p:cNvGrpSpPr>
            <p:nvPr/>
          </p:nvGrpSpPr>
          <p:grpSpPr bwMode="auto">
            <a:xfrm>
              <a:off x="338" y="1200"/>
              <a:ext cx="97" cy="1104"/>
              <a:chOff x="338" y="1200"/>
              <a:chExt cx="97" cy="1104"/>
            </a:xfrm>
          </p:grpSpPr>
          <p:sp useBgFill="1">
            <p:nvSpPr>
              <p:cNvPr id="8" name="Rectangle 12"/>
              <p:cNvSpPr>
                <a:spLocks noChangeArrowheads="1"/>
              </p:cNvSpPr>
              <p:nvPr/>
            </p:nvSpPr>
            <p:spPr bwMode="auto">
              <a:xfrm>
                <a:off x="338" y="1201"/>
                <a:ext cx="96" cy="110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 name="Freeform 13"/>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4"/>
              <p:cNvSpPr>
                <a:spLocks/>
              </p:cNvSpPr>
              <p:nvPr/>
            </p:nvSpPr>
            <p:spPr bwMode="auto">
              <a:xfrm>
                <a:off x="338" y="1200"/>
                <a:ext cx="97" cy="1104"/>
              </a:xfrm>
              <a:custGeom>
                <a:avLst/>
                <a:gdLst>
                  <a:gd name="T0" fmla="*/ 0 w 97"/>
                  <a:gd name="T1" fmla="*/ 1103 h 1104"/>
                  <a:gd name="T2" fmla="*/ 0 w 97"/>
                  <a:gd name="T3" fmla="*/ 0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4111" name="Rectangle 15"/>
          <p:cNvSpPr>
            <a:spLocks noGrp="1" noChangeArrowheads="1"/>
          </p:cNvSpPr>
          <p:nvPr>
            <p:ph type="ctrTitle" sz="quarter"/>
          </p:nvPr>
        </p:nvSpPr>
        <p:spPr>
          <a:xfrm>
            <a:off x="836613" y="2133600"/>
            <a:ext cx="7772400" cy="1143000"/>
          </a:xfrm>
        </p:spPr>
        <p:txBody>
          <a:bodyPr/>
          <a:lstStyle>
            <a:lvl1pPr>
              <a:defRPr/>
            </a:lvl1pPr>
          </a:lstStyle>
          <a:p>
            <a:r>
              <a:rPr lang="en-US"/>
              <a:t>Click to edit Master title style</a:t>
            </a:r>
          </a:p>
        </p:txBody>
      </p:sp>
      <p:sp>
        <p:nvSpPr>
          <p:cNvPr id="4112"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r>
              <a:rPr lang="en-US"/>
              <a:t>Click to edit Master subtitle style</a:t>
            </a:r>
          </a:p>
        </p:txBody>
      </p:sp>
      <p:sp>
        <p:nvSpPr>
          <p:cNvPr id="17" name="Rectangle 17"/>
          <p:cNvSpPr>
            <a:spLocks noGrp="1" noChangeArrowheads="1"/>
          </p:cNvSpPr>
          <p:nvPr>
            <p:ph type="dt" sz="quarter" idx="10"/>
          </p:nvPr>
        </p:nvSpPr>
        <p:spPr>
          <a:xfrm>
            <a:off x="381000" y="6324600"/>
            <a:ext cx="1905000" cy="457200"/>
          </a:xfrm>
        </p:spPr>
        <p:txBody>
          <a:bodyPr/>
          <a:lstStyle>
            <a:lvl1pPr>
              <a:defRPr/>
            </a:lvl1pPr>
          </a:lstStyle>
          <a:p>
            <a:pPr>
              <a:defRPr/>
            </a:pPr>
            <a:endParaRPr lang="en-US"/>
          </a:p>
        </p:txBody>
      </p:sp>
      <p:sp>
        <p:nvSpPr>
          <p:cNvPr id="18" name="Rectangle 18"/>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9" name="Rectangle 19"/>
          <p:cNvSpPr>
            <a:spLocks noGrp="1" noChangeArrowheads="1"/>
          </p:cNvSpPr>
          <p:nvPr>
            <p:ph type="sldNum" sz="quarter" idx="12"/>
          </p:nvPr>
        </p:nvSpPr>
        <p:spPr>
          <a:xfrm>
            <a:off x="6858000" y="6324600"/>
            <a:ext cx="1905000" cy="457200"/>
          </a:xfrm>
        </p:spPr>
        <p:txBody>
          <a:bodyPr/>
          <a:lstStyle>
            <a:lvl1pPr>
              <a:defRPr smtClean="0"/>
            </a:lvl1pPr>
          </a:lstStyle>
          <a:p>
            <a:pPr>
              <a:defRPr/>
            </a:pPr>
            <a:fld id="{BF994EF2-83E8-42C0-85CC-9877F5FCAD21}" type="slidenum">
              <a:rPr lang="en-US" altLang="en-US"/>
              <a:pPr>
                <a:defRPr/>
              </a:pPr>
              <a:t>‹#›</a:t>
            </a:fld>
            <a:endParaRPr lang="en-US" altLang="en-US"/>
          </a:p>
        </p:txBody>
      </p:sp>
    </p:spTree>
    <p:extLst>
      <p:ext uri="{BB962C8B-B14F-4D97-AF65-F5344CB8AC3E}">
        <p14:creationId xmlns:p14="http://schemas.microsoft.com/office/powerpoint/2010/main" val="231530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41"/>
          <p:cNvSpPr>
            <a:spLocks noGrp="1" noChangeArrowheads="1"/>
          </p:cNvSpPr>
          <p:nvPr>
            <p:ph type="dt" sz="half" idx="10"/>
          </p:nvPr>
        </p:nvSpPr>
        <p:spPr>
          <a:ln/>
        </p:spPr>
        <p:txBody>
          <a:bodyPr/>
          <a:lstStyle>
            <a:lvl1pPr>
              <a:defRPr/>
            </a:lvl1pPr>
          </a:lstStyle>
          <a:p>
            <a:pPr>
              <a:defRPr/>
            </a:pPr>
            <a:endParaRPr lang="en-US"/>
          </a:p>
        </p:txBody>
      </p:sp>
      <p:sp>
        <p:nvSpPr>
          <p:cNvPr id="5" name="Rectangle 1042"/>
          <p:cNvSpPr>
            <a:spLocks noGrp="1" noChangeArrowheads="1"/>
          </p:cNvSpPr>
          <p:nvPr>
            <p:ph type="ftr" sz="quarter" idx="11"/>
          </p:nvPr>
        </p:nvSpPr>
        <p:spPr>
          <a:ln/>
        </p:spPr>
        <p:txBody>
          <a:bodyPr/>
          <a:lstStyle>
            <a:lvl1pPr>
              <a:defRPr/>
            </a:lvl1pPr>
          </a:lstStyle>
          <a:p>
            <a:pPr>
              <a:defRPr/>
            </a:pPr>
            <a:endParaRPr lang="en-US"/>
          </a:p>
        </p:txBody>
      </p:sp>
      <p:sp>
        <p:nvSpPr>
          <p:cNvPr id="6" name="Rectangle 1043"/>
          <p:cNvSpPr>
            <a:spLocks noGrp="1" noChangeArrowheads="1"/>
          </p:cNvSpPr>
          <p:nvPr>
            <p:ph type="sldNum" sz="quarter" idx="12"/>
          </p:nvPr>
        </p:nvSpPr>
        <p:spPr>
          <a:ln/>
        </p:spPr>
        <p:txBody>
          <a:bodyPr/>
          <a:lstStyle>
            <a:lvl1pPr>
              <a:defRPr/>
            </a:lvl1pPr>
          </a:lstStyle>
          <a:p>
            <a:pPr>
              <a:defRPr/>
            </a:pPr>
            <a:fld id="{EBC9A36F-6DD8-40C2-996D-EB4C7635B11F}" type="slidenum">
              <a:rPr lang="en-US" altLang="en-US"/>
              <a:pPr>
                <a:defRPr/>
              </a:pPr>
              <a:t>‹#›</a:t>
            </a:fld>
            <a:endParaRPr lang="en-US" altLang="en-US"/>
          </a:p>
        </p:txBody>
      </p:sp>
    </p:spTree>
    <p:extLst>
      <p:ext uri="{BB962C8B-B14F-4D97-AF65-F5344CB8AC3E}">
        <p14:creationId xmlns:p14="http://schemas.microsoft.com/office/powerpoint/2010/main" val="60655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42900"/>
            <a:ext cx="1943100" cy="5524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42900"/>
            <a:ext cx="5676900" cy="552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41"/>
          <p:cNvSpPr>
            <a:spLocks noGrp="1" noChangeArrowheads="1"/>
          </p:cNvSpPr>
          <p:nvPr>
            <p:ph type="dt" sz="half" idx="10"/>
          </p:nvPr>
        </p:nvSpPr>
        <p:spPr>
          <a:ln/>
        </p:spPr>
        <p:txBody>
          <a:bodyPr/>
          <a:lstStyle>
            <a:lvl1pPr>
              <a:defRPr/>
            </a:lvl1pPr>
          </a:lstStyle>
          <a:p>
            <a:pPr>
              <a:defRPr/>
            </a:pPr>
            <a:endParaRPr lang="en-US"/>
          </a:p>
        </p:txBody>
      </p:sp>
      <p:sp>
        <p:nvSpPr>
          <p:cNvPr id="5" name="Rectangle 1042"/>
          <p:cNvSpPr>
            <a:spLocks noGrp="1" noChangeArrowheads="1"/>
          </p:cNvSpPr>
          <p:nvPr>
            <p:ph type="ftr" sz="quarter" idx="11"/>
          </p:nvPr>
        </p:nvSpPr>
        <p:spPr>
          <a:ln/>
        </p:spPr>
        <p:txBody>
          <a:bodyPr/>
          <a:lstStyle>
            <a:lvl1pPr>
              <a:defRPr/>
            </a:lvl1pPr>
          </a:lstStyle>
          <a:p>
            <a:pPr>
              <a:defRPr/>
            </a:pPr>
            <a:endParaRPr lang="en-US"/>
          </a:p>
        </p:txBody>
      </p:sp>
      <p:sp>
        <p:nvSpPr>
          <p:cNvPr id="6" name="Rectangle 1043"/>
          <p:cNvSpPr>
            <a:spLocks noGrp="1" noChangeArrowheads="1"/>
          </p:cNvSpPr>
          <p:nvPr>
            <p:ph type="sldNum" sz="quarter" idx="12"/>
          </p:nvPr>
        </p:nvSpPr>
        <p:spPr>
          <a:ln/>
        </p:spPr>
        <p:txBody>
          <a:bodyPr/>
          <a:lstStyle>
            <a:lvl1pPr>
              <a:defRPr/>
            </a:lvl1pPr>
          </a:lstStyle>
          <a:p>
            <a:pPr>
              <a:defRPr/>
            </a:pPr>
            <a:fld id="{1F7DEE68-0690-4F1E-AEF2-F8629726489B}" type="slidenum">
              <a:rPr lang="en-US" altLang="en-US"/>
              <a:pPr>
                <a:defRPr/>
              </a:pPr>
              <a:t>‹#›</a:t>
            </a:fld>
            <a:endParaRPr lang="en-US" altLang="en-US"/>
          </a:p>
        </p:txBody>
      </p:sp>
    </p:spTree>
    <p:extLst>
      <p:ext uri="{BB962C8B-B14F-4D97-AF65-F5344CB8AC3E}">
        <p14:creationId xmlns:p14="http://schemas.microsoft.com/office/powerpoint/2010/main" val="32100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0">
                <a:latin typeface="Berlin Sans FB"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a:latin typeface="Berlin Sans FB" pitchFamily="34" charset="0"/>
              </a:defRPr>
            </a:lvl1pPr>
            <a:lvl2pPr>
              <a:defRPr b="0">
                <a:latin typeface="Berlin Sans FB" pitchFamily="34" charset="0"/>
              </a:defRPr>
            </a:lvl2pPr>
            <a:lvl3pPr>
              <a:defRPr b="0">
                <a:latin typeface="Berlin Sans FB" pitchFamily="34" charset="0"/>
              </a:defRPr>
            </a:lvl3pPr>
            <a:lvl4pPr>
              <a:defRPr b="0">
                <a:latin typeface="Berlin Sans FB" pitchFamily="34" charset="0"/>
              </a:defRPr>
            </a:lvl4pPr>
            <a:lvl5pPr>
              <a:defRPr b="0">
                <a:latin typeface="Berlin Sans FB"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sz="1600" b="1" smtClean="0">
                <a:latin typeface="Berlin Sans FB" panose="020E0602020502020306" pitchFamily="34" charset="0"/>
              </a:defRPr>
            </a:lvl1pPr>
          </a:lstStyle>
          <a:p>
            <a:pPr>
              <a:defRPr/>
            </a:pPr>
            <a:fld id="{CA8875B2-9481-4A84-B7A3-89E36213B113}" type="slidenum">
              <a:rPr lang="en-US" altLang="en-US"/>
              <a:pPr>
                <a:defRPr/>
              </a:pPr>
              <a:t>‹#›</a:t>
            </a:fld>
            <a:endParaRPr lang="en-US" altLang="en-US"/>
          </a:p>
        </p:txBody>
      </p:sp>
    </p:spTree>
    <p:extLst>
      <p:ext uri="{BB962C8B-B14F-4D97-AF65-F5344CB8AC3E}">
        <p14:creationId xmlns:p14="http://schemas.microsoft.com/office/powerpoint/2010/main" val="80973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41"/>
          <p:cNvSpPr>
            <a:spLocks noGrp="1" noChangeArrowheads="1"/>
          </p:cNvSpPr>
          <p:nvPr>
            <p:ph type="dt" sz="half" idx="10"/>
          </p:nvPr>
        </p:nvSpPr>
        <p:spPr>
          <a:ln/>
        </p:spPr>
        <p:txBody>
          <a:bodyPr/>
          <a:lstStyle>
            <a:lvl1pPr>
              <a:defRPr/>
            </a:lvl1pPr>
          </a:lstStyle>
          <a:p>
            <a:pPr>
              <a:defRPr/>
            </a:pPr>
            <a:endParaRPr lang="en-US"/>
          </a:p>
        </p:txBody>
      </p:sp>
      <p:sp>
        <p:nvSpPr>
          <p:cNvPr id="5" name="Rectangle 1042"/>
          <p:cNvSpPr>
            <a:spLocks noGrp="1" noChangeArrowheads="1"/>
          </p:cNvSpPr>
          <p:nvPr>
            <p:ph type="ftr" sz="quarter" idx="11"/>
          </p:nvPr>
        </p:nvSpPr>
        <p:spPr>
          <a:ln/>
        </p:spPr>
        <p:txBody>
          <a:bodyPr/>
          <a:lstStyle>
            <a:lvl1pPr>
              <a:defRPr/>
            </a:lvl1pPr>
          </a:lstStyle>
          <a:p>
            <a:pPr>
              <a:defRPr/>
            </a:pPr>
            <a:endParaRPr lang="en-US"/>
          </a:p>
        </p:txBody>
      </p:sp>
      <p:sp>
        <p:nvSpPr>
          <p:cNvPr id="6" name="Rectangle 1043"/>
          <p:cNvSpPr>
            <a:spLocks noGrp="1" noChangeArrowheads="1"/>
          </p:cNvSpPr>
          <p:nvPr>
            <p:ph type="sldNum" sz="quarter" idx="12"/>
          </p:nvPr>
        </p:nvSpPr>
        <p:spPr>
          <a:ln/>
        </p:spPr>
        <p:txBody>
          <a:bodyPr/>
          <a:lstStyle>
            <a:lvl1pPr>
              <a:defRPr/>
            </a:lvl1pPr>
          </a:lstStyle>
          <a:p>
            <a:pPr>
              <a:defRPr/>
            </a:pPr>
            <a:fld id="{B6C396E1-18EC-4E17-9F6F-C4DEA2805AB4}" type="slidenum">
              <a:rPr lang="en-US" altLang="en-US"/>
              <a:pPr>
                <a:defRPr/>
              </a:pPr>
              <a:t>‹#›</a:t>
            </a:fld>
            <a:endParaRPr lang="en-US" altLang="en-US"/>
          </a:p>
        </p:txBody>
      </p:sp>
    </p:spTree>
    <p:extLst>
      <p:ext uri="{BB962C8B-B14F-4D97-AF65-F5344CB8AC3E}">
        <p14:creationId xmlns:p14="http://schemas.microsoft.com/office/powerpoint/2010/main" val="63173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41"/>
          <p:cNvSpPr>
            <a:spLocks noGrp="1" noChangeArrowheads="1"/>
          </p:cNvSpPr>
          <p:nvPr>
            <p:ph type="dt" sz="half" idx="10"/>
          </p:nvPr>
        </p:nvSpPr>
        <p:spPr>
          <a:ln/>
        </p:spPr>
        <p:txBody>
          <a:bodyPr/>
          <a:lstStyle>
            <a:lvl1pPr>
              <a:defRPr/>
            </a:lvl1pPr>
          </a:lstStyle>
          <a:p>
            <a:pPr>
              <a:defRPr/>
            </a:pPr>
            <a:endParaRPr lang="en-US"/>
          </a:p>
        </p:txBody>
      </p:sp>
      <p:sp>
        <p:nvSpPr>
          <p:cNvPr id="6" name="Rectangle 1042"/>
          <p:cNvSpPr>
            <a:spLocks noGrp="1" noChangeArrowheads="1"/>
          </p:cNvSpPr>
          <p:nvPr>
            <p:ph type="ftr" sz="quarter" idx="11"/>
          </p:nvPr>
        </p:nvSpPr>
        <p:spPr>
          <a:ln/>
        </p:spPr>
        <p:txBody>
          <a:bodyPr/>
          <a:lstStyle>
            <a:lvl1pPr>
              <a:defRPr/>
            </a:lvl1pPr>
          </a:lstStyle>
          <a:p>
            <a:pPr>
              <a:defRPr/>
            </a:pPr>
            <a:endParaRPr lang="en-US"/>
          </a:p>
        </p:txBody>
      </p:sp>
      <p:sp>
        <p:nvSpPr>
          <p:cNvPr id="7" name="Rectangle 1043"/>
          <p:cNvSpPr>
            <a:spLocks noGrp="1" noChangeArrowheads="1"/>
          </p:cNvSpPr>
          <p:nvPr>
            <p:ph type="sldNum" sz="quarter" idx="12"/>
          </p:nvPr>
        </p:nvSpPr>
        <p:spPr>
          <a:ln/>
        </p:spPr>
        <p:txBody>
          <a:bodyPr/>
          <a:lstStyle>
            <a:lvl1pPr>
              <a:defRPr/>
            </a:lvl1pPr>
          </a:lstStyle>
          <a:p>
            <a:pPr>
              <a:defRPr/>
            </a:pPr>
            <a:fld id="{9813F7BE-573A-4244-9F53-C07AF048987F}" type="slidenum">
              <a:rPr lang="en-US" altLang="en-US"/>
              <a:pPr>
                <a:defRPr/>
              </a:pPr>
              <a:t>‹#›</a:t>
            </a:fld>
            <a:endParaRPr lang="en-US" altLang="en-US"/>
          </a:p>
        </p:txBody>
      </p:sp>
    </p:spTree>
    <p:extLst>
      <p:ext uri="{BB962C8B-B14F-4D97-AF65-F5344CB8AC3E}">
        <p14:creationId xmlns:p14="http://schemas.microsoft.com/office/powerpoint/2010/main" val="80670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41"/>
          <p:cNvSpPr>
            <a:spLocks noGrp="1" noChangeArrowheads="1"/>
          </p:cNvSpPr>
          <p:nvPr>
            <p:ph type="dt" sz="half" idx="10"/>
          </p:nvPr>
        </p:nvSpPr>
        <p:spPr>
          <a:ln/>
        </p:spPr>
        <p:txBody>
          <a:bodyPr/>
          <a:lstStyle>
            <a:lvl1pPr>
              <a:defRPr/>
            </a:lvl1pPr>
          </a:lstStyle>
          <a:p>
            <a:pPr>
              <a:defRPr/>
            </a:pPr>
            <a:endParaRPr lang="en-US"/>
          </a:p>
        </p:txBody>
      </p:sp>
      <p:sp>
        <p:nvSpPr>
          <p:cNvPr id="8" name="Rectangle 1042"/>
          <p:cNvSpPr>
            <a:spLocks noGrp="1" noChangeArrowheads="1"/>
          </p:cNvSpPr>
          <p:nvPr>
            <p:ph type="ftr" sz="quarter" idx="11"/>
          </p:nvPr>
        </p:nvSpPr>
        <p:spPr>
          <a:ln/>
        </p:spPr>
        <p:txBody>
          <a:bodyPr/>
          <a:lstStyle>
            <a:lvl1pPr>
              <a:defRPr/>
            </a:lvl1pPr>
          </a:lstStyle>
          <a:p>
            <a:pPr>
              <a:defRPr/>
            </a:pPr>
            <a:endParaRPr lang="en-US"/>
          </a:p>
        </p:txBody>
      </p:sp>
      <p:sp>
        <p:nvSpPr>
          <p:cNvPr id="9" name="Rectangle 1043"/>
          <p:cNvSpPr>
            <a:spLocks noGrp="1" noChangeArrowheads="1"/>
          </p:cNvSpPr>
          <p:nvPr>
            <p:ph type="sldNum" sz="quarter" idx="12"/>
          </p:nvPr>
        </p:nvSpPr>
        <p:spPr>
          <a:ln/>
        </p:spPr>
        <p:txBody>
          <a:bodyPr/>
          <a:lstStyle>
            <a:lvl1pPr>
              <a:defRPr/>
            </a:lvl1pPr>
          </a:lstStyle>
          <a:p>
            <a:pPr>
              <a:defRPr/>
            </a:pPr>
            <a:fld id="{29B78F26-37C6-408B-BC21-C3E8FE45F288}" type="slidenum">
              <a:rPr lang="en-US" altLang="en-US"/>
              <a:pPr>
                <a:defRPr/>
              </a:pPr>
              <a:t>‹#›</a:t>
            </a:fld>
            <a:endParaRPr lang="en-US" altLang="en-US"/>
          </a:p>
        </p:txBody>
      </p:sp>
    </p:spTree>
    <p:extLst>
      <p:ext uri="{BB962C8B-B14F-4D97-AF65-F5344CB8AC3E}">
        <p14:creationId xmlns:p14="http://schemas.microsoft.com/office/powerpoint/2010/main" val="2622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990600"/>
          </a:xfrm>
        </p:spPr>
        <p:txBody>
          <a:bodyPr/>
          <a:lstStyle/>
          <a:p>
            <a:r>
              <a:rPr lang="en-US"/>
              <a:t>Click to edit Master title style</a:t>
            </a:r>
          </a:p>
        </p:txBody>
      </p:sp>
      <p:sp>
        <p:nvSpPr>
          <p:cNvPr id="3" name="Rectangle 1041"/>
          <p:cNvSpPr>
            <a:spLocks noGrp="1" noChangeArrowheads="1"/>
          </p:cNvSpPr>
          <p:nvPr>
            <p:ph type="dt" sz="half" idx="10"/>
          </p:nvPr>
        </p:nvSpPr>
        <p:spPr>
          <a:ln/>
        </p:spPr>
        <p:txBody>
          <a:bodyPr/>
          <a:lstStyle>
            <a:lvl1pPr>
              <a:defRPr/>
            </a:lvl1pPr>
          </a:lstStyle>
          <a:p>
            <a:pPr>
              <a:defRPr/>
            </a:pPr>
            <a:endParaRPr lang="en-US"/>
          </a:p>
        </p:txBody>
      </p:sp>
      <p:sp>
        <p:nvSpPr>
          <p:cNvPr id="4" name="Rectangle 1042"/>
          <p:cNvSpPr>
            <a:spLocks noGrp="1" noChangeArrowheads="1"/>
          </p:cNvSpPr>
          <p:nvPr>
            <p:ph type="ftr" sz="quarter" idx="11"/>
          </p:nvPr>
        </p:nvSpPr>
        <p:spPr>
          <a:ln/>
        </p:spPr>
        <p:txBody>
          <a:bodyPr/>
          <a:lstStyle>
            <a:lvl1pPr>
              <a:defRPr/>
            </a:lvl1pPr>
          </a:lstStyle>
          <a:p>
            <a:pPr>
              <a:defRPr/>
            </a:pPr>
            <a:endParaRPr lang="en-US"/>
          </a:p>
        </p:txBody>
      </p:sp>
      <p:sp>
        <p:nvSpPr>
          <p:cNvPr id="5" name="Rectangle 1043"/>
          <p:cNvSpPr>
            <a:spLocks noGrp="1" noChangeArrowheads="1"/>
          </p:cNvSpPr>
          <p:nvPr>
            <p:ph type="sldNum" sz="quarter" idx="12"/>
          </p:nvPr>
        </p:nvSpPr>
        <p:spPr>
          <a:ln/>
        </p:spPr>
        <p:txBody>
          <a:bodyPr/>
          <a:lstStyle>
            <a:lvl1pPr>
              <a:defRPr/>
            </a:lvl1pPr>
          </a:lstStyle>
          <a:p>
            <a:pPr>
              <a:defRPr/>
            </a:pPr>
            <a:fld id="{CC102ED8-4132-4ACE-B27C-3546D24B956E}" type="slidenum">
              <a:rPr lang="en-US" altLang="en-US"/>
              <a:pPr>
                <a:defRPr/>
              </a:pPr>
              <a:t>‹#›</a:t>
            </a:fld>
            <a:endParaRPr lang="en-US" altLang="en-US"/>
          </a:p>
        </p:txBody>
      </p:sp>
    </p:spTree>
    <p:extLst>
      <p:ext uri="{BB962C8B-B14F-4D97-AF65-F5344CB8AC3E}">
        <p14:creationId xmlns:p14="http://schemas.microsoft.com/office/powerpoint/2010/main" val="210735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41"/>
          <p:cNvSpPr>
            <a:spLocks noGrp="1" noChangeArrowheads="1"/>
          </p:cNvSpPr>
          <p:nvPr>
            <p:ph type="dt" sz="half" idx="10"/>
          </p:nvPr>
        </p:nvSpPr>
        <p:spPr>
          <a:ln/>
        </p:spPr>
        <p:txBody>
          <a:bodyPr/>
          <a:lstStyle>
            <a:lvl1pPr>
              <a:defRPr/>
            </a:lvl1pPr>
          </a:lstStyle>
          <a:p>
            <a:pPr>
              <a:defRPr/>
            </a:pPr>
            <a:endParaRPr lang="en-US"/>
          </a:p>
        </p:txBody>
      </p:sp>
      <p:sp>
        <p:nvSpPr>
          <p:cNvPr id="3" name="Rectangle 1042"/>
          <p:cNvSpPr>
            <a:spLocks noGrp="1" noChangeArrowheads="1"/>
          </p:cNvSpPr>
          <p:nvPr>
            <p:ph type="ftr" sz="quarter" idx="11"/>
          </p:nvPr>
        </p:nvSpPr>
        <p:spPr>
          <a:ln/>
        </p:spPr>
        <p:txBody>
          <a:bodyPr/>
          <a:lstStyle>
            <a:lvl1pPr>
              <a:defRPr/>
            </a:lvl1pPr>
          </a:lstStyle>
          <a:p>
            <a:pPr>
              <a:defRPr/>
            </a:pPr>
            <a:endParaRPr lang="en-US"/>
          </a:p>
        </p:txBody>
      </p:sp>
      <p:sp>
        <p:nvSpPr>
          <p:cNvPr id="4" name="Rectangle 1043"/>
          <p:cNvSpPr>
            <a:spLocks noGrp="1" noChangeArrowheads="1"/>
          </p:cNvSpPr>
          <p:nvPr>
            <p:ph type="sldNum" sz="quarter" idx="12"/>
          </p:nvPr>
        </p:nvSpPr>
        <p:spPr>
          <a:ln/>
        </p:spPr>
        <p:txBody>
          <a:bodyPr/>
          <a:lstStyle>
            <a:lvl1pPr>
              <a:defRPr/>
            </a:lvl1pPr>
          </a:lstStyle>
          <a:p>
            <a:pPr>
              <a:defRPr/>
            </a:pPr>
            <a:fld id="{45765401-FA6B-49EB-BD98-A70D3559101C}" type="slidenum">
              <a:rPr lang="en-US" altLang="en-US"/>
              <a:pPr>
                <a:defRPr/>
              </a:pPr>
              <a:t>‹#›</a:t>
            </a:fld>
            <a:endParaRPr lang="en-US" altLang="en-US"/>
          </a:p>
        </p:txBody>
      </p:sp>
    </p:spTree>
    <p:extLst>
      <p:ext uri="{BB962C8B-B14F-4D97-AF65-F5344CB8AC3E}">
        <p14:creationId xmlns:p14="http://schemas.microsoft.com/office/powerpoint/2010/main" val="56002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41"/>
          <p:cNvSpPr>
            <a:spLocks noGrp="1" noChangeArrowheads="1"/>
          </p:cNvSpPr>
          <p:nvPr>
            <p:ph type="dt" sz="half" idx="10"/>
          </p:nvPr>
        </p:nvSpPr>
        <p:spPr>
          <a:ln/>
        </p:spPr>
        <p:txBody>
          <a:bodyPr/>
          <a:lstStyle>
            <a:lvl1pPr>
              <a:defRPr/>
            </a:lvl1pPr>
          </a:lstStyle>
          <a:p>
            <a:pPr>
              <a:defRPr/>
            </a:pPr>
            <a:endParaRPr lang="en-US"/>
          </a:p>
        </p:txBody>
      </p:sp>
      <p:sp>
        <p:nvSpPr>
          <p:cNvPr id="6" name="Rectangle 1042"/>
          <p:cNvSpPr>
            <a:spLocks noGrp="1" noChangeArrowheads="1"/>
          </p:cNvSpPr>
          <p:nvPr>
            <p:ph type="ftr" sz="quarter" idx="11"/>
          </p:nvPr>
        </p:nvSpPr>
        <p:spPr>
          <a:ln/>
        </p:spPr>
        <p:txBody>
          <a:bodyPr/>
          <a:lstStyle>
            <a:lvl1pPr>
              <a:defRPr/>
            </a:lvl1pPr>
          </a:lstStyle>
          <a:p>
            <a:pPr>
              <a:defRPr/>
            </a:pPr>
            <a:endParaRPr lang="en-US"/>
          </a:p>
        </p:txBody>
      </p:sp>
      <p:sp>
        <p:nvSpPr>
          <p:cNvPr id="7" name="Rectangle 1043"/>
          <p:cNvSpPr>
            <a:spLocks noGrp="1" noChangeArrowheads="1"/>
          </p:cNvSpPr>
          <p:nvPr>
            <p:ph type="sldNum" sz="quarter" idx="12"/>
          </p:nvPr>
        </p:nvSpPr>
        <p:spPr>
          <a:ln/>
        </p:spPr>
        <p:txBody>
          <a:bodyPr/>
          <a:lstStyle>
            <a:lvl1pPr>
              <a:defRPr/>
            </a:lvl1pPr>
          </a:lstStyle>
          <a:p>
            <a:pPr>
              <a:defRPr/>
            </a:pPr>
            <a:fld id="{3C65F23C-A2BA-48CD-9903-E410434DD8FC}" type="slidenum">
              <a:rPr lang="en-US" altLang="en-US"/>
              <a:pPr>
                <a:defRPr/>
              </a:pPr>
              <a:t>‹#›</a:t>
            </a:fld>
            <a:endParaRPr lang="en-US" altLang="en-US"/>
          </a:p>
        </p:txBody>
      </p:sp>
    </p:spTree>
    <p:extLst>
      <p:ext uri="{BB962C8B-B14F-4D97-AF65-F5344CB8AC3E}">
        <p14:creationId xmlns:p14="http://schemas.microsoft.com/office/powerpoint/2010/main" val="397344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41"/>
          <p:cNvSpPr>
            <a:spLocks noGrp="1" noChangeArrowheads="1"/>
          </p:cNvSpPr>
          <p:nvPr>
            <p:ph type="dt" sz="half" idx="10"/>
          </p:nvPr>
        </p:nvSpPr>
        <p:spPr>
          <a:ln/>
        </p:spPr>
        <p:txBody>
          <a:bodyPr/>
          <a:lstStyle>
            <a:lvl1pPr>
              <a:defRPr/>
            </a:lvl1pPr>
          </a:lstStyle>
          <a:p>
            <a:pPr>
              <a:defRPr/>
            </a:pPr>
            <a:endParaRPr lang="en-US"/>
          </a:p>
        </p:txBody>
      </p:sp>
      <p:sp>
        <p:nvSpPr>
          <p:cNvPr id="6" name="Rectangle 1042"/>
          <p:cNvSpPr>
            <a:spLocks noGrp="1" noChangeArrowheads="1"/>
          </p:cNvSpPr>
          <p:nvPr>
            <p:ph type="ftr" sz="quarter" idx="11"/>
          </p:nvPr>
        </p:nvSpPr>
        <p:spPr>
          <a:ln/>
        </p:spPr>
        <p:txBody>
          <a:bodyPr/>
          <a:lstStyle>
            <a:lvl1pPr>
              <a:defRPr/>
            </a:lvl1pPr>
          </a:lstStyle>
          <a:p>
            <a:pPr>
              <a:defRPr/>
            </a:pPr>
            <a:endParaRPr lang="en-US"/>
          </a:p>
        </p:txBody>
      </p:sp>
      <p:sp>
        <p:nvSpPr>
          <p:cNvPr id="7" name="Rectangle 1043"/>
          <p:cNvSpPr>
            <a:spLocks noGrp="1" noChangeArrowheads="1"/>
          </p:cNvSpPr>
          <p:nvPr>
            <p:ph type="sldNum" sz="quarter" idx="12"/>
          </p:nvPr>
        </p:nvSpPr>
        <p:spPr>
          <a:ln/>
        </p:spPr>
        <p:txBody>
          <a:bodyPr/>
          <a:lstStyle>
            <a:lvl1pPr>
              <a:defRPr/>
            </a:lvl1pPr>
          </a:lstStyle>
          <a:p>
            <a:pPr>
              <a:defRPr/>
            </a:pPr>
            <a:fld id="{3637D12A-59FC-42DF-975B-D342B7871261}" type="slidenum">
              <a:rPr lang="en-US" altLang="en-US"/>
              <a:pPr>
                <a:defRPr/>
              </a:pPr>
              <a:t>‹#›</a:t>
            </a:fld>
            <a:endParaRPr lang="en-US" altLang="en-US"/>
          </a:p>
        </p:txBody>
      </p:sp>
    </p:spTree>
    <p:extLst>
      <p:ext uri="{BB962C8B-B14F-4D97-AF65-F5344CB8AC3E}">
        <p14:creationId xmlns:p14="http://schemas.microsoft.com/office/powerpoint/2010/main" val="407763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381000" y="304800"/>
            <a:ext cx="8383588" cy="6022975"/>
            <a:chOff x="240" y="192"/>
            <a:chExt cx="5281" cy="3794"/>
          </a:xfrm>
        </p:grpSpPr>
        <p:grpSp>
          <p:nvGrpSpPr>
            <p:cNvPr id="1032" name="Group 1027"/>
            <p:cNvGrpSpPr>
              <a:grpSpLocks/>
            </p:cNvGrpSpPr>
            <p:nvPr/>
          </p:nvGrpSpPr>
          <p:grpSpPr bwMode="auto">
            <a:xfrm>
              <a:off x="240" y="1008"/>
              <a:ext cx="5281" cy="2978"/>
              <a:chOff x="240" y="1008"/>
              <a:chExt cx="5281" cy="2978"/>
            </a:xfrm>
          </p:grpSpPr>
          <p:sp>
            <p:nvSpPr>
              <p:cNvPr id="1041" name="Rectangle 1028"/>
              <p:cNvSpPr>
                <a:spLocks noChangeArrowheads="1"/>
              </p:cNvSpPr>
              <p:nvPr/>
            </p:nvSpPr>
            <p:spPr bwMode="auto">
              <a:xfrm>
                <a:off x="245" y="1010"/>
                <a:ext cx="5269" cy="297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42" name="Freeform 1029"/>
              <p:cNvSpPr>
                <a:spLocks/>
              </p:cNvSpPr>
              <p:nvPr/>
            </p:nvSpPr>
            <p:spPr bwMode="auto">
              <a:xfrm>
                <a:off x="240" y="1008"/>
                <a:ext cx="5269" cy="2977"/>
              </a:xfrm>
              <a:custGeom>
                <a:avLst/>
                <a:gdLst>
                  <a:gd name="T0" fmla="*/ 5268 w 5269"/>
                  <a:gd name="T1" fmla="*/ 0 h 2977"/>
                  <a:gd name="T2" fmla="*/ 0 w 5269"/>
                  <a:gd name="T3" fmla="*/ 0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3" name="Freeform 1030"/>
              <p:cNvSpPr>
                <a:spLocks/>
              </p:cNvSpPr>
              <p:nvPr/>
            </p:nvSpPr>
            <p:spPr bwMode="auto">
              <a:xfrm>
                <a:off x="252" y="1008"/>
                <a:ext cx="5269" cy="2977"/>
              </a:xfrm>
              <a:custGeom>
                <a:avLst/>
                <a:gdLst>
                  <a:gd name="T0" fmla="*/ 5268 w 5269"/>
                  <a:gd name="T1" fmla="*/ 0 h 2977"/>
                  <a:gd name="T2" fmla="*/ 5268 w 5269"/>
                  <a:gd name="T3" fmla="*/ 2976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3" name="Group 1031"/>
            <p:cNvGrpSpPr>
              <a:grpSpLocks/>
            </p:cNvGrpSpPr>
            <p:nvPr/>
          </p:nvGrpSpPr>
          <p:grpSpPr bwMode="auto">
            <a:xfrm>
              <a:off x="336" y="1103"/>
              <a:ext cx="97" cy="2785"/>
              <a:chOff x="336" y="1103"/>
              <a:chExt cx="97" cy="2785"/>
            </a:xfrm>
          </p:grpSpPr>
          <p:sp useBgFill="1">
            <p:nvSpPr>
              <p:cNvPr id="1038" name="Rectangle 1032"/>
              <p:cNvSpPr>
                <a:spLocks noChangeArrowheads="1"/>
              </p:cNvSpPr>
              <p:nvPr/>
            </p:nvSpPr>
            <p:spPr bwMode="auto">
              <a:xfrm>
                <a:off x="336" y="1104"/>
                <a:ext cx="96" cy="278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9" name="Freeform 1033"/>
              <p:cNvSpPr>
                <a:spLocks/>
              </p:cNvSpPr>
              <p:nvPr/>
            </p:nvSpPr>
            <p:spPr bwMode="auto">
              <a:xfrm>
                <a:off x="336" y="1103"/>
                <a:ext cx="97" cy="2785"/>
              </a:xfrm>
              <a:custGeom>
                <a:avLst/>
                <a:gdLst>
                  <a:gd name="T0" fmla="*/ 0 w 97"/>
                  <a:gd name="T1" fmla="*/ 2784 h 2785"/>
                  <a:gd name="T2" fmla="*/ 96 w 97"/>
                  <a:gd name="T3" fmla="*/ 2784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0" name="Freeform 1034"/>
              <p:cNvSpPr>
                <a:spLocks/>
              </p:cNvSpPr>
              <p:nvPr/>
            </p:nvSpPr>
            <p:spPr bwMode="auto">
              <a:xfrm>
                <a:off x="336" y="1103"/>
                <a:ext cx="97" cy="2785"/>
              </a:xfrm>
              <a:custGeom>
                <a:avLst/>
                <a:gdLst>
                  <a:gd name="T0" fmla="*/ 0 w 97"/>
                  <a:gd name="T1" fmla="*/ 2784 h 2785"/>
                  <a:gd name="T2" fmla="*/ 0 w 97"/>
                  <a:gd name="T3" fmla="*/ 0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4" name="Group 1035"/>
            <p:cNvGrpSpPr>
              <a:grpSpLocks/>
            </p:cNvGrpSpPr>
            <p:nvPr/>
          </p:nvGrpSpPr>
          <p:grpSpPr bwMode="auto">
            <a:xfrm>
              <a:off x="240" y="192"/>
              <a:ext cx="193" cy="721"/>
              <a:chOff x="240" y="192"/>
              <a:chExt cx="193" cy="721"/>
            </a:xfrm>
          </p:grpSpPr>
          <p:sp>
            <p:nvSpPr>
              <p:cNvPr id="1035" name="Rectangle 1036"/>
              <p:cNvSpPr>
                <a:spLocks noChangeArrowheads="1"/>
              </p:cNvSpPr>
              <p:nvPr/>
            </p:nvSpPr>
            <p:spPr bwMode="auto">
              <a:xfrm>
                <a:off x="240" y="192"/>
                <a:ext cx="192" cy="720"/>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6" name="Freeform 1037"/>
              <p:cNvSpPr>
                <a:spLocks/>
              </p:cNvSpPr>
              <p:nvPr/>
            </p:nvSpPr>
            <p:spPr bwMode="auto">
              <a:xfrm>
                <a:off x="240" y="192"/>
                <a:ext cx="193" cy="721"/>
              </a:xfrm>
              <a:custGeom>
                <a:avLst/>
                <a:gdLst>
                  <a:gd name="T0" fmla="*/ 192 w 193"/>
                  <a:gd name="T1" fmla="*/ 0 h 721"/>
                  <a:gd name="T2" fmla="*/ 0 w 193"/>
                  <a:gd name="T3" fmla="*/ 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 name="Freeform 1038"/>
              <p:cNvSpPr>
                <a:spLocks/>
              </p:cNvSpPr>
              <p:nvPr/>
            </p:nvSpPr>
            <p:spPr bwMode="auto">
              <a:xfrm>
                <a:off x="240" y="192"/>
                <a:ext cx="193" cy="721"/>
              </a:xfrm>
              <a:custGeom>
                <a:avLst/>
                <a:gdLst>
                  <a:gd name="T0" fmla="*/ 192 w 193"/>
                  <a:gd name="T1" fmla="*/ 0 h 721"/>
                  <a:gd name="T2" fmla="*/ 192 w 193"/>
                  <a:gd name="T3" fmla="*/ 72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027" name="Rectangle 1039"/>
          <p:cNvSpPr>
            <a:spLocks noGrp="1" noChangeArrowheads="1"/>
          </p:cNvSpPr>
          <p:nvPr>
            <p:ph type="title"/>
          </p:nvPr>
        </p:nvSpPr>
        <p:spPr bwMode="auto">
          <a:xfrm>
            <a:off x="838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1040"/>
          <p:cNvSpPr>
            <a:spLocks noGrp="1" noChangeArrowheads="1"/>
          </p:cNvSpPr>
          <p:nvPr>
            <p:ph type="body" idx="1"/>
          </p:nvPr>
        </p:nvSpPr>
        <p:spPr bwMode="auto">
          <a:xfrm>
            <a:off x="8382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9" name="Rectangle 1041"/>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3090" name="Rectangle 1042"/>
          <p:cNvSpPr>
            <a:spLocks noGrp="1" noChangeArrowheads="1"/>
          </p:cNvSpPr>
          <p:nvPr>
            <p:ph type="ftr" sz="quarter" idx="3"/>
          </p:nvPr>
        </p:nvSpPr>
        <p:spPr bwMode="auto">
          <a:xfrm>
            <a:off x="3124200" y="63230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3091" name="Rectangle 1043"/>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vl1pPr>
          </a:lstStyle>
          <a:p>
            <a:pPr>
              <a:defRPr/>
            </a:pPr>
            <a:fld id="{D10EA88C-537E-4BE8-9C3A-6D3B9FE4C6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1.vml"/><Relationship Id="rId1" Type="http://schemas.openxmlformats.org/officeDocument/2006/relationships/themeOverride" Target="../theme/themeOverride1.x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5.wmf"/></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17.emf"/><Relationship Id="rId5" Type="http://schemas.openxmlformats.org/officeDocument/2006/relationships/oleObject" Target="../embeddings/oleObject16.bin"/><Relationship Id="rId4" Type="http://schemas.openxmlformats.org/officeDocument/2006/relationships/image" Target="../media/image16.e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19.emf"/><Relationship Id="rId5" Type="http://schemas.openxmlformats.org/officeDocument/2006/relationships/oleObject" Target="../embeddings/oleObject18.bin"/><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21.emf"/><Relationship Id="rId5" Type="http://schemas.openxmlformats.org/officeDocument/2006/relationships/oleObject" Target="../embeddings/oleObject20.bin"/><Relationship Id="rId4" Type="http://schemas.openxmlformats.org/officeDocument/2006/relationships/image" Target="../media/image20.emf"/></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23.emf"/><Relationship Id="rId5" Type="http://schemas.openxmlformats.org/officeDocument/2006/relationships/oleObject" Target="../embeddings/oleObject22.bin"/><Relationship Id="rId4" Type="http://schemas.openxmlformats.org/officeDocument/2006/relationships/image" Target="../media/image22.e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image" Target="../media/image25.emf"/></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26.emf"/></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27.wmf"/></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29.wmf"/><Relationship Id="rId5" Type="http://schemas.openxmlformats.org/officeDocument/2006/relationships/oleObject" Target="../embeddings/oleObject28.bin"/><Relationship Id="rId4" Type="http://schemas.openxmlformats.org/officeDocument/2006/relationships/image" Target="../media/image28.wmf"/></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0.wmf"/></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image" Target="../media/image31.wmf"/></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226723"/>
            <a:ext cx="7772400" cy="1104900"/>
          </a:xfrm>
        </p:spPr>
        <p:txBody>
          <a:bodyPr/>
          <a:lstStyle/>
          <a:p>
            <a:r>
              <a:rPr lang="en-US" altLang="en-US" i="1" dirty="0">
                <a:solidFill>
                  <a:schemeClr val="accent1"/>
                </a:solidFill>
              </a:rPr>
              <a:t>HOW TO READ A FINANCIAL REPORT</a:t>
            </a:r>
            <a:endParaRPr lang="en-US" altLang="en-US" i="1" dirty="0"/>
          </a:p>
        </p:txBody>
      </p:sp>
      <p:sp>
        <p:nvSpPr>
          <p:cNvPr id="6147" name="Rectangle 3"/>
          <p:cNvSpPr>
            <a:spLocks noGrp="1" noChangeArrowheads="1"/>
          </p:cNvSpPr>
          <p:nvPr>
            <p:ph type="body" idx="1"/>
          </p:nvPr>
        </p:nvSpPr>
        <p:spPr/>
        <p:txBody>
          <a:bodyPr/>
          <a:lstStyle/>
          <a:p>
            <a:r>
              <a:rPr lang="en-US" altLang="en-US" sz="3600" dirty="0"/>
              <a:t>The purpose of this presentation is to help you better understand the data included in financial reports and how to analyze it.</a:t>
            </a:r>
          </a:p>
          <a:p>
            <a:r>
              <a:rPr lang="en-US" altLang="en-US" sz="3600" dirty="0"/>
              <a:t>Learn more about companies that offer employment or provided investment opportunities.</a:t>
            </a:r>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B92208F-D34B-4EA9-AD9F-A0B9D2B467C5}" type="slidenum">
              <a:rPr lang="en-US" altLang="en-US" sz="1600">
                <a:latin typeface="Berlin Sans FB" panose="020E0602020502020306" pitchFamily="34" charset="0"/>
              </a:rPr>
              <a:pPr>
                <a:spcBef>
                  <a:spcPct val="0"/>
                </a:spcBef>
                <a:buClrTx/>
                <a:buSzTx/>
                <a:buFontTx/>
                <a:buNone/>
              </a:pPr>
              <a:t>1</a:t>
            </a:fld>
            <a:endParaRPr lang="en-US" altLang="en-US" sz="1600">
              <a:latin typeface="Berlin Sans FB" panose="020E0602020502020306"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a:buFont typeface="Monotype Sorts" pitchFamily="2" charset="2"/>
              <a:buNone/>
            </a:pPr>
            <a:r>
              <a:rPr lang="en-US" altLang="en-US"/>
              <a:t>Before examining the financial statement in depth, the following points should be kept in mind:</a:t>
            </a:r>
          </a:p>
          <a:p>
            <a:endParaRPr lang="en-US" altLang="en-US"/>
          </a:p>
          <a:p>
            <a:r>
              <a:rPr lang="en-US" altLang="en-US"/>
              <a:t>Financial statement in certain specialized industries would look some what different from those of Typical’s.</a:t>
            </a:r>
          </a:p>
        </p:txBody>
      </p:sp>
      <p:sp>
        <p:nvSpPr>
          <p:cNvPr id="15363" name="Rectangle 4"/>
          <p:cNvSpPr>
            <a:spLocks noGrp="1" noChangeArrowheads="1"/>
          </p:cNvSpPr>
          <p:nvPr>
            <p:ph type="title"/>
          </p:nvPr>
        </p:nvSpPr>
        <p:spPr>
          <a:noFill/>
        </p:spPr>
        <p:txBody>
          <a:bodyPr/>
          <a:lstStyle/>
          <a:p>
            <a:r>
              <a:rPr lang="en-US" altLang="en-US"/>
              <a:t>A Model Company Called “Typical”</a:t>
            </a:r>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10A2D45-A4BF-4C49-AA64-FAA7EFF1E444}" type="slidenum">
              <a:rPr lang="en-US" altLang="en-US" sz="1600">
                <a:latin typeface="Berlin Sans FB" panose="020E0602020502020306" pitchFamily="34" charset="0"/>
              </a:rPr>
              <a:pPr>
                <a:spcBef>
                  <a:spcPct val="0"/>
                </a:spcBef>
                <a:buClrTx/>
                <a:buSzTx/>
                <a:buFontTx/>
                <a:buNone/>
              </a:pPr>
              <a:t>10</a:t>
            </a:fld>
            <a:endParaRPr lang="en-US" altLang="en-US" sz="1600">
              <a:latin typeface="Berlin Sans FB" panose="020E0602020502020306"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1"/>
          </p:nvPr>
        </p:nvSpPr>
        <p:spPr>
          <a:xfrm>
            <a:off x="838200" y="2209800"/>
            <a:ext cx="7772400" cy="4114800"/>
          </a:xfrm>
        </p:spPr>
        <p:txBody>
          <a:bodyPr/>
          <a:lstStyle/>
          <a:p>
            <a:r>
              <a:rPr lang="en-US" altLang="en-US" i="1">
                <a:solidFill>
                  <a:schemeClr val="accent1"/>
                </a:solidFill>
              </a:rPr>
              <a:t>Other Long-Term Debt</a:t>
            </a:r>
            <a:r>
              <a:rPr lang="en-US" altLang="en-US"/>
              <a:t> includes all debt due after one year from the balance-sheet date other than what is specifically reported elsewhere in the balance sheet.</a:t>
            </a:r>
          </a:p>
          <a:p>
            <a:pPr>
              <a:lnSpc>
                <a:spcPct val="10000"/>
              </a:lnSpc>
            </a:pPr>
            <a:endParaRPr lang="en-US" altLang="en-US"/>
          </a:p>
          <a:p>
            <a:r>
              <a:rPr lang="en-US" altLang="en-US"/>
              <a:t>In Typical’s case, this debt is a $6,000, single-payment loan made four years ago, which is scheduled for payment in full next year.</a:t>
            </a:r>
          </a:p>
        </p:txBody>
      </p:sp>
      <p:sp>
        <p:nvSpPr>
          <p:cNvPr id="107523" name="Rectangle 4"/>
          <p:cNvSpPr>
            <a:spLocks noGrp="1" noChangeArrowheads="1"/>
          </p:cNvSpPr>
          <p:nvPr>
            <p:ph type="title"/>
          </p:nvPr>
        </p:nvSpPr>
        <p:spPr>
          <a:noFill/>
        </p:spPr>
        <p:txBody>
          <a:bodyPr/>
          <a:lstStyle/>
          <a:p>
            <a:pPr>
              <a:lnSpc>
                <a:spcPct val="80000"/>
              </a:lnSpc>
            </a:pPr>
            <a:r>
              <a:rPr lang="en-US" altLang="en-US"/>
              <a:t>The Balance Sheet, </a:t>
            </a:r>
            <a:br>
              <a:rPr lang="en-US" altLang="en-US"/>
            </a:br>
            <a:r>
              <a:rPr lang="en-US" altLang="en-US"/>
              <a:t>Liabilities, Long-Term Liabilities </a:t>
            </a:r>
          </a:p>
        </p:txBody>
      </p:sp>
      <p:sp>
        <p:nvSpPr>
          <p:cNvPr id="107524" name="Text Box 5"/>
          <p:cNvSpPr txBox="1">
            <a:spLocks noChangeArrowheads="1"/>
          </p:cNvSpPr>
          <p:nvPr/>
        </p:nvSpPr>
        <p:spPr bwMode="auto">
          <a:xfrm>
            <a:off x="2743200" y="1676400"/>
            <a:ext cx="3956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Other Long-Term Debt</a:t>
            </a:r>
          </a:p>
        </p:txBody>
      </p:sp>
      <p:sp>
        <p:nvSpPr>
          <p:cNvPr id="10752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8175615-F63F-4738-8F62-2925E91C558F}" type="slidenum">
              <a:rPr lang="en-US" altLang="en-US" sz="1600">
                <a:latin typeface="Berlin Sans FB" panose="020E0602020502020306" pitchFamily="34" charset="0"/>
              </a:rPr>
              <a:pPr>
                <a:spcBef>
                  <a:spcPct val="0"/>
                </a:spcBef>
                <a:buClrTx/>
                <a:buSzTx/>
                <a:buFontTx/>
                <a:buNone/>
              </a:pPr>
              <a:t>100</a:t>
            </a:fld>
            <a:endParaRPr lang="en-US" altLang="en-US" sz="1600">
              <a:latin typeface="Berlin Sans FB" panose="020E0602020502020306"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xfrm>
            <a:off x="762000" y="2286000"/>
            <a:ext cx="7924800" cy="2590800"/>
          </a:xfrm>
        </p:spPr>
        <p:txBody>
          <a:bodyPr/>
          <a:lstStyle/>
          <a:p>
            <a:r>
              <a:rPr lang="en-US" altLang="en-US"/>
              <a:t>This loan was reported as long-term debt at the end of 19X8 and, since it is payable in full next year, and it no longer qualifies as a long-term liability, is reported as current portion of long-term debt at the end of 19X9.</a:t>
            </a:r>
          </a:p>
        </p:txBody>
      </p:sp>
      <p:sp>
        <p:nvSpPr>
          <p:cNvPr id="108547" name="Rectangle 3"/>
          <p:cNvSpPr>
            <a:spLocks noGrp="1" noChangeArrowheads="1"/>
          </p:cNvSpPr>
          <p:nvPr>
            <p:ph type="title"/>
          </p:nvPr>
        </p:nvSpPr>
        <p:spPr>
          <a:noFill/>
        </p:spPr>
        <p:txBody>
          <a:bodyPr/>
          <a:lstStyle/>
          <a:p>
            <a:pPr>
              <a:lnSpc>
                <a:spcPct val="80000"/>
              </a:lnSpc>
            </a:pPr>
            <a:r>
              <a:rPr lang="en-US" altLang="en-US"/>
              <a:t>The Balance Sheet, </a:t>
            </a:r>
            <a:br>
              <a:rPr lang="en-US" altLang="en-US"/>
            </a:br>
            <a:r>
              <a:rPr lang="en-US" altLang="en-US"/>
              <a:t>Liabilities, Long-Term Liabilities </a:t>
            </a:r>
          </a:p>
        </p:txBody>
      </p:sp>
      <p:sp>
        <p:nvSpPr>
          <p:cNvPr id="108548" name="Text Box 4"/>
          <p:cNvSpPr txBox="1">
            <a:spLocks noChangeArrowheads="1"/>
          </p:cNvSpPr>
          <p:nvPr/>
        </p:nvSpPr>
        <p:spPr bwMode="auto">
          <a:xfrm>
            <a:off x="2743200" y="1676400"/>
            <a:ext cx="3956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Other Long-Term Debt</a:t>
            </a:r>
          </a:p>
        </p:txBody>
      </p:sp>
      <p:sp>
        <p:nvSpPr>
          <p:cNvPr id="108549" name="Text Box 5"/>
          <p:cNvSpPr txBox="1">
            <a:spLocks noChangeArrowheads="1"/>
          </p:cNvSpPr>
          <p:nvPr/>
        </p:nvSpPr>
        <p:spPr bwMode="auto">
          <a:xfrm>
            <a:off x="1203325" y="5124450"/>
            <a:ext cx="7178675"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22   Other Long-Term debt                ----</a:t>
            </a:r>
          </a:p>
        </p:txBody>
      </p:sp>
      <p:sp>
        <p:nvSpPr>
          <p:cNvPr id="108550"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89E7D17-6347-4C31-8D05-D27867781FDE}" type="slidenum">
              <a:rPr lang="en-US" altLang="en-US" sz="1600">
                <a:latin typeface="Berlin Sans FB" panose="020E0602020502020306" pitchFamily="34" charset="0"/>
              </a:rPr>
              <a:pPr>
                <a:spcBef>
                  <a:spcPct val="0"/>
                </a:spcBef>
                <a:buClrTx/>
                <a:buSzTx/>
                <a:buFontTx/>
                <a:buNone/>
              </a:pPr>
              <a:t>101</a:t>
            </a:fld>
            <a:endParaRPr lang="en-US" altLang="en-US" sz="1600">
              <a:latin typeface="Berlin Sans FB" panose="020E0602020502020306"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838200" y="2438400"/>
            <a:ext cx="7772400" cy="1981200"/>
          </a:xfrm>
        </p:spPr>
        <p:txBody>
          <a:bodyPr/>
          <a:lstStyle/>
          <a:p>
            <a:r>
              <a:rPr lang="en-US" altLang="en-US"/>
              <a:t>Current and long-term liabilities are summed together to produce the figure reported on the balance sheet as “Total Liabilities.”</a:t>
            </a:r>
          </a:p>
        </p:txBody>
      </p:sp>
      <p:sp>
        <p:nvSpPr>
          <p:cNvPr id="109571" name="Rectangle 3"/>
          <p:cNvSpPr>
            <a:spLocks noGrp="1" noChangeArrowheads="1"/>
          </p:cNvSpPr>
          <p:nvPr>
            <p:ph type="title"/>
          </p:nvPr>
        </p:nvSpPr>
        <p:spPr>
          <a:noFill/>
        </p:spPr>
        <p:txBody>
          <a:bodyPr/>
          <a:lstStyle/>
          <a:p>
            <a:pPr>
              <a:lnSpc>
                <a:spcPct val="80000"/>
              </a:lnSpc>
            </a:pPr>
            <a:r>
              <a:rPr lang="en-US" altLang="en-US"/>
              <a:t>The Balance Sheet, </a:t>
            </a:r>
            <a:br>
              <a:rPr lang="en-US" altLang="en-US"/>
            </a:br>
            <a:r>
              <a:rPr lang="en-US" altLang="en-US"/>
              <a:t>Liabilities, Long-Term Liabilities </a:t>
            </a:r>
          </a:p>
        </p:txBody>
      </p:sp>
      <p:sp>
        <p:nvSpPr>
          <p:cNvPr id="109572" name="Text Box 4"/>
          <p:cNvSpPr txBox="1">
            <a:spLocks noChangeArrowheads="1"/>
          </p:cNvSpPr>
          <p:nvPr/>
        </p:nvSpPr>
        <p:spPr bwMode="auto">
          <a:xfrm>
            <a:off x="3335338" y="1619250"/>
            <a:ext cx="2790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Total Liabilities</a:t>
            </a:r>
          </a:p>
        </p:txBody>
      </p:sp>
      <p:sp>
        <p:nvSpPr>
          <p:cNvPr id="109573" name="Text Box 5"/>
          <p:cNvSpPr txBox="1">
            <a:spLocks noChangeArrowheads="1"/>
          </p:cNvSpPr>
          <p:nvPr/>
        </p:nvSpPr>
        <p:spPr bwMode="auto">
          <a:xfrm>
            <a:off x="1371600" y="5105400"/>
            <a:ext cx="6651625"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23   Total Liabilities                $322,000</a:t>
            </a:r>
          </a:p>
        </p:txBody>
      </p:sp>
      <p:sp>
        <p:nvSpPr>
          <p:cNvPr id="10957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E76BD1E-8C20-4D42-8472-EEBD46CC320E}" type="slidenum">
              <a:rPr lang="en-US" altLang="en-US" sz="1600">
                <a:latin typeface="Berlin Sans FB" panose="020E0602020502020306" pitchFamily="34" charset="0"/>
              </a:rPr>
              <a:pPr>
                <a:spcBef>
                  <a:spcPct val="0"/>
                </a:spcBef>
                <a:buClrTx/>
                <a:buSzTx/>
                <a:buFontTx/>
                <a:buNone/>
              </a:pPr>
              <a:t>102</a:t>
            </a:fld>
            <a:endParaRPr lang="en-US" altLang="en-US" sz="1600">
              <a:latin typeface="Berlin Sans FB" panose="020E0602020502020306"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p:txBody>
          <a:bodyPr/>
          <a:lstStyle/>
          <a:p>
            <a:r>
              <a:rPr lang="en-US" altLang="en-US"/>
              <a:t>This item is the total equity interest that all shareholders have in this corporation.</a:t>
            </a:r>
          </a:p>
          <a:p>
            <a:pPr>
              <a:lnSpc>
                <a:spcPct val="60000"/>
              </a:lnSpc>
            </a:pPr>
            <a:endParaRPr lang="en-US" altLang="en-US"/>
          </a:p>
          <a:p>
            <a:r>
              <a:rPr lang="en-US" altLang="en-US"/>
              <a:t>It is the corporation’s net worth or its assets after subtracting all of its liabilities.</a:t>
            </a:r>
          </a:p>
          <a:p>
            <a:pPr>
              <a:lnSpc>
                <a:spcPct val="60000"/>
              </a:lnSpc>
            </a:pPr>
            <a:endParaRPr lang="en-US" altLang="en-US"/>
          </a:p>
          <a:p>
            <a:r>
              <a:rPr lang="en-US" altLang="en-US"/>
              <a:t>this is separated for legal and accounting reasons into the categories discussed next.</a:t>
            </a:r>
          </a:p>
        </p:txBody>
      </p:sp>
      <p:sp>
        <p:nvSpPr>
          <p:cNvPr id="110595" name="Rectangle 3"/>
          <p:cNvSpPr>
            <a:spLocks noGrp="1" noChangeArrowheads="1"/>
          </p:cNvSpPr>
          <p:nvPr>
            <p:ph type="title"/>
          </p:nvPr>
        </p:nvSpPr>
        <p:spPr>
          <a:noFill/>
        </p:spPr>
        <p:txBody>
          <a:bodyPr/>
          <a:lstStyle/>
          <a:p>
            <a:pPr>
              <a:lnSpc>
                <a:spcPct val="80000"/>
              </a:lnSpc>
            </a:pPr>
            <a:r>
              <a:rPr lang="en-US" altLang="en-US"/>
              <a:t>The Balance Sheet, </a:t>
            </a:r>
            <a:br>
              <a:rPr lang="en-US" altLang="en-US"/>
            </a:br>
            <a:r>
              <a:rPr lang="en-US" altLang="en-US"/>
              <a:t>Shareholders’ Equity</a:t>
            </a:r>
          </a:p>
        </p:txBody>
      </p:sp>
      <p:sp>
        <p:nvSpPr>
          <p:cNvPr id="1105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192EBF0-A7E5-463C-A703-8E4C403BF19A}" type="slidenum">
              <a:rPr lang="en-US" altLang="en-US" sz="1600">
                <a:latin typeface="Berlin Sans FB" panose="020E0602020502020306" pitchFamily="34" charset="0"/>
              </a:rPr>
              <a:pPr>
                <a:spcBef>
                  <a:spcPct val="0"/>
                </a:spcBef>
                <a:buClrTx/>
                <a:buSzTx/>
                <a:buFontTx/>
                <a:buNone/>
              </a:pPr>
              <a:t>103</a:t>
            </a:fld>
            <a:endParaRPr lang="en-US" altLang="en-US" sz="1600">
              <a:latin typeface="Berlin Sans FB" panose="020E0602020502020306"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p:txBody>
          <a:bodyPr/>
          <a:lstStyle/>
          <a:p>
            <a:r>
              <a:rPr lang="en-US" altLang="en-US"/>
              <a:t>Capital stock represents shares in the ownership of the company.  </a:t>
            </a:r>
          </a:p>
          <a:p>
            <a:pPr>
              <a:lnSpc>
                <a:spcPct val="30000"/>
              </a:lnSpc>
            </a:pPr>
            <a:endParaRPr lang="en-US" altLang="en-US"/>
          </a:p>
          <a:p>
            <a:r>
              <a:rPr lang="en-US" altLang="en-US"/>
              <a:t>These shares are represented by the stock certificates issued by the corporation to its shareholders.</a:t>
            </a:r>
          </a:p>
          <a:p>
            <a:pPr>
              <a:lnSpc>
                <a:spcPct val="30000"/>
              </a:lnSpc>
            </a:pPr>
            <a:endParaRPr lang="en-US" altLang="en-US"/>
          </a:p>
          <a:p>
            <a:r>
              <a:rPr lang="en-US" altLang="en-US"/>
              <a:t>A corporation may issue several different classes of shares, each class having slightly different attributes.</a:t>
            </a:r>
          </a:p>
        </p:txBody>
      </p:sp>
      <p:sp>
        <p:nvSpPr>
          <p:cNvPr id="111619" name="Rectangle 3"/>
          <p:cNvSpPr>
            <a:spLocks noGrp="1" noChangeArrowheads="1"/>
          </p:cNvSpPr>
          <p:nvPr>
            <p:ph type="title"/>
          </p:nvPr>
        </p:nvSpPr>
        <p:spPr>
          <a:noFill/>
        </p:spPr>
        <p:txBody>
          <a:bodyPr/>
          <a:lstStyle/>
          <a:p>
            <a:pPr>
              <a:lnSpc>
                <a:spcPct val="80000"/>
              </a:lnSpc>
            </a:pPr>
            <a:r>
              <a:rPr lang="en-US" altLang="en-US"/>
              <a:t>The Balance Sheet, </a:t>
            </a:r>
            <a:br>
              <a:rPr lang="en-US" altLang="en-US"/>
            </a:br>
            <a:r>
              <a:rPr lang="en-US" altLang="en-US"/>
              <a:t>Shareholders’ Equity, Capital Stock</a:t>
            </a:r>
          </a:p>
        </p:txBody>
      </p:sp>
      <p:sp>
        <p:nvSpPr>
          <p:cNvPr id="1116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7541D9B-1700-4F61-A4DF-6EB126F31D6F}" type="slidenum">
              <a:rPr lang="en-US" altLang="en-US" sz="1600">
                <a:latin typeface="Berlin Sans FB" panose="020E0602020502020306" pitchFamily="34" charset="0"/>
              </a:rPr>
              <a:pPr>
                <a:spcBef>
                  <a:spcPct val="0"/>
                </a:spcBef>
                <a:buClrTx/>
                <a:buSzTx/>
                <a:buFontTx/>
                <a:buNone/>
              </a:pPr>
              <a:t>104</a:t>
            </a:fld>
            <a:endParaRPr lang="en-US" altLang="en-US" sz="1600">
              <a:latin typeface="Berlin Sans FB" panose="020E0602020502020306"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p:txBody>
          <a:bodyPr/>
          <a:lstStyle/>
          <a:p>
            <a:r>
              <a:rPr lang="en-US" altLang="en-US" i="1">
                <a:solidFill>
                  <a:schemeClr val="accent1"/>
                </a:solidFill>
              </a:rPr>
              <a:t>Preferred Stock</a:t>
            </a:r>
            <a:r>
              <a:rPr lang="en-US" altLang="en-US"/>
              <a:t> is an equity ownership interest that has preference over common shares with regard to dividends and the distribution of assets in case of liquidation.</a:t>
            </a:r>
          </a:p>
          <a:p>
            <a:endParaRPr lang="en-US" altLang="en-US"/>
          </a:p>
          <a:p>
            <a:r>
              <a:rPr lang="en-US" altLang="en-US"/>
              <a:t>Details about the preferences applicable to this type of stock can be obtained from provisions in a corporation’s charter.</a:t>
            </a:r>
          </a:p>
        </p:txBody>
      </p:sp>
      <p:sp>
        <p:nvSpPr>
          <p:cNvPr id="112643" name="Rectangle 3"/>
          <p:cNvSpPr>
            <a:spLocks noGrp="1" noChangeArrowheads="1"/>
          </p:cNvSpPr>
          <p:nvPr>
            <p:ph type="title"/>
          </p:nvPr>
        </p:nvSpPr>
        <p:spPr>
          <a:xfrm>
            <a:off x="838200" y="228600"/>
            <a:ext cx="8077200" cy="1104900"/>
          </a:xfrm>
          <a:noFill/>
        </p:spPr>
        <p:txBody>
          <a:bodyPr/>
          <a:lstStyle/>
          <a:p>
            <a:pPr>
              <a:lnSpc>
                <a:spcPct val="80000"/>
              </a:lnSpc>
            </a:pPr>
            <a:r>
              <a:rPr lang="en-US" altLang="en-US"/>
              <a:t>The Balance Sheet, </a:t>
            </a:r>
            <a:br>
              <a:rPr lang="en-US" altLang="en-US"/>
            </a:br>
            <a:r>
              <a:rPr lang="en-US" altLang="en-US"/>
              <a:t>Shareholders’ Equity, Preferred Stock </a:t>
            </a:r>
          </a:p>
        </p:txBody>
      </p:sp>
      <p:sp>
        <p:nvSpPr>
          <p:cNvPr id="1126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5B3F5B4-09F1-4717-BA0B-17F9D2655F95}" type="slidenum">
              <a:rPr lang="en-US" altLang="en-US" sz="1600">
                <a:latin typeface="Berlin Sans FB" panose="020E0602020502020306" pitchFamily="34" charset="0"/>
              </a:rPr>
              <a:pPr>
                <a:spcBef>
                  <a:spcPct val="0"/>
                </a:spcBef>
                <a:buClrTx/>
                <a:buSzTx/>
                <a:buFontTx/>
                <a:buNone/>
              </a:pPr>
              <a:t>105</a:t>
            </a:fld>
            <a:endParaRPr lang="en-US" altLang="en-US" sz="1600">
              <a:latin typeface="Berlin Sans FB" panose="020E0602020502020306"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p:txBody>
          <a:bodyPr/>
          <a:lstStyle/>
          <a:p>
            <a:r>
              <a:rPr lang="en-US" altLang="en-US"/>
              <a:t>In typical’s case, the preferred stock is a $5.83 cumulative $100 par value.</a:t>
            </a:r>
          </a:p>
          <a:p>
            <a:pPr>
              <a:lnSpc>
                <a:spcPct val="30000"/>
              </a:lnSpc>
            </a:pPr>
            <a:endParaRPr lang="en-US" altLang="en-US"/>
          </a:p>
          <a:p>
            <a:r>
              <a:rPr lang="en-US" altLang="en-US" i="1">
                <a:solidFill>
                  <a:schemeClr val="accent1"/>
                </a:solidFill>
              </a:rPr>
              <a:t>Par value</a:t>
            </a:r>
            <a:r>
              <a:rPr lang="en-US" altLang="en-US"/>
              <a:t> is the nominal or face value of a security assigned to it by its issuer.</a:t>
            </a:r>
          </a:p>
          <a:p>
            <a:pPr>
              <a:lnSpc>
                <a:spcPct val="30000"/>
              </a:lnSpc>
            </a:pPr>
            <a:endParaRPr lang="en-US" altLang="en-US"/>
          </a:p>
          <a:p>
            <a:r>
              <a:rPr lang="en-US" altLang="en-US"/>
              <a:t>The $5.83 is the yearly per-share dividend to which each preferred shareholder is entitled before any dividends are paid to the common shareholders.</a:t>
            </a:r>
          </a:p>
        </p:txBody>
      </p:sp>
      <p:sp>
        <p:nvSpPr>
          <p:cNvPr id="113667" name="Rectangle 4"/>
          <p:cNvSpPr>
            <a:spLocks noGrp="1" noChangeArrowheads="1"/>
          </p:cNvSpPr>
          <p:nvPr>
            <p:ph type="title"/>
          </p:nvPr>
        </p:nvSpPr>
        <p:spPr>
          <a:noFill/>
        </p:spPr>
        <p:txBody>
          <a:bodyPr/>
          <a:lstStyle/>
          <a:p>
            <a:pPr>
              <a:lnSpc>
                <a:spcPct val="80000"/>
              </a:lnSpc>
            </a:pPr>
            <a:r>
              <a:rPr lang="en-US" altLang="en-US"/>
              <a:t>The Balance Sheet, Shareholders’ Equity, Preferred Stock, cont.</a:t>
            </a:r>
          </a:p>
        </p:txBody>
      </p:sp>
      <p:sp>
        <p:nvSpPr>
          <p:cNvPr id="1136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9A18C8A-8B83-480F-9831-AB139C8C548F}" type="slidenum">
              <a:rPr lang="en-US" altLang="en-US" sz="1600">
                <a:latin typeface="Berlin Sans FB" panose="020E0602020502020306" pitchFamily="34" charset="0"/>
              </a:rPr>
              <a:pPr>
                <a:spcBef>
                  <a:spcPct val="0"/>
                </a:spcBef>
                <a:buClrTx/>
                <a:buSzTx/>
                <a:buFontTx/>
                <a:buNone/>
              </a:pPr>
              <a:t>106</a:t>
            </a:fld>
            <a:endParaRPr lang="en-US" altLang="en-US" sz="1600">
              <a:latin typeface="Berlin Sans FB" panose="020E0602020502020306"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p:txBody>
          <a:bodyPr/>
          <a:lstStyle/>
          <a:p>
            <a:r>
              <a:rPr lang="en-US" altLang="en-US" i="1">
                <a:solidFill>
                  <a:schemeClr val="accent1"/>
                </a:solidFill>
              </a:rPr>
              <a:t>Cumulative</a:t>
            </a:r>
            <a:r>
              <a:rPr lang="en-US" altLang="en-US"/>
              <a:t> means that if in any year the preferred dividend is not paid, it accumulates in favor of preferred shareholders.</a:t>
            </a:r>
          </a:p>
          <a:p>
            <a:pPr>
              <a:lnSpc>
                <a:spcPct val="60000"/>
              </a:lnSpc>
            </a:pPr>
            <a:endParaRPr lang="en-US" altLang="en-US"/>
          </a:p>
          <a:p>
            <a:r>
              <a:rPr lang="en-US" altLang="en-US"/>
              <a:t>The total unpaid dividends must be declared and paid to these shareholders when available and before any dividends are distributed on the common stock.</a:t>
            </a:r>
          </a:p>
        </p:txBody>
      </p:sp>
      <p:sp>
        <p:nvSpPr>
          <p:cNvPr id="114691" name="Rectangle 3"/>
          <p:cNvSpPr>
            <a:spLocks noGrp="1" noChangeArrowheads="1"/>
          </p:cNvSpPr>
          <p:nvPr>
            <p:ph type="title"/>
          </p:nvPr>
        </p:nvSpPr>
        <p:spPr>
          <a:noFill/>
        </p:spPr>
        <p:txBody>
          <a:bodyPr/>
          <a:lstStyle/>
          <a:p>
            <a:pPr>
              <a:lnSpc>
                <a:spcPct val="80000"/>
              </a:lnSpc>
            </a:pPr>
            <a:r>
              <a:rPr lang="en-US" altLang="en-US"/>
              <a:t>The Balance Sheet, Shareholders’ Equity, Preferred Stock, cont.</a:t>
            </a:r>
          </a:p>
        </p:txBody>
      </p:sp>
      <p:sp>
        <p:nvSpPr>
          <p:cNvPr id="1146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66E7115-7B04-406D-8C57-21944F30ABF9}" type="slidenum">
              <a:rPr lang="en-US" altLang="en-US" sz="1600">
                <a:latin typeface="Berlin Sans FB" panose="020E0602020502020306" pitchFamily="34" charset="0"/>
              </a:rPr>
              <a:pPr>
                <a:spcBef>
                  <a:spcPct val="0"/>
                </a:spcBef>
                <a:buClrTx/>
                <a:buSzTx/>
                <a:buFontTx/>
                <a:buNone/>
              </a:pPr>
              <a:t>107</a:t>
            </a:fld>
            <a:endParaRPr lang="en-US" altLang="en-US" sz="1600">
              <a:latin typeface="Berlin Sans FB" panose="020E0602020502020306"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838200" y="1752600"/>
            <a:ext cx="7772400" cy="2057400"/>
          </a:xfrm>
        </p:spPr>
        <p:txBody>
          <a:bodyPr/>
          <a:lstStyle/>
          <a:p>
            <a:r>
              <a:rPr lang="en-US" altLang="en-US"/>
              <a:t>Generally, preferred shareholders have no voice in company affairs unless the company fails to pay them dividends at the promised rate.</a:t>
            </a:r>
          </a:p>
        </p:txBody>
      </p:sp>
      <p:sp>
        <p:nvSpPr>
          <p:cNvPr id="115715" name="Rectangle 3"/>
          <p:cNvSpPr>
            <a:spLocks noGrp="1" noChangeArrowheads="1"/>
          </p:cNvSpPr>
          <p:nvPr>
            <p:ph type="title"/>
          </p:nvPr>
        </p:nvSpPr>
        <p:spPr>
          <a:noFill/>
        </p:spPr>
        <p:txBody>
          <a:bodyPr/>
          <a:lstStyle/>
          <a:p>
            <a:pPr>
              <a:lnSpc>
                <a:spcPct val="80000"/>
              </a:lnSpc>
            </a:pPr>
            <a:r>
              <a:rPr lang="en-US" altLang="en-US"/>
              <a:t>The Balance Sheet, Shareholders’ Equity, Preferred Stock, cont.</a:t>
            </a:r>
          </a:p>
        </p:txBody>
      </p:sp>
      <p:sp>
        <p:nvSpPr>
          <p:cNvPr id="115716" name="Text Box 4"/>
          <p:cNvSpPr txBox="1">
            <a:spLocks noChangeArrowheads="1"/>
          </p:cNvSpPr>
          <p:nvPr/>
        </p:nvSpPr>
        <p:spPr bwMode="auto">
          <a:xfrm>
            <a:off x="685800" y="4267200"/>
            <a:ext cx="8066088" cy="15541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24   Preferred Stock, $5.83 cumulative,</a:t>
            </a:r>
          </a:p>
          <a:p>
            <a:pPr>
              <a:spcBef>
                <a:spcPct val="0"/>
              </a:spcBef>
              <a:buClrTx/>
              <a:buSzTx/>
              <a:buFontTx/>
              <a:buNone/>
            </a:pPr>
            <a:r>
              <a:rPr lang="en-US" altLang="en-US" sz="3200"/>
              <a:t>         $100 par value; authorized issued</a:t>
            </a:r>
          </a:p>
          <a:p>
            <a:pPr>
              <a:spcBef>
                <a:spcPct val="0"/>
              </a:spcBef>
              <a:buClrTx/>
              <a:buSzTx/>
              <a:buFontTx/>
              <a:buNone/>
            </a:pPr>
            <a:r>
              <a:rPr lang="en-US" altLang="en-US" sz="3200"/>
              <a:t>         and outstanding:  60,000 shares       $6,000</a:t>
            </a:r>
          </a:p>
        </p:txBody>
      </p:sp>
      <p:sp>
        <p:nvSpPr>
          <p:cNvPr id="11571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A3F52E4-E940-424C-87CA-E07A88800FE4}" type="slidenum">
              <a:rPr lang="en-US" altLang="en-US" sz="1600">
                <a:latin typeface="Berlin Sans FB" panose="020E0602020502020306" pitchFamily="34" charset="0"/>
              </a:rPr>
              <a:pPr>
                <a:spcBef>
                  <a:spcPct val="0"/>
                </a:spcBef>
                <a:buClrTx/>
                <a:buSzTx/>
                <a:buFontTx/>
                <a:buNone/>
              </a:pPr>
              <a:t>108</a:t>
            </a:fld>
            <a:endParaRPr lang="en-US" altLang="en-US" sz="1600">
              <a:latin typeface="Berlin Sans FB" panose="020E0602020502020306"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457200" y="1676400"/>
            <a:ext cx="8153400" cy="4114800"/>
          </a:xfrm>
        </p:spPr>
        <p:txBody>
          <a:bodyPr/>
          <a:lstStyle/>
          <a:p>
            <a:r>
              <a:rPr lang="en-US" altLang="en-US"/>
              <a:t>Although preferred shareholders are entitled to dividends before common shareholders, their entitlement is generally limited (in Typical’s case to $5.83 per share, annually).</a:t>
            </a:r>
          </a:p>
          <a:p>
            <a:pPr>
              <a:lnSpc>
                <a:spcPct val="30000"/>
              </a:lnSpc>
            </a:pPr>
            <a:endParaRPr lang="en-US" altLang="en-US"/>
          </a:p>
          <a:p>
            <a:r>
              <a:rPr lang="en-US" altLang="en-US"/>
              <a:t>Common stock has no such limit on dividends payable each year.</a:t>
            </a:r>
          </a:p>
          <a:p>
            <a:pPr>
              <a:lnSpc>
                <a:spcPct val="30000"/>
              </a:lnSpc>
            </a:pPr>
            <a:endParaRPr lang="en-US" altLang="en-US"/>
          </a:p>
          <a:p>
            <a:r>
              <a:rPr lang="en-US" altLang="en-US"/>
              <a:t>In good times, when earnings are high, dividends may also be high.</a:t>
            </a:r>
          </a:p>
        </p:txBody>
      </p:sp>
      <p:sp>
        <p:nvSpPr>
          <p:cNvPr id="116739" name="Rectangle 3"/>
          <p:cNvSpPr>
            <a:spLocks noGrp="1" noChangeArrowheads="1"/>
          </p:cNvSpPr>
          <p:nvPr>
            <p:ph type="title"/>
          </p:nvPr>
        </p:nvSpPr>
        <p:spPr>
          <a:noFill/>
        </p:spPr>
        <p:txBody>
          <a:bodyPr/>
          <a:lstStyle/>
          <a:p>
            <a:pPr>
              <a:lnSpc>
                <a:spcPct val="80000"/>
              </a:lnSpc>
            </a:pPr>
            <a:r>
              <a:rPr lang="en-US" altLang="en-US"/>
              <a:t>The Balance Sheet, Shareholders’ Equity, Common Stock</a:t>
            </a:r>
          </a:p>
        </p:txBody>
      </p:sp>
      <p:sp>
        <p:nvSpPr>
          <p:cNvPr id="1167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4E20791-7E1E-4DA0-9737-0E3C4F369DE7}" type="slidenum">
              <a:rPr lang="en-US" altLang="en-US" sz="1600">
                <a:latin typeface="Berlin Sans FB" panose="020E0602020502020306" pitchFamily="34" charset="0"/>
              </a:rPr>
              <a:pPr>
                <a:spcBef>
                  <a:spcPct val="0"/>
                </a:spcBef>
                <a:buClrTx/>
                <a:buSzTx/>
                <a:buFontTx/>
                <a:buNone/>
              </a:pPr>
              <a:t>109</a:t>
            </a:fld>
            <a:endParaRPr lang="en-US" altLang="en-US" sz="1600">
              <a:latin typeface="Berlin Sans FB" panose="020E0602020502020306"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r>
              <a:rPr lang="en-US" altLang="en-US"/>
              <a:t>Rather than presenting a complete set of footnotes specific to Typical, we will see a listing of appropriate generic footnote data for which a reader of financial statements should look.</a:t>
            </a:r>
          </a:p>
          <a:p>
            <a:pPr>
              <a:lnSpc>
                <a:spcPct val="70000"/>
              </a:lnSpc>
            </a:pPr>
            <a:endParaRPr lang="en-US" altLang="en-US"/>
          </a:p>
          <a:p>
            <a:r>
              <a:rPr lang="en-US" altLang="en-US"/>
              <a:t>To simplify matters, the statements shown do </a:t>
            </a:r>
            <a:r>
              <a:rPr lang="en-US" altLang="en-US" i="1"/>
              <a:t>not</a:t>
            </a:r>
            <a:r>
              <a:rPr lang="en-US" altLang="en-US"/>
              <a:t> illustrate every SEC financial reporting rule and regulation.</a:t>
            </a:r>
          </a:p>
        </p:txBody>
      </p:sp>
      <p:sp>
        <p:nvSpPr>
          <p:cNvPr id="16387" name="Rectangle 4"/>
          <p:cNvSpPr>
            <a:spLocks noGrp="1" noChangeArrowheads="1"/>
          </p:cNvSpPr>
          <p:nvPr>
            <p:ph type="title"/>
          </p:nvPr>
        </p:nvSpPr>
        <p:spPr>
          <a:noFill/>
        </p:spPr>
        <p:txBody>
          <a:bodyPr/>
          <a:lstStyle/>
          <a:p>
            <a:r>
              <a:rPr lang="en-US" altLang="en-US"/>
              <a:t>A Model Company Called “Typical”</a:t>
            </a:r>
          </a:p>
        </p:txBody>
      </p:sp>
      <p:sp>
        <p:nvSpPr>
          <p:cNvPr id="163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BEDEF06-D992-4940-8B96-0B0FF3F17670}" type="slidenum">
              <a:rPr lang="en-US" altLang="en-US" sz="1600">
                <a:latin typeface="Berlin Sans FB" panose="020E0602020502020306" pitchFamily="34" charset="0"/>
              </a:rPr>
              <a:pPr>
                <a:spcBef>
                  <a:spcPct val="0"/>
                </a:spcBef>
                <a:buClrTx/>
                <a:buSzTx/>
                <a:buFontTx/>
                <a:buNone/>
              </a:pPr>
              <a:t>11</a:t>
            </a:fld>
            <a:endParaRPr lang="en-US" altLang="en-US" sz="1600">
              <a:latin typeface="Berlin Sans FB" panose="020E0602020502020306"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a:xfrm>
            <a:off x="838200" y="1600200"/>
            <a:ext cx="7772400" cy="4114800"/>
          </a:xfrm>
        </p:spPr>
        <p:txBody>
          <a:bodyPr/>
          <a:lstStyle/>
          <a:p>
            <a:r>
              <a:rPr lang="en-US" altLang="en-US"/>
              <a:t>When earnings drop, so may dividends.</a:t>
            </a:r>
          </a:p>
          <a:p>
            <a:pPr>
              <a:lnSpc>
                <a:spcPct val="10000"/>
              </a:lnSpc>
            </a:pPr>
            <a:endParaRPr lang="en-US" altLang="en-US"/>
          </a:p>
          <a:p>
            <a:r>
              <a:rPr lang="en-US" altLang="en-US"/>
              <a:t>Typical’s common stock has a par value of $5.00 per share.</a:t>
            </a:r>
          </a:p>
          <a:p>
            <a:pPr>
              <a:lnSpc>
                <a:spcPct val="20000"/>
              </a:lnSpc>
            </a:pPr>
            <a:endParaRPr lang="en-US" altLang="en-US"/>
          </a:p>
          <a:p>
            <a:r>
              <a:rPr lang="en-US" altLang="en-US"/>
              <a:t>In 19X9, Typical sold 500,000 shares of stock for a total of $9,000.</a:t>
            </a:r>
          </a:p>
          <a:p>
            <a:pPr>
              <a:lnSpc>
                <a:spcPct val="20000"/>
              </a:lnSpc>
            </a:pPr>
            <a:endParaRPr lang="en-US" altLang="en-US"/>
          </a:p>
          <a:p>
            <a:r>
              <a:rPr lang="en-US" altLang="en-US"/>
              <a:t>Of the $9,000, $2,500 is reported as common stock(500,000 shares at a par value of $5.00)</a:t>
            </a:r>
          </a:p>
        </p:txBody>
      </p:sp>
      <p:sp>
        <p:nvSpPr>
          <p:cNvPr id="117763" name="Rectangle 3"/>
          <p:cNvSpPr>
            <a:spLocks noGrp="1" noChangeArrowheads="1"/>
          </p:cNvSpPr>
          <p:nvPr>
            <p:ph type="title"/>
          </p:nvPr>
        </p:nvSpPr>
        <p:spPr>
          <a:noFill/>
        </p:spPr>
        <p:txBody>
          <a:bodyPr/>
          <a:lstStyle/>
          <a:p>
            <a:pPr>
              <a:lnSpc>
                <a:spcPct val="80000"/>
              </a:lnSpc>
            </a:pPr>
            <a:r>
              <a:rPr lang="en-US" altLang="en-US"/>
              <a:t>The Balance Sheet, Shareholders’ Equity, Common Stock, cont.</a:t>
            </a:r>
          </a:p>
        </p:txBody>
      </p:sp>
      <p:sp>
        <p:nvSpPr>
          <p:cNvPr id="1177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35A0A68-BF80-4537-896E-E99C702E18DA}" type="slidenum">
              <a:rPr lang="en-US" altLang="en-US" sz="1600">
                <a:latin typeface="Berlin Sans FB" panose="020E0602020502020306" pitchFamily="34" charset="0"/>
              </a:rPr>
              <a:pPr>
                <a:spcBef>
                  <a:spcPct val="0"/>
                </a:spcBef>
                <a:buClrTx/>
                <a:buSzTx/>
                <a:buFontTx/>
                <a:buNone/>
              </a:pPr>
              <a:t>110</a:t>
            </a:fld>
            <a:endParaRPr lang="en-US" altLang="en-US" sz="1600">
              <a:latin typeface="Berlin Sans FB" panose="020E0602020502020306"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609600" y="1600200"/>
            <a:ext cx="8001000" cy="2514600"/>
          </a:xfrm>
        </p:spPr>
        <p:txBody>
          <a:bodyPr/>
          <a:lstStyle/>
          <a:p>
            <a:r>
              <a:rPr lang="en-US" altLang="en-US"/>
              <a:t>The balance, $6,500, is reported as additional paid-in capital.</a:t>
            </a:r>
          </a:p>
          <a:p>
            <a:r>
              <a:rPr lang="en-US" altLang="en-US"/>
              <a:t>When added to the prior year-end’s common stock balance of $72,500, the $2,500 brings the common stock balance to $75,000.</a:t>
            </a:r>
          </a:p>
        </p:txBody>
      </p:sp>
      <p:sp>
        <p:nvSpPr>
          <p:cNvPr id="118787" name="Rectangle 4"/>
          <p:cNvSpPr>
            <a:spLocks noGrp="1" noChangeArrowheads="1"/>
          </p:cNvSpPr>
          <p:nvPr>
            <p:ph type="title"/>
          </p:nvPr>
        </p:nvSpPr>
        <p:spPr>
          <a:noFill/>
        </p:spPr>
        <p:txBody>
          <a:bodyPr/>
          <a:lstStyle/>
          <a:p>
            <a:pPr>
              <a:lnSpc>
                <a:spcPct val="80000"/>
              </a:lnSpc>
            </a:pPr>
            <a:r>
              <a:rPr lang="en-US" altLang="en-US"/>
              <a:t>The Balance Sheet, Shareholders’ Equity, Common Stock, cont.</a:t>
            </a:r>
          </a:p>
        </p:txBody>
      </p:sp>
      <p:sp>
        <p:nvSpPr>
          <p:cNvPr id="118788" name="Text Box 5"/>
          <p:cNvSpPr txBox="1">
            <a:spLocks noChangeArrowheads="1"/>
          </p:cNvSpPr>
          <p:nvPr/>
        </p:nvSpPr>
        <p:spPr bwMode="auto">
          <a:xfrm>
            <a:off x="685800" y="4267200"/>
            <a:ext cx="8008938" cy="20415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25 Common stock, $5.00 par value,</a:t>
            </a:r>
          </a:p>
          <a:p>
            <a:pPr>
              <a:spcBef>
                <a:spcPct val="0"/>
              </a:spcBef>
              <a:buClrTx/>
              <a:buSzTx/>
              <a:buFontTx/>
              <a:buNone/>
            </a:pPr>
            <a:r>
              <a:rPr lang="en-US" altLang="en-US" sz="3200"/>
              <a:t>       authorized: 20,000,000 shares;</a:t>
            </a:r>
          </a:p>
          <a:p>
            <a:pPr>
              <a:spcBef>
                <a:spcPct val="0"/>
              </a:spcBef>
              <a:buClrTx/>
              <a:buSzTx/>
              <a:buFontTx/>
              <a:buNone/>
            </a:pPr>
            <a:r>
              <a:rPr lang="en-US" altLang="en-US" sz="3200"/>
              <a:t>       issued and outstanding:</a:t>
            </a:r>
          </a:p>
          <a:p>
            <a:pPr>
              <a:spcBef>
                <a:spcPct val="0"/>
              </a:spcBef>
              <a:buClrTx/>
              <a:buSzTx/>
              <a:buFontTx/>
              <a:buNone/>
            </a:pPr>
            <a:r>
              <a:rPr lang="en-US" altLang="en-US" sz="3200"/>
              <a:t>       15,000,000 shares                            $75,000</a:t>
            </a:r>
          </a:p>
        </p:txBody>
      </p:sp>
      <p:sp>
        <p:nvSpPr>
          <p:cNvPr id="11878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7FF1606-8651-46FC-AE90-A1FD05925E33}" type="slidenum">
              <a:rPr lang="en-US" altLang="en-US" sz="1600">
                <a:latin typeface="Berlin Sans FB" panose="020E0602020502020306" pitchFamily="34" charset="0"/>
              </a:rPr>
              <a:pPr>
                <a:spcBef>
                  <a:spcPct val="0"/>
                </a:spcBef>
                <a:buClrTx/>
                <a:buSzTx/>
                <a:buFontTx/>
                <a:buNone/>
              </a:pPr>
              <a:t>111</a:t>
            </a:fld>
            <a:endParaRPr lang="en-US" altLang="en-US" sz="1600">
              <a:latin typeface="Berlin Sans FB" panose="020E0602020502020306"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762000" y="1600200"/>
            <a:ext cx="7772400" cy="4038600"/>
          </a:xfrm>
        </p:spPr>
        <p:txBody>
          <a:bodyPr/>
          <a:lstStyle/>
          <a:p>
            <a:r>
              <a:rPr lang="en-US" altLang="en-US" i="1">
                <a:solidFill>
                  <a:schemeClr val="accent1"/>
                </a:solidFill>
              </a:rPr>
              <a:t>Additional paid-in capital</a:t>
            </a:r>
            <a:r>
              <a:rPr lang="en-US" altLang="en-US"/>
              <a:t> is the amount paid by shareholders in excess of the par or </a:t>
            </a:r>
            <a:r>
              <a:rPr lang="en-US" altLang="en-US" i="1">
                <a:solidFill>
                  <a:schemeClr val="accent1"/>
                </a:solidFill>
              </a:rPr>
              <a:t>stated value</a:t>
            </a:r>
            <a:r>
              <a:rPr lang="en-US" altLang="en-US"/>
              <a:t> of each share.</a:t>
            </a:r>
          </a:p>
          <a:p>
            <a:r>
              <a:rPr lang="en-US" altLang="en-US"/>
              <a:t>In 19X9, paid-in capital increased by $6,500, when this amount is added to last year’s ending balance of $13,500, additional paid-in capital at Dec. 31, 19X9, comes to $20,000.</a:t>
            </a:r>
          </a:p>
        </p:txBody>
      </p:sp>
      <p:sp>
        <p:nvSpPr>
          <p:cNvPr id="119811" name="Rectangle 3"/>
          <p:cNvSpPr>
            <a:spLocks noGrp="1" noChangeArrowheads="1"/>
          </p:cNvSpPr>
          <p:nvPr>
            <p:ph type="title"/>
          </p:nvPr>
        </p:nvSpPr>
        <p:spPr>
          <a:noFill/>
        </p:spPr>
        <p:txBody>
          <a:bodyPr/>
          <a:lstStyle/>
          <a:p>
            <a:pPr>
              <a:lnSpc>
                <a:spcPct val="80000"/>
              </a:lnSpc>
            </a:pPr>
            <a:r>
              <a:rPr lang="en-US" altLang="en-US"/>
              <a:t>The Balance Sheet, Shareholders’ Equity, Additional Paid-In Capital</a:t>
            </a:r>
          </a:p>
        </p:txBody>
      </p:sp>
      <p:sp>
        <p:nvSpPr>
          <p:cNvPr id="119812" name="Text Box 4"/>
          <p:cNvSpPr txBox="1">
            <a:spLocks noChangeArrowheads="1"/>
          </p:cNvSpPr>
          <p:nvPr/>
        </p:nvSpPr>
        <p:spPr bwMode="auto">
          <a:xfrm>
            <a:off x="838200" y="5715000"/>
            <a:ext cx="7713663"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26  Additional paid-in capital              $20,000</a:t>
            </a:r>
          </a:p>
        </p:txBody>
      </p:sp>
      <p:sp>
        <p:nvSpPr>
          <p:cNvPr id="11981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516C77C-EAB8-481A-BA46-C7A24F760CB2}" type="slidenum">
              <a:rPr lang="en-US" altLang="en-US" sz="1600">
                <a:latin typeface="Berlin Sans FB" panose="020E0602020502020306" pitchFamily="34" charset="0"/>
              </a:rPr>
              <a:pPr>
                <a:spcBef>
                  <a:spcPct val="0"/>
                </a:spcBef>
                <a:buClrTx/>
                <a:buSzTx/>
                <a:buFontTx/>
                <a:buNone/>
              </a:pPr>
              <a:t>112</a:t>
            </a:fld>
            <a:endParaRPr lang="en-US" altLang="en-US" sz="1600">
              <a:latin typeface="Berlin Sans FB" panose="020E0602020502020306"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838200" y="1600200"/>
            <a:ext cx="7772400" cy="4114800"/>
          </a:xfrm>
        </p:spPr>
        <p:txBody>
          <a:bodyPr/>
          <a:lstStyle/>
          <a:p>
            <a:r>
              <a:rPr lang="en-US" altLang="en-US"/>
              <a:t>When a company first starts in business, it has no retained earnings.</a:t>
            </a:r>
          </a:p>
          <a:p>
            <a:pPr>
              <a:lnSpc>
                <a:spcPct val="0"/>
              </a:lnSpc>
            </a:pPr>
            <a:endParaRPr lang="en-US" altLang="en-US"/>
          </a:p>
          <a:p>
            <a:r>
              <a:rPr lang="en-US" altLang="en-US" i="1">
                <a:solidFill>
                  <a:schemeClr val="accent1"/>
                </a:solidFill>
              </a:rPr>
              <a:t>Retained earning</a:t>
            </a:r>
            <a:r>
              <a:rPr lang="en-US" altLang="en-US"/>
              <a:t> are the accumulated profits the company earns and reinvests or “retains” in the company.</a:t>
            </a:r>
          </a:p>
          <a:p>
            <a:pPr>
              <a:lnSpc>
                <a:spcPct val="0"/>
              </a:lnSpc>
            </a:pPr>
            <a:endParaRPr lang="en-US" altLang="en-US"/>
          </a:p>
          <a:p>
            <a:r>
              <a:rPr lang="en-US" altLang="en-US"/>
              <a:t>In less successful companies where losses have exceeded profits over the years, those accumulated net losses will be reported as an “accumulated deficit”.</a:t>
            </a:r>
          </a:p>
        </p:txBody>
      </p:sp>
      <p:sp>
        <p:nvSpPr>
          <p:cNvPr id="120835" name="Rectangle 4"/>
          <p:cNvSpPr>
            <a:spLocks noGrp="1" noChangeArrowheads="1"/>
          </p:cNvSpPr>
          <p:nvPr>
            <p:ph type="title"/>
          </p:nvPr>
        </p:nvSpPr>
        <p:spPr>
          <a:xfrm>
            <a:off x="838200" y="0"/>
            <a:ext cx="7772400" cy="1600200"/>
          </a:xfrm>
          <a:noFill/>
        </p:spPr>
        <p:txBody>
          <a:bodyPr/>
          <a:lstStyle/>
          <a:p>
            <a:pPr>
              <a:lnSpc>
                <a:spcPct val="80000"/>
              </a:lnSpc>
            </a:pPr>
            <a:r>
              <a:rPr lang="en-US" altLang="en-US"/>
              <a:t>The Balance Sheet, </a:t>
            </a:r>
            <a:br>
              <a:rPr lang="en-US" altLang="en-US"/>
            </a:br>
            <a:r>
              <a:rPr lang="en-US" altLang="en-US"/>
              <a:t>Shareholders’ Equity, </a:t>
            </a:r>
            <a:br>
              <a:rPr lang="en-US" altLang="en-US"/>
            </a:br>
            <a:r>
              <a:rPr lang="en-US" altLang="en-US"/>
              <a:t>Retained Earnings</a:t>
            </a:r>
          </a:p>
        </p:txBody>
      </p:sp>
      <p:sp>
        <p:nvSpPr>
          <p:cNvPr id="1208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8F81149-6AB0-4273-BD12-DE8BA6607FFF}" type="slidenum">
              <a:rPr lang="en-US" altLang="en-US" sz="1600">
                <a:latin typeface="Berlin Sans FB" panose="020E0602020502020306" pitchFamily="34" charset="0"/>
              </a:rPr>
              <a:pPr>
                <a:spcBef>
                  <a:spcPct val="0"/>
                </a:spcBef>
                <a:buClrTx/>
                <a:buSzTx/>
                <a:buFontTx/>
                <a:buNone/>
              </a:pPr>
              <a:t>113</a:t>
            </a:fld>
            <a:endParaRPr lang="en-US" altLang="en-US" sz="1600">
              <a:latin typeface="Berlin Sans FB" panose="020E0602020502020306"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838200" y="1676400"/>
            <a:ext cx="7772400" cy="4191000"/>
          </a:xfrm>
        </p:spPr>
        <p:txBody>
          <a:bodyPr/>
          <a:lstStyle/>
          <a:p>
            <a:r>
              <a:rPr lang="en-US" altLang="en-US"/>
              <a:t>Retained earnings increase by the amount of profits earned, less dividends declared to shareholders.</a:t>
            </a:r>
          </a:p>
          <a:p>
            <a:pPr>
              <a:lnSpc>
                <a:spcPct val="30000"/>
              </a:lnSpc>
            </a:pPr>
            <a:endParaRPr lang="en-US" altLang="en-US"/>
          </a:p>
          <a:p>
            <a:pPr>
              <a:buFont typeface="Monotype Sorts" pitchFamily="2" charset="2"/>
              <a:buNone/>
            </a:pPr>
            <a:r>
              <a:rPr lang="en-US" altLang="en-US"/>
              <a:t>If, at the end of Typical’s first year:</a:t>
            </a:r>
          </a:p>
          <a:p>
            <a:pPr>
              <a:lnSpc>
                <a:spcPct val="10000"/>
              </a:lnSpc>
              <a:buFont typeface="Monotype Sorts" pitchFamily="2" charset="2"/>
              <a:buNone/>
            </a:pPr>
            <a:endParaRPr lang="en-US" altLang="en-US"/>
          </a:p>
          <a:p>
            <a:r>
              <a:rPr lang="en-US" altLang="en-US"/>
              <a:t>Profits are $80,000. </a:t>
            </a:r>
          </a:p>
          <a:p>
            <a:pPr>
              <a:lnSpc>
                <a:spcPct val="0"/>
              </a:lnSpc>
            </a:pPr>
            <a:endParaRPr lang="en-US" altLang="en-US"/>
          </a:p>
          <a:p>
            <a:r>
              <a:rPr lang="en-US" altLang="en-US"/>
              <a:t>Dividends of $100 are paid on the preferred stock, and no dividends are declared on the common.</a:t>
            </a:r>
          </a:p>
        </p:txBody>
      </p:sp>
      <p:sp>
        <p:nvSpPr>
          <p:cNvPr id="121859"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Balance Sheet, </a:t>
            </a:r>
            <a:br>
              <a:rPr lang="en-US" altLang="en-US"/>
            </a:br>
            <a:r>
              <a:rPr lang="en-US" altLang="en-US"/>
              <a:t>Shareholders’ Equity, </a:t>
            </a:r>
            <a:br>
              <a:rPr lang="en-US" altLang="en-US"/>
            </a:br>
            <a:r>
              <a:rPr lang="en-US" altLang="en-US"/>
              <a:t>Retained Earnings, cont.</a:t>
            </a:r>
          </a:p>
        </p:txBody>
      </p:sp>
      <p:sp>
        <p:nvSpPr>
          <p:cNvPr id="1218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370FCD3-C3C1-4299-8107-94A99958F046}" type="slidenum">
              <a:rPr lang="en-US" altLang="en-US" sz="1600">
                <a:latin typeface="Berlin Sans FB" panose="020E0602020502020306" pitchFamily="34" charset="0"/>
              </a:rPr>
              <a:pPr>
                <a:spcBef>
                  <a:spcPct val="0"/>
                </a:spcBef>
                <a:buClrTx/>
                <a:buSzTx/>
                <a:buFontTx/>
                <a:buNone/>
              </a:pPr>
              <a:t>114</a:t>
            </a:fld>
            <a:endParaRPr lang="en-US" altLang="en-US" sz="1600">
              <a:latin typeface="Berlin Sans FB" panose="020E0602020502020306"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838200" y="1676400"/>
            <a:ext cx="7772400" cy="4114800"/>
          </a:xfrm>
        </p:spPr>
        <p:txBody>
          <a:bodyPr/>
          <a:lstStyle/>
          <a:p>
            <a:r>
              <a:rPr lang="en-US" altLang="en-US"/>
              <a:t>The balance sheet will show retained earnings of $79,900.</a:t>
            </a:r>
          </a:p>
          <a:p>
            <a:pPr>
              <a:lnSpc>
                <a:spcPct val="40000"/>
              </a:lnSpc>
            </a:pPr>
            <a:endParaRPr lang="en-US" altLang="en-US"/>
          </a:p>
          <a:p>
            <a:pPr>
              <a:buFont typeface="Monotype Sorts" pitchFamily="2" charset="2"/>
              <a:buNone/>
            </a:pPr>
            <a:r>
              <a:rPr lang="en-US" altLang="en-US"/>
              <a:t>In Typical’s second year:</a:t>
            </a:r>
          </a:p>
          <a:p>
            <a:r>
              <a:rPr lang="en-US" altLang="en-US"/>
              <a:t>Profits are $140,000.</a:t>
            </a:r>
          </a:p>
          <a:p>
            <a:r>
              <a:rPr lang="en-US" altLang="en-US"/>
              <a:t>Preferred Dividends are $200.</a:t>
            </a:r>
          </a:p>
          <a:p>
            <a:r>
              <a:rPr lang="en-US" altLang="en-US"/>
              <a:t>Common Dividends are $400.</a:t>
            </a:r>
          </a:p>
          <a:p>
            <a:r>
              <a:rPr lang="en-US" altLang="en-US"/>
              <a:t>The balance sheet will show retained earning of $219,300.</a:t>
            </a:r>
          </a:p>
        </p:txBody>
      </p:sp>
      <p:sp>
        <p:nvSpPr>
          <p:cNvPr id="12288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Balance Sheet, </a:t>
            </a:r>
            <a:br>
              <a:rPr lang="en-US" altLang="en-US"/>
            </a:br>
            <a:r>
              <a:rPr lang="en-US" altLang="en-US"/>
              <a:t>Shareholders’ Equity, </a:t>
            </a:r>
            <a:br>
              <a:rPr lang="en-US" altLang="en-US"/>
            </a:br>
            <a:r>
              <a:rPr lang="en-US" altLang="en-US"/>
              <a:t>Retained Earnings, cont.</a:t>
            </a:r>
          </a:p>
        </p:txBody>
      </p:sp>
      <p:sp>
        <p:nvSpPr>
          <p:cNvPr id="1228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505B187-1D09-45E6-9DFD-29A2CE633362}" type="slidenum">
              <a:rPr lang="en-US" altLang="en-US" sz="1600">
                <a:latin typeface="Berlin Sans FB" panose="020E0602020502020306" pitchFamily="34" charset="0"/>
              </a:rPr>
              <a:pPr>
                <a:spcBef>
                  <a:spcPct val="0"/>
                </a:spcBef>
                <a:buClrTx/>
                <a:buSzTx/>
                <a:buFontTx/>
                <a:buNone/>
              </a:pPr>
              <a:t>115</a:t>
            </a:fld>
            <a:endParaRPr lang="en-US" altLang="en-US" sz="1600">
              <a:latin typeface="Berlin Sans FB" panose="020E0602020502020306"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xfrm>
            <a:off x="838200" y="1752600"/>
            <a:ext cx="7772400" cy="2667000"/>
          </a:xfrm>
        </p:spPr>
        <p:txBody>
          <a:bodyPr/>
          <a:lstStyle/>
          <a:p>
            <a:r>
              <a:rPr lang="en-US" altLang="en-US"/>
              <a:t>The Dec. 31, 19X9, balance sheet for Typical shows the company has accumulated $249,000 in retained earnings.</a:t>
            </a:r>
          </a:p>
          <a:p>
            <a:endParaRPr lang="en-US" altLang="en-US"/>
          </a:p>
          <a:p>
            <a:endParaRPr lang="en-US" altLang="en-US"/>
          </a:p>
          <a:p>
            <a:pPr>
              <a:lnSpc>
                <a:spcPct val="140000"/>
              </a:lnSpc>
            </a:pPr>
            <a:endParaRPr lang="en-US" altLang="en-US"/>
          </a:p>
          <a:p>
            <a:r>
              <a:rPr lang="en-US" altLang="en-US"/>
              <a:t>The following table shows retained earnings from start-up through the end of 19X9.</a:t>
            </a:r>
          </a:p>
        </p:txBody>
      </p:sp>
      <p:sp>
        <p:nvSpPr>
          <p:cNvPr id="12390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Balance Sheet, </a:t>
            </a:r>
            <a:br>
              <a:rPr lang="en-US" altLang="en-US"/>
            </a:br>
            <a:r>
              <a:rPr lang="en-US" altLang="en-US"/>
              <a:t>Shareholders’ Equity, </a:t>
            </a:r>
            <a:br>
              <a:rPr lang="en-US" altLang="en-US"/>
            </a:br>
            <a:r>
              <a:rPr lang="en-US" altLang="en-US"/>
              <a:t>Retained Earnings, cont.</a:t>
            </a:r>
          </a:p>
        </p:txBody>
      </p:sp>
      <p:sp>
        <p:nvSpPr>
          <p:cNvPr id="123908" name="Text Box 5"/>
          <p:cNvSpPr txBox="1">
            <a:spLocks noChangeArrowheads="1"/>
          </p:cNvSpPr>
          <p:nvPr/>
        </p:nvSpPr>
        <p:spPr bwMode="auto">
          <a:xfrm>
            <a:off x="1371600" y="3886200"/>
            <a:ext cx="6697663"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27 retained Earnings                $249,000</a:t>
            </a:r>
          </a:p>
        </p:txBody>
      </p:sp>
      <p:sp>
        <p:nvSpPr>
          <p:cNvPr id="12390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CEE65C7-D533-4AC1-9C68-42A73A283115}" type="slidenum">
              <a:rPr lang="en-US" altLang="en-US" sz="1600">
                <a:latin typeface="Berlin Sans FB" panose="020E0602020502020306" pitchFamily="34" charset="0"/>
              </a:rPr>
              <a:pPr>
                <a:spcBef>
                  <a:spcPct val="0"/>
                </a:spcBef>
                <a:buClrTx/>
                <a:buSzTx/>
                <a:buFontTx/>
                <a:buNone/>
              </a:pPr>
              <a:t>116</a:t>
            </a:fld>
            <a:endParaRPr lang="en-US" altLang="en-US" sz="1600">
              <a:latin typeface="Berlin Sans FB" panose="020E0602020502020306"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0"/>
            <a:ext cx="9144000" cy="609600"/>
          </a:xfrm>
        </p:spPr>
        <p:txBody>
          <a:bodyPr/>
          <a:lstStyle/>
          <a:p>
            <a:pPr algn="ctr"/>
            <a:r>
              <a:rPr lang="en-US" altLang="en-US" sz="3200" b="1" i="1">
                <a:solidFill>
                  <a:schemeClr val="bg2"/>
                </a:solidFill>
              </a:rPr>
              <a:t>Calculation:  Accumulated Retained Earnings</a:t>
            </a:r>
            <a:endParaRPr lang="en-US" altLang="en-US" sz="3200"/>
          </a:p>
        </p:txBody>
      </p:sp>
      <p:graphicFrame>
        <p:nvGraphicFramePr>
          <p:cNvPr id="124931" name="Object 4"/>
          <p:cNvGraphicFramePr>
            <a:graphicFrameLocks noChangeAspect="1"/>
          </p:cNvGraphicFramePr>
          <p:nvPr/>
        </p:nvGraphicFramePr>
        <p:xfrm>
          <a:off x="228600" y="796925"/>
          <a:ext cx="8229600" cy="6061075"/>
        </p:xfrm>
        <a:graphic>
          <a:graphicData uri="http://schemas.openxmlformats.org/presentationml/2006/ole">
            <mc:AlternateContent xmlns:mc="http://schemas.openxmlformats.org/markup-compatibility/2006">
              <mc:Choice xmlns:v="urn:schemas-microsoft-com:vml" Requires="v">
                <p:oleObj spid="_x0000_s124934" name="Worksheet" r:id="rId3" imgW="3629465" imgH="2600640" progId="Excel.Sheet.8">
                  <p:embed/>
                </p:oleObj>
              </mc:Choice>
              <mc:Fallback>
                <p:oleObj name="Worksheet" r:id="rId3" imgW="3629465" imgH="260064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96925"/>
                        <a:ext cx="8229600" cy="606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A87F90C-5B44-4191-9BB8-BA444BD09086}" type="slidenum">
              <a:rPr lang="en-US" altLang="en-US" sz="1400"/>
              <a:pPr>
                <a:spcBef>
                  <a:spcPct val="0"/>
                </a:spcBef>
                <a:buClrTx/>
                <a:buSzTx/>
                <a:buFontTx/>
                <a:buNone/>
              </a:pPr>
              <a:t>117</a:t>
            </a:fld>
            <a:endParaRPr lang="en-US" altLang="en-US" sz="14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685800" y="2057400"/>
            <a:ext cx="7924800" cy="3810000"/>
          </a:xfrm>
        </p:spPr>
        <p:txBody>
          <a:bodyPr/>
          <a:lstStyle/>
          <a:p>
            <a:r>
              <a:rPr lang="en-US" altLang="en-US"/>
              <a:t>When a company has an ownership interest in a foreign entity, it may be required to to include that entity’s results in the company’s consolidated financial statements.</a:t>
            </a:r>
          </a:p>
          <a:p>
            <a:pPr>
              <a:lnSpc>
                <a:spcPct val="40000"/>
              </a:lnSpc>
            </a:pPr>
            <a:endParaRPr lang="en-US" altLang="en-US"/>
          </a:p>
          <a:p>
            <a:r>
              <a:rPr lang="en-US" altLang="en-US"/>
              <a:t>If that requirement applies, the financial statements of the foreign entity(prepared in foreign currency)must be translated into U.S. dollars.</a:t>
            </a:r>
          </a:p>
        </p:txBody>
      </p:sp>
      <p:sp>
        <p:nvSpPr>
          <p:cNvPr id="125955" name="Rectangle 3"/>
          <p:cNvSpPr>
            <a:spLocks noGrp="1" noChangeArrowheads="1"/>
          </p:cNvSpPr>
          <p:nvPr>
            <p:ph type="title"/>
          </p:nvPr>
        </p:nvSpPr>
        <p:spPr>
          <a:xfrm>
            <a:off x="609600" y="0"/>
            <a:ext cx="8534400" cy="1600200"/>
          </a:xfrm>
          <a:noFill/>
        </p:spPr>
        <p:txBody>
          <a:bodyPr/>
          <a:lstStyle/>
          <a:p>
            <a:pPr>
              <a:lnSpc>
                <a:spcPct val="80000"/>
              </a:lnSpc>
            </a:pPr>
            <a:r>
              <a:rPr lang="en-US" altLang="en-US"/>
              <a:t>The Balance Sheet, </a:t>
            </a:r>
            <a:br>
              <a:rPr lang="en-US" altLang="en-US"/>
            </a:br>
            <a:r>
              <a:rPr lang="en-US" altLang="en-US"/>
              <a:t>Shareholders’ Equity, </a:t>
            </a:r>
            <a:br>
              <a:rPr lang="en-US" altLang="en-US"/>
            </a:br>
            <a:r>
              <a:rPr lang="en-US" altLang="en-US"/>
              <a:t>Foreign Currency Translation Adjustment</a:t>
            </a:r>
          </a:p>
        </p:txBody>
      </p:sp>
      <p:sp>
        <p:nvSpPr>
          <p:cNvPr id="125956" name="Text Box 4"/>
          <p:cNvSpPr txBox="1">
            <a:spLocks noChangeArrowheads="1"/>
          </p:cNvSpPr>
          <p:nvPr/>
        </p:nvSpPr>
        <p:spPr bwMode="auto">
          <a:xfrm>
            <a:off x="3719513" y="1514475"/>
            <a:ext cx="2019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a:solidFill>
                  <a:schemeClr val="bg2"/>
                </a:solidFill>
              </a:rPr>
              <a:t>Net of Taxes</a:t>
            </a:r>
            <a:endParaRPr lang="en-US" altLang="en-US"/>
          </a:p>
        </p:txBody>
      </p:sp>
      <p:sp>
        <p:nvSpPr>
          <p:cNvPr id="12595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B2931D7-1FC6-456C-AE86-5285FE94C8B9}" type="slidenum">
              <a:rPr lang="en-US" altLang="en-US" sz="1600">
                <a:latin typeface="Berlin Sans FB" panose="020E0602020502020306" pitchFamily="34" charset="0"/>
              </a:rPr>
              <a:pPr>
                <a:spcBef>
                  <a:spcPct val="0"/>
                </a:spcBef>
                <a:buClrTx/>
                <a:buSzTx/>
                <a:buFontTx/>
                <a:buNone/>
              </a:pPr>
              <a:t>118</a:t>
            </a:fld>
            <a:endParaRPr lang="en-US" altLang="en-US" sz="1600">
              <a:latin typeface="Berlin Sans FB" panose="020E0602020502020306" pitchFamily="34"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381000" y="1676400"/>
            <a:ext cx="8458200" cy="4800600"/>
          </a:xfrm>
        </p:spPr>
        <p:txBody>
          <a:bodyPr/>
          <a:lstStyle/>
          <a:p>
            <a:r>
              <a:rPr lang="en-US" altLang="en-US"/>
              <a:t>The gain or loss resulting from this translation, after the related tax expense or benefit, is reflected as a separate component of shareholders’ equity and is called </a:t>
            </a:r>
            <a:r>
              <a:rPr lang="en-US" altLang="en-US" i="1">
                <a:solidFill>
                  <a:schemeClr val="accent1"/>
                </a:solidFill>
              </a:rPr>
              <a:t>foreign currency translation adjustments.</a:t>
            </a:r>
          </a:p>
          <a:p>
            <a:pPr>
              <a:lnSpc>
                <a:spcPct val="20000"/>
              </a:lnSpc>
            </a:pPr>
            <a:endParaRPr lang="en-US" altLang="en-US" i="1">
              <a:solidFill>
                <a:schemeClr val="accent1"/>
              </a:solidFill>
            </a:endParaRPr>
          </a:p>
          <a:p>
            <a:r>
              <a:rPr lang="en-US" altLang="en-US"/>
              <a:t>The adjustment should be distinguished from conversion gains or losses relating to completed transactions that are denominated in foreign currencies.</a:t>
            </a:r>
            <a:endParaRPr lang="en-US" altLang="en-US" i="1">
              <a:solidFill>
                <a:schemeClr val="accent1"/>
              </a:solidFill>
            </a:endParaRPr>
          </a:p>
        </p:txBody>
      </p:sp>
      <p:sp>
        <p:nvSpPr>
          <p:cNvPr id="126979" name="Rectangle 3"/>
          <p:cNvSpPr>
            <a:spLocks noGrp="1" noChangeArrowheads="1"/>
          </p:cNvSpPr>
          <p:nvPr>
            <p:ph type="title"/>
          </p:nvPr>
        </p:nvSpPr>
        <p:spPr>
          <a:xfrm>
            <a:off x="457200" y="0"/>
            <a:ext cx="8686800" cy="1600200"/>
          </a:xfrm>
          <a:noFill/>
        </p:spPr>
        <p:txBody>
          <a:bodyPr/>
          <a:lstStyle/>
          <a:p>
            <a:pPr>
              <a:lnSpc>
                <a:spcPct val="80000"/>
              </a:lnSpc>
            </a:pPr>
            <a:r>
              <a:rPr lang="en-US" altLang="en-US"/>
              <a:t>The Balance Sheet, </a:t>
            </a:r>
            <a:br>
              <a:rPr lang="en-US" altLang="en-US"/>
            </a:br>
            <a:r>
              <a:rPr lang="en-US" altLang="en-US"/>
              <a:t>Shareholders’ Equity, </a:t>
            </a:r>
            <a:br>
              <a:rPr lang="en-US" altLang="en-US"/>
            </a:br>
            <a:r>
              <a:rPr lang="en-US" altLang="en-US"/>
              <a:t> Foreign Currency Translation Adjustment</a:t>
            </a:r>
          </a:p>
        </p:txBody>
      </p:sp>
      <p:sp>
        <p:nvSpPr>
          <p:cNvPr id="1269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C969347-08F8-435C-B6A9-139141420BD0}" type="slidenum">
              <a:rPr lang="en-US" altLang="en-US" sz="1600">
                <a:latin typeface="Berlin Sans FB" panose="020E0602020502020306" pitchFamily="34" charset="0"/>
              </a:rPr>
              <a:pPr>
                <a:spcBef>
                  <a:spcPct val="0"/>
                </a:spcBef>
                <a:buClrTx/>
                <a:buSzTx/>
                <a:buFontTx/>
                <a:buNone/>
              </a:pPr>
              <a:t>119</a:t>
            </a:fld>
            <a:endParaRPr lang="en-US" altLang="en-US" sz="1600">
              <a:latin typeface="Berlin Sans FB" panose="020E0602020502020306"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p:txBody>
          <a:bodyPr/>
          <a:lstStyle/>
          <a:p>
            <a:r>
              <a:rPr lang="en-US" altLang="en-US"/>
              <a:t>The goal of this presentation is to provide readers with a better understanding of the core or basic financial statements in an annual report.</a:t>
            </a:r>
          </a:p>
          <a:p>
            <a:endParaRPr lang="en-US" altLang="en-US"/>
          </a:p>
          <a:p>
            <a:r>
              <a:rPr lang="en-US" altLang="en-US"/>
              <a:t>The following slides are the consolidated financial statements for Typical Manufacturing Company, Inc.</a:t>
            </a:r>
          </a:p>
        </p:txBody>
      </p:sp>
      <p:sp>
        <p:nvSpPr>
          <p:cNvPr id="17411" name="Rectangle 4"/>
          <p:cNvSpPr>
            <a:spLocks noGrp="1" noChangeArrowheads="1"/>
          </p:cNvSpPr>
          <p:nvPr>
            <p:ph type="title"/>
          </p:nvPr>
        </p:nvSpPr>
        <p:spPr>
          <a:noFill/>
        </p:spPr>
        <p:txBody>
          <a:bodyPr/>
          <a:lstStyle/>
          <a:p>
            <a:r>
              <a:rPr lang="en-US" altLang="en-US"/>
              <a:t>A Model Company Called “Typical”</a:t>
            </a:r>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529CD20-7564-4D82-8579-8D5E68AF1B22}" type="slidenum">
              <a:rPr lang="en-US" altLang="en-US" sz="1600">
                <a:latin typeface="Berlin Sans FB" panose="020E0602020502020306" pitchFamily="34" charset="0"/>
              </a:rPr>
              <a:pPr>
                <a:spcBef>
                  <a:spcPct val="0"/>
                </a:spcBef>
                <a:buClrTx/>
                <a:buSzTx/>
                <a:buFontTx/>
                <a:buNone/>
              </a:pPr>
              <a:t>12</a:t>
            </a:fld>
            <a:endParaRPr lang="en-US" altLang="en-US" sz="1600">
              <a:latin typeface="Berlin Sans FB" panose="020E0602020502020306"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838200" y="2286000"/>
            <a:ext cx="7772400" cy="1371600"/>
          </a:xfrm>
        </p:spPr>
        <p:txBody>
          <a:bodyPr/>
          <a:lstStyle/>
          <a:p>
            <a:r>
              <a:rPr lang="en-US" altLang="en-US"/>
              <a:t>Conversion gains or losses are included in a company’s net income.</a:t>
            </a:r>
          </a:p>
        </p:txBody>
      </p:sp>
      <p:sp>
        <p:nvSpPr>
          <p:cNvPr id="128003" name="Rectangle 3"/>
          <p:cNvSpPr>
            <a:spLocks noGrp="1" noChangeArrowheads="1"/>
          </p:cNvSpPr>
          <p:nvPr>
            <p:ph type="title"/>
          </p:nvPr>
        </p:nvSpPr>
        <p:spPr>
          <a:xfrm>
            <a:off x="533400" y="0"/>
            <a:ext cx="8610600" cy="1600200"/>
          </a:xfrm>
          <a:noFill/>
        </p:spPr>
        <p:txBody>
          <a:bodyPr/>
          <a:lstStyle/>
          <a:p>
            <a:pPr>
              <a:lnSpc>
                <a:spcPct val="80000"/>
              </a:lnSpc>
            </a:pPr>
            <a:r>
              <a:rPr lang="en-US" altLang="en-US"/>
              <a:t>The Balance Sheet, </a:t>
            </a:r>
            <a:br>
              <a:rPr lang="en-US" altLang="en-US"/>
            </a:br>
            <a:r>
              <a:rPr lang="en-US" altLang="en-US"/>
              <a:t>Shareholders’ Equity, </a:t>
            </a:r>
            <a:br>
              <a:rPr lang="en-US" altLang="en-US"/>
            </a:br>
            <a:r>
              <a:rPr lang="en-US" altLang="en-US"/>
              <a:t>Foreign Currency Translation Adjustment</a:t>
            </a:r>
          </a:p>
        </p:txBody>
      </p:sp>
      <p:sp>
        <p:nvSpPr>
          <p:cNvPr id="128004" name="Text Box 4"/>
          <p:cNvSpPr txBox="1">
            <a:spLocks noChangeArrowheads="1"/>
          </p:cNvSpPr>
          <p:nvPr/>
        </p:nvSpPr>
        <p:spPr bwMode="auto">
          <a:xfrm>
            <a:off x="762000" y="3962400"/>
            <a:ext cx="7929563" cy="10668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28  Foreign currency translation </a:t>
            </a:r>
          </a:p>
          <a:p>
            <a:pPr>
              <a:spcBef>
                <a:spcPct val="0"/>
              </a:spcBef>
              <a:buClrTx/>
              <a:buSzTx/>
              <a:buFontTx/>
              <a:buNone/>
            </a:pPr>
            <a:r>
              <a:rPr lang="en-US" altLang="en-US" sz="3200"/>
              <a:t>      adjustments(net of taxes)                   $1,000</a:t>
            </a:r>
          </a:p>
        </p:txBody>
      </p:sp>
      <p:sp>
        <p:nvSpPr>
          <p:cNvPr id="12800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74C3217-2099-4CBC-AE02-0EC3E57AFF05}" type="slidenum">
              <a:rPr lang="en-US" altLang="en-US" sz="1600">
                <a:latin typeface="Berlin Sans FB" panose="020E0602020502020306" pitchFamily="34" charset="0"/>
              </a:rPr>
              <a:pPr>
                <a:spcBef>
                  <a:spcPct val="0"/>
                </a:spcBef>
                <a:buClrTx/>
                <a:buSzTx/>
                <a:buFontTx/>
                <a:buNone/>
              </a:pPr>
              <a:t>120</a:t>
            </a:fld>
            <a:endParaRPr lang="en-US" altLang="en-US" sz="1600">
              <a:latin typeface="Berlin Sans FB" panose="020E0602020502020306"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838200" y="2971800"/>
            <a:ext cx="7772400" cy="2895600"/>
          </a:xfrm>
        </p:spPr>
        <p:txBody>
          <a:bodyPr/>
          <a:lstStyle/>
          <a:p>
            <a:r>
              <a:rPr lang="en-US" altLang="en-US" i="1">
                <a:solidFill>
                  <a:schemeClr val="accent1"/>
                </a:solidFill>
              </a:rPr>
              <a:t>Unrealized gain/loss</a:t>
            </a:r>
            <a:r>
              <a:rPr lang="en-US" altLang="en-US"/>
              <a:t> is the change in the value (gain or loss) of securities classified as “available-for-sale” that are still being held.</a:t>
            </a:r>
          </a:p>
        </p:txBody>
      </p:sp>
      <p:sp>
        <p:nvSpPr>
          <p:cNvPr id="129027" name="Rectangle 3"/>
          <p:cNvSpPr>
            <a:spLocks noGrp="1" noChangeArrowheads="1"/>
          </p:cNvSpPr>
          <p:nvPr>
            <p:ph type="title"/>
          </p:nvPr>
        </p:nvSpPr>
        <p:spPr>
          <a:xfrm>
            <a:off x="533400" y="304800"/>
            <a:ext cx="8610600" cy="1066800"/>
          </a:xfrm>
          <a:noFill/>
        </p:spPr>
        <p:txBody>
          <a:bodyPr/>
          <a:lstStyle/>
          <a:p>
            <a:pPr>
              <a:lnSpc>
                <a:spcPct val="80000"/>
              </a:lnSpc>
            </a:pPr>
            <a:r>
              <a:rPr lang="en-US" altLang="en-US"/>
              <a:t>The Balance Sheet, </a:t>
            </a:r>
            <a:br>
              <a:rPr lang="en-US" altLang="en-US"/>
            </a:br>
            <a:r>
              <a:rPr lang="en-US" altLang="en-US"/>
              <a:t>Shareholders’ Equity, </a:t>
            </a:r>
          </a:p>
        </p:txBody>
      </p:sp>
      <p:sp>
        <p:nvSpPr>
          <p:cNvPr id="129028" name="Text Box 4"/>
          <p:cNvSpPr txBox="1">
            <a:spLocks noChangeArrowheads="1"/>
          </p:cNvSpPr>
          <p:nvPr/>
        </p:nvSpPr>
        <p:spPr bwMode="auto">
          <a:xfrm>
            <a:off x="649288" y="1619250"/>
            <a:ext cx="8180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Unrealized Gain on Available-for-sale Securities</a:t>
            </a:r>
          </a:p>
        </p:txBody>
      </p:sp>
      <p:sp>
        <p:nvSpPr>
          <p:cNvPr id="12902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A1B3DE2-4BCF-498B-A792-C19D30289BD4}" type="slidenum">
              <a:rPr lang="en-US" altLang="en-US" sz="1600">
                <a:latin typeface="Berlin Sans FB" panose="020E0602020502020306" pitchFamily="34" charset="0"/>
              </a:rPr>
              <a:pPr>
                <a:spcBef>
                  <a:spcPct val="0"/>
                </a:spcBef>
                <a:buClrTx/>
                <a:buSzTx/>
                <a:buFontTx/>
                <a:buNone/>
              </a:pPr>
              <a:t>121</a:t>
            </a:fld>
            <a:endParaRPr lang="en-US" altLang="en-US" sz="1600">
              <a:latin typeface="Berlin Sans FB" panose="020E0602020502020306"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838200" y="2514600"/>
            <a:ext cx="7772400" cy="3429000"/>
          </a:xfrm>
        </p:spPr>
        <p:txBody>
          <a:bodyPr/>
          <a:lstStyle/>
          <a:p>
            <a:r>
              <a:rPr lang="en-US" altLang="en-US"/>
              <a:t>In Typical’s case, this represents the difference (a gain here) between the cost (or previously reported fair market value) of investment securities classified as “available-for-sale” held at the balance-sheet date and their fair market value at that time</a:t>
            </a:r>
          </a:p>
        </p:txBody>
      </p:sp>
      <p:sp>
        <p:nvSpPr>
          <p:cNvPr id="130051" name="Rectangle 3"/>
          <p:cNvSpPr>
            <a:spLocks noGrp="1" noChangeArrowheads="1"/>
          </p:cNvSpPr>
          <p:nvPr>
            <p:ph type="title"/>
          </p:nvPr>
        </p:nvSpPr>
        <p:spPr>
          <a:xfrm>
            <a:off x="838200" y="0"/>
            <a:ext cx="7772400" cy="1447800"/>
          </a:xfrm>
          <a:noFill/>
        </p:spPr>
        <p:txBody>
          <a:bodyPr/>
          <a:lstStyle/>
          <a:p>
            <a:pPr>
              <a:lnSpc>
                <a:spcPct val="80000"/>
              </a:lnSpc>
            </a:pPr>
            <a:r>
              <a:rPr lang="en-US" altLang="en-US"/>
              <a:t>The Balance Sheet, </a:t>
            </a:r>
            <a:br>
              <a:rPr lang="en-US" altLang="en-US"/>
            </a:br>
            <a:r>
              <a:rPr lang="en-US" altLang="en-US"/>
              <a:t>Shareholders’ Equity, </a:t>
            </a:r>
          </a:p>
        </p:txBody>
      </p:sp>
      <p:sp>
        <p:nvSpPr>
          <p:cNvPr id="130052" name="Text Box 4"/>
          <p:cNvSpPr txBox="1">
            <a:spLocks noChangeArrowheads="1"/>
          </p:cNvSpPr>
          <p:nvPr/>
        </p:nvSpPr>
        <p:spPr bwMode="auto">
          <a:xfrm>
            <a:off x="649288" y="1619250"/>
            <a:ext cx="8180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Unrealized Gain on Available-for-sale Securities</a:t>
            </a:r>
          </a:p>
        </p:txBody>
      </p:sp>
      <p:sp>
        <p:nvSpPr>
          <p:cNvPr id="13005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EAE9287-76BE-47EC-B53A-DBFE521F427C}" type="slidenum">
              <a:rPr lang="en-US" altLang="en-US" sz="1600">
                <a:latin typeface="Berlin Sans FB" panose="020E0602020502020306" pitchFamily="34" charset="0"/>
              </a:rPr>
              <a:pPr>
                <a:spcBef>
                  <a:spcPct val="0"/>
                </a:spcBef>
                <a:buClrTx/>
                <a:buSzTx/>
                <a:buFontTx/>
                <a:buNone/>
              </a:pPr>
              <a:t>122</a:t>
            </a:fld>
            <a:endParaRPr lang="en-US" altLang="en-US" sz="1600">
              <a:latin typeface="Berlin Sans FB" panose="020E0602020502020306"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838200" y="2438400"/>
            <a:ext cx="7772400" cy="3429000"/>
          </a:xfrm>
        </p:spPr>
        <p:txBody>
          <a:bodyPr/>
          <a:lstStyle/>
          <a:p>
            <a:r>
              <a:rPr lang="en-US" altLang="en-US"/>
              <a:t>Since Typical still holds these securities and has not yet sold them, such differences have not been realized.</a:t>
            </a:r>
          </a:p>
          <a:p>
            <a:pPr>
              <a:lnSpc>
                <a:spcPct val="60000"/>
              </a:lnSpc>
            </a:pPr>
            <a:endParaRPr lang="en-US" altLang="en-US"/>
          </a:p>
          <a:p>
            <a:r>
              <a:rPr lang="en-US" altLang="en-US"/>
              <a:t>As such, this unrealized amount is not included in the determination of current income.</a:t>
            </a:r>
          </a:p>
        </p:txBody>
      </p:sp>
      <p:sp>
        <p:nvSpPr>
          <p:cNvPr id="131075" name="Rectangle 4"/>
          <p:cNvSpPr>
            <a:spLocks noGrp="1" noChangeArrowheads="1"/>
          </p:cNvSpPr>
          <p:nvPr>
            <p:ph type="title"/>
          </p:nvPr>
        </p:nvSpPr>
        <p:spPr>
          <a:xfrm>
            <a:off x="838200" y="0"/>
            <a:ext cx="7772400" cy="1600200"/>
          </a:xfrm>
          <a:noFill/>
        </p:spPr>
        <p:txBody>
          <a:bodyPr/>
          <a:lstStyle/>
          <a:p>
            <a:pPr>
              <a:lnSpc>
                <a:spcPct val="80000"/>
              </a:lnSpc>
            </a:pPr>
            <a:r>
              <a:rPr lang="en-US" altLang="en-US"/>
              <a:t>The Balance Sheet, </a:t>
            </a:r>
            <a:br>
              <a:rPr lang="en-US" altLang="en-US"/>
            </a:br>
            <a:r>
              <a:rPr lang="en-US" altLang="en-US"/>
              <a:t>Shareholders’ Equity, </a:t>
            </a:r>
          </a:p>
        </p:txBody>
      </p:sp>
      <p:sp>
        <p:nvSpPr>
          <p:cNvPr id="131076" name="Text Box 5"/>
          <p:cNvSpPr txBox="1">
            <a:spLocks noChangeArrowheads="1"/>
          </p:cNvSpPr>
          <p:nvPr/>
        </p:nvSpPr>
        <p:spPr bwMode="auto">
          <a:xfrm>
            <a:off x="649288" y="1619250"/>
            <a:ext cx="8180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Unrealized Gain on Available-for-sale Securities</a:t>
            </a:r>
          </a:p>
        </p:txBody>
      </p:sp>
      <p:sp>
        <p:nvSpPr>
          <p:cNvPr id="13107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0D3CEA0-E4FA-47F6-B187-BD77A6D784D9}" type="slidenum">
              <a:rPr lang="en-US" altLang="en-US" sz="1600">
                <a:latin typeface="Berlin Sans FB" panose="020E0602020502020306" pitchFamily="34" charset="0"/>
              </a:rPr>
              <a:pPr>
                <a:spcBef>
                  <a:spcPct val="0"/>
                </a:spcBef>
                <a:buClrTx/>
                <a:buSzTx/>
                <a:buFontTx/>
                <a:buNone/>
              </a:pPr>
              <a:t>123</a:t>
            </a:fld>
            <a:endParaRPr lang="en-US" altLang="en-US" sz="1600">
              <a:latin typeface="Berlin Sans FB" panose="020E0602020502020306"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838200" y="2286000"/>
            <a:ext cx="7772400" cy="3581400"/>
          </a:xfrm>
        </p:spPr>
        <p:txBody>
          <a:bodyPr/>
          <a:lstStyle/>
          <a:p>
            <a:r>
              <a:rPr lang="en-US" altLang="en-US"/>
              <a:t>However, since these securities must be reported at their fair market value, the changes in the fair market value since purchase (or the previously report date) are reported, after the related income tax expense or benefit, as a separate component of shareholders’ equity.</a:t>
            </a:r>
          </a:p>
        </p:txBody>
      </p:sp>
      <p:sp>
        <p:nvSpPr>
          <p:cNvPr id="132099"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Balance Sheet, </a:t>
            </a:r>
            <a:br>
              <a:rPr lang="en-US" altLang="en-US"/>
            </a:br>
            <a:r>
              <a:rPr lang="en-US" altLang="en-US"/>
              <a:t>Shareholders’ Equity, </a:t>
            </a:r>
          </a:p>
        </p:txBody>
      </p:sp>
      <p:sp>
        <p:nvSpPr>
          <p:cNvPr id="132100" name="Text Box 4"/>
          <p:cNvSpPr txBox="1">
            <a:spLocks noChangeArrowheads="1"/>
          </p:cNvSpPr>
          <p:nvPr/>
        </p:nvSpPr>
        <p:spPr bwMode="auto">
          <a:xfrm>
            <a:off x="649288" y="1619250"/>
            <a:ext cx="8180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Unrealized Gain on Available-for-sale Securities</a:t>
            </a:r>
          </a:p>
        </p:txBody>
      </p:sp>
      <p:sp>
        <p:nvSpPr>
          <p:cNvPr id="13210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1F19F19-C1B0-4C77-AD47-E225B997B0A0}" type="slidenum">
              <a:rPr lang="en-US" altLang="en-US" sz="1600">
                <a:latin typeface="Berlin Sans FB" panose="020E0602020502020306" pitchFamily="34" charset="0"/>
              </a:rPr>
              <a:pPr>
                <a:spcBef>
                  <a:spcPct val="0"/>
                </a:spcBef>
                <a:buClrTx/>
                <a:buSzTx/>
                <a:buFontTx/>
                <a:buNone/>
              </a:pPr>
              <a:t>124</a:t>
            </a:fld>
            <a:endParaRPr lang="en-US" altLang="en-US" sz="1600">
              <a:latin typeface="Berlin Sans FB" panose="020E0602020502020306" pitchFamily="34"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838200" y="2286000"/>
            <a:ext cx="7772400" cy="3581400"/>
          </a:xfrm>
        </p:spPr>
        <p:txBody>
          <a:bodyPr/>
          <a:lstStyle/>
          <a:p>
            <a:r>
              <a:rPr lang="en-US" altLang="en-US"/>
              <a:t>On Dec. 31, 19X9, the total fair market value of these securities exceeded their cost by $65.</a:t>
            </a:r>
          </a:p>
          <a:p>
            <a:pPr>
              <a:lnSpc>
                <a:spcPct val="80000"/>
              </a:lnSpc>
            </a:pPr>
            <a:endParaRPr lang="en-US" altLang="en-US"/>
          </a:p>
          <a:p>
            <a:r>
              <a:rPr lang="en-US" altLang="en-US"/>
              <a:t>That gain would have increased tax expense by $15, producing a net unrealized gain of $50.</a:t>
            </a:r>
          </a:p>
        </p:txBody>
      </p:sp>
      <p:sp>
        <p:nvSpPr>
          <p:cNvPr id="13312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Balance Sheet, </a:t>
            </a:r>
            <a:br>
              <a:rPr lang="en-US" altLang="en-US"/>
            </a:br>
            <a:r>
              <a:rPr lang="en-US" altLang="en-US"/>
              <a:t>Shareholders’ Equity, </a:t>
            </a:r>
          </a:p>
        </p:txBody>
      </p:sp>
      <p:sp>
        <p:nvSpPr>
          <p:cNvPr id="133124" name="Text Box 4"/>
          <p:cNvSpPr txBox="1">
            <a:spLocks noChangeArrowheads="1"/>
          </p:cNvSpPr>
          <p:nvPr/>
        </p:nvSpPr>
        <p:spPr bwMode="auto">
          <a:xfrm>
            <a:off x="649288" y="1619250"/>
            <a:ext cx="8180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Unrealized Gain on Available-for-sale Securities</a:t>
            </a:r>
          </a:p>
        </p:txBody>
      </p:sp>
      <p:sp>
        <p:nvSpPr>
          <p:cNvPr id="13312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A4FDBD2-B8D4-4C44-AE0B-9C72AE86B8E3}" type="slidenum">
              <a:rPr lang="en-US" altLang="en-US" sz="1600">
                <a:latin typeface="Berlin Sans FB" panose="020E0602020502020306" pitchFamily="34" charset="0"/>
              </a:rPr>
              <a:pPr>
                <a:spcBef>
                  <a:spcPct val="0"/>
                </a:spcBef>
                <a:buClrTx/>
                <a:buSzTx/>
                <a:buFontTx/>
                <a:buNone/>
              </a:pPr>
              <a:t>125</a:t>
            </a:fld>
            <a:endParaRPr lang="en-US" altLang="en-US" sz="1600">
              <a:latin typeface="Berlin Sans FB" panose="020E0602020502020306" pitchFamily="34"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xfrm>
            <a:off x="838200" y="2286000"/>
            <a:ext cx="7772400" cy="2590800"/>
          </a:xfrm>
        </p:spPr>
        <p:txBody>
          <a:bodyPr/>
          <a:lstStyle/>
          <a:p>
            <a:r>
              <a:rPr lang="en-US" altLang="en-US"/>
              <a:t>If these securities are sold, the difference between their original cost and the proceeds from such sale will be realized gain or loss included in the determination of net income in the period.</a:t>
            </a:r>
          </a:p>
        </p:txBody>
      </p:sp>
      <p:sp>
        <p:nvSpPr>
          <p:cNvPr id="13414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Balance Sheet, </a:t>
            </a:r>
            <a:br>
              <a:rPr lang="en-US" altLang="en-US"/>
            </a:br>
            <a:r>
              <a:rPr lang="en-US" altLang="en-US"/>
              <a:t>Shareholders’ Equity, </a:t>
            </a:r>
          </a:p>
        </p:txBody>
      </p:sp>
      <p:sp>
        <p:nvSpPr>
          <p:cNvPr id="134148" name="Text Box 4"/>
          <p:cNvSpPr txBox="1">
            <a:spLocks noChangeArrowheads="1"/>
          </p:cNvSpPr>
          <p:nvPr/>
        </p:nvSpPr>
        <p:spPr bwMode="auto">
          <a:xfrm>
            <a:off x="649288" y="1619250"/>
            <a:ext cx="8180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Unrealized Gain on Available-for-sale Securities</a:t>
            </a:r>
          </a:p>
        </p:txBody>
      </p:sp>
      <p:sp>
        <p:nvSpPr>
          <p:cNvPr id="134149" name="Text Box 5"/>
          <p:cNvSpPr txBox="1">
            <a:spLocks noChangeArrowheads="1"/>
          </p:cNvSpPr>
          <p:nvPr/>
        </p:nvSpPr>
        <p:spPr bwMode="auto">
          <a:xfrm>
            <a:off x="762000" y="4953000"/>
            <a:ext cx="7781925" cy="10668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29  Unrealized gain on available</a:t>
            </a:r>
          </a:p>
          <a:p>
            <a:pPr>
              <a:spcBef>
                <a:spcPct val="0"/>
              </a:spcBef>
              <a:buClrTx/>
              <a:buSzTx/>
              <a:buFontTx/>
              <a:buNone/>
            </a:pPr>
            <a:r>
              <a:rPr lang="en-US" altLang="en-US" sz="3200"/>
              <a:t>      -for-sale securities(net of taxes)            $50</a:t>
            </a:r>
          </a:p>
        </p:txBody>
      </p:sp>
      <p:sp>
        <p:nvSpPr>
          <p:cNvPr id="134150"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BF1DC60-0C13-407E-868C-92C5769414AD}" type="slidenum">
              <a:rPr lang="en-US" altLang="en-US" sz="1600">
                <a:latin typeface="Berlin Sans FB" panose="020E0602020502020306" pitchFamily="34" charset="0"/>
              </a:rPr>
              <a:pPr>
                <a:spcBef>
                  <a:spcPct val="0"/>
                </a:spcBef>
                <a:buClrTx/>
                <a:buSzTx/>
                <a:buFontTx/>
                <a:buNone/>
              </a:pPr>
              <a:t>126</a:t>
            </a:fld>
            <a:endParaRPr lang="en-US" altLang="en-US" sz="1600">
              <a:latin typeface="Berlin Sans FB" panose="020E0602020502020306" pitchFamily="34"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685800" y="1905000"/>
            <a:ext cx="7924800" cy="3962400"/>
          </a:xfrm>
        </p:spPr>
        <p:txBody>
          <a:bodyPr/>
          <a:lstStyle/>
          <a:p>
            <a:r>
              <a:rPr lang="en-US" altLang="en-US"/>
              <a:t>When a company buys its own stock back, that stock is recorded at cost and reported as </a:t>
            </a:r>
            <a:r>
              <a:rPr lang="en-US" altLang="en-US" i="1">
                <a:solidFill>
                  <a:schemeClr val="accent1"/>
                </a:solidFill>
              </a:rPr>
              <a:t>treasury stock</a:t>
            </a:r>
            <a:r>
              <a:rPr lang="en-US" altLang="en-US"/>
              <a:t>. </a:t>
            </a:r>
          </a:p>
          <a:p>
            <a:pPr>
              <a:lnSpc>
                <a:spcPct val="70000"/>
              </a:lnSpc>
            </a:pPr>
            <a:endParaRPr lang="en-US" altLang="en-US"/>
          </a:p>
          <a:p>
            <a:r>
              <a:rPr lang="en-US" altLang="en-US"/>
              <a:t>It is called treasury stock because after being reacquired by the company, it is returned to the company’s treasury.  The company can then resell or cancel that stock.</a:t>
            </a:r>
          </a:p>
        </p:txBody>
      </p:sp>
      <p:sp>
        <p:nvSpPr>
          <p:cNvPr id="13517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Balance Sheet, </a:t>
            </a:r>
            <a:br>
              <a:rPr lang="en-US" altLang="en-US"/>
            </a:br>
            <a:r>
              <a:rPr lang="en-US" altLang="en-US"/>
              <a:t>Shareholders’ Equity, Treasury Stock</a:t>
            </a:r>
          </a:p>
        </p:txBody>
      </p:sp>
      <p:sp>
        <p:nvSpPr>
          <p:cNvPr id="135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053B4A7-34CA-4D21-8407-247732F56FEE}" type="slidenum">
              <a:rPr lang="en-US" altLang="en-US" sz="1600">
                <a:latin typeface="Berlin Sans FB" panose="020E0602020502020306" pitchFamily="34" charset="0"/>
              </a:rPr>
              <a:pPr>
                <a:spcBef>
                  <a:spcPct val="0"/>
                </a:spcBef>
                <a:buClrTx/>
                <a:buSzTx/>
                <a:buFontTx/>
                <a:buNone/>
              </a:pPr>
              <a:t>127</a:t>
            </a:fld>
            <a:endParaRPr lang="en-US" altLang="en-US" sz="1600">
              <a:latin typeface="Berlin Sans FB" panose="020E0602020502020306"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838200" y="1752600"/>
            <a:ext cx="7772400" cy="3276600"/>
          </a:xfrm>
        </p:spPr>
        <p:txBody>
          <a:bodyPr/>
          <a:lstStyle/>
          <a:p>
            <a:r>
              <a:rPr lang="en-US" altLang="en-US"/>
              <a:t>Treasury stock is reported as a deduction from shareholders’ equity.</a:t>
            </a:r>
          </a:p>
          <a:p>
            <a:r>
              <a:rPr lang="en-US" altLang="en-US"/>
              <a:t>Any gains or losses on the sale of such shares are reported as adjustments to shareholders’ equity, but are not included in income.  Treasury stock is </a:t>
            </a:r>
            <a:r>
              <a:rPr lang="en-US" altLang="en-US">
                <a:solidFill>
                  <a:schemeClr val="bg2"/>
                </a:solidFill>
              </a:rPr>
              <a:t>not </a:t>
            </a:r>
            <a:r>
              <a:rPr lang="en-US" altLang="en-US"/>
              <a:t>an asset.</a:t>
            </a:r>
          </a:p>
          <a:p>
            <a:endParaRPr lang="en-US" altLang="en-US"/>
          </a:p>
        </p:txBody>
      </p:sp>
      <p:sp>
        <p:nvSpPr>
          <p:cNvPr id="136195" name="Rectangle 4"/>
          <p:cNvSpPr>
            <a:spLocks noGrp="1" noChangeArrowheads="1"/>
          </p:cNvSpPr>
          <p:nvPr>
            <p:ph type="title"/>
          </p:nvPr>
        </p:nvSpPr>
        <p:spPr>
          <a:xfrm>
            <a:off x="838200" y="0"/>
            <a:ext cx="7772400" cy="1600200"/>
          </a:xfrm>
          <a:noFill/>
        </p:spPr>
        <p:txBody>
          <a:bodyPr/>
          <a:lstStyle/>
          <a:p>
            <a:pPr>
              <a:lnSpc>
                <a:spcPct val="80000"/>
              </a:lnSpc>
            </a:pPr>
            <a:r>
              <a:rPr lang="en-US" altLang="en-US"/>
              <a:t>The Balance Sheet, </a:t>
            </a:r>
            <a:br>
              <a:rPr lang="en-US" altLang="en-US"/>
            </a:br>
            <a:r>
              <a:rPr lang="en-US" altLang="en-US"/>
              <a:t>Shareholders’ Equity, Treasury Stock</a:t>
            </a:r>
          </a:p>
        </p:txBody>
      </p:sp>
      <p:sp>
        <p:nvSpPr>
          <p:cNvPr id="136196" name="Text Box 6"/>
          <p:cNvSpPr txBox="1">
            <a:spLocks noChangeArrowheads="1"/>
          </p:cNvSpPr>
          <p:nvPr/>
        </p:nvSpPr>
        <p:spPr bwMode="auto">
          <a:xfrm>
            <a:off x="762000" y="5257800"/>
            <a:ext cx="7974013"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30  Less: Treasury Stock at Cost           ($5,000)</a:t>
            </a:r>
          </a:p>
        </p:txBody>
      </p:sp>
      <p:sp>
        <p:nvSpPr>
          <p:cNvPr id="13619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E47D269-9204-4A41-89DC-4F95DBD6A92E}" type="slidenum">
              <a:rPr lang="en-US" altLang="en-US" sz="1600">
                <a:latin typeface="Berlin Sans FB" panose="020E0602020502020306" pitchFamily="34" charset="0"/>
              </a:rPr>
              <a:pPr>
                <a:spcBef>
                  <a:spcPct val="0"/>
                </a:spcBef>
                <a:buClrTx/>
                <a:buSzTx/>
                <a:buFontTx/>
                <a:buNone/>
              </a:pPr>
              <a:t>128</a:t>
            </a:fld>
            <a:endParaRPr lang="en-US" altLang="en-US" sz="1600">
              <a:latin typeface="Berlin Sans FB" panose="020E0602020502020306" pitchFamily="3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838200" y="1752600"/>
            <a:ext cx="7772400" cy="3048000"/>
          </a:xfrm>
        </p:spPr>
        <p:txBody>
          <a:bodyPr/>
          <a:lstStyle/>
          <a:p>
            <a:r>
              <a:rPr lang="en-US" altLang="en-US" i="1">
                <a:solidFill>
                  <a:schemeClr val="accent1"/>
                </a:solidFill>
              </a:rPr>
              <a:t>Total Shareholders’ Equity</a:t>
            </a:r>
            <a:r>
              <a:rPr lang="en-US" altLang="en-US"/>
              <a:t> is the sum of stock (less treasury stock), additional paid-in-capital, retained earnings, foreign currency translation adjustments and unrealized gains on investment securities available for sale.</a:t>
            </a:r>
          </a:p>
        </p:txBody>
      </p:sp>
      <p:sp>
        <p:nvSpPr>
          <p:cNvPr id="137219" name="Rectangle 4"/>
          <p:cNvSpPr>
            <a:spLocks noGrp="1" noChangeArrowheads="1"/>
          </p:cNvSpPr>
          <p:nvPr>
            <p:ph type="title"/>
          </p:nvPr>
        </p:nvSpPr>
        <p:spPr>
          <a:xfrm>
            <a:off x="838200" y="0"/>
            <a:ext cx="7772400" cy="1600200"/>
          </a:xfrm>
          <a:noFill/>
        </p:spPr>
        <p:txBody>
          <a:bodyPr/>
          <a:lstStyle/>
          <a:p>
            <a:pPr>
              <a:lnSpc>
                <a:spcPct val="80000"/>
              </a:lnSpc>
            </a:pPr>
            <a:r>
              <a:rPr lang="en-US" altLang="en-US"/>
              <a:t>The Balance Sheet, </a:t>
            </a:r>
            <a:br>
              <a:rPr lang="en-US" altLang="en-US"/>
            </a:br>
            <a:r>
              <a:rPr lang="en-US" altLang="en-US"/>
              <a:t>Shareholders’ Equity, </a:t>
            </a:r>
            <a:br>
              <a:rPr lang="en-US" altLang="en-US"/>
            </a:br>
            <a:r>
              <a:rPr lang="en-US" altLang="en-US"/>
              <a:t>Total shareholders’ equity</a:t>
            </a:r>
          </a:p>
        </p:txBody>
      </p:sp>
      <p:sp>
        <p:nvSpPr>
          <p:cNvPr id="137220" name="Text Box 5"/>
          <p:cNvSpPr txBox="1">
            <a:spLocks noChangeArrowheads="1"/>
          </p:cNvSpPr>
          <p:nvPr/>
        </p:nvSpPr>
        <p:spPr bwMode="auto">
          <a:xfrm>
            <a:off x="838200" y="5257800"/>
            <a:ext cx="7734300"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31   Total Shareholders’ Equity         $346,050</a:t>
            </a:r>
          </a:p>
        </p:txBody>
      </p:sp>
      <p:sp>
        <p:nvSpPr>
          <p:cNvPr id="13722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C1BBA6A-321D-4BEE-BF0D-AD1FF87DCA62}" type="slidenum">
              <a:rPr lang="en-US" altLang="en-US" sz="1600">
                <a:latin typeface="Berlin Sans FB" panose="020E0602020502020306" pitchFamily="34" charset="0"/>
              </a:rPr>
              <a:pPr>
                <a:spcBef>
                  <a:spcPct val="0"/>
                </a:spcBef>
                <a:buClrTx/>
                <a:buSzTx/>
                <a:buFontTx/>
                <a:buNone/>
              </a:pPr>
              <a:t>129</a:t>
            </a:fld>
            <a:endParaRPr lang="en-US" altLang="en-US" sz="1600">
              <a:latin typeface="Berlin Sans FB" panose="020E0602020502020306"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8600" y="0"/>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600" b="1">
                <a:solidFill>
                  <a:schemeClr val="tx2"/>
                </a:solidFill>
              </a:rPr>
              <a:t>Consolidated Balance Sheets, Assets</a:t>
            </a:r>
          </a:p>
        </p:txBody>
      </p:sp>
      <p:graphicFrame>
        <p:nvGraphicFramePr>
          <p:cNvPr id="18435" name="Object 8"/>
          <p:cNvGraphicFramePr>
            <a:graphicFrameLocks noChangeAspect="1"/>
          </p:cNvGraphicFramePr>
          <p:nvPr/>
        </p:nvGraphicFramePr>
        <p:xfrm>
          <a:off x="228600" y="1752600"/>
          <a:ext cx="8610600" cy="4405313"/>
        </p:xfrm>
        <a:graphic>
          <a:graphicData uri="http://schemas.openxmlformats.org/presentationml/2006/ole">
            <mc:AlternateContent xmlns:mc="http://schemas.openxmlformats.org/markup-compatibility/2006">
              <mc:Choice xmlns:v="urn:schemas-microsoft-com:vml" Requires="v">
                <p:oleObj spid="_x0000_s18438" name="Worksheet" r:id="rId4" imgW="3953382" imgH="1905480" progId="Excel.Sheet.8">
                  <p:embed/>
                </p:oleObj>
              </mc:Choice>
              <mc:Fallback>
                <p:oleObj name="Worksheet" r:id="rId4" imgW="3953382" imgH="1905480"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52600"/>
                        <a:ext cx="8610600" cy="440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0FC5FDE-F5BF-41BC-89F1-90DE05B84545}" type="slidenum">
              <a:rPr lang="en-US" altLang="en-US" sz="1400" b="1">
                <a:latin typeface="Berlin Sans FB" panose="020E0602020502020306" pitchFamily="34" charset="0"/>
              </a:rPr>
              <a:pPr>
                <a:spcBef>
                  <a:spcPct val="0"/>
                </a:spcBef>
                <a:buClrTx/>
                <a:buSzTx/>
                <a:buFontTx/>
                <a:buNone/>
              </a:pPr>
              <a:t>13</a:t>
            </a:fld>
            <a:endParaRPr lang="en-US" altLang="en-US" sz="1400" b="1">
              <a:latin typeface="Berlin Sans FB" panose="020E0602020502020306"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609600" y="1752600"/>
            <a:ext cx="8229600" cy="4114800"/>
          </a:xfrm>
        </p:spPr>
        <p:txBody>
          <a:bodyPr/>
          <a:lstStyle/>
          <a:p>
            <a:r>
              <a:rPr lang="en-US" altLang="en-US"/>
              <a:t>To analyze balance-sheet figures, investors look to certain financial statement ratios for guidance.</a:t>
            </a:r>
          </a:p>
          <a:p>
            <a:pPr>
              <a:lnSpc>
                <a:spcPct val="70000"/>
              </a:lnSpc>
            </a:pPr>
            <a:endParaRPr lang="en-US" altLang="en-US"/>
          </a:p>
          <a:p>
            <a:r>
              <a:rPr lang="en-US" altLang="en-US"/>
              <a:t>A </a:t>
            </a:r>
            <a:r>
              <a:rPr lang="en-US" altLang="en-US" i="1">
                <a:solidFill>
                  <a:schemeClr val="accent1"/>
                </a:solidFill>
              </a:rPr>
              <a:t>financial statement ratio</a:t>
            </a:r>
            <a:r>
              <a:rPr lang="en-US" altLang="en-US"/>
              <a:t> is the mathematical relationship between two or more amounts reported in the financial statements.</a:t>
            </a:r>
          </a:p>
        </p:txBody>
      </p:sp>
      <p:sp>
        <p:nvSpPr>
          <p:cNvPr id="138243" name="Rectangle 3"/>
          <p:cNvSpPr>
            <a:spLocks noGrp="1" noChangeArrowheads="1"/>
          </p:cNvSpPr>
          <p:nvPr>
            <p:ph type="title"/>
          </p:nvPr>
        </p:nvSpPr>
        <p:spPr>
          <a:xfrm>
            <a:off x="838200" y="304800"/>
            <a:ext cx="7772400" cy="1066800"/>
          </a:xfrm>
          <a:noFill/>
        </p:spPr>
        <p:txBody>
          <a:bodyPr/>
          <a:lstStyle/>
          <a:p>
            <a:pPr>
              <a:lnSpc>
                <a:spcPct val="80000"/>
              </a:lnSpc>
            </a:pPr>
            <a:r>
              <a:rPr lang="en-US" altLang="en-US"/>
              <a:t>What Does The Balance </a:t>
            </a:r>
            <a:br>
              <a:rPr lang="en-US" altLang="en-US"/>
            </a:br>
            <a:r>
              <a:rPr lang="en-US" altLang="en-US"/>
              <a:t>Sheet Show?</a:t>
            </a:r>
          </a:p>
        </p:txBody>
      </p:sp>
      <p:sp>
        <p:nvSpPr>
          <p:cNvPr id="138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7A35C39-ED27-4599-88C0-5B5AF3A980B9}" type="slidenum">
              <a:rPr lang="en-US" altLang="en-US" sz="1600">
                <a:latin typeface="Berlin Sans FB" panose="020E0602020502020306" pitchFamily="34" charset="0"/>
              </a:rPr>
              <a:pPr>
                <a:spcBef>
                  <a:spcPct val="0"/>
                </a:spcBef>
                <a:buClrTx/>
                <a:buSzTx/>
                <a:buFontTx/>
                <a:buNone/>
              </a:pPr>
              <a:t>130</a:t>
            </a:fld>
            <a:endParaRPr lang="en-US" altLang="en-US" sz="1600">
              <a:latin typeface="Berlin Sans FB" panose="020E0602020502020306" pitchFamily="34"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838200" y="1600200"/>
            <a:ext cx="7772400" cy="4267200"/>
          </a:xfrm>
        </p:spPr>
        <p:txBody>
          <a:bodyPr/>
          <a:lstStyle/>
          <a:p>
            <a:r>
              <a:rPr lang="en-US" altLang="en-US"/>
              <a:t>One of their concerns is whether the business will be able to pay its debts when they come due.</a:t>
            </a:r>
          </a:p>
          <a:p>
            <a:pPr>
              <a:lnSpc>
                <a:spcPct val="30000"/>
              </a:lnSpc>
            </a:pPr>
            <a:endParaRPr lang="en-US" altLang="en-US"/>
          </a:p>
          <a:p>
            <a:r>
              <a:rPr lang="en-US" altLang="en-US"/>
              <a:t>Analysts are also interested in the company’s inventory turnover and the amount of assets backing corporate securities (bonds and preferred and common stock), along with the relative mix of these securities.</a:t>
            </a:r>
          </a:p>
        </p:txBody>
      </p:sp>
      <p:sp>
        <p:nvSpPr>
          <p:cNvPr id="139267" name="Rectangle 3"/>
          <p:cNvSpPr>
            <a:spLocks noGrp="1" noChangeArrowheads="1"/>
          </p:cNvSpPr>
          <p:nvPr>
            <p:ph type="title"/>
          </p:nvPr>
        </p:nvSpPr>
        <p:spPr>
          <a:xfrm>
            <a:off x="838200" y="304800"/>
            <a:ext cx="7772400" cy="1066800"/>
          </a:xfrm>
          <a:noFill/>
        </p:spPr>
        <p:txBody>
          <a:bodyPr/>
          <a:lstStyle/>
          <a:p>
            <a:pPr>
              <a:lnSpc>
                <a:spcPct val="80000"/>
              </a:lnSpc>
            </a:pPr>
            <a:r>
              <a:rPr lang="en-US" altLang="en-US"/>
              <a:t>What Does The Balance </a:t>
            </a:r>
            <a:br>
              <a:rPr lang="en-US" altLang="en-US"/>
            </a:br>
            <a:r>
              <a:rPr lang="en-US" altLang="en-US"/>
              <a:t>Sheet Show? </a:t>
            </a:r>
          </a:p>
        </p:txBody>
      </p:sp>
      <p:sp>
        <p:nvSpPr>
          <p:cNvPr id="139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8BFBE68-A692-4AB8-A4AE-BF16E85441FB}" type="slidenum">
              <a:rPr lang="en-US" altLang="en-US" sz="1600">
                <a:latin typeface="Berlin Sans FB" panose="020E0602020502020306" pitchFamily="34" charset="0"/>
              </a:rPr>
              <a:pPr>
                <a:spcBef>
                  <a:spcPct val="0"/>
                </a:spcBef>
                <a:buClrTx/>
                <a:buSzTx/>
                <a:buFontTx/>
                <a:buNone/>
              </a:pPr>
              <a:t>131</a:t>
            </a:fld>
            <a:endParaRPr lang="en-US" altLang="en-US" sz="1600">
              <a:latin typeface="Berlin Sans FB" panose="020E0602020502020306"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p:txBody>
          <a:bodyPr/>
          <a:lstStyle/>
          <a:p>
            <a:r>
              <a:rPr lang="en-US" altLang="en-US" i="1">
                <a:solidFill>
                  <a:schemeClr val="accent1"/>
                </a:solidFill>
              </a:rPr>
              <a:t>Working capital</a:t>
            </a:r>
            <a:r>
              <a:rPr lang="en-US" altLang="en-US"/>
              <a:t> is the difference between total current assets and total current liabilities.</a:t>
            </a:r>
          </a:p>
          <a:p>
            <a:pPr>
              <a:lnSpc>
                <a:spcPct val="50000"/>
              </a:lnSpc>
            </a:pPr>
            <a:endParaRPr lang="en-US" altLang="en-US"/>
          </a:p>
          <a:p>
            <a:r>
              <a:rPr lang="en-US" altLang="en-US"/>
              <a:t>Remember, current liabilities are debts due within one year of the balance-sheet date.</a:t>
            </a:r>
          </a:p>
          <a:p>
            <a:pPr>
              <a:lnSpc>
                <a:spcPct val="50000"/>
              </a:lnSpc>
            </a:pPr>
            <a:endParaRPr lang="en-US" altLang="en-US"/>
          </a:p>
          <a:p>
            <a:r>
              <a:rPr lang="en-US" altLang="en-US"/>
              <a:t>The sources from which those debts are paid is current assets.</a:t>
            </a:r>
          </a:p>
        </p:txBody>
      </p:sp>
      <p:sp>
        <p:nvSpPr>
          <p:cNvPr id="140291" name="Rectangle 3"/>
          <p:cNvSpPr>
            <a:spLocks noGrp="1" noChangeArrowheads="1"/>
          </p:cNvSpPr>
          <p:nvPr>
            <p:ph type="title"/>
          </p:nvPr>
        </p:nvSpPr>
        <p:spPr>
          <a:xfrm>
            <a:off x="838200" y="304800"/>
            <a:ext cx="7772400" cy="10668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Working Capital</a:t>
            </a:r>
          </a:p>
        </p:txBody>
      </p:sp>
      <p:sp>
        <p:nvSpPr>
          <p:cNvPr id="140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7E2EA4A-4E25-44E0-9942-7EA11612DC2E}" type="slidenum">
              <a:rPr lang="en-US" altLang="en-US" sz="1600">
                <a:latin typeface="Berlin Sans FB" panose="020E0602020502020306" pitchFamily="34" charset="0"/>
              </a:rPr>
              <a:pPr>
                <a:spcBef>
                  <a:spcPct val="0"/>
                </a:spcBef>
                <a:buClrTx/>
                <a:buSzTx/>
                <a:buFontTx/>
                <a:buNone/>
              </a:pPr>
              <a:t>132</a:t>
            </a:fld>
            <a:endParaRPr lang="en-US" altLang="en-US" sz="1600">
              <a:latin typeface="Berlin Sans FB" panose="020E0602020502020306" pitchFamily="34"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838200" y="1752600"/>
            <a:ext cx="7772400" cy="1600200"/>
          </a:xfrm>
        </p:spPr>
        <p:txBody>
          <a:bodyPr/>
          <a:lstStyle/>
          <a:p>
            <a:r>
              <a:rPr lang="en-US" altLang="en-US"/>
              <a:t>Thus, working capital represents the amount of current assets that is left if all current debts are paid.</a:t>
            </a:r>
          </a:p>
        </p:txBody>
      </p:sp>
      <p:sp>
        <p:nvSpPr>
          <p:cNvPr id="141315" name="Rectangle 3"/>
          <p:cNvSpPr>
            <a:spLocks noGrp="1" noChangeArrowheads="1"/>
          </p:cNvSpPr>
          <p:nvPr>
            <p:ph type="title"/>
          </p:nvPr>
        </p:nvSpPr>
        <p:spPr>
          <a:xfrm>
            <a:off x="838200" y="304800"/>
            <a:ext cx="7772400" cy="10668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Working Capital, cont.</a:t>
            </a:r>
          </a:p>
        </p:txBody>
      </p:sp>
      <p:sp>
        <p:nvSpPr>
          <p:cNvPr id="141316" name="Text Box 4"/>
          <p:cNvSpPr txBox="1">
            <a:spLocks noChangeArrowheads="1"/>
          </p:cNvSpPr>
          <p:nvPr/>
        </p:nvSpPr>
        <p:spPr bwMode="auto">
          <a:xfrm>
            <a:off x="1203325" y="3752850"/>
            <a:ext cx="7453313" cy="17494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  6   Current Assets                         $405,800</a:t>
            </a:r>
          </a:p>
          <a:p>
            <a:pPr>
              <a:spcBef>
                <a:spcPct val="0"/>
              </a:spcBef>
              <a:buClrTx/>
              <a:buSzTx/>
              <a:buFontTx/>
              <a:buNone/>
            </a:pPr>
            <a:r>
              <a:rPr lang="en-US" altLang="en-US" sz="3200"/>
              <a:t>19      Less: Current Liabilities       (176,000)</a:t>
            </a:r>
          </a:p>
          <a:p>
            <a:pPr>
              <a:lnSpc>
                <a:spcPct val="140000"/>
              </a:lnSpc>
              <a:spcBef>
                <a:spcPct val="0"/>
              </a:spcBef>
              <a:buClrTx/>
              <a:buSzTx/>
              <a:buFontTx/>
              <a:buNone/>
            </a:pPr>
            <a:r>
              <a:rPr lang="en-US" altLang="en-US" sz="3200"/>
              <a:t>       Working Capital                      $229,800</a:t>
            </a:r>
          </a:p>
        </p:txBody>
      </p:sp>
      <p:sp>
        <p:nvSpPr>
          <p:cNvPr id="141317" name="Line 5"/>
          <p:cNvSpPr>
            <a:spLocks noChangeShapeType="1"/>
          </p:cNvSpPr>
          <p:nvPr/>
        </p:nvSpPr>
        <p:spPr bwMode="auto">
          <a:xfrm>
            <a:off x="6934200" y="4876800"/>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31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CEFDC95-85FE-45AE-ACC7-075FB1801D69}" type="slidenum">
              <a:rPr lang="en-US" altLang="en-US" sz="1600">
                <a:latin typeface="Berlin Sans FB" panose="020E0602020502020306" pitchFamily="34" charset="0"/>
              </a:rPr>
              <a:pPr>
                <a:spcBef>
                  <a:spcPct val="0"/>
                </a:spcBef>
                <a:buClrTx/>
                <a:buSzTx/>
                <a:buFontTx/>
                <a:buNone/>
              </a:pPr>
              <a:t>133</a:t>
            </a:fld>
            <a:endParaRPr lang="en-US" altLang="en-US" sz="1600">
              <a:latin typeface="Berlin Sans FB" panose="020E0602020502020306" pitchFamily="34"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838200" y="1981200"/>
            <a:ext cx="7772400" cy="3886200"/>
          </a:xfrm>
        </p:spPr>
        <p:txBody>
          <a:bodyPr/>
          <a:lstStyle/>
          <a:p>
            <a:r>
              <a:rPr lang="en-US" altLang="en-US"/>
              <a:t>Generally, companies that maintain a comfortable amount of working capital are more attractive to conservative investors.</a:t>
            </a:r>
          </a:p>
          <a:p>
            <a:pPr>
              <a:lnSpc>
                <a:spcPct val="80000"/>
              </a:lnSpc>
            </a:pPr>
            <a:endParaRPr lang="en-US" altLang="en-US"/>
          </a:p>
          <a:p>
            <a:r>
              <a:rPr lang="en-US" altLang="en-US"/>
              <a:t>A company’s ability to meet obligations, expand volume and take advantage of opportunities is often determined by its working capital</a:t>
            </a:r>
          </a:p>
        </p:txBody>
      </p:sp>
      <p:sp>
        <p:nvSpPr>
          <p:cNvPr id="142339" name="Rectangle 3"/>
          <p:cNvSpPr>
            <a:spLocks noGrp="1" noChangeArrowheads="1"/>
          </p:cNvSpPr>
          <p:nvPr>
            <p:ph type="title"/>
          </p:nvPr>
        </p:nvSpPr>
        <p:spPr>
          <a:xfrm>
            <a:off x="838200" y="304800"/>
            <a:ext cx="7772400" cy="10668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Working Capital, cont.</a:t>
            </a:r>
          </a:p>
        </p:txBody>
      </p:sp>
      <p:sp>
        <p:nvSpPr>
          <p:cNvPr id="142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CFE31B4-B291-4CF2-8CF6-8E638E1E05FF}" type="slidenum">
              <a:rPr lang="en-US" altLang="en-US" sz="1600">
                <a:latin typeface="Berlin Sans FB" panose="020E0602020502020306" pitchFamily="34" charset="0"/>
              </a:rPr>
              <a:pPr>
                <a:spcBef>
                  <a:spcPct val="0"/>
                </a:spcBef>
                <a:buClrTx/>
                <a:buSzTx/>
                <a:buFontTx/>
                <a:buNone/>
              </a:pPr>
              <a:t>134</a:t>
            </a:fld>
            <a:endParaRPr lang="en-US" altLang="en-US" sz="1600">
              <a:latin typeface="Berlin Sans FB" panose="020E0602020502020306" pitchFamily="34"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838200" y="2590800"/>
            <a:ext cx="7772400" cy="3276600"/>
          </a:xfrm>
        </p:spPr>
        <p:txBody>
          <a:bodyPr/>
          <a:lstStyle/>
          <a:p>
            <a:r>
              <a:rPr lang="en-US" altLang="en-US"/>
              <a:t>Year-to-year increases in working capital are a positive  sign of a company’s growth and health.</a:t>
            </a:r>
          </a:p>
          <a:p>
            <a:endParaRPr lang="en-US" altLang="en-US"/>
          </a:p>
        </p:txBody>
      </p:sp>
      <p:sp>
        <p:nvSpPr>
          <p:cNvPr id="143363" name="Rectangle 3"/>
          <p:cNvSpPr>
            <a:spLocks noGrp="1" noChangeArrowheads="1"/>
          </p:cNvSpPr>
          <p:nvPr>
            <p:ph type="title"/>
          </p:nvPr>
        </p:nvSpPr>
        <p:spPr>
          <a:xfrm>
            <a:off x="838200" y="304800"/>
            <a:ext cx="7772400" cy="10668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Working Capital, cont.</a:t>
            </a:r>
          </a:p>
        </p:txBody>
      </p:sp>
      <p:sp>
        <p:nvSpPr>
          <p:cNvPr id="143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B92515F-1A72-418B-BF5B-AB58259F7D98}" type="slidenum">
              <a:rPr lang="en-US" altLang="en-US" sz="1600">
                <a:latin typeface="Berlin Sans FB" panose="020E0602020502020306" pitchFamily="34" charset="0"/>
              </a:rPr>
              <a:pPr>
                <a:spcBef>
                  <a:spcPct val="0"/>
                </a:spcBef>
                <a:buClrTx/>
                <a:buSzTx/>
                <a:buFontTx/>
                <a:buNone/>
              </a:pPr>
              <a:t>135</a:t>
            </a:fld>
            <a:endParaRPr lang="en-US" altLang="en-US" sz="1600">
              <a:latin typeface="Berlin Sans FB" panose="020E0602020502020306" pitchFamily="34"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838200" y="1676400"/>
            <a:ext cx="7772400" cy="4191000"/>
          </a:xfrm>
        </p:spPr>
        <p:txBody>
          <a:bodyPr/>
          <a:lstStyle/>
          <a:p>
            <a:r>
              <a:rPr lang="en-US" altLang="en-US"/>
              <a:t>What is a comfortable amount of working capital?  Analysts use several methods to judge whether a company has adequate working capital.</a:t>
            </a:r>
          </a:p>
          <a:p>
            <a:pPr>
              <a:lnSpc>
                <a:spcPct val="10000"/>
              </a:lnSpc>
            </a:pPr>
            <a:endParaRPr lang="en-US" altLang="en-US"/>
          </a:p>
          <a:p>
            <a:r>
              <a:rPr lang="en-US" altLang="en-US"/>
              <a:t>To interpret the current position of a company being considered as a possible investment, the current ratio may be more useful than the dollar total of working capital.</a:t>
            </a:r>
          </a:p>
        </p:txBody>
      </p:sp>
      <p:sp>
        <p:nvSpPr>
          <p:cNvPr id="144387" name="Rectangle 4"/>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Current Ratio</a:t>
            </a:r>
          </a:p>
        </p:txBody>
      </p:sp>
      <p:sp>
        <p:nvSpPr>
          <p:cNvPr id="1443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674DFA5-CE07-437B-88C2-F4EC5C2F7FAB}" type="slidenum">
              <a:rPr lang="en-US" altLang="en-US" sz="1600">
                <a:latin typeface="Berlin Sans FB" panose="020E0602020502020306" pitchFamily="34" charset="0"/>
              </a:rPr>
              <a:pPr>
                <a:spcBef>
                  <a:spcPct val="0"/>
                </a:spcBef>
                <a:buClrTx/>
                <a:buSzTx/>
                <a:buFontTx/>
                <a:buNone/>
              </a:pPr>
              <a:t>136</a:t>
            </a:fld>
            <a:endParaRPr lang="en-US" altLang="en-US" sz="1600">
              <a:latin typeface="Berlin Sans FB" panose="020E0602020502020306" pitchFamily="34"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p:txBody>
          <a:bodyPr/>
          <a:lstStyle/>
          <a:p>
            <a:r>
              <a:rPr lang="en-US" altLang="en-US"/>
              <a:t>The first rough test is to compare the current assets figure with the total current liabilities.</a:t>
            </a:r>
          </a:p>
          <a:p>
            <a:pPr>
              <a:lnSpc>
                <a:spcPct val="50000"/>
              </a:lnSpc>
            </a:pPr>
            <a:endParaRPr lang="en-US" altLang="en-US"/>
          </a:p>
          <a:p>
            <a:r>
              <a:rPr lang="en-US" altLang="en-US"/>
              <a:t>A current ratio of 2-to-1 is generally considered adequate.</a:t>
            </a:r>
          </a:p>
          <a:p>
            <a:pPr>
              <a:lnSpc>
                <a:spcPct val="50000"/>
              </a:lnSpc>
            </a:pPr>
            <a:endParaRPr lang="en-US" altLang="en-US"/>
          </a:p>
          <a:p>
            <a:r>
              <a:rPr lang="en-US" altLang="en-US"/>
              <a:t>This means that for each $1 of current liabilities, there are $2 in current assets.</a:t>
            </a:r>
          </a:p>
          <a:p>
            <a:endParaRPr lang="en-US" altLang="en-US"/>
          </a:p>
        </p:txBody>
      </p:sp>
      <p:sp>
        <p:nvSpPr>
          <p:cNvPr id="14541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Current Ratio, cont.</a:t>
            </a:r>
          </a:p>
        </p:txBody>
      </p:sp>
      <p:sp>
        <p:nvSpPr>
          <p:cNvPr id="145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7ACA439-1850-4283-B012-6C938FE30386}" type="slidenum">
              <a:rPr lang="en-US" altLang="en-US" sz="1600">
                <a:latin typeface="Berlin Sans FB" panose="020E0602020502020306" pitchFamily="34" charset="0"/>
              </a:rPr>
              <a:pPr>
                <a:spcBef>
                  <a:spcPct val="0"/>
                </a:spcBef>
                <a:buClrTx/>
                <a:buSzTx/>
                <a:buFontTx/>
                <a:buNone/>
              </a:pPr>
              <a:t>137</a:t>
            </a:fld>
            <a:endParaRPr lang="en-US" altLang="en-US" sz="1600">
              <a:latin typeface="Berlin Sans FB" panose="020E0602020502020306" pitchFamily="34"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838200" y="1600200"/>
            <a:ext cx="7772400" cy="1219200"/>
          </a:xfrm>
        </p:spPr>
        <p:txBody>
          <a:bodyPr/>
          <a:lstStyle/>
          <a:p>
            <a:r>
              <a:rPr lang="en-US" altLang="en-US"/>
              <a:t>To find the </a:t>
            </a:r>
            <a:r>
              <a:rPr lang="en-US" altLang="en-US" i="1">
                <a:solidFill>
                  <a:schemeClr val="accent1"/>
                </a:solidFill>
              </a:rPr>
              <a:t>current ratio</a:t>
            </a:r>
            <a:r>
              <a:rPr lang="en-US" altLang="en-US"/>
              <a:t>, divide current assets by current liabilities.</a:t>
            </a:r>
          </a:p>
          <a:p>
            <a:endParaRPr lang="en-US" altLang="en-US"/>
          </a:p>
          <a:p>
            <a:endParaRPr lang="en-US" altLang="en-US"/>
          </a:p>
          <a:p>
            <a:endParaRPr lang="en-US" altLang="en-US"/>
          </a:p>
          <a:p>
            <a:endParaRPr lang="en-US" altLang="en-US"/>
          </a:p>
          <a:p>
            <a:pPr>
              <a:lnSpc>
                <a:spcPct val="50000"/>
              </a:lnSpc>
            </a:pPr>
            <a:endParaRPr lang="en-US" altLang="en-US"/>
          </a:p>
          <a:p>
            <a:r>
              <a:rPr lang="en-US" altLang="en-US"/>
              <a:t>Thus, for each $1 of current liabilities, there is $2.31 in current assets to back it up.</a:t>
            </a:r>
          </a:p>
        </p:txBody>
      </p:sp>
      <p:sp>
        <p:nvSpPr>
          <p:cNvPr id="146435"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Current Ratio, cont.</a:t>
            </a:r>
          </a:p>
        </p:txBody>
      </p:sp>
      <p:graphicFrame>
        <p:nvGraphicFramePr>
          <p:cNvPr id="146436" name="Object 5"/>
          <p:cNvGraphicFramePr>
            <a:graphicFrameLocks noChangeAspect="1"/>
          </p:cNvGraphicFramePr>
          <p:nvPr/>
        </p:nvGraphicFramePr>
        <p:xfrm>
          <a:off x="1219200" y="3048000"/>
          <a:ext cx="6869113" cy="1906588"/>
        </p:xfrm>
        <a:graphic>
          <a:graphicData uri="http://schemas.openxmlformats.org/presentationml/2006/ole">
            <mc:AlternateContent xmlns:mc="http://schemas.openxmlformats.org/markup-compatibility/2006">
              <mc:Choice xmlns:v="urn:schemas-microsoft-com:vml" Requires="v">
                <p:oleObj spid="_x0000_s146439" name="Equation" r:id="rId3" imgW="2971800" imgH="825480" progId="Equation.2">
                  <p:embed/>
                </p:oleObj>
              </mc:Choice>
              <mc:Fallback>
                <p:oleObj name="Equation" r:id="rId3" imgW="2971800" imgH="825480" progId="Equation.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048000"/>
                        <a:ext cx="6869113" cy="1906588"/>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3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CB099B5-F129-4E1F-8866-EC2EAE67C2DD}" type="slidenum">
              <a:rPr lang="en-US" altLang="en-US" sz="1600">
                <a:latin typeface="Berlin Sans FB" panose="020E0602020502020306" pitchFamily="34" charset="0"/>
              </a:rPr>
              <a:pPr>
                <a:spcBef>
                  <a:spcPct val="0"/>
                </a:spcBef>
                <a:buClrTx/>
                <a:buSzTx/>
                <a:buFontTx/>
                <a:buNone/>
              </a:pPr>
              <a:t>138</a:t>
            </a:fld>
            <a:endParaRPr lang="en-US" altLang="en-US" sz="1600">
              <a:latin typeface="Berlin Sans FB" panose="020E0602020502020306" pitchFamily="34"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838200" y="2286000"/>
            <a:ext cx="7772400" cy="3581400"/>
          </a:xfrm>
        </p:spPr>
        <p:txBody>
          <a:bodyPr/>
          <a:lstStyle/>
          <a:p>
            <a:r>
              <a:rPr lang="en-US" altLang="en-US"/>
              <a:t>There are so many different kinds of companies that this test requires a great deal of modification if it is to be really helpful in analyzing companies in different industries.</a:t>
            </a:r>
          </a:p>
        </p:txBody>
      </p:sp>
      <p:sp>
        <p:nvSpPr>
          <p:cNvPr id="147459"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Current Ratio, cont.</a:t>
            </a:r>
          </a:p>
        </p:txBody>
      </p:sp>
      <p:sp>
        <p:nvSpPr>
          <p:cNvPr id="147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3CEE959-81AB-4ABF-BEF5-1A9703222844}" type="slidenum">
              <a:rPr lang="en-US" altLang="en-US" sz="1600">
                <a:latin typeface="Berlin Sans FB" panose="020E0602020502020306" pitchFamily="34" charset="0"/>
              </a:rPr>
              <a:pPr>
                <a:spcBef>
                  <a:spcPct val="0"/>
                </a:spcBef>
                <a:buClrTx/>
                <a:buSzTx/>
                <a:buFontTx/>
                <a:buNone/>
              </a:pPr>
              <a:t>139</a:t>
            </a:fld>
            <a:endParaRPr lang="en-US" altLang="en-US" sz="1600">
              <a:latin typeface="Berlin Sans FB" panose="020E0602020502020306"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noFill/>
        </p:spPr>
        <p:txBody>
          <a:bodyPr/>
          <a:lstStyle/>
          <a:p>
            <a:pPr algn="ctr"/>
            <a:r>
              <a:rPr lang="en-US" altLang="en-US" b="1"/>
              <a:t>Consolidated Balance Sheets, Property, Plant and Equipment</a:t>
            </a:r>
          </a:p>
        </p:txBody>
      </p:sp>
      <p:graphicFrame>
        <p:nvGraphicFramePr>
          <p:cNvPr id="19459" name="Object 4"/>
          <p:cNvGraphicFramePr>
            <a:graphicFrameLocks noChangeAspect="1"/>
          </p:cNvGraphicFramePr>
          <p:nvPr/>
        </p:nvGraphicFramePr>
        <p:xfrm>
          <a:off x="228600" y="2057400"/>
          <a:ext cx="8686800" cy="3505200"/>
        </p:xfrm>
        <a:graphic>
          <a:graphicData uri="http://schemas.openxmlformats.org/presentationml/2006/ole">
            <mc:AlternateContent xmlns:mc="http://schemas.openxmlformats.org/markup-compatibility/2006">
              <mc:Choice xmlns:v="urn:schemas-microsoft-com:vml" Requires="v">
                <p:oleObj spid="_x0000_s19462" name="Worksheet" r:id="rId3" imgW="4048610" imgH="1524240" progId="Excel.Sheet.8">
                  <p:embed/>
                </p:oleObj>
              </mc:Choice>
              <mc:Fallback>
                <p:oleObj name="Worksheet" r:id="rId3" imgW="4048610" imgH="152424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8686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C1DA20F-A2D7-420A-B2C1-5811F500B7B6}" type="slidenum">
              <a:rPr lang="en-US" altLang="en-US" sz="1400" b="1">
                <a:latin typeface="Berlin Sans FB" panose="020E0602020502020306" pitchFamily="34" charset="0"/>
              </a:rPr>
              <a:pPr>
                <a:spcBef>
                  <a:spcPct val="0"/>
                </a:spcBef>
                <a:buClrTx/>
                <a:buSzTx/>
                <a:buFontTx/>
                <a:buNone/>
              </a:pPr>
              <a:t>14</a:t>
            </a:fld>
            <a:endParaRPr lang="en-US" altLang="en-US" sz="1400" b="1">
              <a:latin typeface="Berlin Sans FB" panose="020E0602020502020306" pitchFamily="34"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p:txBody>
          <a:bodyPr/>
          <a:lstStyle/>
          <a:p>
            <a:r>
              <a:rPr lang="en-US" altLang="en-US"/>
              <a:t>Generally, companies that have a small inventory and accounts receivable that are quickly collectible can operate safely with a lower current ratio then companies having a greater proportion of their current assets in inventory and that sell their products on extended credit terms.</a:t>
            </a:r>
          </a:p>
        </p:txBody>
      </p:sp>
      <p:sp>
        <p:nvSpPr>
          <p:cNvPr id="14848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Current Ratio, cont.</a:t>
            </a:r>
          </a:p>
        </p:txBody>
      </p:sp>
      <p:sp>
        <p:nvSpPr>
          <p:cNvPr id="148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545C31E-8BF3-482E-98DC-C15C77D392D2}" type="slidenum">
              <a:rPr lang="en-US" altLang="en-US" sz="1600">
                <a:latin typeface="Berlin Sans FB" panose="020E0602020502020306" pitchFamily="34" charset="0"/>
              </a:rPr>
              <a:pPr>
                <a:spcBef>
                  <a:spcPct val="0"/>
                </a:spcBef>
                <a:buClrTx/>
                <a:buSzTx/>
                <a:buFontTx/>
                <a:buNone/>
              </a:pPr>
              <a:t>140</a:t>
            </a:fld>
            <a:endParaRPr lang="en-US" altLang="en-US" sz="1600">
              <a:latin typeface="Berlin Sans FB" panose="020E0602020502020306" pitchFamily="34"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838200" y="1981200"/>
            <a:ext cx="7772400" cy="3886200"/>
          </a:xfrm>
        </p:spPr>
        <p:txBody>
          <a:bodyPr/>
          <a:lstStyle/>
          <a:p>
            <a:r>
              <a:rPr lang="en-US" altLang="en-US"/>
              <a:t>In addition to working capital and current ratio, another way to test the adequacy of working capital is to look at quick assets.</a:t>
            </a:r>
          </a:p>
          <a:p>
            <a:endParaRPr lang="en-US" altLang="en-US"/>
          </a:p>
          <a:p>
            <a:r>
              <a:rPr lang="en-US" altLang="en-US" i="1">
                <a:solidFill>
                  <a:schemeClr val="accent1"/>
                </a:solidFill>
              </a:rPr>
              <a:t>Quick Assets</a:t>
            </a:r>
            <a:r>
              <a:rPr lang="en-US" altLang="en-US"/>
              <a:t> are the assets available to cover a sudden emergency--assets that could be taken to the bank right away.</a:t>
            </a:r>
          </a:p>
        </p:txBody>
      </p:sp>
      <p:sp>
        <p:nvSpPr>
          <p:cNvPr id="149507" name="Rectangle 4"/>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Quick Assets</a:t>
            </a:r>
          </a:p>
        </p:txBody>
      </p:sp>
      <p:sp>
        <p:nvSpPr>
          <p:cNvPr id="149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50F25FE-D4A0-43E0-B8F7-ADAC8F3F6228}" type="slidenum">
              <a:rPr lang="en-US" altLang="en-US" sz="1600">
                <a:latin typeface="Berlin Sans FB" panose="020E0602020502020306" pitchFamily="34" charset="0"/>
              </a:rPr>
              <a:pPr>
                <a:spcBef>
                  <a:spcPct val="0"/>
                </a:spcBef>
                <a:buClrTx/>
                <a:buSzTx/>
                <a:buFontTx/>
                <a:buNone/>
              </a:pPr>
              <a:t>141</a:t>
            </a:fld>
            <a:endParaRPr lang="en-US" altLang="en-US" sz="1600">
              <a:latin typeface="Berlin Sans FB" panose="020E0602020502020306" pitchFamily="34"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838200" y="2133600"/>
            <a:ext cx="7772400" cy="3733800"/>
          </a:xfrm>
        </p:spPr>
        <p:txBody>
          <a:bodyPr/>
          <a:lstStyle/>
          <a:p>
            <a:r>
              <a:rPr lang="en-US" altLang="en-US"/>
              <a:t>They are those current assets that are quickly convertible into cash.</a:t>
            </a:r>
          </a:p>
          <a:p>
            <a:endParaRPr lang="en-US" altLang="en-US"/>
          </a:p>
          <a:p>
            <a:r>
              <a:rPr lang="en-US" altLang="en-US"/>
              <a:t>This excludes merchandise inventories, because such inventories have yet to be sold and are not quickly convertible into cash.</a:t>
            </a:r>
          </a:p>
        </p:txBody>
      </p:sp>
      <p:sp>
        <p:nvSpPr>
          <p:cNvPr id="150531" name="Rectangle 4"/>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Quick Assets, cont.</a:t>
            </a:r>
          </a:p>
        </p:txBody>
      </p:sp>
      <p:sp>
        <p:nvSpPr>
          <p:cNvPr id="150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ED16375-4283-494A-86CA-FDE1F341A7A4}" type="slidenum">
              <a:rPr lang="en-US" altLang="en-US" sz="1600">
                <a:latin typeface="Berlin Sans FB" panose="020E0602020502020306" pitchFamily="34" charset="0"/>
              </a:rPr>
              <a:pPr>
                <a:spcBef>
                  <a:spcPct val="0"/>
                </a:spcBef>
                <a:buClrTx/>
                <a:buSzTx/>
                <a:buFontTx/>
                <a:buNone/>
              </a:pPr>
              <a:t>142</a:t>
            </a:fld>
            <a:endParaRPr lang="en-US" altLang="en-US" sz="1600">
              <a:latin typeface="Berlin Sans FB" panose="020E0602020502020306" pitchFamily="34"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838200" y="1828800"/>
            <a:ext cx="7772400" cy="1676400"/>
          </a:xfrm>
        </p:spPr>
        <p:txBody>
          <a:bodyPr/>
          <a:lstStyle/>
          <a:p>
            <a:r>
              <a:rPr lang="en-US" altLang="en-US"/>
              <a:t>Accordingly, quick assets are current assets minus inventories, prepaid expenses and any other illiquid current assets.</a:t>
            </a:r>
          </a:p>
        </p:txBody>
      </p:sp>
      <p:sp>
        <p:nvSpPr>
          <p:cNvPr id="151555" name="Rectangle 4"/>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Quick Assets, cont.</a:t>
            </a:r>
          </a:p>
        </p:txBody>
      </p:sp>
      <p:sp>
        <p:nvSpPr>
          <p:cNvPr id="151556" name="Text Box 5"/>
          <p:cNvSpPr txBox="1">
            <a:spLocks noChangeArrowheads="1"/>
          </p:cNvSpPr>
          <p:nvPr/>
        </p:nvSpPr>
        <p:spPr bwMode="auto">
          <a:xfrm>
            <a:off x="1279525" y="3905250"/>
            <a:ext cx="7342188" cy="21875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6  Current Assets                          $405,800</a:t>
            </a:r>
          </a:p>
          <a:p>
            <a:pPr>
              <a:spcBef>
                <a:spcPct val="0"/>
              </a:spcBef>
              <a:buClrTx/>
              <a:buSzTx/>
              <a:buFontTx/>
              <a:buNone/>
            </a:pPr>
            <a:r>
              <a:rPr lang="en-US" altLang="en-US" sz="3200"/>
              <a:t>4    Less: Inventories                     (180,000)</a:t>
            </a:r>
          </a:p>
          <a:p>
            <a:pPr>
              <a:spcBef>
                <a:spcPct val="0"/>
              </a:spcBef>
              <a:buClrTx/>
              <a:buSzTx/>
              <a:buFontTx/>
              <a:buNone/>
            </a:pPr>
            <a:r>
              <a:rPr lang="en-US" altLang="en-US" sz="3200"/>
              <a:t>5    Less: Prepaid Expenses               (4,000)</a:t>
            </a:r>
          </a:p>
          <a:p>
            <a:pPr>
              <a:lnSpc>
                <a:spcPct val="130000"/>
              </a:lnSpc>
              <a:spcBef>
                <a:spcPct val="0"/>
              </a:spcBef>
              <a:buClrTx/>
              <a:buSzTx/>
              <a:buFontTx/>
              <a:buNone/>
            </a:pPr>
            <a:r>
              <a:rPr lang="en-US" altLang="en-US" sz="3200"/>
              <a:t>    Quick Assets                             $221,800</a:t>
            </a:r>
          </a:p>
        </p:txBody>
      </p:sp>
      <p:sp>
        <p:nvSpPr>
          <p:cNvPr id="151557" name="Line 6"/>
          <p:cNvSpPr>
            <a:spLocks noChangeShapeType="1"/>
          </p:cNvSpPr>
          <p:nvPr/>
        </p:nvSpPr>
        <p:spPr bwMode="auto">
          <a:xfrm>
            <a:off x="6781800" y="54864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55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5CD56D9-6B99-4A55-A439-60110A0BAAFE}" type="slidenum">
              <a:rPr lang="en-US" altLang="en-US" sz="1600">
                <a:latin typeface="Berlin Sans FB" panose="020E0602020502020306" pitchFamily="34" charset="0"/>
              </a:rPr>
              <a:pPr>
                <a:spcBef>
                  <a:spcPct val="0"/>
                </a:spcBef>
                <a:buClrTx/>
                <a:buSzTx/>
                <a:buFontTx/>
                <a:buNone/>
              </a:pPr>
              <a:t>143</a:t>
            </a:fld>
            <a:endParaRPr lang="en-US" altLang="en-US" sz="1600">
              <a:latin typeface="Berlin Sans FB" panose="020E0602020502020306" pitchFamily="34"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838200" y="2057400"/>
            <a:ext cx="7772400" cy="3810000"/>
          </a:xfrm>
        </p:spPr>
        <p:txBody>
          <a:bodyPr/>
          <a:lstStyle/>
          <a:p>
            <a:r>
              <a:rPr lang="en-US" altLang="en-US" i="1">
                <a:solidFill>
                  <a:schemeClr val="accent1"/>
                </a:solidFill>
              </a:rPr>
              <a:t>Net quick Assets</a:t>
            </a:r>
            <a:r>
              <a:rPr lang="en-US" altLang="en-US"/>
              <a:t> are found by taking the quick assets and subtracting the total current liabilities.</a:t>
            </a:r>
          </a:p>
          <a:p>
            <a:endParaRPr lang="en-US" altLang="en-US"/>
          </a:p>
          <a:p>
            <a:r>
              <a:rPr lang="en-US" altLang="en-US"/>
              <a:t>A well-positioned company should show a reasonable excess of quick assets over current liabilities.</a:t>
            </a:r>
          </a:p>
        </p:txBody>
      </p:sp>
      <p:sp>
        <p:nvSpPr>
          <p:cNvPr id="152579" name="Rectangle 4"/>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Net Quick Assets</a:t>
            </a:r>
          </a:p>
        </p:txBody>
      </p:sp>
      <p:sp>
        <p:nvSpPr>
          <p:cNvPr id="152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1357225-EBC5-481A-915B-2D7A78EA386B}" type="slidenum">
              <a:rPr lang="en-US" altLang="en-US" sz="1600">
                <a:latin typeface="Berlin Sans FB" panose="020E0602020502020306" pitchFamily="34" charset="0"/>
              </a:rPr>
              <a:pPr>
                <a:spcBef>
                  <a:spcPct val="0"/>
                </a:spcBef>
                <a:buClrTx/>
                <a:buSzTx/>
                <a:buFontTx/>
                <a:buNone/>
              </a:pPr>
              <a:t>144</a:t>
            </a:fld>
            <a:endParaRPr lang="en-US" altLang="en-US" sz="1600">
              <a:latin typeface="Berlin Sans FB" panose="020E0602020502020306" pitchFamily="34"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838200" y="2057400"/>
            <a:ext cx="7772400" cy="1600200"/>
          </a:xfrm>
        </p:spPr>
        <p:txBody>
          <a:bodyPr/>
          <a:lstStyle/>
          <a:p>
            <a:r>
              <a:rPr lang="en-US" altLang="en-US"/>
              <a:t>This provides a rigorous and important test of a company’s ability to meet its obligations.</a:t>
            </a:r>
          </a:p>
        </p:txBody>
      </p:sp>
      <p:sp>
        <p:nvSpPr>
          <p:cNvPr id="15360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Net Quick Assets, cont.</a:t>
            </a:r>
          </a:p>
        </p:txBody>
      </p:sp>
      <p:sp>
        <p:nvSpPr>
          <p:cNvPr id="153604" name="Text Box 4"/>
          <p:cNvSpPr txBox="1">
            <a:spLocks noChangeArrowheads="1"/>
          </p:cNvSpPr>
          <p:nvPr/>
        </p:nvSpPr>
        <p:spPr bwMode="auto">
          <a:xfrm>
            <a:off x="762000" y="3962400"/>
            <a:ext cx="7656513" cy="17494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      Quick Assets                              $221,800</a:t>
            </a:r>
          </a:p>
          <a:p>
            <a:pPr>
              <a:spcBef>
                <a:spcPct val="0"/>
              </a:spcBef>
              <a:buClrTx/>
              <a:buSzTx/>
              <a:buFontTx/>
              <a:buNone/>
            </a:pPr>
            <a:r>
              <a:rPr lang="en-US" altLang="en-US" sz="3200"/>
              <a:t>19     Less: Current Liabilities          (176,000)</a:t>
            </a:r>
          </a:p>
          <a:p>
            <a:pPr>
              <a:lnSpc>
                <a:spcPct val="140000"/>
              </a:lnSpc>
              <a:spcBef>
                <a:spcPct val="0"/>
              </a:spcBef>
              <a:buClrTx/>
              <a:buSzTx/>
              <a:buFontTx/>
              <a:buNone/>
            </a:pPr>
            <a:r>
              <a:rPr lang="en-US" altLang="en-US" sz="3200"/>
              <a:t>      Net Quick Assets                       $  45,800</a:t>
            </a:r>
          </a:p>
        </p:txBody>
      </p:sp>
      <p:sp>
        <p:nvSpPr>
          <p:cNvPr id="153605" name="Line 5"/>
          <p:cNvSpPr>
            <a:spLocks noChangeShapeType="1"/>
          </p:cNvSpPr>
          <p:nvPr/>
        </p:nvSpPr>
        <p:spPr bwMode="auto">
          <a:xfrm>
            <a:off x="6629400" y="51054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0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DA68245-B5E5-45DC-9A0A-C80E02B4BCBE}" type="slidenum">
              <a:rPr lang="en-US" altLang="en-US" sz="1600">
                <a:latin typeface="Berlin Sans FB" panose="020E0602020502020306" pitchFamily="34" charset="0"/>
              </a:rPr>
              <a:pPr>
                <a:spcBef>
                  <a:spcPct val="0"/>
                </a:spcBef>
                <a:buClrTx/>
                <a:buSzTx/>
                <a:buFontTx/>
                <a:buNone/>
              </a:pPr>
              <a:t>145</a:t>
            </a:fld>
            <a:endParaRPr lang="en-US" altLang="en-US" sz="1600">
              <a:latin typeface="Berlin Sans FB" panose="020E0602020502020306" pitchFamily="34"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838200" y="1600200"/>
            <a:ext cx="7772400" cy="4876800"/>
          </a:xfrm>
        </p:spPr>
        <p:txBody>
          <a:bodyPr/>
          <a:lstStyle/>
          <a:p>
            <a:r>
              <a:rPr lang="en-US" altLang="en-US"/>
              <a:t>The Quick Assets Ratio is found by dividing quick assets by current liabilities.</a:t>
            </a:r>
          </a:p>
          <a:p>
            <a:endParaRPr lang="en-US" altLang="en-US"/>
          </a:p>
          <a:p>
            <a:endParaRPr lang="en-US" altLang="en-US"/>
          </a:p>
          <a:p>
            <a:endParaRPr lang="en-US" altLang="en-US"/>
          </a:p>
          <a:p>
            <a:endParaRPr lang="en-US" altLang="en-US"/>
          </a:p>
          <a:p>
            <a:pPr>
              <a:lnSpc>
                <a:spcPct val="90000"/>
              </a:lnSpc>
            </a:pPr>
            <a:r>
              <a:rPr lang="en-US" altLang="en-US"/>
              <a:t>This means that, for each $1 of current liabilities, there is $1.26 in Quick Assets available.</a:t>
            </a:r>
          </a:p>
        </p:txBody>
      </p:sp>
      <p:sp>
        <p:nvSpPr>
          <p:cNvPr id="154627" name="Rectangle 4"/>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Quick Assets Ratio</a:t>
            </a:r>
          </a:p>
        </p:txBody>
      </p:sp>
      <p:graphicFrame>
        <p:nvGraphicFramePr>
          <p:cNvPr id="154628" name="Object 5"/>
          <p:cNvGraphicFramePr>
            <a:graphicFrameLocks noChangeAspect="1"/>
          </p:cNvGraphicFramePr>
          <p:nvPr/>
        </p:nvGraphicFramePr>
        <p:xfrm>
          <a:off x="1219200" y="2895600"/>
          <a:ext cx="6705600" cy="1878013"/>
        </p:xfrm>
        <a:graphic>
          <a:graphicData uri="http://schemas.openxmlformats.org/presentationml/2006/ole">
            <mc:AlternateContent xmlns:mc="http://schemas.openxmlformats.org/markup-compatibility/2006">
              <mc:Choice xmlns:v="urn:schemas-microsoft-com:vml" Requires="v">
                <p:oleObj spid="_x0000_s154631" name="Equation" r:id="rId3" imgW="2946400" imgH="825500" progId="Equation.2">
                  <p:embed/>
                </p:oleObj>
              </mc:Choice>
              <mc:Fallback>
                <p:oleObj name="Equation" r:id="rId3" imgW="2946400" imgH="825500" progId="Equation.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95600"/>
                        <a:ext cx="6705600" cy="1878013"/>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62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77955E3-63FC-4519-B5A1-0F6BAC5ACF37}" type="slidenum">
              <a:rPr lang="en-US" altLang="en-US" sz="1600">
                <a:latin typeface="Berlin Sans FB" panose="020E0602020502020306" pitchFamily="34" charset="0"/>
              </a:rPr>
              <a:pPr>
                <a:spcBef>
                  <a:spcPct val="0"/>
                </a:spcBef>
                <a:buClrTx/>
                <a:buSzTx/>
                <a:buFontTx/>
                <a:buNone/>
              </a:pPr>
              <a:t>146</a:t>
            </a:fld>
            <a:endParaRPr lang="en-US" altLang="en-US" sz="1600">
              <a:latin typeface="Berlin Sans FB" panose="020E0602020502020306" pitchFamily="34"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838200" y="1752600"/>
            <a:ext cx="7772400" cy="2590800"/>
          </a:xfrm>
        </p:spPr>
        <p:txBody>
          <a:bodyPr/>
          <a:lstStyle/>
          <a:p>
            <a:r>
              <a:rPr lang="en-US" altLang="en-US"/>
              <a:t>A certain level of debt is acceptable, but too much is a sign for investors to be cautious.</a:t>
            </a:r>
          </a:p>
          <a:p>
            <a:r>
              <a:rPr lang="en-US" altLang="en-US" i="1">
                <a:solidFill>
                  <a:schemeClr val="accent1"/>
                </a:solidFill>
              </a:rPr>
              <a:t>The Debt-To-Equity Ratio</a:t>
            </a:r>
            <a:r>
              <a:rPr lang="en-US" altLang="en-US"/>
              <a:t> is an indicator of whether the company is using debt excessively.</a:t>
            </a:r>
          </a:p>
        </p:txBody>
      </p:sp>
      <p:sp>
        <p:nvSpPr>
          <p:cNvPr id="15565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Debt to Equity</a:t>
            </a:r>
          </a:p>
        </p:txBody>
      </p:sp>
      <p:graphicFrame>
        <p:nvGraphicFramePr>
          <p:cNvPr id="155652" name="Object 5"/>
          <p:cNvGraphicFramePr>
            <a:graphicFrameLocks noChangeAspect="1"/>
          </p:cNvGraphicFramePr>
          <p:nvPr/>
        </p:nvGraphicFramePr>
        <p:xfrm>
          <a:off x="990600" y="4648200"/>
          <a:ext cx="7315200" cy="1062038"/>
        </p:xfrm>
        <a:graphic>
          <a:graphicData uri="http://schemas.openxmlformats.org/presentationml/2006/ole">
            <mc:AlternateContent xmlns:mc="http://schemas.openxmlformats.org/markup-compatibility/2006">
              <mc:Choice xmlns:v="urn:schemas-microsoft-com:vml" Requires="v">
                <p:oleObj spid="_x0000_s155655" name="Equation" r:id="rId3" imgW="3403600" imgH="495300" progId="Equation.2">
                  <p:embed/>
                </p:oleObj>
              </mc:Choice>
              <mc:Fallback>
                <p:oleObj name="Equation" r:id="rId3" imgW="3403600" imgH="495300" progId="Equation.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48200"/>
                        <a:ext cx="7315200" cy="1062038"/>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565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FD7D63F-02F8-4120-8D78-D0B4C423F791}" type="slidenum">
              <a:rPr lang="en-US" altLang="en-US" sz="1600">
                <a:latin typeface="Berlin Sans FB" panose="020E0602020502020306" pitchFamily="34" charset="0"/>
              </a:rPr>
              <a:pPr>
                <a:spcBef>
                  <a:spcPct val="0"/>
                </a:spcBef>
                <a:buClrTx/>
                <a:buSzTx/>
                <a:buFontTx/>
                <a:buNone/>
              </a:pPr>
              <a:t>147</a:t>
            </a:fld>
            <a:endParaRPr lang="en-US" altLang="en-US" sz="1600">
              <a:latin typeface="Berlin Sans FB" panose="020E0602020502020306" pitchFamily="34"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762000" y="1752600"/>
            <a:ext cx="7848600" cy="4114800"/>
          </a:xfrm>
        </p:spPr>
        <p:txBody>
          <a:bodyPr/>
          <a:lstStyle/>
          <a:p>
            <a:r>
              <a:rPr lang="en-US" altLang="en-US"/>
              <a:t>A debt-to-equity ratio of .93 means the company is using 93 cents of liabilities for every dollar of shareholders’ equity in the business.</a:t>
            </a:r>
          </a:p>
          <a:p>
            <a:r>
              <a:rPr lang="en-US" altLang="en-US"/>
              <a:t>Industrial companies try to remain below a maximum of a 1-to-1 ratio, to keep debt at a level that is less than the investment level of the owners of the business.</a:t>
            </a:r>
          </a:p>
        </p:txBody>
      </p:sp>
      <p:sp>
        <p:nvSpPr>
          <p:cNvPr id="156675"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Debt to Equity, cont.</a:t>
            </a:r>
          </a:p>
        </p:txBody>
      </p:sp>
      <p:sp>
        <p:nvSpPr>
          <p:cNvPr id="156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5A2018F-B909-4006-AB0A-732FC57D3018}" type="slidenum">
              <a:rPr lang="en-US" altLang="en-US" sz="1600">
                <a:latin typeface="Berlin Sans FB" panose="020E0602020502020306" pitchFamily="34" charset="0"/>
              </a:rPr>
              <a:pPr>
                <a:spcBef>
                  <a:spcPct val="0"/>
                </a:spcBef>
                <a:buClrTx/>
                <a:buSzTx/>
                <a:buFontTx/>
                <a:buNone/>
              </a:pPr>
              <a:t>148</a:t>
            </a:fld>
            <a:endParaRPr lang="en-US" altLang="en-US" sz="1600">
              <a:latin typeface="Berlin Sans FB" panose="020E0602020502020306" pitchFamily="34"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1"/>
          </p:nvPr>
        </p:nvSpPr>
        <p:spPr>
          <a:xfrm>
            <a:off x="838200" y="2590800"/>
            <a:ext cx="7772400" cy="3276600"/>
          </a:xfrm>
        </p:spPr>
        <p:txBody>
          <a:bodyPr/>
          <a:lstStyle/>
          <a:p>
            <a:r>
              <a:rPr lang="en-US" altLang="en-US"/>
              <a:t>Utilities, service companies and financial companies often operate with much higher ratios.</a:t>
            </a:r>
          </a:p>
        </p:txBody>
      </p:sp>
      <p:sp>
        <p:nvSpPr>
          <p:cNvPr id="157699"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Debt to Equity, cont.</a:t>
            </a:r>
          </a:p>
        </p:txBody>
      </p:sp>
      <p:sp>
        <p:nvSpPr>
          <p:cNvPr id="1577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105AEF4-2FF5-4720-BCE6-74FB77AD27F6}" type="slidenum">
              <a:rPr lang="en-US" altLang="en-US" sz="1600">
                <a:latin typeface="Berlin Sans FB" panose="020E0602020502020306" pitchFamily="34" charset="0"/>
              </a:rPr>
              <a:pPr>
                <a:spcBef>
                  <a:spcPct val="0"/>
                </a:spcBef>
                <a:buClrTx/>
                <a:buSzTx/>
                <a:buFontTx/>
                <a:buNone/>
              </a:pPr>
              <a:t>149</a:t>
            </a:fld>
            <a:endParaRPr lang="en-US" altLang="en-US" sz="1600">
              <a:latin typeface="Berlin Sans FB" panose="020E0602020502020306"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381000" y="342900"/>
            <a:ext cx="8763000" cy="1104900"/>
          </a:xfrm>
          <a:noFill/>
        </p:spPr>
        <p:txBody>
          <a:bodyPr/>
          <a:lstStyle/>
          <a:p>
            <a:pPr algn="ctr"/>
            <a:r>
              <a:rPr lang="en-US" altLang="en-US" sz="3600" b="1"/>
              <a:t>Consolidated Balance Sheets, Other Assets</a:t>
            </a:r>
          </a:p>
        </p:txBody>
      </p:sp>
      <p:graphicFrame>
        <p:nvGraphicFramePr>
          <p:cNvPr id="20483" name="Object 6"/>
          <p:cNvGraphicFramePr>
            <a:graphicFrameLocks noChangeAspect="1"/>
          </p:cNvGraphicFramePr>
          <p:nvPr/>
        </p:nvGraphicFramePr>
        <p:xfrm>
          <a:off x="304800" y="2209800"/>
          <a:ext cx="8534400" cy="2641600"/>
        </p:xfrm>
        <a:graphic>
          <a:graphicData uri="http://schemas.openxmlformats.org/presentationml/2006/ole">
            <mc:AlternateContent xmlns:mc="http://schemas.openxmlformats.org/markup-compatibility/2006">
              <mc:Choice xmlns:v="urn:schemas-microsoft-com:vml" Requires="v">
                <p:oleObj spid="_x0000_s20486" name="Worksheet" r:id="rId3" imgW="3953382" imgH="1143360" progId="Excel.Sheet.8">
                  <p:embed/>
                </p:oleObj>
              </mc:Choice>
              <mc:Fallback>
                <p:oleObj name="Worksheet" r:id="rId3" imgW="3953382" imgH="1143360"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09800"/>
                        <a:ext cx="85344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3779316-A846-48D4-A8BB-DED2BD541F6E}" type="slidenum">
              <a:rPr lang="en-US" altLang="en-US" sz="1600" b="1">
                <a:latin typeface="Berlin Sans FB" panose="020E0602020502020306" pitchFamily="34" charset="0"/>
              </a:rPr>
              <a:pPr>
                <a:spcBef>
                  <a:spcPct val="0"/>
                </a:spcBef>
                <a:buClrTx/>
                <a:buSzTx/>
                <a:buFontTx/>
                <a:buNone/>
              </a:pPr>
              <a:t>15</a:t>
            </a:fld>
            <a:endParaRPr lang="en-US" altLang="en-US" sz="1600" b="1">
              <a:latin typeface="Berlin Sans FB" panose="020E0602020502020306" pitchFamily="34"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609600" y="1600200"/>
            <a:ext cx="8229600" cy="4724400"/>
          </a:xfrm>
        </p:spPr>
        <p:txBody>
          <a:bodyPr/>
          <a:lstStyle/>
          <a:p>
            <a:r>
              <a:rPr lang="en-US" altLang="en-US"/>
              <a:t>How much inventory should a company have on hand?  That depends on a combination of many factors including the type of business and the time of the year.</a:t>
            </a:r>
          </a:p>
          <a:p>
            <a:pPr>
              <a:lnSpc>
                <a:spcPct val="30000"/>
              </a:lnSpc>
            </a:pPr>
            <a:endParaRPr lang="en-US" altLang="en-US"/>
          </a:p>
          <a:p>
            <a:r>
              <a:rPr lang="en-US" altLang="en-US"/>
              <a:t>An automobile dealer with a large stock of autos at the height of the season is in a strong inventory position; yet that same inventory at the end of the season represents a weakness in the dealer’s financial condition.</a:t>
            </a:r>
          </a:p>
        </p:txBody>
      </p:sp>
      <p:sp>
        <p:nvSpPr>
          <p:cNvPr id="15872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Inventory Turnover</a:t>
            </a:r>
          </a:p>
        </p:txBody>
      </p:sp>
      <p:sp>
        <p:nvSpPr>
          <p:cNvPr id="1587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B85F0AA-115A-4117-8D0B-76225375306B}" type="slidenum">
              <a:rPr lang="en-US" altLang="en-US" sz="1600">
                <a:latin typeface="Berlin Sans FB" panose="020E0602020502020306" pitchFamily="34" charset="0"/>
              </a:rPr>
              <a:pPr>
                <a:spcBef>
                  <a:spcPct val="0"/>
                </a:spcBef>
                <a:buClrTx/>
                <a:buSzTx/>
                <a:buFontTx/>
                <a:buNone/>
              </a:pPr>
              <a:t>150</a:t>
            </a:fld>
            <a:endParaRPr lang="en-US" altLang="en-US" sz="1600">
              <a:latin typeface="Berlin Sans FB" panose="020E0602020502020306" pitchFamily="34"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838200" y="2362200"/>
            <a:ext cx="7772400" cy="3505200"/>
          </a:xfrm>
        </p:spPr>
        <p:txBody>
          <a:bodyPr/>
          <a:lstStyle/>
          <a:p>
            <a:r>
              <a:rPr lang="en-US" altLang="en-US"/>
              <a:t>One way to measure adequacy and balance of inventory is to compare it with cost of sales for the year to determine </a:t>
            </a:r>
            <a:r>
              <a:rPr lang="en-US" altLang="en-US" i="1">
                <a:solidFill>
                  <a:schemeClr val="accent1"/>
                </a:solidFill>
              </a:rPr>
              <a:t>inventory turnover</a:t>
            </a:r>
            <a:r>
              <a:rPr lang="en-US" altLang="en-US"/>
              <a:t>.</a:t>
            </a:r>
          </a:p>
          <a:p>
            <a:endParaRPr lang="en-US" altLang="en-US"/>
          </a:p>
        </p:txBody>
      </p:sp>
      <p:sp>
        <p:nvSpPr>
          <p:cNvPr id="15974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Inventory Turnover, cont.</a:t>
            </a:r>
          </a:p>
        </p:txBody>
      </p:sp>
      <p:sp>
        <p:nvSpPr>
          <p:cNvPr id="1597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68FC530-910F-4254-BAAF-8A764C1D1885}" type="slidenum">
              <a:rPr lang="en-US" altLang="en-US" sz="1600">
                <a:latin typeface="Berlin Sans FB" panose="020E0602020502020306" pitchFamily="34" charset="0"/>
              </a:rPr>
              <a:pPr>
                <a:spcBef>
                  <a:spcPct val="0"/>
                </a:spcBef>
                <a:buClrTx/>
                <a:buSzTx/>
                <a:buFontTx/>
                <a:buNone/>
              </a:pPr>
              <a:t>151</a:t>
            </a:fld>
            <a:endParaRPr lang="en-US" altLang="en-US" sz="1600">
              <a:latin typeface="Berlin Sans FB" panose="020E0602020502020306" pitchFamily="34"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685800" y="1600200"/>
            <a:ext cx="8077200" cy="4114800"/>
          </a:xfrm>
        </p:spPr>
        <p:txBody>
          <a:bodyPr/>
          <a:lstStyle/>
          <a:p>
            <a:pPr>
              <a:buFont typeface="Monotype Sorts" pitchFamily="2" charset="2"/>
              <a:buNone/>
            </a:pPr>
            <a:r>
              <a:rPr lang="en-US" altLang="en-US"/>
              <a:t>Typical’s cost of sales for the year is $535,000.</a:t>
            </a:r>
          </a:p>
          <a:p>
            <a:r>
              <a:rPr lang="en-US" altLang="en-US"/>
              <a:t>Which is divided by average inventory for the year of $182,500 to determine turnover. </a:t>
            </a:r>
          </a:p>
          <a:p>
            <a:pPr>
              <a:buFont typeface="Monotype Sorts" pitchFamily="2" charset="2"/>
              <a:buNone/>
            </a:pPr>
            <a:r>
              <a:rPr lang="en-US" altLang="en-US"/>
              <a:t>(inventory at 12/31/X8 of $185,000 +  inventory at 12/31/X9 of $180,000, divided by 2)</a:t>
            </a:r>
          </a:p>
          <a:p>
            <a:r>
              <a:rPr lang="en-US" altLang="en-US"/>
              <a:t>Turnover is 2.9 times ($535,000 / $182,500), meaning that goods are bought, manufactured and sold out almost three times per year on average.</a:t>
            </a:r>
          </a:p>
        </p:txBody>
      </p:sp>
      <p:sp>
        <p:nvSpPr>
          <p:cNvPr id="16077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Inventory Turnover, cont.</a:t>
            </a:r>
          </a:p>
        </p:txBody>
      </p:sp>
      <p:sp>
        <p:nvSpPr>
          <p:cNvPr id="160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5A3EAC8-7144-4B95-97A7-A6D803C6DE02}" type="slidenum">
              <a:rPr lang="en-US" altLang="en-US" sz="1600">
                <a:latin typeface="Berlin Sans FB" panose="020E0602020502020306" pitchFamily="34" charset="0"/>
              </a:rPr>
              <a:pPr>
                <a:spcBef>
                  <a:spcPct val="0"/>
                </a:spcBef>
                <a:buClrTx/>
                <a:buSzTx/>
                <a:buFontTx/>
                <a:buNone/>
              </a:pPr>
              <a:t>152</a:t>
            </a:fld>
            <a:endParaRPr lang="en-US" altLang="en-US" sz="1600">
              <a:latin typeface="Berlin Sans FB" panose="020E0602020502020306" pitchFamily="34"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838200" y="2133600"/>
            <a:ext cx="7772400" cy="3733800"/>
          </a:xfrm>
        </p:spPr>
        <p:txBody>
          <a:bodyPr/>
          <a:lstStyle/>
          <a:p>
            <a:r>
              <a:rPr lang="en-US" altLang="en-US"/>
              <a:t>Inventory as a percentage of current assets is another comparison that may be made.</a:t>
            </a:r>
          </a:p>
          <a:p>
            <a:endParaRPr lang="en-US" altLang="en-US"/>
          </a:p>
          <a:p>
            <a:r>
              <a:rPr lang="en-US" altLang="en-US"/>
              <a:t>In Typical’s case the inventory of $180,000 represents 44% of the total current assets, which amounts to $405,800.</a:t>
            </a:r>
          </a:p>
        </p:txBody>
      </p:sp>
      <p:sp>
        <p:nvSpPr>
          <p:cNvPr id="161795"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Inventory Turnover, cont.</a:t>
            </a:r>
          </a:p>
        </p:txBody>
      </p:sp>
      <p:sp>
        <p:nvSpPr>
          <p:cNvPr id="1617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EE0EB1C-7700-4346-8E35-4DF70D34F03E}" type="slidenum">
              <a:rPr lang="en-US" altLang="en-US" sz="1600">
                <a:latin typeface="Berlin Sans FB" panose="020E0602020502020306" pitchFamily="34" charset="0"/>
              </a:rPr>
              <a:pPr>
                <a:spcBef>
                  <a:spcPct val="0"/>
                </a:spcBef>
                <a:buClrTx/>
                <a:buSzTx/>
                <a:buFontTx/>
                <a:buNone/>
              </a:pPr>
              <a:t>153</a:t>
            </a:fld>
            <a:endParaRPr lang="en-US" altLang="en-US" sz="1600">
              <a:latin typeface="Berlin Sans FB" panose="020E0602020502020306" pitchFamily="34"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838200" y="2209800"/>
            <a:ext cx="7772400" cy="3657600"/>
          </a:xfrm>
        </p:spPr>
        <p:txBody>
          <a:bodyPr/>
          <a:lstStyle/>
          <a:p>
            <a:r>
              <a:rPr lang="en-US" altLang="en-US"/>
              <a:t>But there is considerable variation between different types of companies, and thus the relationship is significant only when comparisons are made between companies in the same industry.</a:t>
            </a:r>
          </a:p>
          <a:p>
            <a:endParaRPr lang="en-US" altLang="en-US"/>
          </a:p>
        </p:txBody>
      </p:sp>
      <p:sp>
        <p:nvSpPr>
          <p:cNvPr id="162819"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Inventory Turnover, cont.</a:t>
            </a:r>
          </a:p>
        </p:txBody>
      </p:sp>
      <p:sp>
        <p:nvSpPr>
          <p:cNvPr id="162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4049C17-DBDB-433A-9E10-4F0578858F2E}" type="slidenum">
              <a:rPr lang="en-US" altLang="en-US" sz="1600">
                <a:latin typeface="Berlin Sans FB" panose="020E0602020502020306" pitchFamily="34" charset="0"/>
              </a:rPr>
              <a:pPr>
                <a:spcBef>
                  <a:spcPct val="0"/>
                </a:spcBef>
                <a:buClrTx/>
                <a:buSzTx/>
                <a:buFontTx/>
                <a:buNone/>
              </a:pPr>
              <a:t>154</a:t>
            </a:fld>
            <a:endParaRPr lang="en-US" altLang="en-US" sz="1600">
              <a:latin typeface="Berlin Sans FB" panose="020E0602020502020306" pitchFamily="34"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p:txBody>
          <a:bodyPr/>
          <a:lstStyle/>
          <a:p>
            <a:r>
              <a:rPr lang="en-US" altLang="en-US" i="1">
                <a:solidFill>
                  <a:schemeClr val="accent1"/>
                </a:solidFill>
              </a:rPr>
              <a:t>Net book value</a:t>
            </a:r>
            <a:r>
              <a:rPr lang="en-US" altLang="en-US"/>
              <a:t> or </a:t>
            </a:r>
            <a:r>
              <a:rPr lang="en-US" altLang="en-US" i="1">
                <a:solidFill>
                  <a:schemeClr val="accent1"/>
                </a:solidFill>
              </a:rPr>
              <a:t>net asset value</a:t>
            </a:r>
            <a:r>
              <a:rPr lang="en-US" altLang="en-US"/>
              <a:t> is the amount of corporate assets backing a bond or a common or preferred share.</a:t>
            </a:r>
          </a:p>
          <a:p>
            <a:pPr>
              <a:lnSpc>
                <a:spcPct val="30000"/>
              </a:lnSpc>
            </a:pPr>
            <a:endParaRPr lang="en-US" altLang="en-US"/>
          </a:p>
          <a:p>
            <a:r>
              <a:rPr lang="en-US" altLang="en-US"/>
              <a:t>Intangible assets are sometimes included when computing book value.</a:t>
            </a:r>
          </a:p>
          <a:p>
            <a:pPr>
              <a:lnSpc>
                <a:spcPct val="30000"/>
              </a:lnSpc>
            </a:pPr>
            <a:endParaRPr lang="en-US" altLang="en-US"/>
          </a:p>
          <a:p>
            <a:r>
              <a:rPr lang="en-US" altLang="en-US"/>
              <a:t>However, the following calculations will focus on the more conservative net tangible book value.</a:t>
            </a:r>
          </a:p>
        </p:txBody>
      </p:sp>
      <p:sp>
        <p:nvSpPr>
          <p:cNvPr id="16384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Book Value of Securities</a:t>
            </a:r>
          </a:p>
        </p:txBody>
      </p:sp>
      <p:sp>
        <p:nvSpPr>
          <p:cNvPr id="163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50B3BCD-7711-423C-B6D6-C0A40691F727}" type="slidenum">
              <a:rPr lang="en-US" altLang="en-US" sz="1600">
                <a:latin typeface="Berlin Sans FB" panose="020E0602020502020306" pitchFamily="34" charset="0"/>
              </a:rPr>
              <a:pPr>
                <a:spcBef>
                  <a:spcPct val="0"/>
                </a:spcBef>
                <a:buClrTx/>
                <a:buSzTx/>
                <a:buFontTx/>
                <a:buNone/>
              </a:pPr>
              <a:t>155</a:t>
            </a:fld>
            <a:endParaRPr lang="en-US" altLang="en-US" sz="1600">
              <a:latin typeface="Berlin Sans FB" panose="020E0602020502020306" pitchFamily="34" charset="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685800" y="2057400"/>
            <a:ext cx="7924800" cy="4114800"/>
          </a:xfrm>
        </p:spPr>
        <p:txBody>
          <a:bodyPr/>
          <a:lstStyle/>
          <a:p>
            <a:r>
              <a:rPr lang="en-US" altLang="en-US"/>
              <a:t>To state this figure conservatively, intangible assets are subtracted as if they have no value on liquidation.</a:t>
            </a:r>
          </a:p>
          <a:p>
            <a:r>
              <a:rPr lang="en-US" altLang="en-US"/>
              <a:t>Current liabilities of $176,000 are considered  paid.</a:t>
            </a:r>
          </a:p>
          <a:p>
            <a:r>
              <a:rPr lang="en-US" altLang="en-US"/>
              <a:t>This leaves $490,100 in assets to pay the bondholders.  So, $3,770 in net asset value protects each $1,000 bond.</a:t>
            </a:r>
          </a:p>
        </p:txBody>
      </p:sp>
      <p:sp>
        <p:nvSpPr>
          <p:cNvPr id="16486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 Book Value of Securities, cont.</a:t>
            </a:r>
          </a:p>
        </p:txBody>
      </p:sp>
      <p:sp>
        <p:nvSpPr>
          <p:cNvPr id="164868" name="Text Box 4"/>
          <p:cNvSpPr txBox="1">
            <a:spLocks noChangeArrowheads="1"/>
          </p:cNvSpPr>
          <p:nvPr/>
        </p:nvSpPr>
        <p:spPr bwMode="auto">
          <a:xfrm>
            <a:off x="2549525" y="1543050"/>
            <a:ext cx="4362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Net Asset Value per Bond</a:t>
            </a:r>
          </a:p>
        </p:txBody>
      </p:sp>
      <p:sp>
        <p:nvSpPr>
          <p:cNvPr id="16486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477C346-38CA-476B-B574-9DAAD6D060F1}" type="slidenum">
              <a:rPr lang="en-US" altLang="en-US" sz="1600">
                <a:latin typeface="Berlin Sans FB" panose="020E0602020502020306" pitchFamily="34" charset="0"/>
              </a:rPr>
              <a:pPr>
                <a:spcBef>
                  <a:spcPct val="0"/>
                </a:spcBef>
                <a:buClrTx/>
                <a:buSzTx/>
                <a:buFontTx/>
                <a:buNone/>
              </a:pPr>
              <a:t>156</a:t>
            </a:fld>
            <a:endParaRPr lang="en-US" altLang="en-US" sz="1600">
              <a:latin typeface="Berlin Sans FB" panose="020E0602020502020306" pitchFamily="34"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3"/>
          <p:cNvSpPr>
            <a:spLocks noGrp="1" noChangeArrowheads="1"/>
          </p:cNvSpPr>
          <p:nvPr>
            <p:ph type="title"/>
          </p:nvPr>
        </p:nvSpPr>
        <p:spPr>
          <a:xfrm>
            <a:off x="838200" y="342900"/>
            <a:ext cx="7772400" cy="723900"/>
          </a:xfrm>
          <a:noFill/>
        </p:spPr>
        <p:txBody>
          <a:bodyPr/>
          <a:lstStyle/>
          <a:p>
            <a:pPr algn="ctr"/>
            <a:r>
              <a:rPr lang="en-US" altLang="en-US" sz="4000" i="1">
                <a:solidFill>
                  <a:schemeClr val="bg2"/>
                </a:solidFill>
              </a:rPr>
              <a:t>Net Asset Value per Bond</a:t>
            </a:r>
          </a:p>
        </p:txBody>
      </p:sp>
      <p:graphicFrame>
        <p:nvGraphicFramePr>
          <p:cNvPr id="165891" name="Object 4"/>
          <p:cNvGraphicFramePr>
            <a:graphicFrameLocks noChangeAspect="1"/>
          </p:cNvGraphicFramePr>
          <p:nvPr/>
        </p:nvGraphicFramePr>
        <p:xfrm>
          <a:off x="1295400" y="1371600"/>
          <a:ext cx="6705600" cy="2540000"/>
        </p:xfrm>
        <a:graphic>
          <a:graphicData uri="http://schemas.openxmlformats.org/presentationml/2006/ole">
            <mc:AlternateContent xmlns:mc="http://schemas.openxmlformats.org/markup-compatibility/2006">
              <mc:Choice xmlns:v="urn:schemas-microsoft-com:vml" Requires="v">
                <p:oleObj spid="_x0000_s165896" name="Worksheet" r:id="rId3" imgW="2715065" imgH="1029240" progId="Excel.Sheet.8">
                  <p:embed/>
                </p:oleObj>
              </mc:Choice>
              <mc:Fallback>
                <p:oleObj name="Worksheet" r:id="rId3" imgW="2715065" imgH="102924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371600"/>
                        <a:ext cx="6705600" cy="25400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2" name="Object 5"/>
          <p:cNvGraphicFramePr>
            <a:graphicFrameLocks noChangeAspect="1"/>
          </p:cNvGraphicFramePr>
          <p:nvPr/>
        </p:nvGraphicFramePr>
        <p:xfrm>
          <a:off x="1295400" y="4648200"/>
          <a:ext cx="6724650" cy="835025"/>
        </p:xfrm>
        <a:graphic>
          <a:graphicData uri="http://schemas.openxmlformats.org/presentationml/2006/ole">
            <mc:AlternateContent xmlns:mc="http://schemas.openxmlformats.org/markup-compatibility/2006">
              <mc:Choice xmlns:v="urn:schemas-microsoft-com:vml" Requires="v">
                <p:oleObj spid="_x0000_s165897" name="Worksheet" r:id="rId5" imgW="2686569" imgH="333720" progId="Excel.Sheet.8">
                  <p:embed/>
                </p:oleObj>
              </mc:Choice>
              <mc:Fallback>
                <p:oleObj name="Worksheet" r:id="rId5" imgW="2686569" imgH="333720"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648200"/>
                        <a:ext cx="6724650" cy="8350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E3F4DF9-37B9-48A4-82D8-E3B2B2B5D4B1}" type="slidenum">
              <a:rPr lang="en-US" altLang="en-US" sz="1600" b="1">
                <a:latin typeface="Berlin Sans FB" panose="020E0602020502020306" pitchFamily="34" charset="0"/>
              </a:rPr>
              <a:pPr>
                <a:spcBef>
                  <a:spcPct val="0"/>
                </a:spcBef>
                <a:buClrTx/>
                <a:buSzTx/>
                <a:buFontTx/>
                <a:buNone/>
              </a:pPr>
              <a:t>157</a:t>
            </a:fld>
            <a:endParaRPr lang="en-US" altLang="en-US" sz="1600" b="1">
              <a:latin typeface="Berlin Sans FB" panose="020E0602020502020306" pitchFamily="34"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381000" y="2057400"/>
            <a:ext cx="8458200" cy="4114800"/>
          </a:xfrm>
        </p:spPr>
        <p:txBody>
          <a:bodyPr/>
          <a:lstStyle/>
          <a:p>
            <a:r>
              <a:rPr lang="en-US" altLang="en-US"/>
              <a:t>To calculate net asset value of a preferred share, start with total tangible assets, conservatively stated at $666,100.</a:t>
            </a:r>
          </a:p>
          <a:p>
            <a:pPr>
              <a:lnSpc>
                <a:spcPct val="0"/>
              </a:lnSpc>
            </a:pPr>
            <a:endParaRPr lang="en-US" altLang="en-US"/>
          </a:p>
          <a:p>
            <a:r>
              <a:rPr lang="en-US" altLang="en-US"/>
              <a:t>Current liabilities of $176,000 and long-term liabilities of $146,000 are considered paid.</a:t>
            </a:r>
          </a:p>
          <a:p>
            <a:pPr>
              <a:lnSpc>
                <a:spcPct val="0"/>
              </a:lnSpc>
            </a:pPr>
            <a:endParaRPr lang="en-US" altLang="en-US"/>
          </a:p>
          <a:p>
            <a:r>
              <a:rPr lang="en-US" altLang="en-US"/>
              <a:t>This leaves $344,100 of assets protecting the preferred. So, $5735 in net asset value backs each share of preferred.</a:t>
            </a:r>
          </a:p>
        </p:txBody>
      </p:sp>
      <p:sp>
        <p:nvSpPr>
          <p:cNvPr id="166915"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 Book Value of Securities, cont.</a:t>
            </a:r>
          </a:p>
        </p:txBody>
      </p:sp>
      <p:sp>
        <p:nvSpPr>
          <p:cNvPr id="166916" name="Text Box 4"/>
          <p:cNvSpPr txBox="1">
            <a:spLocks noChangeArrowheads="1"/>
          </p:cNvSpPr>
          <p:nvPr/>
        </p:nvSpPr>
        <p:spPr bwMode="auto">
          <a:xfrm>
            <a:off x="914400" y="1600200"/>
            <a:ext cx="7539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Net Asset Value per Share of Preferred Stock</a:t>
            </a:r>
          </a:p>
        </p:txBody>
      </p:sp>
      <p:sp>
        <p:nvSpPr>
          <p:cNvPr id="16691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BAD7CF8-9749-4EA2-A3B2-FF3B1104F519}" type="slidenum">
              <a:rPr lang="en-US" altLang="en-US" sz="1600">
                <a:latin typeface="Berlin Sans FB" panose="020E0602020502020306" pitchFamily="34" charset="0"/>
              </a:rPr>
              <a:pPr>
                <a:spcBef>
                  <a:spcPct val="0"/>
                </a:spcBef>
                <a:buClrTx/>
                <a:buSzTx/>
                <a:buFontTx/>
                <a:buNone/>
              </a:pPr>
              <a:t>158</a:t>
            </a:fld>
            <a:endParaRPr lang="en-US" altLang="en-US" sz="1600">
              <a:latin typeface="Berlin Sans FB" panose="020E0602020502020306" pitchFamily="34"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3"/>
          <p:cNvSpPr>
            <a:spLocks noGrp="1" noChangeArrowheads="1"/>
          </p:cNvSpPr>
          <p:nvPr>
            <p:ph type="title"/>
          </p:nvPr>
        </p:nvSpPr>
        <p:spPr>
          <a:xfrm>
            <a:off x="0" y="342900"/>
            <a:ext cx="9144000" cy="571500"/>
          </a:xfrm>
          <a:noFill/>
        </p:spPr>
        <p:txBody>
          <a:bodyPr/>
          <a:lstStyle/>
          <a:p>
            <a:pPr algn="ctr"/>
            <a:r>
              <a:rPr lang="en-US" altLang="en-US" sz="3600" i="1">
                <a:solidFill>
                  <a:schemeClr val="bg2"/>
                </a:solidFill>
              </a:rPr>
              <a:t>Net Asset Value per Share of Preferred Stock</a:t>
            </a:r>
          </a:p>
        </p:txBody>
      </p:sp>
      <p:graphicFrame>
        <p:nvGraphicFramePr>
          <p:cNvPr id="167939" name="Object 4"/>
          <p:cNvGraphicFramePr>
            <a:graphicFrameLocks noChangeAspect="1"/>
          </p:cNvGraphicFramePr>
          <p:nvPr/>
        </p:nvGraphicFramePr>
        <p:xfrm>
          <a:off x="1219200" y="1219200"/>
          <a:ext cx="6629400" cy="3048000"/>
        </p:xfrm>
        <a:graphic>
          <a:graphicData uri="http://schemas.openxmlformats.org/presentationml/2006/ole">
            <mc:AlternateContent xmlns:mc="http://schemas.openxmlformats.org/markup-compatibility/2006">
              <mc:Choice xmlns:v="urn:schemas-microsoft-com:vml" Requires="v">
                <p:oleObj spid="_x0000_s167944" name="Worksheet" r:id="rId3" imgW="2715065" imgH="1190880" progId="Excel.Sheet.8">
                  <p:embed/>
                </p:oleObj>
              </mc:Choice>
              <mc:Fallback>
                <p:oleObj name="Worksheet" r:id="rId3" imgW="2715065" imgH="119088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19200"/>
                        <a:ext cx="6629400" cy="30480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0" name="Object 5"/>
          <p:cNvGraphicFramePr>
            <a:graphicFrameLocks noChangeAspect="1"/>
          </p:cNvGraphicFramePr>
          <p:nvPr/>
        </p:nvGraphicFramePr>
        <p:xfrm>
          <a:off x="990600" y="4953000"/>
          <a:ext cx="7086600" cy="862013"/>
        </p:xfrm>
        <a:graphic>
          <a:graphicData uri="http://schemas.openxmlformats.org/presentationml/2006/ole">
            <mc:AlternateContent xmlns:mc="http://schemas.openxmlformats.org/markup-compatibility/2006">
              <mc:Choice xmlns:v="urn:schemas-microsoft-com:vml" Requires="v">
                <p:oleObj spid="_x0000_s167945" name="Worksheet" r:id="rId5" imgW="2686569" imgH="333720" progId="Excel.Sheet.8">
                  <p:embed/>
                </p:oleObj>
              </mc:Choice>
              <mc:Fallback>
                <p:oleObj name="Worksheet" r:id="rId5" imgW="2686569" imgH="333720"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953000"/>
                        <a:ext cx="7086600" cy="8620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7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2DC6C7C-BEF6-4AAA-9E51-AB08C348F43A}" type="slidenum">
              <a:rPr lang="en-US" altLang="en-US" sz="1600" b="1">
                <a:latin typeface="Berlin Sans FB" panose="020E0602020502020306" pitchFamily="34" charset="0"/>
              </a:rPr>
              <a:pPr>
                <a:spcBef>
                  <a:spcPct val="0"/>
                </a:spcBef>
                <a:buClrTx/>
                <a:buSzTx/>
                <a:buFontTx/>
                <a:buNone/>
              </a:pPr>
              <a:t>159</a:t>
            </a:fld>
            <a:endParaRPr lang="en-US" altLang="en-US" sz="1600" b="1">
              <a:latin typeface="Berlin Sans FB" panose="020E0602020502020306"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381000" y="0"/>
            <a:ext cx="8229600" cy="1104900"/>
          </a:xfrm>
          <a:noFill/>
        </p:spPr>
        <p:txBody>
          <a:bodyPr/>
          <a:lstStyle/>
          <a:p>
            <a:pPr algn="ctr"/>
            <a:r>
              <a:rPr lang="en-US" altLang="en-US" sz="3600" b="1"/>
              <a:t>Consolidated Balance Sheets, Liabilities</a:t>
            </a:r>
          </a:p>
        </p:txBody>
      </p:sp>
      <p:graphicFrame>
        <p:nvGraphicFramePr>
          <p:cNvPr id="21507" name="Object 5"/>
          <p:cNvGraphicFramePr>
            <a:graphicFrameLocks noChangeAspect="1"/>
          </p:cNvGraphicFramePr>
          <p:nvPr/>
        </p:nvGraphicFramePr>
        <p:xfrm>
          <a:off x="228600" y="1143000"/>
          <a:ext cx="8610600" cy="5395913"/>
        </p:xfrm>
        <a:graphic>
          <a:graphicData uri="http://schemas.openxmlformats.org/presentationml/2006/ole">
            <mc:AlternateContent xmlns:mc="http://schemas.openxmlformats.org/markup-compatibility/2006">
              <mc:Choice xmlns:v="urn:schemas-microsoft-com:vml" Requires="v">
                <p:oleObj spid="_x0000_s21510" name="Worksheet" r:id="rId3" imgW="4334292" imgH="2715120" progId="Excel.Sheet.8">
                  <p:embed/>
                </p:oleObj>
              </mc:Choice>
              <mc:Fallback>
                <p:oleObj name="Worksheet" r:id="rId3" imgW="4334292" imgH="2715120"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8610600"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67E2458-CFD7-4CCA-A67C-18AE3EBEE3BD}" type="slidenum">
              <a:rPr lang="en-US" altLang="en-US" sz="1600" b="1">
                <a:latin typeface="Berlin Sans FB" panose="020E0602020502020306" pitchFamily="34" charset="0"/>
              </a:rPr>
              <a:pPr>
                <a:spcBef>
                  <a:spcPct val="0"/>
                </a:spcBef>
                <a:buClrTx/>
                <a:buSzTx/>
                <a:buFontTx/>
                <a:buNone/>
              </a:pPr>
              <a:t>16</a:t>
            </a:fld>
            <a:endParaRPr lang="en-US" altLang="en-US" sz="1600" b="1">
              <a:latin typeface="Berlin Sans FB" panose="020E0602020502020306" pitchFamily="34"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838200" y="2133600"/>
            <a:ext cx="7772400" cy="3733800"/>
          </a:xfrm>
        </p:spPr>
        <p:txBody>
          <a:bodyPr/>
          <a:lstStyle/>
          <a:p>
            <a:pPr>
              <a:lnSpc>
                <a:spcPct val="90000"/>
              </a:lnSpc>
            </a:pPr>
            <a:r>
              <a:rPr lang="en-US" altLang="en-US"/>
              <a:t>The </a:t>
            </a:r>
            <a:r>
              <a:rPr lang="en-US" altLang="en-US" i="1">
                <a:solidFill>
                  <a:schemeClr val="accent1"/>
                </a:solidFill>
              </a:rPr>
              <a:t>book value per share of common stock</a:t>
            </a:r>
            <a:r>
              <a:rPr lang="en-US" altLang="en-US"/>
              <a:t> can be thought of as the amount of money each share would receive if the company were liquidated, based on balance-sheet values.</a:t>
            </a:r>
          </a:p>
          <a:p>
            <a:pPr>
              <a:lnSpc>
                <a:spcPct val="90000"/>
              </a:lnSpc>
            </a:pPr>
            <a:r>
              <a:rPr lang="en-US" altLang="en-US"/>
              <a:t>The bondholders and preferred shareholders would have to be satisfied first.</a:t>
            </a:r>
          </a:p>
          <a:p>
            <a:r>
              <a:rPr lang="en-US" altLang="en-US"/>
              <a:t>The answer, $22.54 book value per share of common stock, is arrived at as follows.</a:t>
            </a:r>
          </a:p>
        </p:txBody>
      </p:sp>
      <p:sp>
        <p:nvSpPr>
          <p:cNvPr id="16896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 Book Value of Securities, cont.</a:t>
            </a:r>
          </a:p>
        </p:txBody>
      </p:sp>
      <p:sp>
        <p:nvSpPr>
          <p:cNvPr id="168964" name="Text Box 4"/>
          <p:cNvSpPr txBox="1">
            <a:spLocks noChangeArrowheads="1"/>
          </p:cNvSpPr>
          <p:nvPr/>
        </p:nvSpPr>
        <p:spPr bwMode="auto">
          <a:xfrm>
            <a:off x="10804525" y="5527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68965" name="Text Box 5"/>
          <p:cNvSpPr txBox="1">
            <a:spLocks noChangeArrowheads="1"/>
          </p:cNvSpPr>
          <p:nvPr/>
        </p:nvSpPr>
        <p:spPr bwMode="auto">
          <a:xfrm>
            <a:off x="1219200" y="1600200"/>
            <a:ext cx="6734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Book Value per Share of Common Stock</a:t>
            </a:r>
          </a:p>
        </p:txBody>
      </p:sp>
      <p:sp>
        <p:nvSpPr>
          <p:cNvPr id="16896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D72C3D4-F9CA-4644-98E1-8639BD40B872}" type="slidenum">
              <a:rPr lang="en-US" altLang="en-US" sz="1600">
                <a:latin typeface="Berlin Sans FB" panose="020E0602020502020306" pitchFamily="34" charset="0"/>
              </a:rPr>
              <a:pPr>
                <a:spcBef>
                  <a:spcPct val="0"/>
                </a:spcBef>
                <a:buClrTx/>
                <a:buSzTx/>
                <a:buFontTx/>
                <a:buNone/>
              </a:pPr>
              <a:t>160</a:t>
            </a:fld>
            <a:endParaRPr lang="en-US" altLang="en-US" sz="1600">
              <a:latin typeface="Berlin Sans FB" panose="020E0602020502020306" pitchFamily="34"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3"/>
          <p:cNvSpPr>
            <a:spLocks noGrp="1" noChangeArrowheads="1"/>
          </p:cNvSpPr>
          <p:nvPr>
            <p:ph type="title"/>
          </p:nvPr>
        </p:nvSpPr>
        <p:spPr>
          <a:xfrm>
            <a:off x="0" y="0"/>
            <a:ext cx="9144000" cy="914400"/>
          </a:xfrm>
          <a:noFill/>
        </p:spPr>
        <p:txBody>
          <a:bodyPr/>
          <a:lstStyle/>
          <a:p>
            <a:pPr algn="ctr"/>
            <a:r>
              <a:rPr lang="en-US" altLang="en-US" sz="4000" i="1">
                <a:solidFill>
                  <a:schemeClr val="bg2"/>
                </a:solidFill>
              </a:rPr>
              <a:t>Book Value per Share of Common Stock</a:t>
            </a:r>
          </a:p>
        </p:txBody>
      </p:sp>
      <p:graphicFrame>
        <p:nvGraphicFramePr>
          <p:cNvPr id="169987" name="Object 4"/>
          <p:cNvGraphicFramePr>
            <a:graphicFrameLocks noChangeAspect="1"/>
          </p:cNvGraphicFramePr>
          <p:nvPr/>
        </p:nvGraphicFramePr>
        <p:xfrm>
          <a:off x="0" y="990600"/>
          <a:ext cx="9144000" cy="3810000"/>
        </p:xfrm>
        <a:graphic>
          <a:graphicData uri="http://schemas.openxmlformats.org/presentationml/2006/ole">
            <mc:AlternateContent xmlns:mc="http://schemas.openxmlformats.org/markup-compatibility/2006">
              <mc:Choice xmlns:v="urn:schemas-microsoft-com:vml" Requires="v">
                <p:oleObj spid="_x0000_s169992" name="Worksheet" r:id="rId3" imgW="3524498" imgH="1514880" progId="Excel.Sheet.8">
                  <p:embed/>
                </p:oleObj>
              </mc:Choice>
              <mc:Fallback>
                <p:oleObj name="Worksheet" r:id="rId3" imgW="3524498" imgH="151488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9144000" cy="38100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88" name="Object 5"/>
          <p:cNvGraphicFramePr>
            <a:graphicFrameLocks noChangeAspect="1"/>
          </p:cNvGraphicFramePr>
          <p:nvPr/>
        </p:nvGraphicFramePr>
        <p:xfrm>
          <a:off x="685800" y="5257800"/>
          <a:ext cx="7848600" cy="914400"/>
        </p:xfrm>
        <a:graphic>
          <a:graphicData uri="http://schemas.openxmlformats.org/presentationml/2006/ole">
            <mc:AlternateContent xmlns:mc="http://schemas.openxmlformats.org/markup-compatibility/2006">
              <mc:Choice xmlns:v="urn:schemas-microsoft-com:vml" Requires="v">
                <p:oleObj spid="_x0000_s169993" name="Worksheet" r:id="rId5" imgW="3257933" imgH="333720" progId="Excel.Sheet.8">
                  <p:embed/>
                </p:oleObj>
              </mc:Choice>
              <mc:Fallback>
                <p:oleObj name="Worksheet" r:id="rId5" imgW="3257933" imgH="333720"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257800"/>
                        <a:ext cx="7848600" cy="9144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89" name="Slide Number Placeholder 5"/>
          <p:cNvSpPr>
            <a:spLocks noGrp="1"/>
          </p:cNvSpPr>
          <p:nvPr>
            <p:ph type="sldNum" sz="quarter" idx="12"/>
          </p:nvPr>
        </p:nvSpPr>
        <p:spPr>
          <a:xfrm>
            <a:off x="8534400" y="6248400"/>
            <a:ext cx="609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l">
              <a:spcBef>
                <a:spcPct val="0"/>
              </a:spcBef>
              <a:buClrTx/>
              <a:buSzTx/>
              <a:buFontTx/>
              <a:buNone/>
            </a:pPr>
            <a:fld id="{A4A7A435-D67D-4A6B-94FC-EC118B730A8A}" type="slidenum">
              <a:rPr lang="en-US" altLang="en-US" sz="1600" b="1">
                <a:latin typeface="Berlin Sans FB" panose="020E0602020502020306" pitchFamily="34" charset="0"/>
              </a:rPr>
              <a:pPr algn="l">
                <a:spcBef>
                  <a:spcPct val="0"/>
                </a:spcBef>
                <a:buClrTx/>
                <a:buSzTx/>
                <a:buFontTx/>
                <a:buNone/>
              </a:pPr>
              <a:t>161</a:t>
            </a:fld>
            <a:endParaRPr lang="en-US" altLang="en-US" sz="1600" b="1">
              <a:latin typeface="Berlin Sans FB" panose="020E0602020502020306" pitchFamily="34"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838200" y="2819400"/>
            <a:ext cx="7772400" cy="3048000"/>
          </a:xfrm>
        </p:spPr>
        <p:txBody>
          <a:bodyPr/>
          <a:lstStyle/>
          <a:p>
            <a:r>
              <a:rPr lang="en-US" altLang="en-US"/>
              <a:t>An alternative method of arriving at the common shareholders’ equity, conservatively stated at $338,100, is shown on the following slide.</a:t>
            </a:r>
          </a:p>
        </p:txBody>
      </p:sp>
      <p:sp>
        <p:nvSpPr>
          <p:cNvPr id="17101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 Book Value of Securities, cont.</a:t>
            </a:r>
          </a:p>
        </p:txBody>
      </p:sp>
      <p:sp>
        <p:nvSpPr>
          <p:cNvPr id="171012" name="Text Box 4"/>
          <p:cNvSpPr txBox="1">
            <a:spLocks noChangeArrowheads="1"/>
          </p:cNvSpPr>
          <p:nvPr/>
        </p:nvSpPr>
        <p:spPr bwMode="auto">
          <a:xfrm>
            <a:off x="1219200" y="1600200"/>
            <a:ext cx="6734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Book Value per Share of Common Stock</a:t>
            </a:r>
          </a:p>
        </p:txBody>
      </p:sp>
      <p:sp>
        <p:nvSpPr>
          <p:cNvPr id="17101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DE00642-92E4-41B0-ABEC-5758DCB3567D}" type="slidenum">
              <a:rPr lang="en-US" altLang="en-US" sz="1600">
                <a:latin typeface="Berlin Sans FB" panose="020E0602020502020306" pitchFamily="34" charset="0"/>
              </a:rPr>
              <a:pPr>
                <a:spcBef>
                  <a:spcPct val="0"/>
                </a:spcBef>
                <a:buClrTx/>
                <a:buSzTx/>
                <a:buFontTx/>
                <a:buNone/>
              </a:pPr>
              <a:t>162</a:t>
            </a:fld>
            <a:endParaRPr lang="en-US" altLang="en-US" sz="1600">
              <a:latin typeface="Berlin Sans FB" panose="020E0602020502020306" pitchFamily="34"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3"/>
          <p:cNvSpPr>
            <a:spLocks noGrp="1" noChangeArrowheads="1"/>
          </p:cNvSpPr>
          <p:nvPr>
            <p:ph type="title"/>
          </p:nvPr>
        </p:nvSpPr>
        <p:spPr>
          <a:xfrm>
            <a:off x="0" y="228600"/>
            <a:ext cx="9144000" cy="914400"/>
          </a:xfrm>
          <a:noFill/>
        </p:spPr>
        <p:txBody>
          <a:bodyPr/>
          <a:lstStyle/>
          <a:p>
            <a:pPr algn="ctr">
              <a:lnSpc>
                <a:spcPct val="80000"/>
              </a:lnSpc>
            </a:pPr>
            <a:r>
              <a:rPr lang="en-US" altLang="en-US" sz="4000" i="1">
                <a:solidFill>
                  <a:schemeClr val="bg2"/>
                </a:solidFill>
              </a:rPr>
              <a:t>Book Value per Share of Common Stock</a:t>
            </a:r>
            <a:br>
              <a:rPr lang="en-US" altLang="en-US" sz="4000" i="1">
                <a:solidFill>
                  <a:schemeClr val="bg2"/>
                </a:solidFill>
              </a:rPr>
            </a:br>
            <a:r>
              <a:rPr lang="en-US" altLang="en-US" sz="3200" i="1">
                <a:solidFill>
                  <a:schemeClr val="bg2"/>
                </a:solidFill>
              </a:rPr>
              <a:t>Second Method</a:t>
            </a:r>
            <a:endParaRPr lang="en-US" altLang="en-US" sz="4000" i="1">
              <a:solidFill>
                <a:schemeClr val="bg2"/>
              </a:solidFill>
            </a:endParaRPr>
          </a:p>
        </p:txBody>
      </p:sp>
      <p:graphicFrame>
        <p:nvGraphicFramePr>
          <p:cNvPr id="172035" name="Object 4"/>
          <p:cNvGraphicFramePr>
            <a:graphicFrameLocks noChangeAspect="1"/>
          </p:cNvGraphicFramePr>
          <p:nvPr/>
        </p:nvGraphicFramePr>
        <p:xfrm>
          <a:off x="1524000" y="1219200"/>
          <a:ext cx="6324600" cy="3357563"/>
        </p:xfrm>
        <a:graphic>
          <a:graphicData uri="http://schemas.openxmlformats.org/presentationml/2006/ole">
            <mc:AlternateContent xmlns:mc="http://schemas.openxmlformats.org/markup-compatibility/2006">
              <mc:Choice xmlns:v="urn:schemas-microsoft-com:vml" Requires="v">
                <p:oleObj spid="_x0000_s172040" name="Worksheet" r:id="rId3" imgW="2553106" imgH="1352880" progId="Excel.Sheet.8">
                  <p:embed/>
                </p:oleObj>
              </mc:Choice>
              <mc:Fallback>
                <p:oleObj name="Worksheet" r:id="rId3" imgW="2553106" imgH="135288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6324600" cy="335756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6" name="Object 5"/>
          <p:cNvGraphicFramePr>
            <a:graphicFrameLocks noChangeAspect="1"/>
          </p:cNvGraphicFramePr>
          <p:nvPr/>
        </p:nvGraphicFramePr>
        <p:xfrm>
          <a:off x="533400" y="5029200"/>
          <a:ext cx="8229600" cy="842963"/>
        </p:xfrm>
        <a:graphic>
          <a:graphicData uri="http://schemas.openxmlformats.org/presentationml/2006/ole">
            <mc:AlternateContent xmlns:mc="http://schemas.openxmlformats.org/markup-compatibility/2006">
              <mc:Choice xmlns:v="urn:schemas-microsoft-com:vml" Requires="v">
                <p:oleObj spid="_x0000_s172041" name="Worksheet" r:id="rId5" imgW="3248555" imgH="333720" progId="Excel.Sheet.8">
                  <p:embed/>
                </p:oleObj>
              </mc:Choice>
              <mc:Fallback>
                <p:oleObj name="Worksheet" r:id="rId5" imgW="3248555" imgH="333720"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029200"/>
                        <a:ext cx="8229600" cy="84296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2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315B07B-AFCC-4798-BF22-6573BDF318D0}" type="slidenum">
              <a:rPr lang="en-US" altLang="en-US" sz="1600" b="1">
                <a:latin typeface="Berlin Sans FB" panose="020E0602020502020306" pitchFamily="34" charset="0"/>
              </a:rPr>
              <a:pPr>
                <a:spcBef>
                  <a:spcPct val="0"/>
                </a:spcBef>
                <a:buClrTx/>
                <a:buSzTx/>
                <a:buFontTx/>
                <a:buNone/>
              </a:pPr>
              <a:t>163</a:t>
            </a:fld>
            <a:endParaRPr lang="en-US" altLang="en-US" sz="1600" b="1">
              <a:latin typeface="Berlin Sans FB" panose="020E0602020502020306" pitchFamily="34"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idx="1"/>
          </p:nvPr>
        </p:nvSpPr>
        <p:spPr>
          <a:xfrm>
            <a:off x="838200" y="1981200"/>
            <a:ext cx="7772400" cy="3733800"/>
          </a:xfrm>
        </p:spPr>
        <p:txBody>
          <a:bodyPr/>
          <a:lstStyle/>
          <a:p>
            <a:r>
              <a:rPr lang="en-US" altLang="en-US"/>
              <a:t>Book-value figures,particularly of common stocks, can be misleading.</a:t>
            </a:r>
          </a:p>
          <a:p>
            <a:pPr>
              <a:lnSpc>
                <a:spcPct val="20000"/>
              </a:lnSpc>
            </a:pPr>
            <a:endParaRPr lang="en-US" altLang="en-US"/>
          </a:p>
          <a:p>
            <a:pPr>
              <a:lnSpc>
                <a:spcPct val="90000"/>
              </a:lnSpc>
            </a:pPr>
            <a:r>
              <a:rPr lang="en-US" altLang="en-US"/>
              <a:t>Profitable companies may show a very low net book value and very substantial earnings, while mature companies may show a high book value for their common stock but have such low or irregular earnings that the stock’s market price is lower than its book value.</a:t>
            </a:r>
          </a:p>
        </p:txBody>
      </p:sp>
      <p:sp>
        <p:nvSpPr>
          <p:cNvPr id="173059"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 Book Value of Securities, cont.</a:t>
            </a:r>
          </a:p>
        </p:txBody>
      </p:sp>
      <p:sp>
        <p:nvSpPr>
          <p:cNvPr id="173060" name="Text Box 4"/>
          <p:cNvSpPr txBox="1">
            <a:spLocks noChangeArrowheads="1"/>
          </p:cNvSpPr>
          <p:nvPr/>
        </p:nvSpPr>
        <p:spPr bwMode="auto">
          <a:xfrm>
            <a:off x="1219200" y="1524000"/>
            <a:ext cx="6734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Book Value per Share of Common Stock</a:t>
            </a:r>
          </a:p>
        </p:txBody>
      </p:sp>
      <p:sp>
        <p:nvSpPr>
          <p:cNvPr id="17306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638AAC1-72F3-4521-9B3D-B71D7EBB31B5}" type="slidenum">
              <a:rPr lang="en-US" altLang="en-US" sz="1600">
                <a:latin typeface="Berlin Sans FB" panose="020E0602020502020306" pitchFamily="34" charset="0"/>
              </a:rPr>
              <a:pPr>
                <a:spcBef>
                  <a:spcPct val="0"/>
                </a:spcBef>
                <a:buClrTx/>
                <a:buSzTx/>
                <a:buFontTx/>
                <a:buNone/>
              </a:pPr>
              <a:t>164</a:t>
            </a:fld>
            <a:endParaRPr lang="en-US" altLang="en-US" sz="1600">
              <a:latin typeface="Berlin Sans FB" panose="020E0602020502020306" pitchFamily="34"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xfrm>
            <a:off x="838200" y="2590800"/>
            <a:ext cx="7772400" cy="3276600"/>
          </a:xfrm>
        </p:spPr>
        <p:txBody>
          <a:bodyPr/>
          <a:lstStyle/>
          <a:p>
            <a:r>
              <a:rPr lang="en-US" altLang="en-US"/>
              <a:t>Because their assets are largely liquid their common stock’s book value is sometimes a fair indication of market value.</a:t>
            </a:r>
          </a:p>
        </p:txBody>
      </p:sp>
      <p:sp>
        <p:nvSpPr>
          <p:cNvPr id="17408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 Book Value of Securities, cont.</a:t>
            </a:r>
          </a:p>
        </p:txBody>
      </p:sp>
      <p:sp>
        <p:nvSpPr>
          <p:cNvPr id="174084" name="Text Box 5"/>
          <p:cNvSpPr txBox="1">
            <a:spLocks noChangeArrowheads="1"/>
          </p:cNvSpPr>
          <p:nvPr/>
        </p:nvSpPr>
        <p:spPr bwMode="auto">
          <a:xfrm>
            <a:off x="1219200" y="1752600"/>
            <a:ext cx="6734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Book Value per Share of Common Stock</a:t>
            </a:r>
          </a:p>
        </p:txBody>
      </p:sp>
      <p:sp>
        <p:nvSpPr>
          <p:cNvPr id="17408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29694E5-3A56-49BF-AAD4-B310C11338F4}" type="slidenum">
              <a:rPr lang="en-US" altLang="en-US" sz="1600">
                <a:latin typeface="Berlin Sans FB" panose="020E0602020502020306" pitchFamily="34" charset="0"/>
              </a:rPr>
              <a:pPr>
                <a:spcBef>
                  <a:spcPct val="0"/>
                </a:spcBef>
                <a:buClrTx/>
                <a:buSzTx/>
                <a:buFontTx/>
                <a:buNone/>
              </a:pPr>
              <a:t>165</a:t>
            </a:fld>
            <a:endParaRPr lang="en-US" altLang="en-US" sz="1600">
              <a:latin typeface="Berlin Sans FB" panose="020E0602020502020306" pitchFamily="34" charset="0"/>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idx="1"/>
          </p:nvPr>
        </p:nvSpPr>
        <p:spPr>
          <a:xfrm>
            <a:off x="838200" y="2209800"/>
            <a:ext cx="7772400" cy="3657600"/>
          </a:xfrm>
        </p:spPr>
        <p:txBody>
          <a:bodyPr/>
          <a:lstStyle/>
          <a:p>
            <a:r>
              <a:rPr lang="en-US" altLang="en-US"/>
              <a:t>The proportion of each kind of security issued by a company is the </a:t>
            </a:r>
            <a:r>
              <a:rPr lang="en-US" altLang="en-US" i="1">
                <a:solidFill>
                  <a:schemeClr val="accent1"/>
                </a:solidFill>
              </a:rPr>
              <a:t>Capitalization Ratio.</a:t>
            </a:r>
            <a:endParaRPr lang="en-US" altLang="en-US">
              <a:solidFill>
                <a:schemeClr val="accent1"/>
              </a:solidFill>
            </a:endParaRPr>
          </a:p>
          <a:p>
            <a:r>
              <a:rPr lang="en-US" altLang="en-US"/>
              <a:t>A high proportion of bonds sometimes reduces the attractiveness of both the preferred and common stock, and too much preferred can detract from the common’s value.</a:t>
            </a:r>
            <a:endParaRPr lang="en-US" altLang="en-US" i="1">
              <a:solidFill>
                <a:schemeClr val="accent1"/>
              </a:solidFill>
            </a:endParaRPr>
          </a:p>
        </p:txBody>
      </p:sp>
      <p:sp>
        <p:nvSpPr>
          <p:cNvPr id="17510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 Book Value of Securities, cont.</a:t>
            </a:r>
          </a:p>
        </p:txBody>
      </p:sp>
      <p:sp>
        <p:nvSpPr>
          <p:cNvPr id="175108" name="Text Box 4"/>
          <p:cNvSpPr txBox="1">
            <a:spLocks noChangeArrowheads="1"/>
          </p:cNvSpPr>
          <p:nvPr/>
        </p:nvSpPr>
        <p:spPr bwMode="auto">
          <a:xfrm>
            <a:off x="2971800" y="1600200"/>
            <a:ext cx="34909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Capitalization Ratio</a:t>
            </a:r>
          </a:p>
        </p:txBody>
      </p:sp>
      <p:sp>
        <p:nvSpPr>
          <p:cNvPr id="17510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35ED345-D1D9-4FE9-B715-4EFB4EC67440}" type="slidenum">
              <a:rPr lang="en-US" altLang="en-US" sz="1600">
                <a:latin typeface="Berlin Sans FB" panose="020E0602020502020306" pitchFamily="34" charset="0"/>
              </a:rPr>
              <a:pPr>
                <a:spcBef>
                  <a:spcPct val="0"/>
                </a:spcBef>
                <a:buClrTx/>
                <a:buSzTx/>
                <a:buFontTx/>
                <a:buNone/>
              </a:pPr>
              <a:t>166</a:t>
            </a:fld>
            <a:endParaRPr lang="en-US" altLang="en-US" sz="1600">
              <a:latin typeface="Berlin Sans FB" panose="020E0602020502020306" pitchFamily="34" charset="0"/>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838200" y="2133600"/>
            <a:ext cx="7772400" cy="3657600"/>
          </a:xfrm>
        </p:spPr>
        <p:txBody>
          <a:bodyPr/>
          <a:lstStyle/>
          <a:p>
            <a:r>
              <a:rPr lang="en-US" altLang="en-US"/>
              <a:t>That’s because bond interest must be paid before preferred dividends, and preferred dividends before common dividends.</a:t>
            </a:r>
          </a:p>
        </p:txBody>
      </p:sp>
      <p:sp>
        <p:nvSpPr>
          <p:cNvPr id="17613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 Book Value of Securities, cont.</a:t>
            </a:r>
          </a:p>
        </p:txBody>
      </p:sp>
      <p:sp>
        <p:nvSpPr>
          <p:cNvPr id="176132" name="Text Box 4"/>
          <p:cNvSpPr txBox="1">
            <a:spLocks noChangeArrowheads="1"/>
          </p:cNvSpPr>
          <p:nvPr/>
        </p:nvSpPr>
        <p:spPr bwMode="auto">
          <a:xfrm>
            <a:off x="2971800" y="1600200"/>
            <a:ext cx="34909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Capitalization Ratio</a:t>
            </a:r>
          </a:p>
        </p:txBody>
      </p:sp>
      <p:sp>
        <p:nvSpPr>
          <p:cNvPr id="17613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191F49E-B06D-422B-83EA-9E7B40CAE324}" type="slidenum">
              <a:rPr lang="en-US" altLang="en-US" sz="1600">
                <a:latin typeface="Berlin Sans FB" panose="020E0602020502020306" pitchFamily="34" charset="0"/>
              </a:rPr>
              <a:pPr>
                <a:spcBef>
                  <a:spcPct val="0"/>
                </a:spcBef>
                <a:buClrTx/>
                <a:buSzTx/>
                <a:buFontTx/>
                <a:buNone/>
              </a:pPr>
              <a:t>167</a:t>
            </a:fld>
            <a:endParaRPr lang="en-US" altLang="en-US" sz="1600">
              <a:latin typeface="Berlin Sans FB" panose="020E0602020502020306" pitchFamily="34" charset="0"/>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914400" y="1981200"/>
            <a:ext cx="7772400" cy="3657600"/>
          </a:xfrm>
        </p:spPr>
        <p:txBody>
          <a:bodyPr/>
          <a:lstStyle/>
          <a:p>
            <a:r>
              <a:rPr lang="en-US" altLang="en-US"/>
              <a:t>Typical’s bond ratio is derived by dividing the face value of the bonds, $130,000, by the total value of bonds, preferred and common stock, additional paid-in capital, retained earnings, foreign currency translation adjustments, unrealized gains on available-for-sale securities and treasury stock less intangibles, which is $474,100.  </a:t>
            </a:r>
          </a:p>
        </p:txBody>
      </p:sp>
      <p:sp>
        <p:nvSpPr>
          <p:cNvPr id="177155"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 Book Value of Securities, cont.</a:t>
            </a:r>
          </a:p>
        </p:txBody>
      </p:sp>
      <p:sp>
        <p:nvSpPr>
          <p:cNvPr id="177156" name="Text Box 4"/>
          <p:cNvSpPr txBox="1">
            <a:spLocks noChangeArrowheads="1"/>
          </p:cNvSpPr>
          <p:nvPr/>
        </p:nvSpPr>
        <p:spPr bwMode="auto">
          <a:xfrm>
            <a:off x="2971800" y="1524000"/>
            <a:ext cx="34909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Capitalization Ratio</a:t>
            </a:r>
          </a:p>
        </p:txBody>
      </p:sp>
      <p:sp>
        <p:nvSpPr>
          <p:cNvPr id="17715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AC7D901-52E2-4ADB-9F73-346A2F10178B}" type="slidenum">
              <a:rPr lang="en-US" altLang="en-US" sz="1600">
                <a:latin typeface="Berlin Sans FB" panose="020E0602020502020306" pitchFamily="34" charset="0"/>
              </a:rPr>
              <a:pPr>
                <a:spcBef>
                  <a:spcPct val="0"/>
                </a:spcBef>
                <a:buClrTx/>
                <a:buSzTx/>
                <a:buFontTx/>
                <a:buNone/>
              </a:pPr>
              <a:t>168</a:t>
            </a:fld>
            <a:endParaRPr lang="en-US" altLang="en-US" sz="1600">
              <a:latin typeface="Berlin Sans FB" panose="020E0602020502020306" pitchFamily="34" charset="0"/>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3"/>
          <p:cNvSpPr>
            <a:spLocks noGrp="1" noChangeArrowheads="1"/>
          </p:cNvSpPr>
          <p:nvPr>
            <p:ph type="title"/>
          </p:nvPr>
        </p:nvSpPr>
        <p:spPr>
          <a:xfrm>
            <a:off x="838200" y="0"/>
            <a:ext cx="7772400" cy="609600"/>
          </a:xfrm>
          <a:noFill/>
        </p:spPr>
        <p:txBody>
          <a:bodyPr/>
          <a:lstStyle/>
          <a:p>
            <a:pPr algn="ctr"/>
            <a:r>
              <a:rPr lang="en-US" altLang="en-US" sz="4000" i="1">
                <a:solidFill>
                  <a:schemeClr val="bg2"/>
                </a:solidFill>
              </a:rPr>
              <a:t>Capitalization Ratio</a:t>
            </a:r>
          </a:p>
        </p:txBody>
      </p:sp>
      <p:sp>
        <p:nvSpPr>
          <p:cNvPr id="178179" name="Rectangle 4"/>
          <p:cNvSpPr>
            <a:spLocks noChangeArrowheads="1"/>
          </p:cNvSpPr>
          <p:nvPr/>
        </p:nvSpPr>
        <p:spPr bwMode="auto">
          <a:xfrm>
            <a:off x="762000" y="685800"/>
            <a:ext cx="7940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This shows that bonds amount to about 27% of </a:t>
            </a:r>
          </a:p>
          <a:p>
            <a:pPr>
              <a:spcBef>
                <a:spcPct val="0"/>
              </a:spcBef>
              <a:buClrTx/>
              <a:buSzTx/>
              <a:buFontTx/>
              <a:buNone/>
            </a:pPr>
            <a:r>
              <a:rPr lang="en-US" altLang="en-US" sz="3200"/>
              <a:t>Typical’s total capitalization.</a:t>
            </a:r>
          </a:p>
        </p:txBody>
      </p:sp>
      <p:graphicFrame>
        <p:nvGraphicFramePr>
          <p:cNvPr id="178180" name="Object 5"/>
          <p:cNvGraphicFramePr>
            <a:graphicFrameLocks noChangeAspect="1"/>
          </p:cNvGraphicFramePr>
          <p:nvPr/>
        </p:nvGraphicFramePr>
        <p:xfrm>
          <a:off x="1828800" y="1828800"/>
          <a:ext cx="5715000" cy="4706938"/>
        </p:xfrm>
        <a:graphic>
          <a:graphicData uri="http://schemas.openxmlformats.org/presentationml/2006/ole">
            <mc:AlternateContent xmlns:mc="http://schemas.openxmlformats.org/markup-compatibility/2006">
              <mc:Choice xmlns:v="urn:schemas-microsoft-com:vml" Requires="v">
                <p:oleObj spid="_x0000_s178183" name="Worksheet" r:id="rId3" imgW="2429382" imgH="2000520" progId="Excel.Sheet.8">
                  <p:embed/>
                </p:oleObj>
              </mc:Choice>
              <mc:Fallback>
                <p:oleObj name="Worksheet" r:id="rId3" imgW="2429382" imgH="2000520"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828800"/>
                        <a:ext cx="5715000" cy="470693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8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945CBAA-9676-4886-BFF4-9CBCAEC069B9}" type="slidenum">
              <a:rPr lang="en-US" altLang="en-US" sz="1600" b="1">
                <a:latin typeface="Berlin Sans FB" panose="020E0602020502020306" pitchFamily="34" charset="0"/>
              </a:rPr>
              <a:pPr>
                <a:spcBef>
                  <a:spcPct val="0"/>
                </a:spcBef>
                <a:buClrTx/>
                <a:buSzTx/>
                <a:buFontTx/>
                <a:buNone/>
              </a:pPr>
              <a:t>169</a:t>
            </a:fld>
            <a:endParaRPr lang="en-US" altLang="en-US" sz="1600" b="1">
              <a:latin typeface="Berlin Sans FB" panose="020E0602020502020306"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838200" y="0"/>
            <a:ext cx="7772400" cy="1219200"/>
          </a:xfrm>
          <a:noFill/>
        </p:spPr>
        <p:txBody>
          <a:bodyPr/>
          <a:lstStyle/>
          <a:p>
            <a:pPr algn="ctr"/>
            <a:r>
              <a:rPr lang="en-US" altLang="en-US" sz="3600" b="1"/>
              <a:t>Consolidated Balance Sheets, Shareholders’ Equity</a:t>
            </a:r>
          </a:p>
        </p:txBody>
      </p:sp>
      <p:graphicFrame>
        <p:nvGraphicFramePr>
          <p:cNvPr id="22531" name="Object 4"/>
          <p:cNvGraphicFramePr>
            <a:graphicFrameLocks noChangeAspect="1"/>
          </p:cNvGraphicFramePr>
          <p:nvPr/>
        </p:nvGraphicFramePr>
        <p:xfrm>
          <a:off x="457200" y="1295400"/>
          <a:ext cx="8382000" cy="5334000"/>
        </p:xfrm>
        <a:graphic>
          <a:graphicData uri="http://schemas.openxmlformats.org/presentationml/2006/ole">
            <mc:AlternateContent xmlns:mc="http://schemas.openxmlformats.org/markup-compatibility/2006">
              <mc:Choice xmlns:v="urn:schemas-microsoft-com:vml" Requires="v">
                <p:oleObj spid="_x0000_s22534" name="Worksheet" r:id="rId3" imgW="4334292" imgH="2981520" progId="Excel.Sheet.8">
                  <p:embed/>
                </p:oleObj>
              </mc:Choice>
              <mc:Fallback>
                <p:oleObj name="Worksheet" r:id="rId3" imgW="4334292" imgH="298152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838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0890157-18FF-4F04-94A2-5DD6006D228C}" type="slidenum">
              <a:rPr lang="en-US" altLang="en-US" sz="1600" b="1">
                <a:latin typeface="Berlin Sans FB" panose="020E0602020502020306" pitchFamily="34" charset="0"/>
              </a:rPr>
              <a:pPr>
                <a:spcBef>
                  <a:spcPct val="0"/>
                </a:spcBef>
                <a:buClrTx/>
                <a:buSzTx/>
                <a:buFontTx/>
                <a:buNone/>
              </a:pPr>
              <a:t>17</a:t>
            </a:fld>
            <a:endParaRPr lang="en-US" altLang="en-US" sz="1600" b="1">
              <a:latin typeface="Berlin Sans FB" panose="020E0602020502020306" pitchFamily="34"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838200" y="2514600"/>
            <a:ext cx="7772400" cy="3352800"/>
          </a:xfrm>
        </p:spPr>
        <p:txBody>
          <a:bodyPr/>
          <a:lstStyle/>
          <a:p>
            <a:r>
              <a:rPr lang="en-US" altLang="en-US"/>
              <a:t>The Preferred Stock Ratio is found the same way--by dividing preferred stock of $6,000 by the entire capitalization of $474,100.</a:t>
            </a:r>
          </a:p>
          <a:p>
            <a:endParaRPr lang="en-US" altLang="en-US"/>
          </a:p>
          <a:p>
            <a:r>
              <a:rPr lang="en-US" altLang="en-US"/>
              <a:t>The result is about 1%.</a:t>
            </a:r>
          </a:p>
        </p:txBody>
      </p:sp>
      <p:sp>
        <p:nvSpPr>
          <p:cNvPr id="17920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 Book Value of Securities, cont.</a:t>
            </a:r>
          </a:p>
        </p:txBody>
      </p:sp>
      <p:sp>
        <p:nvSpPr>
          <p:cNvPr id="179204" name="Text Box 4"/>
          <p:cNvSpPr txBox="1">
            <a:spLocks noChangeArrowheads="1"/>
          </p:cNvSpPr>
          <p:nvPr/>
        </p:nvSpPr>
        <p:spPr bwMode="auto">
          <a:xfrm>
            <a:off x="2743200" y="1676400"/>
            <a:ext cx="396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Preferred Stock Ratio</a:t>
            </a:r>
          </a:p>
        </p:txBody>
      </p:sp>
      <p:sp>
        <p:nvSpPr>
          <p:cNvPr id="17920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BE2D863-7E0D-41C3-864F-02F6DF02BBB9}" type="slidenum">
              <a:rPr lang="en-US" altLang="en-US" sz="1600">
                <a:latin typeface="Berlin Sans FB" panose="020E0602020502020306" pitchFamily="34" charset="0"/>
              </a:rPr>
              <a:pPr>
                <a:spcBef>
                  <a:spcPct val="0"/>
                </a:spcBef>
                <a:buClrTx/>
                <a:buSzTx/>
                <a:buFontTx/>
                <a:buNone/>
              </a:pPr>
              <a:t>170</a:t>
            </a:fld>
            <a:endParaRPr lang="en-US" altLang="en-US" sz="1600">
              <a:latin typeface="Berlin Sans FB" panose="020E0602020502020306" pitchFamily="34"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838200" y="2743200"/>
            <a:ext cx="7772400" cy="3124200"/>
          </a:xfrm>
        </p:spPr>
        <p:txBody>
          <a:bodyPr/>
          <a:lstStyle/>
          <a:p>
            <a:r>
              <a:rPr lang="en-US" altLang="en-US"/>
              <a:t>The Common Stock Ratio will be the difference between 100% and the total of the bond and preferred stock ratio--or about 72%.</a:t>
            </a:r>
          </a:p>
        </p:txBody>
      </p:sp>
      <p:sp>
        <p:nvSpPr>
          <p:cNvPr id="18022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 Book Value of Securities, cont.</a:t>
            </a:r>
          </a:p>
        </p:txBody>
      </p:sp>
      <p:sp>
        <p:nvSpPr>
          <p:cNvPr id="180228" name="Text Box 4"/>
          <p:cNvSpPr txBox="1">
            <a:spLocks noChangeArrowheads="1"/>
          </p:cNvSpPr>
          <p:nvPr/>
        </p:nvSpPr>
        <p:spPr bwMode="auto">
          <a:xfrm>
            <a:off x="2743200" y="1905000"/>
            <a:ext cx="3719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Common Stock Ratio</a:t>
            </a:r>
          </a:p>
        </p:txBody>
      </p:sp>
      <p:sp>
        <p:nvSpPr>
          <p:cNvPr id="18022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A56FD72-A3C6-4153-88EB-8B3BBAA9DD14}" type="slidenum">
              <a:rPr lang="en-US" altLang="en-US" sz="1600">
                <a:latin typeface="Berlin Sans FB" panose="020E0602020502020306" pitchFamily="34" charset="0"/>
              </a:rPr>
              <a:pPr>
                <a:spcBef>
                  <a:spcPct val="0"/>
                </a:spcBef>
                <a:buClrTx/>
                <a:buSzTx/>
                <a:buFontTx/>
                <a:buNone/>
              </a:pPr>
              <a:t>171</a:t>
            </a:fld>
            <a:endParaRPr lang="en-US" altLang="en-US" sz="1600">
              <a:latin typeface="Berlin Sans FB" panose="020E0602020502020306" pitchFamily="34" charset="0"/>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838200" y="2514600"/>
            <a:ext cx="7772400" cy="3352800"/>
          </a:xfrm>
        </p:spPr>
        <p:txBody>
          <a:bodyPr/>
          <a:lstStyle/>
          <a:p>
            <a:r>
              <a:rPr lang="en-US" altLang="en-US"/>
              <a:t>The same result is reached by adding common stock, additional paid-in capital, retained earnings, foreign currency translation adjustments, unrealized gains on available-for-sale securities and treasury stock, less intangibles, and dividing the result by total capitalization.</a:t>
            </a:r>
          </a:p>
          <a:p>
            <a:endParaRPr lang="en-US" altLang="en-US"/>
          </a:p>
        </p:txBody>
      </p:sp>
      <p:sp>
        <p:nvSpPr>
          <p:cNvPr id="18125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What Does The Balance </a:t>
            </a:r>
            <a:br>
              <a:rPr lang="en-US" altLang="en-US"/>
            </a:br>
            <a:r>
              <a:rPr lang="en-US" altLang="en-US"/>
              <a:t>Sheet Show?</a:t>
            </a:r>
            <a:br>
              <a:rPr lang="en-US" altLang="en-US"/>
            </a:br>
            <a:r>
              <a:rPr lang="en-US" altLang="en-US"/>
              <a:t> Book Value of Securities, cont.</a:t>
            </a:r>
          </a:p>
        </p:txBody>
      </p:sp>
      <p:sp>
        <p:nvSpPr>
          <p:cNvPr id="181252" name="Text Box 4"/>
          <p:cNvSpPr txBox="1">
            <a:spLocks noChangeArrowheads="1"/>
          </p:cNvSpPr>
          <p:nvPr/>
        </p:nvSpPr>
        <p:spPr bwMode="auto">
          <a:xfrm>
            <a:off x="2819400" y="1676400"/>
            <a:ext cx="365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Common Stock Ratio</a:t>
            </a:r>
          </a:p>
        </p:txBody>
      </p:sp>
      <p:sp>
        <p:nvSpPr>
          <p:cNvPr id="18125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8098AF5-111A-44E6-A550-910B81F489FE}" type="slidenum">
              <a:rPr lang="en-US" altLang="en-US" sz="1600">
                <a:latin typeface="Berlin Sans FB" panose="020E0602020502020306" pitchFamily="34" charset="0"/>
              </a:rPr>
              <a:pPr>
                <a:spcBef>
                  <a:spcPct val="0"/>
                </a:spcBef>
                <a:buClrTx/>
                <a:buSzTx/>
                <a:buFontTx/>
                <a:buNone/>
              </a:pPr>
              <a:t>172</a:t>
            </a:fld>
            <a:endParaRPr lang="en-US" altLang="en-US" sz="1600">
              <a:latin typeface="Berlin Sans FB" panose="020E0602020502020306" pitchFamily="34" charset="0"/>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0" y="838200"/>
            <a:ext cx="9144000" cy="723900"/>
          </a:xfrm>
        </p:spPr>
        <p:txBody>
          <a:bodyPr/>
          <a:lstStyle/>
          <a:p>
            <a:pPr algn="ctr"/>
            <a:r>
              <a:rPr lang="en-US" altLang="en-US" sz="4000" i="1">
                <a:solidFill>
                  <a:schemeClr val="bg2"/>
                </a:solidFill>
              </a:rPr>
              <a:t>Debenture, Preferred, and </a:t>
            </a:r>
            <a:br>
              <a:rPr lang="en-US" altLang="en-US" sz="4000" i="1">
                <a:solidFill>
                  <a:schemeClr val="bg2"/>
                </a:solidFill>
              </a:rPr>
            </a:br>
            <a:r>
              <a:rPr lang="en-US" altLang="en-US" sz="4000" i="1">
                <a:solidFill>
                  <a:schemeClr val="bg2"/>
                </a:solidFill>
              </a:rPr>
              <a:t>Common Ratios</a:t>
            </a:r>
            <a:endParaRPr lang="en-US" altLang="en-US" sz="4000"/>
          </a:p>
        </p:txBody>
      </p:sp>
      <p:graphicFrame>
        <p:nvGraphicFramePr>
          <p:cNvPr id="182275" name="Object 3"/>
          <p:cNvGraphicFramePr>
            <a:graphicFrameLocks noChangeAspect="1"/>
          </p:cNvGraphicFramePr>
          <p:nvPr/>
        </p:nvGraphicFramePr>
        <p:xfrm>
          <a:off x="914400" y="2362200"/>
          <a:ext cx="7391400" cy="2944813"/>
        </p:xfrm>
        <a:graphic>
          <a:graphicData uri="http://schemas.openxmlformats.org/presentationml/2006/ole">
            <mc:AlternateContent xmlns:mc="http://schemas.openxmlformats.org/markup-compatibility/2006">
              <mc:Choice xmlns:v="urn:schemas-microsoft-com:vml" Requires="v">
                <p:oleObj spid="_x0000_s182278" name="Worksheet" r:id="rId3" imgW="2991369" imgH="1190880" progId="Excel.Sheet.8">
                  <p:embed/>
                </p:oleObj>
              </mc:Choice>
              <mc:Fallback>
                <p:oleObj name="Worksheet" r:id="rId3" imgW="2991369" imgH="119088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62200"/>
                        <a:ext cx="7391400" cy="29448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2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F0D9A83-E7B1-4526-8679-82B32E55ECB7}" type="slidenum">
              <a:rPr lang="en-US" altLang="en-US" sz="1600" b="1">
                <a:latin typeface="Berlin Sans FB" panose="020E0602020502020306" pitchFamily="34" charset="0"/>
              </a:rPr>
              <a:pPr>
                <a:spcBef>
                  <a:spcPct val="0"/>
                </a:spcBef>
                <a:buClrTx/>
                <a:buSzTx/>
                <a:buFontTx/>
                <a:buNone/>
              </a:pPr>
              <a:t>173</a:t>
            </a:fld>
            <a:endParaRPr lang="en-US" altLang="en-US" sz="1600" b="1">
              <a:latin typeface="Berlin Sans FB" panose="020E0602020502020306" pitchFamily="34"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838200" y="2057400"/>
            <a:ext cx="7772400" cy="3810000"/>
          </a:xfrm>
        </p:spPr>
        <p:txBody>
          <a:bodyPr/>
          <a:lstStyle/>
          <a:p>
            <a:r>
              <a:rPr lang="en-US" altLang="en-US"/>
              <a:t>The most important report for many analysts, investors or potential investors is the income statement.</a:t>
            </a:r>
          </a:p>
          <a:p>
            <a:pPr>
              <a:lnSpc>
                <a:spcPct val="70000"/>
              </a:lnSpc>
            </a:pPr>
            <a:endParaRPr lang="en-US" altLang="en-US"/>
          </a:p>
          <a:p>
            <a:r>
              <a:rPr lang="en-US" altLang="en-US"/>
              <a:t>It shows how much the corporation earned or lost during the year.</a:t>
            </a:r>
          </a:p>
        </p:txBody>
      </p:sp>
      <p:sp>
        <p:nvSpPr>
          <p:cNvPr id="183299"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a:t>
            </a:r>
          </a:p>
        </p:txBody>
      </p:sp>
      <p:sp>
        <p:nvSpPr>
          <p:cNvPr id="1833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04992CA-7F90-43FD-8744-2B14EA572B9C}" type="slidenum">
              <a:rPr lang="en-US" altLang="en-US" sz="1600">
                <a:latin typeface="Berlin Sans FB" panose="020E0602020502020306" pitchFamily="34" charset="0"/>
              </a:rPr>
              <a:pPr>
                <a:spcBef>
                  <a:spcPct val="0"/>
                </a:spcBef>
                <a:buClrTx/>
                <a:buSzTx/>
                <a:buFontTx/>
                <a:buNone/>
              </a:pPr>
              <a:t>174</a:t>
            </a:fld>
            <a:endParaRPr lang="en-US" altLang="en-US" sz="1600">
              <a:latin typeface="Berlin Sans FB" panose="020E0602020502020306" pitchFamily="34"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685800" y="1752600"/>
            <a:ext cx="7924800" cy="4114800"/>
          </a:xfrm>
        </p:spPr>
        <p:txBody>
          <a:bodyPr/>
          <a:lstStyle/>
          <a:p>
            <a:pPr>
              <a:buFont typeface="Monotype Sorts" pitchFamily="2" charset="2"/>
              <a:buNone/>
            </a:pPr>
            <a:r>
              <a:rPr lang="en-US" altLang="en-US"/>
              <a:t>While the balance sheet shows the fundamental soundness of a company by reflecting its financial position at a given date, the income statement may be of greater interest to investors for the following reasons:</a:t>
            </a:r>
          </a:p>
          <a:p>
            <a:pPr>
              <a:lnSpc>
                <a:spcPct val="80000"/>
              </a:lnSpc>
              <a:buFont typeface="Monotype Sorts" pitchFamily="2" charset="2"/>
              <a:buNone/>
            </a:pPr>
            <a:endParaRPr lang="en-US" altLang="en-US"/>
          </a:p>
          <a:p>
            <a:r>
              <a:rPr lang="en-US" altLang="en-US"/>
              <a:t>The income statement shows the record of a company’s operating results for the whole year.</a:t>
            </a:r>
          </a:p>
        </p:txBody>
      </p:sp>
      <p:sp>
        <p:nvSpPr>
          <p:cNvPr id="18432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cont.</a:t>
            </a:r>
          </a:p>
        </p:txBody>
      </p:sp>
      <p:sp>
        <p:nvSpPr>
          <p:cNvPr id="1843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FF45DC9-8D35-4792-B229-7B63CB49C75D}" type="slidenum">
              <a:rPr lang="en-US" altLang="en-US" sz="1600">
                <a:latin typeface="Berlin Sans FB" panose="020E0602020502020306" pitchFamily="34" charset="0"/>
              </a:rPr>
              <a:pPr>
                <a:spcBef>
                  <a:spcPct val="0"/>
                </a:spcBef>
                <a:buClrTx/>
                <a:buSzTx/>
                <a:buFontTx/>
                <a:buNone/>
              </a:pPr>
              <a:t>175</a:t>
            </a:fld>
            <a:endParaRPr lang="en-US" altLang="en-US" sz="1600">
              <a:latin typeface="Berlin Sans FB" panose="020E0602020502020306" pitchFamily="34"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838200" y="1676400"/>
            <a:ext cx="7772400" cy="4114800"/>
          </a:xfrm>
        </p:spPr>
        <p:txBody>
          <a:bodyPr/>
          <a:lstStyle/>
          <a:p>
            <a:r>
              <a:rPr lang="en-US" altLang="en-US"/>
              <a:t>It also serves as a valuable guide in anticipating how the company may do in the future.</a:t>
            </a:r>
          </a:p>
          <a:p>
            <a:pPr>
              <a:lnSpc>
                <a:spcPct val="30000"/>
              </a:lnSpc>
            </a:pPr>
            <a:endParaRPr lang="en-US" altLang="en-US"/>
          </a:p>
          <a:p>
            <a:r>
              <a:rPr lang="en-US" altLang="en-US"/>
              <a:t>However, the income statement for a single year does not tell the whole story.</a:t>
            </a:r>
          </a:p>
          <a:p>
            <a:pPr>
              <a:lnSpc>
                <a:spcPct val="30000"/>
              </a:lnSpc>
            </a:pPr>
            <a:endParaRPr lang="en-US" altLang="en-US"/>
          </a:p>
          <a:p>
            <a:r>
              <a:rPr lang="en-US" altLang="en-US"/>
              <a:t>The historical record for a series of years is more important than the figures for any single year.</a:t>
            </a:r>
          </a:p>
        </p:txBody>
      </p:sp>
      <p:sp>
        <p:nvSpPr>
          <p:cNvPr id="18534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cont.</a:t>
            </a:r>
          </a:p>
        </p:txBody>
      </p:sp>
      <p:sp>
        <p:nvSpPr>
          <p:cNvPr id="1853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70288C4-D05A-42F0-8127-35C2F5A5A85D}" type="slidenum">
              <a:rPr lang="en-US" altLang="en-US" sz="1600">
                <a:latin typeface="Berlin Sans FB" panose="020E0602020502020306" pitchFamily="34" charset="0"/>
              </a:rPr>
              <a:pPr>
                <a:spcBef>
                  <a:spcPct val="0"/>
                </a:spcBef>
                <a:buClrTx/>
                <a:buSzTx/>
                <a:buFontTx/>
                <a:buNone/>
              </a:pPr>
              <a:t>176</a:t>
            </a:fld>
            <a:endParaRPr lang="en-US" altLang="en-US" sz="1600">
              <a:latin typeface="Berlin Sans FB" panose="020E0602020502020306" pitchFamily="34"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body" idx="1"/>
          </p:nvPr>
        </p:nvSpPr>
        <p:spPr>
          <a:xfrm>
            <a:off x="838200" y="2590800"/>
            <a:ext cx="7772400" cy="3276600"/>
          </a:xfrm>
        </p:spPr>
        <p:txBody>
          <a:bodyPr/>
          <a:lstStyle/>
          <a:p>
            <a:r>
              <a:rPr lang="en-US" altLang="en-US"/>
              <a:t>Typical includes two years in its income statement shown in the beginning of this presentation and gives a 10-year financial summary that will be shown and discussed  later in this presentation.</a:t>
            </a:r>
          </a:p>
        </p:txBody>
      </p:sp>
      <p:sp>
        <p:nvSpPr>
          <p:cNvPr id="18637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cont.</a:t>
            </a:r>
          </a:p>
        </p:txBody>
      </p:sp>
      <p:sp>
        <p:nvSpPr>
          <p:cNvPr id="1863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E69258A-2B23-4A29-95AA-3BA46E1D8994}" type="slidenum">
              <a:rPr lang="en-US" altLang="en-US" sz="1600">
                <a:latin typeface="Berlin Sans FB" panose="020E0602020502020306" pitchFamily="34" charset="0"/>
              </a:rPr>
              <a:pPr>
                <a:spcBef>
                  <a:spcPct val="0"/>
                </a:spcBef>
                <a:buClrTx/>
                <a:buSzTx/>
                <a:buFontTx/>
                <a:buNone/>
              </a:pPr>
              <a:t>177</a:t>
            </a:fld>
            <a:endParaRPr lang="en-US" altLang="en-US" sz="1600">
              <a:latin typeface="Berlin Sans FB" panose="020E0602020502020306" pitchFamily="34" charset="0"/>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p:txBody>
          <a:bodyPr/>
          <a:lstStyle/>
          <a:p>
            <a:r>
              <a:rPr lang="en-US" altLang="en-US"/>
              <a:t>An income statement matches the revenues earned from selling goods and services or other activities against all the costs and outlays incurred to operate the company.</a:t>
            </a:r>
          </a:p>
          <a:p>
            <a:pPr>
              <a:lnSpc>
                <a:spcPct val="30000"/>
              </a:lnSpc>
            </a:pPr>
            <a:endParaRPr lang="en-US" altLang="en-US"/>
          </a:p>
          <a:p>
            <a:r>
              <a:rPr lang="en-US" altLang="en-US"/>
              <a:t>The difference is the net income (or loss) for the year.</a:t>
            </a:r>
          </a:p>
        </p:txBody>
      </p:sp>
      <p:sp>
        <p:nvSpPr>
          <p:cNvPr id="187395"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cont.</a:t>
            </a:r>
          </a:p>
        </p:txBody>
      </p:sp>
      <p:sp>
        <p:nvSpPr>
          <p:cNvPr id="1873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ACF9531-CB0E-4686-96E8-A93DC5B40467}" type="slidenum">
              <a:rPr lang="en-US" altLang="en-US" sz="1600">
                <a:latin typeface="Berlin Sans FB" panose="020E0602020502020306" pitchFamily="34" charset="0"/>
              </a:rPr>
              <a:pPr>
                <a:spcBef>
                  <a:spcPct val="0"/>
                </a:spcBef>
                <a:buClrTx/>
                <a:buSzTx/>
                <a:buFontTx/>
                <a:buNone/>
              </a:pPr>
              <a:t>178</a:t>
            </a:fld>
            <a:endParaRPr lang="en-US" altLang="en-US" sz="1600">
              <a:latin typeface="Berlin Sans FB" panose="020E0602020502020306" pitchFamily="34" charset="0"/>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p:txBody>
          <a:bodyPr/>
          <a:lstStyle/>
          <a:p>
            <a:pPr>
              <a:buFont typeface="Monotype Sorts" pitchFamily="2" charset="2"/>
              <a:buNone/>
            </a:pPr>
            <a:r>
              <a:rPr lang="en-US" altLang="en-US"/>
              <a:t>The costs incurred usually consist of:</a:t>
            </a:r>
          </a:p>
          <a:p>
            <a:r>
              <a:rPr lang="en-US" altLang="en-US"/>
              <a:t>Cost of Sales</a:t>
            </a:r>
          </a:p>
          <a:p>
            <a:r>
              <a:rPr lang="en-US" altLang="en-US"/>
              <a:t>Selling</a:t>
            </a:r>
          </a:p>
          <a:p>
            <a:r>
              <a:rPr lang="en-US" altLang="en-US"/>
              <a:t>General and Administrative expenses such as wages and salaries, rent, supplies and depreciation</a:t>
            </a:r>
          </a:p>
          <a:p>
            <a:r>
              <a:rPr lang="en-US" altLang="en-US"/>
              <a:t>Interest on money borrowed</a:t>
            </a:r>
          </a:p>
          <a:p>
            <a:r>
              <a:rPr lang="en-US" altLang="en-US"/>
              <a:t>Taxes.</a:t>
            </a:r>
          </a:p>
        </p:txBody>
      </p:sp>
      <p:sp>
        <p:nvSpPr>
          <p:cNvPr id="188419"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cont.</a:t>
            </a:r>
          </a:p>
        </p:txBody>
      </p:sp>
      <p:sp>
        <p:nvSpPr>
          <p:cNvPr id="1884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82DC8C4-9FB5-4D49-8A0A-D13909EFD968}" type="slidenum">
              <a:rPr lang="en-US" altLang="en-US" sz="1600">
                <a:latin typeface="Berlin Sans FB" panose="020E0602020502020306" pitchFamily="34" charset="0"/>
              </a:rPr>
              <a:pPr>
                <a:spcBef>
                  <a:spcPct val="0"/>
                </a:spcBef>
                <a:buClrTx/>
                <a:buSzTx/>
                <a:buFontTx/>
                <a:buNone/>
              </a:pPr>
              <a:t>179</a:t>
            </a:fld>
            <a:endParaRPr lang="en-US" altLang="en-US" sz="1600">
              <a:latin typeface="Berlin Sans FB" panose="020E0602020502020306"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153400" cy="647700"/>
          </a:xfrm>
        </p:spPr>
        <p:txBody>
          <a:bodyPr/>
          <a:lstStyle/>
          <a:p>
            <a:pPr algn="ctr"/>
            <a:r>
              <a:rPr lang="en-US" altLang="en-US" b="1"/>
              <a:t>Consolidated Income Statement</a:t>
            </a:r>
          </a:p>
        </p:txBody>
      </p:sp>
      <p:graphicFrame>
        <p:nvGraphicFramePr>
          <p:cNvPr id="23555" name="Object 4"/>
          <p:cNvGraphicFramePr>
            <a:graphicFrameLocks noChangeAspect="1"/>
          </p:cNvGraphicFramePr>
          <p:nvPr/>
        </p:nvGraphicFramePr>
        <p:xfrm>
          <a:off x="304800" y="685800"/>
          <a:ext cx="8534400" cy="5951538"/>
        </p:xfrm>
        <a:graphic>
          <a:graphicData uri="http://schemas.openxmlformats.org/presentationml/2006/ole">
            <mc:AlternateContent xmlns:mc="http://schemas.openxmlformats.org/markup-compatibility/2006">
              <mc:Choice xmlns:v="urn:schemas-microsoft-com:vml" Requires="v">
                <p:oleObj spid="_x0000_s23558" name="Worksheet" r:id="rId3" imgW="4572361" imgH="3210120" progId="Excel.Sheet.8">
                  <p:embed/>
                </p:oleObj>
              </mc:Choice>
              <mc:Fallback>
                <p:oleObj name="Worksheet" r:id="rId3" imgW="4572361" imgH="321012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85800"/>
                        <a:ext cx="8534400" cy="595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07BD7B1-3CC0-4FBE-A395-20BE4CC6CED4}" type="slidenum">
              <a:rPr lang="en-US" altLang="en-US" sz="1600" b="1">
                <a:latin typeface="Berlin Sans FB" panose="020E0602020502020306" pitchFamily="34" charset="0"/>
              </a:rPr>
              <a:pPr>
                <a:spcBef>
                  <a:spcPct val="0"/>
                </a:spcBef>
                <a:buClrTx/>
                <a:buSzTx/>
                <a:buFontTx/>
                <a:buNone/>
              </a:pPr>
              <a:t>18</a:t>
            </a:fld>
            <a:endParaRPr lang="en-US" altLang="en-US" sz="1600" b="1">
              <a:latin typeface="Berlin Sans FB" panose="020E0602020502020306" pitchFamily="34" charset="0"/>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p:txBody>
          <a:bodyPr/>
          <a:lstStyle/>
          <a:p>
            <a:r>
              <a:rPr lang="en-US" altLang="en-US"/>
              <a:t>The most important source of revenue is usually the first item on the income statement.  It represents the primary source of revenue earned by the company from its customers for goods sold or services rendered.</a:t>
            </a:r>
          </a:p>
          <a:p>
            <a:r>
              <a:rPr lang="en-US" altLang="en-US"/>
              <a:t>In Typical Manufacturing’s income statement, it is shown as “</a:t>
            </a:r>
            <a:r>
              <a:rPr lang="en-US" altLang="en-US" i="1">
                <a:solidFill>
                  <a:schemeClr val="accent1"/>
                </a:solidFill>
              </a:rPr>
              <a:t>Net Sales</a:t>
            </a:r>
            <a:r>
              <a:rPr lang="en-US" altLang="en-US"/>
              <a:t>”.</a:t>
            </a:r>
          </a:p>
        </p:txBody>
      </p:sp>
      <p:sp>
        <p:nvSpPr>
          <p:cNvPr id="18944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a:t>
            </a:r>
            <a:br>
              <a:rPr lang="en-US" altLang="en-US"/>
            </a:br>
            <a:r>
              <a:rPr lang="en-US" altLang="en-US"/>
              <a:t>Net Sales</a:t>
            </a:r>
          </a:p>
        </p:txBody>
      </p:sp>
      <p:sp>
        <p:nvSpPr>
          <p:cNvPr id="1894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A9F64D8-F270-4ADD-90E8-3F0D99B50EC9}" type="slidenum">
              <a:rPr lang="en-US" altLang="en-US" sz="1600">
                <a:latin typeface="Berlin Sans FB" panose="020E0602020502020306" pitchFamily="34" charset="0"/>
              </a:rPr>
              <a:pPr>
                <a:spcBef>
                  <a:spcPct val="0"/>
                </a:spcBef>
                <a:buClrTx/>
                <a:buSzTx/>
                <a:buFontTx/>
                <a:buNone/>
              </a:pPr>
              <a:t>180</a:t>
            </a:fld>
            <a:endParaRPr lang="en-US" altLang="en-US" sz="1600">
              <a:latin typeface="Berlin Sans FB" panose="020E0602020502020306" pitchFamily="34" charset="0"/>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838200" y="1752600"/>
            <a:ext cx="7772400" cy="3505200"/>
          </a:xfrm>
        </p:spPr>
        <p:txBody>
          <a:bodyPr/>
          <a:lstStyle/>
          <a:p>
            <a:r>
              <a:rPr lang="en-US" altLang="en-US"/>
              <a:t>The </a:t>
            </a:r>
            <a:r>
              <a:rPr lang="en-US" altLang="en-US" i="1">
                <a:solidFill>
                  <a:schemeClr val="accent1"/>
                </a:solidFill>
              </a:rPr>
              <a:t>net sales</a:t>
            </a:r>
            <a:r>
              <a:rPr lang="en-US" altLang="en-US"/>
              <a:t> item includes the amount reported after taking into consideration returned goods and allowances for price reductions or discounts.</a:t>
            </a:r>
          </a:p>
          <a:p>
            <a:r>
              <a:rPr lang="en-US" altLang="en-US"/>
              <a:t>By comparing 19X9 and 19X8, it can be determined if Typical had a better year in 19X9, or a worse one.</a:t>
            </a:r>
          </a:p>
        </p:txBody>
      </p:sp>
      <p:sp>
        <p:nvSpPr>
          <p:cNvPr id="19046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a:t>
            </a:r>
            <a:br>
              <a:rPr lang="en-US" altLang="en-US"/>
            </a:br>
            <a:r>
              <a:rPr lang="en-US" altLang="en-US"/>
              <a:t>Net Sales, cont. </a:t>
            </a:r>
          </a:p>
        </p:txBody>
      </p:sp>
      <p:sp>
        <p:nvSpPr>
          <p:cNvPr id="190468" name="Text Box 4"/>
          <p:cNvSpPr txBox="1">
            <a:spLocks noChangeArrowheads="1"/>
          </p:cNvSpPr>
          <p:nvPr/>
        </p:nvSpPr>
        <p:spPr bwMode="auto">
          <a:xfrm>
            <a:off x="1778000" y="5505450"/>
            <a:ext cx="5897563"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33  Net Sales                    $765,050</a:t>
            </a:r>
          </a:p>
        </p:txBody>
      </p:sp>
      <p:sp>
        <p:nvSpPr>
          <p:cNvPr id="19046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CA44F61-08EC-4B71-A974-9D360CB09A31}" type="slidenum">
              <a:rPr lang="en-US" altLang="en-US" sz="1600">
                <a:latin typeface="Berlin Sans FB" panose="020E0602020502020306" pitchFamily="34" charset="0"/>
              </a:rPr>
              <a:pPr>
                <a:spcBef>
                  <a:spcPct val="0"/>
                </a:spcBef>
                <a:buClrTx/>
                <a:buSzTx/>
                <a:buFontTx/>
                <a:buNone/>
              </a:pPr>
              <a:t>181</a:t>
            </a:fld>
            <a:endParaRPr lang="en-US" altLang="en-US" sz="1600">
              <a:latin typeface="Berlin Sans FB" panose="020E0602020502020306" pitchFamily="34" charset="0"/>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762000" y="1600200"/>
            <a:ext cx="7924800" cy="4953000"/>
          </a:xfrm>
        </p:spPr>
        <p:txBody>
          <a:bodyPr/>
          <a:lstStyle/>
          <a:p>
            <a:r>
              <a:rPr lang="en-US" altLang="en-US"/>
              <a:t>In a manufacturing establishment, </a:t>
            </a:r>
            <a:r>
              <a:rPr lang="en-US" altLang="en-US" i="1">
                <a:solidFill>
                  <a:schemeClr val="accent1"/>
                </a:solidFill>
              </a:rPr>
              <a:t>Cost of Sales</a:t>
            </a:r>
            <a:r>
              <a:rPr lang="en-US" altLang="en-US"/>
              <a:t> represents all the costs the company incurs to purchase and convert raw materials into the finished products that it sells.</a:t>
            </a:r>
          </a:p>
          <a:p>
            <a:pPr>
              <a:lnSpc>
                <a:spcPct val="70000"/>
              </a:lnSpc>
            </a:pPr>
            <a:endParaRPr lang="en-US" altLang="en-US"/>
          </a:p>
          <a:p>
            <a:r>
              <a:rPr lang="en-US" altLang="en-US"/>
              <a:t>These costs are commonly known as </a:t>
            </a:r>
            <a:r>
              <a:rPr lang="en-US" altLang="en-US" i="1">
                <a:solidFill>
                  <a:schemeClr val="accent1"/>
                </a:solidFill>
              </a:rPr>
              <a:t>Product Costs, </a:t>
            </a:r>
            <a:r>
              <a:rPr lang="en-US" altLang="en-US"/>
              <a:t>they are those costs that can be identified with the purchase or manufacture of goods made available for sale.</a:t>
            </a:r>
          </a:p>
        </p:txBody>
      </p:sp>
      <p:sp>
        <p:nvSpPr>
          <p:cNvPr id="19149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Cost of Sales</a:t>
            </a:r>
          </a:p>
        </p:txBody>
      </p:sp>
      <p:sp>
        <p:nvSpPr>
          <p:cNvPr id="1914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BE1E603-B748-4059-980D-DC626294092A}" type="slidenum">
              <a:rPr lang="en-US" altLang="en-US" sz="1600">
                <a:latin typeface="Berlin Sans FB" panose="020E0602020502020306" pitchFamily="34" charset="0"/>
              </a:rPr>
              <a:pPr>
                <a:spcBef>
                  <a:spcPct val="0"/>
                </a:spcBef>
                <a:buClrTx/>
                <a:buSzTx/>
                <a:buFontTx/>
                <a:buNone/>
              </a:pPr>
              <a:t>182</a:t>
            </a:fld>
            <a:endParaRPr lang="en-US" altLang="en-US" sz="1600">
              <a:latin typeface="Berlin Sans FB" panose="020E0602020502020306" pitchFamily="34" charset="0"/>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p:txBody>
          <a:bodyPr/>
          <a:lstStyle/>
          <a:p>
            <a:pPr>
              <a:buFont typeface="Monotype Sorts" pitchFamily="2" charset="2"/>
              <a:buNone/>
            </a:pPr>
            <a:r>
              <a:rPr lang="en-US" altLang="en-US"/>
              <a:t>There are three basic components of product cost:</a:t>
            </a:r>
          </a:p>
          <a:p>
            <a:r>
              <a:rPr lang="en-US" altLang="en-US"/>
              <a:t>Direct Materials</a:t>
            </a:r>
          </a:p>
          <a:p>
            <a:pPr>
              <a:lnSpc>
                <a:spcPct val="50000"/>
              </a:lnSpc>
            </a:pPr>
            <a:endParaRPr lang="en-US" altLang="en-US"/>
          </a:p>
          <a:p>
            <a:r>
              <a:rPr lang="en-US" altLang="en-US"/>
              <a:t>Direct Labor</a:t>
            </a:r>
          </a:p>
          <a:p>
            <a:pPr>
              <a:lnSpc>
                <a:spcPct val="50000"/>
              </a:lnSpc>
            </a:pPr>
            <a:endParaRPr lang="en-US" altLang="en-US"/>
          </a:p>
          <a:p>
            <a:r>
              <a:rPr lang="en-US" altLang="en-US"/>
              <a:t>Manufacturing Overhead</a:t>
            </a:r>
          </a:p>
        </p:txBody>
      </p:sp>
      <p:sp>
        <p:nvSpPr>
          <p:cNvPr id="192515"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Cost of Sales, cont.</a:t>
            </a:r>
          </a:p>
        </p:txBody>
      </p:sp>
      <p:sp>
        <p:nvSpPr>
          <p:cNvPr id="1925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A75205E-205C-400A-A5C5-5D8D70BE5EFA}" type="slidenum">
              <a:rPr lang="en-US" altLang="en-US" sz="1600">
                <a:latin typeface="Berlin Sans FB" panose="020E0602020502020306" pitchFamily="34" charset="0"/>
              </a:rPr>
              <a:pPr>
                <a:spcBef>
                  <a:spcPct val="0"/>
                </a:spcBef>
                <a:buClrTx/>
                <a:buSzTx/>
                <a:buFontTx/>
                <a:buNone/>
              </a:pPr>
              <a:t>183</a:t>
            </a:fld>
            <a:endParaRPr lang="en-US" altLang="en-US" sz="1600">
              <a:latin typeface="Berlin Sans FB" panose="020E0602020502020306" pitchFamily="34" charset="0"/>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body" idx="1"/>
          </p:nvPr>
        </p:nvSpPr>
        <p:spPr/>
        <p:txBody>
          <a:bodyPr/>
          <a:lstStyle/>
          <a:p>
            <a:r>
              <a:rPr lang="en-US" altLang="en-US"/>
              <a:t>Direct materials and direct labor costs can be directly traced to the finished product.</a:t>
            </a:r>
          </a:p>
          <a:p>
            <a:endParaRPr lang="en-US" altLang="en-US"/>
          </a:p>
          <a:p>
            <a:r>
              <a:rPr lang="en-US" altLang="en-US"/>
              <a:t>For example, for a furniture manufacturer, lumber would be a direct material cost and carpenter wages would be a direct labor cost.</a:t>
            </a:r>
          </a:p>
          <a:p>
            <a:endParaRPr lang="en-US" altLang="en-US"/>
          </a:p>
        </p:txBody>
      </p:sp>
      <p:sp>
        <p:nvSpPr>
          <p:cNvPr id="193539"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Cost of Sales, cont.</a:t>
            </a:r>
          </a:p>
        </p:txBody>
      </p:sp>
      <p:sp>
        <p:nvSpPr>
          <p:cNvPr id="1935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D9FE054-8836-4C97-B4E4-DD8EBE440243}" type="slidenum">
              <a:rPr lang="en-US" altLang="en-US" sz="1600">
                <a:latin typeface="Berlin Sans FB" panose="020E0602020502020306" pitchFamily="34" charset="0"/>
              </a:rPr>
              <a:pPr>
                <a:spcBef>
                  <a:spcPct val="0"/>
                </a:spcBef>
                <a:buClrTx/>
                <a:buSzTx/>
                <a:buFontTx/>
                <a:buNone/>
              </a:pPr>
              <a:t>184</a:t>
            </a:fld>
            <a:endParaRPr lang="en-US" altLang="en-US" sz="1600">
              <a:latin typeface="Berlin Sans FB" panose="020E0602020502020306" pitchFamily="34" charset="0"/>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685800" y="2209800"/>
            <a:ext cx="8153400" cy="3962400"/>
          </a:xfrm>
        </p:spPr>
        <p:txBody>
          <a:bodyPr/>
          <a:lstStyle/>
          <a:p>
            <a:r>
              <a:rPr lang="en-US" altLang="en-US"/>
              <a:t>Manufacturing overhead costs, while associated with the manufacturing process, cannot be traceable to the finished product.</a:t>
            </a:r>
          </a:p>
          <a:p>
            <a:pPr>
              <a:lnSpc>
                <a:spcPct val="30000"/>
              </a:lnSpc>
            </a:pPr>
            <a:endParaRPr lang="en-US" altLang="en-US"/>
          </a:p>
          <a:p>
            <a:r>
              <a:rPr lang="en-US" altLang="en-US"/>
              <a:t>Examples of manufacturing overhead costs are costs associated with operating the factory plant.  </a:t>
            </a:r>
          </a:p>
          <a:p>
            <a:pPr>
              <a:lnSpc>
                <a:spcPct val="10000"/>
              </a:lnSpc>
            </a:pPr>
            <a:endParaRPr lang="en-US" altLang="en-US"/>
          </a:p>
        </p:txBody>
      </p:sp>
      <p:sp>
        <p:nvSpPr>
          <p:cNvPr id="19456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Cost of Sales, cont.</a:t>
            </a:r>
          </a:p>
        </p:txBody>
      </p:sp>
      <p:sp>
        <p:nvSpPr>
          <p:cNvPr id="1945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A940C85-8523-4046-AA12-025CBA3A1B48}" type="slidenum">
              <a:rPr lang="en-US" altLang="en-US" sz="1600">
                <a:latin typeface="Berlin Sans FB" panose="020E0602020502020306" pitchFamily="34" charset="0"/>
              </a:rPr>
              <a:pPr>
                <a:spcBef>
                  <a:spcPct val="0"/>
                </a:spcBef>
                <a:buClrTx/>
                <a:buSzTx/>
                <a:buFontTx/>
                <a:buNone/>
              </a:pPr>
              <a:t>185</a:t>
            </a:fld>
            <a:endParaRPr lang="en-US" altLang="en-US" sz="1600">
              <a:latin typeface="Berlin Sans FB" panose="020E0602020502020306" pitchFamily="34"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685800" y="2209800"/>
            <a:ext cx="7924800" cy="1828800"/>
          </a:xfrm>
        </p:spPr>
        <p:txBody>
          <a:bodyPr/>
          <a:lstStyle/>
          <a:p>
            <a:r>
              <a:rPr lang="en-US" altLang="en-US"/>
              <a:t>Such as rent, electricity, suppliers, depreciation, maintenance and repairs and the salaries of production supervisors.</a:t>
            </a:r>
          </a:p>
        </p:txBody>
      </p:sp>
      <p:sp>
        <p:nvSpPr>
          <p:cNvPr id="19558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Cost of Sales, cont.</a:t>
            </a:r>
          </a:p>
        </p:txBody>
      </p:sp>
      <p:sp>
        <p:nvSpPr>
          <p:cNvPr id="195588" name="Text Box 4"/>
          <p:cNvSpPr txBox="1">
            <a:spLocks noChangeArrowheads="1"/>
          </p:cNvSpPr>
          <p:nvPr/>
        </p:nvSpPr>
        <p:spPr bwMode="auto">
          <a:xfrm>
            <a:off x="1524000" y="4495800"/>
            <a:ext cx="6292850"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34  Cost of Sales                  $535,000</a:t>
            </a:r>
          </a:p>
        </p:txBody>
      </p:sp>
      <p:sp>
        <p:nvSpPr>
          <p:cNvPr id="19558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630DDCA-0BCB-41F3-AE5D-34399E0CEDB8}" type="slidenum">
              <a:rPr lang="en-US" altLang="en-US" sz="1600">
                <a:latin typeface="Berlin Sans FB" panose="020E0602020502020306" pitchFamily="34" charset="0"/>
              </a:rPr>
              <a:pPr>
                <a:spcBef>
                  <a:spcPct val="0"/>
                </a:spcBef>
                <a:buClrTx/>
                <a:buSzTx/>
                <a:buFontTx/>
                <a:buNone/>
              </a:pPr>
              <a:t>186</a:t>
            </a:fld>
            <a:endParaRPr lang="en-US" altLang="en-US" sz="1600">
              <a:latin typeface="Berlin Sans FB" panose="020E0602020502020306" pitchFamily="34" charset="0"/>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body" idx="1"/>
          </p:nvPr>
        </p:nvSpPr>
        <p:spPr/>
        <p:txBody>
          <a:bodyPr/>
          <a:lstStyle/>
          <a:p>
            <a:r>
              <a:rPr lang="en-US" altLang="en-US"/>
              <a:t>Gross Margin is the excess of sales over cost of sales.</a:t>
            </a:r>
          </a:p>
          <a:p>
            <a:pPr>
              <a:lnSpc>
                <a:spcPct val="70000"/>
              </a:lnSpc>
            </a:pPr>
            <a:endParaRPr lang="en-US" altLang="en-US"/>
          </a:p>
          <a:p>
            <a:r>
              <a:rPr lang="en-US" altLang="en-US"/>
              <a:t>It represents the actual direct profit from sales after considering product costs.</a:t>
            </a:r>
          </a:p>
          <a:p>
            <a:pPr>
              <a:lnSpc>
                <a:spcPct val="60000"/>
              </a:lnSpc>
            </a:pPr>
            <a:endParaRPr lang="en-US" altLang="en-US"/>
          </a:p>
          <a:p>
            <a:r>
              <a:rPr lang="en-US" altLang="en-US"/>
              <a:t>Comparing period-to-period gross margin trends in absolute dollars is a useful analytical tool.</a:t>
            </a:r>
          </a:p>
        </p:txBody>
      </p:sp>
      <p:sp>
        <p:nvSpPr>
          <p:cNvPr id="196611" name="Rectangle 4"/>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Gross Margin</a:t>
            </a:r>
          </a:p>
        </p:txBody>
      </p:sp>
      <p:sp>
        <p:nvSpPr>
          <p:cNvPr id="1966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33DDE4C-C46D-4D57-8DF6-544265737971}" type="slidenum">
              <a:rPr lang="en-US" altLang="en-US" sz="1600">
                <a:latin typeface="Berlin Sans FB" panose="020E0602020502020306" pitchFamily="34" charset="0"/>
              </a:rPr>
              <a:pPr>
                <a:spcBef>
                  <a:spcPct val="0"/>
                </a:spcBef>
                <a:buClrTx/>
                <a:buSzTx/>
                <a:buFontTx/>
                <a:buNone/>
              </a:pPr>
              <a:t>187</a:t>
            </a:fld>
            <a:endParaRPr lang="en-US" altLang="en-US" sz="1600">
              <a:latin typeface="Berlin Sans FB" panose="020E0602020502020306" pitchFamily="34" charset="0"/>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838200" y="1752600"/>
            <a:ext cx="7772400" cy="2590800"/>
          </a:xfrm>
        </p:spPr>
        <p:txBody>
          <a:bodyPr/>
          <a:lstStyle/>
          <a:p>
            <a:r>
              <a:rPr lang="en-US" altLang="en-US"/>
              <a:t>Also, comparing the </a:t>
            </a:r>
            <a:r>
              <a:rPr lang="en-US" altLang="en-US" i="1">
                <a:solidFill>
                  <a:schemeClr val="accent1"/>
                </a:solidFill>
              </a:rPr>
              <a:t>gross margin percentage</a:t>
            </a:r>
            <a:r>
              <a:rPr lang="en-US" altLang="en-US"/>
              <a:t> from year to year.</a:t>
            </a:r>
          </a:p>
          <a:p>
            <a:pPr>
              <a:lnSpc>
                <a:spcPct val="70000"/>
              </a:lnSpc>
            </a:pPr>
            <a:endParaRPr lang="en-US" altLang="en-US"/>
          </a:p>
          <a:p>
            <a:r>
              <a:rPr lang="en-US" altLang="en-US" i="1">
                <a:solidFill>
                  <a:schemeClr val="accent1"/>
                </a:solidFill>
              </a:rPr>
              <a:t>Gross Margin Percentage</a:t>
            </a:r>
            <a:r>
              <a:rPr lang="en-US" altLang="en-US"/>
              <a:t> is computed by dividing gross margin by net sales.</a:t>
            </a:r>
          </a:p>
        </p:txBody>
      </p:sp>
      <p:sp>
        <p:nvSpPr>
          <p:cNvPr id="197635"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Gross Margin, cont.</a:t>
            </a:r>
          </a:p>
        </p:txBody>
      </p:sp>
      <p:sp>
        <p:nvSpPr>
          <p:cNvPr id="197636" name="Text Box 4"/>
          <p:cNvSpPr txBox="1">
            <a:spLocks noChangeArrowheads="1"/>
          </p:cNvSpPr>
          <p:nvPr/>
        </p:nvSpPr>
        <p:spPr bwMode="auto">
          <a:xfrm>
            <a:off x="1581150" y="4514850"/>
            <a:ext cx="6292850" cy="15541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35  Gross Margin                 $230,050</a:t>
            </a:r>
          </a:p>
          <a:p>
            <a:pPr algn="ctr">
              <a:spcBef>
                <a:spcPct val="0"/>
              </a:spcBef>
              <a:buClrTx/>
              <a:buSzTx/>
              <a:buFontTx/>
              <a:buNone/>
            </a:pPr>
            <a:r>
              <a:rPr lang="en-US" altLang="en-US" sz="3200"/>
              <a:t>  Gross Margin Percentage    30%</a:t>
            </a:r>
          </a:p>
          <a:p>
            <a:pPr algn="ctr">
              <a:spcBef>
                <a:spcPct val="0"/>
              </a:spcBef>
              <a:buClrTx/>
              <a:buSzTx/>
              <a:buFontTx/>
              <a:buNone/>
            </a:pPr>
            <a:r>
              <a:rPr lang="en-US" altLang="en-US" sz="3200"/>
              <a:t>($230,050 / $765,050)</a:t>
            </a:r>
          </a:p>
        </p:txBody>
      </p:sp>
      <p:sp>
        <p:nvSpPr>
          <p:cNvPr id="19763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75A2FE0-E300-4C8F-B97B-FA4F5360FB52}" type="slidenum">
              <a:rPr lang="en-US" altLang="en-US" sz="1600">
                <a:latin typeface="Berlin Sans FB" panose="020E0602020502020306" pitchFamily="34" charset="0"/>
              </a:rPr>
              <a:pPr>
                <a:spcBef>
                  <a:spcPct val="0"/>
                </a:spcBef>
                <a:buClrTx/>
                <a:buSzTx/>
                <a:buFontTx/>
                <a:buNone/>
              </a:pPr>
              <a:t>188</a:t>
            </a:fld>
            <a:endParaRPr lang="en-US" altLang="en-US" sz="1600">
              <a:latin typeface="Berlin Sans FB" panose="020E0602020502020306" pitchFamily="34" charset="0"/>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xfrm>
            <a:off x="838200" y="1524000"/>
            <a:ext cx="8001000" cy="3429000"/>
          </a:xfrm>
        </p:spPr>
        <p:txBody>
          <a:bodyPr/>
          <a:lstStyle/>
          <a:p>
            <a:r>
              <a:rPr lang="en-US" altLang="en-US"/>
              <a:t>Each year’s decline in value of non-manufacturing facilities would be captured in Depreciation and Amortization.</a:t>
            </a:r>
          </a:p>
          <a:p>
            <a:pPr>
              <a:lnSpc>
                <a:spcPct val="50000"/>
              </a:lnSpc>
            </a:pPr>
            <a:endParaRPr lang="en-US" altLang="en-US"/>
          </a:p>
          <a:p>
            <a:r>
              <a:rPr lang="en-US" altLang="en-US" i="1">
                <a:solidFill>
                  <a:schemeClr val="accent1"/>
                </a:solidFill>
              </a:rPr>
              <a:t>Amortization</a:t>
            </a:r>
            <a:r>
              <a:rPr lang="en-US" altLang="en-US"/>
              <a:t>, as reported in this line item, represents the decline in useful value of an intangible, such as a 17-year patent.</a:t>
            </a:r>
          </a:p>
        </p:txBody>
      </p:sp>
      <p:sp>
        <p:nvSpPr>
          <p:cNvPr id="198659"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Depreciation and Amortization</a:t>
            </a:r>
          </a:p>
        </p:txBody>
      </p:sp>
      <p:sp>
        <p:nvSpPr>
          <p:cNvPr id="198660" name="Text Box 4"/>
          <p:cNvSpPr txBox="1">
            <a:spLocks noChangeArrowheads="1"/>
          </p:cNvSpPr>
          <p:nvPr/>
        </p:nvSpPr>
        <p:spPr bwMode="auto">
          <a:xfrm>
            <a:off x="609600" y="5562600"/>
            <a:ext cx="7985125"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36 Depreciation and Amortization         $28,050</a:t>
            </a:r>
          </a:p>
        </p:txBody>
      </p:sp>
      <p:sp>
        <p:nvSpPr>
          <p:cNvPr id="19866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CE0A7AF-4D05-47C7-A37D-4A2D2C162C6B}" type="slidenum">
              <a:rPr lang="en-US" altLang="en-US" sz="1600">
                <a:latin typeface="Berlin Sans FB" panose="020E0602020502020306" pitchFamily="34" charset="0"/>
              </a:rPr>
              <a:pPr>
                <a:spcBef>
                  <a:spcPct val="0"/>
                </a:spcBef>
                <a:buClrTx/>
                <a:buSzTx/>
                <a:buFontTx/>
                <a:buNone/>
              </a:pPr>
              <a:t>189</a:t>
            </a:fld>
            <a:endParaRPr lang="en-US" altLang="en-US" sz="1600">
              <a:latin typeface="Berlin Sans FB" panose="020E0602020502020306"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noFill/>
        </p:spPr>
        <p:txBody>
          <a:bodyPr/>
          <a:lstStyle/>
          <a:p>
            <a:pPr algn="ctr"/>
            <a:r>
              <a:rPr lang="en-US" altLang="en-US" sz="3600" b="1"/>
              <a:t>Consolidated Income Statement, continued</a:t>
            </a:r>
          </a:p>
        </p:txBody>
      </p:sp>
      <p:graphicFrame>
        <p:nvGraphicFramePr>
          <p:cNvPr id="24579" name="Object 5"/>
          <p:cNvGraphicFramePr>
            <a:graphicFrameLocks noChangeAspect="1"/>
          </p:cNvGraphicFramePr>
          <p:nvPr/>
        </p:nvGraphicFramePr>
        <p:xfrm>
          <a:off x="457200" y="2819400"/>
          <a:ext cx="8458200" cy="1592263"/>
        </p:xfrm>
        <a:graphic>
          <a:graphicData uri="http://schemas.openxmlformats.org/presentationml/2006/ole">
            <mc:AlternateContent xmlns:mc="http://schemas.openxmlformats.org/markup-compatibility/2006">
              <mc:Choice xmlns:v="urn:schemas-microsoft-com:vml" Requires="v">
                <p:oleObj spid="_x0000_s24582" name="Worksheet" r:id="rId3" imgW="4334292" imgH="657720" progId="Excel.Sheet.8">
                  <p:embed/>
                </p:oleObj>
              </mc:Choice>
              <mc:Fallback>
                <p:oleObj name="Worksheet" r:id="rId3" imgW="4334292" imgH="657720"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19400"/>
                        <a:ext cx="8458200" cy="15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BBEDAD6-285D-4C8F-B28E-313D016BAD22}" type="slidenum">
              <a:rPr lang="en-US" altLang="en-US" sz="1600" b="1">
                <a:latin typeface="Berlin Sans FB" panose="020E0602020502020306" pitchFamily="34" charset="0"/>
              </a:rPr>
              <a:pPr>
                <a:spcBef>
                  <a:spcPct val="0"/>
                </a:spcBef>
                <a:buClrTx/>
                <a:buSzTx/>
                <a:buFontTx/>
                <a:buNone/>
              </a:pPr>
              <a:t>19</a:t>
            </a:fld>
            <a:endParaRPr lang="en-US" altLang="en-US" sz="1600" b="1">
              <a:latin typeface="Berlin Sans FB" panose="020E0602020502020306" pitchFamily="34" charset="0"/>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685800" y="2590800"/>
            <a:ext cx="8001000" cy="3352800"/>
          </a:xfrm>
        </p:spPr>
        <p:txBody>
          <a:bodyPr/>
          <a:lstStyle/>
          <a:p>
            <a:r>
              <a:rPr lang="en-US" altLang="en-US"/>
              <a:t>These expenses are generally grouped separately from cost of sales so that the reader of an income statement may see the extent of selling and administrative costs.</a:t>
            </a:r>
          </a:p>
        </p:txBody>
      </p:sp>
      <p:sp>
        <p:nvSpPr>
          <p:cNvPr id="19968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Selling, General, and Administrative Expenses</a:t>
            </a:r>
          </a:p>
        </p:txBody>
      </p:sp>
      <p:sp>
        <p:nvSpPr>
          <p:cNvPr id="1996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4BFFB49-9A85-4156-A804-170BD889EE76}" type="slidenum">
              <a:rPr lang="en-US" altLang="en-US" sz="1600">
                <a:latin typeface="Berlin Sans FB" panose="020E0602020502020306" pitchFamily="34" charset="0"/>
              </a:rPr>
              <a:pPr>
                <a:spcBef>
                  <a:spcPct val="0"/>
                </a:spcBef>
                <a:buClrTx/>
                <a:buSzTx/>
                <a:buFontTx/>
                <a:buNone/>
              </a:pPr>
              <a:t>190</a:t>
            </a:fld>
            <a:endParaRPr lang="en-US" altLang="en-US" sz="1600">
              <a:latin typeface="Berlin Sans FB" panose="020E0602020502020306" pitchFamily="34" charset="0"/>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idx="1"/>
          </p:nvPr>
        </p:nvSpPr>
        <p:spPr>
          <a:xfrm>
            <a:off x="838200" y="1600200"/>
            <a:ext cx="7772400" cy="3429000"/>
          </a:xfrm>
        </p:spPr>
        <p:txBody>
          <a:bodyPr/>
          <a:lstStyle/>
          <a:p>
            <a:pPr>
              <a:buFont typeface="Monotype Sorts" pitchFamily="2" charset="2"/>
              <a:buNone/>
            </a:pPr>
            <a:r>
              <a:rPr lang="en-US" altLang="en-US"/>
              <a:t>These include expenses such as:</a:t>
            </a:r>
          </a:p>
          <a:p>
            <a:r>
              <a:rPr lang="en-US" altLang="en-US"/>
              <a:t>Sales agents’ salaries and commissions</a:t>
            </a:r>
          </a:p>
          <a:p>
            <a:r>
              <a:rPr lang="en-US" altLang="en-US"/>
              <a:t>Advertising and promotion</a:t>
            </a:r>
          </a:p>
          <a:p>
            <a:r>
              <a:rPr lang="en-US" altLang="en-US"/>
              <a:t>Travel and entertainment.</a:t>
            </a:r>
          </a:p>
          <a:p>
            <a:r>
              <a:rPr lang="en-US" altLang="en-US"/>
              <a:t>Executives’ salaries</a:t>
            </a:r>
          </a:p>
          <a:p>
            <a:r>
              <a:rPr lang="en-US" altLang="en-US"/>
              <a:t>Office payroll and expenses.</a:t>
            </a:r>
          </a:p>
        </p:txBody>
      </p:sp>
      <p:sp>
        <p:nvSpPr>
          <p:cNvPr id="20070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Selling, General, and Administrative Expenses, cont.</a:t>
            </a:r>
          </a:p>
        </p:txBody>
      </p:sp>
      <p:sp>
        <p:nvSpPr>
          <p:cNvPr id="200708" name="Text Box 4"/>
          <p:cNvSpPr txBox="1">
            <a:spLocks noChangeArrowheads="1"/>
          </p:cNvSpPr>
          <p:nvPr/>
        </p:nvSpPr>
        <p:spPr bwMode="auto">
          <a:xfrm>
            <a:off x="1295400" y="5181600"/>
            <a:ext cx="6765925" cy="10668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37 Selling, General, and Administrative </a:t>
            </a:r>
          </a:p>
          <a:p>
            <a:pPr algn="ctr">
              <a:spcBef>
                <a:spcPct val="0"/>
              </a:spcBef>
              <a:buClrTx/>
              <a:buSzTx/>
              <a:buFontTx/>
              <a:buNone/>
            </a:pPr>
            <a:r>
              <a:rPr lang="en-US" altLang="en-US" sz="3200"/>
              <a:t>Expenses       $96,804</a:t>
            </a:r>
          </a:p>
        </p:txBody>
      </p:sp>
      <p:sp>
        <p:nvSpPr>
          <p:cNvPr id="20070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79EA2FD-A7EE-4F27-BD95-26545759F669}" type="slidenum">
              <a:rPr lang="en-US" altLang="en-US" sz="1600">
                <a:latin typeface="Berlin Sans FB" panose="020E0602020502020306" pitchFamily="34" charset="0"/>
              </a:rPr>
              <a:pPr>
                <a:spcBef>
                  <a:spcPct val="0"/>
                </a:spcBef>
                <a:buClrTx/>
                <a:buSzTx/>
                <a:buFontTx/>
                <a:buNone/>
              </a:pPr>
              <a:t>191</a:t>
            </a:fld>
            <a:endParaRPr lang="en-US" altLang="en-US" sz="1600">
              <a:latin typeface="Berlin Sans FB" panose="020E0602020502020306" pitchFamily="34" charset="0"/>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body" idx="1"/>
          </p:nvPr>
        </p:nvSpPr>
        <p:spPr>
          <a:xfrm>
            <a:off x="838200" y="2057400"/>
            <a:ext cx="7772400" cy="1676400"/>
          </a:xfrm>
        </p:spPr>
        <p:txBody>
          <a:bodyPr/>
          <a:lstStyle/>
          <a:p>
            <a:r>
              <a:rPr lang="en-US" altLang="en-US"/>
              <a:t>Subtracting all operating expenses from the net sales figure determines </a:t>
            </a:r>
            <a:r>
              <a:rPr lang="en-US" altLang="en-US" i="1">
                <a:solidFill>
                  <a:schemeClr val="accent1"/>
                </a:solidFill>
              </a:rPr>
              <a:t>Operating Income.</a:t>
            </a:r>
          </a:p>
        </p:txBody>
      </p:sp>
      <p:sp>
        <p:nvSpPr>
          <p:cNvPr id="20173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Operating Income</a:t>
            </a:r>
          </a:p>
        </p:txBody>
      </p:sp>
      <p:sp>
        <p:nvSpPr>
          <p:cNvPr id="201732" name="Text Box 5"/>
          <p:cNvSpPr txBox="1">
            <a:spLocks noChangeArrowheads="1"/>
          </p:cNvSpPr>
          <p:nvPr/>
        </p:nvSpPr>
        <p:spPr bwMode="auto">
          <a:xfrm>
            <a:off x="1447800" y="4572000"/>
            <a:ext cx="6686550"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38 Operating Income               $105,196</a:t>
            </a:r>
          </a:p>
        </p:txBody>
      </p:sp>
      <p:sp>
        <p:nvSpPr>
          <p:cNvPr id="20173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D2C9F7C-413B-46BF-B987-24D885889E1E}" type="slidenum">
              <a:rPr lang="en-US" altLang="en-US" sz="1600">
                <a:latin typeface="Berlin Sans FB" panose="020E0602020502020306" pitchFamily="34" charset="0"/>
              </a:rPr>
              <a:pPr>
                <a:spcBef>
                  <a:spcPct val="0"/>
                </a:spcBef>
                <a:buClrTx/>
                <a:buSzTx/>
                <a:buFontTx/>
                <a:buNone/>
              </a:pPr>
              <a:t>192</a:t>
            </a:fld>
            <a:endParaRPr lang="en-US" altLang="en-US" sz="1600">
              <a:latin typeface="Berlin Sans FB" panose="020E0602020502020306" pitchFamily="34" charset="0"/>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a:xfrm>
            <a:off x="838200" y="2133600"/>
            <a:ext cx="7772400" cy="2057400"/>
          </a:xfrm>
        </p:spPr>
        <p:txBody>
          <a:bodyPr/>
          <a:lstStyle/>
          <a:p>
            <a:r>
              <a:rPr lang="en-US" altLang="en-US"/>
              <a:t>An additional source of revenue comes from </a:t>
            </a:r>
            <a:r>
              <a:rPr lang="en-US" altLang="en-US" i="1">
                <a:solidFill>
                  <a:schemeClr val="accent1"/>
                </a:solidFill>
              </a:rPr>
              <a:t>dividends and interest</a:t>
            </a:r>
            <a:r>
              <a:rPr lang="en-US" altLang="en-US"/>
              <a:t> received by the company from it investment in stocks and bonds.</a:t>
            </a:r>
          </a:p>
        </p:txBody>
      </p:sp>
      <p:sp>
        <p:nvSpPr>
          <p:cNvPr id="202755"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Dividend and Interest Income</a:t>
            </a:r>
          </a:p>
        </p:txBody>
      </p:sp>
      <p:sp>
        <p:nvSpPr>
          <p:cNvPr id="202756" name="Text Box 4"/>
          <p:cNvSpPr txBox="1">
            <a:spLocks noChangeArrowheads="1"/>
          </p:cNvSpPr>
          <p:nvPr/>
        </p:nvSpPr>
        <p:spPr bwMode="auto">
          <a:xfrm>
            <a:off x="715963" y="4438650"/>
            <a:ext cx="8031162"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39 Dividends and Interest Income            $5,250</a:t>
            </a:r>
          </a:p>
        </p:txBody>
      </p:sp>
      <p:sp>
        <p:nvSpPr>
          <p:cNvPr id="20275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34DDA7D-8F88-428D-8E01-400FC6C8500A}" type="slidenum">
              <a:rPr lang="en-US" altLang="en-US" sz="1600">
                <a:latin typeface="Berlin Sans FB" panose="020E0602020502020306" pitchFamily="34" charset="0"/>
              </a:rPr>
              <a:pPr>
                <a:spcBef>
                  <a:spcPct val="0"/>
                </a:spcBef>
                <a:buClrTx/>
                <a:buSzTx/>
                <a:buFontTx/>
                <a:buNone/>
              </a:pPr>
              <a:t>193</a:t>
            </a:fld>
            <a:endParaRPr lang="en-US" altLang="en-US" sz="1600">
              <a:latin typeface="Berlin Sans FB" panose="020E0602020502020306" pitchFamily="34" charset="0"/>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838200" y="1524000"/>
            <a:ext cx="7772400" cy="4800600"/>
          </a:xfrm>
        </p:spPr>
        <p:txBody>
          <a:bodyPr/>
          <a:lstStyle/>
          <a:p>
            <a:r>
              <a:rPr lang="en-US" altLang="en-US"/>
              <a:t>The</a:t>
            </a:r>
            <a:r>
              <a:rPr lang="en-US" altLang="en-US" i="1">
                <a:solidFill>
                  <a:schemeClr val="accent1"/>
                </a:solidFill>
              </a:rPr>
              <a:t> interest</a:t>
            </a:r>
            <a:r>
              <a:rPr lang="en-US" altLang="en-US"/>
              <a:t> earned by bondholders for the use of their money is sometimes referred to as a </a:t>
            </a:r>
            <a:r>
              <a:rPr lang="en-US" altLang="en-US" i="1">
                <a:solidFill>
                  <a:schemeClr val="accent1"/>
                </a:solidFill>
              </a:rPr>
              <a:t>fixed charge</a:t>
            </a:r>
            <a:r>
              <a:rPr lang="en-US" altLang="en-US"/>
              <a:t>.</a:t>
            </a:r>
          </a:p>
          <a:p>
            <a:pPr>
              <a:lnSpc>
                <a:spcPct val="10000"/>
              </a:lnSpc>
            </a:pPr>
            <a:endParaRPr lang="en-US" altLang="en-US"/>
          </a:p>
          <a:p>
            <a:r>
              <a:rPr lang="en-US" altLang="en-US"/>
              <a:t>That’s because the interest must be paid year after year whether the company is making money or losing money.</a:t>
            </a:r>
          </a:p>
          <a:p>
            <a:pPr>
              <a:lnSpc>
                <a:spcPct val="0"/>
              </a:lnSpc>
            </a:pPr>
            <a:endParaRPr lang="en-US" altLang="en-US"/>
          </a:p>
          <a:p>
            <a:r>
              <a:rPr lang="en-US" altLang="en-US"/>
              <a:t>Interest differs from dividends on stocks, which are payable only if the board of directors declares them.</a:t>
            </a:r>
          </a:p>
        </p:txBody>
      </p:sp>
      <p:sp>
        <p:nvSpPr>
          <p:cNvPr id="203779"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Interest Expense</a:t>
            </a:r>
          </a:p>
        </p:txBody>
      </p:sp>
      <p:sp>
        <p:nvSpPr>
          <p:cNvPr id="2037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A7A7912-87BD-4998-A19C-F70BB007802C}" type="slidenum">
              <a:rPr lang="en-US" altLang="en-US" sz="1600">
                <a:latin typeface="Berlin Sans FB" panose="020E0602020502020306" pitchFamily="34" charset="0"/>
              </a:rPr>
              <a:pPr>
                <a:spcBef>
                  <a:spcPct val="0"/>
                </a:spcBef>
                <a:buClrTx/>
                <a:buSzTx/>
                <a:buFontTx/>
                <a:buNone/>
              </a:pPr>
              <a:t>194</a:t>
            </a:fld>
            <a:endParaRPr lang="en-US" altLang="en-US" sz="1600">
              <a:latin typeface="Berlin Sans FB" panose="020E0602020502020306" pitchFamily="34" charset="0"/>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body" idx="1"/>
          </p:nvPr>
        </p:nvSpPr>
        <p:spPr>
          <a:xfrm>
            <a:off x="609600" y="1524000"/>
            <a:ext cx="8229600" cy="4724400"/>
          </a:xfrm>
        </p:spPr>
        <p:txBody>
          <a:bodyPr/>
          <a:lstStyle/>
          <a:p>
            <a:r>
              <a:rPr lang="en-US" altLang="en-US"/>
              <a:t>Interest paid is another cost of doing business, and is deductible from earnings in order to arrive at a base for the payment of income taxes.</a:t>
            </a:r>
          </a:p>
          <a:p>
            <a:pPr>
              <a:buFont typeface="Monotype Sorts" pitchFamily="2" charset="2"/>
              <a:buNone/>
            </a:pPr>
            <a:r>
              <a:rPr lang="en-US" altLang="en-US"/>
              <a:t>Typical’s interest expense comes from 3 sources:</a:t>
            </a:r>
          </a:p>
          <a:p>
            <a:r>
              <a:rPr lang="en-US" altLang="en-US"/>
              <a:t>Notes Payable</a:t>
            </a:r>
          </a:p>
          <a:p>
            <a:r>
              <a:rPr lang="en-US" altLang="en-US"/>
              <a:t>Debentures</a:t>
            </a:r>
          </a:p>
          <a:p>
            <a:r>
              <a:rPr lang="en-US" altLang="en-US"/>
              <a:t>Other Long-Term Debt (which became current portion of long-term debt at this year end.</a:t>
            </a:r>
          </a:p>
        </p:txBody>
      </p:sp>
      <p:sp>
        <p:nvSpPr>
          <p:cNvPr id="20480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Interest Expense, cont.</a:t>
            </a:r>
          </a:p>
        </p:txBody>
      </p:sp>
      <p:sp>
        <p:nvSpPr>
          <p:cNvPr id="2048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623A683-E3A2-410A-AA8D-DB64445607D5}" type="slidenum">
              <a:rPr lang="en-US" altLang="en-US" sz="1600">
                <a:latin typeface="Berlin Sans FB" panose="020E0602020502020306" pitchFamily="34" charset="0"/>
              </a:rPr>
              <a:pPr>
                <a:spcBef>
                  <a:spcPct val="0"/>
                </a:spcBef>
                <a:buClrTx/>
                <a:buSzTx/>
                <a:buFontTx/>
                <a:buNone/>
              </a:pPr>
              <a:t>195</a:t>
            </a:fld>
            <a:endParaRPr lang="en-US" altLang="en-US" sz="1600">
              <a:latin typeface="Berlin Sans FB" panose="020E0602020502020306" pitchFamily="34" charset="0"/>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body" idx="1"/>
          </p:nvPr>
        </p:nvSpPr>
        <p:spPr>
          <a:xfrm>
            <a:off x="685800" y="1676400"/>
            <a:ext cx="7848600" cy="4724400"/>
          </a:xfrm>
        </p:spPr>
        <p:txBody>
          <a:bodyPr/>
          <a:lstStyle/>
          <a:p>
            <a:r>
              <a:rPr lang="en-US" altLang="en-US"/>
              <a:t>The notes payable, with an average outstanding balance for the year of $56,000 at 7% interest, incur an interest charge of $3,920.</a:t>
            </a:r>
          </a:p>
          <a:p>
            <a:pPr>
              <a:lnSpc>
                <a:spcPct val="50000"/>
              </a:lnSpc>
            </a:pPr>
            <a:endParaRPr lang="en-US" altLang="en-US"/>
          </a:p>
          <a:p>
            <a:pPr>
              <a:lnSpc>
                <a:spcPct val="10000"/>
              </a:lnSpc>
            </a:pPr>
            <a:endParaRPr lang="en-US" altLang="en-US"/>
          </a:p>
          <a:p>
            <a:r>
              <a:rPr lang="en-US" altLang="en-US"/>
              <a:t>The debentures, bearing interest at 9.12% of the $130,000 balance, incur interest expense of $11,856.</a:t>
            </a:r>
          </a:p>
          <a:p>
            <a:pPr>
              <a:lnSpc>
                <a:spcPct val="10000"/>
              </a:lnSpc>
            </a:pPr>
            <a:endParaRPr lang="en-US" altLang="en-US"/>
          </a:p>
          <a:p>
            <a:endParaRPr lang="en-US" altLang="en-US"/>
          </a:p>
        </p:txBody>
      </p:sp>
      <p:sp>
        <p:nvSpPr>
          <p:cNvPr id="20582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Interest Expense, cont.</a:t>
            </a:r>
          </a:p>
        </p:txBody>
      </p:sp>
      <p:sp>
        <p:nvSpPr>
          <p:cNvPr id="2058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3193EF2-AD11-4927-B71D-63AFCE8F73BA}" type="slidenum">
              <a:rPr lang="en-US" altLang="en-US" sz="1600">
                <a:latin typeface="Berlin Sans FB" panose="020E0602020502020306" pitchFamily="34" charset="0"/>
              </a:rPr>
              <a:pPr>
                <a:spcBef>
                  <a:spcPct val="0"/>
                </a:spcBef>
                <a:buClrTx/>
                <a:buSzTx/>
                <a:buFontTx/>
                <a:buNone/>
              </a:pPr>
              <a:t>196</a:t>
            </a:fld>
            <a:endParaRPr lang="en-US" altLang="en-US" sz="1600">
              <a:latin typeface="Berlin Sans FB" panose="020E0602020502020306" pitchFamily="34" charset="0"/>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body" idx="1"/>
          </p:nvPr>
        </p:nvSpPr>
        <p:spPr>
          <a:xfrm>
            <a:off x="838200" y="2209800"/>
            <a:ext cx="7772400" cy="1219200"/>
          </a:xfrm>
        </p:spPr>
        <p:txBody>
          <a:bodyPr/>
          <a:lstStyle/>
          <a:p>
            <a:r>
              <a:rPr lang="en-US" altLang="en-US"/>
              <a:t>The $6,000 of other long-term debt at 7.9%, incurs interest of $474.</a:t>
            </a:r>
          </a:p>
        </p:txBody>
      </p:sp>
      <p:sp>
        <p:nvSpPr>
          <p:cNvPr id="20685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Interest Expense, cont.</a:t>
            </a:r>
          </a:p>
        </p:txBody>
      </p:sp>
      <p:sp>
        <p:nvSpPr>
          <p:cNvPr id="206852" name="Text Box 4"/>
          <p:cNvSpPr txBox="1">
            <a:spLocks noChangeArrowheads="1"/>
          </p:cNvSpPr>
          <p:nvPr/>
        </p:nvSpPr>
        <p:spPr bwMode="auto">
          <a:xfrm>
            <a:off x="1600200" y="4038600"/>
            <a:ext cx="6235700"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40  Interest Expense              $16,250</a:t>
            </a:r>
          </a:p>
        </p:txBody>
      </p:sp>
      <p:sp>
        <p:nvSpPr>
          <p:cNvPr id="20685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04303D0-A39C-46B0-A702-4C1CA7664EDF}" type="slidenum">
              <a:rPr lang="en-US" altLang="en-US" sz="1600">
                <a:latin typeface="Berlin Sans FB" panose="020E0602020502020306" pitchFamily="34" charset="0"/>
              </a:rPr>
              <a:pPr>
                <a:spcBef>
                  <a:spcPct val="0"/>
                </a:spcBef>
                <a:buClrTx/>
                <a:buSzTx/>
                <a:buFontTx/>
                <a:buNone/>
              </a:pPr>
              <a:t>197</a:t>
            </a:fld>
            <a:endParaRPr lang="en-US" altLang="en-US" sz="1600">
              <a:latin typeface="Berlin Sans FB" panose="020E0602020502020306" pitchFamily="34" charset="0"/>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body" idx="1"/>
          </p:nvPr>
        </p:nvSpPr>
        <p:spPr>
          <a:xfrm>
            <a:off x="609600" y="1524000"/>
            <a:ext cx="8001000" cy="4724400"/>
          </a:xfrm>
        </p:spPr>
        <p:txBody>
          <a:bodyPr/>
          <a:lstStyle/>
          <a:p>
            <a:r>
              <a:rPr lang="en-US" altLang="en-US"/>
              <a:t>Each corporation has an </a:t>
            </a:r>
            <a:r>
              <a:rPr lang="en-US" altLang="en-US" i="1">
                <a:solidFill>
                  <a:schemeClr val="accent1"/>
                </a:solidFill>
              </a:rPr>
              <a:t>effective tax rate</a:t>
            </a:r>
            <a:r>
              <a:rPr lang="en-US" altLang="en-US"/>
              <a:t> which depends on the level and nature of its income.</a:t>
            </a:r>
          </a:p>
          <a:p>
            <a:pPr>
              <a:lnSpc>
                <a:spcPct val="0"/>
              </a:lnSpc>
            </a:pPr>
            <a:endParaRPr lang="en-US" altLang="en-US"/>
          </a:p>
          <a:p>
            <a:r>
              <a:rPr lang="en-US" altLang="en-US"/>
              <a:t>Large corporations like Typical Manufacturing are subject to the top statutory corporate income tax rate.</a:t>
            </a:r>
          </a:p>
          <a:p>
            <a:pPr>
              <a:lnSpc>
                <a:spcPct val="0"/>
              </a:lnSpc>
            </a:pPr>
            <a:endParaRPr lang="en-US" altLang="en-US"/>
          </a:p>
          <a:p>
            <a:r>
              <a:rPr lang="en-US" altLang="en-US"/>
              <a:t>However, tax credits, tax-free income and nondeductible expenses tend to change the overall tax rate.</a:t>
            </a:r>
          </a:p>
        </p:txBody>
      </p:sp>
      <p:sp>
        <p:nvSpPr>
          <p:cNvPr id="207875"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Income Taxes</a:t>
            </a:r>
          </a:p>
        </p:txBody>
      </p:sp>
      <p:sp>
        <p:nvSpPr>
          <p:cNvPr id="2078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A125D78-1203-4D8B-8C91-EE62CD38F12C}" type="slidenum">
              <a:rPr lang="en-US" altLang="en-US" sz="1600">
                <a:latin typeface="Berlin Sans FB" panose="020E0602020502020306" pitchFamily="34" charset="0"/>
              </a:rPr>
              <a:pPr>
                <a:spcBef>
                  <a:spcPct val="0"/>
                </a:spcBef>
                <a:buClrTx/>
                <a:buSzTx/>
                <a:buFontTx/>
                <a:buNone/>
              </a:pPr>
              <a:t>198</a:t>
            </a:fld>
            <a:endParaRPr lang="en-US" altLang="en-US" sz="1600">
              <a:latin typeface="Berlin Sans FB" panose="020E0602020502020306" pitchFamily="34" charset="0"/>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body" idx="1"/>
          </p:nvPr>
        </p:nvSpPr>
        <p:spPr>
          <a:xfrm>
            <a:off x="914400" y="1676400"/>
            <a:ext cx="7772400" cy="1981200"/>
          </a:xfrm>
        </p:spPr>
        <p:txBody>
          <a:bodyPr/>
          <a:lstStyle/>
          <a:p>
            <a:r>
              <a:rPr lang="en-US" altLang="en-US"/>
              <a:t>Typical’s income before taxes and extraordinary loss is $94,196.</a:t>
            </a:r>
          </a:p>
          <a:p>
            <a:pPr>
              <a:lnSpc>
                <a:spcPct val="50000"/>
              </a:lnSpc>
            </a:pPr>
            <a:endParaRPr lang="en-US" altLang="en-US"/>
          </a:p>
          <a:p>
            <a:r>
              <a:rPr lang="en-US" altLang="en-US"/>
              <a:t>Its tax comes to $41,446.</a:t>
            </a:r>
          </a:p>
        </p:txBody>
      </p:sp>
      <p:sp>
        <p:nvSpPr>
          <p:cNvPr id="208899"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Income Taxes, cont.</a:t>
            </a:r>
          </a:p>
        </p:txBody>
      </p:sp>
      <p:sp>
        <p:nvSpPr>
          <p:cNvPr id="208900" name="Text Box 4"/>
          <p:cNvSpPr txBox="1">
            <a:spLocks noChangeArrowheads="1"/>
          </p:cNvSpPr>
          <p:nvPr/>
        </p:nvSpPr>
        <p:spPr bwMode="auto">
          <a:xfrm>
            <a:off x="914400" y="3886200"/>
            <a:ext cx="7543800" cy="10668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41 Income before Income Tax                        </a:t>
            </a:r>
          </a:p>
          <a:p>
            <a:pPr algn="ctr">
              <a:spcBef>
                <a:spcPct val="0"/>
              </a:spcBef>
              <a:buClrTx/>
              <a:buSzTx/>
              <a:buFontTx/>
              <a:buNone/>
            </a:pPr>
            <a:r>
              <a:rPr lang="en-US" altLang="en-US" sz="3200"/>
              <a:t>and Extraordinary Loss            $94,196</a:t>
            </a:r>
          </a:p>
        </p:txBody>
      </p:sp>
      <p:sp>
        <p:nvSpPr>
          <p:cNvPr id="208901" name="Text Box 5"/>
          <p:cNvSpPr txBox="1">
            <a:spLocks noChangeArrowheads="1"/>
          </p:cNvSpPr>
          <p:nvPr/>
        </p:nvSpPr>
        <p:spPr bwMode="auto">
          <a:xfrm>
            <a:off x="1676400" y="5486400"/>
            <a:ext cx="5930900"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42 Income Taxes                $41,446</a:t>
            </a:r>
          </a:p>
        </p:txBody>
      </p:sp>
      <p:sp>
        <p:nvSpPr>
          <p:cNvPr id="20890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4894743-0E98-41FF-BBED-82B77C76099F}" type="slidenum">
              <a:rPr lang="en-US" altLang="en-US" sz="1600">
                <a:latin typeface="Berlin Sans FB" panose="020E0602020502020306" pitchFamily="34" charset="0"/>
              </a:rPr>
              <a:pPr>
                <a:spcBef>
                  <a:spcPct val="0"/>
                </a:spcBef>
                <a:buClrTx/>
                <a:buSzTx/>
                <a:buFontTx/>
                <a:buNone/>
              </a:pPr>
              <a:t>199</a:t>
            </a:fld>
            <a:endParaRPr lang="en-US" altLang="en-US" sz="1600">
              <a:latin typeface="Berlin Sans FB" panose="020E0602020502020306"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8458200" cy="1104900"/>
          </a:xfrm>
        </p:spPr>
        <p:txBody>
          <a:bodyPr/>
          <a:lstStyle/>
          <a:p>
            <a:r>
              <a:rPr lang="en-US" altLang="en-US"/>
              <a:t>COMPONENTS OF AN ANNUAL REPORT</a:t>
            </a:r>
          </a:p>
        </p:txBody>
      </p:sp>
      <p:sp>
        <p:nvSpPr>
          <p:cNvPr id="7171" name="Rectangle 3"/>
          <p:cNvSpPr>
            <a:spLocks noGrp="1" noChangeArrowheads="1"/>
          </p:cNvSpPr>
          <p:nvPr>
            <p:ph type="body" idx="1"/>
          </p:nvPr>
        </p:nvSpPr>
        <p:spPr/>
        <p:txBody>
          <a:bodyPr/>
          <a:lstStyle/>
          <a:p>
            <a:r>
              <a:rPr lang="en-US" altLang="en-US" i="1" u="sng">
                <a:solidFill>
                  <a:schemeClr val="accent1"/>
                </a:solidFill>
              </a:rPr>
              <a:t>The Letter to Shareholders</a:t>
            </a:r>
            <a:r>
              <a:rPr lang="en-US" altLang="en-US"/>
              <a:t>:  This gives a broad overview of the company’s business and financial performance.</a:t>
            </a:r>
          </a:p>
          <a:p>
            <a:r>
              <a:rPr lang="en-US" altLang="en-US" i="1" u="sng">
                <a:solidFill>
                  <a:schemeClr val="accent1"/>
                </a:solidFill>
              </a:rPr>
              <a:t>The Business Review</a:t>
            </a:r>
            <a:r>
              <a:rPr lang="en-US" altLang="en-US"/>
              <a:t>:  This summarizes a company’s recent developments, trends and objectives.</a:t>
            </a:r>
          </a:p>
          <a:p>
            <a:r>
              <a:rPr lang="en-US" altLang="en-US" i="1" u="sng">
                <a:solidFill>
                  <a:schemeClr val="accent1"/>
                </a:solidFill>
              </a:rPr>
              <a:t>The Financial Review</a:t>
            </a:r>
            <a:r>
              <a:rPr lang="en-US" altLang="en-US"/>
              <a:t>:  This presents a company’s business performance in $.</a:t>
            </a:r>
            <a:endParaRPr lang="en-US" altLang="en-US" i="1" u="sng">
              <a:solidFill>
                <a:schemeClr val="accent1"/>
              </a:solidFill>
            </a:endParaRPr>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DA4DBB6-FF5A-40F1-9B97-9E2F6BB2D3F7}" type="slidenum">
              <a:rPr lang="en-US" altLang="en-US" sz="1600">
                <a:latin typeface="Berlin Sans FB" panose="020E0602020502020306" pitchFamily="34" charset="0"/>
              </a:rPr>
              <a:pPr>
                <a:spcBef>
                  <a:spcPct val="0"/>
                </a:spcBef>
                <a:buClrTx/>
                <a:buSzTx/>
                <a:buFontTx/>
                <a:buNone/>
              </a:pPr>
              <a:t>2</a:t>
            </a:fld>
            <a:endParaRPr lang="en-US" altLang="en-US" sz="1600">
              <a:latin typeface="Berlin Sans FB" panose="020E0602020502020306"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143000"/>
          </a:xfrm>
        </p:spPr>
        <p:txBody>
          <a:bodyPr/>
          <a:lstStyle/>
          <a:p>
            <a:pPr algn="ctr">
              <a:lnSpc>
                <a:spcPct val="80000"/>
              </a:lnSpc>
            </a:pPr>
            <a:r>
              <a:rPr lang="en-US" altLang="en-US" sz="3600" b="1"/>
              <a:t>Consolidated Statement of Changes in Shareholder’s Equity</a:t>
            </a:r>
          </a:p>
        </p:txBody>
      </p:sp>
      <p:graphicFrame>
        <p:nvGraphicFramePr>
          <p:cNvPr id="25603" name="Object 4"/>
          <p:cNvGraphicFramePr>
            <a:graphicFrameLocks noChangeAspect="1"/>
          </p:cNvGraphicFramePr>
          <p:nvPr/>
        </p:nvGraphicFramePr>
        <p:xfrm>
          <a:off x="381000" y="1371600"/>
          <a:ext cx="8458200" cy="5181600"/>
        </p:xfrm>
        <a:graphic>
          <a:graphicData uri="http://schemas.openxmlformats.org/presentationml/2006/ole">
            <mc:AlternateContent xmlns:mc="http://schemas.openxmlformats.org/markup-compatibility/2006">
              <mc:Choice xmlns:v="urn:schemas-microsoft-com:vml" Requires="v">
                <p:oleObj spid="_x0000_s25606" name="Worksheet" r:id="rId3" imgW="6210706" imgH="2953080" progId="Excel.Sheet.8">
                  <p:embed/>
                </p:oleObj>
              </mc:Choice>
              <mc:Fallback>
                <p:oleObj name="Worksheet" r:id="rId3" imgW="6210706" imgH="295308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8458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0258847-CD95-4974-8708-F39484023E18}" type="slidenum">
              <a:rPr lang="en-US" altLang="en-US" sz="1600" b="1">
                <a:latin typeface="Berlin Sans FB" panose="020E0602020502020306" pitchFamily="34" charset="0"/>
              </a:rPr>
              <a:pPr>
                <a:spcBef>
                  <a:spcPct val="0"/>
                </a:spcBef>
                <a:buClrTx/>
                <a:buSzTx/>
                <a:buFontTx/>
                <a:buNone/>
              </a:pPr>
              <a:t>20</a:t>
            </a:fld>
            <a:endParaRPr lang="en-US" altLang="en-US" sz="1600" b="1">
              <a:latin typeface="Berlin Sans FB" panose="020E0602020502020306" pitchFamily="34"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body" idx="1"/>
          </p:nvPr>
        </p:nvSpPr>
        <p:spPr>
          <a:xfrm>
            <a:off x="838200" y="1600200"/>
            <a:ext cx="7772400" cy="3429000"/>
          </a:xfrm>
        </p:spPr>
        <p:txBody>
          <a:bodyPr/>
          <a:lstStyle/>
          <a:p>
            <a:r>
              <a:rPr lang="en-US" altLang="en-US" i="1">
                <a:solidFill>
                  <a:schemeClr val="accent1"/>
                </a:solidFill>
              </a:rPr>
              <a:t>Income before extraordinary loss</a:t>
            </a:r>
            <a:r>
              <a:rPr lang="en-US" altLang="en-US"/>
              <a:t> for the year is the amount by which all revenues exceed all expenses.</a:t>
            </a:r>
          </a:p>
          <a:p>
            <a:pPr>
              <a:lnSpc>
                <a:spcPct val="50000"/>
              </a:lnSpc>
            </a:pPr>
            <a:endParaRPr lang="en-US" altLang="en-US"/>
          </a:p>
          <a:p>
            <a:r>
              <a:rPr lang="en-US" altLang="en-US"/>
              <a:t>Extraordinary gains or losses ( as defined by GAAP) are excluded from this determination.</a:t>
            </a:r>
          </a:p>
        </p:txBody>
      </p:sp>
      <p:sp>
        <p:nvSpPr>
          <p:cNvPr id="20992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Income Before </a:t>
            </a:r>
            <a:br>
              <a:rPr lang="en-US" altLang="en-US"/>
            </a:br>
            <a:r>
              <a:rPr lang="en-US" altLang="en-US"/>
              <a:t>Extraordinary Loss</a:t>
            </a:r>
          </a:p>
        </p:txBody>
      </p:sp>
      <p:sp>
        <p:nvSpPr>
          <p:cNvPr id="209924" name="Text Box 4"/>
          <p:cNvSpPr txBox="1">
            <a:spLocks noChangeArrowheads="1"/>
          </p:cNvSpPr>
          <p:nvPr/>
        </p:nvSpPr>
        <p:spPr bwMode="auto">
          <a:xfrm>
            <a:off x="728663" y="5429250"/>
            <a:ext cx="8005762"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43 Income before Extraordinary Loss    $52,750</a:t>
            </a:r>
          </a:p>
        </p:txBody>
      </p:sp>
      <p:sp>
        <p:nvSpPr>
          <p:cNvPr id="20992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BC8CCDA-9F04-4965-8324-B00073E6B99C}" type="slidenum">
              <a:rPr lang="en-US" altLang="en-US" sz="1600">
                <a:latin typeface="Berlin Sans FB" panose="020E0602020502020306" pitchFamily="34" charset="0"/>
              </a:rPr>
              <a:pPr>
                <a:spcBef>
                  <a:spcPct val="0"/>
                </a:spcBef>
                <a:buClrTx/>
                <a:buSzTx/>
                <a:buFontTx/>
                <a:buNone/>
              </a:pPr>
              <a:t>200</a:t>
            </a:fld>
            <a:endParaRPr lang="en-US" altLang="en-US" sz="1600">
              <a:latin typeface="Berlin Sans FB" panose="020E0602020502020306" pitchFamily="34" charset="0"/>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body" idx="1"/>
          </p:nvPr>
        </p:nvSpPr>
        <p:spPr>
          <a:xfrm>
            <a:off x="685800" y="1600200"/>
            <a:ext cx="7924800" cy="3429000"/>
          </a:xfrm>
        </p:spPr>
        <p:txBody>
          <a:bodyPr/>
          <a:lstStyle/>
          <a:p>
            <a:r>
              <a:rPr lang="en-US" altLang="en-US"/>
              <a:t>Under usual conditions, the $52,750 income would be the end of the story.</a:t>
            </a:r>
          </a:p>
          <a:p>
            <a:pPr>
              <a:lnSpc>
                <a:spcPct val="40000"/>
              </a:lnSpc>
            </a:pPr>
            <a:endParaRPr lang="en-US" altLang="en-US"/>
          </a:p>
          <a:p>
            <a:r>
              <a:rPr lang="en-US" altLang="en-US"/>
              <a:t>However, there are years in which companies experience unusual and infrequent events called </a:t>
            </a:r>
            <a:r>
              <a:rPr lang="en-US" altLang="en-US" i="1">
                <a:solidFill>
                  <a:schemeClr val="accent1"/>
                </a:solidFill>
              </a:rPr>
              <a:t>Extraordinary Items</a:t>
            </a:r>
            <a:r>
              <a:rPr lang="en-US" altLang="en-US"/>
              <a:t>.</a:t>
            </a:r>
          </a:p>
          <a:p>
            <a:pPr>
              <a:lnSpc>
                <a:spcPct val="30000"/>
              </a:lnSpc>
            </a:pPr>
            <a:endParaRPr lang="en-US" altLang="en-US"/>
          </a:p>
          <a:p>
            <a:r>
              <a:rPr lang="en-US" altLang="en-US"/>
              <a:t>For example, an extraordinary item would be crop destruction by a hail storm in an area where hail storms are rare.</a:t>
            </a:r>
          </a:p>
        </p:txBody>
      </p:sp>
      <p:sp>
        <p:nvSpPr>
          <p:cNvPr id="21094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Extraordinary Items</a:t>
            </a:r>
          </a:p>
        </p:txBody>
      </p:sp>
      <p:sp>
        <p:nvSpPr>
          <p:cNvPr id="2109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DB2C134-4A75-4A36-98AA-235467A85FB2}" type="slidenum">
              <a:rPr lang="en-US" altLang="en-US" sz="1600">
                <a:latin typeface="Berlin Sans FB" panose="020E0602020502020306" pitchFamily="34" charset="0"/>
              </a:rPr>
              <a:pPr>
                <a:spcBef>
                  <a:spcPct val="0"/>
                </a:spcBef>
                <a:buClrTx/>
                <a:buSzTx/>
                <a:buFontTx/>
                <a:buNone/>
              </a:pPr>
              <a:t>201</a:t>
            </a:fld>
            <a:endParaRPr lang="en-US" altLang="en-US" sz="1600">
              <a:latin typeface="Berlin Sans FB" panose="020E0602020502020306" pitchFamily="34" charset="0"/>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609600" y="2057400"/>
            <a:ext cx="8001000" cy="2971800"/>
          </a:xfrm>
        </p:spPr>
        <p:txBody>
          <a:bodyPr/>
          <a:lstStyle/>
          <a:p>
            <a:r>
              <a:rPr lang="en-US" altLang="en-US"/>
              <a:t>In this case, on e of Typical’s manufacturing sites was destroyed by an earthquake.</a:t>
            </a:r>
          </a:p>
          <a:p>
            <a:endParaRPr lang="en-US" altLang="en-US"/>
          </a:p>
          <a:p>
            <a:r>
              <a:rPr lang="en-US" altLang="en-US"/>
              <a:t>This event is isolated on a separate line, net of its tax effect.</a:t>
            </a:r>
          </a:p>
        </p:txBody>
      </p:sp>
      <p:sp>
        <p:nvSpPr>
          <p:cNvPr id="21197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Extraordinary Items, cont.</a:t>
            </a:r>
          </a:p>
        </p:txBody>
      </p:sp>
      <p:sp>
        <p:nvSpPr>
          <p:cNvPr id="2119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F90242F-5E00-471E-9884-24855DEB1161}" type="slidenum">
              <a:rPr lang="en-US" altLang="en-US" sz="1600">
                <a:latin typeface="Berlin Sans FB" panose="020E0602020502020306" pitchFamily="34" charset="0"/>
              </a:rPr>
              <a:pPr>
                <a:spcBef>
                  <a:spcPct val="0"/>
                </a:spcBef>
                <a:buClrTx/>
                <a:buSzTx/>
                <a:buFontTx/>
                <a:buNone/>
              </a:pPr>
              <a:t>202</a:t>
            </a:fld>
            <a:endParaRPr lang="en-US" altLang="en-US" sz="1600">
              <a:latin typeface="Berlin Sans FB" panose="020E0602020502020306" pitchFamily="34" charset="0"/>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body" idx="1"/>
          </p:nvPr>
        </p:nvSpPr>
        <p:spPr>
          <a:xfrm>
            <a:off x="838200" y="1981200"/>
            <a:ext cx="7772400" cy="1905000"/>
          </a:xfrm>
        </p:spPr>
        <p:txBody>
          <a:bodyPr/>
          <a:lstStyle/>
          <a:p>
            <a:r>
              <a:rPr lang="en-US" altLang="en-US"/>
              <a:t>Its earnings per share impact is also separated from the earnings per share attributable to “normal  operations.”</a:t>
            </a:r>
          </a:p>
          <a:p>
            <a:endParaRPr lang="en-US" altLang="en-US"/>
          </a:p>
        </p:txBody>
      </p:sp>
      <p:sp>
        <p:nvSpPr>
          <p:cNvPr id="212995"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Extraordinary Item, cont.</a:t>
            </a:r>
          </a:p>
        </p:txBody>
      </p:sp>
      <p:sp>
        <p:nvSpPr>
          <p:cNvPr id="212996" name="Text Box 4"/>
          <p:cNvSpPr txBox="1">
            <a:spLocks noChangeArrowheads="1"/>
          </p:cNvSpPr>
          <p:nvPr/>
        </p:nvSpPr>
        <p:spPr bwMode="auto">
          <a:xfrm>
            <a:off x="685800" y="4191000"/>
            <a:ext cx="8064500" cy="15541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44 Extraordinary Item: </a:t>
            </a:r>
          </a:p>
          <a:p>
            <a:pPr>
              <a:spcBef>
                <a:spcPct val="0"/>
              </a:spcBef>
              <a:buClrTx/>
              <a:buSzTx/>
              <a:buFontTx/>
              <a:buNone/>
            </a:pPr>
            <a:r>
              <a:rPr lang="en-US" altLang="en-US" sz="3200"/>
              <a:t>     Loss on earth quake destruction        ($5,000)</a:t>
            </a:r>
          </a:p>
          <a:p>
            <a:pPr>
              <a:spcBef>
                <a:spcPct val="0"/>
              </a:spcBef>
              <a:buClrTx/>
              <a:buSzTx/>
              <a:buFontTx/>
              <a:buNone/>
            </a:pPr>
            <a:r>
              <a:rPr lang="en-US" altLang="en-US" sz="3200"/>
              <a:t>     (net of tax benefit $750)      </a:t>
            </a:r>
          </a:p>
        </p:txBody>
      </p:sp>
      <p:sp>
        <p:nvSpPr>
          <p:cNvPr id="21299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586A2E3-ADDD-409F-B350-0B713AC48851}" type="slidenum">
              <a:rPr lang="en-US" altLang="en-US" sz="1600">
                <a:latin typeface="Berlin Sans FB" panose="020E0602020502020306" pitchFamily="34" charset="0"/>
              </a:rPr>
              <a:pPr>
                <a:spcBef>
                  <a:spcPct val="0"/>
                </a:spcBef>
                <a:buClrTx/>
                <a:buSzTx/>
                <a:buFontTx/>
                <a:buNone/>
              </a:pPr>
              <a:t>203</a:t>
            </a:fld>
            <a:endParaRPr lang="en-US" altLang="en-US" sz="1600">
              <a:latin typeface="Berlin Sans FB" panose="020E0602020502020306" pitchFamily="34" charset="0"/>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body" idx="1"/>
          </p:nvPr>
        </p:nvSpPr>
        <p:spPr>
          <a:xfrm>
            <a:off x="838200" y="2133600"/>
            <a:ext cx="7772400" cy="1828800"/>
          </a:xfrm>
        </p:spPr>
        <p:txBody>
          <a:bodyPr/>
          <a:lstStyle/>
          <a:p>
            <a:r>
              <a:rPr lang="en-US" altLang="en-US"/>
              <a:t>Once all income and costs, including extraordinary items, are considered, </a:t>
            </a:r>
            <a:r>
              <a:rPr lang="en-US" altLang="en-US" i="1">
                <a:solidFill>
                  <a:schemeClr val="accent1"/>
                </a:solidFill>
              </a:rPr>
              <a:t>Net Income (or Loss)</a:t>
            </a:r>
            <a:r>
              <a:rPr lang="en-US" altLang="en-US"/>
              <a:t> is determined.</a:t>
            </a:r>
          </a:p>
        </p:txBody>
      </p:sp>
      <p:sp>
        <p:nvSpPr>
          <p:cNvPr id="214019" name="Rectangle 3"/>
          <p:cNvSpPr>
            <a:spLocks noGrp="1" noChangeArrowheads="1"/>
          </p:cNvSpPr>
          <p:nvPr>
            <p:ph type="title"/>
          </p:nvPr>
        </p:nvSpPr>
        <p:spPr>
          <a:xfrm>
            <a:off x="838200" y="0"/>
            <a:ext cx="7772400" cy="1371600"/>
          </a:xfrm>
          <a:noFill/>
        </p:spPr>
        <p:txBody>
          <a:bodyPr/>
          <a:lstStyle/>
          <a:p>
            <a:pPr>
              <a:lnSpc>
                <a:spcPct val="80000"/>
              </a:lnSpc>
            </a:pPr>
            <a:r>
              <a:rPr lang="en-US" altLang="en-US"/>
              <a:t>The Income Statement, </a:t>
            </a:r>
            <a:br>
              <a:rPr lang="en-US" altLang="en-US"/>
            </a:br>
            <a:r>
              <a:rPr lang="en-US" altLang="en-US"/>
              <a:t>Net Income</a:t>
            </a:r>
          </a:p>
        </p:txBody>
      </p:sp>
      <p:sp>
        <p:nvSpPr>
          <p:cNvPr id="214020" name="Text Box 4"/>
          <p:cNvSpPr txBox="1">
            <a:spLocks noChangeArrowheads="1"/>
          </p:cNvSpPr>
          <p:nvPr/>
        </p:nvSpPr>
        <p:spPr bwMode="auto">
          <a:xfrm>
            <a:off x="3276600" y="1524000"/>
            <a:ext cx="2892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The Bottom Line</a:t>
            </a:r>
          </a:p>
        </p:txBody>
      </p:sp>
      <p:sp>
        <p:nvSpPr>
          <p:cNvPr id="214021" name="Text Box 5"/>
          <p:cNvSpPr txBox="1">
            <a:spLocks noChangeArrowheads="1"/>
          </p:cNvSpPr>
          <p:nvPr/>
        </p:nvSpPr>
        <p:spPr bwMode="auto">
          <a:xfrm>
            <a:off x="1828800" y="4572000"/>
            <a:ext cx="5445125"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45 Net Income               $47,750</a:t>
            </a:r>
          </a:p>
        </p:txBody>
      </p:sp>
      <p:sp>
        <p:nvSpPr>
          <p:cNvPr id="21402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26B94E9-E6EB-418B-B068-75B583952EFF}" type="slidenum">
              <a:rPr lang="en-US" altLang="en-US" sz="1600">
                <a:latin typeface="Berlin Sans FB" panose="020E0602020502020306" pitchFamily="34" charset="0"/>
              </a:rPr>
              <a:pPr>
                <a:spcBef>
                  <a:spcPct val="0"/>
                </a:spcBef>
                <a:buClrTx/>
                <a:buSzTx/>
                <a:buFontTx/>
                <a:buNone/>
              </a:pPr>
              <a:t>204</a:t>
            </a:fld>
            <a:endParaRPr lang="en-US" altLang="en-US" sz="1600">
              <a:latin typeface="Berlin Sans FB" panose="020E0602020502020306" pitchFamily="34" charset="0"/>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body" idx="1"/>
          </p:nvPr>
        </p:nvSpPr>
        <p:spPr>
          <a:xfrm>
            <a:off x="838200" y="2667000"/>
            <a:ext cx="7772400" cy="2362200"/>
          </a:xfrm>
        </p:spPr>
        <p:txBody>
          <a:bodyPr/>
          <a:lstStyle/>
          <a:p>
            <a:r>
              <a:rPr lang="en-US" altLang="en-US"/>
              <a:t>Three other items that do not apply to Typical could appear on an income statement.</a:t>
            </a:r>
          </a:p>
        </p:txBody>
      </p:sp>
      <p:sp>
        <p:nvSpPr>
          <p:cNvPr id="21504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Other Items</a:t>
            </a:r>
          </a:p>
        </p:txBody>
      </p:sp>
      <p:sp>
        <p:nvSpPr>
          <p:cNvPr id="2150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3EBFFC5-CA55-45FE-AD0A-F270AB75C207}" type="slidenum">
              <a:rPr lang="en-US" altLang="en-US" sz="1600">
                <a:latin typeface="Berlin Sans FB" panose="020E0602020502020306" pitchFamily="34" charset="0"/>
              </a:rPr>
              <a:pPr>
                <a:spcBef>
                  <a:spcPct val="0"/>
                </a:spcBef>
                <a:buClrTx/>
                <a:buSzTx/>
                <a:buFontTx/>
                <a:buNone/>
              </a:pPr>
              <a:t>205</a:t>
            </a:fld>
            <a:endParaRPr lang="en-US" altLang="en-US" sz="1600">
              <a:latin typeface="Berlin Sans FB" panose="020E0602020502020306" pitchFamily="34" charset="0"/>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body" idx="1"/>
          </p:nvPr>
        </p:nvSpPr>
        <p:spPr>
          <a:xfrm>
            <a:off x="838200" y="1828800"/>
            <a:ext cx="7772400" cy="4114800"/>
          </a:xfrm>
        </p:spPr>
        <p:txBody>
          <a:bodyPr/>
          <a:lstStyle/>
          <a:p>
            <a:r>
              <a:rPr lang="en-US" altLang="en-US"/>
              <a:t>First, suppose Typical were heavily involved in research and development (R&amp;D) activities.</a:t>
            </a:r>
          </a:p>
          <a:p>
            <a:endParaRPr lang="en-US" altLang="en-US"/>
          </a:p>
          <a:p>
            <a:r>
              <a:rPr lang="en-US" altLang="en-US"/>
              <a:t>In that event, Typical would be required to include the amount of R&amp;D costs in the income statement or disclose it in the footnotes.</a:t>
            </a:r>
          </a:p>
          <a:p>
            <a:endParaRPr lang="en-US" altLang="en-US"/>
          </a:p>
        </p:txBody>
      </p:sp>
      <p:sp>
        <p:nvSpPr>
          <p:cNvPr id="21606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Other Items, cont.</a:t>
            </a:r>
          </a:p>
        </p:txBody>
      </p:sp>
      <p:sp>
        <p:nvSpPr>
          <p:cNvPr id="2160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114F219-FE1D-4799-B416-DCFD19B9BB01}" type="slidenum">
              <a:rPr lang="en-US" altLang="en-US" sz="1600">
                <a:latin typeface="Berlin Sans FB" panose="020E0602020502020306" pitchFamily="34" charset="0"/>
              </a:rPr>
              <a:pPr>
                <a:spcBef>
                  <a:spcPct val="0"/>
                </a:spcBef>
                <a:buClrTx/>
                <a:buSzTx/>
                <a:buFontTx/>
                <a:buNone/>
              </a:pPr>
              <a:t>206</a:t>
            </a:fld>
            <a:endParaRPr lang="en-US" altLang="en-US" sz="1600">
              <a:latin typeface="Berlin Sans FB" panose="020E0602020502020306" pitchFamily="34" charset="0"/>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body" idx="1"/>
          </p:nvPr>
        </p:nvSpPr>
        <p:spPr>
          <a:xfrm>
            <a:off x="685800" y="1600200"/>
            <a:ext cx="8153400" cy="3429000"/>
          </a:xfrm>
        </p:spPr>
        <p:txBody>
          <a:bodyPr/>
          <a:lstStyle/>
          <a:p>
            <a:r>
              <a:rPr lang="en-US" altLang="en-US"/>
              <a:t>Second, suppose Typical owned between 20% and 50% of another company.</a:t>
            </a:r>
          </a:p>
          <a:p>
            <a:pPr>
              <a:lnSpc>
                <a:spcPct val="0"/>
              </a:lnSpc>
            </a:pPr>
            <a:endParaRPr lang="en-US" altLang="en-US"/>
          </a:p>
          <a:p>
            <a:r>
              <a:rPr lang="en-US" altLang="en-US"/>
              <a:t>In that case, Typical would have significant influence over that company, but not control it.</a:t>
            </a:r>
          </a:p>
          <a:p>
            <a:pPr>
              <a:lnSpc>
                <a:spcPct val="0"/>
              </a:lnSpc>
            </a:pPr>
            <a:endParaRPr lang="en-US" altLang="en-US"/>
          </a:p>
          <a:p>
            <a:r>
              <a:rPr lang="en-US" altLang="en-US"/>
              <a:t>As such, it would have to account for that investment using the equity method and report its equity interest in that company in it financial statements.</a:t>
            </a:r>
          </a:p>
        </p:txBody>
      </p:sp>
      <p:sp>
        <p:nvSpPr>
          <p:cNvPr id="21709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Other Items, cont.</a:t>
            </a:r>
          </a:p>
        </p:txBody>
      </p:sp>
      <p:sp>
        <p:nvSpPr>
          <p:cNvPr id="2170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87CDB8E-35F6-4932-A0B4-2B97ECA8314C}" type="slidenum">
              <a:rPr lang="en-US" altLang="en-US" sz="1600">
                <a:latin typeface="Berlin Sans FB" panose="020E0602020502020306" pitchFamily="34" charset="0"/>
              </a:rPr>
              <a:pPr>
                <a:spcBef>
                  <a:spcPct val="0"/>
                </a:spcBef>
                <a:buClrTx/>
                <a:buSzTx/>
                <a:buFontTx/>
                <a:buNone/>
              </a:pPr>
              <a:t>207</a:t>
            </a:fld>
            <a:endParaRPr lang="en-US" altLang="en-US" sz="1600">
              <a:latin typeface="Berlin Sans FB" panose="020E0602020502020306" pitchFamily="34" charset="0"/>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body" idx="1"/>
          </p:nvPr>
        </p:nvSpPr>
        <p:spPr>
          <a:xfrm>
            <a:off x="838200" y="1600200"/>
            <a:ext cx="7772400" cy="3429000"/>
          </a:xfrm>
        </p:spPr>
        <p:txBody>
          <a:bodyPr/>
          <a:lstStyle/>
          <a:p>
            <a:r>
              <a:rPr lang="en-US" altLang="en-US"/>
              <a:t>For example, suppose Typical’s share of that company’s earnings for the year were $1,200 and it received $700 in dividends from the company during that year.</a:t>
            </a:r>
          </a:p>
          <a:p>
            <a:pPr>
              <a:lnSpc>
                <a:spcPct val="80000"/>
              </a:lnSpc>
            </a:pPr>
            <a:endParaRPr lang="en-US" altLang="en-US"/>
          </a:p>
          <a:p>
            <a:r>
              <a:rPr lang="en-US" altLang="en-US"/>
              <a:t>In that event, Typical would have to include $1,200 on its income statement under the category </a:t>
            </a:r>
            <a:r>
              <a:rPr lang="en-US" altLang="en-US" i="1">
                <a:solidFill>
                  <a:schemeClr val="accent1"/>
                </a:solidFill>
              </a:rPr>
              <a:t>equity in the earnings of unconsolidated subsidiaries</a:t>
            </a:r>
            <a:r>
              <a:rPr lang="en-US" altLang="en-US"/>
              <a:t>.</a:t>
            </a:r>
          </a:p>
        </p:txBody>
      </p:sp>
      <p:sp>
        <p:nvSpPr>
          <p:cNvPr id="218115"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Other Items, cont.</a:t>
            </a:r>
          </a:p>
        </p:txBody>
      </p:sp>
      <p:sp>
        <p:nvSpPr>
          <p:cNvPr id="2181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DD459E7-14B2-41AA-B3A4-26FE33887FD3}" type="slidenum">
              <a:rPr lang="en-US" altLang="en-US" sz="1600">
                <a:latin typeface="Berlin Sans FB" panose="020E0602020502020306" pitchFamily="34" charset="0"/>
              </a:rPr>
              <a:pPr>
                <a:spcBef>
                  <a:spcPct val="0"/>
                </a:spcBef>
                <a:buClrTx/>
                <a:buSzTx/>
                <a:buFontTx/>
                <a:buNone/>
              </a:pPr>
              <a:t>208</a:t>
            </a:fld>
            <a:endParaRPr lang="en-US" altLang="en-US" sz="1600">
              <a:latin typeface="Berlin Sans FB" panose="020E0602020502020306" pitchFamily="34" charset="0"/>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body" idx="1"/>
          </p:nvPr>
        </p:nvSpPr>
        <p:spPr>
          <a:xfrm>
            <a:off x="838200" y="1600200"/>
            <a:ext cx="7772400" cy="3429000"/>
          </a:xfrm>
        </p:spPr>
        <p:txBody>
          <a:bodyPr/>
          <a:lstStyle/>
          <a:p>
            <a:r>
              <a:rPr lang="en-US" altLang="en-US"/>
              <a:t>Typical would also be required to increase it investment in that company to the extent of the earnings it picked up it is income statement.</a:t>
            </a:r>
          </a:p>
          <a:p>
            <a:pPr>
              <a:lnSpc>
                <a:spcPct val="70000"/>
              </a:lnSpc>
            </a:pPr>
            <a:endParaRPr lang="en-US" altLang="en-US"/>
          </a:p>
          <a:p>
            <a:r>
              <a:rPr lang="en-US" altLang="en-US"/>
              <a:t>However, this would be reduced by any dividends received, in this case $700, since the dividend represents a return of its investment.</a:t>
            </a:r>
          </a:p>
        </p:txBody>
      </p:sp>
      <p:sp>
        <p:nvSpPr>
          <p:cNvPr id="219139"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Other Items, cont.</a:t>
            </a:r>
          </a:p>
        </p:txBody>
      </p:sp>
      <p:sp>
        <p:nvSpPr>
          <p:cNvPr id="2191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BA70A48-CBBD-439C-B8DC-80E9F1311AB7}" type="slidenum">
              <a:rPr lang="en-US" altLang="en-US" sz="1600">
                <a:latin typeface="Berlin Sans FB" panose="020E0602020502020306" pitchFamily="34" charset="0"/>
              </a:rPr>
              <a:pPr>
                <a:spcBef>
                  <a:spcPct val="0"/>
                </a:spcBef>
                <a:buClrTx/>
                <a:buSzTx/>
                <a:buFontTx/>
                <a:buNone/>
              </a:pPr>
              <a:t>209</a:t>
            </a:fld>
            <a:endParaRPr lang="en-US" altLang="en-US" sz="1600">
              <a:latin typeface="Berlin Sans FB" panose="020E0602020502020306"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0"/>
            <a:ext cx="7772400" cy="1295400"/>
          </a:xfrm>
        </p:spPr>
        <p:txBody>
          <a:bodyPr/>
          <a:lstStyle/>
          <a:p>
            <a:pPr algn="ctr"/>
            <a:r>
              <a:rPr lang="en-US" altLang="en-US" sz="3600" b="1"/>
              <a:t>Consolidated Statement of Cash Flows</a:t>
            </a:r>
          </a:p>
        </p:txBody>
      </p:sp>
      <p:graphicFrame>
        <p:nvGraphicFramePr>
          <p:cNvPr id="26627" name="Object 5"/>
          <p:cNvGraphicFramePr>
            <a:graphicFrameLocks noChangeAspect="1"/>
          </p:cNvGraphicFramePr>
          <p:nvPr/>
        </p:nvGraphicFramePr>
        <p:xfrm>
          <a:off x="304800" y="1676400"/>
          <a:ext cx="8610600" cy="5181600"/>
        </p:xfrm>
        <a:graphic>
          <a:graphicData uri="http://schemas.openxmlformats.org/presentationml/2006/ole">
            <mc:AlternateContent xmlns:mc="http://schemas.openxmlformats.org/markup-compatibility/2006">
              <mc:Choice xmlns:v="urn:schemas-microsoft-com:vml" Requires="v">
                <p:oleObj spid="_x0000_s26630" name="Worksheet" r:id="rId3" imgW="4229325" imgH="2657880" progId="Excel.Sheet.8">
                  <p:embed/>
                </p:oleObj>
              </mc:Choice>
              <mc:Fallback>
                <p:oleObj name="Worksheet" r:id="rId3" imgW="4229325" imgH="2657880"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764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8" name="Slide Number Placeholder 3"/>
          <p:cNvSpPr>
            <a:spLocks noGrp="1"/>
          </p:cNvSpPr>
          <p:nvPr>
            <p:ph type="sldNum" sz="quarter" idx="12"/>
          </p:nvPr>
        </p:nvSpPr>
        <p:spPr>
          <a:xfrm>
            <a:off x="7239000" y="6248400"/>
            <a:ext cx="1676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FC51F6F-2DE0-4F6E-9BDF-AA0FACAA0881}" type="slidenum">
              <a:rPr lang="en-US" altLang="en-US" sz="1600" b="1">
                <a:latin typeface="Berlin Sans FB" panose="020E0602020502020306" pitchFamily="34" charset="0"/>
              </a:rPr>
              <a:pPr>
                <a:spcBef>
                  <a:spcPct val="0"/>
                </a:spcBef>
                <a:buClrTx/>
                <a:buSzTx/>
                <a:buFontTx/>
                <a:buNone/>
              </a:pPr>
              <a:t>21</a:t>
            </a:fld>
            <a:endParaRPr lang="en-US" altLang="en-US" sz="1600" b="1">
              <a:latin typeface="Berlin Sans FB" panose="020E0602020502020306" pitchFamily="34" charset="0"/>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body" idx="1"/>
          </p:nvPr>
        </p:nvSpPr>
        <p:spPr>
          <a:xfrm>
            <a:off x="838200" y="2590800"/>
            <a:ext cx="7772400" cy="2438400"/>
          </a:xfrm>
        </p:spPr>
        <p:txBody>
          <a:bodyPr/>
          <a:lstStyle/>
          <a:p>
            <a:r>
              <a:rPr lang="en-US" altLang="en-US"/>
              <a:t>In this case, Typical’s balance sheet would show a net increase in its investment in this company of $500.</a:t>
            </a:r>
          </a:p>
        </p:txBody>
      </p:sp>
      <p:sp>
        <p:nvSpPr>
          <p:cNvPr id="220163"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Other Items, cont.</a:t>
            </a:r>
          </a:p>
        </p:txBody>
      </p:sp>
      <p:sp>
        <p:nvSpPr>
          <p:cNvPr id="2201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08AFDBC-D412-4227-9E72-B1AF92D8C3E2}" type="slidenum">
              <a:rPr lang="en-US" altLang="en-US" sz="1600">
                <a:latin typeface="Berlin Sans FB" panose="020E0602020502020306" pitchFamily="34" charset="0"/>
              </a:rPr>
              <a:pPr>
                <a:spcBef>
                  <a:spcPct val="0"/>
                </a:spcBef>
                <a:buClrTx/>
                <a:buSzTx/>
                <a:buFontTx/>
                <a:buNone/>
              </a:pPr>
              <a:t>210</a:t>
            </a:fld>
            <a:endParaRPr lang="en-US" altLang="en-US" sz="1600">
              <a:latin typeface="Berlin Sans FB" panose="020E0602020502020306" pitchFamily="34" charset="0"/>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body" idx="1"/>
          </p:nvPr>
        </p:nvSpPr>
        <p:spPr>
          <a:xfrm>
            <a:off x="838200" y="1600200"/>
            <a:ext cx="7772400" cy="3429000"/>
          </a:xfrm>
        </p:spPr>
        <p:txBody>
          <a:bodyPr/>
          <a:lstStyle/>
          <a:p>
            <a:r>
              <a:rPr lang="en-US" altLang="en-US"/>
              <a:t>Third, suppose Typical owned a </a:t>
            </a:r>
            <a:r>
              <a:rPr lang="en-US" altLang="en-US" i="1">
                <a:solidFill>
                  <a:schemeClr val="accent1"/>
                </a:solidFill>
              </a:rPr>
              <a:t>consolidated</a:t>
            </a:r>
            <a:r>
              <a:rPr lang="en-US" altLang="en-US"/>
              <a:t> subsidiary (more than 50% ownership), in which it had less than a 100% ownership interest.</a:t>
            </a:r>
          </a:p>
          <a:p>
            <a:pPr>
              <a:lnSpc>
                <a:spcPct val="20000"/>
              </a:lnSpc>
            </a:pPr>
            <a:endParaRPr lang="en-US" altLang="en-US"/>
          </a:p>
          <a:p>
            <a:r>
              <a:rPr lang="en-US" altLang="en-US"/>
              <a:t>For example, if Typical owned 85% of that company.  Any material change in the related minority interest (15%), would have to be reported in the income statement or footnotes.</a:t>
            </a:r>
          </a:p>
        </p:txBody>
      </p:sp>
      <p:sp>
        <p:nvSpPr>
          <p:cNvPr id="221187"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Other Items, cont.</a:t>
            </a:r>
          </a:p>
        </p:txBody>
      </p:sp>
      <p:sp>
        <p:nvSpPr>
          <p:cNvPr id="2211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4E5DE03-CE4F-4890-8C74-5C35E50C1A80}" type="slidenum">
              <a:rPr lang="en-US" altLang="en-US" sz="1600">
                <a:latin typeface="Berlin Sans FB" panose="020E0602020502020306" pitchFamily="34" charset="0"/>
              </a:rPr>
              <a:pPr>
                <a:spcBef>
                  <a:spcPct val="0"/>
                </a:spcBef>
                <a:buClrTx/>
                <a:buSzTx/>
                <a:buFontTx/>
                <a:buNone/>
              </a:pPr>
              <a:t>211</a:t>
            </a:fld>
            <a:endParaRPr lang="en-US" altLang="en-US" sz="1600">
              <a:latin typeface="Berlin Sans FB" panose="020E0602020502020306" pitchFamily="34" charset="0"/>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body" idx="1"/>
          </p:nvPr>
        </p:nvSpPr>
        <p:spPr>
          <a:xfrm>
            <a:off x="838200" y="2362200"/>
            <a:ext cx="7772400" cy="2667000"/>
          </a:xfrm>
        </p:spPr>
        <p:txBody>
          <a:bodyPr/>
          <a:lstStyle/>
          <a:p>
            <a:r>
              <a:rPr lang="en-US" altLang="en-US"/>
              <a:t>A corresponding change in the cumulative minority interest would also have to be reported in the balance sheet, between long-term liabilities and stockholders’ equity.</a:t>
            </a:r>
          </a:p>
        </p:txBody>
      </p:sp>
      <p:sp>
        <p:nvSpPr>
          <p:cNvPr id="222211" name="Rectangle 3"/>
          <p:cNvSpPr>
            <a:spLocks noGrp="1" noChangeArrowheads="1"/>
          </p:cNvSpPr>
          <p:nvPr>
            <p:ph type="title"/>
          </p:nvPr>
        </p:nvSpPr>
        <p:spPr>
          <a:xfrm>
            <a:off x="838200" y="0"/>
            <a:ext cx="7772400" cy="1600200"/>
          </a:xfrm>
          <a:noFill/>
        </p:spPr>
        <p:txBody>
          <a:bodyPr/>
          <a:lstStyle/>
          <a:p>
            <a:pPr>
              <a:lnSpc>
                <a:spcPct val="80000"/>
              </a:lnSpc>
            </a:pPr>
            <a:r>
              <a:rPr lang="en-US" altLang="en-US"/>
              <a:t>The Income Statement, </a:t>
            </a:r>
            <a:br>
              <a:rPr lang="en-US" altLang="en-US"/>
            </a:br>
            <a:r>
              <a:rPr lang="en-US" altLang="en-US"/>
              <a:t>Other Items, cont.</a:t>
            </a:r>
          </a:p>
        </p:txBody>
      </p:sp>
      <p:sp>
        <p:nvSpPr>
          <p:cNvPr id="2222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1671BDF-E144-473B-8CDF-501918E74744}" type="slidenum">
              <a:rPr lang="en-US" altLang="en-US" sz="1600">
                <a:latin typeface="Berlin Sans FB" panose="020E0602020502020306" pitchFamily="34" charset="0"/>
              </a:rPr>
              <a:pPr>
                <a:spcBef>
                  <a:spcPct val="0"/>
                </a:spcBef>
                <a:buClrTx/>
                <a:buSzTx/>
                <a:buFontTx/>
                <a:buNone/>
              </a:pPr>
              <a:t>212</a:t>
            </a:fld>
            <a:endParaRPr lang="en-US" altLang="en-US" sz="1600">
              <a:latin typeface="Berlin Sans FB" panose="020E0602020502020306" pitchFamily="34" charset="0"/>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body" idx="1"/>
          </p:nvPr>
        </p:nvSpPr>
        <p:spPr>
          <a:xfrm>
            <a:off x="838200" y="1752600"/>
            <a:ext cx="7772400" cy="4038600"/>
          </a:xfrm>
        </p:spPr>
        <p:txBody>
          <a:bodyPr/>
          <a:lstStyle/>
          <a:p>
            <a:r>
              <a:rPr lang="en-US" altLang="en-US"/>
              <a:t>When used to make a few detailed comparisons, the income statement will reveal a lot more information about a company’s operating results.</a:t>
            </a:r>
          </a:p>
          <a:p>
            <a:pPr>
              <a:lnSpc>
                <a:spcPct val="60000"/>
              </a:lnSpc>
            </a:pPr>
            <a:endParaRPr lang="en-US" altLang="en-US"/>
          </a:p>
          <a:p>
            <a:r>
              <a:rPr lang="en-US" altLang="en-US"/>
              <a:t>For example, a prospective investor can determine the company’s operating margin and how it has changed over the years.</a:t>
            </a:r>
          </a:p>
        </p:txBody>
      </p:sp>
      <p:sp>
        <p:nvSpPr>
          <p:cNvPr id="223235"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Analyzing the Income Statement</a:t>
            </a:r>
          </a:p>
        </p:txBody>
      </p:sp>
      <p:sp>
        <p:nvSpPr>
          <p:cNvPr id="2232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A28F0BD-7B70-4A73-A288-B78198E3502B}" type="slidenum">
              <a:rPr lang="en-US" altLang="en-US" sz="1600">
                <a:latin typeface="Berlin Sans FB" panose="020E0602020502020306" pitchFamily="34" charset="0"/>
              </a:rPr>
              <a:pPr>
                <a:spcBef>
                  <a:spcPct val="0"/>
                </a:spcBef>
                <a:buClrTx/>
                <a:buSzTx/>
                <a:buFontTx/>
                <a:buNone/>
              </a:pPr>
              <a:t>213</a:t>
            </a:fld>
            <a:endParaRPr lang="en-US" altLang="en-US" sz="1600">
              <a:latin typeface="Berlin Sans FB" panose="020E0602020502020306" pitchFamily="34" charset="0"/>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body" idx="1"/>
          </p:nvPr>
        </p:nvSpPr>
        <p:spPr>
          <a:xfrm>
            <a:off x="838200" y="1600200"/>
            <a:ext cx="7772400" cy="2895600"/>
          </a:xfrm>
        </p:spPr>
        <p:txBody>
          <a:bodyPr/>
          <a:lstStyle/>
          <a:p>
            <a:r>
              <a:rPr lang="en-US" altLang="en-US"/>
              <a:t>This determination can be made by comparing operating income to net sales.</a:t>
            </a:r>
          </a:p>
          <a:p>
            <a:pPr>
              <a:lnSpc>
                <a:spcPct val="30000"/>
              </a:lnSpc>
            </a:pPr>
            <a:endParaRPr lang="en-US" altLang="en-US"/>
          </a:p>
          <a:p>
            <a:r>
              <a:rPr lang="en-US" altLang="en-US"/>
              <a:t>To illustrate, in 19X0, Typical reported net sales of $765,050 and operating income of $105,196.</a:t>
            </a:r>
          </a:p>
        </p:txBody>
      </p:sp>
      <p:sp>
        <p:nvSpPr>
          <p:cNvPr id="224259"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Analyzing the Income Statement, cont.</a:t>
            </a:r>
          </a:p>
        </p:txBody>
      </p:sp>
      <p:sp>
        <p:nvSpPr>
          <p:cNvPr id="224260" name="Text Box 4"/>
          <p:cNvSpPr txBox="1">
            <a:spLocks noChangeArrowheads="1"/>
          </p:cNvSpPr>
          <p:nvPr/>
        </p:nvSpPr>
        <p:spPr bwMode="auto">
          <a:xfrm>
            <a:off x="1447800" y="4572000"/>
            <a:ext cx="6632575" cy="165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19X9 Operating Margin</a:t>
            </a:r>
          </a:p>
          <a:p>
            <a:pPr algn="ctr">
              <a:lnSpc>
                <a:spcPct val="120000"/>
              </a:lnSpc>
              <a:spcBef>
                <a:spcPct val="0"/>
              </a:spcBef>
              <a:buClrTx/>
              <a:buSzTx/>
              <a:buFontTx/>
              <a:buNone/>
            </a:pPr>
            <a:r>
              <a:rPr lang="en-US" altLang="en-US" sz="3200"/>
              <a:t>38 $105,196 operating income = 13.8%</a:t>
            </a:r>
          </a:p>
          <a:p>
            <a:pPr algn="ctr">
              <a:spcBef>
                <a:spcPct val="0"/>
              </a:spcBef>
              <a:buClrTx/>
              <a:buSzTx/>
              <a:buFontTx/>
              <a:buNone/>
            </a:pPr>
            <a:r>
              <a:rPr lang="en-US" altLang="en-US" sz="3200"/>
              <a:t>33 $765,050 Net Sales                           </a:t>
            </a:r>
          </a:p>
        </p:txBody>
      </p:sp>
      <p:sp>
        <p:nvSpPr>
          <p:cNvPr id="224261" name="Line 5"/>
          <p:cNvSpPr>
            <a:spLocks noChangeShapeType="1"/>
          </p:cNvSpPr>
          <p:nvPr/>
        </p:nvSpPr>
        <p:spPr bwMode="auto">
          <a:xfrm>
            <a:off x="2057400" y="5715000"/>
            <a:ext cx="45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426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D89770A-957C-418E-8184-C6CAB7ED7F46}" type="slidenum">
              <a:rPr lang="en-US" altLang="en-US" sz="1600">
                <a:latin typeface="Berlin Sans FB" panose="020E0602020502020306" pitchFamily="34" charset="0"/>
              </a:rPr>
              <a:pPr>
                <a:spcBef>
                  <a:spcPct val="0"/>
                </a:spcBef>
                <a:buClrTx/>
                <a:buSzTx/>
                <a:buFontTx/>
                <a:buNone/>
              </a:pPr>
              <a:t>214</a:t>
            </a:fld>
            <a:endParaRPr lang="en-US" altLang="en-US" sz="1600">
              <a:latin typeface="Berlin Sans FB" panose="020E0602020502020306" pitchFamily="34" charset="0"/>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body" idx="1"/>
          </p:nvPr>
        </p:nvSpPr>
        <p:spPr>
          <a:xfrm>
            <a:off x="838200" y="1600200"/>
            <a:ext cx="7772400" cy="3124200"/>
          </a:xfrm>
        </p:spPr>
        <p:txBody>
          <a:bodyPr/>
          <a:lstStyle/>
          <a:p>
            <a:r>
              <a:rPr lang="en-US" altLang="en-US"/>
              <a:t>This means that for each dollar of 19X9 sales, 19.8 cents remained as a profit from operations. </a:t>
            </a:r>
          </a:p>
          <a:p>
            <a:r>
              <a:rPr lang="en-US" altLang="en-US"/>
              <a:t>This figure is interesting, but is more significant when compared with the operating margin last year.</a:t>
            </a:r>
          </a:p>
        </p:txBody>
      </p:sp>
      <p:sp>
        <p:nvSpPr>
          <p:cNvPr id="225283"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Analyzing the Income Statement, cont.</a:t>
            </a:r>
          </a:p>
        </p:txBody>
      </p:sp>
      <p:sp>
        <p:nvSpPr>
          <p:cNvPr id="225284" name="Text Box 4"/>
          <p:cNvSpPr txBox="1">
            <a:spLocks noChangeArrowheads="1"/>
          </p:cNvSpPr>
          <p:nvPr/>
        </p:nvSpPr>
        <p:spPr bwMode="auto">
          <a:xfrm>
            <a:off x="1447800" y="4724400"/>
            <a:ext cx="6451600" cy="16033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19X8 Operating Margin</a:t>
            </a:r>
          </a:p>
          <a:p>
            <a:pPr algn="ctr">
              <a:lnSpc>
                <a:spcPct val="110000"/>
              </a:lnSpc>
              <a:spcBef>
                <a:spcPct val="0"/>
              </a:spcBef>
              <a:buClrTx/>
              <a:buSzTx/>
              <a:buFontTx/>
              <a:buNone/>
            </a:pPr>
            <a:r>
              <a:rPr lang="en-US" altLang="en-US" sz="3200"/>
              <a:t>38 $73,500 operating income = 10.1%</a:t>
            </a:r>
          </a:p>
          <a:p>
            <a:pPr algn="ctr">
              <a:spcBef>
                <a:spcPct val="0"/>
              </a:spcBef>
              <a:buClrTx/>
              <a:buSzTx/>
              <a:buFontTx/>
              <a:buNone/>
            </a:pPr>
            <a:r>
              <a:rPr lang="en-US" altLang="en-US" sz="3200"/>
              <a:t>33 $725,000 net sales                           </a:t>
            </a:r>
          </a:p>
        </p:txBody>
      </p:sp>
      <p:sp>
        <p:nvSpPr>
          <p:cNvPr id="225285" name="Line 5"/>
          <p:cNvSpPr>
            <a:spLocks noChangeShapeType="1"/>
          </p:cNvSpPr>
          <p:nvPr/>
        </p:nvSpPr>
        <p:spPr bwMode="auto">
          <a:xfrm>
            <a:off x="1981200" y="5791200"/>
            <a:ext cx="434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28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49D0B75-FE99-4793-8EFD-7A9ED1E30429}" type="slidenum">
              <a:rPr lang="en-US" altLang="en-US" sz="1600">
                <a:latin typeface="Berlin Sans FB" panose="020E0602020502020306" pitchFamily="34" charset="0"/>
              </a:rPr>
              <a:pPr>
                <a:spcBef>
                  <a:spcPct val="0"/>
                </a:spcBef>
                <a:buClrTx/>
                <a:buSzTx/>
                <a:buFontTx/>
                <a:buNone/>
              </a:pPr>
              <a:t>215</a:t>
            </a:fld>
            <a:endParaRPr lang="en-US" altLang="en-US" sz="1600">
              <a:latin typeface="Berlin Sans FB" panose="020E0602020502020306" pitchFamily="34" charset="0"/>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body" idx="1"/>
          </p:nvPr>
        </p:nvSpPr>
        <p:spPr>
          <a:xfrm>
            <a:off x="838200" y="1752600"/>
            <a:ext cx="7772400" cy="4038600"/>
          </a:xfrm>
        </p:spPr>
        <p:txBody>
          <a:bodyPr/>
          <a:lstStyle/>
          <a:p>
            <a:r>
              <a:rPr lang="en-US" altLang="en-US"/>
              <a:t>Typical’s operating profit margin went from 10.1% to 13.8%, so business didn’t just grow, </a:t>
            </a:r>
            <a:r>
              <a:rPr lang="en-US" altLang="en-US" i="1"/>
              <a:t>it became more profitable.</a:t>
            </a:r>
          </a:p>
          <a:p>
            <a:pPr>
              <a:lnSpc>
                <a:spcPct val="70000"/>
              </a:lnSpc>
            </a:pPr>
            <a:endParaRPr lang="en-US" altLang="en-US" i="1"/>
          </a:p>
          <a:p>
            <a:r>
              <a:rPr lang="en-US" altLang="en-US"/>
              <a:t>Changes in operating margin can reflect changes in volume, efficiency, product line or types of customers served.</a:t>
            </a:r>
          </a:p>
          <a:p>
            <a:endParaRPr lang="en-US" altLang="en-US"/>
          </a:p>
        </p:txBody>
      </p:sp>
      <p:sp>
        <p:nvSpPr>
          <p:cNvPr id="226307"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Analyzing the Income Statement, cont.</a:t>
            </a:r>
          </a:p>
        </p:txBody>
      </p:sp>
      <p:sp>
        <p:nvSpPr>
          <p:cNvPr id="2263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A3D1F62-6F46-49FE-A9B3-349B128189B6}" type="slidenum">
              <a:rPr lang="en-US" altLang="en-US" sz="1600">
                <a:latin typeface="Berlin Sans FB" panose="020E0602020502020306" pitchFamily="34" charset="0"/>
              </a:rPr>
              <a:pPr>
                <a:spcBef>
                  <a:spcPct val="0"/>
                </a:spcBef>
                <a:buClrTx/>
                <a:buSzTx/>
                <a:buFontTx/>
                <a:buNone/>
              </a:pPr>
              <a:t>216</a:t>
            </a:fld>
            <a:endParaRPr lang="en-US" altLang="en-US" sz="1600">
              <a:latin typeface="Berlin Sans FB" panose="020E0602020502020306" pitchFamily="34" charset="0"/>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body" idx="1"/>
          </p:nvPr>
        </p:nvSpPr>
        <p:spPr>
          <a:xfrm>
            <a:off x="838200" y="1752600"/>
            <a:ext cx="7772400" cy="4038600"/>
          </a:xfrm>
        </p:spPr>
        <p:txBody>
          <a:bodyPr/>
          <a:lstStyle/>
          <a:p>
            <a:r>
              <a:rPr lang="en-US" altLang="en-US"/>
              <a:t>Typical can also be compared with other companies in its field.</a:t>
            </a:r>
          </a:p>
          <a:p>
            <a:pPr>
              <a:lnSpc>
                <a:spcPct val="30000"/>
              </a:lnSpc>
            </a:pPr>
            <a:endParaRPr lang="en-US" altLang="en-US"/>
          </a:p>
          <a:p>
            <a:r>
              <a:rPr lang="en-US" altLang="en-US"/>
              <a:t>If Typical’s operating margin is very low compared to others, it is an unhealthy sign.</a:t>
            </a:r>
          </a:p>
          <a:p>
            <a:pPr>
              <a:lnSpc>
                <a:spcPct val="30000"/>
              </a:lnSpc>
            </a:pPr>
            <a:endParaRPr lang="en-US" altLang="en-US"/>
          </a:p>
          <a:p>
            <a:r>
              <a:rPr lang="en-US" altLang="en-US"/>
              <a:t>If it is high, there is a basis for optimism.</a:t>
            </a:r>
          </a:p>
          <a:p>
            <a:pPr>
              <a:lnSpc>
                <a:spcPct val="30000"/>
              </a:lnSpc>
            </a:pPr>
            <a:endParaRPr lang="en-US" altLang="en-US"/>
          </a:p>
          <a:p>
            <a:r>
              <a:rPr lang="en-US" altLang="en-US"/>
              <a:t>Analysts also frequently use </a:t>
            </a:r>
            <a:r>
              <a:rPr lang="en-US" altLang="en-US" i="1">
                <a:solidFill>
                  <a:schemeClr val="accent1"/>
                </a:solidFill>
              </a:rPr>
              <a:t>Operating Cost Ratio</a:t>
            </a:r>
            <a:r>
              <a:rPr lang="en-US" altLang="en-US"/>
              <a:t> for the same purpose.</a:t>
            </a:r>
          </a:p>
        </p:txBody>
      </p:sp>
      <p:sp>
        <p:nvSpPr>
          <p:cNvPr id="227331"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Analyzing the Income Statement, cont.</a:t>
            </a:r>
          </a:p>
        </p:txBody>
      </p:sp>
      <p:sp>
        <p:nvSpPr>
          <p:cNvPr id="2273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F62C336-C3A4-4B14-B2A2-A88C7CE3752A}" type="slidenum">
              <a:rPr lang="en-US" altLang="en-US" sz="1600">
                <a:latin typeface="Berlin Sans FB" panose="020E0602020502020306" pitchFamily="34" charset="0"/>
              </a:rPr>
              <a:pPr>
                <a:spcBef>
                  <a:spcPct val="0"/>
                </a:spcBef>
                <a:buClrTx/>
                <a:buSzTx/>
                <a:buFontTx/>
                <a:buNone/>
              </a:pPr>
              <a:t>217</a:t>
            </a:fld>
            <a:endParaRPr lang="en-US" altLang="en-US" sz="1600">
              <a:latin typeface="Berlin Sans FB" panose="020E0602020502020306" pitchFamily="34" charset="0"/>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body" idx="1"/>
          </p:nvPr>
        </p:nvSpPr>
        <p:spPr>
          <a:xfrm>
            <a:off x="838200" y="1676400"/>
            <a:ext cx="7772400" cy="2743200"/>
          </a:xfrm>
        </p:spPr>
        <p:txBody>
          <a:bodyPr/>
          <a:lstStyle/>
          <a:p>
            <a:r>
              <a:rPr lang="en-US" altLang="en-US"/>
              <a:t>Operating Cost Ratio is the complement of the operating margin.</a:t>
            </a:r>
          </a:p>
          <a:p>
            <a:pPr>
              <a:lnSpc>
                <a:spcPct val="30000"/>
              </a:lnSpc>
            </a:pPr>
            <a:endParaRPr lang="en-US" altLang="en-US"/>
          </a:p>
          <a:p>
            <a:r>
              <a:rPr lang="en-US" altLang="en-US"/>
              <a:t>Typical’s operating margin is 13.8%.</a:t>
            </a:r>
          </a:p>
          <a:p>
            <a:pPr>
              <a:lnSpc>
                <a:spcPct val="30000"/>
              </a:lnSpc>
            </a:pPr>
            <a:endParaRPr lang="en-US" altLang="en-US"/>
          </a:p>
          <a:p>
            <a:r>
              <a:rPr lang="en-US" altLang="en-US"/>
              <a:t>The operating cost ratio is 86.2%.</a:t>
            </a:r>
          </a:p>
        </p:txBody>
      </p:sp>
      <p:sp>
        <p:nvSpPr>
          <p:cNvPr id="228355"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Analyzing the Income Statement, cont.</a:t>
            </a:r>
          </a:p>
        </p:txBody>
      </p:sp>
      <p:graphicFrame>
        <p:nvGraphicFramePr>
          <p:cNvPr id="228356" name="Object 6"/>
          <p:cNvGraphicFramePr>
            <a:graphicFrameLocks noChangeAspect="1"/>
          </p:cNvGraphicFramePr>
          <p:nvPr/>
        </p:nvGraphicFramePr>
        <p:xfrm>
          <a:off x="1143000" y="4495800"/>
          <a:ext cx="7086600" cy="1646238"/>
        </p:xfrm>
        <a:graphic>
          <a:graphicData uri="http://schemas.openxmlformats.org/presentationml/2006/ole">
            <mc:AlternateContent xmlns:mc="http://schemas.openxmlformats.org/markup-compatibility/2006">
              <mc:Choice xmlns:v="urn:schemas-microsoft-com:vml" Requires="v">
                <p:oleObj spid="_x0000_s228359" name="Worksheet" r:id="rId3" imgW="2991369" imgH="695520" progId="Excel.Sheet.8">
                  <p:embed/>
                </p:oleObj>
              </mc:Choice>
              <mc:Fallback>
                <p:oleObj name="Worksheet" r:id="rId3" imgW="2991369" imgH="695520"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495800"/>
                        <a:ext cx="7086600" cy="164623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835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BA03E58-0CA5-41C1-A425-B7C279F2B693}" type="slidenum">
              <a:rPr lang="en-US" altLang="en-US" sz="1600">
                <a:latin typeface="Berlin Sans FB" panose="020E0602020502020306" pitchFamily="34" charset="0"/>
              </a:rPr>
              <a:pPr>
                <a:spcBef>
                  <a:spcPct val="0"/>
                </a:spcBef>
                <a:buClrTx/>
                <a:buSzTx/>
                <a:buFontTx/>
                <a:buNone/>
              </a:pPr>
              <a:t>218</a:t>
            </a:fld>
            <a:endParaRPr lang="en-US" altLang="en-US" sz="1600">
              <a:latin typeface="Berlin Sans FB" panose="020E0602020502020306" pitchFamily="34" charset="0"/>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body" idx="1"/>
          </p:nvPr>
        </p:nvSpPr>
        <p:spPr>
          <a:xfrm>
            <a:off x="838200" y="1752600"/>
            <a:ext cx="7772400" cy="4038600"/>
          </a:xfrm>
        </p:spPr>
        <p:txBody>
          <a:bodyPr/>
          <a:lstStyle/>
          <a:p>
            <a:r>
              <a:rPr lang="en-US" altLang="en-US" i="1">
                <a:solidFill>
                  <a:schemeClr val="accent1"/>
                </a:solidFill>
              </a:rPr>
              <a:t>Net Profit Ratio</a:t>
            </a:r>
            <a:r>
              <a:rPr lang="en-US" altLang="en-US"/>
              <a:t> is still another guide to indicate how satisfactory the year’s activities have been.</a:t>
            </a:r>
          </a:p>
          <a:p>
            <a:pPr>
              <a:lnSpc>
                <a:spcPct val="50000"/>
              </a:lnSpc>
            </a:pPr>
            <a:endParaRPr lang="en-US" altLang="en-US"/>
          </a:p>
          <a:p>
            <a:r>
              <a:rPr lang="en-US" altLang="en-US"/>
              <a:t>In Typical’s case, the year's net income was $47,750.</a:t>
            </a:r>
          </a:p>
          <a:p>
            <a:pPr>
              <a:lnSpc>
                <a:spcPct val="50000"/>
              </a:lnSpc>
            </a:pPr>
            <a:endParaRPr lang="en-US" altLang="en-US"/>
          </a:p>
          <a:p>
            <a:r>
              <a:rPr lang="en-US" altLang="en-US"/>
              <a:t>The net sales of the year amounted to $765,050</a:t>
            </a:r>
          </a:p>
        </p:txBody>
      </p:sp>
      <p:sp>
        <p:nvSpPr>
          <p:cNvPr id="229379"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Analyzing the Income Statement, cont.</a:t>
            </a:r>
          </a:p>
        </p:txBody>
      </p:sp>
      <p:sp>
        <p:nvSpPr>
          <p:cNvPr id="2293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210777E-6612-46C5-A255-9279F0CD8E71}" type="slidenum">
              <a:rPr lang="en-US" altLang="en-US" sz="1600">
                <a:latin typeface="Berlin Sans FB" panose="020E0602020502020306" pitchFamily="34" charset="0"/>
              </a:rPr>
              <a:pPr>
                <a:spcBef>
                  <a:spcPct val="0"/>
                </a:spcBef>
                <a:buClrTx/>
                <a:buSzTx/>
                <a:buFontTx/>
                <a:buNone/>
              </a:pPr>
              <a:t>219</a:t>
            </a:fld>
            <a:endParaRPr lang="en-US" altLang="en-US" sz="1600">
              <a:latin typeface="Berlin Sans FB" panose="020E0602020502020306"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838200" y="0"/>
            <a:ext cx="7772400" cy="1104900"/>
          </a:xfrm>
          <a:noFill/>
        </p:spPr>
        <p:txBody>
          <a:bodyPr/>
          <a:lstStyle/>
          <a:p>
            <a:pPr algn="ctr"/>
            <a:r>
              <a:rPr lang="en-US" altLang="en-US" sz="3600" b="1"/>
              <a:t>Consolidated Statement of Cash Flows, continued</a:t>
            </a:r>
          </a:p>
        </p:txBody>
      </p:sp>
      <p:graphicFrame>
        <p:nvGraphicFramePr>
          <p:cNvPr id="27651" name="Object 4"/>
          <p:cNvGraphicFramePr>
            <a:graphicFrameLocks noChangeAspect="1"/>
          </p:cNvGraphicFramePr>
          <p:nvPr/>
        </p:nvGraphicFramePr>
        <p:xfrm>
          <a:off x="381000" y="1371600"/>
          <a:ext cx="8305800" cy="5257800"/>
        </p:xfrm>
        <a:graphic>
          <a:graphicData uri="http://schemas.openxmlformats.org/presentationml/2006/ole">
            <mc:AlternateContent xmlns:mc="http://schemas.openxmlformats.org/markup-compatibility/2006">
              <mc:Choice xmlns:v="urn:schemas-microsoft-com:vml" Requires="v">
                <p:oleObj spid="_x0000_s27654" name="Worksheet" r:id="rId3" imgW="3581851" imgH="3400920" progId="Excel.Sheet.8">
                  <p:embed/>
                </p:oleObj>
              </mc:Choice>
              <mc:Fallback>
                <p:oleObj name="Worksheet" r:id="rId3" imgW="3581851" imgH="340092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8305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Slide Number Placeholder 3"/>
          <p:cNvSpPr>
            <a:spLocks noGrp="1"/>
          </p:cNvSpPr>
          <p:nvPr>
            <p:ph type="sldNum" sz="quarter" idx="12"/>
          </p:nvPr>
        </p:nvSpPr>
        <p:spPr>
          <a:xfrm>
            <a:off x="8610600" y="6323013"/>
            <a:ext cx="533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l">
              <a:spcBef>
                <a:spcPct val="0"/>
              </a:spcBef>
              <a:buClrTx/>
              <a:buSzTx/>
              <a:buFontTx/>
              <a:buNone/>
            </a:pPr>
            <a:fld id="{E4E412A7-477D-4CC0-88C3-9E72A58233A6}" type="slidenum">
              <a:rPr lang="en-US" altLang="en-US" sz="1600" b="1">
                <a:latin typeface="Berlin Sans FB" panose="020E0602020502020306" pitchFamily="34" charset="0"/>
              </a:rPr>
              <a:pPr algn="l">
                <a:spcBef>
                  <a:spcPct val="0"/>
                </a:spcBef>
                <a:buClrTx/>
                <a:buSzTx/>
                <a:buFontTx/>
                <a:buNone/>
              </a:pPr>
              <a:t>22</a:t>
            </a:fld>
            <a:endParaRPr lang="en-US" altLang="en-US" sz="1600" b="1">
              <a:latin typeface="Berlin Sans FB" panose="020E0602020502020306" pitchFamily="34" charset="0"/>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body" idx="1"/>
          </p:nvPr>
        </p:nvSpPr>
        <p:spPr>
          <a:xfrm>
            <a:off x="838200" y="1752600"/>
            <a:ext cx="7772400" cy="1295400"/>
          </a:xfrm>
        </p:spPr>
        <p:txBody>
          <a:bodyPr/>
          <a:lstStyle/>
          <a:p>
            <a:r>
              <a:rPr lang="en-US" altLang="en-US"/>
              <a:t>Therefore, Typical’s income was $47,750 on $765,050 of sales or:</a:t>
            </a:r>
          </a:p>
          <a:p>
            <a:endParaRPr lang="en-US" altLang="en-US"/>
          </a:p>
          <a:p>
            <a:endParaRPr lang="en-US" altLang="en-US"/>
          </a:p>
          <a:p>
            <a:pPr>
              <a:lnSpc>
                <a:spcPct val="150000"/>
              </a:lnSpc>
            </a:pPr>
            <a:endParaRPr lang="en-US" altLang="en-US"/>
          </a:p>
          <a:p>
            <a:r>
              <a:rPr lang="en-US" altLang="en-US"/>
              <a:t>This means that this year, for every $1 of goods sold, 6.2 cents in profit was ultimately earned by the company.</a:t>
            </a:r>
          </a:p>
        </p:txBody>
      </p:sp>
      <p:sp>
        <p:nvSpPr>
          <p:cNvPr id="230403"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Analyzing the Income Statement, cont.</a:t>
            </a:r>
          </a:p>
        </p:txBody>
      </p:sp>
      <p:sp>
        <p:nvSpPr>
          <p:cNvPr id="230404" name="Text Box 4"/>
          <p:cNvSpPr txBox="1">
            <a:spLocks noChangeArrowheads="1"/>
          </p:cNvSpPr>
          <p:nvPr/>
        </p:nvSpPr>
        <p:spPr bwMode="auto">
          <a:xfrm>
            <a:off x="1524000" y="2971800"/>
            <a:ext cx="6418263" cy="16033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19X9 Net Profit Ratio:</a:t>
            </a:r>
          </a:p>
          <a:p>
            <a:pPr algn="ctr">
              <a:spcBef>
                <a:spcPct val="0"/>
              </a:spcBef>
              <a:buClrTx/>
              <a:buSzTx/>
              <a:buFontTx/>
              <a:buNone/>
            </a:pPr>
            <a:r>
              <a:rPr lang="en-US" altLang="en-US" sz="3200"/>
              <a:t>45   $47,750 Net Income          = 6.2%</a:t>
            </a:r>
          </a:p>
          <a:p>
            <a:pPr algn="ctr">
              <a:lnSpc>
                <a:spcPct val="110000"/>
              </a:lnSpc>
              <a:spcBef>
                <a:spcPct val="0"/>
              </a:spcBef>
              <a:buClrTx/>
              <a:buSzTx/>
              <a:buFontTx/>
              <a:buNone/>
            </a:pPr>
            <a:r>
              <a:rPr lang="en-US" altLang="en-US" sz="3200"/>
              <a:t>33   $765,050 Net Sales                       </a:t>
            </a:r>
          </a:p>
        </p:txBody>
      </p:sp>
      <p:sp>
        <p:nvSpPr>
          <p:cNvPr id="230405" name="Line 5"/>
          <p:cNvSpPr>
            <a:spLocks noChangeShapeType="1"/>
          </p:cNvSpPr>
          <p:nvPr/>
        </p:nvSpPr>
        <p:spPr bwMode="auto">
          <a:xfrm>
            <a:off x="2286000" y="39624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040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E8E98C5-3A77-40AB-A89C-A993D1FADC6B}" type="slidenum">
              <a:rPr lang="en-US" altLang="en-US" sz="1600">
                <a:latin typeface="Berlin Sans FB" panose="020E0602020502020306" pitchFamily="34" charset="0"/>
              </a:rPr>
              <a:pPr>
                <a:spcBef>
                  <a:spcPct val="0"/>
                </a:spcBef>
                <a:buClrTx/>
                <a:buSzTx/>
                <a:buFontTx/>
                <a:buNone/>
              </a:pPr>
              <a:t>220</a:t>
            </a:fld>
            <a:endParaRPr lang="en-US" altLang="en-US" sz="1600">
              <a:latin typeface="Berlin Sans FB" panose="020E0602020502020306" pitchFamily="34" charset="0"/>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a:xfrm>
            <a:off x="609600" y="1600200"/>
            <a:ext cx="8001000" cy="2743200"/>
          </a:xfrm>
        </p:spPr>
        <p:txBody>
          <a:bodyPr/>
          <a:lstStyle/>
          <a:p>
            <a:r>
              <a:rPr lang="en-US" altLang="en-US"/>
              <a:t>By comparing the net profit ratio from year to year for the same company and with other companies, profit progress can be evaluated.</a:t>
            </a:r>
          </a:p>
          <a:p>
            <a:pPr>
              <a:lnSpc>
                <a:spcPct val="10000"/>
              </a:lnSpc>
            </a:pPr>
            <a:endParaRPr lang="en-US" altLang="en-US"/>
          </a:p>
          <a:p>
            <a:r>
              <a:rPr lang="en-US" altLang="en-US"/>
              <a:t>Last year, Typical’s net income was $40,500 on $725,000 in sales:</a:t>
            </a:r>
          </a:p>
        </p:txBody>
      </p:sp>
      <p:sp>
        <p:nvSpPr>
          <p:cNvPr id="231427"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Analyzing the Income Statement, cont.</a:t>
            </a:r>
          </a:p>
        </p:txBody>
      </p:sp>
      <p:sp>
        <p:nvSpPr>
          <p:cNvPr id="231428" name="Text Box 4"/>
          <p:cNvSpPr txBox="1">
            <a:spLocks noChangeArrowheads="1"/>
          </p:cNvSpPr>
          <p:nvPr/>
        </p:nvSpPr>
        <p:spPr bwMode="auto">
          <a:xfrm>
            <a:off x="1295400" y="4648200"/>
            <a:ext cx="6519863" cy="16033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19X8 Net Profit Ratio:</a:t>
            </a:r>
          </a:p>
          <a:p>
            <a:pPr algn="ctr">
              <a:spcBef>
                <a:spcPct val="0"/>
              </a:spcBef>
              <a:buClrTx/>
              <a:buSzTx/>
              <a:buFontTx/>
              <a:buNone/>
            </a:pPr>
            <a:r>
              <a:rPr lang="en-US" altLang="en-US" sz="3200"/>
              <a:t>45   $40,500 Net Income          =  5.6%</a:t>
            </a:r>
          </a:p>
          <a:p>
            <a:pPr algn="ctr">
              <a:lnSpc>
                <a:spcPct val="110000"/>
              </a:lnSpc>
              <a:spcBef>
                <a:spcPct val="0"/>
              </a:spcBef>
              <a:buClrTx/>
              <a:buSzTx/>
              <a:buFontTx/>
              <a:buNone/>
            </a:pPr>
            <a:r>
              <a:rPr lang="en-US" altLang="en-US" sz="3200"/>
              <a:t>33   $725,000 Net Sales                        </a:t>
            </a:r>
          </a:p>
        </p:txBody>
      </p:sp>
      <p:sp>
        <p:nvSpPr>
          <p:cNvPr id="231429" name="Line 6"/>
          <p:cNvSpPr>
            <a:spLocks noChangeShapeType="1"/>
          </p:cNvSpPr>
          <p:nvPr/>
        </p:nvSpPr>
        <p:spPr bwMode="auto">
          <a:xfrm>
            <a:off x="2057400" y="5715000"/>
            <a:ext cx="342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1430"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3B834B5-FE08-42BE-A566-30EEDBCA36C8}" type="slidenum">
              <a:rPr lang="en-US" altLang="en-US" sz="1600">
                <a:latin typeface="Berlin Sans FB" panose="020E0602020502020306" pitchFamily="34" charset="0"/>
              </a:rPr>
              <a:pPr>
                <a:spcBef>
                  <a:spcPct val="0"/>
                </a:spcBef>
                <a:buClrTx/>
                <a:buSzTx/>
                <a:buFontTx/>
                <a:buNone/>
              </a:pPr>
              <a:t>221</a:t>
            </a:fld>
            <a:endParaRPr lang="en-US" altLang="en-US" sz="1600">
              <a:latin typeface="Berlin Sans FB" panose="020E0602020502020306" pitchFamily="34" charset="0"/>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body" idx="1"/>
          </p:nvPr>
        </p:nvSpPr>
        <p:spPr>
          <a:xfrm>
            <a:off x="838200" y="1752600"/>
            <a:ext cx="7772400" cy="4038600"/>
          </a:xfrm>
        </p:spPr>
        <p:txBody>
          <a:bodyPr/>
          <a:lstStyle/>
          <a:p>
            <a:r>
              <a:rPr lang="en-US" altLang="en-US"/>
              <a:t>The operating margin, operating cost ratio and net profit ratio provide general information about the company and help assess its future prospects.</a:t>
            </a:r>
          </a:p>
          <a:p>
            <a:pPr>
              <a:lnSpc>
                <a:spcPct val="60000"/>
              </a:lnSpc>
            </a:pPr>
            <a:endParaRPr lang="en-US" altLang="en-US"/>
          </a:p>
          <a:p>
            <a:r>
              <a:rPr lang="en-US" altLang="en-US"/>
              <a:t>All these comparisons have a long-term significance because they provide useful information about the company’s fundamental economic condition.</a:t>
            </a:r>
          </a:p>
        </p:txBody>
      </p:sp>
      <p:sp>
        <p:nvSpPr>
          <p:cNvPr id="232451"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Analyzing the Income Statement, cont.</a:t>
            </a:r>
          </a:p>
        </p:txBody>
      </p:sp>
      <p:sp>
        <p:nvSpPr>
          <p:cNvPr id="2324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A5D57CB-9CFA-4742-B112-528E9B273A1E}" type="slidenum">
              <a:rPr lang="en-US" altLang="en-US" sz="1600">
                <a:latin typeface="Berlin Sans FB" panose="020E0602020502020306" pitchFamily="34" charset="0"/>
              </a:rPr>
              <a:pPr>
                <a:spcBef>
                  <a:spcPct val="0"/>
                </a:spcBef>
                <a:buClrTx/>
                <a:buSzTx/>
                <a:buFontTx/>
                <a:buNone/>
              </a:pPr>
              <a:t>222</a:t>
            </a:fld>
            <a:endParaRPr lang="en-US" altLang="en-US" sz="1600">
              <a:latin typeface="Berlin Sans FB" panose="020E0602020502020306" pitchFamily="34" charset="0"/>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body" idx="1"/>
          </p:nvPr>
        </p:nvSpPr>
        <p:spPr>
          <a:xfrm>
            <a:off x="838200" y="2286000"/>
            <a:ext cx="7772400" cy="3505200"/>
          </a:xfrm>
        </p:spPr>
        <p:txBody>
          <a:bodyPr/>
          <a:lstStyle/>
          <a:p>
            <a:r>
              <a:rPr lang="en-US" altLang="en-US"/>
              <a:t>Another question to ponder:  Are Typical’s securities a good investment?</a:t>
            </a:r>
          </a:p>
          <a:p>
            <a:endParaRPr lang="en-US" altLang="en-US"/>
          </a:p>
          <a:p>
            <a:r>
              <a:rPr lang="en-US" altLang="en-US"/>
              <a:t>Consideration of some additional factors can help provide an answer.</a:t>
            </a:r>
          </a:p>
        </p:txBody>
      </p:sp>
      <p:sp>
        <p:nvSpPr>
          <p:cNvPr id="233475"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Analyzing the Income Statement, cont.</a:t>
            </a:r>
          </a:p>
        </p:txBody>
      </p:sp>
      <p:sp>
        <p:nvSpPr>
          <p:cNvPr id="2334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9E66102-998C-4DE6-B7C7-27AE88002624}" type="slidenum">
              <a:rPr lang="en-US" altLang="en-US" sz="1600">
                <a:latin typeface="Berlin Sans FB" panose="020E0602020502020306" pitchFamily="34" charset="0"/>
              </a:rPr>
              <a:pPr>
                <a:spcBef>
                  <a:spcPct val="0"/>
                </a:spcBef>
                <a:buClrTx/>
                <a:buSzTx/>
                <a:buFontTx/>
                <a:buNone/>
              </a:pPr>
              <a:t>223</a:t>
            </a:fld>
            <a:endParaRPr lang="en-US" altLang="en-US" sz="1600">
              <a:latin typeface="Berlin Sans FB" panose="020E0602020502020306" pitchFamily="34" charset="0"/>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body" idx="1"/>
          </p:nvPr>
        </p:nvSpPr>
        <p:spPr>
          <a:xfrm>
            <a:off x="838200" y="1524000"/>
            <a:ext cx="7772400" cy="4648200"/>
          </a:xfrm>
        </p:spPr>
        <p:txBody>
          <a:bodyPr/>
          <a:lstStyle/>
          <a:p>
            <a:r>
              <a:rPr lang="en-US" altLang="en-US" i="1">
                <a:solidFill>
                  <a:schemeClr val="accent1"/>
                </a:solidFill>
              </a:rPr>
              <a:t>Interest Coverage</a:t>
            </a:r>
            <a:r>
              <a:rPr lang="en-US" altLang="en-US"/>
              <a:t> is the number of times the annual interest on a debt obligation is covered by income for the year without considering interest on the debt and taxes.</a:t>
            </a:r>
          </a:p>
          <a:p>
            <a:pPr>
              <a:lnSpc>
                <a:spcPct val="10000"/>
              </a:lnSpc>
            </a:pPr>
            <a:endParaRPr lang="en-US" altLang="en-US"/>
          </a:p>
          <a:p>
            <a:r>
              <a:rPr lang="en-US" altLang="en-US"/>
              <a:t>Typical’s debentures represent a very substantial debt, but they are due many years in the future.</a:t>
            </a:r>
          </a:p>
          <a:p>
            <a:pPr>
              <a:lnSpc>
                <a:spcPct val="10000"/>
              </a:lnSpc>
            </a:pPr>
            <a:endParaRPr lang="en-US" altLang="en-US"/>
          </a:p>
          <a:p>
            <a:pPr>
              <a:lnSpc>
                <a:spcPct val="90000"/>
              </a:lnSpc>
            </a:pPr>
            <a:r>
              <a:rPr lang="en-US" altLang="en-US"/>
              <a:t>The yearly interest, however, is a fixed charge.</a:t>
            </a:r>
          </a:p>
        </p:txBody>
      </p:sp>
      <p:sp>
        <p:nvSpPr>
          <p:cNvPr id="234499"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Interest Coverage</a:t>
            </a:r>
          </a:p>
        </p:txBody>
      </p:sp>
      <p:sp>
        <p:nvSpPr>
          <p:cNvPr id="2345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21C8B10-B1C2-4704-8EF5-DDAF2308FA91}" type="slidenum">
              <a:rPr lang="en-US" altLang="en-US" sz="1600">
                <a:latin typeface="Berlin Sans FB" panose="020E0602020502020306" pitchFamily="34" charset="0"/>
              </a:rPr>
              <a:pPr>
                <a:spcBef>
                  <a:spcPct val="0"/>
                </a:spcBef>
                <a:buClrTx/>
                <a:buSzTx/>
                <a:buFontTx/>
                <a:buNone/>
              </a:pPr>
              <a:t>224</a:t>
            </a:fld>
            <a:endParaRPr lang="en-US" altLang="en-US" sz="1600">
              <a:latin typeface="Berlin Sans FB" panose="020E0602020502020306" pitchFamily="34" charset="0"/>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body" idx="1"/>
          </p:nvPr>
        </p:nvSpPr>
        <p:spPr>
          <a:xfrm>
            <a:off x="838200" y="1524000"/>
            <a:ext cx="7772400" cy="4648200"/>
          </a:xfrm>
        </p:spPr>
        <p:txBody>
          <a:bodyPr/>
          <a:lstStyle/>
          <a:p>
            <a:r>
              <a:rPr lang="en-US" altLang="en-US"/>
              <a:t>How readily the company can pay the interest on this debt (i.e. the debt’s interest coverage) would be of great interest to an investor.</a:t>
            </a:r>
          </a:p>
          <a:p>
            <a:pPr>
              <a:lnSpc>
                <a:spcPct val="30000"/>
              </a:lnSpc>
            </a:pPr>
            <a:endParaRPr lang="en-US" altLang="en-US"/>
          </a:p>
          <a:p>
            <a:r>
              <a:rPr lang="en-US" altLang="en-US"/>
              <a:t>More specifically, an investor would like to know if the borrowed funds have been put to good use, so that the earnings are adequate and thus available to meet interest costs.</a:t>
            </a:r>
          </a:p>
        </p:txBody>
      </p:sp>
      <p:sp>
        <p:nvSpPr>
          <p:cNvPr id="235523"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Interest Coverage, cont.</a:t>
            </a:r>
          </a:p>
        </p:txBody>
      </p:sp>
      <p:sp>
        <p:nvSpPr>
          <p:cNvPr id="2355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24CAFC5-9CAA-4441-9CA8-FC03C91382E7}" type="slidenum">
              <a:rPr lang="en-US" altLang="en-US" sz="1600">
                <a:latin typeface="Berlin Sans FB" panose="020E0602020502020306" pitchFamily="34" charset="0"/>
              </a:rPr>
              <a:pPr>
                <a:spcBef>
                  <a:spcPct val="0"/>
                </a:spcBef>
                <a:buClrTx/>
                <a:buSzTx/>
                <a:buFontTx/>
                <a:buNone/>
              </a:pPr>
              <a:t>225</a:t>
            </a:fld>
            <a:endParaRPr lang="en-US" altLang="en-US" sz="1600">
              <a:latin typeface="Berlin Sans FB" panose="020E0602020502020306" pitchFamily="34" charset="0"/>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body" idx="1"/>
          </p:nvPr>
        </p:nvSpPr>
        <p:spPr>
          <a:xfrm>
            <a:off x="838200" y="1752600"/>
            <a:ext cx="7772400" cy="4038600"/>
          </a:xfrm>
        </p:spPr>
        <p:txBody>
          <a:bodyPr/>
          <a:lstStyle/>
          <a:p>
            <a:r>
              <a:rPr lang="en-US" altLang="en-US"/>
              <a:t>The available income representing the source for payment of the debenture interest is $106,052 (operating profit plus dividend and interest income less the interest expense on the other debt).</a:t>
            </a:r>
          </a:p>
          <a:p>
            <a:pPr>
              <a:lnSpc>
                <a:spcPct val="50000"/>
              </a:lnSpc>
            </a:pPr>
            <a:endParaRPr lang="en-US" altLang="en-US"/>
          </a:p>
          <a:p>
            <a:r>
              <a:rPr lang="en-US" altLang="en-US"/>
              <a:t>The annual debenture interest amounts to $11,856.</a:t>
            </a:r>
          </a:p>
          <a:p>
            <a:endParaRPr lang="en-US" altLang="en-US"/>
          </a:p>
        </p:txBody>
      </p:sp>
      <p:sp>
        <p:nvSpPr>
          <p:cNvPr id="236547"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Interest Coverage, cont.</a:t>
            </a:r>
          </a:p>
        </p:txBody>
      </p:sp>
      <p:sp>
        <p:nvSpPr>
          <p:cNvPr id="2365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A82DD91-B901-49FD-84B7-5E4331A9889F}" type="slidenum">
              <a:rPr lang="en-US" altLang="en-US" sz="1600">
                <a:latin typeface="Berlin Sans FB" panose="020E0602020502020306" pitchFamily="34" charset="0"/>
              </a:rPr>
              <a:pPr>
                <a:spcBef>
                  <a:spcPct val="0"/>
                </a:spcBef>
                <a:buClrTx/>
                <a:buSzTx/>
                <a:buFontTx/>
                <a:buNone/>
              </a:pPr>
              <a:t>226</a:t>
            </a:fld>
            <a:endParaRPr lang="en-US" altLang="en-US" sz="1600">
              <a:latin typeface="Berlin Sans FB" panose="020E0602020502020306" pitchFamily="34" charset="0"/>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body" idx="1"/>
          </p:nvPr>
        </p:nvSpPr>
        <p:spPr>
          <a:xfrm>
            <a:off x="838200" y="2133600"/>
            <a:ext cx="7772400" cy="1219200"/>
          </a:xfrm>
        </p:spPr>
        <p:txBody>
          <a:bodyPr/>
          <a:lstStyle/>
          <a:p>
            <a:r>
              <a:rPr lang="en-US" altLang="en-US"/>
              <a:t>This means the debenture’s annual interest expense is covered 8.9 times.</a:t>
            </a:r>
          </a:p>
        </p:txBody>
      </p:sp>
      <p:sp>
        <p:nvSpPr>
          <p:cNvPr id="237571"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Interest Coverage, cont.</a:t>
            </a:r>
          </a:p>
        </p:txBody>
      </p:sp>
      <p:sp>
        <p:nvSpPr>
          <p:cNvPr id="237572" name="Text Box 4"/>
          <p:cNvSpPr txBox="1">
            <a:spLocks noChangeArrowheads="1"/>
          </p:cNvSpPr>
          <p:nvPr/>
        </p:nvSpPr>
        <p:spPr bwMode="auto">
          <a:xfrm>
            <a:off x="990600" y="3810000"/>
            <a:ext cx="7554913" cy="165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Number of Times Debenture Interest Earned:</a:t>
            </a:r>
          </a:p>
          <a:p>
            <a:pPr algn="ctr">
              <a:lnSpc>
                <a:spcPct val="120000"/>
              </a:lnSpc>
              <a:spcBef>
                <a:spcPct val="0"/>
              </a:spcBef>
              <a:buClrTx/>
              <a:buSzTx/>
              <a:buFontTx/>
              <a:buNone/>
            </a:pPr>
            <a:r>
              <a:rPr lang="en-US" altLang="en-US" sz="3200"/>
              <a:t>$106,052 Available Income       =   8.9</a:t>
            </a:r>
          </a:p>
          <a:p>
            <a:pPr algn="ctr">
              <a:spcBef>
                <a:spcPct val="0"/>
              </a:spcBef>
              <a:buClrTx/>
              <a:buSzTx/>
              <a:buFontTx/>
              <a:buNone/>
            </a:pPr>
            <a:r>
              <a:rPr lang="en-US" altLang="en-US" sz="3200"/>
              <a:t>$11,856 Debenture Interest                  </a:t>
            </a:r>
          </a:p>
        </p:txBody>
      </p:sp>
      <p:sp>
        <p:nvSpPr>
          <p:cNvPr id="237573" name="Line 5"/>
          <p:cNvSpPr>
            <a:spLocks noChangeShapeType="1"/>
          </p:cNvSpPr>
          <p:nvPr/>
        </p:nvSpPr>
        <p:spPr bwMode="auto">
          <a:xfrm>
            <a:off x="1600200" y="4953000"/>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57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05F3B90-10CF-431E-98E2-BDE1CB7EF512}" type="slidenum">
              <a:rPr lang="en-US" altLang="en-US" sz="1600">
                <a:latin typeface="Berlin Sans FB" panose="020E0602020502020306" pitchFamily="34" charset="0"/>
              </a:rPr>
              <a:pPr>
                <a:spcBef>
                  <a:spcPct val="0"/>
                </a:spcBef>
                <a:buClrTx/>
                <a:buSzTx/>
                <a:buFontTx/>
                <a:buNone/>
              </a:pPr>
              <a:t>227</a:t>
            </a:fld>
            <a:endParaRPr lang="en-US" altLang="en-US" sz="1600">
              <a:latin typeface="Berlin Sans FB" panose="020E0602020502020306" pitchFamily="34" charset="0"/>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body" idx="1"/>
          </p:nvPr>
        </p:nvSpPr>
        <p:spPr>
          <a:xfrm>
            <a:off x="838200" y="1752600"/>
            <a:ext cx="7772400" cy="4038600"/>
          </a:xfrm>
        </p:spPr>
        <p:txBody>
          <a:bodyPr/>
          <a:lstStyle/>
          <a:p>
            <a:r>
              <a:rPr lang="en-US" altLang="en-US"/>
              <a:t>For a corporate bond (debenture) to be considered a safe investment, most analysts say that the company should earn its bond interest requirement 3 to 4 times over.</a:t>
            </a:r>
          </a:p>
          <a:p>
            <a:pPr>
              <a:lnSpc>
                <a:spcPct val="50000"/>
              </a:lnSpc>
            </a:pPr>
            <a:endParaRPr lang="en-US" altLang="en-US"/>
          </a:p>
          <a:p>
            <a:r>
              <a:rPr lang="en-US" altLang="en-US"/>
              <a:t>By these standards, Typical’s debentures have a fir margin of safety.</a:t>
            </a:r>
          </a:p>
        </p:txBody>
      </p:sp>
      <p:sp>
        <p:nvSpPr>
          <p:cNvPr id="238595"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Interest Coverage, cont.</a:t>
            </a:r>
          </a:p>
        </p:txBody>
      </p:sp>
      <p:sp>
        <p:nvSpPr>
          <p:cNvPr id="2385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43F6763-E29D-4520-81BD-0E85ACA8C189}" type="slidenum">
              <a:rPr lang="en-US" altLang="en-US" sz="1600">
                <a:latin typeface="Berlin Sans FB" panose="020E0602020502020306" pitchFamily="34" charset="0"/>
              </a:rPr>
              <a:pPr>
                <a:spcBef>
                  <a:spcPct val="0"/>
                </a:spcBef>
                <a:buClrTx/>
                <a:buSzTx/>
                <a:buFontTx/>
                <a:buNone/>
              </a:pPr>
              <a:t>228</a:t>
            </a:fld>
            <a:endParaRPr lang="en-US" altLang="en-US" sz="1600">
              <a:latin typeface="Berlin Sans FB" panose="020E0602020502020306" pitchFamily="34" charset="0"/>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body" idx="1"/>
          </p:nvPr>
        </p:nvSpPr>
        <p:spPr>
          <a:xfrm>
            <a:off x="838200" y="1752600"/>
            <a:ext cx="7772400" cy="4038600"/>
          </a:xfrm>
        </p:spPr>
        <p:txBody>
          <a:bodyPr/>
          <a:lstStyle/>
          <a:p>
            <a:r>
              <a:rPr lang="en-US" altLang="en-US" i="1">
                <a:solidFill>
                  <a:schemeClr val="accent1"/>
                </a:solidFill>
              </a:rPr>
              <a:t>Financial Leverage</a:t>
            </a:r>
            <a:r>
              <a:rPr lang="en-US" altLang="en-US"/>
              <a:t> relates a company’s long-term debt and preferred stock to the company’s common equity.</a:t>
            </a:r>
          </a:p>
          <a:p>
            <a:pPr>
              <a:lnSpc>
                <a:spcPct val="70000"/>
              </a:lnSpc>
            </a:pPr>
            <a:endParaRPr lang="en-US" altLang="en-US"/>
          </a:p>
          <a:p>
            <a:r>
              <a:rPr lang="en-US" altLang="en-US"/>
              <a:t>Sometimes a stock is said to be </a:t>
            </a:r>
            <a:r>
              <a:rPr lang="en-US" altLang="en-US" i="1">
                <a:solidFill>
                  <a:schemeClr val="accent1"/>
                </a:solidFill>
              </a:rPr>
              <a:t>highly leveraged</a:t>
            </a:r>
            <a:r>
              <a:rPr lang="en-US" altLang="en-US"/>
              <a:t>, this means that the company issuing the stock has a large proportion of bonds and preferred stock outstanding relative to the amount of common stock.</a:t>
            </a:r>
          </a:p>
        </p:txBody>
      </p:sp>
      <p:sp>
        <p:nvSpPr>
          <p:cNvPr id="239619"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What about Leverage?</a:t>
            </a:r>
          </a:p>
        </p:txBody>
      </p:sp>
      <p:sp>
        <p:nvSpPr>
          <p:cNvPr id="2396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D18A9FE-5B27-41AB-8505-41A2A934F27A}" type="slidenum">
              <a:rPr lang="en-US" altLang="en-US" sz="1600">
                <a:latin typeface="Berlin Sans FB" panose="020E0602020502020306" pitchFamily="34" charset="0"/>
              </a:rPr>
              <a:pPr>
                <a:spcBef>
                  <a:spcPct val="0"/>
                </a:spcBef>
                <a:buClrTx/>
                <a:buSzTx/>
                <a:buFontTx/>
                <a:buNone/>
              </a:pPr>
              <a:t>229</a:t>
            </a:fld>
            <a:endParaRPr lang="en-US" altLang="en-US" sz="1600">
              <a:latin typeface="Berlin Sans FB" panose="020E0602020502020306"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The Balance Sheet</a:t>
            </a:r>
          </a:p>
        </p:txBody>
      </p:sp>
      <p:sp>
        <p:nvSpPr>
          <p:cNvPr id="28675" name="Rectangle 3"/>
          <p:cNvSpPr>
            <a:spLocks noGrp="1" noChangeArrowheads="1"/>
          </p:cNvSpPr>
          <p:nvPr>
            <p:ph type="body" idx="1"/>
          </p:nvPr>
        </p:nvSpPr>
        <p:spPr/>
        <p:txBody>
          <a:bodyPr/>
          <a:lstStyle/>
          <a:p>
            <a:pPr>
              <a:lnSpc>
                <a:spcPct val="90000"/>
              </a:lnSpc>
            </a:pPr>
            <a:r>
              <a:rPr lang="en-US" altLang="en-US"/>
              <a:t>The balance sheet represents the financial picture for Typical Manufacturing as it stood at the end of one particular day,    Dec. 31, 19X9, as though the company were momentarily at a standstill.  </a:t>
            </a:r>
          </a:p>
          <a:p>
            <a:r>
              <a:rPr lang="en-US" altLang="en-US"/>
              <a:t>Typical’s balance sheet for the previous year end is also presented.  This makes it possible to compare the composition of the balance sheets on those dates.</a:t>
            </a:r>
          </a:p>
        </p:txBody>
      </p:sp>
      <p:sp>
        <p:nvSpPr>
          <p:cNvPr id="28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0AAA523-FDFE-4FF3-B10C-EAC40CA02153}" type="slidenum">
              <a:rPr lang="en-US" altLang="en-US" sz="1600">
                <a:latin typeface="Berlin Sans FB" panose="020E0602020502020306" pitchFamily="34" charset="0"/>
              </a:rPr>
              <a:pPr>
                <a:spcBef>
                  <a:spcPct val="0"/>
                </a:spcBef>
                <a:buClrTx/>
                <a:buSzTx/>
                <a:buFontTx/>
                <a:buNone/>
              </a:pPr>
              <a:t>23</a:t>
            </a:fld>
            <a:endParaRPr lang="en-US" altLang="en-US" sz="1600">
              <a:latin typeface="Berlin Sans FB" panose="020E0602020502020306" pitchFamily="34" charset="0"/>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body" idx="1"/>
          </p:nvPr>
        </p:nvSpPr>
        <p:spPr>
          <a:xfrm>
            <a:off x="838200" y="1981200"/>
            <a:ext cx="7772400" cy="3810000"/>
          </a:xfrm>
        </p:spPr>
        <p:txBody>
          <a:bodyPr/>
          <a:lstStyle/>
          <a:p>
            <a:r>
              <a:rPr lang="en-US" altLang="en-US"/>
              <a:t>High leverage can work for or against a company depending on the earnings available to the common shareholders.</a:t>
            </a:r>
          </a:p>
          <a:p>
            <a:endParaRPr lang="en-US" altLang="en-US"/>
          </a:p>
          <a:p>
            <a:r>
              <a:rPr lang="en-US" altLang="en-US"/>
              <a:t>Analysts consider highly leveraged companies to be risk prone.</a:t>
            </a:r>
          </a:p>
          <a:p>
            <a:endParaRPr lang="en-US" altLang="en-US"/>
          </a:p>
        </p:txBody>
      </p:sp>
      <p:sp>
        <p:nvSpPr>
          <p:cNvPr id="240643"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What about Leverage?, cont.</a:t>
            </a:r>
          </a:p>
        </p:txBody>
      </p:sp>
      <p:sp>
        <p:nvSpPr>
          <p:cNvPr id="2406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84A6F9D-50E7-44F9-8259-C50052FAF061}" type="slidenum">
              <a:rPr lang="en-US" altLang="en-US" sz="1600">
                <a:latin typeface="Berlin Sans FB" panose="020E0602020502020306" pitchFamily="34" charset="0"/>
              </a:rPr>
              <a:pPr>
                <a:spcBef>
                  <a:spcPct val="0"/>
                </a:spcBef>
                <a:buClrTx/>
                <a:buSzTx/>
                <a:buFontTx/>
                <a:buNone/>
              </a:pPr>
              <a:t>230</a:t>
            </a:fld>
            <a:endParaRPr lang="en-US" altLang="en-US" sz="1600">
              <a:latin typeface="Berlin Sans FB" panose="020E0602020502020306" pitchFamily="34" charset="0"/>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body" idx="1"/>
          </p:nvPr>
        </p:nvSpPr>
        <p:spPr>
          <a:xfrm>
            <a:off x="685800" y="1524000"/>
            <a:ext cx="7924800" cy="4876800"/>
          </a:xfrm>
        </p:spPr>
        <p:txBody>
          <a:bodyPr/>
          <a:lstStyle/>
          <a:p>
            <a:r>
              <a:rPr lang="en-US" altLang="en-US"/>
              <a:t>For example, a company with $10,000,000 of 4% bonds outstanding.</a:t>
            </a:r>
          </a:p>
          <a:p>
            <a:pPr>
              <a:lnSpc>
                <a:spcPct val="10000"/>
              </a:lnSpc>
            </a:pPr>
            <a:endParaRPr lang="en-US" altLang="en-US"/>
          </a:p>
          <a:p>
            <a:r>
              <a:rPr lang="en-US" altLang="en-US"/>
              <a:t>If the company earns $440,000 before bond interest, there will only be $40,000 left for the common shareholders after payment of $400,000 bond interest.</a:t>
            </a:r>
          </a:p>
          <a:p>
            <a:pPr>
              <a:lnSpc>
                <a:spcPct val="0"/>
              </a:lnSpc>
            </a:pPr>
            <a:endParaRPr lang="en-US" altLang="en-US"/>
          </a:p>
          <a:p>
            <a:r>
              <a:rPr lang="en-US" altLang="en-US"/>
              <a:t>However, an increase of only 10% in earning to $484,000 will leave $84,000 for common stock dividends.</a:t>
            </a:r>
          </a:p>
        </p:txBody>
      </p:sp>
      <p:sp>
        <p:nvSpPr>
          <p:cNvPr id="241667"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What about Leverage?, cont.</a:t>
            </a:r>
          </a:p>
        </p:txBody>
      </p:sp>
      <p:sp>
        <p:nvSpPr>
          <p:cNvPr id="2416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38166A3-BBD4-4197-AE7F-15FDC2FDDD0A}" type="slidenum">
              <a:rPr lang="en-US" altLang="en-US" sz="1600">
                <a:latin typeface="Berlin Sans FB" panose="020E0602020502020306" pitchFamily="34" charset="0"/>
              </a:rPr>
              <a:pPr>
                <a:spcBef>
                  <a:spcPct val="0"/>
                </a:spcBef>
                <a:buClrTx/>
                <a:buSzTx/>
                <a:buFontTx/>
                <a:buNone/>
              </a:pPr>
              <a:t>231</a:t>
            </a:fld>
            <a:endParaRPr lang="en-US" altLang="en-US" sz="1600">
              <a:latin typeface="Berlin Sans FB" panose="020E0602020502020306" pitchFamily="34" charset="0"/>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body" idx="1"/>
          </p:nvPr>
        </p:nvSpPr>
        <p:spPr>
          <a:xfrm>
            <a:off x="838200" y="1676400"/>
            <a:ext cx="7772400" cy="4038600"/>
          </a:xfrm>
        </p:spPr>
        <p:txBody>
          <a:bodyPr/>
          <a:lstStyle/>
          <a:p>
            <a:r>
              <a:rPr lang="en-US" altLang="en-US"/>
              <a:t>If there is only a small amount of common stock issued, the increase in earnings per share will appear very impressive.</a:t>
            </a:r>
          </a:p>
          <a:p>
            <a:endParaRPr lang="en-US" altLang="en-US"/>
          </a:p>
          <a:p>
            <a:r>
              <a:rPr lang="en-US" altLang="en-US"/>
              <a:t>But in this instance, it is also apparent that a decline of 10% in earnings to $396,000 would wipe out everything available for the common shareholders.</a:t>
            </a:r>
          </a:p>
        </p:txBody>
      </p:sp>
      <p:sp>
        <p:nvSpPr>
          <p:cNvPr id="242691"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What about Leverage?, cont.</a:t>
            </a:r>
          </a:p>
        </p:txBody>
      </p:sp>
      <p:sp>
        <p:nvSpPr>
          <p:cNvPr id="2426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3902636-4007-411A-8018-BBD56DA24BA8}" type="slidenum">
              <a:rPr lang="en-US" altLang="en-US" sz="1600">
                <a:latin typeface="Berlin Sans FB" panose="020E0602020502020306" pitchFamily="34" charset="0"/>
              </a:rPr>
              <a:pPr>
                <a:spcBef>
                  <a:spcPct val="0"/>
                </a:spcBef>
                <a:buClrTx/>
                <a:buSzTx/>
                <a:buFontTx/>
                <a:buNone/>
              </a:pPr>
              <a:t>232</a:t>
            </a:fld>
            <a:endParaRPr lang="en-US" altLang="en-US" sz="1600">
              <a:latin typeface="Berlin Sans FB" panose="020E0602020502020306" pitchFamily="34" charset="0"/>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body" idx="1"/>
          </p:nvPr>
        </p:nvSpPr>
        <p:spPr>
          <a:xfrm>
            <a:off x="685800" y="1524000"/>
            <a:ext cx="7924800" cy="4876800"/>
          </a:xfrm>
        </p:spPr>
        <p:txBody>
          <a:bodyPr/>
          <a:lstStyle/>
          <a:p>
            <a:r>
              <a:rPr lang="en-US" altLang="en-US"/>
              <a:t>Moreover, it would also result in the company’s being unable to cover the full interest on its bonds without dipping into its cash reserves and retained earnings.</a:t>
            </a:r>
          </a:p>
          <a:p>
            <a:pPr>
              <a:lnSpc>
                <a:spcPct val="10000"/>
              </a:lnSpc>
            </a:pPr>
            <a:endParaRPr lang="en-US" altLang="en-US"/>
          </a:p>
          <a:p>
            <a:r>
              <a:rPr lang="en-US" altLang="en-US"/>
              <a:t>This is the great danger of so-called highly leveraged companies.</a:t>
            </a:r>
          </a:p>
          <a:p>
            <a:pPr>
              <a:lnSpc>
                <a:spcPct val="0"/>
              </a:lnSpc>
            </a:pPr>
            <a:endParaRPr lang="en-US" altLang="en-US"/>
          </a:p>
          <a:p>
            <a:r>
              <a:rPr lang="en-US" altLang="en-US"/>
              <a:t>It also illustrates a fundamental weakness of companies that have a disproportionate amount of debt.</a:t>
            </a:r>
          </a:p>
        </p:txBody>
      </p:sp>
      <p:sp>
        <p:nvSpPr>
          <p:cNvPr id="243715"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What about Leverage?, cont.</a:t>
            </a:r>
          </a:p>
        </p:txBody>
      </p:sp>
      <p:sp>
        <p:nvSpPr>
          <p:cNvPr id="2437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2931684-FBDB-44C3-A950-C897F3CC8CDA}" type="slidenum">
              <a:rPr lang="en-US" altLang="en-US" sz="1600">
                <a:latin typeface="Berlin Sans FB" panose="020E0602020502020306" pitchFamily="34" charset="0"/>
              </a:rPr>
              <a:pPr>
                <a:spcBef>
                  <a:spcPct val="0"/>
                </a:spcBef>
                <a:buClrTx/>
                <a:buSzTx/>
                <a:buFontTx/>
                <a:buNone/>
              </a:pPr>
              <a:t>233</a:t>
            </a:fld>
            <a:endParaRPr lang="en-US" altLang="en-US" sz="1600">
              <a:latin typeface="Berlin Sans FB" panose="020E0602020502020306" pitchFamily="34" charset="0"/>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body" idx="1"/>
          </p:nvPr>
        </p:nvSpPr>
        <p:spPr>
          <a:xfrm>
            <a:off x="838200" y="1752600"/>
            <a:ext cx="7772400" cy="4038600"/>
          </a:xfrm>
        </p:spPr>
        <p:txBody>
          <a:bodyPr/>
          <a:lstStyle/>
          <a:p>
            <a:r>
              <a:rPr lang="en-US" altLang="en-US"/>
              <a:t>Conservative investors usually steer clear of highly leveraged companies, although they do appeal to people seeking a higher return who are willing to assume the risk.</a:t>
            </a:r>
          </a:p>
          <a:p>
            <a:endParaRPr lang="en-US" altLang="en-US"/>
          </a:p>
          <a:p>
            <a:r>
              <a:rPr lang="en-US" altLang="en-US"/>
              <a:t>Typical Manufacturing, on the other hand, is not a highly leveraged company.</a:t>
            </a:r>
          </a:p>
        </p:txBody>
      </p:sp>
      <p:sp>
        <p:nvSpPr>
          <p:cNvPr id="244739"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What about Leverage?, cont.</a:t>
            </a:r>
          </a:p>
        </p:txBody>
      </p:sp>
      <p:sp>
        <p:nvSpPr>
          <p:cNvPr id="2447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50B0DA5-0952-484F-92EC-3B4EBEE70544}" type="slidenum">
              <a:rPr lang="en-US" altLang="en-US" sz="1600">
                <a:latin typeface="Berlin Sans FB" panose="020E0602020502020306" pitchFamily="34" charset="0"/>
              </a:rPr>
              <a:pPr>
                <a:spcBef>
                  <a:spcPct val="0"/>
                </a:spcBef>
                <a:buClrTx/>
                <a:buSzTx/>
                <a:buFontTx/>
                <a:buNone/>
              </a:pPr>
              <a:t>234</a:t>
            </a:fld>
            <a:endParaRPr lang="en-US" altLang="en-US" sz="1600">
              <a:latin typeface="Berlin Sans FB" panose="020E0602020502020306" pitchFamily="34" charset="0"/>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body" idx="1"/>
          </p:nvPr>
        </p:nvSpPr>
        <p:spPr>
          <a:xfrm>
            <a:off x="838200" y="1752600"/>
            <a:ext cx="7772400" cy="4038600"/>
          </a:xfrm>
        </p:spPr>
        <p:txBody>
          <a:bodyPr/>
          <a:lstStyle/>
          <a:p>
            <a:r>
              <a:rPr lang="en-US" altLang="en-US"/>
              <a:t>In 19X8, Typical incurred $11,856 in debenture interest and its income before extraordinary loss and this expense came to $52,356 ($40,500 + $11,856).</a:t>
            </a:r>
          </a:p>
          <a:p>
            <a:endParaRPr lang="en-US" altLang="en-US"/>
          </a:p>
          <a:p>
            <a:r>
              <a:rPr lang="en-US" altLang="en-US"/>
              <a:t>This left $40,500 for the common and preferred stockholders and retained earnings after recording this interest.</a:t>
            </a:r>
          </a:p>
        </p:txBody>
      </p:sp>
      <p:sp>
        <p:nvSpPr>
          <p:cNvPr id="245763"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What about Leverage?, cont.</a:t>
            </a:r>
          </a:p>
        </p:txBody>
      </p:sp>
      <p:sp>
        <p:nvSpPr>
          <p:cNvPr id="2457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9C270F3-B137-468C-AF86-948DA510D4B9}" type="slidenum">
              <a:rPr lang="en-US" altLang="en-US" sz="1600">
                <a:latin typeface="Berlin Sans FB" panose="020E0602020502020306" pitchFamily="34" charset="0"/>
              </a:rPr>
              <a:pPr>
                <a:spcBef>
                  <a:spcPct val="0"/>
                </a:spcBef>
                <a:buClrTx/>
                <a:buSzTx/>
                <a:buFontTx/>
                <a:buNone/>
              </a:pPr>
              <a:t>235</a:t>
            </a:fld>
            <a:endParaRPr lang="en-US" altLang="en-US" sz="1600">
              <a:latin typeface="Berlin Sans FB" panose="020E0602020502020306" pitchFamily="34" charset="0"/>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body" idx="1"/>
          </p:nvPr>
        </p:nvSpPr>
        <p:spPr>
          <a:xfrm>
            <a:off x="838200" y="1676400"/>
            <a:ext cx="7772400" cy="4648200"/>
          </a:xfrm>
        </p:spPr>
        <p:txBody>
          <a:bodyPr/>
          <a:lstStyle/>
          <a:p>
            <a:pPr>
              <a:buFont typeface="Monotype Sorts" pitchFamily="2" charset="2"/>
              <a:buNone/>
            </a:pPr>
            <a:r>
              <a:rPr lang="en-US" altLang="en-US"/>
              <a:t>Now look what happened this year:</a:t>
            </a:r>
          </a:p>
          <a:p>
            <a:pPr>
              <a:lnSpc>
                <a:spcPct val="10000"/>
              </a:lnSpc>
              <a:buFont typeface="Monotype Sorts" pitchFamily="2" charset="2"/>
              <a:buNone/>
            </a:pPr>
            <a:endParaRPr lang="en-US" altLang="en-US"/>
          </a:p>
          <a:p>
            <a:r>
              <a:rPr lang="en-US" altLang="en-US"/>
              <a:t>Net profit before extraordinary loss and debenture interest rose by $12,250 or about 23%.</a:t>
            </a:r>
          </a:p>
          <a:p>
            <a:pPr>
              <a:lnSpc>
                <a:spcPct val="10000"/>
              </a:lnSpc>
            </a:pPr>
            <a:endParaRPr lang="en-US" altLang="en-US"/>
          </a:p>
          <a:p>
            <a:r>
              <a:rPr lang="en-US" altLang="en-US"/>
              <a:t>Since the bond interest stayed the same, income before extraordinary loss and after recording this interest also rose $12,250.</a:t>
            </a:r>
          </a:p>
          <a:p>
            <a:pPr>
              <a:lnSpc>
                <a:spcPct val="10000"/>
              </a:lnSpc>
            </a:pPr>
            <a:endParaRPr lang="en-US" altLang="en-US"/>
          </a:p>
          <a:p>
            <a:r>
              <a:rPr lang="en-US" altLang="en-US"/>
              <a:t>But that is about 30% of $40,500.</a:t>
            </a:r>
          </a:p>
        </p:txBody>
      </p:sp>
      <p:sp>
        <p:nvSpPr>
          <p:cNvPr id="246787"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What about Leverage?, cont.</a:t>
            </a:r>
          </a:p>
        </p:txBody>
      </p:sp>
      <p:sp>
        <p:nvSpPr>
          <p:cNvPr id="2467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4013E6C-E3C4-471C-85C7-7C61A8C313F6}" type="slidenum">
              <a:rPr lang="en-US" altLang="en-US" sz="1600">
                <a:latin typeface="Berlin Sans FB" panose="020E0602020502020306" pitchFamily="34" charset="0"/>
              </a:rPr>
              <a:pPr>
                <a:spcBef>
                  <a:spcPct val="0"/>
                </a:spcBef>
                <a:buClrTx/>
                <a:buSzTx/>
                <a:buFontTx/>
                <a:buNone/>
              </a:pPr>
              <a:t>236</a:t>
            </a:fld>
            <a:endParaRPr lang="en-US" altLang="en-US" sz="1600">
              <a:latin typeface="Berlin Sans FB" panose="020E0602020502020306" pitchFamily="34" charset="0"/>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body" idx="1"/>
          </p:nvPr>
        </p:nvSpPr>
        <p:spPr>
          <a:xfrm>
            <a:off x="762000" y="1981200"/>
            <a:ext cx="7772400" cy="3657600"/>
          </a:xfrm>
        </p:spPr>
        <p:txBody>
          <a:bodyPr/>
          <a:lstStyle/>
          <a:p>
            <a:r>
              <a:rPr lang="en-US" altLang="en-US"/>
              <a:t>While this is certainly not a dramatic example of leverage, a 23% increase in pretax earnings generates a 30% increase in amount available for dividends or retained earnings.</a:t>
            </a:r>
          </a:p>
        </p:txBody>
      </p:sp>
      <p:sp>
        <p:nvSpPr>
          <p:cNvPr id="247811"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What about Leverage?, cont.</a:t>
            </a:r>
          </a:p>
        </p:txBody>
      </p:sp>
      <p:sp>
        <p:nvSpPr>
          <p:cNvPr id="2478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5D9781B-B79B-4AC0-8159-23BF2F07AC2A}" type="slidenum">
              <a:rPr lang="en-US" altLang="en-US" sz="1600">
                <a:latin typeface="Berlin Sans FB" panose="020E0602020502020306" pitchFamily="34" charset="0"/>
              </a:rPr>
              <a:pPr>
                <a:spcBef>
                  <a:spcPct val="0"/>
                </a:spcBef>
                <a:buClrTx/>
                <a:buSzTx/>
                <a:buFontTx/>
                <a:buNone/>
              </a:pPr>
              <a:t>237</a:t>
            </a:fld>
            <a:endParaRPr lang="en-US" altLang="en-US" sz="1600">
              <a:latin typeface="Berlin Sans FB" panose="020E0602020502020306" pitchFamily="34" charset="0"/>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body" idx="1"/>
          </p:nvPr>
        </p:nvSpPr>
        <p:spPr>
          <a:xfrm>
            <a:off x="838200" y="2209800"/>
            <a:ext cx="7772400" cy="3581400"/>
          </a:xfrm>
        </p:spPr>
        <p:txBody>
          <a:bodyPr/>
          <a:lstStyle/>
          <a:p>
            <a:r>
              <a:rPr lang="en-US" altLang="en-US"/>
              <a:t>While this only illustrates the leverage effect of the interest on the debentures, similar calculations could be made to shoe the impact of the interest expense related to the other borrowings and total interest expense.</a:t>
            </a:r>
          </a:p>
          <a:p>
            <a:endParaRPr lang="en-US" altLang="en-US"/>
          </a:p>
        </p:txBody>
      </p:sp>
      <p:sp>
        <p:nvSpPr>
          <p:cNvPr id="248835"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What about Leverage?, cont.</a:t>
            </a:r>
          </a:p>
        </p:txBody>
      </p:sp>
      <p:sp>
        <p:nvSpPr>
          <p:cNvPr id="2488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07652F9-0608-4AA5-AF1A-DF98F6431361}" type="slidenum">
              <a:rPr lang="en-US" altLang="en-US" sz="1600">
                <a:latin typeface="Berlin Sans FB" panose="020E0602020502020306" pitchFamily="34" charset="0"/>
              </a:rPr>
              <a:pPr>
                <a:spcBef>
                  <a:spcPct val="0"/>
                </a:spcBef>
                <a:buClrTx/>
                <a:buSzTx/>
                <a:buFontTx/>
                <a:buNone/>
              </a:pPr>
              <a:t>238</a:t>
            </a:fld>
            <a:endParaRPr lang="en-US" altLang="en-US" sz="1600">
              <a:latin typeface="Berlin Sans FB" panose="020E0602020502020306" pitchFamily="34" charset="0"/>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title"/>
          </p:nvPr>
        </p:nvSpPr>
        <p:spPr>
          <a:xfrm>
            <a:off x="609600" y="0"/>
            <a:ext cx="8001000" cy="1600200"/>
          </a:xfrm>
          <a:noFill/>
        </p:spPr>
        <p:txBody>
          <a:bodyPr/>
          <a:lstStyle/>
          <a:p>
            <a:pPr>
              <a:lnSpc>
                <a:spcPct val="80000"/>
              </a:lnSpc>
            </a:pPr>
            <a:r>
              <a:rPr lang="en-US" altLang="en-US"/>
              <a:t>The Income Statement, </a:t>
            </a:r>
            <a:br>
              <a:rPr lang="en-US" altLang="en-US"/>
            </a:br>
            <a:r>
              <a:rPr lang="en-US" altLang="en-US"/>
              <a:t>Preferred Dividend Coverage</a:t>
            </a:r>
          </a:p>
        </p:txBody>
      </p:sp>
      <p:sp>
        <p:nvSpPr>
          <p:cNvPr id="249859" name="Rectangle 4"/>
          <p:cNvSpPr>
            <a:spLocks noGrp="1" noChangeArrowheads="1"/>
          </p:cNvSpPr>
          <p:nvPr>
            <p:ph type="body" idx="1"/>
          </p:nvPr>
        </p:nvSpPr>
        <p:spPr>
          <a:xfrm>
            <a:off x="838200" y="1752600"/>
            <a:ext cx="7772400" cy="4038600"/>
          </a:xfrm>
          <a:noFill/>
        </p:spPr>
        <p:txBody>
          <a:bodyPr/>
          <a:lstStyle/>
          <a:p>
            <a:r>
              <a:rPr lang="en-US" altLang="en-US"/>
              <a:t>To calculate the </a:t>
            </a:r>
            <a:r>
              <a:rPr lang="en-US" altLang="en-US" i="1">
                <a:solidFill>
                  <a:schemeClr val="accent1"/>
                </a:solidFill>
              </a:rPr>
              <a:t>preferred dividend coverage</a:t>
            </a:r>
            <a:r>
              <a:rPr lang="en-US" altLang="en-US"/>
              <a:t> (the number of time preferred dividends were earned), net profit must be used as the base.</a:t>
            </a:r>
          </a:p>
          <a:p>
            <a:endParaRPr lang="en-US" altLang="en-US"/>
          </a:p>
          <a:p>
            <a:r>
              <a:rPr lang="en-US" altLang="en-US"/>
              <a:t>That’s because federal income taxes and all interest charges must be paid before anything is available for shareholders.</a:t>
            </a:r>
          </a:p>
        </p:txBody>
      </p:sp>
      <p:sp>
        <p:nvSpPr>
          <p:cNvPr id="2498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3A58ED0-FC55-4F48-B104-A12AE3F7203C}" type="slidenum">
              <a:rPr lang="en-US" altLang="en-US" sz="1600">
                <a:latin typeface="Berlin Sans FB" panose="020E0602020502020306" pitchFamily="34" charset="0"/>
              </a:rPr>
              <a:pPr>
                <a:spcBef>
                  <a:spcPct val="0"/>
                </a:spcBef>
                <a:buClrTx/>
                <a:buSzTx/>
                <a:buFontTx/>
                <a:buNone/>
              </a:pPr>
              <a:t>239</a:t>
            </a:fld>
            <a:endParaRPr lang="en-US" altLang="en-US" sz="1600">
              <a:latin typeface="Berlin Sans FB" panose="020E0602020502020306"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p:txBody>
          <a:bodyPr/>
          <a:lstStyle/>
          <a:p>
            <a:pPr>
              <a:buFont typeface="Monotype Sorts" pitchFamily="2" charset="2"/>
              <a:buNone/>
            </a:pPr>
            <a:r>
              <a:rPr lang="en-US" altLang="en-US"/>
              <a:t>The balance sheet is divided into two halves:</a:t>
            </a:r>
          </a:p>
          <a:p>
            <a:pPr>
              <a:lnSpc>
                <a:spcPct val="10000"/>
              </a:lnSpc>
              <a:buFont typeface="Monotype Sorts" pitchFamily="2" charset="2"/>
              <a:buNone/>
            </a:pPr>
            <a:endParaRPr lang="en-US" altLang="en-US"/>
          </a:p>
          <a:p>
            <a:r>
              <a:rPr lang="en-US" altLang="en-US"/>
              <a:t>Assets, always presented first</a:t>
            </a:r>
          </a:p>
          <a:p>
            <a:pPr>
              <a:lnSpc>
                <a:spcPct val="50000"/>
              </a:lnSpc>
            </a:pPr>
            <a:endParaRPr lang="en-US" altLang="en-US"/>
          </a:p>
          <a:p>
            <a:r>
              <a:rPr lang="en-US" altLang="en-US"/>
              <a:t>Liabilities and Shareholders’ Equity</a:t>
            </a:r>
          </a:p>
          <a:p>
            <a:pPr>
              <a:lnSpc>
                <a:spcPct val="50000"/>
              </a:lnSpc>
            </a:pPr>
            <a:endParaRPr lang="en-US" altLang="en-US"/>
          </a:p>
          <a:p>
            <a:r>
              <a:rPr lang="en-US" altLang="en-US"/>
              <a:t>In the standard accounting model, the formula of </a:t>
            </a:r>
            <a:r>
              <a:rPr lang="en-US" altLang="en-US" i="1"/>
              <a:t>Assets=Liabilities + Shareholders’ Equity</a:t>
            </a:r>
            <a:r>
              <a:rPr lang="en-US" altLang="en-US"/>
              <a:t> applies. Both halves are always in balance.</a:t>
            </a:r>
          </a:p>
          <a:p>
            <a:endParaRPr lang="en-US" altLang="en-US"/>
          </a:p>
        </p:txBody>
      </p:sp>
      <p:sp>
        <p:nvSpPr>
          <p:cNvPr id="29699" name="Rectangle 4"/>
          <p:cNvSpPr>
            <a:spLocks noGrp="1" noChangeArrowheads="1"/>
          </p:cNvSpPr>
          <p:nvPr>
            <p:ph type="title"/>
          </p:nvPr>
        </p:nvSpPr>
        <p:spPr>
          <a:noFill/>
        </p:spPr>
        <p:txBody>
          <a:bodyPr/>
          <a:lstStyle/>
          <a:p>
            <a:r>
              <a:rPr lang="en-US" altLang="en-US"/>
              <a:t>The Balance Sheet, continued</a:t>
            </a:r>
          </a:p>
        </p:txBody>
      </p:sp>
      <p:sp>
        <p:nvSpPr>
          <p:cNvPr id="297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8E61E77-CD75-4566-ABAF-82784A8B6483}" type="slidenum">
              <a:rPr lang="en-US" altLang="en-US" sz="1600">
                <a:latin typeface="Berlin Sans FB" panose="020E0602020502020306" pitchFamily="34" charset="0"/>
              </a:rPr>
              <a:pPr>
                <a:spcBef>
                  <a:spcPct val="0"/>
                </a:spcBef>
                <a:buClrTx/>
                <a:buSzTx/>
                <a:buFontTx/>
                <a:buNone/>
              </a:pPr>
              <a:t>24</a:t>
            </a:fld>
            <a:endParaRPr lang="en-US" altLang="en-US" sz="1600">
              <a:latin typeface="Berlin Sans FB" panose="020E0602020502020306" pitchFamily="34" charset="0"/>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Preferred Dividend Coverage, cont.</a:t>
            </a:r>
          </a:p>
        </p:txBody>
      </p:sp>
      <p:sp>
        <p:nvSpPr>
          <p:cNvPr id="250883" name="Rectangle 4"/>
          <p:cNvSpPr>
            <a:spLocks noGrp="1" noChangeArrowheads="1"/>
          </p:cNvSpPr>
          <p:nvPr>
            <p:ph type="body" idx="1"/>
          </p:nvPr>
        </p:nvSpPr>
        <p:spPr>
          <a:xfrm>
            <a:off x="838200" y="1600200"/>
            <a:ext cx="7772400" cy="4114800"/>
          </a:xfrm>
        </p:spPr>
        <p:txBody>
          <a:bodyPr/>
          <a:lstStyle/>
          <a:p>
            <a:r>
              <a:rPr lang="en-US" altLang="en-US"/>
              <a:t>Because the 60,000 shares of $100 par value preferred stock pay a per share dividend of $5.83, the total dividend requirement for the preferred stock is $350.</a:t>
            </a:r>
          </a:p>
          <a:p>
            <a:pPr>
              <a:lnSpc>
                <a:spcPct val="20000"/>
              </a:lnSpc>
            </a:pPr>
            <a:endParaRPr lang="en-US" altLang="en-US"/>
          </a:p>
          <a:p>
            <a:r>
              <a:rPr lang="en-US" altLang="en-US"/>
              <a:t>Dividing the net income of $47,750, by this figure yields approximately 136.4, which means that the dividend requirement of the preferred stock has been earned more than 136 times over.</a:t>
            </a:r>
          </a:p>
        </p:txBody>
      </p:sp>
      <p:sp>
        <p:nvSpPr>
          <p:cNvPr id="2508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041774F-3CA9-4E18-A676-AF00F1546839}" type="slidenum">
              <a:rPr lang="en-US" altLang="en-US" sz="1600">
                <a:latin typeface="Berlin Sans FB" panose="020E0602020502020306" pitchFamily="34" charset="0"/>
              </a:rPr>
              <a:pPr>
                <a:spcBef>
                  <a:spcPct val="0"/>
                </a:spcBef>
                <a:buClrTx/>
                <a:buSzTx/>
                <a:buFontTx/>
                <a:buNone/>
              </a:pPr>
              <a:t>240</a:t>
            </a:fld>
            <a:endParaRPr lang="en-US" altLang="en-US" sz="1600">
              <a:latin typeface="Berlin Sans FB" panose="020E0602020502020306" pitchFamily="34" charset="0"/>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Preferred Dividend Coverage, cont.</a:t>
            </a:r>
          </a:p>
        </p:txBody>
      </p:sp>
      <p:sp>
        <p:nvSpPr>
          <p:cNvPr id="251907" name="Rectangle 3"/>
          <p:cNvSpPr>
            <a:spLocks noGrp="1" noChangeArrowheads="1"/>
          </p:cNvSpPr>
          <p:nvPr>
            <p:ph type="body" idx="1"/>
          </p:nvPr>
        </p:nvSpPr>
        <p:spPr>
          <a:xfrm>
            <a:off x="838200" y="2286000"/>
            <a:ext cx="7772400" cy="3581400"/>
          </a:xfrm>
        </p:spPr>
        <p:txBody>
          <a:bodyPr/>
          <a:lstStyle/>
          <a:p>
            <a:r>
              <a:rPr lang="en-US" altLang="en-US"/>
              <a:t>This ratio is so high primarily because Typical has only a relatively small amount of preferred stock outstanding.</a:t>
            </a:r>
          </a:p>
        </p:txBody>
      </p:sp>
      <p:sp>
        <p:nvSpPr>
          <p:cNvPr id="2519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0E627B0-DEB4-401C-8C0D-1A653D5561A8}" type="slidenum">
              <a:rPr lang="en-US" altLang="en-US" sz="1600">
                <a:latin typeface="Berlin Sans FB" panose="020E0602020502020306" pitchFamily="34" charset="0"/>
              </a:rPr>
              <a:pPr>
                <a:spcBef>
                  <a:spcPct val="0"/>
                </a:spcBef>
                <a:buClrTx/>
                <a:buSzTx/>
                <a:buFontTx/>
                <a:buNone/>
              </a:pPr>
              <a:t>241</a:t>
            </a:fld>
            <a:endParaRPr lang="en-US" altLang="en-US" sz="1600">
              <a:latin typeface="Berlin Sans FB" panose="020E0602020502020306" pitchFamily="34" charset="0"/>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Earnings Per Common Share</a:t>
            </a:r>
          </a:p>
        </p:txBody>
      </p:sp>
      <p:sp>
        <p:nvSpPr>
          <p:cNvPr id="252931" name="Rectangle 3"/>
          <p:cNvSpPr>
            <a:spLocks noGrp="1" noChangeArrowheads="1"/>
          </p:cNvSpPr>
          <p:nvPr>
            <p:ph type="body" idx="1"/>
          </p:nvPr>
        </p:nvSpPr>
        <p:spPr>
          <a:xfrm>
            <a:off x="838200" y="2057400"/>
            <a:ext cx="7772400" cy="3810000"/>
          </a:xfrm>
        </p:spPr>
        <p:txBody>
          <a:bodyPr/>
          <a:lstStyle/>
          <a:p>
            <a:r>
              <a:rPr lang="en-US" altLang="en-US"/>
              <a:t>A buyer of common stock is often more concerned with the stock’s earnings per share than with its dividend.</a:t>
            </a:r>
          </a:p>
          <a:p>
            <a:endParaRPr lang="en-US" altLang="en-US"/>
          </a:p>
          <a:p>
            <a:r>
              <a:rPr lang="en-US" altLang="en-US"/>
              <a:t>This is because earnings usually influence stock market prices.</a:t>
            </a:r>
          </a:p>
        </p:txBody>
      </p:sp>
      <p:sp>
        <p:nvSpPr>
          <p:cNvPr id="2529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9CD9E62-139F-4E1A-9D1C-9C4E79DF7F7C}" type="slidenum">
              <a:rPr lang="en-US" altLang="en-US" sz="1600">
                <a:latin typeface="Berlin Sans FB" panose="020E0602020502020306" pitchFamily="34" charset="0"/>
              </a:rPr>
              <a:pPr>
                <a:spcBef>
                  <a:spcPct val="0"/>
                </a:spcBef>
                <a:buClrTx/>
                <a:buSzTx/>
                <a:buFontTx/>
                <a:buNone/>
              </a:pPr>
              <a:t>242</a:t>
            </a:fld>
            <a:endParaRPr lang="en-US" altLang="en-US" sz="1600">
              <a:latin typeface="Berlin Sans FB" panose="020E0602020502020306" pitchFamily="34" charset="0"/>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Earnings Per Common Share, cont.</a:t>
            </a:r>
          </a:p>
        </p:txBody>
      </p:sp>
      <p:sp>
        <p:nvSpPr>
          <p:cNvPr id="253955" name="Rectangle 3"/>
          <p:cNvSpPr>
            <a:spLocks noGrp="1" noChangeArrowheads="1"/>
          </p:cNvSpPr>
          <p:nvPr>
            <p:ph type="body" idx="1"/>
          </p:nvPr>
        </p:nvSpPr>
        <p:spPr>
          <a:xfrm>
            <a:off x="685800" y="1600200"/>
            <a:ext cx="7924800" cy="4114800"/>
          </a:xfrm>
        </p:spPr>
        <p:txBody>
          <a:bodyPr/>
          <a:lstStyle/>
          <a:p>
            <a:r>
              <a:rPr lang="en-US" altLang="en-US"/>
              <a:t>Although the income statement separates earnings per share before and after the effect of extraordinary items, the remainder of this presentation will only consider net income per common share (net income after extraordinary item).</a:t>
            </a:r>
          </a:p>
          <a:p>
            <a:pPr>
              <a:lnSpc>
                <a:spcPct val="30000"/>
              </a:lnSpc>
            </a:pPr>
            <a:endParaRPr lang="en-US" altLang="en-US"/>
          </a:p>
          <a:p>
            <a:r>
              <a:rPr lang="en-US" altLang="en-US"/>
              <a:t>In Typical’s case, the income statement does not show income available for common stock, so it must be calculated as shown next.</a:t>
            </a:r>
          </a:p>
        </p:txBody>
      </p:sp>
      <p:sp>
        <p:nvSpPr>
          <p:cNvPr id="2539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ACE3A0A-2C9E-4B1F-A186-9B0E81837A4F}" type="slidenum">
              <a:rPr lang="en-US" altLang="en-US" sz="1600">
                <a:latin typeface="Berlin Sans FB" panose="020E0602020502020306" pitchFamily="34" charset="0"/>
              </a:rPr>
              <a:pPr>
                <a:spcBef>
                  <a:spcPct val="0"/>
                </a:spcBef>
                <a:buClrTx/>
                <a:buSzTx/>
                <a:buFontTx/>
                <a:buNone/>
              </a:pPr>
              <a:t>243</a:t>
            </a:fld>
            <a:endParaRPr lang="en-US" altLang="en-US" sz="1600">
              <a:latin typeface="Berlin Sans FB" panose="020E0602020502020306" pitchFamily="34" charset="0"/>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Earnings Per Common Share, cont.</a:t>
            </a:r>
          </a:p>
        </p:txBody>
      </p:sp>
      <p:sp>
        <p:nvSpPr>
          <p:cNvPr id="254979" name="Rectangle 3"/>
          <p:cNvSpPr>
            <a:spLocks noGrp="1" noChangeArrowheads="1"/>
          </p:cNvSpPr>
          <p:nvPr>
            <p:ph type="body" idx="1"/>
          </p:nvPr>
        </p:nvSpPr>
        <p:spPr>
          <a:xfrm>
            <a:off x="838200" y="1676400"/>
            <a:ext cx="7772400" cy="2743200"/>
          </a:xfrm>
          <a:solidFill>
            <a:srgbClr val="FFCC99"/>
          </a:solidFill>
        </p:spPr>
        <p:txBody>
          <a:bodyPr/>
          <a:lstStyle/>
          <a:p>
            <a:pPr>
              <a:buFont typeface="Monotype Sorts" pitchFamily="2" charset="2"/>
              <a:buNone/>
            </a:pPr>
            <a:r>
              <a:rPr lang="en-US" altLang="en-US"/>
              <a:t>45 Net Income                                    $47,750</a:t>
            </a:r>
          </a:p>
          <a:p>
            <a:pPr>
              <a:buFont typeface="Monotype Sorts" pitchFamily="2" charset="2"/>
              <a:buNone/>
            </a:pPr>
            <a:r>
              <a:rPr lang="en-US" altLang="en-US"/>
              <a:t>     Less: Dividend Requirement</a:t>
            </a:r>
          </a:p>
          <a:p>
            <a:pPr>
              <a:lnSpc>
                <a:spcPct val="80000"/>
              </a:lnSpc>
              <a:buFont typeface="Monotype Sorts" pitchFamily="2" charset="2"/>
              <a:buNone/>
            </a:pPr>
            <a:r>
              <a:rPr lang="en-US" altLang="en-US"/>
              <a:t>              of Preferred Stock                      (350)</a:t>
            </a:r>
          </a:p>
          <a:p>
            <a:pPr>
              <a:buFont typeface="Monotype Sorts" pitchFamily="2" charset="2"/>
              <a:buNone/>
            </a:pPr>
            <a:r>
              <a:rPr lang="en-US" altLang="en-US"/>
              <a:t>     Net Income Available for </a:t>
            </a:r>
          </a:p>
          <a:p>
            <a:pPr>
              <a:lnSpc>
                <a:spcPct val="70000"/>
              </a:lnSpc>
              <a:buFont typeface="Monotype Sorts" pitchFamily="2" charset="2"/>
              <a:buNone/>
            </a:pPr>
            <a:r>
              <a:rPr lang="en-US" altLang="en-US"/>
              <a:t>         Common Stock                          $47,400</a:t>
            </a:r>
          </a:p>
        </p:txBody>
      </p:sp>
      <p:sp>
        <p:nvSpPr>
          <p:cNvPr id="254980" name="Line 4"/>
          <p:cNvSpPr>
            <a:spLocks noChangeShapeType="1"/>
          </p:cNvSpPr>
          <p:nvPr/>
        </p:nvSpPr>
        <p:spPr bwMode="auto">
          <a:xfrm>
            <a:off x="6934200" y="3352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54981" name="Object 5"/>
          <p:cNvGraphicFramePr>
            <a:graphicFrameLocks noChangeAspect="1"/>
          </p:cNvGraphicFramePr>
          <p:nvPr/>
        </p:nvGraphicFramePr>
        <p:xfrm>
          <a:off x="762000" y="4800600"/>
          <a:ext cx="8001000" cy="1477963"/>
        </p:xfrm>
        <a:graphic>
          <a:graphicData uri="http://schemas.openxmlformats.org/presentationml/2006/ole">
            <mc:AlternateContent xmlns:mc="http://schemas.openxmlformats.org/markup-compatibility/2006">
              <mc:Choice xmlns:v="urn:schemas-microsoft-com:vml" Requires="v">
                <p:oleObj spid="_x0000_s254984" name="Equation" r:id="rId3" imgW="4978400" imgH="825500" progId="Equation.2">
                  <p:embed/>
                </p:oleObj>
              </mc:Choice>
              <mc:Fallback>
                <p:oleObj name="Equation" r:id="rId3" imgW="4978400" imgH="825500" progId="Equation.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0600"/>
                        <a:ext cx="8001000" cy="1477963"/>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498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2881BD7-2D56-4793-8E94-A079A09DEA4D}" type="slidenum">
              <a:rPr lang="en-US" altLang="en-US" sz="1600">
                <a:latin typeface="Berlin Sans FB" panose="020E0602020502020306" pitchFamily="34" charset="0"/>
              </a:rPr>
              <a:pPr>
                <a:spcBef>
                  <a:spcPct val="0"/>
                </a:spcBef>
                <a:buClrTx/>
                <a:buSzTx/>
                <a:buFontTx/>
                <a:buNone/>
              </a:pPr>
              <a:t>244</a:t>
            </a:fld>
            <a:endParaRPr lang="en-US" altLang="en-US" sz="1600">
              <a:latin typeface="Berlin Sans FB" panose="020E0602020502020306" pitchFamily="34" charset="0"/>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Earnings Per Common Share, cont.</a:t>
            </a:r>
          </a:p>
        </p:txBody>
      </p:sp>
      <p:sp>
        <p:nvSpPr>
          <p:cNvPr id="256003" name="Rectangle 3"/>
          <p:cNvSpPr>
            <a:spLocks noGrp="1" noChangeArrowheads="1"/>
          </p:cNvSpPr>
          <p:nvPr>
            <p:ph type="body" idx="1"/>
          </p:nvPr>
        </p:nvSpPr>
        <p:spPr>
          <a:xfrm>
            <a:off x="685800" y="1600200"/>
            <a:ext cx="7924800" cy="4114800"/>
          </a:xfrm>
        </p:spPr>
        <p:txBody>
          <a:bodyPr/>
          <a:lstStyle/>
          <a:p>
            <a:r>
              <a:rPr lang="en-US" altLang="en-US"/>
              <a:t>Typical’s capital structure is a very simple one, comprised of common and preferred stock. Therefore, the earnings per share computation will suffice under this scenario.</a:t>
            </a:r>
          </a:p>
          <a:p>
            <a:pPr>
              <a:lnSpc>
                <a:spcPct val="20000"/>
              </a:lnSpc>
            </a:pPr>
            <a:endParaRPr lang="en-US" altLang="en-US"/>
          </a:p>
          <a:p>
            <a:r>
              <a:rPr lang="en-US" altLang="en-US"/>
              <a:t>However, if the capital structure is more complex and contains securities that are convertible into </a:t>
            </a:r>
            <a:r>
              <a:rPr lang="en-US" altLang="en-US" i="1">
                <a:solidFill>
                  <a:schemeClr val="accent1"/>
                </a:solidFill>
              </a:rPr>
              <a:t>common stock, option, warrants or contingently issuable share</a:t>
            </a:r>
            <a:r>
              <a:rPr lang="en-US" altLang="en-US"/>
              <a:t>, the calculation requires modification.</a:t>
            </a:r>
          </a:p>
        </p:txBody>
      </p:sp>
      <p:sp>
        <p:nvSpPr>
          <p:cNvPr id="2560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C1D04DA-C9E0-4A8A-AC0C-47C15742FBFE}" type="slidenum">
              <a:rPr lang="en-US" altLang="en-US" sz="1600">
                <a:latin typeface="Berlin Sans FB" panose="020E0602020502020306" pitchFamily="34" charset="0"/>
              </a:rPr>
              <a:pPr>
                <a:spcBef>
                  <a:spcPct val="0"/>
                </a:spcBef>
                <a:buClrTx/>
                <a:buSzTx/>
                <a:buFontTx/>
                <a:buNone/>
              </a:pPr>
              <a:t>245</a:t>
            </a:fld>
            <a:endParaRPr lang="en-US" altLang="en-US" sz="1600">
              <a:latin typeface="Berlin Sans FB" panose="020E0602020502020306" pitchFamily="34" charset="0"/>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Earnings Per Common Share, cont.</a:t>
            </a:r>
          </a:p>
        </p:txBody>
      </p:sp>
      <p:sp>
        <p:nvSpPr>
          <p:cNvPr id="257027" name="Rectangle 3"/>
          <p:cNvSpPr>
            <a:spLocks noGrp="1" noChangeArrowheads="1"/>
          </p:cNvSpPr>
          <p:nvPr>
            <p:ph type="body" idx="1"/>
          </p:nvPr>
        </p:nvSpPr>
        <p:spPr/>
        <p:txBody>
          <a:bodyPr/>
          <a:lstStyle/>
          <a:p>
            <a:r>
              <a:rPr lang="en-US" altLang="en-US"/>
              <a:t>Options and warrants each give the holder the right to buy securities at a specified price.</a:t>
            </a:r>
          </a:p>
          <a:p>
            <a:endParaRPr lang="en-US" altLang="en-US"/>
          </a:p>
          <a:p>
            <a:r>
              <a:rPr lang="en-US" altLang="en-US"/>
              <a:t>Contingently issuable shares are shares of stock whose issuance depends on the occurrence of certain events.</a:t>
            </a:r>
          </a:p>
          <a:p>
            <a:endParaRPr lang="en-US" altLang="en-US"/>
          </a:p>
        </p:txBody>
      </p:sp>
      <p:sp>
        <p:nvSpPr>
          <p:cNvPr id="2570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5E28475-52D9-41AD-AD74-DB815C1CF8E4}" type="slidenum">
              <a:rPr lang="en-US" altLang="en-US" sz="1600">
                <a:latin typeface="Berlin Sans FB" panose="020E0602020502020306" pitchFamily="34" charset="0"/>
              </a:rPr>
              <a:pPr>
                <a:spcBef>
                  <a:spcPct val="0"/>
                </a:spcBef>
                <a:buClrTx/>
                <a:buSzTx/>
                <a:buFontTx/>
                <a:buNone/>
              </a:pPr>
              <a:t>246</a:t>
            </a:fld>
            <a:endParaRPr lang="en-US" altLang="en-US" sz="1600">
              <a:latin typeface="Berlin Sans FB" panose="020E0602020502020306" pitchFamily="34" charset="0"/>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Earnings Per Common Share, cont.</a:t>
            </a:r>
          </a:p>
        </p:txBody>
      </p:sp>
      <p:sp>
        <p:nvSpPr>
          <p:cNvPr id="258051" name="Rectangle 3"/>
          <p:cNvSpPr>
            <a:spLocks noGrp="1" noChangeArrowheads="1"/>
          </p:cNvSpPr>
          <p:nvPr>
            <p:ph type="body" idx="1"/>
          </p:nvPr>
        </p:nvSpPr>
        <p:spPr>
          <a:xfrm>
            <a:off x="685800" y="1752600"/>
            <a:ext cx="7924800" cy="4114800"/>
          </a:xfrm>
        </p:spPr>
        <p:txBody>
          <a:bodyPr/>
          <a:lstStyle/>
          <a:p>
            <a:pPr>
              <a:buFont typeface="Monotype Sorts" pitchFamily="2" charset="2"/>
              <a:buNone/>
            </a:pPr>
            <a:r>
              <a:rPr lang="en-US" altLang="en-US"/>
              <a:t>If a capital structures has convertible securities, two separate calculations are required:</a:t>
            </a:r>
          </a:p>
          <a:p>
            <a:pPr>
              <a:lnSpc>
                <a:spcPct val="50000"/>
              </a:lnSpc>
              <a:buFont typeface="Monotype Sorts" pitchFamily="2" charset="2"/>
              <a:buNone/>
            </a:pPr>
            <a:endParaRPr lang="en-US" altLang="en-US"/>
          </a:p>
          <a:p>
            <a:r>
              <a:rPr lang="en-US" altLang="en-US"/>
              <a:t>Primary Earnings Per Common Share.</a:t>
            </a:r>
          </a:p>
          <a:p>
            <a:endParaRPr lang="en-US" altLang="en-US"/>
          </a:p>
          <a:p>
            <a:r>
              <a:rPr lang="en-US" altLang="en-US"/>
              <a:t>Fully Diluted Earnings Per Common Share.</a:t>
            </a:r>
          </a:p>
        </p:txBody>
      </p:sp>
      <p:sp>
        <p:nvSpPr>
          <p:cNvPr id="2580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1465AC6-0E39-405B-AE9F-A189B86AEB33}" type="slidenum">
              <a:rPr lang="en-US" altLang="en-US" sz="1600">
                <a:latin typeface="Berlin Sans FB" panose="020E0602020502020306" pitchFamily="34" charset="0"/>
              </a:rPr>
              <a:pPr>
                <a:spcBef>
                  <a:spcPct val="0"/>
                </a:spcBef>
                <a:buClrTx/>
                <a:buSzTx/>
                <a:buFontTx/>
                <a:buNone/>
              </a:pPr>
              <a:t>247</a:t>
            </a:fld>
            <a:endParaRPr lang="en-US" altLang="en-US" sz="1600">
              <a:latin typeface="Berlin Sans FB" panose="020E0602020502020306" pitchFamily="34" charset="0"/>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Primary Earnings Per </a:t>
            </a:r>
            <a:br>
              <a:rPr lang="en-US" altLang="en-US"/>
            </a:br>
            <a:r>
              <a:rPr lang="en-US" altLang="en-US"/>
              <a:t>Common Share</a:t>
            </a:r>
          </a:p>
        </p:txBody>
      </p:sp>
      <p:sp>
        <p:nvSpPr>
          <p:cNvPr id="259075" name="Rectangle 3"/>
          <p:cNvSpPr>
            <a:spLocks noGrp="1" noChangeArrowheads="1"/>
          </p:cNvSpPr>
          <p:nvPr>
            <p:ph type="body" idx="1"/>
          </p:nvPr>
        </p:nvSpPr>
        <p:spPr>
          <a:xfrm>
            <a:off x="838200" y="2286000"/>
            <a:ext cx="7772400" cy="3581400"/>
          </a:xfrm>
        </p:spPr>
        <p:txBody>
          <a:bodyPr/>
          <a:lstStyle/>
          <a:p>
            <a:r>
              <a:rPr lang="en-US" altLang="en-US"/>
              <a:t>This is determined by dividing the earnings for the year by the average number of shares of common stock outstanding during the year </a:t>
            </a:r>
            <a:r>
              <a:rPr lang="en-US" altLang="en-US" i="1"/>
              <a:t>plus common stock equivalents if dilutive.</a:t>
            </a:r>
          </a:p>
        </p:txBody>
      </p:sp>
      <p:sp>
        <p:nvSpPr>
          <p:cNvPr id="2590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FAED8DD-7E51-41A3-B543-7AAD475E2BE8}" type="slidenum">
              <a:rPr lang="en-US" altLang="en-US" sz="1600">
                <a:latin typeface="Berlin Sans FB" panose="020E0602020502020306" pitchFamily="34" charset="0"/>
              </a:rPr>
              <a:pPr>
                <a:spcBef>
                  <a:spcPct val="0"/>
                </a:spcBef>
                <a:buClrTx/>
                <a:buSzTx/>
                <a:buFontTx/>
                <a:buNone/>
              </a:pPr>
              <a:t>248</a:t>
            </a:fld>
            <a:endParaRPr lang="en-US" altLang="en-US" sz="1600">
              <a:latin typeface="Berlin Sans FB" panose="020E0602020502020306" pitchFamily="34" charset="0"/>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Primary Earnings Per </a:t>
            </a:r>
            <a:br>
              <a:rPr lang="en-US" altLang="en-US"/>
            </a:br>
            <a:r>
              <a:rPr lang="en-US" altLang="en-US"/>
              <a:t>Common Share, cont.</a:t>
            </a:r>
          </a:p>
        </p:txBody>
      </p:sp>
      <p:sp>
        <p:nvSpPr>
          <p:cNvPr id="260099" name="Rectangle 3"/>
          <p:cNvSpPr>
            <a:spLocks noGrp="1" noChangeArrowheads="1"/>
          </p:cNvSpPr>
          <p:nvPr>
            <p:ph type="body" idx="1"/>
          </p:nvPr>
        </p:nvSpPr>
        <p:spPr/>
        <p:txBody>
          <a:bodyPr/>
          <a:lstStyle/>
          <a:p>
            <a:r>
              <a:rPr lang="en-US" altLang="en-US" i="1">
                <a:solidFill>
                  <a:schemeClr val="accent1"/>
                </a:solidFill>
              </a:rPr>
              <a:t>Common Stock Equivalents</a:t>
            </a:r>
            <a:r>
              <a:rPr lang="en-US" altLang="en-US"/>
              <a:t> are securities that enable their holders to become common shareholders by exercising a right to acquire common stock under that security(options or warrants) or exchanging or converting a security (convertible securities) into common shares.</a:t>
            </a:r>
          </a:p>
          <a:p>
            <a:endParaRPr lang="en-US" altLang="en-US"/>
          </a:p>
        </p:txBody>
      </p:sp>
      <p:sp>
        <p:nvSpPr>
          <p:cNvPr id="260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B23FDDB-77A3-4408-9422-EC1B2D60775B}" type="slidenum">
              <a:rPr lang="en-US" altLang="en-US" sz="1600">
                <a:latin typeface="Berlin Sans FB" panose="020E0602020502020306" pitchFamily="34" charset="0"/>
              </a:rPr>
              <a:pPr>
                <a:spcBef>
                  <a:spcPct val="0"/>
                </a:spcBef>
                <a:buClrTx/>
                <a:buSzTx/>
                <a:buFontTx/>
                <a:buNone/>
              </a:pPr>
              <a:t>249</a:t>
            </a:fld>
            <a:endParaRPr lang="en-US" altLang="en-US" sz="1600">
              <a:latin typeface="Berlin Sans FB" panose="020E0602020502020306"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p:txBody>
          <a:bodyPr/>
          <a:lstStyle/>
          <a:p>
            <a:r>
              <a:rPr lang="en-US" altLang="en-US"/>
              <a:t>They are also in balance because, form an economic viewpoint, each dollar of assets must be “funded” by a dollar of liabilities or equity. Hence, the name balance sheet.</a:t>
            </a:r>
          </a:p>
          <a:p>
            <a:pPr>
              <a:lnSpc>
                <a:spcPct val="80000"/>
              </a:lnSpc>
            </a:pPr>
            <a:endParaRPr lang="en-US" altLang="en-US"/>
          </a:p>
          <a:p>
            <a:r>
              <a:rPr lang="en-US" altLang="en-US"/>
              <a:t>Reported assets, liabilities, and shareholders’ equity are subdivided into line items or groups of similar “accounts” having a dollar amount or “balance.”</a:t>
            </a:r>
          </a:p>
        </p:txBody>
      </p:sp>
      <p:sp>
        <p:nvSpPr>
          <p:cNvPr id="30723" name="Rectangle 4"/>
          <p:cNvSpPr>
            <a:spLocks noGrp="1" noChangeArrowheads="1"/>
          </p:cNvSpPr>
          <p:nvPr>
            <p:ph type="title"/>
          </p:nvPr>
        </p:nvSpPr>
        <p:spPr>
          <a:noFill/>
        </p:spPr>
        <p:txBody>
          <a:bodyPr/>
          <a:lstStyle/>
          <a:p>
            <a:r>
              <a:rPr lang="en-US" altLang="en-US"/>
              <a:t>The Balance Sheet, continued</a:t>
            </a:r>
          </a:p>
        </p:txBody>
      </p:sp>
      <p:sp>
        <p:nvSpPr>
          <p:cNvPr id="307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E10C03B-C080-4028-A633-3F5D28D6E0DC}" type="slidenum">
              <a:rPr lang="en-US" altLang="en-US" sz="1600">
                <a:latin typeface="Berlin Sans FB" panose="020E0602020502020306" pitchFamily="34" charset="0"/>
              </a:rPr>
              <a:pPr>
                <a:spcBef>
                  <a:spcPct val="0"/>
                </a:spcBef>
                <a:buClrTx/>
                <a:buSzTx/>
                <a:buFontTx/>
                <a:buNone/>
              </a:pPr>
              <a:t>25</a:t>
            </a:fld>
            <a:endParaRPr lang="en-US" altLang="en-US" sz="1600">
              <a:latin typeface="Berlin Sans FB" panose="020E0602020502020306" pitchFamily="34" charset="0"/>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Primary Earnings Per </a:t>
            </a:r>
            <a:br>
              <a:rPr lang="en-US" altLang="en-US"/>
            </a:br>
            <a:r>
              <a:rPr lang="en-US" altLang="en-US"/>
              <a:t>Common Share, cont.</a:t>
            </a:r>
          </a:p>
        </p:txBody>
      </p:sp>
      <p:sp>
        <p:nvSpPr>
          <p:cNvPr id="261123" name="Rectangle 3"/>
          <p:cNvSpPr>
            <a:spLocks noGrp="1" noChangeArrowheads="1"/>
          </p:cNvSpPr>
          <p:nvPr>
            <p:ph type="body" idx="1"/>
          </p:nvPr>
        </p:nvSpPr>
        <p:spPr/>
        <p:txBody>
          <a:bodyPr/>
          <a:lstStyle/>
          <a:p>
            <a:r>
              <a:rPr lang="en-US" altLang="en-US"/>
              <a:t>Examples are convertible preferred stock, convertible bonds and the like.</a:t>
            </a:r>
          </a:p>
          <a:p>
            <a:pPr>
              <a:lnSpc>
                <a:spcPct val="60000"/>
              </a:lnSpc>
            </a:pPr>
            <a:endParaRPr lang="en-US" altLang="en-US"/>
          </a:p>
          <a:p>
            <a:r>
              <a:rPr lang="en-US" altLang="en-US"/>
              <a:t>Such securities are deemed to be only one step short of common stock.</a:t>
            </a:r>
          </a:p>
          <a:p>
            <a:pPr>
              <a:lnSpc>
                <a:spcPct val="60000"/>
              </a:lnSpc>
            </a:pPr>
            <a:endParaRPr lang="en-US" altLang="en-US"/>
          </a:p>
          <a:p>
            <a:r>
              <a:rPr lang="en-US" altLang="en-US"/>
              <a:t>Their value stems in large part from the value of the common to which they relate.</a:t>
            </a:r>
          </a:p>
        </p:txBody>
      </p:sp>
      <p:sp>
        <p:nvSpPr>
          <p:cNvPr id="261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03978DE-E7A1-42BC-80E0-A80196477370}" type="slidenum">
              <a:rPr lang="en-US" altLang="en-US" sz="1600">
                <a:latin typeface="Berlin Sans FB" panose="020E0602020502020306" pitchFamily="34" charset="0"/>
              </a:rPr>
              <a:pPr>
                <a:spcBef>
                  <a:spcPct val="0"/>
                </a:spcBef>
                <a:buClrTx/>
                <a:buSzTx/>
                <a:buFontTx/>
                <a:buNone/>
              </a:pPr>
              <a:t>250</a:t>
            </a:fld>
            <a:endParaRPr lang="en-US" altLang="en-US" sz="1600">
              <a:latin typeface="Berlin Sans FB" panose="020E0602020502020306" pitchFamily="34" charset="0"/>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Primary Earnings Per </a:t>
            </a:r>
            <a:br>
              <a:rPr lang="en-US" altLang="en-US"/>
            </a:br>
            <a:r>
              <a:rPr lang="en-US" altLang="en-US"/>
              <a:t>Common Share, cont.</a:t>
            </a:r>
          </a:p>
        </p:txBody>
      </p:sp>
      <p:sp>
        <p:nvSpPr>
          <p:cNvPr id="262147" name="Rectangle 3"/>
          <p:cNvSpPr>
            <a:spLocks noGrp="1" noChangeArrowheads="1"/>
          </p:cNvSpPr>
          <p:nvPr>
            <p:ph type="body" idx="1"/>
          </p:nvPr>
        </p:nvSpPr>
        <p:spPr>
          <a:xfrm>
            <a:off x="838200" y="1676400"/>
            <a:ext cx="7772400" cy="4114800"/>
          </a:xfrm>
        </p:spPr>
        <p:txBody>
          <a:bodyPr/>
          <a:lstStyle/>
          <a:p>
            <a:pPr>
              <a:buFont typeface="Monotype Sorts" pitchFamily="2" charset="2"/>
              <a:buNone/>
            </a:pPr>
            <a:r>
              <a:rPr lang="en-US" altLang="en-US"/>
              <a:t>Convertible preferred stock and convertible bonds offer their holders some choices.  A holder can elect either:</a:t>
            </a:r>
          </a:p>
          <a:p>
            <a:r>
              <a:rPr lang="en-US" altLang="en-US"/>
              <a:t>A return at the specified dividend or interest rate.</a:t>
            </a:r>
          </a:p>
          <a:p>
            <a:r>
              <a:rPr lang="en-US" altLang="en-US"/>
              <a:t>Conversion into common stock and participation in market appreciation and dividends resulting from increased earnings on the common stock.</a:t>
            </a:r>
          </a:p>
        </p:txBody>
      </p:sp>
      <p:sp>
        <p:nvSpPr>
          <p:cNvPr id="262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755804D-E3C9-4482-AA81-51403ABA220B}" type="slidenum">
              <a:rPr lang="en-US" altLang="en-US" sz="1600">
                <a:latin typeface="Berlin Sans FB" panose="020E0602020502020306" pitchFamily="34" charset="0"/>
              </a:rPr>
              <a:pPr>
                <a:spcBef>
                  <a:spcPct val="0"/>
                </a:spcBef>
                <a:buClrTx/>
                <a:buSzTx/>
                <a:buFontTx/>
                <a:buNone/>
              </a:pPr>
              <a:t>251</a:t>
            </a:fld>
            <a:endParaRPr lang="en-US" altLang="en-US" sz="1600">
              <a:latin typeface="Berlin Sans FB" panose="020E0602020502020306" pitchFamily="34" charset="0"/>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Primary Earnings Per </a:t>
            </a:r>
            <a:br>
              <a:rPr lang="en-US" altLang="en-US"/>
            </a:br>
            <a:r>
              <a:rPr lang="en-US" altLang="en-US"/>
              <a:t>Common Share, cont.</a:t>
            </a:r>
          </a:p>
        </p:txBody>
      </p:sp>
      <p:sp>
        <p:nvSpPr>
          <p:cNvPr id="263171" name="Rectangle 3"/>
          <p:cNvSpPr>
            <a:spLocks noGrp="1" noChangeArrowheads="1"/>
          </p:cNvSpPr>
          <p:nvPr>
            <p:ph type="body" idx="1"/>
          </p:nvPr>
        </p:nvSpPr>
        <p:spPr>
          <a:xfrm>
            <a:off x="838200" y="2057400"/>
            <a:ext cx="7772400" cy="3810000"/>
          </a:xfrm>
        </p:spPr>
        <p:txBody>
          <a:bodyPr/>
          <a:lstStyle/>
          <a:p>
            <a:r>
              <a:rPr lang="en-US" altLang="en-US"/>
              <a:t>However, the securities don’t have to be actually converted to common stock for them to be called a “common stock equivalent” because they enable holders in certain circumstances to cause an increase in the number of common shares by exercising, exchanging or converting.</a:t>
            </a:r>
          </a:p>
        </p:txBody>
      </p:sp>
      <p:sp>
        <p:nvSpPr>
          <p:cNvPr id="263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F945005-B007-4ACF-A857-1D3DD6D85449}" type="slidenum">
              <a:rPr lang="en-US" altLang="en-US" sz="1600">
                <a:latin typeface="Berlin Sans FB" panose="020E0602020502020306" pitchFamily="34" charset="0"/>
              </a:rPr>
              <a:pPr>
                <a:spcBef>
                  <a:spcPct val="0"/>
                </a:spcBef>
                <a:buClrTx/>
                <a:buSzTx/>
                <a:buFontTx/>
                <a:buNone/>
              </a:pPr>
              <a:t>252</a:t>
            </a:fld>
            <a:endParaRPr lang="en-US" altLang="en-US" sz="1600">
              <a:latin typeface="Berlin Sans FB" panose="020E0602020502020306" pitchFamily="34" charset="0"/>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Primary Earnings Per </a:t>
            </a:r>
            <a:br>
              <a:rPr lang="en-US" altLang="en-US"/>
            </a:br>
            <a:r>
              <a:rPr lang="en-US" altLang="en-US"/>
              <a:t>Common Share, cont.</a:t>
            </a:r>
          </a:p>
        </p:txBody>
      </p:sp>
      <p:sp>
        <p:nvSpPr>
          <p:cNvPr id="264195" name="Rectangle 3"/>
          <p:cNvSpPr>
            <a:spLocks noGrp="1" noChangeArrowheads="1"/>
          </p:cNvSpPr>
          <p:nvPr>
            <p:ph type="body" idx="1"/>
          </p:nvPr>
        </p:nvSpPr>
        <p:spPr>
          <a:xfrm>
            <a:off x="685800" y="1600200"/>
            <a:ext cx="8458200" cy="4648200"/>
          </a:xfrm>
        </p:spPr>
        <p:txBody>
          <a:bodyPr/>
          <a:lstStyle/>
          <a:p>
            <a:r>
              <a:rPr lang="en-US" altLang="en-US"/>
              <a:t>How do accountants determine a “common stock equivalent”?</a:t>
            </a:r>
          </a:p>
          <a:p>
            <a:r>
              <a:rPr lang="en-US" altLang="en-US"/>
              <a:t>Stock options and warrants to acquire common stock are always considered “common stock equivalents.”</a:t>
            </a:r>
          </a:p>
          <a:p>
            <a:r>
              <a:rPr lang="en-US" altLang="en-US"/>
              <a:t>A convertible security is considered a “common stock equivalent” if its effective yield at the date of its issuance is less than two-thirds of the current average Aa corporate bond yield.</a:t>
            </a:r>
          </a:p>
        </p:txBody>
      </p:sp>
      <p:sp>
        <p:nvSpPr>
          <p:cNvPr id="264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E75984F-CD1A-4FBE-B603-A84636D0A0CA}" type="slidenum">
              <a:rPr lang="en-US" altLang="en-US" sz="1600">
                <a:latin typeface="Berlin Sans FB" panose="020E0602020502020306" pitchFamily="34" charset="0"/>
              </a:rPr>
              <a:pPr>
                <a:spcBef>
                  <a:spcPct val="0"/>
                </a:spcBef>
                <a:buClrTx/>
                <a:buSzTx/>
                <a:buFontTx/>
                <a:buNone/>
              </a:pPr>
              <a:t>253</a:t>
            </a:fld>
            <a:endParaRPr lang="en-US" altLang="en-US" sz="1600">
              <a:latin typeface="Berlin Sans FB" panose="020E0602020502020306" pitchFamily="34" charset="0"/>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Primary Earnings Per </a:t>
            </a:r>
            <a:br>
              <a:rPr lang="en-US" altLang="en-US"/>
            </a:br>
            <a:r>
              <a:rPr lang="en-US" altLang="en-US"/>
              <a:t>Common Share, cont.</a:t>
            </a:r>
          </a:p>
        </p:txBody>
      </p:sp>
      <p:sp>
        <p:nvSpPr>
          <p:cNvPr id="265219" name="Rectangle 3"/>
          <p:cNvSpPr>
            <a:spLocks noGrp="1" noChangeArrowheads="1"/>
          </p:cNvSpPr>
          <p:nvPr>
            <p:ph type="body" idx="1"/>
          </p:nvPr>
        </p:nvSpPr>
        <p:spPr>
          <a:xfrm>
            <a:off x="609600" y="1676400"/>
            <a:ext cx="8001000" cy="4648200"/>
          </a:xfrm>
        </p:spPr>
        <p:txBody>
          <a:bodyPr/>
          <a:lstStyle/>
          <a:p>
            <a:r>
              <a:rPr lang="en-US" altLang="en-US"/>
              <a:t>The following example is of how these new term might operate in a company entirely different form Typical Manufacturing.</a:t>
            </a:r>
          </a:p>
          <a:p>
            <a:r>
              <a:rPr lang="en-US" altLang="en-US"/>
              <a:t>Assume there are 100,000 shares of common stock outstanding plus another 100,000 shares of preferred stock, convertible into common on a share-for-share basis.</a:t>
            </a:r>
          </a:p>
          <a:p>
            <a:pPr>
              <a:lnSpc>
                <a:spcPct val="90000"/>
              </a:lnSpc>
            </a:pPr>
            <a:r>
              <a:rPr lang="en-US" altLang="en-US"/>
              <a:t>Assume they qualify as common stock equivalents.</a:t>
            </a:r>
          </a:p>
        </p:txBody>
      </p:sp>
      <p:sp>
        <p:nvSpPr>
          <p:cNvPr id="265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5E143A7-1BCB-4222-B1DD-BB62059C3EEC}" type="slidenum">
              <a:rPr lang="en-US" altLang="en-US" sz="1600">
                <a:latin typeface="Berlin Sans FB" panose="020E0602020502020306" pitchFamily="34" charset="0"/>
              </a:rPr>
              <a:pPr>
                <a:spcBef>
                  <a:spcPct val="0"/>
                </a:spcBef>
                <a:buClrTx/>
                <a:buSzTx/>
                <a:buFontTx/>
                <a:buNone/>
              </a:pPr>
              <a:t>254</a:t>
            </a:fld>
            <a:endParaRPr lang="en-US" altLang="en-US" sz="1600">
              <a:latin typeface="Berlin Sans FB" panose="020E0602020502020306" pitchFamily="34" charset="0"/>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Primary Earnings Per </a:t>
            </a:r>
            <a:br>
              <a:rPr lang="en-US" altLang="en-US"/>
            </a:br>
            <a:r>
              <a:rPr lang="en-US" altLang="en-US"/>
              <a:t>Common Share, cont.</a:t>
            </a:r>
          </a:p>
        </p:txBody>
      </p:sp>
      <p:sp>
        <p:nvSpPr>
          <p:cNvPr id="266243" name="Rectangle 3"/>
          <p:cNvSpPr>
            <a:spLocks noGrp="1" noChangeArrowheads="1"/>
          </p:cNvSpPr>
          <p:nvPr>
            <p:ph type="body" idx="1"/>
          </p:nvPr>
        </p:nvSpPr>
        <p:spPr>
          <a:xfrm>
            <a:off x="838200" y="1600200"/>
            <a:ext cx="7772400" cy="2590800"/>
          </a:xfrm>
        </p:spPr>
        <p:txBody>
          <a:bodyPr/>
          <a:lstStyle/>
          <a:p>
            <a:r>
              <a:rPr lang="en-US" altLang="en-US"/>
              <a:t>Add the two and get 200,000 shares altogether.  Further, assume earnings are $500,000 for the year.</a:t>
            </a:r>
          </a:p>
          <a:p>
            <a:r>
              <a:rPr lang="en-US" altLang="en-US"/>
              <a:t>With these facts, the computation--assuming the conversion of the preferred is:</a:t>
            </a:r>
          </a:p>
        </p:txBody>
      </p:sp>
      <p:sp>
        <p:nvSpPr>
          <p:cNvPr id="266244" name="Text Box 4"/>
          <p:cNvSpPr txBox="1">
            <a:spLocks noChangeArrowheads="1"/>
          </p:cNvSpPr>
          <p:nvPr/>
        </p:nvSpPr>
        <p:spPr bwMode="auto">
          <a:xfrm>
            <a:off x="685800" y="4191000"/>
            <a:ext cx="8077200" cy="20415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b="1"/>
              <a:t>Earning Per Common Share Assuming</a:t>
            </a:r>
          </a:p>
          <a:p>
            <a:pPr>
              <a:lnSpc>
                <a:spcPct val="80000"/>
              </a:lnSpc>
              <a:spcBef>
                <a:spcPct val="0"/>
              </a:spcBef>
              <a:buClrTx/>
              <a:buSzTx/>
              <a:buFontTx/>
              <a:buNone/>
            </a:pPr>
            <a:r>
              <a:rPr lang="en-US" altLang="en-US" sz="3200" b="1"/>
              <a:t>Conversion of preferred:</a:t>
            </a:r>
            <a:endParaRPr lang="en-US" altLang="en-US" sz="3200"/>
          </a:p>
          <a:p>
            <a:pPr>
              <a:lnSpc>
                <a:spcPct val="120000"/>
              </a:lnSpc>
              <a:spcBef>
                <a:spcPct val="0"/>
              </a:spcBef>
              <a:buClrTx/>
              <a:buSzTx/>
              <a:buFontTx/>
              <a:buNone/>
            </a:pPr>
            <a:r>
              <a:rPr lang="en-US" altLang="en-US" sz="3200"/>
              <a:t>$500,000 Earnings for the year        =      $2.50</a:t>
            </a:r>
          </a:p>
          <a:p>
            <a:pPr>
              <a:spcBef>
                <a:spcPct val="0"/>
              </a:spcBef>
              <a:buClrTx/>
              <a:buSzTx/>
              <a:buFontTx/>
              <a:buNone/>
            </a:pPr>
            <a:r>
              <a:rPr lang="en-US" altLang="en-US" sz="3200"/>
              <a:t>    200,000 Adjusted Shares </a:t>
            </a:r>
          </a:p>
        </p:txBody>
      </p:sp>
      <p:sp>
        <p:nvSpPr>
          <p:cNvPr id="266245" name="Line 5"/>
          <p:cNvSpPr>
            <a:spLocks noChangeShapeType="1"/>
          </p:cNvSpPr>
          <p:nvPr/>
        </p:nvSpPr>
        <p:spPr bwMode="auto">
          <a:xfrm>
            <a:off x="685800" y="5715000"/>
            <a:ext cx="518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4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60AA80F-9D61-4831-9A1F-A1CE6FFC2DB0}" type="slidenum">
              <a:rPr lang="en-US" altLang="en-US" sz="1600">
                <a:latin typeface="Berlin Sans FB" panose="020E0602020502020306" pitchFamily="34" charset="0"/>
              </a:rPr>
              <a:pPr>
                <a:spcBef>
                  <a:spcPct val="0"/>
                </a:spcBef>
                <a:buClrTx/>
                <a:buSzTx/>
                <a:buFontTx/>
                <a:buNone/>
              </a:pPr>
              <a:t>255</a:t>
            </a:fld>
            <a:endParaRPr lang="en-US" altLang="en-US" sz="1600">
              <a:latin typeface="Berlin Sans FB" panose="020E0602020502020306" pitchFamily="34" charset="0"/>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Primary Earnings Per </a:t>
            </a:r>
            <a:br>
              <a:rPr lang="en-US" altLang="en-US"/>
            </a:br>
            <a:r>
              <a:rPr lang="en-US" altLang="en-US"/>
              <a:t>Common Share, cont.</a:t>
            </a:r>
          </a:p>
        </p:txBody>
      </p:sp>
      <p:sp>
        <p:nvSpPr>
          <p:cNvPr id="267267" name="Rectangle 3"/>
          <p:cNvSpPr>
            <a:spLocks noGrp="1" noChangeArrowheads="1"/>
          </p:cNvSpPr>
          <p:nvPr>
            <p:ph type="body" idx="1"/>
          </p:nvPr>
        </p:nvSpPr>
        <p:spPr/>
        <p:txBody>
          <a:bodyPr/>
          <a:lstStyle/>
          <a:p>
            <a:r>
              <a:rPr lang="en-US" altLang="en-US"/>
              <a:t>However, as mentioned earlier, the “common stock equivalent” shares are only included in the computation if the effect of conversion on earnings per common share is dilutive.</a:t>
            </a:r>
          </a:p>
          <a:p>
            <a:pPr>
              <a:lnSpc>
                <a:spcPct val="60000"/>
              </a:lnSpc>
            </a:pPr>
            <a:endParaRPr lang="en-US" altLang="en-US"/>
          </a:p>
          <a:p>
            <a:r>
              <a:rPr lang="en-US" altLang="en-US" i="1">
                <a:solidFill>
                  <a:schemeClr val="accent1"/>
                </a:solidFill>
              </a:rPr>
              <a:t>Dilution</a:t>
            </a:r>
            <a:r>
              <a:rPr lang="en-US" altLang="en-US"/>
              <a:t> occurs when earnings per share decreases or loss per share increases on the company’s common stock.</a:t>
            </a:r>
          </a:p>
        </p:txBody>
      </p:sp>
      <p:sp>
        <p:nvSpPr>
          <p:cNvPr id="267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0713975-7E68-4067-B41A-3BA071D72400}" type="slidenum">
              <a:rPr lang="en-US" altLang="en-US" sz="1600">
                <a:latin typeface="Berlin Sans FB" panose="020E0602020502020306" pitchFamily="34" charset="0"/>
              </a:rPr>
              <a:pPr>
                <a:spcBef>
                  <a:spcPct val="0"/>
                </a:spcBef>
                <a:buClrTx/>
                <a:buSzTx/>
                <a:buFontTx/>
                <a:buNone/>
              </a:pPr>
              <a:t>256</a:t>
            </a:fld>
            <a:endParaRPr lang="en-US" altLang="en-US" sz="1600">
              <a:latin typeface="Berlin Sans FB" panose="020E0602020502020306" pitchFamily="34" charset="0"/>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Primary Earnings Per </a:t>
            </a:r>
            <a:br>
              <a:rPr lang="en-US" altLang="en-US"/>
            </a:br>
            <a:r>
              <a:rPr lang="en-US" altLang="en-US"/>
              <a:t>Common Share, cont.</a:t>
            </a:r>
          </a:p>
        </p:txBody>
      </p:sp>
      <p:sp>
        <p:nvSpPr>
          <p:cNvPr id="268291" name="Rectangle 3"/>
          <p:cNvSpPr>
            <a:spLocks noGrp="1" noChangeArrowheads="1"/>
          </p:cNvSpPr>
          <p:nvPr>
            <p:ph type="body" idx="1"/>
          </p:nvPr>
        </p:nvSpPr>
        <p:spPr>
          <a:xfrm>
            <a:off x="609600" y="1600200"/>
            <a:ext cx="8534400" cy="1981200"/>
          </a:xfrm>
        </p:spPr>
        <p:txBody>
          <a:bodyPr/>
          <a:lstStyle/>
          <a:p>
            <a:r>
              <a:rPr lang="en-US" altLang="en-US"/>
              <a:t>For example, assume the preferred stock paid $3 a share in dividends.</a:t>
            </a:r>
          </a:p>
          <a:p>
            <a:pPr>
              <a:lnSpc>
                <a:spcPct val="90000"/>
              </a:lnSpc>
            </a:pPr>
            <a:r>
              <a:rPr lang="en-US" altLang="en-US"/>
              <a:t>Without conversion, the earnings per common share would be $2, as opposed to $2.50.</a:t>
            </a:r>
          </a:p>
        </p:txBody>
      </p:sp>
      <p:graphicFrame>
        <p:nvGraphicFramePr>
          <p:cNvPr id="268292" name="Object 4"/>
          <p:cNvGraphicFramePr>
            <a:graphicFrameLocks noChangeAspect="1"/>
          </p:cNvGraphicFramePr>
          <p:nvPr/>
        </p:nvGraphicFramePr>
        <p:xfrm>
          <a:off x="4508500" y="3308350"/>
          <a:ext cx="125413" cy="239713"/>
        </p:xfrm>
        <a:graphic>
          <a:graphicData uri="http://schemas.openxmlformats.org/presentationml/2006/ole">
            <mc:AlternateContent xmlns:mc="http://schemas.openxmlformats.org/markup-compatibility/2006">
              <mc:Choice xmlns:v="urn:schemas-microsoft-com:vml" Requires="v">
                <p:oleObj spid="_x0000_s268297" name="Equation" r:id="rId3" imgW="126890" imgH="241091" progId="Equation.2">
                  <p:embed/>
                </p:oleObj>
              </mc:Choice>
              <mc:Fallback>
                <p:oleObj name="Equation" r:id="rId3" imgW="126890" imgH="241091" progId="Equation.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3308350"/>
                        <a:ext cx="125413" cy="23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8293" name="Object 6"/>
          <p:cNvGraphicFramePr>
            <a:graphicFrameLocks noChangeAspect="1"/>
          </p:cNvGraphicFramePr>
          <p:nvPr/>
        </p:nvGraphicFramePr>
        <p:xfrm>
          <a:off x="685800" y="3657600"/>
          <a:ext cx="8108950" cy="2743200"/>
        </p:xfrm>
        <a:graphic>
          <a:graphicData uri="http://schemas.openxmlformats.org/presentationml/2006/ole">
            <mc:AlternateContent xmlns:mc="http://schemas.openxmlformats.org/markup-compatibility/2006">
              <mc:Choice xmlns:v="urn:schemas-microsoft-com:vml" Requires="v">
                <p:oleObj spid="_x0000_s268298" name="Equation" r:id="rId5" imgW="4457700" imgH="1460500" progId="Equation.2">
                  <p:embed/>
                </p:oleObj>
              </mc:Choice>
              <mc:Fallback>
                <p:oleObj name="Equation" r:id="rId5" imgW="4457700" imgH="1460500" progId="Equation.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657600"/>
                        <a:ext cx="8108950" cy="27432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829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D63E6C9-C92A-4908-9622-C5353BBBE47C}" type="slidenum">
              <a:rPr lang="en-US" altLang="en-US" sz="1600">
                <a:latin typeface="Berlin Sans FB" panose="020E0602020502020306" pitchFamily="34" charset="0"/>
              </a:rPr>
              <a:pPr>
                <a:spcBef>
                  <a:spcPct val="0"/>
                </a:spcBef>
                <a:buClrTx/>
                <a:buSzTx/>
                <a:buFontTx/>
                <a:buNone/>
              </a:pPr>
              <a:t>257</a:t>
            </a:fld>
            <a:endParaRPr lang="en-US" altLang="en-US" sz="1600">
              <a:latin typeface="Berlin Sans FB" panose="020E0602020502020306" pitchFamily="34" charset="0"/>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Primary Earnings Per </a:t>
            </a:r>
            <a:br>
              <a:rPr lang="en-US" altLang="en-US"/>
            </a:br>
            <a:r>
              <a:rPr lang="en-US" altLang="en-US"/>
              <a:t>Common Share, cont.</a:t>
            </a:r>
          </a:p>
        </p:txBody>
      </p:sp>
      <p:sp>
        <p:nvSpPr>
          <p:cNvPr id="269315" name="Rectangle 3"/>
          <p:cNvSpPr>
            <a:spLocks noGrp="1" noChangeArrowheads="1"/>
          </p:cNvSpPr>
          <p:nvPr>
            <p:ph type="body" idx="1"/>
          </p:nvPr>
        </p:nvSpPr>
        <p:spPr>
          <a:xfrm>
            <a:off x="838200" y="1676400"/>
            <a:ext cx="7772400" cy="4572000"/>
          </a:xfrm>
        </p:spPr>
        <p:txBody>
          <a:bodyPr/>
          <a:lstStyle/>
          <a:p>
            <a:r>
              <a:rPr lang="en-US" altLang="en-US"/>
              <a:t>In this case, the common stock equivalent shares would be excluded from the computation.</a:t>
            </a:r>
          </a:p>
          <a:p>
            <a:r>
              <a:rPr lang="en-US" altLang="en-US"/>
              <a:t>That’s because conversion results in the $2.50 per share amount computed previously, a higher (antidilutive) earnings per share.</a:t>
            </a:r>
          </a:p>
          <a:p>
            <a:r>
              <a:rPr lang="en-US" altLang="en-US"/>
              <a:t>Therefore, primary earnings per share of $2 will be reflected on the income statement.</a:t>
            </a:r>
          </a:p>
        </p:txBody>
      </p:sp>
      <p:sp>
        <p:nvSpPr>
          <p:cNvPr id="269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9AF3DD8-9E9E-4122-9347-0DDBBF3163BD}" type="slidenum">
              <a:rPr lang="en-US" altLang="en-US" sz="1600">
                <a:latin typeface="Berlin Sans FB" panose="020E0602020502020306" pitchFamily="34" charset="0"/>
              </a:rPr>
              <a:pPr>
                <a:spcBef>
                  <a:spcPct val="0"/>
                </a:spcBef>
                <a:buClrTx/>
                <a:buSzTx/>
                <a:buFontTx/>
                <a:buNone/>
              </a:pPr>
              <a:t>258</a:t>
            </a:fld>
            <a:endParaRPr lang="en-US" altLang="en-US" sz="1600">
              <a:latin typeface="Berlin Sans FB" panose="020E0602020502020306" pitchFamily="34" charset="0"/>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Fully Diluted Earnings Per </a:t>
            </a:r>
            <a:br>
              <a:rPr lang="en-US" altLang="en-US"/>
            </a:br>
            <a:r>
              <a:rPr lang="en-US" altLang="en-US"/>
              <a:t>Common Share</a:t>
            </a:r>
          </a:p>
        </p:txBody>
      </p:sp>
      <p:sp>
        <p:nvSpPr>
          <p:cNvPr id="270339" name="Rectangle 3"/>
          <p:cNvSpPr>
            <a:spLocks noGrp="1" noChangeArrowheads="1"/>
          </p:cNvSpPr>
          <p:nvPr>
            <p:ph type="body" idx="1"/>
          </p:nvPr>
        </p:nvSpPr>
        <p:spPr>
          <a:xfrm>
            <a:off x="838200" y="1600200"/>
            <a:ext cx="7772400" cy="4114800"/>
          </a:xfrm>
        </p:spPr>
        <p:txBody>
          <a:bodyPr/>
          <a:lstStyle/>
          <a:p>
            <a:r>
              <a:rPr lang="en-US" altLang="en-US"/>
              <a:t>The primary earnings per share item takes into consideration common stock and “common stock equivalents.”</a:t>
            </a:r>
          </a:p>
          <a:p>
            <a:pPr>
              <a:lnSpc>
                <a:spcPct val="20000"/>
              </a:lnSpc>
            </a:pPr>
            <a:endParaRPr lang="en-US" altLang="en-US"/>
          </a:p>
          <a:p>
            <a:r>
              <a:rPr lang="en-US" altLang="en-US"/>
              <a:t>The purpose of </a:t>
            </a:r>
            <a:r>
              <a:rPr lang="en-US" altLang="en-US" i="1">
                <a:solidFill>
                  <a:schemeClr val="accent1"/>
                </a:solidFill>
              </a:rPr>
              <a:t>fully diluted earning per common share</a:t>
            </a:r>
            <a:r>
              <a:rPr lang="en-US" altLang="en-US"/>
              <a:t> is to reflect maximum potential dilution in earnings that would result if all contingent issuances of common stock had taken place at the beginning of the year.</a:t>
            </a:r>
          </a:p>
        </p:txBody>
      </p:sp>
      <p:sp>
        <p:nvSpPr>
          <p:cNvPr id="270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C3C5844-8931-44F0-B0A2-65BB2E202D0C}" type="slidenum">
              <a:rPr lang="en-US" altLang="en-US" sz="1600">
                <a:latin typeface="Berlin Sans FB" panose="020E0602020502020306" pitchFamily="34" charset="0"/>
              </a:rPr>
              <a:pPr>
                <a:spcBef>
                  <a:spcPct val="0"/>
                </a:spcBef>
                <a:buClrTx/>
                <a:buSzTx/>
                <a:buFontTx/>
                <a:buNone/>
              </a:pPr>
              <a:t>259</a:t>
            </a:fld>
            <a:endParaRPr lang="en-US" altLang="en-US" sz="1600">
              <a:latin typeface="Berlin Sans FB" panose="020E0602020502020306"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r>
              <a:rPr lang="en-US" altLang="en-US"/>
              <a:t>The </a:t>
            </a:r>
            <a:r>
              <a:rPr lang="en-US" altLang="en-US" i="1">
                <a:solidFill>
                  <a:schemeClr val="accent1"/>
                </a:solidFill>
              </a:rPr>
              <a:t>Assets</a:t>
            </a:r>
            <a:r>
              <a:rPr lang="en-US" altLang="en-US"/>
              <a:t> section includes all the goods and property owned by the company, and uncollected amounts due (receivables) to the company from others.</a:t>
            </a:r>
          </a:p>
          <a:p>
            <a:endParaRPr lang="en-US" altLang="en-US"/>
          </a:p>
          <a:p>
            <a:r>
              <a:rPr lang="en-US" altLang="en-US"/>
              <a:t>The </a:t>
            </a:r>
            <a:r>
              <a:rPr lang="en-US" altLang="en-US" i="1">
                <a:solidFill>
                  <a:schemeClr val="accent1"/>
                </a:solidFill>
              </a:rPr>
              <a:t>Liabilities</a:t>
            </a:r>
            <a:r>
              <a:rPr lang="en-US" altLang="en-US"/>
              <a:t> section includes all debts and amounts owed (payables) to outside parties.</a:t>
            </a:r>
          </a:p>
        </p:txBody>
      </p:sp>
      <p:sp>
        <p:nvSpPr>
          <p:cNvPr id="31747" name="Rectangle 4"/>
          <p:cNvSpPr>
            <a:spLocks noGrp="1" noChangeArrowheads="1"/>
          </p:cNvSpPr>
          <p:nvPr>
            <p:ph type="title"/>
          </p:nvPr>
        </p:nvSpPr>
        <p:spPr>
          <a:noFill/>
        </p:spPr>
        <p:txBody>
          <a:bodyPr/>
          <a:lstStyle/>
          <a:p>
            <a:r>
              <a:rPr lang="en-US" altLang="en-US"/>
              <a:t>The Balance Sheet, continued</a:t>
            </a:r>
          </a:p>
        </p:txBody>
      </p:sp>
      <p:sp>
        <p:nvSpPr>
          <p:cNvPr id="317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5872046-D379-4B29-8D74-3A2CFDD33D3F}" type="slidenum">
              <a:rPr lang="en-US" altLang="en-US" sz="1600">
                <a:latin typeface="Berlin Sans FB" panose="020E0602020502020306" pitchFamily="34" charset="0"/>
              </a:rPr>
              <a:pPr>
                <a:spcBef>
                  <a:spcPct val="0"/>
                </a:spcBef>
                <a:buClrTx/>
                <a:buSzTx/>
                <a:buFontTx/>
                <a:buNone/>
              </a:pPr>
              <a:t>26</a:t>
            </a:fld>
            <a:endParaRPr lang="en-US" altLang="en-US" sz="1600">
              <a:latin typeface="Berlin Sans FB" panose="020E0602020502020306" pitchFamily="34" charset="0"/>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Fully Diluted Earnings Per </a:t>
            </a:r>
            <a:br>
              <a:rPr lang="en-US" altLang="en-US"/>
            </a:br>
            <a:r>
              <a:rPr lang="en-US" altLang="en-US"/>
              <a:t>Common Share, cont.</a:t>
            </a:r>
          </a:p>
        </p:txBody>
      </p:sp>
      <p:sp>
        <p:nvSpPr>
          <p:cNvPr id="271363" name="Rectangle 3"/>
          <p:cNvSpPr>
            <a:spLocks noGrp="1" noChangeArrowheads="1"/>
          </p:cNvSpPr>
          <p:nvPr>
            <p:ph type="body" idx="1"/>
          </p:nvPr>
        </p:nvSpPr>
        <p:spPr>
          <a:xfrm>
            <a:off x="838200" y="2362200"/>
            <a:ext cx="7772400" cy="3505200"/>
          </a:xfrm>
        </p:spPr>
        <p:txBody>
          <a:bodyPr/>
          <a:lstStyle/>
          <a:p>
            <a:r>
              <a:rPr lang="en-US" altLang="en-US"/>
              <a:t>This computation is the result of dividing the earnings for the year by common stock and common stock equivalents and all other securities that are convertible (ever though they do not qualify as “common stock equivalents”).</a:t>
            </a:r>
          </a:p>
        </p:txBody>
      </p:sp>
      <p:sp>
        <p:nvSpPr>
          <p:cNvPr id="271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0766D85-21BB-44EB-9B15-16AC27EC8D7E}" type="slidenum">
              <a:rPr lang="en-US" altLang="en-US" sz="1600">
                <a:latin typeface="Berlin Sans FB" panose="020E0602020502020306" pitchFamily="34" charset="0"/>
              </a:rPr>
              <a:pPr>
                <a:spcBef>
                  <a:spcPct val="0"/>
                </a:spcBef>
                <a:buClrTx/>
                <a:buSzTx/>
                <a:buFontTx/>
                <a:buNone/>
              </a:pPr>
              <a:t>260</a:t>
            </a:fld>
            <a:endParaRPr lang="en-US" altLang="en-US" sz="1600">
              <a:latin typeface="Berlin Sans FB" panose="020E0602020502020306" pitchFamily="34" charset="0"/>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 Fully Diluted Earnings Per </a:t>
            </a:r>
            <a:br>
              <a:rPr lang="en-US" altLang="en-US"/>
            </a:br>
            <a:r>
              <a:rPr lang="en-US" altLang="en-US"/>
              <a:t>Common Share, cont.</a:t>
            </a:r>
          </a:p>
        </p:txBody>
      </p:sp>
      <p:sp>
        <p:nvSpPr>
          <p:cNvPr id="272387" name="Rectangle 3"/>
          <p:cNvSpPr>
            <a:spLocks noGrp="1" noChangeArrowheads="1"/>
          </p:cNvSpPr>
          <p:nvPr>
            <p:ph type="body" idx="1"/>
          </p:nvPr>
        </p:nvSpPr>
        <p:spPr/>
        <p:txBody>
          <a:bodyPr/>
          <a:lstStyle/>
          <a:p>
            <a:r>
              <a:rPr lang="en-US" altLang="en-US"/>
              <a:t>First, remember that for this earnings per share discussion there are 100,000 share of convertible preferred outstanding and 100,000 shares of common.</a:t>
            </a:r>
          </a:p>
          <a:p>
            <a:pPr>
              <a:lnSpc>
                <a:spcPct val="70000"/>
              </a:lnSpc>
            </a:pPr>
            <a:endParaRPr lang="en-US" altLang="en-US"/>
          </a:p>
          <a:p>
            <a:r>
              <a:rPr lang="en-US" altLang="en-US"/>
              <a:t>Assume there are also convertible bonds with a par value of $10,000,000 outstanding.</a:t>
            </a:r>
          </a:p>
        </p:txBody>
      </p:sp>
      <p:sp>
        <p:nvSpPr>
          <p:cNvPr id="2723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D9D4837-A803-4CAA-8A4F-F1BEFA56B3F6}" type="slidenum">
              <a:rPr lang="en-US" altLang="en-US" sz="1600">
                <a:latin typeface="Berlin Sans FB" panose="020E0602020502020306" pitchFamily="34" charset="0"/>
              </a:rPr>
              <a:pPr>
                <a:spcBef>
                  <a:spcPct val="0"/>
                </a:spcBef>
                <a:buClrTx/>
                <a:buSzTx/>
                <a:buFontTx/>
                <a:buNone/>
              </a:pPr>
              <a:t>261</a:t>
            </a:fld>
            <a:endParaRPr lang="en-US" altLang="en-US" sz="1600">
              <a:latin typeface="Berlin Sans FB" panose="020E0602020502020306" pitchFamily="34" charset="0"/>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Fully Diluted Earnings Per </a:t>
            </a:r>
            <a:br>
              <a:rPr lang="en-US" altLang="en-US"/>
            </a:br>
            <a:r>
              <a:rPr lang="en-US" altLang="en-US"/>
              <a:t>Common Share, cont.</a:t>
            </a:r>
          </a:p>
        </p:txBody>
      </p:sp>
      <p:sp>
        <p:nvSpPr>
          <p:cNvPr id="273411" name="Rectangle 3"/>
          <p:cNvSpPr>
            <a:spLocks noGrp="1" noChangeArrowheads="1"/>
          </p:cNvSpPr>
          <p:nvPr>
            <p:ph type="body" idx="1"/>
          </p:nvPr>
        </p:nvSpPr>
        <p:spPr/>
        <p:txBody>
          <a:bodyPr/>
          <a:lstStyle/>
          <a:p>
            <a:r>
              <a:rPr lang="en-US" altLang="en-US"/>
              <a:t>These bonds pay 6% interest and have a conversion ratio of 20 shares of common for every one-thousand dollar bond.</a:t>
            </a:r>
          </a:p>
          <a:p>
            <a:pPr>
              <a:lnSpc>
                <a:spcPct val="20000"/>
              </a:lnSpc>
            </a:pPr>
            <a:endParaRPr lang="en-US" altLang="en-US"/>
          </a:p>
          <a:p>
            <a:r>
              <a:rPr lang="en-US" altLang="en-US"/>
              <a:t>Assume the current average Aa corporate bond yield is 8%.</a:t>
            </a:r>
          </a:p>
          <a:p>
            <a:pPr>
              <a:lnSpc>
                <a:spcPct val="40000"/>
              </a:lnSpc>
            </a:pPr>
            <a:endParaRPr lang="en-US" altLang="en-US"/>
          </a:p>
          <a:p>
            <a:r>
              <a:rPr lang="en-US" altLang="en-US"/>
              <a:t>These bonds are not “common stock equivalents,” because 6% is not less than two-thirds of 8%.</a:t>
            </a:r>
          </a:p>
        </p:txBody>
      </p:sp>
      <p:sp>
        <p:nvSpPr>
          <p:cNvPr id="273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31A1F9B-28B4-436D-AC7D-951004BA33FB}" type="slidenum">
              <a:rPr lang="en-US" altLang="en-US" sz="1600">
                <a:latin typeface="Berlin Sans FB" panose="020E0602020502020306" pitchFamily="34" charset="0"/>
              </a:rPr>
              <a:pPr>
                <a:spcBef>
                  <a:spcPct val="0"/>
                </a:spcBef>
                <a:buClrTx/>
                <a:buSzTx/>
                <a:buFontTx/>
                <a:buNone/>
              </a:pPr>
              <a:t>262</a:t>
            </a:fld>
            <a:endParaRPr lang="en-US" altLang="en-US" sz="1600">
              <a:latin typeface="Berlin Sans FB" panose="020E0602020502020306" pitchFamily="34" charset="0"/>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Fully Diluted Earnings Per </a:t>
            </a:r>
            <a:br>
              <a:rPr lang="en-US" altLang="en-US"/>
            </a:br>
            <a:r>
              <a:rPr lang="en-US" altLang="en-US"/>
              <a:t>Common Share, cont.</a:t>
            </a:r>
          </a:p>
        </p:txBody>
      </p:sp>
      <p:sp>
        <p:nvSpPr>
          <p:cNvPr id="274435" name="Rectangle 3"/>
          <p:cNvSpPr>
            <a:spLocks noGrp="1" noChangeArrowheads="1"/>
          </p:cNvSpPr>
          <p:nvPr>
            <p:ph type="body" idx="1"/>
          </p:nvPr>
        </p:nvSpPr>
        <p:spPr>
          <a:xfrm>
            <a:off x="609600" y="2209800"/>
            <a:ext cx="8153400" cy="4267200"/>
          </a:xfrm>
        </p:spPr>
        <p:txBody>
          <a:bodyPr/>
          <a:lstStyle/>
          <a:p>
            <a:r>
              <a:rPr lang="en-US" altLang="en-US"/>
              <a:t>However, for fully diluted earnings per share they must be included.</a:t>
            </a:r>
          </a:p>
          <a:p>
            <a:pPr>
              <a:lnSpc>
                <a:spcPct val="70000"/>
              </a:lnSpc>
            </a:pPr>
            <a:endParaRPr lang="en-US" altLang="en-US"/>
          </a:p>
          <a:p>
            <a:r>
              <a:rPr lang="en-US" altLang="en-US"/>
              <a:t>If the 10,000 bonds were converted, there would be another 200,000 shares of stock, so adding everything up produces 400,000 shares.</a:t>
            </a:r>
          </a:p>
        </p:txBody>
      </p:sp>
      <p:sp>
        <p:nvSpPr>
          <p:cNvPr id="274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41CD83D-993E-495A-B997-3A597C294BC5}" type="slidenum">
              <a:rPr lang="en-US" altLang="en-US" sz="1600">
                <a:latin typeface="Berlin Sans FB" panose="020E0602020502020306" pitchFamily="34" charset="0"/>
              </a:rPr>
              <a:pPr>
                <a:spcBef>
                  <a:spcPct val="0"/>
                </a:spcBef>
                <a:buClrTx/>
                <a:buSzTx/>
                <a:buFontTx/>
                <a:buNone/>
              </a:pPr>
              <a:t>263</a:t>
            </a:fld>
            <a:endParaRPr lang="en-US" altLang="en-US" sz="1600">
              <a:latin typeface="Berlin Sans FB" panose="020E0602020502020306" pitchFamily="34" charset="0"/>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Fully Diluted Earnings Per </a:t>
            </a:r>
            <a:br>
              <a:rPr lang="en-US" altLang="en-US"/>
            </a:br>
            <a:r>
              <a:rPr lang="en-US" altLang="en-US"/>
              <a:t>Common Share, cont.</a:t>
            </a:r>
          </a:p>
        </p:txBody>
      </p:sp>
      <p:sp>
        <p:nvSpPr>
          <p:cNvPr id="275459" name="Rectangle 3"/>
          <p:cNvSpPr>
            <a:spLocks noGrp="1" noChangeArrowheads="1"/>
          </p:cNvSpPr>
          <p:nvPr>
            <p:ph type="body" idx="1"/>
          </p:nvPr>
        </p:nvSpPr>
        <p:spPr>
          <a:xfrm>
            <a:off x="838200" y="2209800"/>
            <a:ext cx="7772400" cy="3657600"/>
          </a:xfrm>
        </p:spPr>
        <p:txBody>
          <a:bodyPr/>
          <a:lstStyle/>
          <a:p>
            <a:r>
              <a:rPr lang="en-US" altLang="en-US"/>
              <a:t>But by converting the bonds, the 6% interest payment, less the related $300,000 tax deduction, would be saved, adding another $300,000 to net income available to common shareholders.</a:t>
            </a:r>
          </a:p>
          <a:p>
            <a:endParaRPr lang="en-US" altLang="en-US"/>
          </a:p>
        </p:txBody>
      </p:sp>
      <p:sp>
        <p:nvSpPr>
          <p:cNvPr id="275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0850589-764A-4593-B9C2-BC717BD0D94B}" type="slidenum">
              <a:rPr lang="en-US" altLang="en-US" sz="1600">
                <a:latin typeface="Berlin Sans FB" panose="020E0602020502020306" pitchFamily="34" charset="0"/>
              </a:rPr>
              <a:pPr>
                <a:spcBef>
                  <a:spcPct val="0"/>
                </a:spcBef>
                <a:buClrTx/>
                <a:buSzTx/>
                <a:buFontTx/>
                <a:buNone/>
              </a:pPr>
              <a:t>264</a:t>
            </a:fld>
            <a:endParaRPr lang="en-US" altLang="en-US" sz="1600">
              <a:latin typeface="Berlin Sans FB" panose="020E0602020502020306" pitchFamily="34" charset="0"/>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Fully Diluted Earnings Per </a:t>
            </a:r>
            <a:br>
              <a:rPr lang="en-US" altLang="en-US"/>
            </a:br>
            <a:r>
              <a:rPr lang="en-US" altLang="en-US"/>
              <a:t>Common Share, cont.</a:t>
            </a:r>
          </a:p>
        </p:txBody>
      </p:sp>
      <p:sp>
        <p:nvSpPr>
          <p:cNvPr id="276483" name="Rectangle 3"/>
          <p:cNvSpPr>
            <a:spLocks noGrp="1" noChangeArrowheads="1"/>
          </p:cNvSpPr>
          <p:nvPr>
            <p:ph type="body" idx="1"/>
          </p:nvPr>
        </p:nvSpPr>
        <p:spPr>
          <a:xfrm>
            <a:off x="838200" y="1752600"/>
            <a:ext cx="7772400" cy="685800"/>
          </a:xfrm>
        </p:spPr>
        <p:txBody>
          <a:bodyPr/>
          <a:lstStyle/>
          <a:p>
            <a:r>
              <a:rPr lang="en-US" altLang="en-US"/>
              <a:t>So the calculation is:</a:t>
            </a:r>
          </a:p>
        </p:txBody>
      </p:sp>
      <p:graphicFrame>
        <p:nvGraphicFramePr>
          <p:cNvPr id="276484" name="Object 4"/>
          <p:cNvGraphicFramePr>
            <a:graphicFrameLocks noChangeAspect="1"/>
          </p:cNvGraphicFramePr>
          <p:nvPr/>
        </p:nvGraphicFramePr>
        <p:xfrm>
          <a:off x="838200" y="2514600"/>
          <a:ext cx="7696200" cy="2547938"/>
        </p:xfrm>
        <a:graphic>
          <a:graphicData uri="http://schemas.openxmlformats.org/presentationml/2006/ole">
            <mc:AlternateContent xmlns:mc="http://schemas.openxmlformats.org/markup-compatibility/2006">
              <mc:Choice xmlns:v="urn:schemas-microsoft-com:vml" Requires="v">
                <p:oleObj spid="_x0000_s276489" name="Equation" r:id="rId3" imgW="4394200" imgH="1320800" progId="Equation.2">
                  <p:embed/>
                </p:oleObj>
              </mc:Choice>
              <mc:Fallback>
                <p:oleObj name="Equation" r:id="rId3" imgW="4394200" imgH="1320800" progId="Equation.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14600"/>
                        <a:ext cx="7696200" cy="2547938"/>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485" name="Text Box 5"/>
          <p:cNvSpPr txBox="1">
            <a:spLocks noChangeArrowheads="1"/>
          </p:cNvSpPr>
          <p:nvPr/>
        </p:nvSpPr>
        <p:spPr bwMode="auto">
          <a:xfrm>
            <a:off x="1676400" y="4876800"/>
            <a:ext cx="5953125" cy="14160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b="1"/>
              <a:t>Fully Diluted Earnings Per Share:</a:t>
            </a:r>
            <a:endParaRPr lang="en-US" altLang="en-US"/>
          </a:p>
          <a:p>
            <a:pPr>
              <a:spcBef>
                <a:spcPct val="0"/>
              </a:spcBef>
              <a:buClrTx/>
              <a:buSzTx/>
              <a:buFontTx/>
              <a:buNone/>
            </a:pPr>
            <a:r>
              <a:rPr lang="en-US" altLang="en-US"/>
              <a:t>$800,000 Adjusted Earnings        =     $2</a:t>
            </a:r>
          </a:p>
          <a:p>
            <a:pPr>
              <a:lnSpc>
                <a:spcPct val="110000"/>
              </a:lnSpc>
              <a:spcBef>
                <a:spcPct val="0"/>
              </a:spcBef>
              <a:buClrTx/>
              <a:buSzTx/>
              <a:buFontTx/>
              <a:buNone/>
            </a:pPr>
            <a:r>
              <a:rPr lang="en-US" altLang="en-US"/>
              <a:t>  400,000 Adjusted Shares</a:t>
            </a:r>
          </a:p>
        </p:txBody>
      </p:sp>
      <p:sp>
        <p:nvSpPr>
          <p:cNvPr id="276486" name="Line 6"/>
          <p:cNvSpPr>
            <a:spLocks noChangeShapeType="1"/>
          </p:cNvSpPr>
          <p:nvPr/>
        </p:nvSpPr>
        <p:spPr bwMode="auto">
          <a:xfrm>
            <a:off x="1752600" y="5867400"/>
            <a:ext cx="411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487"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5E3D4B7-C143-4CD4-8195-563984277F58}" type="slidenum">
              <a:rPr lang="en-US" altLang="en-US" sz="1600">
                <a:latin typeface="Berlin Sans FB" panose="020E0602020502020306" pitchFamily="34" charset="0"/>
              </a:rPr>
              <a:pPr>
                <a:spcBef>
                  <a:spcPct val="0"/>
                </a:spcBef>
                <a:buClrTx/>
                <a:buSzTx/>
                <a:buFontTx/>
                <a:buNone/>
              </a:pPr>
              <a:t>265</a:t>
            </a:fld>
            <a:endParaRPr lang="en-US" altLang="en-US" sz="1600">
              <a:latin typeface="Berlin Sans FB" panose="020E0602020502020306" pitchFamily="34" charset="0"/>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Fully Diluted Earnings Per </a:t>
            </a:r>
            <a:br>
              <a:rPr lang="en-US" altLang="en-US"/>
            </a:br>
            <a:r>
              <a:rPr lang="en-US" altLang="en-US"/>
              <a:t>Common Share, cont.</a:t>
            </a:r>
          </a:p>
        </p:txBody>
      </p:sp>
      <p:sp>
        <p:nvSpPr>
          <p:cNvPr id="277507" name="Rectangle 3"/>
          <p:cNvSpPr>
            <a:spLocks noGrp="1" noChangeArrowheads="1"/>
          </p:cNvSpPr>
          <p:nvPr>
            <p:ph type="body" idx="1"/>
          </p:nvPr>
        </p:nvSpPr>
        <p:spPr>
          <a:xfrm>
            <a:off x="838200" y="1981200"/>
            <a:ext cx="7772400" cy="3886200"/>
          </a:xfrm>
        </p:spPr>
        <p:txBody>
          <a:bodyPr/>
          <a:lstStyle/>
          <a:p>
            <a:r>
              <a:rPr lang="en-US" altLang="en-US"/>
              <a:t>The only remaining step is to test for antidilution.</a:t>
            </a:r>
          </a:p>
          <a:p>
            <a:pPr>
              <a:lnSpc>
                <a:spcPct val="70000"/>
              </a:lnSpc>
            </a:pPr>
            <a:endParaRPr lang="en-US" altLang="en-US"/>
          </a:p>
          <a:p>
            <a:r>
              <a:rPr lang="en-US" altLang="en-US"/>
              <a:t>The effect of </a:t>
            </a:r>
            <a:r>
              <a:rPr lang="en-US" altLang="en-US" i="1">
                <a:solidFill>
                  <a:schemeClr val="accent1"/>
                </a:solidFill>
              </a:rPr>
              <a:t>antidilution</a:t>
            </a:r>
            <a:r>
              <a:rPr lang="en-US" altLang="en-US"/>
              <a:t> would be the opposite of dilution; it would increase earnings per share or reduce loss per share.</a:t>
            </a:r>
          </a:p>
        </p:txBody>
      </p:sp>
      <p:sp>
        <p:nvSpPr>
          <p:cNvPr id="277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46DB288-3770-4AD2-971B-4B95F2FAC550}" type="slidenum">
              <a:rPr lang="en-US" altLang="en-US" sz="1600">
                <a:latin typeface="Berlin Sans FB" panose="020E0602020502020306" pitchFamily="34" charset="0"/>
              </a:rPr>
              <a:pPr>
                <a:spcBef>
                  <a:spcPct val="0"/>
                </a:spcBef>
                <a:buClrTx/>
                <a:buSzTx/>
                <a:buFontTx/>
                <a:buNone/>
              </a:pPr>
              <a:t>266</a:t>
            </a:fld>
            <a:endParaRPr lang="en-US" altLang="en-US" sz="1600">
              <a:latin typeface="Berlin Sans FB" panose="020E0602020502020306" pitchFamily="34" charset="0"/>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Fully Diluted Earnings Per </a:t>
            </a:r>
            <a:br>
              <a:rPr lang="en-US" altLang="en-US"/>
            </a:br>
            <a:r>
              <a:rPr lang="en-US" altLang="en-US"/>
              <a:t>Common Share, cont.</a:t>
            </a:r>
          </a:p>
        </p:txBody>
      </p:sp>
      <p:sp>
        <p:nvSpPr>
          <p:cNvPr id="278531" name="Rectangle 3"/>
          <p:cNvSpPr>
            <a:spLocks noGrp="1" noChangeArrowheads="1"/>
          </p:cNvSpPr>
          <p:nvPr>
            <p:ph type="body" idx="1"/>
          </p:nvPr>
        </p:nvSpPr>
        <p:spPr>
          <a:xfrm>
            <a:off x="838200" y="2438400"/>
            <a:ext cx="7924800" cy="3429000"/>
          </a:xfrm>
        </p:spPr>
        <p:txBody>
          <a:bodyPr/>
          <a:lstStyle/>
          <a:p>
            <a:r>
              <a:rPr lang="en-US" altLang="en-US"/>
              <a:t>Earning per share without bond conversion would be $2.50 ($500,000 / 200,000 shares).</a:t>
            </a:r>
          </a:p>
          <a:p>
            <a:endParaRPr lang="en-US" altLang="en-US"/>
          </a:p>
          <a:p>
            <a:r>
              <a:rPr lang="en-US" altLang="en-US"/>
              <a:t>Since earnings per share if $2 is less than $2.50, the $2 is used.</a:t>
            </a:r>
          </a:p>
        </p:txBody>
      </p:sp>
      <p:sp>
        <p:nvSpPr>
          <p:cNvPr id="278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0B04236-BC2B-4C65-867F-3891D31C3E6A}" type="slidenum">
              <a:rPr lang="en-US" altLang="en-US" sz="1600">
                <a:latin typeface="Berlin Sans FB" panose="020E0602020502020306" pitchFamily="34" charset="0"/>
              </a:rPr>
              <a:pPr>
                <a:spcBef>
                  <a:spcPct val="0"/>
                </a:spcBef>
                <a:buClrTx/>
                <a:buSzTx/>
                <a:buFontTx/>
                <a:buNone/>
              </a:pPr>
              <a:t>267</a:t>
            </a:fld>
            <a:endParaRPr lang="en-US" altLang="en-US" sz="1600">
              <a:latin typeface="Berlin Sans FB" panose="020E0602020502020306" pitchFamily="34" charset="0"/>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Price Earnings Ratio</a:t>
            </a:r>
          </a:p>
        </p:txBody>
      </p:sp>
      <p:sp>
        <p:nvSpPr>
          <p:cNvPr id="279555" name="Rectangle 3"/>
          <p:cNvSpPr>
            <a:spLocks noGrp="1" noChangeArrowheads="1"/>
          </p:cNvSpPr>
          <p:nvPr>
            <p:ph type="body" idx="1"/>
          </p:nvPr>
        </p:nvSpPr>
        <p:spPr>
          <a:xfrm>
            <a:off x="838200" y="2133600"/>
            <a:ext cx="7772400" cy="3733800"/>
          </a:xfrm>
        </p:spPr>
        <p:txBody>
          <a:bodyPr/>
          <a:lstStyle/>
          <a:p>
            <a:r>
              <a:rPr lang="en-US" altLang="en-US"/>
              <a:t>Both the price and the return on common stock vary with a multitude of factors.</a:t>
            </a:r>
          </a:p>
          <a:p>
            <a:endParaRPr lang="en-US" altLang="en-US"/>
          </a:p>
          <a:p>
            <a:r>
              <a:rPr lang="en-US" altLang="en-US"/>
              <a:t>One factor is the relationship that exists between the earnings per share and the market price.  It is call the </a:t>
            </a:r>
            <a:r>
              <a:rPr lang="en-US" altLang="en-US" i="1">
                <a:solidFill>
                  <a:schemeClr val="accent1"/>
                </a:solidFill>
              </a:rPr>
              <a:t>price earnings ratio</a:t>
            </a:r>
            <a:r>
              <a:rPr lang="en-US" altLang="en-US"/>
              <a:t> (abbreviated P/E ratio).</a:t>
            </a:r>
          </a:p>
        </p:txBody>
      </p:sp>
      <p:sp>
        <p:nvSpPr>
          <p:cNvPr id="279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DB1D783-BF85-459B-85B9-0740E747D979}" type="slidenum">
              <a:rPr lang="en-US" altLang="en-US" sz="1600">
                <a:latin typeface="Berlin Sans FB" panose="020E0602020502020306" pitchFamily="34" charset="0"/>
              </a:rPr>
              <a:pPr>
                <a:spcBef>
                  <a:spcPct val="0"/>
                </a:spcBef>
                <a:buClrTx/>
                <a:buSzTx/>
                <a:buFontTx/>
                <a:buNone/>
              </a:pPr>
              <a:t>268</a:t>
            </a:fld>
            <a:endParaRPr lang="en-US" altLang="en-US" sz="1600">
              <a:latin typeface="Berlin Sans FB" panose="020E0602020502020306" pitchFamily="34" charset="0"/>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Price Earnings Ratio, cont.</a:t>
            </a:r>
          </a:p>
        </p:txBody>
      </p:sp>
      <p:sp>
        <p:nvSpPr>
          <p:cNvPr id="280579" name="Rectangle 3"/>
          <p:cNvSpPr>
            <a:spLocks noGrp="1" noChangeArrowheads="1"/>
          </p:cNvSpPr>
          <p:nvPr>
            <p:ph type="body" idx="1"/>
          </p:nvPr>
        </p:nvSpPr>
        <p:spPr/>
        <p:txBody>
          <a:bodyPr/>
          <a:lstStyle/>
          <a:p>
            <a:pPr>
              <a:buFont typeface="Monotype Sorts" pitchFamily="2" charset="2"/>
              <a:buNone/>
            </a:pPr>
            <a:r>
              <a:rPr lang="en-US" altLang="en-US"/>
              <a:t>P/E ratio is calculated as follows:</a:t>
            </a:r>
          </a:p>
          <a:p>
            <a:pPr>
              <a:lnSpc>
                <a:spcPct val="40000"/>
              </a:lnSpc>
              <a:buFont typeface="Monotype Sorts" pitchFamily="2" charset="2"/>
              <a:buNone/>
            </a:pPr>
            <a:endParaRPr lang="en-US" altLang="en-US"/>
          </a:p>
          <a:p>
            <a:r>
              <a:rPr lang="en-US" altLang="en-US"/>
              <a:t>If a stock is selling at $25 per share and earning $2 per share annually, its price earnings ratios 12.5 to 1, usually shortened to 12.5.</a:t>
            </a:r>
          </a:p>
          <a:p>
            <a:pPr>
              <a:lnSpc>
                <a:spcPct val="40000"/>
              </a:lnSpc>
            </a:pPr>
            <a:endParaRPr lang="en-US" altLang="en-US"/>
          </a:p>
          <a:p>
            <a:r>
              <a:rPr lang="en-US" altLang="en-US"/>
              <a:t>Put another way, the stock is said to be selling at 12.5 time earnings.</a:t>
            </a:r>
          </a:p>
        </p:txBody>
      </p:sp>
      <p:sp>
        <p:nvSpPr>
          <p:cNvPr id="280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E4D8FC4-1285-4C21-A10E-2D31E60554C7}" type="slidenum">
              <a:rPr lang="en-US" altLang="en-US" sz="1600">
                <a:latin typeface="Berlin Sans FB" panose="020E0602020502020306" pitchFamily="34" charset="0"/>
              </a:rPr>
              <a:pPr>
                <a:spcBef>
                  <a:spcPct val="0"/>
                </a:spcBef>
                <a:buClrTx/>
                <a:buSzTx/>
                <a:buFontTx/>
                <a:buNone/>
              </a:pPr>
              <a:t>269</a:t>
            </a:fld>
            <a:endParaRPr lang="en-US" altLang="en-US" sz="1600">
              <a:latin typeface="Berlin Sans FB" panose="020E0602020502020306"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838200" y="1600200"/>
            <a:ext cx="7772400" cy="4114800"/>
          </a:xfrm>
        </p:spPr>
        <p:txBody>
          <a:bodyPr/>
          <a:lstStyle/>
          <a:p>
            <a:r>
              <a:rPr lang="en-US" altLang="en-US"/>
              <a:t>The </a:t>
            </a:r>
            <a:r>
              <a:rPr lang="en-US" altLang="en-US">
                <a:solidFill>
                  <a:schemeClr val="accent1"/>
                </a:solidFill>
              </a:rPr>
              <a:t>S</a:t>
            </a:r>
            <a:r>
              <a:rPr lang="en-US" altLang="en-US" i="1">
                <a:solidFill>
                  <a:schemeClr val="accent1"/>
                </a:solidFill>
              </a:rPr>
              <a:t>hareholders’ Equity</a:t>
            </a:r>
            <a:r>
              <a:rPr lang="en-US" altLang="en-US"/>
              <a:t> section represents the shareholders’ ownership interest in the company--what the company’s assets would be worth after all claims upon those assets were paid.</a:t>
            </a:r>
          </a:p>
          <a:p>
            <a:pPr>
              <a:lnSpc>
                <a:spcPct val="30000"/>
              </a:lnSpc>
            </a:pPr>
            <a:endParaRPr lang="en-US" altLang="en-US"/>
          </a:p>
          <a:p>
            <a:r>
              <a:rPr lang="en-US" altLang="en-US"/>
              <a:t>To make it easier to understand the composition of the balance sheet, each of its sections and the related line items within them will be examined one-by-one.</a:t>
            </a:r>
          </a:p>
        </p:txBody>
      </p:sp>
      <p:sp>
        <p:nvSpPr>
          <p:cNvPr id="32771" name="Rectangle 3"/>
          <p:cNvSpPr>
            <a:spLocks noGrp="1" noChangeArrowheads="1"/>
          </p:cNvSpPr>
          <p:nvPr>
            <p:ph type="title"/>
          </p:nvPr>
        </p:nvSpPr>
        <p:spPr>
          <a:noFill/>
        </p:spPr>
        <p:txBody>
          <a:bodyPr/>
          <a:lstStyle/>
          <a:p>
            <a:r>
              <a:rPr lang="en-US" altLang="en-US"/>
              <a:t>The Balance Sheet, continued</a:t>
            </a: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BE8F4AC-C2BD-4558-976D-BBD8AFCC99A3}" type="slidenum">
              <a:rPr lang="en-US" altLang="en-US" sz="1600">
                <a:latin typeface="Berlin Sans FB" panose="020E0602020502020306" pitchFamily="34" charset="0"/>
              </a:rPr>
              <a:pPr>
                <a:spcBef>
                  <a:spcPct val="0"/>
                </a:spcBef>
                <a:buClrTx/>
                <a:buSzTx/>
                <a:buFontTx/>
                <a:buNone/>
              </a:pPr>
              <a:t>27</a:t>
            </a:fld>
            <a:endParaRPr lang="en-US" altLang="en-US" sz="1600">
              <a:latin typeface="Berlin Sans FB" panose="020E0602020502020306" pitchFamily="34" charset="0"/>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Price Earnings Ratio, cont.</a:t>
            </a:r>
          </a:p>
        </p:txBody>
      </p:sp>
      <p:sp>
        <p:nvSpPr>
          <p:cNvPr id="281603" name="Rectangle 3"/>
          <p:cNvSpPr>
            <a:spLocks noGrp="1" noChangeArrowheads="1"/>
          </p:cNvSpPr>
          <p:nvPr>
            <p:ph type="body" idx="1"/>
          </p:nvPr>
        </p:nvSpPr>
        <p:spPr/>
        <p:txBody>
          <a:bodyPr/>
          <a:lstStyle/>
          <a:p>
            <a:r>
              <a:rPr lang="en-US" altLang="en-US"/>
              <a:t>If the stock should rise to $40, the P/E ratio would be 20, or 20 times earnings.</a:t>
            </a:r>
          </a:p>
          <a:p>
            <a:pPr>
              <a:lnSpc>
                <a:spcPct val="50000"/>
              </a:lnSpc>
            </a:pPr>
            <a:endParaRPr lang="en-US" altLang="en-US"/>
          </a:p>
          <a:p>
            <a:r>
              <a:rPr lang="en-US" altLang="en-US"/>
              <a:t>If the stock drops to $12, the P/E ratio would be 6, or 6 times earnings.</a:t>
            </a:r>
          </a:p>
          <a:p>
            <a:pPr>
              <a:lnSpc>
                <a:spcPct val="50000"/>
              </a:lnSpc>
            </a:pPr>
            <a:endParaRPr lang="en-US" altLang="en-US"/>
          </a:p>
          <a:p>
            <a:r>
              <a:rPr lang="en-US" altLang="en-US"/>
              <a:t>For Typical, which has no “common stock equivalents,” net income per common share was calculated at $3.21.</a:t>
            </a:r>
          </a:p>
        </p:txBody>
      </p:sp>
      <p:sp>
        <p:nvSpPr>
          <p:cNvPr id="2816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C54B328-6490-4D1A-89C9-A0396BF53529}" type="slidenum">
              <a:rPr lang="en-US" altLang="en-US" sz="1600">
                <a:latin typeface="Berlin Sans FB" panose="020E0602020502020306" pitchFamily="34" charset="0"/>
              </a:rPr>
              <a:pPr>
                <a:spcBef>
                  <a:spcPct val="0"/>
                </a:spcBef>
                <a:buClrTx/>
                <a:buSzTx/>
                <a:buFontTx/>
                <a:buNone/>
              </a:pPr>
              <a:t>270</a:t>
            </a:fld>
            <a:endParaRPr lang="en-US" altLang="en-US" sz="1600">
              <a:latin typeface="Berlin Sans FB" panose="020E0602020502020306" pitchFamily="34" charset="0"/>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Price Earnings Ratio, cont.</a:t>
            </a:r>
          </a:p>
        </p:txBody>
      </p:sp>
      <p:sp>
        <p:nvSpPr>
          <p:cNvPr id="282627" name="Rectangle 3"/>
          <p:cNvSpPr>
            <a:spLocks noGrp="1" noChangeArrowheads="1"/>
          </p:cNvSpPr>
          <p:nvPr>
            <p:ph type="body" idx="1"/>
          </p:nvPr>
        </p:nvSpPr>
        <p:spPr>
          <a:xfrm>
            <a:off x="838200" y="2133600"/>
            <a:ext cx="7772400" cy="3733800"/>
          </a:xfrm>
        </p:spPr>
        <p:txBody>
          <a:bodyPr/>
          <a:lstStyle/>
          <a:p>
            <a:r>
              <a:rPr lang="en-US" altLang="en-US"/>
              <a:t>If the stock were selling at $33, the P/E ratio would be 10.3.  </a:t>
            </a:r>
          </a:p>
          <a:p>
            <a:endParaRPr lang="en-US" altLang="en-US"/>
          </a:p>
          <a:p>
            <a:r>
              <a:rPr lang="en-US" altLang="en-US"/>
              <a:t>This figure would be used to compare this stock over a period of years to itself and /or to other similar stocks.</a:t>
            </a:r>
          </a:p>
        </p:txBody>
      </p:sp>
      <p:sp>
        <p:nvSpPr>
          <p:cNvPr id="2826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243FDD0-B15C-4B46-9B59-F95715BFCCE5}" type="slidenum">
              <a:rPr lang="en-US" altLang="en-US" sz="1600">
                <a:latin typeface="Berlin Sans FB" panose="020E0602020502020306" pitchFamily="34" charset="0"/>
              </a:rPr>
              <a:pPr>
                <a:spcBef>
                  <a:spcPct val="0"/>
                </a:spcBef>
                <a:buClrTx/>
                <a:buSzTx/>
                <a:buFontTx/>
                <a:buNone/>
              </a:pPr>
              <a:t>271</a:t>
            </a:fld>
            <a:endParaRPr lang="en-US" altLang="en-US" sz="1600">
              <a:latin typeface="Berlin Sans FB" panose="020E0602020502020306" pitchFamily="34" charset="0"/>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Price Earnings Ratio, cont.</a:t>
            </a:r>
          </a:p>
        </p:txBody>
      </p:sp>
      <p:sp>
        <p:nvSpPr>
          <p:cNvPr id="283651" name="Rectangle 3"/>
          <p:cNvSpPr>
            <a:spLocks noGrp="1" noChangeArrowheads="1"/>
          </p:cNvSpPr>
          <p:nvPr>
            <p:ph type="body" idx="1"/>
          </p:nvPr>
        </p:nvSpPr>
        <p:spPr>
          <a:xfrm>
            <a:off x="838200" y="3962400"/>
            <a:ext cx="7772400" cy="2286000"/>
          </a:xfrm>
        </p:spPr>
        <p:txBody>
          <a:bodyPr/>
          <a:lstStyle/>
          <a:p>
            <a:r>
              <a:rPr lang="en-US" altLang="en-US"/>
              <a:t>This means that Typical’s common stock is selling at approximately 10.3 times earnings.</a:t>
            </a:r>
          </a:p>
          <a:p>
            <a:endParaRPr lang="en-US" altLang="en-US"/>
          </a:p>
        </p:txBody>
      </p:sp>
      <p:sp>
        <p:nvSpPr>
          <p:cNvPr id="283652" name="Text Box 4"/>
          <p:cNvSpPr txBox="1">
            <a:spLocks noChangeArrowheads="1"/>
          </p:cNvSpPr>
          <p:nvPr/>
        </p:nvSpPr>
        <p:spPr bwMode="auto">
          <a:xfrm>
            <a:off x="1371600" y="1676400"/>
            <a:ext cx="6677025" cy="15541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b="1"/>
              <a:t>P/E ratio:</a:t>
            </a:r>
            <a:endParaRPr lang="en-US" altLang="en-US" sz="3200"/>
          </a:p>
          <a:p>
            <a:pPr>
              <a:spcBef>
                <a:spcPct val="0"/>
              </a:spcBef>
              <a:buClrTx/>
              <a:buSzTx/>
              <a:buFontTx/>
              <a:buNone/>
            </a:pPr>
            <a:r>
              <a:rPr lang="en-US" altLang="en-US" sz="3200"/>
              <a:t>     $33 market Price                 =10.3 </a:t>
            </a:r>
            <a:r>
              <a:rPr lang="en-US" altLang="en-US" sz="3200" b="1"/>
              <a:t>:</a:t>
            </a:r>
            <a:r>
              <a:rPr lang="en-US" altLang="en-US" sz="3200"/>
              <a:t> 1</a:t>
            </a:r>
          </a:p>
          <a:p>
            <a:pPr>
              <a:spcBef>
                <a:spcPct val="0"/>
              </a:spcBef>
              <a:buClrTx/>
              <a:buSzTx/>
              <a:buFontTx/>
              <a:buNone/>
            </a:pPr>
            <a:r>
              <a:rPr lang="en-US" altLang="en-US" sz="3200"/>
              <a:t>49 $3.21 Earnings Per Share     </a:t>
            </a:r>
          </a:p>
        </p:txBody>
      </p:sp>
      <p:sp>
        <p:nvSpPr>
          <p:cNvPr id="28365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71A9877-9535-4C58-90AF-B1AA0BD5D8BB}" type="slidenum">
              <a:rPr lang="en-US" altLang="en-US" sz="1600">
                <a:latin typeface="Berlin Sans FB" panose="020E0602020502020306" pitchFamily="34" charset="0"/>
              </a:rPr>
              <a:pPr>
                <a:spcBef>
                  <a:spcPct val="0"/>
                </a:spcBef>
                <a:buClrTx/>
                <a:buSzTx/>
                <a:buFontTx/>
                <a:buNone/>
              </a:pPr>
              <a:t>272</a:t>
            </a:fld>
            <a:endParaRPr lang="en-US" altLang="en-US" sz="1600">
              <a:latin typeface="Berlin Sans FB" panose="020E0602020502020306" pitchFamily="34" charset="0"/>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Price Earnings Ratio, cont.</a:t>
            </a:r>
          </a:p>
        </p:txBody>
      </p:sp>
      <p:sp>
        <p:nvSpPr>
          <p:cNvPr id="284675" name="Rectangle 3"/>
          <p:cNvSpPr>
            <a:spLocks noGrp="1" noChangeArrowheads="1"/>
          </p:cNvSpPr>
          <p:nvPr>
            <p:ph type="body" idx="1"/>
          </p:nvPr>
        </p:nvSpPr>
        <p:spPr/>
        <p:txBody>
          <a:bodyPr/>
          <a:lstStyle/>
          <a:p>
            <a:r>
              <a:rPr lang="en-US" altLang="en-US"/>
              <a:t>Last year, Typical earning $2.77 per share.</a:t>
            </a:r>
          </a:p>
          <a:p>
            <a:pPr>
              <a:lnSpc>
                <a:spcPct val="70000"/>
              </a:lnSpc>
            </a:pPr>
            <a:endParaRPr lang="en-US" altLang="en-US"/>
          </a:p>
          <a:p>
            <a:r>
              <a:rPr lang="en-US" altLang="en-US"/>
              <a:t>Say that its stock sold at the same P/E ratio then.</a:t>
            </a:r>
          </a:p>
          <a:p>
            <a:pPr>
              <a:lnSpc>
                <a:spcPct val="70000"/>
              </a:lnSpc>
            </a:pPr>
            <a:endParaRPr lang="en-US" altLang="en-US"/>
          </a:p>
          <a:p>
            <a:r>
              <a:rPr lang="en-US" altLang="en-US"/>
              <a:t>This means that a share of Typical was selling for $28.50 or so, and anyone who bought Typical then would be satisfied now.</a:t>
            </a:r>
          </a:p>
          <a:p>
            <a:endParaRPr lang="en-US" altLang="en-US"/>
          </a:p>
        </p:txBody>
      </p:sp>
      <p:sp>
        <p:nvSpPr>
          <p:cNvPr id="284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2BA7437-4890-4BAE-916B-9AC4D5FB5BBD}" type="slidenum">
              <a:rPr lang="en-US" altLang="en-US" sz="1600">
                <a:latin typeface="Berlin Sans FB" panose="020E0602020502020306" pitchFamily="34" charset="0"/>
              </a:rPr>
              <a:pPr>
                <a:spcBef>
                  <a:spcPct val="0"/>
                </a:spcBef>
                <a:buClrTx/>
                <a:buSzTx/>
                <a:buFontTx/>
                <a:buNone/>
              </a:pPr>
              <a:t>273</a:t>
            </a:fld>
            <a:endParaRPr lang="en-US" altLang="en-US" sz="1600">
              <a:latin typeface="Berlin Sans FB" panose="020E0602020502020306" pitchFamily="34" charset="0"/>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Price Earnings Ratio, cont.</a:t>
            </a:r>
          </a:p>
        </p:txBody>
      </p:sp>
      <p:sp>
        <p:nvSpPr>
          <p:cNvPr id="285699" name="Rectangle 3"/>
          <p:cNvSpPr>
            <a:spLocks noGrp="1" noChangeArrowheads="1"/>
          </p:cNvSpPr>
          <p:nvPr>
            <p:ph type="body" idx="1"/>
          </p:nvPr>
        </p:nvSpPr>
        <p:spPr>
          <a:xfrm>
            <a:off x="838200" y="2209800"/>
            <a:ext cx="7772400" cy="3657600"/>
          </a:xfrm>
        </p:spPr>
        <p:txBody>
          <a:bodyPr/>
          <a:lstStyle/>
          <a:p>
            <a:r>
              <a:rPr lang="en-US" altLang="en-US"/>
              <a:t>In the real world investors can never be certain that any stock will keep its same P/E ratio form year to year.</a:t>
            </a:r>
          </a:p>
          <a:p>
            <a:endParaRPr lang="en-US" altLang="en-US"/>
          </a:p>
          <a:p>
            <a:r>
              <a:rPr lang="en-US" altLang="en-US"/>
              <a:t>The historical P/E multiple is a guide, not a guarantee.</a:t>
            </a:r>
          </a:p>
          <a:p>
            <a:endParaRPr lang="en-US" altLang="en-US"/>
          </a:p>
        </p:txBody>
      </p:sp>
      <p:sp>
        <p:nvSpPr>
          <p:cNvPr id="2857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90A8F0F-F551-4BDA-A156-A73A97E3688D}" type="slidenum">
              <a:rPr lang="en-US" altLang="en-US" sz="1600">
                <a:latin typeface="Berlin Sans FB" panose="020E0602020502020306" pitchFamily="34" charset="0"/>
              </a:rPr>
              <a:pPr>
                <a:spcBef>
                  <a:spcPct val="0"/>
                </a:spcBef>
                <a:buClrTx/>
                <a:buSzTx/>
                <a:buFontTx/>
                <a:buNone/>
              </a:pPr>
              <a:t>274</a:t>
            </a:fld>
            <a:endParaRPr lang="en-US" altLang="en-US" sz="1600">
              <a:latin typeface="Berlin Sans FB" panose="020E0602020502020306" pitchFamily="34" charset="0"/>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Income Statement, </a:t>
            </a:r>
            <a:br>
              <a:rPr lang="en-US" altLang="en-US"/>
            </a:br>
            <a:r>
              <a:rPr lang="en-US" altLang="en-US"/>
              <a:t>Price Earnings Ratio, cont.</a:t>
            </a:r>
          </a:p>
        </p:txBody>
      </p:sp>
      <p:sp>
        <p:nvSpPr>
          <p:cNvPr id="286723" name="Rectangle 3"/>
          <p:cNvSpPr>
            <a:spLocks noGrp="1" noChangeArrowheads="1"/>
          </p:cNvSpPr>
          <p:nvPr>
            <p:ph type="body" idx="1"/>
          </p:nvPr>
        </p:nvSpPr>
        <p:spPr>
          <a:xfrm>
            <a:off x="838200" y="2514600"/>
            <a:ext cx="7772400" cy="3352800"/>
          </a:xfrm>
        </p:spPr>
        <p:txBody>
          <a:bodyPr/>
          <a:lstStyle/>
          <a:p>
            <a:r>
              <a:rPr lang="en-US" altLang="en-US"/>
              <a:t>In general, a high P/E multiple, when compared with other companies in the same industry, means that investors have confidence in the company’s ability to produce higher future profits.</a:t>
            </a:r>
          </a:p>
        </p:txBody>
      </p:sp>
      <p:sp>
        <p:nvSpPr>
          <p:cNvPr id="2867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D64F347-4950-4B2F-8F8D-ED6F56B9518E}" type="slidenum">
              <a:rPr lang="en-US" altLang="en-US" sz="1600">
                <a:latin typeface="Berlin Sans FB" panose="020E0602020502020306" pitchFamily="34" charset="0"/>
              </a:rPr>
              <a:pPr>
                <a:spcBef>
                  <a:spcPct val="0"/>
                </a:spcBef>
                <a:buClrTx/>
                <a:buSzTx/>
                <a:buFontTx/>
                <a:buNone/>
              </a:pPr>
              <a:t>275</a:t>
            </a:fld>
            <a:endParaRPr lang="en-US" altLang="en-US" sz="1600">
              <a:latin typeface="Berlin Sans FB" panose="020E0602020502020306" pitchFamily="34" charset="0"/>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 </a:t>
            </a:r>
          </a:p>
        </p:txBody>
      </p:sp>
      <p:sp>
        <p:nvSpPr>
          <p:cNvPr id="287747" name="Rectangle 3"/>
          <p:cNvSpPr>
            <a:spLocks noGrp="1" noChangeArrowheads="1"/>
          </p:cNvSpPr>
          <p:nvPr>
            <p:ph type="body" idx="1"/>
          </p:nvPr>
        </p:nvSpPr>
        <p:spPr>
          <a:xfrm>
            <a:off x="838200" y="1981200"/>
            <a:ext cx="7772400" cy="3886200"/>
          </a:xfrm>
        </p:spPr>
        <p:txBody>
          <a:bodyPr/>
          <a:lstStyle/>
          <a:p>
            <a:r>
              <a:rPr lang="en-US" altLang="en-US"/>
              <a:t>This statement analyzes the changes from year-to-year in each component of shareholders’ equity.</a:t>
            </a:r>
          </a:p>
          <a:p>
            <a:endParaRPr lang="en-US" altLang="en-US"/>
          </a:p>
          <a:p>
            <a:r>
              <a:rPr lang="en-US" altLang="en-US"/>
              <a:t>It shows that during the year, Typical issued additional common stock at a price above par.</a:t>
            </a:r>
          </a:p>
        </p:txBody>
      </p:sp>
      <p:sp>
        <p:nvSpPr>
          <p:cNvPr id="2877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87A90B0-248A-45B1-A6CE-24BBA9FDE316}" type="slidenum">
              <a:rPr lang="en-US" altLang="en-US" sz="1600">
                <a:latin typeface="Berlin Sans FB" panose="020E0602020502020306" pitchFamily="34" charset="0"/>
              </a:rPr>
              <a:pPr>
                <a:spcBef>
                  <a:spcPct val="0"/>
                </a:spcBef>
                <a:buClrTx/>
                <a:buSzTx/>
                <a:buFontTx/>
                <a:buNone/>
              </a:pPr>
              <a:t>276</a:t>
            </a:fld>
            <a:endParaRPr lang="en-US" altLang="en-US" sz="1600">
              <a:latin typeface="Berlin Sans FB" panose="020E0602020502020306" pitchFamily="34" charset="0"/>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 cont. </a:t>
            </a:r>
          </a:p>
        </p:txBody>
      </p:sp>
      <p:sp>
        <p:nvSpPr>
          <p:cNvPr id="288771" name="Rectangle 3"/>
          <p:cNvSpPr>
            <a:spLocks noGrp="1" noChangeArrowheads="1"/>
          </p:cNvSpPr>
          <p:nvPr>
            <p:ph type="body" idx="1"/>
          </p:nvPr>
        </p:nvSpPr>
        <p:spPr/>
        <p:txBody>
          <a:bodyPr/>
          <a:lstStyle/>
          <a:p>
            <a:r>
              <a:rPr lang="en-US" altLang="en-US"/>
              <a:t>It also shows that Typical experienced a foreign currency translation gain and an unrealized gain on investments classified as “available-for-sale.”</a:t>
            </a:r>
          </a:p>
          <a:p>
            <a:endParaRPr lang="en-US" altLang="en-US"/>
          </a:p>
          <a:p>
            <a:r>
              <a:rPr lang="en-US" altLang="en-US"/>
              <a:t>The other components of equity, with the exception of retained earnings remained the same.</a:t>
            </a:r>
          </a:p>
        </p:txBody>
      </p:sp>
      <p:sp>
        <p:nvSpPr>
          <p:cNvPr id="288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43C969D-B197-4624-AD65-1E9668DAAD78}" type="slidenum">
              <a:rPr lang="en-US" altLang="en-US" sz="1600">
                <a:latin typeface="Berlin Sans FB" panose="020E0602020502020306" pitchFamily="34" charset="0"/>
              </a:rPr>
              <a:pPr>
                <a:spcBef>
                  <a:spcPct val="0"/>
                </a:spcBef>
                <a:buClrTx/>
                <a:buSzTx/>
                <a:buFontTx/>
                <a:buNone/>
              </a:pPr>
              <a:t>277</a:t>
            </a:fld>
            <a:endParaRPr lang="en-US" altLang="en-US" sz="1600">
              <a:latin typeface="Berlin Sans FB" panose="020E0602020502020306" pitchFamily="34" charset="0"/>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 cont. </a:t>
            </a:r>
          </a:p>
        </p:txBody>
      </p:sp>
      <p:sp>
        <p:nvSpPr>
          <p:cNvPr id="289795" name="Rectangle 3"/>
          <p:cNvSpPr>
            <a:spLocks noGrp="1" noChangeArrowheads="1"/>
          </p:cNvSpPr>
          <p:nvPr>
            <p:ph type="body" idx="1"/>
          </p:nvPr>
        </p:nvSpPr>
        <p:spPr/>
        <p:txBody>
          <a:bodyPr/>
          <a:lstStyle/>
          <a:p>
            <a:r>
              <a:rPr lang="en-US" altLang="en-US"/>
              <a:t>Retained earnings reflects the cumulative earnings that the company has invested for future growth.</a:t>
            </a:r>
          </a:p>
          <a:p>
            <a:endParaRPr lang="en-US" altLang="en-US"/>
          </a:p>
          <a:p>
            <a:r>
              <a:rPr lang="en-US" altLang="en-US"/>
              <a:t>The statement of changes in shareholders’ equity show that retained earnings increased by net income less dividends on preferred and common stock.</a:t>
            </a:r>
          </a:p>
        </p:txBody>
      </p:sp>
      <p:sp>
        <p:nvSpPr>
          <p:cNvPr id="2897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6E99F37-FA4A-489A-995E-C2DDEEF48F12}" type="slidenum">
              <a:rPr lang="en-US" altLang="en-US" sz="1600">
                <a:latin typeface="Berlin Sans FB" panose="020E0602020502020306" pitchFamily="34" charset="0"/>
              </a:rPr>
              <a:pPr>
                <a:spcBef>
                  <a:spcPct val="0"/>
                </a:spcBef>
                <a:buClrTx/>
                <a:buSzTx/>
                <a:buFontTx/>
                <a:buNone/>
              </a:pPr>
              <a:t>278</a:t>
            </a:fld>
            <a:endParaRPr lang="en-US" altLang="en-US" sz="1600">
              <a:latin typeface="Berlin Sans FB" panose="020E0602020502020306" pitchFamily="34" charset="0"/>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 </a:t>
            </a:r>
            <a:br>
              <a:rPr lang="en-US" altLang="en-US"/>
            </a:br>
            <a:r>
              <a:rPr lang="en-US" altLang="en-US"/>
              <a:t>Dividends</a:t>
            </a:r>
          </a:p>
        </p:txBody>
      </p:sp>
      <p:sp>
        <p:nvSpPr>
          <p:cNvPr id="290819" name="Rectangle 3"/>
          <p:cNvSpPr>
            <a:spLocks noGrp="1" noChangeArrowheads="1"/>
          </p:cNvSpPr>
          <p:nvPr>
            <p:ph type="body" idx="1"/>
          </p:nvPr>
        </p:nvSpPr>
        <p:spPr/>
        <p:txBody>
          <a:bodyPr/>
          <a:lstStyle/>
          <a:p>
            <a:r>
              <a:rPr lang="en-US" altLang="en-US"/>
              <a:t>Dividends on common stock vary with the profitability of the company.</a:t>
            </a:r>
          </a:p>
          <a:p>
            <a:pPr>
              <a:lnSpc>
                <a:spcPct val="50000"/>
              </a:lnSpc>
            </a:pPr>
            <a:endParaRPr lang="en-US" altLang="en-US"/>
          </a:p>
          <a:p>
            <a:r>
              <a:rPr lang="en-US" altLang="en-US"/>
              <a:t>They do not enter into  the determination or net income nor are they deductible for tax purposes.</a:t>
            </a:r>
          </a:p>
          <a:p>
            <a:pPr>
              <a:lnSpc>
                <a:spcPct val="50000"/>
              </a:lnSpc>
            </a:pPr>
            <a:endParaRPr lang="en-US" altLang="en-US"/>
          </a:p>
          <a:p>
            <a:r>
              <a:rPr lang="en-US" altLang="en-US"/>
              <a:t>Common shareholders were paid $18,000 in dividends this year.</a:t>
            </a:r>
          </a:p>
        </p:txBody>
      </p:sp>
      <p:sp>
        <p:nvSpPr>
          <p:cNvPr id="290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8598B97-20E0-4877-85A8-02E6240C1935}" type="slidenum">
              <a:rPr lang="en-US" altLang="en-US" sz="1600">
                <a:latin typeface="Berlin Sans FB" panose="020E0602020502020306" pitchFamily="34" charset="0"/>
              </a:rPr>
              <a:pPr>
                <a:spcBef>
                  <a:spcPct val="0"/>
                </a:spcBef>
                <a:buClrTx/>
                <a:buSzTx/>
                <a:buFontTx/>
                <a:buNone/>
              </a:pPr>
              <a:t>279</a:t>
            </a:fld>
            <a:endParaRPr lang="en-US" altLang="en-US" sz="1600">
              <a:latin typeface="Berlin Sans FB" panose="020E0602020502020306"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p:txBody>
          <a:bodyPr/>
          <a:lstStyle/>
          <a:p>
            <a:r>
              <a:rPr lang="en-US" altLang="en-US" i="1">
                <a:solidFill>
                  <a:schemeClr val="accent1"/>
                </a:solidFill>
              </a:rPr>
              <a:t>Current Assets</a:t>
            </a:r>
            <a:r>
              <a:rPr lang="en-US" altLang="en-US" i="1"/>
              <a:t> </a:t>
            </a:r>
            <a:r>
              <a:rPr lang="en-US" altLang="en-US"/>
              <a:t>include cash and those assets that, in the normal course of business, will be turned into cash within a year from the balance sheet date.</a:t>
            </a:r>
          </a:p>
          <a:p>
            <a:pPr>
              <a:lnSpc>
                <a:spcPct val="30000"/>
              </a:lnSpc>
            </a:pPr>
            <a:endParaRPr lang="en-US" altLang="en-US"/>
          </a:p>
          <a:p>
            <a:r>
              <a:rPr lang="en-US" altLang="en-US" i="1">
                <a:solidFill>
                  <a:schemeClr val="accent1"/>
                </a:solidFill>
              </a:rPr>
              <a:t>Cash and Cash Equivalents</a:t>
            </a:r>
            <a:r>
              <a:rPr lang="en-US" altLang="en-US" i="1"/>
              <a:t> </a:t>
            </a:r>
            <a:r>
              <a:rPr lang="en-US" altLang="en-US"/>
              <a:t>is money on deposit in the bank, cash on hand and highly liquid securities such as Treasury bills.</a:t>
            </a:r>
          </a:p>
          <a:p>
            <a:pPr>
              <a:buFont typeface="Monotype Sorts" pitchFamily="2" charset="2"/>
              <a:buNone/>
            </a:pPr>
            <a:r>
              <a:rPr lang="en-US" altLang="en-US"/>
              <a:t>   </a:t>
            </a:r>
          </a:p>
        </p:txBody>
      </p:sp>
      <p:sp>
        <p:nvSpPr>
          <p:cNvPr id="33795" name="Rectangle 3"/>
          <p:cNvSpPr>
            <a:spLocks noGrp="1" noChangeArrowheads="1"/>
          </p:cNvSpPr>
          <p:nvPr>
            <p:ph type="title"/>
          </p:nvPr>
        </p:nvSpPr>
        <p:spPr>
          <a:noFill/>
        </p:spPr>
        <p:txBody>
          <a:bodyPr/>
          <a:lstStyle/>
          <a:p>
            <a:r>
              <a:rPr lang="en-US" altLang="en-US"/>
              <a:t>The Balance Sheet, Assets, Current and Equivalents</a:t>
            </a:r>
          </a:p>
        </p:txBody>
      </p:sp>
      <p:sp>
        <p:nvSpPr>
          <p:cNvPr id="33796" name="Rectangle 4"/>
          <p:cNvSpPr>
            <a:spLocks noChangeArrowheads="1"/>
          </p:cNvSpPr>
          <p:nvPr/>
        </p:nvSpPr>
        <p:spPr bwMode="auto">
          <a:xfrm>
            <a:off x="1447800" y="5791200"/>
            <a:ext cx="6248400" cy="5191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a:t>1   Cash and cash equivalents      $19,500</a:t>
            </a:r>
            <a:endParaRPr lang="en-US" altLang="en-US" sz="2400"/>
          </a:p>
        </p:txBody>
      </p:sp>
      <p:sp>
        <p:nvSpPr>
          <p:cNvPr id="3379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78FC03D-D3B2-44FB-A533-C626109B7327}" type="slidenum">
              <a:rPr lang="en-US" altLang="en-US" sz="1600">
                <a:latin typeface="Berlin Sans FB" panose="020E0602020502020306" pitchFamily="34" charset="0"/>
              </a:rPr>
              <a:pPr>
                <a:spcBef>
                  <a:spcPct val="0"/>
                </a:spcBef>
                <a:buClrTx/>
                <a:buSzTx/>
                <a:buFontTx/>
                <a:buNone/>
              </a:pPr>
              <a:t>28</a:t>
            </a:fld>
            <a:endParaRPr lang="en-US" altLang="en-US" sz="1600">
              <a:latin typeface="Berlin Sans FB" panose="020E0602020502020306" pitchFamily="34" charset="0"/>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 </a:t>
            </a:r>
            <a:br>
              <a:rPr lang="en-US" altLang="en-US"/>
            </a:br>
            <a:r>
              <a:rPr lang="en-US" altLang="en-US"/>
              <a:t>Dividends, cont.</a:t>
            </a:r>
          </a:p>
        </p:txBody>
      </p:sp>
      <p:sp>
        <p:nvSpPr>
          <p:cNvPr id="291843" name="Rectangle 3"/>
          <p:cNvSpPr>
            <a:spLocks noGrp="1" noChangeArrowheads="1"/>
          </p:cNvSpPr>
          <p:nvPr>
            <p:ph type="body" idx="1"/>
          </p:nvPr>
        </p:nvSpPr>
        <p:spPr>
          <a:xfrm>
            <a:off x="838200" y="1752600"/>
            <a:ext cx="7772400" cy="2514600"/>
          </a:xfrm>
        </p:spPr>
        <p:txBody>
          <a:bodyPr/>
          <a:lstStyle/>
          <a:p>
            <a:r>
              <a:rPr lang="en-US" altLang="en-US"/>
              <a:t>Since the balance sheet shows that Typical has 15,000,000 shares outstanding, the first thing to be learned here may be an important point to some potential investors, that is the dividend per share.</a:t>
            </a:r>
          </a:p>
        </p:txBody>
      </p:sp>
      <p:sp>
        <p:nvSpPr>
          <p:cNvPr id="291844" name="Text Box 4"/>
          <p:cNvSpPr txBox="1">
            <a:spLocks noChangeArrowheads="1"/>
          </p:cNvSpPr>
          <p:nvPr/>
        </p:nvSpPr>
        <p:spPr bwMode="auto">
          <a:xfrm>
            <a:off x="685800" y="4495800"/>
            <a:ext cx="8064500" cy="16033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b="1"/>
              <a:t>Dividend Per Share:</a:t>
            </a:r>
            <a:endParaRPr lang="en-US" altLang="en-US" sz="3200"/>
          </a:p>
          <a:p>
            <a:pPr>
              <a:spcBef>
                <a:spcPct val="0"/>
              </a:spcBef>
              <a:buClrTx/>
              <a:buSzTx/>
              <a:buFontTx/>
              <a:buNone/>
            </a:pPr>
            <a:r>
              <a:rPr lang="en-US" altLang="en-US" sz="3200"/>
              <a:t>$18,000,000 Common Stock Dividend   = $1.20</a:t>
            </a:r>
          </a:p>
          <a:p>
            <a:pPr>
              <a:lnSpc>
                <a:spcPct val="110000"/>
              </a:lnSpc>
              <a:spcBef>
                <a:spcPct val="0"/>
              </a:spcBef>
              <a:buClrTx/>
              <a:buSzTx/>
              <a:buFontTx/>
              <a:buNone/>
            </a:pPr>
            <a:r>
              <a:rPr lang="en-US" altLang="en-US" sz="3200"/>
              <a:t>15,000,000 Common Shares Outstanding             </a:t>
            </a:r>
          </a:p>
        </p:txBody>
      </p:sp>
      <p:sp>
        <p:nvSpPr>
          <p:cNvPr id="291845" name="Line 5"/>
          <p:cNvSpPr>
            <a:spLocks noChangeShapeType="1"/>
          </p:cNvSpPr>
          <p:nvPr/>
        </p:nvSpPr>
        <p:spPr bwMode="auto">
          <a:xfrm>
            <a:off x="609600" y="5562600"/>
            <a:ext cx="670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184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CDE7AD9-32E7-4996-8B92-78C25EE41F39}" type="slidenum">
              <a:rPr lang="en-US" altLang="en-US" sz="1600">
                <a:latin typeface="Berlin Sans FB" panose="020E0602020502020306" pitchFamily="34" charset="0"/>
              </a:rPr>
              <a:pPr>
                <a:spcBef>
                  <a:spcPct val="0"/>
                </a:spcBef>
                <a:buClrTx/>
                <a:buSzTx/>
                <a:buFontTx/>
                <a:buNone/>
              </a:pPr>
              <a:t>280</a:t>
            </a:fld>
            <a:endParaRPr lang="en-US" altLang="en-US" sz="1600">
              <a:latin typeface="Berlin Sans FB" panose="020E0602020502020306" pitchFamily="34" charset="0"/>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 </a:t>
            </a:r>
            <a:br>
              <a:rPr lang="en-US" altLang="en-US"/>
            </a:br>
            <a:r>
              <a:rPr lang="en-US" altLang="en-US"/>
              <a:t>Dividends, cont.</a:t>
            </a:r>
          </a:p>
        </p:txBody>
      </p:sp>
      <p:sp>
        <p:nvSpPr>
          <p:cNvPr id="292867" name="Rectangle 3"/>
          <p:cNvSpPr>
            <a:spLocks noGrp="1" noChangeArrowheads="1"/>
          </p:cNvSpPr>
          <p:nvPr>
            <p:ph type="body" idx="1"/>
          </p:nvPr>
        </p:nvSpPr>
        <p:spPr/>
        <p:txBody>
          <a:bodyPr/>
          <a:lstStyle/>
          <a:p>
            <a:r>
              <a:rPr lang="en-US" altLang="en-US"/>
              <a:t>Once the dividend per share is known, it is easy to go on to the next step: computing the dividend payout percentage.</a:t>
            </a:r>
          </a:p>
          <a:p>
            <a:endParaRPr lang="en-US" altLang="en-US"/>
          </a:p>
          <a:p>
            <a:r>
              <a:rPr lang="en-US" altLang="en-US"/>
              <a:t>The </a:t>
            </a:r>
            <a:r>
              <a:rPr lang="en-US" altLang="en-US" i="1">
                <a:solidFill>
                  <a:schemeClr val="accent1"/>
                </a:solidFill>
              </a:rPr>
              <a:t>Dividend Payout Percentage</a:t>
            </a:r>
            <a:r>
              <a:rPr lang="en-US" altLang="en-US"/>
              <a:t> is the percentage of earnings per share paid to shareholders.</a:t>
            </a:r>
          </a:p>
        </p:txBody>
      </p:sp>
      <p:sp>
        <p:nvSpPr>
          <p:cNvPr id="2928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1D536F5-3691-430B-999D-D622EA809BD7}" type="slidenum">
              <a:rPr lang="en-US" altLang="en-US" sz="1600">
                <a:latin typeface="Berlin Sans FB" panose="020E0602020502020306" pitchFamily="34" charset="0"/>
              </a:rPr>
              <a:pPr>
                <a:spcBef>
                  <a:spcPct val="0"/>
                </a:spcBef>
                <a:buClrTx/>
                <a:buSzTx/>
                <a:buFontTx/>
                <a:buNone/>
              </a:pPr>
              <a:t>281</a:t>
            </a:fld>
            <a:endParaRPr lang="en-US" altLang="en-US" sz="1600">
              <a:latin typeface="Berlin Sans FB" panose="020E0602020502020306" pitchFamily="34" charset="0"/>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3"/>
          <p:cNvSpPr>
            <a:spLocks noGrp="1" noChangeArrowheads="1"/>
          </p:cNvSpPr>
          <p:nvPr>
            <p:ph type="title"/>
          </p:nvPr>
        </p:nvSpPr>
        <p:spPr>
          <a:noFill/>
        </p:spPr>
        <p:txBody>
          <a:bodyPr/>
          <a:lstStyle/>
          <a:p>
            <a:pPr algn="ctr">
              <a:lnSpc>
                <a:spcPct val="80000"/>
              </a:lnSpc>
            </a:pPr>
            <a:r>
              <a:rPr lang="en-US" altLang="en-US" b="1"/>
              <a:t>The Statement of Changes in Shareholders’ Equity, </a:t>
            </a:r>
            <a:br>
              <a:rPr lang="en-US" altLang="en-US" b="1"/>
            </a:br>
            <a:r>
              <a:rPr lang="en-US" altLang="en-US" b="1"/>
              <a:t>Dividends, cont.</a:t>
            </a:r>
          </a:p>
        </p:txBody>
      </p:sp>
      <p:sp>
        <p:nvSpPr>
          <p:cNvPr id="293891" name="Text Box 4"/>
          <p:cNvSpPr txBox="1">
            <a:spLocks noChangeArrowheads="1"/>
          </p:cNvSpPr>
          <p:nvPr/>
        </p:nvSpPr>
        <p:spPr bwMode="auto">
          <a:xfrm>
            <a:off x="609600" y="2590800"/>
            <a:ext cx="8189913" cy="16525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b="1"/>
              <a:t>Dividend Payout Percentage:</a:t>
            </a:r>
            <a:endParaRPr lang="en-US" altLang="en-US" sz="3200"/>
          </a:p>
          <a:p>
            <a:pPr>
              <a:lnSpc>
                <a:spcPct val="110000"/>
              </a:lnSpc>
              <a:spcBef>
                <a:spcPct val="0"/>
              </a:spcBef>
              <a:buClrTx/>
              <a:buSzTx/>
              <a:buFontTx/>
              <a:buNone/>
            </a:pPr>
            <a:r>
              <a:rPr lang="en-US" altLang="en-US" sz="3200"/>
              <a:t>     $1.20 Dividend Per Common Share     =  37%</a:t>
            </a:r>
          </a:p>
          <a:p>
            <a:pPr>
              <a:lnSpc>
                <a:spcPct val="110000"/>
              </a:lnSpc>
              <a:spcBef>
                <a:spcPct val="0"/>
              </a:spcBef>
              <a:buClrTx/>
              <a:buSzTx/>
              <a:buFontTx/>
              <a:buNone/>
            </a:pPr>
            <a:r>
              <a:rPr lang="en-US" altLang="en-US" sz="3200"/>
              <a:t>48 $3.21 Net Income Per Common Share</a:t>
            </a:r>
          </a:p>
        </p:txBody>
      </p:sp>
      <p:sp>
        <p:nvSpPr>
          <p:cNvPr id="293892" name="Line 6"/>
          <p:cNvSpPr>
            <a:spLocks noChangeShapeType="1"/>
          </p:cNvSpPr>
          <p:nvPr/>
        </p:nvSpPr>
        <p:spPr bwMode="auto">
          <a:xfrm>
            <a:off x="685800" y="3657600"/>
            <a:ext cx="678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3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54A89FB-965E-40C8-B296-5EE45AD3BAE8}" type="slidenum">
              <a:rPr lang="en-US" altLang="en-US" sz="1400"/>
              <a:pPr>
                <a:spcBef>
                  <a:spcPct val="0"/>
                </a:spcBef>
                <a:buClrTx/>
                <a:buSzTx/>
                <a:buFontTx/>
                <a:buNone/>
              </a:pPr>
              <a:t>282</a:t>
            </a:fld>
            <a:endParaRPr lang="en-US" altLang="en-US" sz="140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 </a:t>
            </a:r>
            <a:br>
              <a:rPr lang="en-US" altLang="en-US"/>
            </a:br>
            <a:r>
              <a:rPr lang="en-US" altLang="en-US"/>
              <a:t>Dividends, cont.</a:t>
            </a:r>
          </a:p>
        </p:txBody>
      </p:sp>
      <p:sp>
        <p:nvSpPr>
          <p:cNvPr id="294915" name="Rectangle 3"/>
          <p:cNvSpPr>
            <a:spLocks noGrp="1" noChangeArrowheads="1"/>
          </p:cNvSpPr>
          <p:nvPr>
            <p:ph type="body" idx="1"/>
          </p:nvPr>
        </p:nvSpPr>
        <p:spPr>
          <a:xfrm>
            <a:off x="838200" y="2057400"/>
            <a:ext cx="7772400" cy="4191000"/>
          </a:xfrm>
        </p:spPr>
        <p:txBody>
          <a:bodyPr/>
          <a:lstStyle/>
          <a:p>
            <a:r>
              <a:rPr lang="en-US" altLang="en-US"/>
              <a:t>Another statistic of great interest to many investors and analysts is the </a:t>
            </a:r>
            <a:r>
              <a:rPr lang="en-US" altLang="en-US" i="1">
                <a:solidFill>
                  <a:schemeClr val="accent1"/>
                </a:solidFill>
              </a:rPr>
              <a:t>dividend yield</a:t>
            </a:r>
            <a:r>
              <a:rPr lang="en-US" altLang="en-US"/>
              <a:t>, a percentage providing an estimate of the return per share on a given class of stock.</a:t>
            </a:r>
          </a:p>
          <a:p>
            <a:endParaRPr lang="en-US" altLang="en-US"/>
          </a:p>
          <a:p>
            <a:r>
              <a:rPr lang="en-US" altLang="en-US"/>
              <a:t>For example, the Common Dividend Yield would be of great interest.</a:t>
            </a:r>
          </a:p>
        </p:txBody>
      </p:sp>
      <p:sp>
        <p:nvSpPr>
          <p:cNvPr id="2949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2E4AEEC-E7D2-433D-973C-C2CB12009586}" type="slidenum">
              <a:rPr lang="en-US" altLang="en-US" sz="1600">
                <a:latin typeface="Berlin Sans FB" panose="020E0602020502020306" pitchFamily="34" charset="0"/>
              </a:rPr>
              <a:pPr>
                <a:spcBef>
                  <a:spcPct val="0"/>
                </a:spcBef>
                <a:buClrTx/>
                <a:buSzTx/>
                <a:buFontTx/>
                <a:buNone/>
              </a:pPr>
              <a:t>283</a:t>
            </a:fld>
            <a:endParaRPr lang="en-US" altLang="en-US" sz="1600">
              <a:latin typeface="Berlin Sans FB" panose="020E0602020502020306" pitchFamily="34" charset="0"/>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 </a:t>
            </a:r>
            <a:br>
              <a:rPr lang="en-US" altLang="en-US"/>
            </a:br>
            <a:r>
              <a:rPr lang="en-US" altLang="en-US"/>
              <a:t>Dividends, cont.</a:t>
            </a:r>
          </a:p>
        </p:txBody>
      </p:sp>
      <p:sp>
        <p:nvSpPr>
          <p:cNvPr id="295939" name="Rectangle 3"/>
          <p:cNvSpPr>
            <a:spLocks noGrp="1" noChangeArrowheads="1"/>
          </p:cNvSpPr>
          <p:nvPr>
            <p:ph type="body" idx="1"/>
          </p:nvPr>
        </p:nvSpPr>
        <p:spPr/>
        <p:txBody>
          <a:bodyPr/>
          <a:lstStyle/>
          <a:p>
            <a:r>
              <a:rPr lang="en-US" altLang="en-US" i="1">
                <a:solidFill>
                  <a:schemeClr val="accent1"/>
                </a:solidFill>
              </a:rPr>
              <a:t>Common Dividend Yield</a:t>
            </a:r>
            <a:r>
              <a:rPr lang="en-US" altLang="en-US"/>
              <a:t> indicates the percentage return that the annual common dividend provides based on the market price of the common stock.</a:t>
            </a:r>
          </a:p>
          <a:p>
            <a:pPr>
              <a:lnSpc>
                <a:spcPct val="70000"/>
              </a:lnSpc>
            </a:pPr>
            <a:endParaRPr lang="en-US" altLang="en-US"/>
          </a:p>
          <a:p>
            <a:r>
              <a:rPr lang="en-US" altLang="en-US"/>
              <a:t>This is derived by dividing the annual common dividend, in this case $1.20, by the market price of the common stock, earlier determined to be $33 per share.</a:t>
            </a:r>
          </a:p>
        </p:txBody>
      </p:sp>
      <p:sp>
        <p:nvSpPr>
          <p:cNvPr id="2959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52BB30F-DB79-4E80-8A95-2920B63D40C6}" type="slidenum">
              <a:rPr lang="en-US" altLang="en-US" sz="1600">
                <a:latin typeface="Berlin Sans FB" panose="020E0602020502020306" pitchFamily="34" charset="0"/>
              </a:rPr>
              <a:pPr>
                <a:spcBef>
                  <a:spcPct val="0"/>
                </a:spcBef>
                <a:buClrTx/>
                <a:buSzTx/>
                <a:buFontTx/>
                <a:buNone/>
              </a:pPr>
              <a:t>284</a:t>
            </a:fld>
            <a:endParaRPr lang="en-US" altLang="en-US" sz="1600">
              <a:latin typeface="Berlin Sans FB" panose="020E0602020502020306" pitchFamily="34" charset="0"/>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 </a:t>
            </a:r>
            <a:br>
              <a:rPr lang="en-US" altLang="en-US"/>
            </a:br>
            <a:r>
              <a:rPr lang="en-US" altLang="en-US"/>
              <a:t>Dividends, cont.</a:t>
            </a:r>
          </a:p>
        </p:txBody>
      </p:sp>
      <p:sp>
        <p:nvSpPr>
          <p:cNvPr id="296963" name="Rectangle 3"/>
          <p:cNvSpPr>
            <a:spLocks noGrp="1" noChangeArrowheads="1"/>
          </p:cNvSpPr>
          <p:nvPr>
            <p:ph type="body" idx="1"/>
          </p:nvPr>
        </p:nvSpPr>
        <p:spPr>
          <a:xfrm>
            <a:off x="838200" y="1752600"/>
            <a:ext cx="7772400" cy="1524000"/>
          </a:xfrm>
        </p:spPr>
        <p:txBody>
          <a:bodyPr/>
          <a:lstStyle/>
          <a:p>
            <a:r>
              <a:rPr lang="en-US" altLang="en-US"/>
              <a:t>This provides a “common dividend yield” of 3.6%, which is quite respectable in today’s market.</a:t>
            </a:r>
          </a:p>
        </p:txBody>
      </p:sp>
      <p:sp>
        <p:nvSpPr>
          <p:cNvPr id="296964" name="Text Box 4"/>
          <p:cNvSpPr txBox="1">
            <a:spLocks noChangeArrowheads="1"/>
          </p:cNvSpPr>
          <p:nvPr/>
        </p:nvSpPr>
        <p:spPr bwMode="auto">
          <a:xfrm>
            <a:off x="762000" y="3810000"/>
            <a:ext cx="7986713" cy="16525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b="1"/>
              <a:t>Dividend Yield:</a:t>
            </a:r>
            <a:endParaRPr lang="en-US" altLang="en-US" sz="3200"/>
          </a:p>
          <a:p>
            <a:pPr>
              <a:lnSpc>
                <a:spcPct val="110000"/>
              </a:lnSpc>
              <a:spcBef>
                <a:spcPct val="0"/>
              </a:spcBef>
              <a:buClrTx/>
              <a:buSzTx/>
              <a:buFontTx/>
              <a:buNone/>
            </a:pPr>
            <a:r>
              <a:rPr lang="en-US" altLang="en-US" sz="3200"/>
              <a:t>$1.20 Dividend Per Common Share       =  3.6%</a:t>
            </a:r>
          </a:p>
          <a:p>
            <a:pPr>
              <a:lnSpc>
                <a:spcPct val="110000"/>
              </a:lnSpc>
              <a:spcBef>
                <a:spcPct val="0"/>
              </a:spcBef>
              <a:buClrTx/>
              <a:buSzTx/>
              <a:buFontTx/>
              <a:buNone/>
            </a:pPr>
            <a:r>
              <a:rPr lang="en-US" altLang="en-US" sz="3200"/>
              <a:t>$33 Market Price of the Common Stock</a:t>
            </a:r>
          </a:p>
        </p:txBody>
      </p:sp>
      <p:sp>
        <p:nvSpPr>
          <p:cNvPr id="296965" name="Line 5"/>
          <p:cNvSpPr>
            <a:spLocks noChangeShapeType="1"/>
          </p:cNvSpPr>
          <p:nvPr/>
        </p:nvSpPr>
        <p:spPr bwMode="auto">
          <a:xfrm>
            <a:off x="838200" y="4876800"/>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6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3671B8E-6F94-4BBF-B008-7C4B58B2B74A}" type="slidenum">
              <a:rPr lang="en-US" altLang="en-US" sz="1600">
                <a:latin typeface="Berlin Sans FB" panose="020E0602020502020306" pitchFamily="34" charset="0"/>
              </a:rPr>
              <a:pPr>
                <a:spcBef>
                  <a:spcPct val="0"/>
                </a:spcBef>
                <a:buClrTx/>
                <a:buSzTx/>
                <a:buFontTx/>
                <a:buNone/>
              </a:pPr>
              <a:t>285</a:t>
            </a:fld>
            <a:endParaRPr lang="en-US" altLang="en-US" sz="1600">
              <a:latin typeface="Berlin Sans FB" panose="020E0602020502020306" pitchFamily="34" charset="0"/>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 </a:t>
            </a:r>
            <a:br>
              <a:rPr lang="en-US" altLang="en-US"/>
            </a:br>
            <a:r>
              <a:rPr lang="en-US" altLang="en-US"/>
              <a:t>Dividends, cont.</a:t>
            </a:r>
          </a:p>
        </p:txBody>
      </p:sp>
      <p:sp>
        <p:nvSpPr>
          <p:cNvPr id="297987" name="Rectangle 3"/>
          <p:cNvSpPr>
            <a:spLocks noGrp="1" noChangeArrowheads="1"/>
          </p:cNvSpPr>
          <p:nvPr>
            <p:ph type="body" idx="1"/>
          </p:nvPr>
        </p:nvSpPr>
        <p:spPr/>
        <p:txBody>
          <a:bodyPr/>
          <a:lstStyle/>
          <a:p>
            <a:r>
              <a:rPr lang="en-US" altLang="en-US"/>
              <a:t>Of course, the dividends on the $5.83 preferred stock will not change form year-to-year.</a:t>
            </a:r>
          </a:p>
          <a:p>
            <a:pPr>
              <a:lnSpc>
                <a:spcPct val="70000"/>
              </a:lnSpc>
            </a:pPr>
            <a:endParaRPr lang="en-US" altLang="en-US"/>
          </a:p>
          <a:p>
            <a:r>
              <a:rPr lang="en-US" altLang="en-US"/>
              <a:t>The word </a:t>
            </a:r>
            <a:r>
              <a:rPr lang="en-US" altLang="en-US" i="1">
                <a:solidFill>
                  <a:schemeClr val="accent1"/>
                </a:solidFill>
              </a:rPr>
              <a:t>cumulative</a:t>
            </a:r>
            <a:r>
              <a:rPr lang="en-US" altLang="en-US"/>
              <a:t> in the balance-sheet description indicates that if Typical’s management didn’t pay a dividend on its preferred stock, then the $5.83 payment for that year would accumulate.</a:t>
            </a:r>
          </a:p>
        </p:txBody>
      </p:sp>
      <p:sp>
        <p:nvSpPr>
          <p:cNvPr id="2979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28C8860-C797-4F9E-87A1-CDA2C8B97D3C}" type="slidenum">
              <a:rPr lang="en-US" altLang="en-US" sz="1600">
                <a:latin typeface="Berlin Sans FB" panose="020E0602020502020306" pitchFamily="34" charset="0"/>
              </a:rPr>
              <a:pPr>
                <a:spcBef>
                  <a:spcPct val="0"/>
                </a:spcBef>
                <a:buClrTx/>
                <a:buSzTx/>
                <a:buFontTx/>
                <a:buNone/>
              </a:pPr>
              <a:t>286</a:t>
            </a:fld>
            <a:endParaRPr lang="en-US" altLang="en-US" sz="1600">
              <a:latin typeface="Berlin Sans FB" panose="020E0602020502020306" pitchFamily="34" charset="0"/>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 </a:t>
            </a:r>
            <a:br>
              <a:rPr lang="en-US" altLang="en-US"/>
            </a:br>
            <a:r>
              <a:rPr lang="en-US" altLang="en-US"/>
              <a:t>Dividends, cont.</a:t>
            </a:r>
          </a:p>
        </p:txBody>
      </p:sp>
      <p:sp>
        <p:nvSpPr>
          <p:cNvPr id="299011" name="Rectangle 3"/>
          <p:cNvSpPr>
            <a:spLocks noGrp="1" noChangeArrowheads="1"/>
          </p:cNvSpPr>
          <p:nvPr>
            <p:ph type="body" idx="1"/>
          </p:nvPr>
        </p:nvSpPr>
        <p:spPr>
          <a:xfrm>
            <a:off x="685800" y="1600200"/>
            <a:ext cx="7924800" cy="4114800"/>
          </a:xfrm>
        </p:spPr>
        <p:txBody>
          <a:bodyPr/>
          <a:lstStyle/>
          <a:p>
            <a:r>
              <a:rPr lang="en-US" altLang="en-US"/>
              <a:t>It would have to be paid to preferred shareholders before any dividends could ever be declared again on the common stock.</a:t>
            </a:r>
          </a:p>
          <a:p>
            <a:pPr>
              <a:lnSpc>
                <a:spcPct val="40000"/>
              </a:lnSpc>
            </a:pPr>
            <a:endParaRPr lang="en-US" altLang="en-US"/>
          </a:p>
          <a:p>
            <a:r>
              <a:rPr lang="en-US" altLang="en-US"/>
              <a:t>That’s why preferred stock is called </a:t>
            </a:r>
            <a:r>
              <a:rPr lang="en-US" altLang="en-US" i="1">
                <a:solidFill>
                  <a:schemeClr val="accent1"/>
                </a:solidFill>
              </a:rPr>
              <a:t>preferred</a:t>
            </a:r>
            <a:r>
              <a:rPr lang="en-US" altLang="en-US"/>
              <a:t>; it gets any dividend money first</a:t>
            </a:r>
          </a:p>
          <a:p>
            <a:pPr>
              <a:lnSpc>
                <a:spcPct val="40000"/>
              </a:lnSpc>
            </a:pPr>
            <a:endParaRPr lang="en-US" altLang="en-US"/>
          </a:p>
          <a:p>
            <a:r>
              <a:rPr lang="en-US" altLang="en-US"/>
              <a:t>Chances are its 60,000 shares of preferred stock with a par value of $100 each were issued to family members.</a:t>
            </a:r>
          </a:p>
        </p:txBody>
      </p:sp>
      <p:sp>
        <p:nvSpPr>
          <p:cNvPr id="2990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6521AEC-7D27-4CB6-BDBA-FA773FA7F57D}" type="slidenum">
              <a:rPr lang="en-US" altLang="en-US" sz="1600">
                <a:latin typeface="Berlin Sans FB" panose="020E0602020502020306" pitchFamily="34" charset="0"/>
              </a:rPr>
              <a:pPr>
                <a:spcBef>
                  <a:spcPct val="0"/>
                </a:spcBef>
                <a:buClrTx/>
                <a:buSzTx/>
                <a:buFontTx/>
                <a:buNone/>
              </a:pPr>
              <a:t>287</a:t>
            </a:fld>
            <a:endParaRPr lang="en-US" altLang="en-US" sz="1600">
              <a:latin typeface="Berlin Sans FB" panose="020E0602020502020306" pitchFamily="34" charset="0"/>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a:t>
            </a:r>
            <a:br>
              <a:rPr lang="en-US" altLang="en-US"/>
            </a:br>
            <a:r>
              <a:rPr lang="en-US" altLang="en-US"/>
              <a:t>Dividends, cont.</a:t>
            </a:r>
          </a:p>
        </p:txBody>
      </p:sp>
      <p:sp>
        <p:nvSpPr>
          <p:cNvPr id="300035" name="Rectangle 3"/>
          <p:cNvSpPr>
            <a:spLocks noGrp="1" noChangeArrowheads="1"/>
          </p:cNvSpPr>
          <p:nvPr>
            <p:ph type="body" idx="1"/>
          </p:nvPr>
        </p:nvSpPr>
        <p:spPr/>
        <p:txBody>
          <a:bodyPr/>
          <a:lstStyle/>
          <a:p>
            <a:r>
              <a:rPr lang="en-US" altLang="en-US"/>
              <a:t>During the year, Typical has added $29,400 to its retained earnings after paying dividends totaling $18,350.</a:t>
            </a:r>
          </a:p>
          <a:p>
            <a:pPr>
              <a:lnSpc>
                <a:spcPct val="70000"/>
              </a:lnSpc>
            </a:pPr>
            <a:endParaRPr lang="en-US" altLang="en-US"/>
          </a:p>
          <a:p>
            <a:r>
              <a:rPr lang="en-US" altLang="en-US"/>
              <a:t>Even if Typical has some lean years in the future, it has plenty of retained earnings from which to keep on declaring those $5.83 dividends on the preferred stock and $1.20 dividends on the common stock.</a:t>
            </a:r>
          </a:p>
        </p:txBody>
      </p:sp>
      <p:sp>
        <p:nvSpPr>
          <p:cNvPr id="3000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B2DE384-FD2E-4D78-A727-B2B3090CD053}" type="slidenum">
              <a:rPr lang="en-US" altLang="en-US" sz="1600">
                <a:latin typeface="Berlin Sans FB" panose="020E0602020502020306" pitchFamily="34" charset="0"/>
              </a:rPr>
              <a:pPr>
                <a:spcBef>
                  <a:spcPct val="0"/>
                </a:spcBef>
                <a:buClrTx/>
                <a:buSzTx/>
                <a:buFontTx/>
                <a:buNone/>
              </a:pPr>
              <a:t>288</a:t>
            </a:fld>
            <a:endParaRPr lang="en-US" altLang="en-US" sz="1600">
              <a:latin typeface="Berlin Sans FB" panose="020E0602020502020306" pitchFamily="34" charset="0"/>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a:t>
            </a:r>
            <a:br>
              <a:rPr lang="en-US" altLang="en-US"/>
            </a:br>
            <a:r>
              <a:rPr lang="en-US" altLang="en-US"/>
              <a:t>Dividends, cont.</a:t>
            </a:r>
          </a:p>
        </p:txBody>
      </p:sp>
      <p:sp>
        <p:nvSpPr>
          <p:cNvPr id="301059" name="Rectangle 3"/>
          <p:cNvSpPr>
            <a:spLocks noGrp="1" noChangeArrowheads="1"/>
          </p:cNvSpPr>
          <p:nvPr>
            <p:ph type="body" idx="1"/>
          </p:nvPr>
        </p:nvSpPr>
        <p:spPr>
          <a:xfrm>
            <a:off x="838200" y="1524000"/>
            <a:ext cx="7772400" cy="4724400"/>
          </a:xfrm>
        </p:spPr>
        <p:txBody>
          <a:bodyPr/>
          <a:lstStyle/>
          <a:p>
            <a:r>
              <a:rPr lang="en-US" altLang="en-US"/>
              <a:t>There is one danger in having a lot of retained earnings.</a:t>
            </a:r>
          </a:p>
          <a:p>
            <a:pPr>
              <a:lnSpc>
                <a:spcPct val="0"/>
              </a:lnSpc>
            </a:pPr>
            <a:endParaRPr lang="en-US" altLang="en-US"/>
          </a:p>
          <a:p>
            <a:r>
              <a:rPr lang="en-US" altLang="en-US"/>
              <a:t>It could attract another company, Great Giant Computers &amp; Electronics for instance, to buy up enough of Typical’s common  to vote out the current management.</a:t>
            </a:r>
          </a:p>
          <a:p>
            <a:pPr>
              <a:lnSpc>
                <a:spcPct val="0"/>
              </a:lnSpc>
            </a:pPr>
            <a:endParaRPr lang="en-US" altLang="en-US"/>
          </a:p>
          <a:p>
            <a:r>
              <a:rPr lang="en-US" altLang="en-US"/>
              <a:t>Then Great Giant might merge Typical into itself.</a:t>
            </a:r>
          </a:p>
        </p:txBody>
      </p:sp>
      <p:sp>
        <p:nvSpPr>
          <p:cNvPr id="3010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3C31671-72D6-49E1-857D-C2FD1CA3DA11}" type="slidenum">
              <a:rPr lang="en-US" altLang="en-US" sz="1600">
                <a:latin typeface="Berlin Sans FB" panose="020E0602020502020306" pitchFamily="34" charset="0"/>
              </a:rPr>
              <a:pPr>
                <a:spcBef>
                  <a:spcPct val="0"/>
                </a:spcBef>
                <a:buClrTx/>
                <a:buSzTx/>
                <a:buFontTx/>
                <a:buNone/>
              </a:pPr>
              <a:t>289</a:t>
            </a:fld>
            <a:endParaRPr lang="en-US" altLang="en-US" sz="1600">
              <a:latin typeface="Berlin Sans FB" panose="020E0602020502020306"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p:txBody>
          <a:bodyPr/>
          <a:lstStyle/>
          <a:p>
            <a:r>
              <a:rPr lang="en-US" altLang="en-US" i="1">
                <a:solidFill>
                  <a:schemeClr val="accent1"/>
                </a:solidFill>
              </a:rPr>
              <a:t>Marketable Securities</a:t>
            </a:r>
            <a:r>
              <a:rPr lang="en-US" altLang="en-US" i="1"/>
              <a:t> - </a:t>
            </a:r>
            <a:r>
              <a:rPr lang="en-US" altLang="en-US"/>
              <a:t>Excess or idle cash that is not needed immediately may be invested in marketable securities.</a:t>
            </a:r>
          </a:p>
          <a:p>
            <a:endParaRPr lang="en-US" altLang="en-US"/>
          </a:p>
          <a:p>
            <a:r>
              <a:rPr lang="en-US" altLang="en-US"/>
              <a:t>These are short-term securities that are readily salable and usually have quoted prices.</a:t>
            </a:r>
            <a:endParaRPr lang="en-US" altLang="en-US" i="1"/>
          </a:p>
        </p:txBody>
      </p:sp>
      <p:sp>
        <p:nvSpPr>
          <p:cNvPr id="34819" name="Rectangle 3"/>
          <p:cNvSpPr>
            <a:spLocks noGrp="1" noChangeArrowheads="1"/>
          </p:cNvSpPr>
          <p:nvPr>
            <p:ph type="title"/>
          </p:nvPr>
        </p:nvSpPr>
        <p:spPr>
          <a:noFill/>
        </p:spPr>
        <p:txBody>
          <a:bodyPr/>
          <a:lstStyle/>
          <a:p>
            <a:r>
              <a:rPr lang="en-US" altLang="en-US"/>
              <a:t>The Balance Sheet, Assets, Marketable Securities</a:t>
            </a: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00BEF0F-AC40-45D9-AD34-42388E5B21CB}" type="slidenum">
              <a:rPr lang="en-US" altLang="en-US" sz="1600">
                <a:latin typeface="Berlin Sans FB" panose="020E0602020502020306" pitchFamily="34" charset="0"/>
              </a:rPr>
              <a:pPr>
                <a:spcBef>
                  <a:spcPct val="0"/>
                </a:spcBef>
                <a:buClrTx/>
                <a:buSzTx/>
                <a:buFontTx/>
                <a:buNone/>
              </a:pPr>
              <a:t>29</a:t>
            </a:fld>
            <a:endParaRPr lang="en-US" altLang="en-US" sz="1600">
              <a:latin typeface="Berlin Sans FB" panose="020E0602020502020306" pitchFamily="34" charset="0"/>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a:t>
            </a:r>
            <a:br>
              <a:rPr lang="en-US" altLang="en-US"/>
            </a:br>
            <a:r>
              <a:rPr lang="en-US" altLang="en-US"/>
              <a:t>Dividends, cont.</a:t>
            </a:r>
          </a:p>
        </p:txBody>
      </p:sp>
      <p:sp>
        <p:nvSpPr>
          <p:cNvPr id="302083" name="Rectangle 3"/>
          <p:cNvSpPr>
            <a:spLocks noGrp="1" noChangeArrowheads="1"/>
          </p:cNvSpPr>
          <p:nvPr>
            <p:ph type="body" idx="1"/>
          </p:nvPr>
        </p:nvSpPr>
        <p:spPr>
          <a:xfrm>
            <a:off x="685800" y="1600200"/>
            <a:ext cx="7848600" cy="4724400"/>
          </a:xfrm>
        </p:spPr>
        <p:txBody>
          <a:bodyPr/>
          <a:lstStyle/>
          <a:p>
            <a:r>
              <a:rPr lang="en-US" altLang="en-US"/>
              <a:t>Where would Great Giant get the money to buy Typical Stock?</a:t>
            </a:r>
          </a:p>
          <a:p>
            <a:r>
              <a:rPr lang="en-US" altLang="en-US"/>
              <a:t>By issuing new shares of its own stock, perhaps.</a:t>
            </a:r>
          </a:p>
          <a:p>
            <a:r>
              <a:rPr lang="en-US" altLang="en-US"/>
              <a:t>And where would Great Giant get the money to pay the dividends on all that new stock of its own?</a:t>
            </a:r>
          </a:p>
          <a:p>
            <a:r>
              <a:rPr lang="en-US" altLang="en-US"/>
              <a:t>The funds would come from Typical’s retained earnings.</a:t>
            </a:r>
          </a:p>
        </p:txBody>
      </p:sp>
      <p:sp>
        <p:nvSpPr>
          <p:cNvPr id="3020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9F6B09F-F93D-474B-8AE8-0B064018AF0C}" type="slidenum">
              <a:rPr lang="en-US" altLang="en-US" sz="1600">
                <a:latin typeface="Berlin Sans FB" panose="020E0602020502020306" pitchFamily="34" charset="0"/>
              </a:rPr>
              <a:pPr>
                <a:spcBef>
                  <a:spcPct val="0"/>
                </a:spcBef>
                <a:buClrTx/>
                <a:buSzTx/>
                <a:buFontTx/>
                <a:buNone/>
              </a:pPr>
              <a:t>290</a:t>
            </a:fld>
            <a:endParaRPr lang="en-US" altLang="en-US" sz="1600">
              <a:latin typeface="Berlin Sans FB" panose="020E0602020502020306" pitchFamily="34" charset="0"/>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a:t>
            </a:r>
            <a:br>
              <a:rPr lang="en-US" altLang="en-US"/>
            </a:br>
            <a:r>
              <a:rPr lang="en-US" altLang="en-US"/>
              <a:t>Dividends, cont.</a:t>
            </a:r>
          </a:p>
        </p:txBody>
      </p:sp>
      <p:sp>
        <p:nvSpPr>
          <p:cNvPr id="303107" name="Rectangle 3"/>
          <p:cNvSpPr>
            <a:spLocks noGrp="1" noChangeArrowheads="1"/>
          </p:cNvSpPr>
          <p:nvPr>
            <p:ph type="body" idx="1"/>
          </p:nvPr>
        </p:nvSpPr>
        <p:spPr>
          <a:xfrm>
            <a:off x="838200" y="1752600"/>
            <a:ext cx="7772400" cy="3733800"/>
          </a:xfrm>
        </p:spPr>
        <p:txBody>
          <a:bodyPr/>
          <a:lstStyle/>
          <a:p>
            <a:r>
              <a:rPr lang="en-US" altLang="en-US"/>
              <a:t>So Typical’s management has an obligation to its shareholders to make sure that its retained earnings are put to work to increase their total wealth.</a:t>
            </a:r>
          </a:p>
          <a:p>
            <a:pPr>
              <a:lnSpc>
                <a:spcPct val="10000"/>
              </a:lnSpc>
            </a:pPr>
            <a:endParaRPr lang="en-US" altLang="en-US"/>
          </a:p>
          <a:p>
            <a:r>
              <a:rPr lang="en-US" altLang="en-US"/>
              <a:t>Otherwise, the shareholders might cooperate with Great Giant if it conducted a raid on Typical.</a:t>
            </a:r>
          </a:p>
        </p:txBody>
      </p:sp>
      <p:sp>
        <p:nvSpPr>
          <p:cNvPr id="303108" name="Text Box 4"/>
          <p:cNvSpPr txBox="1">
            <a:spLocks noChangeArrowheads="1"/>
          </p:cNvSpPr>
          <p:nvPr/>
        </p:nvSpPr>
        <p:spPr bwMode="auto">
          <a:xfrm>
            <a:off x="1565275" y="5657850"/>
            <a:ext cx="6326188"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a:t>27  Retained Earnings          $249,000</a:t>
            </a:r>
          </a:p>
        </p:txBody>
      </p:sp>
      <p:sp>
        <p:nvSpPr>
          <p:cNvPr id="30310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4E7D16A-46A8-4659-84AF-B928D7C4A0A2}" type="slidenum">
              <a:rPr lang="en-US" altLang="en-US" sz="1600">
                <a:latin typeface="Berlin Sans FB" panose="020E0602020502020306" pitchFamily="34" charset="0"/>
              </a:rPr>
              <a:pPr>
                <a:spcBef>
                  <a:spcPct val="0"/>
                </a:spcBef>
                <a:buClrTx/>
                <a:buSzTx/>
                <a:buFontTx/>
                <a:buNone/>
              </a:pPr>
              <a:t>291</a:t>
            </a:fld>
            <a:endParaRPr lang="en-US" altLang="en-US" sz="1600">
              <a:latin typeface="Berlin Sans FB" panose="020E0602020502020306" pitchFamily="34" charset="0"/>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a:t>
            </a:r>
            <a:br>
              <a:rPr lang="en-US" altLang="en-US"/>
            </a:br>
            <a:r>
              <a:rPr lang="en-US" altLang="en-US"/>
              <a:t>Return on Equity</a:t>
            </a:r>
          </a:p>
        </p:txBody>
      </p:sp>
      <p:sp>
        <p:nvSpPr>
          <p:cNvPr id="304131" name="Rectangle 3"/>
          <p:cNvSpPr>
            <a:spLocks noGrp="1" noChangeArrowheads="1"/>
          </p:cNvSpPr>
          <p:nvPr>
            <p:ph type="body" idx="1"/>
          </p:nvPr>
        </p:nvSpPr>
        <p:spPr/>
        <p:txBody>
          <a:bodyPr/>
          <a:lstStyle/>
          <a:p>
            <a:r>
              <a:rPr lang="en-US" altLang="en-US"/>
              <a:t>Seeing how hard money works is one of the most popular measures that investors use to come up with individual judgments on how much they think a certain stock ought to be worth.</a:t>
            </a:r>
          </a:p>
          <a:p>
            <a:pPr>
              <a:lnSpc>
                <a:spcPct val="60000"/>
              </a:lnSpc>
            </a:pPr>
            <a:endParaRPr lang="en-US" altLang="en-US"/>
          </a:p>
          <a:p>
            <a:r>
              <a:rPr lang="en-US" altLang="en-US"/>
              <a:t>The </a:t>
            </a:r>
            <a:r>
              <a:rPr lang="en-US" altLang="en-US" i="1">
                <a:solidFill>
                  <a:schemeClr val="accent1"/>
                </a:solidFill>
              </a:rPr>
              <a:t>market</a:t>
            </a:r>
            <a:r>
              <a:rPr lang="en-US" altLang="en-US"/>
              <a:t> itself--the sum of all buyers and sellers-- makes the real decision.</a:t>
            </a:r>
          </a:p>
          <a:p>
            <a:endParaRPr lang="en-US" altLang="en-US"/>
          </a:p>
        </p:txBody>
      </p:sp>
      <p:sp>
        <p:nvSpPr>
          <p:cNvPr id="3041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DEFECB9-DF96-4A73-B12C-DD62EC9F4236}" type="slidenum">
              <a:rPr lang="en-US" altLang="en-US" sz="1600">
                <a:latin typeface="Berlin Sans FB" panose="020E0602020502020306" pitchFamily="34" charset="0"/>
              </a:rPr>
              <a:pPr>
                <a:spcBef>
                  <a:spcPct val="0"/>
                </a:spcBef>
                <a:buClrTx/>
                <a:buSzTx/>
                <a:buFontTx/>
                <a:buNone/>
              </a:pPr>
              <a:t>292</a:t>
            </a:fld>
            <a:endParaRPr lang="en-US" altLang="en-US" sz="1600">
              <a:latin typeface="Berlin Sans FB" panose="020E0602020502020306" pitchFamily="34" charset="0"/>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a:t>
            </a:r>
            <a:br>
              <a:rPr lang="en-US" altLang="en-US"/>
            </a:br>
            <a:r>
              <a:rPr lang="en-US" altLang="en-US"/>
              <a:t>Return on Equity, cont.</a:t>
            </a:r>
          </a:p>
        </p:txBody>
      </p:sp>
      <p:sp>
        <p:nvSpPr>
          <p:cNvPr id="305155" name="Rectangle 3"/>
          <p:cNvSpPr>
            <a:spLocks noGrp="1" noChangeArrowheads="1"/>
          </p:cNvSpPr>
          <p:nvPr>
            <p:ph type="body" idx="1"/>
          </p:nvPr>
        </p:nvSpPr>
        <p:spPr/>
        <p:txBody>
          <a:bodyPr/>
          <a:lstStyle/>
          <a:p>
            <a:r>
              <a:rPr lang="en-US" altLang="en-US"/>
              <a:t>But the investors often try to make their own decision on whether they want to invest at the market’s price or wait.</a:t>
            </a:r>
          </a:p>
          <a:p>
            <a:pPr>
              <a:lnSpc>
                <a:spcPct val="70000"/>
              </a:lnSpc>
            </a:pPr>
            <a:endParaRPr lang="en-US" altLang="en-US"/>
          </a:p>
          <a:p>
            <a:r>
              <a:rPr lang="en-US" altLang="en-US"/>
              <a:t>Most investors look for Typical’s </a:t>
            </a:r>
            <a:r>
              <a:rPr lang="en-US" altLang="en-US" i="1">
                <a:solidFill>
                  <a:schemeClr val="accent1"/>
                </a:solidFill>
              </a:rPr>
              <a:t>Return On Equity (ROE),</a:t>
            </a:r>
            <a:r>
              <a:rPr lang="en-US" altLang="en-US"/>
              <a:t> which shows how hard shareholders’ equity in Typical is working.</a:t>
            </a:r>
          </a:p>
        </p:txBody>
      </p:sp>
      <p:sp>
        <p:nvSpPr>
          <p:cNvPr id="3051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252EEFD-A056-422A-8D96-A86F0F011A58}" type="slidenum">
              <a:rPr lang="en-US" altLang="en-US" sz="1600">
                <a:latin typeface="Berlin Sans FB" panose="020E0602020502020306" pitchFamily="34" charset="0"/>
              </a:rPr>
              <a:pPr>
                <a:spcBef>
                  <a:spcPct val="0"/>
                </a:spcBef>
                <a:buClrTx/>
                <a:buSzTx/>
                <a:buFontTx/>
                <a:buNone/>
              </a:pPr>
              <a:t>293</a:t>
            </a:fld>
            <a:endParaRPr lang="en-US" altLang="en-US" sz="1600">
              <a:latin typeface="Berlin Sans FB" panose="020E0602020502020306" pitchFamily="34" charset="0"/>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a:t>
            </a:r>
            <a:br>
              <a:rPr lang="en-US" altLang="en-US"/>
            </a:br>
            <a:r>
              <a:rPr lang="en-US" altLang="en-US"/>
              <a:t>Return on Equity, cont.</a:t>
            </a:r>
          </a:p>
        </p:txBody>
      </p:sp>
      <p:sp>
        <p:nvSpPr>
          <p:cNvPr id="306179" name="Rectangle 3"/>
          <p:cNvSpPr>
            <a:spLocks noGrp="1" noChangeArrowheads="1"/>
          </p:cNvSpPr>
          <p:nvPr>
            <p:ph type="body" idx="1"/>
          </p:nvPr>
        </p:nvSpPr>
        <p:spPr/>
        <p:txBody>
          <a:bodyPr/>
          <a:lstStyle/>
          <a:p>
            <a:r>
              <a:rPr lang="en-US" altLang="en-US"/>
              <a:t>How can an investor compute Typical’s ROE?</a:t>
            </a:r>
          </a:p>
          <a:p>
            <a:endParaRPr lang="en-US" altLang="en-US"/>
          </a:p>
          <a:p>
            <a:r>
              <a:rPr lang="en-US" altLang="en-US"/>
              <a:t>To arrive at this figure, an investor would look at the balance sheet and compute the average common shareholders’ equity for the year in order to calculate how much Typical made on it.</a:t>
            </a:r>
          </a:p>
        </p:txBody>
      </p:sp>
      <p:sp>
        <p:nvSpPr>
          <p:cNvPr id="3061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0D5E1110-9610-4A18-86B0-B6942068947E}" type="slidenum">
              <a:rPr lang="en-US" altLang="en-US" sz="1600">
                <a:latin typeface="Berlin Sans FB" panose="020E0602020502020306" pitchFamily="34" charset="0"/>
              </a:rPr>
              <a:pPr>
                <a:spcBef>
                  <a:spcPct val="0"/>
                </a:spcBef>
                <a:buClrTx/>
                <a:buSzTx/>
                <a:buFontTx/>
                <a:buNone/>
              </a:pPr>
              <a:t>294</a:t>
            </a:fld>
            <a:endParaRPr lang="en-US" altLang="en-US" sz="1600">
              <a:latin typeface="Berlin Sans FB" panose="020E0602020502020306" pitchFamily="34" charset="0"/>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a:t>
            </a:r>
            <a:br>
              <a:rPr lang="en-US" altLang="en-US"/>
            </a:br>
            <a:r>
              <a:rPr lang="en-US" altLang="en-US"/>
              <a:t>Return on Equity, cont.</a:t>
            </a:r>
          </a:p>
        </p:txBody>
      </p:sp>
      <p:sp>
        <p:nvSpPr>
          <p:cNvPr id="307203" name="Rectangle 3"/>
          <p:cNvSpPr>
            <a:spLocks noGrp="1" noChangeArrowheads="1"/>
          </p:cNvSpPr>
          <p:nvPr>
            <p:ph type="body" idx="1"/>
          </p:nvPr>
        </p:nvSpPr>
        <p:spPr/>
        <p:txBody>
          <a:bodyPr/>
          <a:lstStyle/>
          <a:p>
            <a:r>
              <a:rPr lang="en-US" altLang="en-US"/>
              <a:t>In making this calculation, the investor uses only the amount of net profit after the dividends have been paid on the preferred stock.</a:t>
            </a:r>
          </a:p>
          <a:p>
            <a:endParaRPr lang="en-US" altLang="en-US"/>
          </a:p>
          <a:p>
            <a:r>
              <a:rPr lang="en-US" altLang="en-US"/>
              <a:t>For Typical Manufacturing, that means $47,750 net profit minus $350.</a:t>
            </a:r>
          </a:p>
        </p:txBody>
      </p:sp>
      <p:sp>
        <p:nvSpPr>
          <p:cNvPr id="3072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8A38A7E-2BF9-4BCA-BB8A-55A8E021356E}" type="slidenum">
              <a:rPr lang="en-US" altLang="en-US" sz="1600">
                <a:latin typeface="Berlin Sans FB" panose="020E0602020502020306" pitchFamily="34" charset="0"/>
              </a:rPr>
              <a:pPr>
                <a:spcBef>
                  <a:spcPct val="0"/>
                </a:spcBef>
                <a:buClrTx/>
                <a:buSzTx/>
                <a:buFontTx/>
                <a:buNone/>
              </a:pPr>
              <a:t>295</a:t>
            </a:fld>
            <a:endParaRPr lang="en-US" altLang="en-US" sz="1600">
              <a:latin typeface="Berlin Sans FB" panose="020E0602020502020306" pitchFamily="34" charset="0"/>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3"/>
          <p:cNvSpPr>
            <a:spLocks noGrp="1" noChangeArrowheads="1"/>
          </p:cNvSpPr>
          <p:nvPr>
            <p:ph type="title"/>
          </p:nvPr>
        </p:nvSpPr>
        <p:spPr>
          <a:xfrm>
            <a:off x="762000" y="381000"/>
            <a:ext cx="7772400" cy="1104900"/>
          </a:xfrm>
          <a:noFill/>
        </p:spPr>
        <p:txBody>
          <a:bodyPr/>
          <a:lstStyle/>
          <a:p>
            <a:pPr algn="ctr">
              <a:lnSpc>
                <a:spcPct val="80000"/>
              </a:lnSpc>
            </a:pPr>
            <a:r>
              <a:rPr lang="en-US" altLang="en-US" sz="3600">
                <a:latin typeface="Berlin Sans FB" panose="020E0602020502020306" pitchFamily="34" charset="0"/>
              </a:rPr>
              <a:t>The Statement of Changes in Shareholders’ Equity,</a:t>
            </a:r>
            <a:br>
              <a:rPr lang="en-US" altLang="en-US" sz="3600">
                <a:latin typeface="Berlin Sans FB" panose="020E0602020502020306" pitchFamily="34" charset="0"/>
              </a:rPr>
            </a:br>
            <a:r>
              <a:rPr lang="en-US" altLang="en-US" sz="3600">
                <a:latin typeface="Berlin Sans FB" panose="020E0602020502020306" pitchFamily="34" charset="0"/>
              </a:rPr>
              <a:t>Return on Equity, cont.</a:t>
            </a:r>
          </a:p>
        </p:txBody>
      </p:sp>
      <p:graphicFrame>
        <p:nvGraphicFramePr>
          <p:cNvPr id="308227" name="Object 5"/>
          <p:cNvGraphicFramePr>
            <a:graphicFrameLocks noChangeAspect="1"/>
          </p:cNvGraphicFramePr>
          <p:nvPr/>
        </p:nvGraphicFramePr>
        <p:xfrm>
          <a:off x="533400" y="2451100"/>
          <a:ext cx="8077200" cy="2538413"/>
        </p:xfrm>
        <a:graphic>
          <a:graphicData uri="http://schemas.openxmlformats.org/presentationml/2006/ole">
            <mc:AlternateContent xmlns:mc="http://schemas.openxmlformats.org/markup-compatibility/2006">
              <mc:Choice xmlns:v="urn:schemas-microsoft-com:vml" Requires="v">
                <p:oleObj spid="_x0000_s308230" name="Equation" r:id="rId3" imgW="5702300" imgH="1422400" progId="Equation.2">
                  <p:embed/>
                </p:oleObj>
              </mc:Choice>
              <mc:Fallback>
                <p:oleObj name="Equation" r:id="rId3" imgW="5702300" imgH="1422400" progId="Equation.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51100"/>
                        <a:ext cx="8077200" cy="2538413"/>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2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94B5BF9-AAE1-4147-BA4A-3AF3A02FAA55}" type="slidenum">
              <a:rPr lang="en-US" altLang="en-US" sz="1600" b="1">
                <a:latin typeface="Berlin Sans FB" panose="020E0602020502020306" pitchFamily="34" charset="0"/>
              </a:rPr>
              <a:pPr>
                <a:spcBef>
                  <a:spcPct val="0"/>
                </a:spcBef>
                <a:buClrTx/>
                <a:buSzTx/>
                <a:buFontTx/>
                <a:buNone/>
              </a:pPr>
              <a:t>296</a:t>
            </a:fld>
            <a:endParaRPr lang="en-US" altLang="en-US" sz="1600" b="1">
              <a:latin typeface="Berlin Sans FB" panose="020E0602020502020306" pitchFamily="34" charset="0"/>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a:t>
            </a:r>
            <a:br>
              <a:rPr lang="en-US" altLang="en-US"/>
            </a:br>
            <a:r>
              <a:rPr lang="en-US" altLang="en-US"/>
              <a:t>Return on Equity, cont.</a:t>
            </a:r>
          </a:p>
        </p:txBody>
      </p:sp>
      <p:sp>
        <p:nvSpPr>
          <p:cNvPr id="309251" name="Rectangle 3"/>
          <p:cNvSpPr>
            <a:spLocks noGrp="1" noChangeArrowheads="1"/>
          </p:cNvSpPr>
          <p:nvPr>
            <p:ph type="body" idx="1"/>
          </p:nvPr>
        </p:nvSpPr>
        <p:spPr/>
        <p:txBody>
          <a:bodyPr/>
          <a:lstStyle/>
          <a:p>
            <a:r>
              <a:rPr lang="en-US" altLang="en-US"/>
              <a:t>For every dollar of shareholders’ equity, Typical made about 15 cents.</a:t>
            </a:r>
          </a:p>
          <a:p>
            <a:pPr>
              <a:lnSpc>
                <a:spcPct val="50000"/>
              </a:lnSpc>
            </a:pPr>
            <a:endParaRPr lang="en-US" altLang="en-US"/>
          </a:p>
          <a:p>
            <a:r>
              <a:rPr lang="en-US" altLang="en-US"/>
              <a:t>Is that good?</a:t>
            </a:r>
          </a:p>
          <a:p>
            <a:pPr>
              <a:lnSpc>
                <a:spcPct val="50000"/>
              </a:lnSpc>
            </a:pPr>
            <a:endParaRPr lang="en-US" altLang="en-US"/>
          </a:p>
          <a:p>
            <a:r>
              <a:rPr lang="en-US" altLang="en-US"/>
              <a:t>A 15% return to shareholders is about twice the return Typical would have received had it invested instead in quality corporate bonds.</a:t>
            </a:r>
          </a:p>
        </p:txBody>
      </p:sp>
      <p:sp>
        <p:nvSpPr>
          <p:cNvPr id="3092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2EAEFFA-2711-4FAC-ADDA-60D3D22C8F13}" type="slidenum">
              <a:rPr lang="en-US" altLang="en-US" sz="1600">
                <a:latin typeface="Berlin Sans FB" panose="020E0602020502020306" pitchFamily="34" charset="0"/>
              </a:rPr>
              <a:pPr>
                <a:spcBef>
                  <a:spcPct val="0"/>
                </a:spcBef>
                <a:buClrTx/>
                <a:buSzTx/>
                <a:buFontTx/>
                <a:buNone/>
              </a:pPr>
              <a:t>297</a:t>
            </a:fld>
            <a:endParaRPr lang="en-US" altLang="en-US" sz="1600">
              <a:latin typeface="Berlin Sans FB" panose="020E0602020502020306" pitchFamily="34" charset="0"/>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a:t>
            </a:r>
            <a:br>
              <a:rPr lang="en-US" altLang="en-US"/>
            </a:br>
            <a:r>
              <a:rPr lang="en-US" altLang="en-US"/>
              <a:t>Return on Equity, cont.</a:t>
            </a:r>
          </a:p>
        </p:txBody>
      </p:sp>
      <p:sp>
        <p:nvSpPr>
          <p:cNvPr id="310275" name="Rectangle 3"/>
          <p:cNvSpPr>
            <a:spLocks noGrp="1" noChangeArrowheads="1"/>
          </p:cNvSpPr>
          <p:nvPr>
            <p:ph type="body" idx="1"/>
          </p:nvPr>
        </p:nvSpPr>
        <p:spPr/>
        <p:txBody>
          <a:bodyPr/>
          <a:lstStyle/>
          <a:p>
            <a:r>
              <a:rPr lang="en-US" altLang="en-US"/>
              <a:t>It is also several times what it would have received from a savings account.</a:t>
            </a:r>
          </a:p>
          <a:p>
            <a:r>
              <a:rPr lang="en-US" altLang="en-US"/>
              <a:t>The point is that in considering whether to put money to work in Typical’s stock, an investor really needs to do two things.</a:t>
            </a:r>
          </a:p>
          <a:p>
            <a:r>
              <a:rPr lang="en-US" altLang="en-US"/>
              <a:t>First, he or she needs to compare Typical’s 14.8% to returns from Typical’s business competitors.</a:t>
            </a:r>
          </a:p>
        </p:txBody>
      </p:sp>
      <p:sp>
        <p:nvSpPr>
          <p:cNvPr id="3102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8A28A28-B361-4121-A875-5F9FFA213DEC}" type="slidenum">
              <a:rPr lang="en-US" altLang="en-US" sz="1600">
                <a:latin typeface="Berlin Sans FB" panose="020E0602020502020306" pitchFamily="34" charset="0"/>
              </a:rPr>
              <a:pPr>
                <a:spcBef>
                  <a:spcPct val="0"/>
                </a:spcBef>
                <a:buClrTx/>
                <a:buSzTx/>
                <a:buFontTx/>
                <a:buNone/>
              </a:pPr>
              <a:t>298</a:t>
            </a:fld>
            <a:endParaRPr lang="en-US" altLang="en-US" sz="1600">
              <a:latin typeface="Berlin Sans FB" panose="020E0602020502020306" pitchFamily="34" charset="0"/>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a:t>
            </a:r>
            <a:br>
              <a:rPr lang="en-US" altLang="en-US"/>
            </a:br>
            <a:r>
              <a:rPr lang="en-US" altLang="en-US"/>
              <a:t>Return on Equity, cont.</a:t>
            </a:r>
          </a:p>
        </p:txBody>
      </p:sp>
      <p:sp>
        <p:nvSpPr>
          <p:cNvPr id="311299" name="Rectangle 3"/>
          <p:cNvSpPr>
            <a:spLocks noGrp="1" noChangeArrowheads="1"/>
          </p:cNvSpPr>
          <p:nvPr>
            <p:ph type="body" idx="1"/>
          </p:nvPr>
        </p:nvSpPr>
        <p:spPr/>
        <p:txBody>
          <a:bodyPr/>
          <a:lstStyle/>
          <a:p>
            <a:r>
              <a:rPr lang="en-US" altLang="en-US"/>
              <a:t>Second, he or she needs to compare Typical’s return to the potential return that could be achieved from other types of investment, such as certificates of deposit, corporate bonds, real estate or other common stock.</a:t>
            </a:r>
          </a:p>
          <a:p>
            <a:pPr>
              <a:lnSpc>
                <a:spcPct val="70000"/>
              </a:lnSpc>
            </a:pPr>
            <a:endParaRPr lang="en-US" altLang="en-US"/>
          </a:p>
          <a:p>
            <a:r>
              <a:rPr lang="en-US" altLang="en-US"/>
              <a:t>Just remember, that 14.8% is what Typical itself  makes.</a:t>
            </a:r>
          </a:p>
        </p:txBody>
      </p:sp>
      <p:sp>
        <p:nvSpPr>
          <p:cNvPr id="3113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670A61F-12F5-4734-B3AB-F5D06064AD70}" type="slidenum">
              <a:rPr lang="en-US" altLang="en-US" sz="1600">
                <a:latin typeface="Berlin Sans FB" panose="020E0602020502020306" pitchFamily="34" charset="0"/>
              </a:rPr>
              <a:pPr>
                <a:spcBef>
                  <a:spcPct val="0"/>
                </a:spcBef>
                <a:buClrTx/>
                <a:buSzTx/>
                <a:buFontTx/>
                <a:buNone/>
              </a:pPr>
              <a:t>299</a:t>
            </a:fld>
            <a:endParaRPr lang="en-US" altLang="en-US" sz="1600">
              <a:latin typeface="Berlin Sans FB" panose="020E0602020502020306"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342900"/>
            <a:ext cx="8534400" cy="1104900"/>
          </a:xfrm>
        </p:spPr>
        <p:txBody>
          <a:bodyPr/>
          <a:lstStyle/>
          <a:p>
            <a:r>
              <a:rPr lang="en-US" altLang="en-US"/>
              <a:t>COMPONENTS OF AN ANNUAL REPORT</a:t>
            </a:r>
          </a:p>
        </p:txBody>
      </p:sp>
      <p:sp>
        <p:nvSpPr>
          <p:cNvPr id="8195" name="Rectangle 3"/>
          <p:cNvSpPr>
            <a:spLocks noGrp="1" noChangeArrowheads="1"/>
          </p:cNvSpPr>
          <p:nvPr>
            <p:ph type="body" idx="1"/>
          </p:nvPr>
        </p:nvSpPr>
        <p:spPr/>
        <p:txBody>
          <a:bodyPr/>
          <a:lstStyle/>
          <a:p>
            <a:r>
              <a:rPr lang="en-US" altLang="en-US" i="1" u="sng">
                <a:solidFill>
                  <a:schemeClr val="accent1"/>
                </a:solidFill>
              </a:rPr>
              <a:t>The Financial Review</a:t>
            </a:r>
            <a:endParaRPr lang="en-US" altLang="en-US"/>
          </a:p>
          <a:p>
            <a:pPr lvl="1"/>
            <a:r>
              <a:rPr lang="en-US" altLang="en-US"/>
              <a:t>Management’s Discussion and Analysis:  This section explains all significant changes from year to year in the financial statements.  It also includes charts and graphs highlighting the year to year changes.</a:t>
            </a:r>
          </a:p>
          <a:p>
            <a:pPr lvl="1"/>
            <a:r>
              <a:rPr lang="en-US" altLang="en-US"/>
              <a:t>Audited Financial Statements: Consists of the balance sheet, income statement, statement of changes equity, and cash flow.</a:t>
            </a:r>
            <a:endParaRPr lang="en-US" altLang="en-US" i="1" u="sng">
              <a:solidFill>
                <a:schemeClr val="accent1"/>
              </a:solidFill>
            </a:endParaRPr>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DDDD820-3589-453A-B923-A2AA9F0A01EE}" type="slidenum">
              <a:rPr lang="en-US" altLang="en-US" sz="1600">
                <a:latin typeface="Berlin Sans FB" panose="020E0602020502020306" pitchFamily="34" charset="0"/>
              </a:rPr>
              <a:pPr>
                <a:spcBef>
                  <a:spcPct val="0"/>
                </a:spcBef>
                <a:buClrTx/>
                <a:buSzTx/>
                <a:buFontTx/>
                <a:buNone/>
              </a:pPr>
              <a:t>3</a:t>
            </a:fld>
            <a:endParaRPr lang="en-US" altLang="en-US" sz="1600">
              <a:latin typeface="Berlin Sans FB" panose="020E0602020502020306"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p:txBody>
          <a:bodyPr/>
          <a:lstStyle/>
          <a:p>
            <a:pPr>
              <a:buFont typeface="Monotype Sorts" pitchFamily="2" charset="2"/>
              <a:buNone/>
            </a:pPr>
            <a:r>
              <a:rPr lang="en-US" altLang="en-US"/>
              <a:t>These may include:</a:t>
            </a:r>
          </a:p>
          <a:p>
            <a:r>
              <a:rPr lang="en-US" altLang="en-US" i="1">
                <a:solidFill>
                  <a:schemeClr val="accent1"/>
                </a:solidFill>
              </a:rPr>
              <a:t>Trading securities</a:t>
            </a:r>
            <a:r>
              <a:rPr lang="en-US" altLang="en-US"/>
              <a:t> - debt and equity securities, bought and sold frequently, primarily to generate short-term profits and which are carried at fair market value.  Any changes in such values are included in earnings.</a:t>
            </a:r>
          </a:p>
        </p:txBody>
      </p:sp>
      <p:sp>
        <p:nvSpPr>
          <p:cNvPr id="35843" name="Rectangle 3"/>
          <p:cNvSpPr>
            <a:spLocks noGrp="1" noChangeArrowheads="1"/>
          </p:cNvSpPr>
          <p:nvPr>
            <p:ph type="title"/>
          </p:nvPr>
        </p:nvSpPr>
        <p:spPr>
          <a:xfrm>
            <a:off x="609600" y="342900"/>
            <a:ext cx="8001000" cy="1104900"/>
          </a:xfrm>
          <a:noFill/>
        </p:spPr>
        <p:txBody>
          <a:bodyPr/>
          <a:lstStyle/>
          <a:p>
            <a:r>
              <a:rPr lang="en-US" altLang="en-US"/>
              <a:t>The Balance Sheet, Assets, Marketable Securities, cont.</a:t>
            </a:r>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2AF417A-90B5-4126-A778-8E6B9EE637D2}" type="slidenum">
              <a:rPr lang="en-US" altLang="en-US" sz="1600">
                <a:latin typeface="Berlin Sans FB" panose="020E0602020502020306" pitchFamily="34" charset="0"/>
              </a:rPr>
              <a:pPr>
                <a:spcBef>
                  <a:spcPct val="0"/>
                </a:spcBef>
                <a:buClrTx/>
                <a:buSzTx/>
                <a:buFontTx/>
                <a:buNone/>
              </a:pPr>
              <a:t>30</a:t>
            </a:fld>
            <a:endParaRPr lang="en-US" altLang="en-US" sz="1600">
              <a:latin typeface="Berlin Sans FB" panose="020E0602020502020306" pitchFamily="34" charset="0"/>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Changes in Shareholders’ Equity,</a:t>
            </a:r>
            <a:br>
              <a:rPr lang="en-US" altLang="en-US"/>
            </a:br>
            <a:r>
              <a:rPr lang="en-US" altLang="en-US"/>
              <a:t>Return On Equity, cont.</a:t>
            </a:r>
          </a:p>
        </p:txBody>
      </p:sp>
      <p:sp>
        <p:nvSpPr>
          <p:cNvPr id="312323" name="Rectangle 3"/>
          <p:cNvSpPr>
            <a:spLocks noGrp="1" noChangeArrowheads="1"/>
          </p:cNvSpPr>
          <p:nvPr>
            <p:ph type="body" idx="1"/>
          </p:nvPr>
        </p:nvSpPr>
        <p:spPr>
          <a:xfrm>
            <a:off x="685800" y="1524000"/>
            <a:ext cx="7924800" cy="4724400"/>
          </a:xfrm>
        </p:spPr>
        <p:txBody>
          <a:bodyPr/>
          <a:lstStyle/>
          <a:p>
            <a:r>
              <a:rPr lang="en-US" altLang="en-US"/>
              <a:t>By no means is it what an investor will make in dividends on Typical’s stock.</a:t>
            </a:r>
          </a:p>
          <a:p>
            <a:pPr>
              <a:lnSpc>
                <a:spcPct val="0"/>
              </a:lnSpc>
            </a:pPr>
            <a:endParaRPr lang="en-US" altLang="en-US"/>
          </a:p>
          <a:p>
            <a:r>
              <a:rPr lang="en-US" altLang="en-US"/>
              <a:t>What ROE really reveals is whether Typical Manufacturing is relatively attractive as an enterprise.</a:t>
            </a:r>
          </a:p>
          <a:p>
            <a:pPr>
              <a:lnSpc>
                <a:spcPct val="0"/>
              </a:lnSpc>
            </a:pPr>
            <a:endParaRPr lang="en-US" altLang="en-US"/>
          </a:p>
          <a:p>
            <a:r>
              <a:rPr lang="en-US" altLang="en-US"/>
              <a:t>An investor can only hope that this attractiveness will translate into demand for Typical’s stock and will be reflected in its market price.</a:t>
            </a:r>
          </a:p>
        </p:txBody>
      </p:sp>
      <p:sp>
        <p:nvSpPr>
          <p:cNvPr id="3123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82E6068-FB59-43CE-AD44-DF24543E7D98}" type="slidenum">
              <a:rPr lang="en-US" altLang="en-US" sz="1600">
                <a:latin typeface="Berlin Sans FB" panose="020E0602020502020306" pitchFamily="34" charset="0"/>
              </a:rPr>
              <a:pPr>
                <a:spcBef>
                  <a:spcPct val="0"/>
                </a:spcBef>
                <a:buClrTx/>
                <a:buSzTx/>
                <a:buFontTx/>
                <a:buNone/>
              </a:pPr>
              <a:t>300</a:t>
            </a:fld>
            <a:endParaRPr lang="en-US" altLang="en-US" sz="1600">
              <a:latin typeface="Berlin Sans FB" panose="020E0602020502020306" pitchFamily="34" charset="0"/>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Cash Flows</a:t>
            </a:r>
          </a:p>
        </p:txBody>
      </p:sp>
      <p:sp>
        <p:nvSpPr>
          <p:cNvPr id="313347" name="Rectangle 3"/>
          <p:cNvSpPr>
            <a:spLocks noGrp="1" noChangeArrowheads="1"/>
          </p:cNvSpPr>
          <p:nvPr>
            <p:ph type="body" idx="1"/>
          </p:nvPr>
        </p:nvSpPr>
        <p:spPr>
          <a:xfrm>
            <a:off x="685800" y="1524000"/>
            <a:ext cx="7924800" cy="4724400"/>
          </a:xfrm>
        </p:spPr>
        <p:txBody>
          <a:bodyPr/>
          <a:lstStyle/>
          <a:p>
            <a:r>
              <a:rPr lang="en-US" altLang="en-US"/>
              <a:t>One more statement needs to be analyzed in order to get the full picture of  Typical’s financial status.</a:t>
            </a:r>
          </a:p>
          <a:p>
            <a:pPr>
              <a:lnSpc>
                <a:spcPct val="0"/>
              </a:lnSpc>
            </a:pPr>
            <a:endParaRPr lang="en-US" altLang="en-US"/>
          </a:p>
          <a:p>
            <a:r>
              <a:rPr lang="en-US" altLang="en-US" i="1">
                <a:solidFill>
                  <a:schemeClr val="accent1"/>
                </a:solidFill>
              </a:rPr>
              <a:t>The statement of cash flows</a:t>
            </a:r>
            <a:r>
              <a:rPr lang="en-US" altLang="en-US"/>
              <a:t> presents the changes in cash resulting from business activities.</a:t>
            </a:r>
          </a:p>
          <a:p>
            <a:pPr>
              <a:lnSpc>
                <a:spcPct val="0"/>
              </a:lnSpc>
            </a:pPr>
            <a:endParaRPr lang="en-US" altLang="en-US"/>
          </a:p>
          <a:p>
            <a:r>
              <a:rPr lang="en-US" altLang="en-US"/>
              <a:t>Cash flow analysis is necessary to make proper investing decisions and to maintain operations.</a:t>
            </a:r>
          </a:p>
        </p:txBody>
      </p:sp>
      <p:sp>
        <p:nvSpPr>
          <p:cNvPr id="3133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E2B8BC5-D79F-4224-A848-9E58CB63C5C5}" type="slidenum">
              <a:rPr lang="en-US" altLang="en-US" sz="1600">
                <a:latin typeface="Berlin Sans FB" panose="020E0602020502020306" pitchFamily="34" charset="0"/>
              </a:rPr>
              <a:pPr>
                <a:spcBef>
                  <a:spcPct val="0"/>
                </a:spcBef>
                <a:buClrTx/>
                <a:buSzTx/>
                <a:buFontTx/>
                <a:buNone/>
              </a:pPr>
              <a:t>301</a:t>
            </a:fld>
            <a:endParaRPr lang="en-US" altLang="en-US" sz="1600">
              <a:latin typeface="Berlin Sans FB" panose="020E0602020502020306" pitchFamily="34" charset="0"/>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Cash Flows, cont.</a:t>
            </a:r>
          </a:p>
        </p:txBody>
      </p:sp>
      <p:sp>
        <p:nvSpPr>
          <p:cNvPr id="314371" name="Rectangle 3"/>
          <p:cNvSpPr>
            <a:spLocks noGrp="1" noChangeArrowheads="1"/>
          </p:cNvSpPr>
          <p:nvPr>
            <p:ph type="body" idx="1"/>
          </p:nvPr>
        </p:nvSpPr>
        <p:spPr>
          <a:xfrm>
            <a:off x="685800" y="1524000"/>
            <a:ext cx="7924800" cy="4724400"/>
          </a:xfrm>
        </p:spPr>
        <p:txBody>
          <a:bodyPr/>
          <a:lstStyle/>
          <a:p>
            <a:r>
              <a:rPr lang="en-US" altLang="en-US"/>
              <a:t>Cash flows, are related to net income, but are not equivalent to it.  This is because of the accrual method of accounting.</a:t>
            </a:r>
          </a:p>
          <a:p>
            <a:pPr>
              <a:lnSpc>
                <a:spcPct val="40000"/>
              </a:lnSpc>
            </a:pPr>
            <a:endParaRPr lang="en-US" altLang="en-US"/>
          </a:p>
          <a:p>
            <a:r>
              <a:rPr lang="en-US" altLang="en-US"/>
              <a:t>Under </a:t>
            </a:r>
            <a:r>
              <a:rPr lang="en-US" altLang="en-US" i="1">
                <a:solidFill>
                  <a:schemeClr val="accent1"/>
                </a:solidFill>
              </a:rPr>
              <a:t>Accrual Accounting</a:t>
            </a:r>
            <a:r>
              <a:rPr lang="en-US" altLang="en-US"/>
              <a:t>, a transaction is recognized on the income statement when the earnings process is completed, that is, when the goods and/or services have been delivered or performed or an expense has been incurred.</a:t>
            </a:r>
          </a:p>
        </p:txBody>
      </p:sp>
      <p:sp>
        <p:nvSpPr>
          <p:cNvPr id="3143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469D72B-69AC-424B-9E98-297434B547F3}" type="slidenum">
              <a:rPr lang="en-US" altLang="en-US" sz="1600">
                <a:latin typeface="Berlin Sans FB" panose="020E0602020502020306" pitchFamily="34" charset="0"/>
              </a:rPr>
              <a:pPr>
                <a:spcBef>
                  <a:spcPct val="0"/>
                </a:spcBef>
                <a:buClrTx/>
                <a:buSzTx/>
                <a:buFontTx/>
                <a:buNone/>
              </a:pPr>
              <a:t>302</a:t>
            </a:fld>
            <a:endParaRPr lang="en-US" altLang="en-US" sz="1600">
              <a:latin typeface="Berlin Sans FB" panose="020E0602020502020306" pitchFamily="34" charset="0"/>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Cash Flows, cont.</a:t>
            </a:r>
          </a:p>
        </p:txBody>
      </p:sp>
      <p:sp>
        <p:nvSpPr>
          <p:cNvPr id="315395" name="Rectangle 3"/>
          <p:cNvSpPr>
            <a:spLocks noGrp="1" noChangeArrowheads="1"/>
          </p:cNvSpPr>
          <p:nvPr>
            <p:ph type="body" idx="1"/>
          </p:nvPr>
        </p:nvSpPr>
        <p:spPr>
          <a:xfrm>
            <a:off x="304800" y="1524000"/>
            <a:ext cx="8305800" cy="4724400"/>
          </a:xfrm>
        </p:spPr>
        <p:txBody>
          <a:bodyPr/>
          <a:lstStyle/>
          <a:p>
            <a:r>
              <a:rPr lang="en-US" altLang="en-US"/>
              <a:t>This does not necessarily coincide with the time that cash is exchanged.</a:t>
            </a:r>
          </a:p>
          <a:p>
            <a:pPr>
              <a:lnSpc>
                <a:spcPct val="0"/>
              </a:lnSpc>
            </a:pPr>
            <a:endParaRPr lang="en-US" altLang="en-US"/>
          </a:p>
          <a:p>
            <a:r>
              <a:rPr lang="en-US" altLang="en-US"/>
              <a:t>For example, cash received from merchandise sales often lags behind the time when goods are delivered to customers.</a:t>
            </a:r>
          </a:p>
          <a:p>
            <a:pPr>
              <a:lnSpc>
                <a:spcPct val="10000"/>
              </a:lnSpc>
            </a:pPr>
            <a:endParaRPr lang="en-US" altLang="en-US"/>
          </a:p>
          <a:p>
            <a:r>
              <a:rPr lang="en-US" altLang="en-US"/>
              <a:t>Generally, when the goods are shipped (service performed), the sale is recorded on the income statement and a related receivable is recorded on the balance sheet.</a:t>
            </a:r>
          </a:p>
        </p:txBody>
      </p:sp>
      <p:sp>
        <p:nvSpPr>
          <p:cNvPr id="3153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5793A7B-C410-4D21-9509-95045C12C97E}" type="slidenum">
              <a:rPr lang="en-US" altLang="en-US" sz="1600">
                <a:latin typeface="Berlin Sans FB" panose="020E0602020502020306" pitchFamily="34" charset="0"/>
              </a:rPr>
              <a:pPr>
                <a:spcBef>
                  <a:spcPct val="0"/>
                </a:spcBef>
                <a:buClrTx/>
                <a:buSzTx/>
                <a:buFontTx/>
                <a:buNone/>
              </a:pPr>
              <a:t>303</a:t>
            </a:fld>
            <a:endParaRPr lang="en-US" altLang="en-US" sz="1600">
              <a:latin typeface="Berlin Sans FB" panose="020E0602020502020306" pitchFamily="34" charset="0"/>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Cash Flows, cont.</a:t>
            </a:r>
          </a:p>
        </p:txBody>
      </p:sp>
      <p:sp>
        <p:nvSpPr>
          <p:cNvPr id="316419" name="Rectangle 3"/>
          <p:cNvSpPr>
            <a:spLocks noGrp="1" noChangeArrowheads="1"/>
          </p:cNvSpPr>
          <p:nvPr>
            <p:ph type="body" idx="1"/>
          </p:nvPr>
        </p:nvSpPr>
        <p:spPr>
          <a:xfrm>
            <a:off x="685800" y="1524000"/>
            <a:ext cx="7924800" cy="4724400"/>
          </a:xfrm>
        </p:spPr>
        <p:txBody>
          <a:bodyPr/>
          <a:lstStyle/>
          <a:p>
            <a:r>
              <a:rPr lang="en-US" altLang="en-US"/>
              <a:t>Cash flows are also separated by business activity.</a:t>
            </a:r>
          </a:p>
          <a:p>
            <a:pPr>
              <a:lnSpc>
                <a:spcPct val="40000"/>
              </a:lnSpc>
            </a:pPr>
            <a:endParaRPr lang="en-US" altLang="en-US"/>
          </a:p>
          <a:p>
            <a:r>
              <a:rPr lang="en-US" altLang="en-US"/>
              <a:t>The business activity classifications presented on the statement include financing activities, investing activities and operating activities.</a:t>
            </a:r>
          </a:p>
          <a:p>
            <a:pPr>
              <a:lnSpc>
                <a:spcPct val="50000"/>
              </a:lnSpc>
            </a:pPr>
            <a:endParaRPr lang="en-US" altLang="en-US"/>
          </a:p>
          <a:p>
            <a:r>
              <a:rPr lang="en-US" altLang="en-US"/>
              <a:t>Financing and investing activities will be discussed first.</a:t>
            </a:r>
          </a:p>
        </p:txBody>
      </p:sp>
      <p:sp>
        <p:nvSpPr>
          <p:cNvPr id="3164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5312838-4699-4F24-9316-6C6B0B03E5F9}" type="slidenum">
              <a:rPr lang="en-US" altLang="en-US" sz="1600">
                <a:latin typeface="Berlin Sans FB" panose="020E0602020502020306" pitchFamily="34" charset="0"/>
              </a:rPr>
              <a:pPr>
                <a:spcBef>
                  <a:spcPct val="0"/>
                </a:spcBef>
                <a:buClrTx/>
                <a:buSzTx/>
                <a:buFontTx/>
                <a:buNone/>
              </a:pPr>
              <a:t>304</a:t>
            </a:fld>
            <a:endParaRPr lang="en-US" altLang="en-US" sz="1600">
              <a:latin typeface="Berlin Sans FB" panose="020E0602020502020306" pitchFamily="34" charset="0"/>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Cash Flows, cont.</a:t>
            </a:r>
          </a:p>
        </p:txBody>
      </p:sp>
      <p:sp>
        <p:nvSpPr>
          <p:cNvPr id="317443" name="Rectangle 3"/>
          <p:cNvSpPr>
            <a:spLocks noGrp="1" noChangeArrowheads="1"/>
          </p:cNvSpPr>
          <p:nvPr>
            <p:ph type="body" idx="1"/>
          </p:nvPr>
        </p:nvSpPr>
        <p:spPr>
          <a:xfrm>
            <a:off x="685800" y="1524000"/>
            <a:ext cx="7924800" cy="4724400"/>
          </a:xfrm>
        </p:spPr>
        <p:txBody>
          <a:bodyPr/>
          <a:lstStyle/>
          <a:p>
            <a:r>
              <a:rPr lang="en-US" altLang="en-US"/>
              <a:t>Financing activities include those activities relating to the receipt and repayment of funds provided by creditors and investors.</a:t>
            </a:r>
          </a:p>
          <a:p>
            <a:pPr>
              <a:lnSpc>
                <a:spcPct val="30000"/>
              </a:lnSpc>
            </a:pPr>
            <a:endParaRPr lang="en-US" altLang="en-US"/>
          </a:p>
          <a:p>
            <a:r>
              <a:rPr lang="en-US" altLang="en-US"/>
              <a:t>These activities include the issuance of debt or equity securities, the repayment of debt, and distribution of dividends.</a:t>
            </a:r>
          </a:p>
          <a:p>
            <a:pPr>
              <a:lnSpc>
                <a:spcPct val="30000"/>
              </a:lnSpc>
            </a:pPr>
            <a:endParaRPr lang="en-US" altLang="en-US"/>
          </a:p>
          <a:p>
            <a:r>
              <a:rPr lang="en-US" altLang="en-US"/>
              <a:t>Investing activities include those activities relating to asset acquisition or disposal.</a:t>
            </a:r>
          </a:p>
        </p:txBody>
      </p:sp>
      <p:sp>
        <p:nvSpPr>
          <p:cNvPr id="3174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EDD612F-2764-433F-B009-D03E1E9F3C26}" type="slidenum">
              <a:rPr lang="en-US" altLang="en-US" sz="1600">
                <a:latin typeface="Berlin Sans FB" panose="020E0602020502020306" pitchFamily="34" charset="0"/>
              </a:rPr>
              <a:pPr>
                <a:spcBef>
                  <a:spcPct val="0"/>
                </a:spcBef>
                <a:buClrTx/>
                <a:buSzTx/>
                <a:buFontTx/>
                <a:buNone/>
              </a:pPr>
              <a:t>305</a:t>
            </a:fld>
            <a:endParaRPr lang="en-US" altLang="en-US" sz="1600">
              <a:latin typeface="Berlin Sans FB" panose="020E0602020502020306" pitchFamily="34" charset="0"/>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Cash Flows, cont.</a:t>
            </a:r>
          </a:p>
        </p:txBody>
      </p:sp>
      <p:sp>
        <p:nvSpPr>
          <p:cNvPr id="318467" name="Rectangle 3"/>
          <p:cNvSpPr>
            <a:spLocks noGrp="1" noChangeArrowheads="1"/>
          </p:cNvSpPr>
          <p:nvPr>
            <p:ph type="body" idx="1"/>
          </p:nvPr>
        </p:nvSpPr>
        <p:spPr>
          <a:xfrm>
            <a:off x="685800" y="1524000"/>
            <a:ext cx="8077200" cy="4724400"/>
          </a:xfrm>
        </p:spPr>
        <p:txBody>
          <a:bodyPr/>
          <a:lstStyle/>
          <a:p>
            <a:r>
              <a:rPr lang="en-US" altLang="en-US"/>
              <a:t>Operating activities basically include all activities not classified as either financing or investing activities.</a:t>
            </a:r>
          </a:p>
          <a:p>
            <a:pPr>
              <a:lnSpc>
                <a:spcPct val="0"/>
              </a:lnSpc>
            </a:pPr>
            <a:endParaRPr lang="en-US" altLang="en-US"/>
          </a:p>
          <a:p>
            <a:r>
              <a:rPr lang="en-US" altLang="en-US"/>
              <a:t>They involve the company’s primary business activities, for example the production and delivery of goods and services.</a:t>
            </a:r>
          </a:p>
          <a:p>
            <a:pPr>
              <a:lnSpc>
                <a:spcPct val="10000"/>
              </a:lnSpc>
            </a:pPr>
            <a:endParaRPr lang="en-US" altLang="en-US"/>
          </a:p>
          <a:p>
            <a:r>
              <a:rPr lang="en-US" altLang="en-US"/>
              <a:t>They reflect the cash effects of transactions, which are included in the determination of net income.</a:t>
            </a:r>
          </a:p>
        </p:txBody>
      </p:sp>
      <p:sp>
        <p:nvSpPr>
          <p:cNvPr id="3184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F807FC1-97C4-4E17-BD9B-2839F8143112}" type="slidenum">
              <a:rPr lang="en-US" altLang="en-US" sz="1600">
                <a:latin typeface="Berlin Sans FB" panose="020E0602020502020306" pitchFamily="34" charset="0"/>
              </a:rPr>
              <a:pPr>
                <a:spcBef>
                  <a:spcPct val="0"/>
                </a:spcBef>
                <a:buClrTx/>
                <a:buSzTx/>
                <a:buFontTx/>
                <a:buNone/>
              </a:pPr>
              <a:t>306</a:t>
            </a:fld>
            <a:endParaRPr lang="en-US" altLang="en-US" sz="1600">
              <a:latin typeface="Berlin Sans FB" panose="020E0602020502020306" pitchFamily="34" charset="0"/>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Cash Flows, cont.</a:t>
            </a:r>
          </a:p>
        </p:txBody>
      </p:sp>
      <p:sp>
        <p:nvSpPr>
          <p:cNvPr id="319491" name="Rectangle 3"/>
          <p:cNvSpPr>
            <a:spLocks noGrp="1" noChangeArrowheads="1"/>
          </p:cNvSpPr>
          <p:nvPr>
            <p:ph type="body" idx="1"/>
          </p:nvPr>
        </p:nvSpPr>
        <p:spPr>
          <a:xfrm>
            <a:off x="685800" y="1828800"/>
            <a:ext cx="7924800" cy="4419600"/>
          </a:xfrm>
        </p:spPr>
        <p:txBody>
          <a:bodyPr/>
          <a:lstStyle/>
          <a:p>
            <a:r>
              <a:rPr lang="en-US" altLang="en-US"/>
              <a:t>Since many items enter into the determination of net income, the indirect method is used to determine the cash provided by or used for operating activities.</a:t>
            </a:r>
          </a:p>
          <a:p>
            <a:pPr>
              <a:lnSpc>
                <a:spcPct val="70000"/>
              </a:lnSpc>
            </a:pPr>
            <a:endParaRPr lang="en-US" altLang="en-US"/>
          </a:p>
          <a:p>
            <a:r>
              <a:rPr lang="en-US" altLang="en-US"/>
              <a:t>This method requires adjusting net income to reconcile it to cash flows from operating activities.</a:t>
            </a:r>
          </a:p>
        </p:txBody>
      </p:sp>
      <p:sp>
        <p:nvSpPr>
          <p:cNvPr id="3194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E6E8689-1FB1-44DB-9E99-A15F677130F8}" type="slidenum">
              <a:rPr lang="en-US" altLang="en-US" sz="1600">
                <a:latin typeface="Berlin Sans FB" panose="020E0602020502020306" pitchFamily="34" charset="0"/>
              </a:rPr>
              <a:pPr>
                <a:spcBef>
                  <a:spcPct val="0"/>
                </a:spcBef>
                <a:buClrTx/>
                <a:buSzTx/>
                <a:buFontTx/>
                <a:buNone/>
              </a:pPr>
              <a:t>307</a:t>
            </a:fld>
            <a:endParaRPr lang="en-US" altLang="en-US" sz="1600">
              <a:latin typeface="Berlin Sans FB" panose="020E0602020502020306" pitchFamily="34" charset="0"/>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The Statement of Cash Flows, cont.</a:t>
            </a:r>
          </a:p>
        </p:txBody>
      </p:sp>
      <p:sp>
        <p:nvSpPr>
          <p:cNvPr id="320515" name="Rectangle 3"/>
          <p:cNvSpPr>
            <a:spLocks noGrp="1" noChangeArrowheads="1"/>
          </p:cNvSpPr>
          <p:nvPr>
            <p:ph type="body" idx="1"/>
          </p:nvPr>
        </p:nvSpPr>
        <p:spPr>
          <a:xfrm>
            <a:off x="685800" y="1524000"/>
            <a:ext cx="7924800" cy="4724400"/>
          </a:xfrm>
        </p:spPr>
        <p:txBody>
          <a:bodyPr/>
          <a:lstStyle/>
          <a:p>
            <a:pPr>
              <a:buFont typeface="Monotype Sorts" pitchFamily="2" charset="2"/>
              <a:buNone/>
            </a:pPr>
            <a:r>
              <a:rPr lang="en-US" altLang="en-US"/>
              <a:t>Common examples of cash flows from operating activities are:</a:t>
            </a:r>
          </a:p>
          <a:p>
            <a:r>
              <a:rPr lang="en-US" altLang="en-US"/>
              <a:t>Cash Collected from customers</a:t>
            </a:r>
          </a:p>
          <a:p>
            <a:r>
              <a:rPr lang="en-US" altLang="en-US"/>
              <a:t>Interest received and paid</a:t>
            </a:r>
          </a:p>
          <a:p>
            <a:r>
              <a:rPr lang="en-US" altLang="en-US"/>
              <a:t>Dividends received</a:t>
            </a:r>
          </a:p>
          <a:p>
            <a:r>
              <a:rPr lang="en-US" altLang="en-US"/>
              <a:t>Salary</a:t>
            </a:r>
          </a:p>
          <a:p>
            <a:r>
              <a:rPr lang="en-US" altLang="en-US"/>
              <a:t>Insurance</a:t>
            </a:r>
          </a:p>
          <a:p>
            <a:r>
              <a:rPr lang="en-US" altLang="en-US"/>
              <a:t>Tax payments</a:t>
            </a:r>
          </a:p>
        </p:txBody>
      </p:sp>
      <p:sp>
        <p:nvSpPr>
          <p:cNvPr id="3205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1487991-25F4-4274-A466-1B0DF93AACCA}" type="slidenum">
              <a:rPr lang="en-US" altLang="en-US" sz="1600">
                <a:latin typeface="Berlin Sans FB" panose="020E0602020502020306" pitchFamily="34" charset="0"/>
              </a:rPr>
              <a:pPr>
                <a:spcBef>
                  <a:spcPct val="0"/>
                </a:spcBef>
                <a:buClrTx/>
                <a:buSzTx/>
                <a:buFontTx/>
                <a:buNone/>
              </a:pPr>
              <a:t>308</a:t>
            </a:fld>
            <a:endParaRPr lang="en-US" altLang="en-US" sz="1600">
              <a:latin typeface="Berlin Sans FB" panose="020E0602020502020306" pitchFamily="34" charset="0"/>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a:t>
            </a:r>
          </a:p>
        </p:txBody>
      </p:sp>
      <p:sp>
        <p:nvSpPr>
          <p:cNvPr id="321539" name="Rectangle 3"/>
          <p:cNvSpPr>
            <a:spLocks noGrp="1" noChangeArrowheads="1"/>
          </p:cNvSpPr>
          <p:nvPr>
            <p:ph type="body" idx="1"/>
          </p:nvPr>
        </p:nvSpPr>
        <p:spPr>
          <a:xfrm>
            <a:off x="685800" y="2133600"/>
            <a:ext cx="7924800" cy="4114800"/>
          </a:xfrm>
        </p:spPr>
        <p:txBody>
          <a:bodyPr/>
          <a:lstStyle/>
          <a:p>
            <a:pPr>
              <a:buFont typeface="Monotype Sorts" pitchFamily="2" charset="2"/>
              <a:buNone/>
            </a:pPr>
            <a:r>
              <a:rPr lang="en-US" altLang="en-US"/>
              <a:t>The annual reports of many companies contain this or a similar statement:</a:t>
            </a:r>
          </a:p>
          <a:p>
            <a:r>
              <a:rPr lang="en-US" altLang="en-US"/>
              <a:t>“See the Accompanying Notes to the Consolidated Financial Statements.” </a:t>
            </a:r>
          </a:p>
          <a:p>
            <a:pPr>
              <a:buFont typeface="Monotype Sorts" pitchFamily="2" charset="2"/>
              <a:buNone/>
            </a:pPr>
            <a:r>
              <a:rPr lang="en-US" altLang="en-US"/>
              <a:t>or</a:t>
            </a:r>
          </a:p>
          <a:p>
            <a:r>
              <a:rPr lang="en-US" altLang="en-US"/>
              <a:t>“The Accompanying Notes are an Integral Part of the Financial Statements.”</a:t>
            </a:r>
          </a:p>
        </p:txBody>
      </p:sp>
      <p:sp>
        <p:nvSpPr>
          <p:cNvPr id="321540" name="Text Box 4"/>
          <p:cNvSpPr txBox="1">
            <a:spLocks noChangeArrowheads="1"/>
          </p:cNvSpPr>
          <p:nvPr/>
        </p:nvSpPr>
        <p:spPr bwMode="auto">
          <a:xfrm>
            <a:off x="3005138" y="1600200"/>
            <a:ext cx="3324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Watch Those Notes</a:t>
            </a:r>
          </a:p>
        </p:txBody>
      </p:sp>
      <p:sp>
        <p:nvSpPr>
          <p:cNvPr id="32154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FA48726-26A9-4656-9E4F-5CABCE5DAC46}" type="slidenum">
              <a:rPr lang="en-US" altLang="en-US" sz="1600">
                <a:latin typeface="Berlin Sans FB" panose="020E0602020502020306" pitchFamily="34" charset="0"/>
              </a:rPr>
              <a:pPr>
                <a:spcBef>
                  <a:spcPct val="0"/>
                </a:spcBef>
                <a:buClrTx/>
                <a:buSzTx/>
                <a:buFontTx/>
                <a:buNone/>
              </a:pPr>
              <a:t>309</a:t>
            </a:fld>
            <a:endParaRPr lang="en-US" altLang="en-US" sz="1600">
              <a:latin typeface="Berlin Sans FB" panose="020E0602020502020306"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p:txBody>
          <a:bodyPr/>
          <a:lstStyle/>
          <a:p>
            <a:r>
              <a:rPr lang="en-US" altLang="en-US" i="1">
                <a:solidFill>
                  <a:schemeClr val="accent1"/>
                </a:solidFill>
              </a:rPr>
              <a:t>Held-to-maturity securities</a:t>
            </a:r>
            <a:r>
              <a:rPr lang="en-US" altLang="en-US"/>
              <a:t>- debt securities that the company has the ability and intent to hold to maturity.  These securities are reported at amortized cost.</a:t>
            </a:r>
          </a:p>
          <a:p>
            <a:r>
              <a:rPr lang="en-US" altLang="en-US" i="1">
                <a:solidFill>
                  <a:schemeClr val="accent1"/>
                </a:solidFill>
              </a:rPr>
              <a:t>Debt Amortization</a:t>
            </a:r>
            <a:r>
              <a:rPr lang="en-US" altLang="en-US"/>
              <a:t> is the practice of adjusting the original cost of a debt instrument as principal payments are received and writing off any purchase discount or premium to income over its life.</a:t>
            </a:r>
            <a:endParaRPr lang="en-US" altLang="en-US" i="1"/>
          </a:p>
        </p:txBody>
      </p:sp>
      <p:sp>
        <p:nvSpPr>
          <p:cNvPr id="36867" name="Rectangle 3"/>
          <p:cNvSpPr>
            <a:spLocks noGrp="1" noChangeArrowheads="1"/>
          </p:cNvSpPr>
          <p:nvPr>
            <p:ph type="title"/>
          </p:nvPr>
        </p:nvSpPr>
        <p:spPr>
          <a:noFill/>
        </p:spPr>
        <p:txBody>
          <a:bodyPr/>
          <a:lstStyle/>
          <a:p>
            <a:r>
              <a:rPr lang="en-US" altLang="en-US"/>
              <a:t>The Balance Sheet, Assets, Marketable Securities, cont.</a:t>
            </a:r>
          </a:p>
        </p:txBody>
      </p:sp>
      <p:sp>
        <p:nvSpPr>
          <p:cNvPr id="368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1C44EC9-AC7A-4717-B1B9-EC0021E9AACE}" type="slidenum">
              <a:rPr lang="en-US" altLang="en-US" sz="1600">
                <a:latin typeface="Berlin Sans FB" panose="020E0602020502020306" pitchFamily="34" charset="0"/>
              </a:rPr>
              <a:pPr>
                <a:spcBef>
                  <a:spcPct val="0"/>
                </a:spcBef>
                <a:buClrTx/>
                <a:buSzTx/>
                <a:buFontTx/>
                <a:buNone/>
              </a:pPr>
              <a:t>31</a:t>
            </a:fld>
            <a:endParaRPr lang="en-US" altLang="en-US" sz="1600">
              <a:latin typeface="Berlin Sans FB" panose="020E0602020502020306" pitchFamily="34" charset="0"/>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22563" name="Rectangle 3"/>
          <p:cNvSpPr>
            <a:spLocks noGrp="1" noChangeArrowheads="1"/>
          </p:cNvSpPr>
          <p:nvPr>
            <p:ph type="body" idx="1"/>
          </p:nvPr>
        </p:nvSpPr>
        <p:spPr>
          <a:xfrm>
            <a:off x="685800" y="1752600"/>
            <a:ext cx="7924800" cy="4114800"/>
          </a:xfrm>
        </p:spPr>
        <p:txBody>
          <a:bodyPr/>
          <a:lstStyle/>
          <a:p>
            <a:r>
              <a:rPr lang="en-US" altLang="en-US"/>
              <a:t>The reason is that the financial statements themselves simply report the balances in the various accounts.</a:t>
            </a:r>
          </a:p>
          <a:p>
            <a:pPr>
              <a:lnSpc>
                <a:spcPct val="70000"/>
              </a:lnSpc>
            </a:pPr>
            <a:endParaRPr lang="en-US" altLang="en-US"/>
          </a:p>
          <a:p>
            <a:r>
              <a:rPr lang="en-US" altLang="en-US"/>
              <a:t>Because there is no room on the face of the statements for a complete and adequate discussion relating to those balances, additional required disclosures are provided in the notes.</a:t>
            </a:r>
          </a:p>
        </p:txBody>
      </p:sp>
      <p:sp>
        <p:nvSpPr>
          <p:cNvPr id="3225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E47E2EA-B159-4A47-B38E-844D884FC161}" type="slidenum">
              <a:rPr lang="en-US" altLang="en-US" sz="1600">
                <a:latin typeface="Berlin Sans FB" panose="020E0602020502020306" pitchFamily="34" charset="0"/>
              </a:rPr>
              <a:pPr>
                <a:spcBef>
                  <a:spcPct val="0"/>
                </a:spcBef>
                <a:buClrTx/>
                <a:buSzTx/>
                <a:buFontTx/>
                <a:buNone/>
              </a:pPr>
              <a:t>310</a:t>
            </a:fld>
            <a:endParaRPr lang="en-US" altLang="en-US" sz="1600">
              <a:latin typeface="Berlin Sans FB" panose="020E0602020502020306" pitchFamily="34" charset="0"/>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23587" name="Rectangle 3"/>
          <p:cNvSpPr>
            <a:spLocks noGrp="1" noChangeArrowheads="1"/>
          </p:cNvSpPr>
          <p:nvPr>
            <p:ph type="body" idx="1"/>
          </p:nvPr>
        </p:nvSpPr>
        <p:spPr>
          <a:xfrm>
            <a:off x="685800" y="1752600"/>
            <a:ext cx="7924800" cy="4114800"/>
          </a:xfrm>
        </p:spPr>
        <p:txBody>
          <a:bodyPr/>
          <a:lstStyle/>
          <a:p>
            <a:r>
              <a:rPr lang="en-US" altLang="en-US"/>
              <a:t>Some examples of appropriate footnote data are:</a:t>
            </a:r>
            <a:endParaRPr lang="en-US" altLang="en-US" i="1"/>
          </a:p>
          <a:p>
            <a:pPr algn="ctr">
              <a:buFont typeface="Monotype Sorts" pitchFamily="2" charset="2"/>
              <a:buNone/>
            </a:pPr>
            <a:r>
              <a:rPr lang="en-US" altLang="en-US" i="1">
                <a:solidFill>
                  <a:schemeClr val="bg2"/>
                </a:solidFill>
              </a:rPr>
              <a:t>Disclosure of the company’s policies for:</a:t>
            </a:r>
          </a:p>
          <a:p>
            <a:r>
              <a:rPr lang="en-US" altLang="en-US"/>
              <a:t>Depreciation</a:t>
            </a:r>
          </a:p>
          <a:p>
            <a:r>
              <a:rPr lang="en-US" altLang="en-US"/>
              <a:t>Amortization</a:t>
            </a:r>
          </a:p>
          <a:p>
            <a:r>
              <a:rPr lang="en-US" altLang="en-US"/>
              <a:t>Consolidation</a:t>
            </a:r>
          </a:p>
          <a:p>
            <a:r>
              <a:rPr lang="en-US" altLang="en-US"/>
              <a:t>Foreign Currency Translation</a:t>
            </a:r>
          </a:p>
          <a:p>
            <a:r>
              <a:rPr lang="en-US" altLang="en-US"/>
              <a:t>Earnings Per Share</a:t>
            </a:r>
          </a:p>
        </p:txBody>
      </p:sp>
      <p:sp>
        <p:nvSpPr>
          <p:cNvPr id="3235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2A73D5C-F872-4A05-9DE7-3FA492040711}" type="slidenum">
              <a:rPr lang="en-US" altLang="en-US" sz="1600">
                <a:latin typeface="Berlin Sans FB" panose="020E0602020502020306" pitchFamily="34" charset="0"/>
              </a:rPr>
              <a:pPr>
                <a:spcBef>
                  <a:spcPct val="0"/>
                </a:spcBef>
                <a:buClrTx/>
                <a:buSzTx/>
                <a:buFontTx/>
                <a:buNone/>
              </a:pPr>
              <a:t>311</a:t>
            </a:fld>
            <a:endParaRPr lang="en-US" altLang="en-US" sz="1600">
              <a:latin typeface="Berlin Sans FB" panose="020E0602020502020306" pitchFamily="34" charset="0"/>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24611" name="Rectangle 3"/>
          <p:cNvSpPr>
            <a:spLocks noGrp="1" noChangeArrowheads="1"/>
          </p:cNvSpPr>
          <p:nvPr>
            <p:ph type="body" idx="1"/>
          </p:nvPr>
        </p:nvSpPr>
        <p:spPr>
          <a:xfrm>
            <a:off x="685800" y="2057400"/>
            <a:ext cx="7924800" cy="3810000"/>
          </a:xfrm>
        </p:spPr>
        <p:txBody>
          <a:bodyPr/>
          <a:lstStyle/>
          <a:p>
            <a:pPr algn="ctr">
              <a:buFont typeface="Monotype Sorts" pitchFamily="2" charset="2"/>
              <a:buNone/>
            </a:pPr>
            <a:r>
              <a:rPr lang="en-US" altLang="en-US" i="1">
                <a:solidFill>
                  <a:schemeClr val="bg2"/>
                </a:solidFill>
              </a:rPr>
              <a:t>Inventory Valuation Method:</a:t>
            </a:r>
          </a:p>
          <a:p>
            <a:pPr algn="ctr">
              <a:lnSpc>
                <a:spcPct val="70000"/>
              </a:lnSpc>
              <a:buFont typeface="Monotype Sorts" pitchFamily="2" charset="2"/>
              <a:buNone/>
            </a:pPr>
            <a:endParaRPr lang="en-US" altLang="en-US"/>
          </a:p>
          <a:p>
            <a:r>
              <a:rPr lang="en-US" altLang="en-US"/>
              <a:t>Indicates whether inventories shown on the balance sheet and used to determine the cost of goods sold on the income statement used a method such as </a:t>
            </a:r>
            <a:r>
              <a:rPr lang="en-US" altLang="en-US" i="1">
                <a:solidFill>
                  <a:schemeClr val="accent1"/>
                </a:solidFill>
              </a:rPr>
              <a:t>Last-In, First-Out (LIFO),</a:t>
            </a:r>
            <a:r>
              <a:rPr lang="en-US" altLang="en-US"/>
              <a:t> </a:t>
            </a:r>
            <a:r>
              <a:rPr lang="en-US" altLang="en-US" i="1">
                <a:solidFill>
                  <a:srgbClr val="006600"/>
                </a:solidFill>
              </a:rPr>
              <a:t>First-In, First-Out (FIFO),</a:t>
            </a:r>
            <a:r>
              <a:rPr lang="en-US" altLang="en-US"/>
              <a:t> or </a:t>
            </a:r>
            <a:r>
              <a:rPr lang="en-US" altLang="en-US" i="1">
                <a:solidFill>
                  <a:srgbClr val="FF6600"/>
                </a:solidFill>
              </a:rPr>
              <a:t>Average Cost</a:t>
            </a:r>
            <a:r>
              <a:rPr lang="en-US" altLang="en-US"/>
              <a:t>.</a:t>
            </a:r>
          </a:p>
        </p:txBody>
      </p:sp>
      <p:sp>
        <p:nvSpPr>
          <p:cNvPr id="3246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13004A6-F343-45F5-AF3A-0F63B1CDB3F6}" type="slidenum">
              <a:rPr lang="en-US" altLang="en-US" sz="1600">
                <a:latin typeface="Berlin Sans FB" panose="020E0602020502020306" pitchFamily="34" charset="0"/>
              </a:rPr>
              <a:pPr>
                <a:spcBef>
                  <a:spcPct val="0"/>
                </a:spcBef>
                <a:buClrTx/>
                <a:buSzTx/>
                <a:buFontTx/>
                <a:buNone/>
              </a:pPr>
              <a:t>312</a:t>
            </a:fld>
            <a:endParaRPr lang="en-US" altLang="en-US" sz="1600">
              <a:latin typeface="Berlin Sans FB" panose="020E0602020502020306" pitchFamily="34" charset="0"/>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25635" name="Rectangle 3"/>
          <p:cNvSpPr>
            <a:spLocks noGrp="1" noChangeArrowheads="1"/>
          </p:cNvSpPr>
          <p:nvPr>
            <p:ph type="body" idx="1"/>
          </p:nvPr>
        </p:nvSpPr>
        <p:spPr>
          <a:xfrm>
            <a:off x="685800" y="1752600"/>
            <a:ext cx="7924800" cy="4114800"/>
          </a:xfrm>
        </p:spPr>
        <p:txBody>
          <a:bodyPr/>
          <a:lstStyle/>
          <a:p>
            <a:pPr algn="ctr">
              <a:buFont typeface="Monotype Sorts" pitchFamily="2" charset="2"/>
              <a:buNone/>
            </a:pPr>
            <a:r>
              <a:rPr lang="en-US" altLang="en-US" i="1">
                <a:solidFill>
                  <a:schemeClr val="bg2"/>
                </a:solidFill>
              </a:rPr>
              <a:t>Inventory Valuation Method:  LIFO &amp; FIFO</a:t>
            </a:r>
          </a:p>
          <a:p>
            <a:pPr algn="ctr">
              <a:lnSpc>
                <a:spcPct val="40000"/>
              </a:lnSpc>
              <a:buFont typeface="Monotype Sorts" pitchFamily="2" charset="2"/>
              <a:buNone/>
            </a:pPr>
            <a:endParaRPr lang="en-US" altLang="en-US" i="1">
              <a:solidFill>
                <a:schemeClr val="bg2"/>
              </a:solidFill>
            </a:endParaRPr>
          </a:p>
          <a:p>
            <a:r>
              <a:rPr lang="en-US" altLang="en-US"/>
              <a:t>LIFO means that the costs on the income statement reflect the cost of inventories purchased or produced most recently.</a:t>
            </a:r>
          </a:p>
          <a:p>
            <a:pPr>
              <a:lnSpc>
                <a:spcPct val="70000"/>
              </a:lnSpc>
            </a:pPr>
            <a:endParaRPr lang="en-US" altLang="en-US"/>
          </a:p>
          <a:p>
            <a:r>
              <a:rPr lang="en-US" altLang="en-US"/>
              <a:t>FIFO means the income statement reflects the cost of the oldest inventories.</a:t>
            </a:r>
          </a:p>
        </p:txBody>
      </p:sp>
      <p:sp>
        <p:nvSpPr>
          <p:cNvPr id="3256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0820561-342D-4933-8808-96F39F4C47FB}" type="slidenum">
              <a:rPr lang="en-US" altLang="en-US" sz="1600">
                <a:latin typeface="Berlin Sans FB" panose="020E0602020502020306" pitchFamily="34" charset="0"/>
              </a:rPr>
              <a:pPr>
                <a:spcBef>
                  <a:spcPct val="0"/>
                </a:spcBef>
                <a:buClrTx/>
                <a:buSzTx/>
                <a:buFontTx/>
                <a:buNone/>
              </a:pPr>
              <a:t>313</a:t>
            </a:fld>
            <a:endParaRPr lang="en-US" altLang="en-US" sz="1600">
              <a:latin typeface="Berlin Sans FB" panose="020E0602020502020306" pitchFamily="34" charset="0"/>
            </a:endParaRP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26659" name="Rectangle 3"/>
          <p:cNvSpPr>
            <a:spLocks noGrp="1" noChangeArrowheads="1"/>
          </p:cNvSpPr>
          <p:nvPr>
            <p:ph type="body" idx="1"/>
          </p:nvPr>
        </p:nvSpPr>
        <p:spPr>
          <a:xfrm>
            <a:off x="685800" y="1752600"/>
            <a:ext cx="7924800" cy="4114800"/>
          </a:xfrm>
        </p:spPr>
        <p:txBody>
          <a:bodyPr/>
          <a:lstStyle/>
          <a:p>
            <a:pPr algn="ctr">
              <a:buFont typeface="Monotype Sorts" pitchFamily="2" charset="2"/>
              <a:buNone/>
            </a:pPr>
            <a:r>
              <a:rPr lang="en-US" altLang="en-US" i="1">
                <a:solidFill>
                  <a:schemeClr val="bg2"/>
                </a:solidFill>
              </a:rPr>
              <a:t>Inventory Valuation Method:  LIFO &amp; FIFO</a:t>
            </a:r>
          </a:p>
          <a:p>
            <a:r>
              <a:rPr lang="en-US" altLang="en-US"/>
              <a:t>This is an extremely important consideration because the LIFO method reflects the most current costs in the income statement and does not overstate profits during inflationary times.</a:t>
            </a:r>
          </a:p>
          <a:p>
            <a:pPr>
              <a:lnSpc>
                <a:spcPct val="80000"/>
              </a:lnSpc>
            </a:pPr>
            <a:endParaRPr lang="en-US" altLang="en-US"/>
          </a:p>
          <a:p>
            <a:r>
              <a:rPr lang="en-US" altLang="en-US"/>
              <a:t>While the FIFO valuation does</a:t>
            </a:r>
          </a:p>
        </p:txBody>
      </p:sp>
      <p:sp>
        <p:nvSpPr>
          <p:cNvPr id="3266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2B8EF1D-4C3E-4B3C-9B12-4FB90773DEBF}" type="slidenum">
              <a:rPr lang="en-US" altLang="en-US" sz="1600">
                <a:latin typeface="Berlin Sans FB" panose="020E0602020502020306" pitchFamily="34" charset="0"/>
              </a:rPr>
              <a:pPr>
                <a:spcBef>
                  <a:spcPct val="0"/>
                </a:spcBef>
                <a:buClrTx/>
                <a:buSzTx/>
                <a:buFontTx/>
                <a:buNone/>
              </a:pPr>
              <a:t>314</a:t>
            </a:fld>
            <a:endParaRPr lang="en-US" altLang="en-US" sz="1600">
              <a:latin typeface="Berlin Sans FB" panose="020E0602020502020306" pitchFamily="34" charset="0"/>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27683" name="Rectangle 3"/>
          <p:cNvSpPr>
            <a:spLocks noGrp="1" noChangeArrowheads="1"/>
          </p:cNvSpPr>
          <p:nvPr>
            <p:ph type="body" idx="1"/>
          </p:nvPr>
        </p:nvSpPr>
        <p:spPr>
          <a:xfrm>
            <a:off x="685800" y="1752600"/>
            <a:ext cx="7924800" cy="4114800"/>
          </a:xfrm>
        </p:spPr>
        <p:txBody>
          <a:bodyPr/>
          <a:lstStyle/>
          <a:p>
            <a:pPr algn="ctr">
              <a:buFont typeface="Monotype Sorts" pitchFamily="2" charset="2"/>
              <a:buNone/>
            </a:pPr>
            <a:r>
              <a:rPr lang="en-US" altLang="en-US" i="1">
                <a:solidFill>
                  <a:schemeClr val="bg2"/>
                </a:solidFill>
              </a:rPr>
              <a:t>Inventory Valuation Method:  LIFO &amp; FIFO</a:t>
            </a:r>
          </a:p>
          <a:p>
            <a:endParaRPr lang="en-US" altLang="en-US"/>
          </a:p>
          <a:p>
            <a:r>
              <a:rPr lang="en-US" altLang="en-US"/>
              <a:t>If not shown on the balance sheet, the composition of the inventories by raw materials, work-in-process, finished goods, and supplies should be presented.</a:t>
            </a:r>
          </a:p>
        </p:txBody>
      </p:sp>
      <p:sp>
        <p:nvSpPr>
          <p:cNvPr id="3276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AB2FF72-8338-4F23-9587-DDB89052BC4E}" type="slidenum">
              <a:rPr lang="en-US" altLang="en-US" sz="1600">
                <a:latin typeface="Berlin Sans FB" panose="020E0602020502020306" pitchFamily="34" charset="0"/>
              </a:rPr>
              <a:pPr>
                <a:spcBef>
                  <a:spcPct val="0"/>
                </a:spcBef>
                <a:buClrTx/>
                <a:buSzTx/>
                <a:buFontTx/>
                <a:buNone/>
              </a:pPr>
              <a:t>315</a:t>
            </a:fld>
            <a:endParaRPr lang="en-US" altLang="en-US" sz="1600">
              <a:latin typeface="Berlin Sans FB" panose="020E0602020502020306" pitchFamily="34" charset="0"/>
            </a:endParaRP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28707" name="Rectangle 3"/>
          <p:cNvSpPr>
            <a:spLocks noGrp="1" noChangeArrowheads="1"/>
          </p:cNvSpPr>
          <p:nvPr>
            <p:ph type="body" idx="1"/>
          </p:nvPr>
        </p:nvSpPr>
        <p:spPr>
          <a:xfrm>
            <a:off x="914400" y="2286000"/>
            <a:ext cx="7467600" cy="4038600"/>
          </a:xfrm>
        </p:spPr>
        <p:txBody>
          <a:bodyPr/>
          <a:lstStyle/>
          <a:p>
            <a:r>
              <a:rPr lang="en-US" altLang="en-US"/>
              <a:t>Disclosure of details about impaired assets or assets to be disposed of.</a:t>
            </a:r>
          </a:p>
          <a:p>
            <a:pPr algn="ctr">
              <a:buFont typeface="Monotype Sorts" pitchFamily="2" charset="2"/>
              <a:buNone/>
            </a:pPr>
            <a:r>
              <a:rPr lang="en-US" altLang="en-US" i="1">
                <a:solidFill>
                  <a:schemeClr val="bg2"/>
                </a:solidFill>
              </a:rPr>
              <a:t>Investments</a:t>
            </a:r>
          </a:p>
          <a:p>
            <a:r>
              <a:rPr lang="en-US" altLang="en-US"/>
              <a:t>Information about debt and equity securities classified as “trading”, “available-for-sale” or “held-to-maturity.”</a:t>
            </a:r>
          </a:p>
        </p:txBody>
      </p:sp>
      <p:sp>
        <p:nvSpPr>
          <p:cNvPr id="328708" name="Text Box 7"/>
          <p:cNvSpPr txBox="1">
            <a:spLocks noChangeArrowheads="1"/>
          </p:cNvSpPr>
          <p:nvPr/>
        </p:nvSpPr>
        <p:spPr bwMode="auto">
          <a:xfrm>
            <a:off x="3392488" y="1619250"/>
            <a:ext cx="3041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Asset Impairment</a:t>
            </a:r>
          </a:p>
        </p:txBody>
      </p:sp>
      <p:sp>
        <p:nvSpPr>
          <p:cNvPr id="32870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3612181-E91F-4BEB-843E-7067D1F81374}" type="slidenum">
              <a:rPr lang="en-US" altLang="en-US" sz="1600">
                <a:latin typeface="Berlin Sans FB" panose="020E0602020502020306" pitchFamily="34" charset="0"/>
              </a:rPr>
              <a:pPr>
                <a:spcBef>
                  <a:spcPct val="0"/>
                </a:spcBef>
                <a:buClrTx/>
                <a:buSzTx/>
                <a:buFontTx/>
                <a:buNone/>
              </a:pPr>
              <a:t>316</a:t>
            </a:fld>
            <a:endParaRPr lang="en-US" altLang="en-US" sz="1600">
              <a:latin typeface="Berlin Sans FB" panose="020E0602020502020306" pitchFamily="34" charset="0"/>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29731" name="Rectangle 3"/>
          <p:cNvSpPr>
            <a:spLocks noGrp="1" noChangeArrowheads="1"/>
          </p:cNvSpPr>
          <p:nvPr>
            <p:ph type="body" idx="1"/>
          </p:nvPr>
        </p:nvSpPr>
        <p:spPr>
          <a:xfrm>
            <a:off x="685800" y="2514600"/>
            <a:ext cx="7924800" cy="3810000"/>
          </a:xfrm>
        </p:spPr>
        <p:txBody>
          <a:bodyPr/>
          <a:lstStyle/>
          <a:p>
            <a:r>
              <a:rPr lang="en-US" altLang="en-US"/>
              <a:t>The breakdown by current and deferred taxes and its composition into federal, state, local and foreign tax, accompanied by a reconciliation from the statutory income tax rate to the effective tax rate for the company</a:t>
            </a:r>
          </a:p>
        </p:txBody>
      </p:sp>
      <p:sp>
        <p:nvSpPr>
          <p:cNvPr id="329732" name="Text Box 4"/>
          <p:cNvSpPr txBox="1">
            <a:spLocks noChangeArrowheads="1"/>
          </p:cNvSpPr>
          <p:nvPr/>
        </p:nvSpPr>
        <p:spPr bwMode="auto">
          <a:xfrm>
            <a:off x="3024188" y="1619250"/>
            <a:ext cx="3775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Income Tax Provision</a:t>
            </a:r>
          </a:p>
        </p:txBody>
      </p:sp>
      <p:sp>
        <p:nvSpPr>
          <p:cNvPr id="32973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9287BD1-F5B7-4B26-A43D-71C499A398B5}" type="slidenum">
              <a:rPr lang="en-US" altLang="en-US" sz="1600">
                <a:latin typeface="Berlin Sans FB" panose="020E0602020502020306" pitchFamily="34" charset="0"/>
              </a:rPr>
              <a:pPr>
                <a:spcBef>
                  <a:spcPct val="0"/>
                </a:spcBef>
                <a:buClrTx/>
                <a:buSzTx/>
                <a:buFontTx/>
                <a:buNone/>
              </a:pPr>
              <a:t>317</a:t>
            </a:fld>
            <a:endParaRPr lang="en-US" altLang="en-US" sz="1600">
              <a:latin typeface="Berlin Sans FB" panose="020E0602020502020306" pitchFamily="34" charset="0"/>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30755" name="Rectangle 3"/>
          <p:cNvSpPr>
            <a:spLocks noGrp="1" noChangeArrowheads="1"/>
          </p:cNvSpPr>
          <p:nvPr>
            <p:ph type="body" idx="1"/>
          </p:nvPr>
        </p:nvSpPr>
        <p:spPr>
          <a:xfrm>
            <a:off x="685800" y="2209800"/>
            <a:ext cx="7924800" cy="4114800"/>
          </a:xfrm>
        </p:spPr>
        <p:txBody>
          <a:bodyPr/>
          <a:lstStyle/>
          <a:p>
            <a:r>
              <a:rPr lang="en-US" altLang="en-US"/>
              <a:t>Description of changes in accounting policy due to new accounting rules.</a:t>
            </a:r>
          </a:p>
          <a:p>
            <a:pPr>
              <a:lnSpc>
                <a:spcPct val="60000"/>
              </a:lnSpc>
            </a:pPr>
            <a:endParaRPr lang="en-US" altLang="en-US"/>
          </a:p>
          <a:p>
            <a:pPr algn="ctr">
              <a:buFont typeface="Monotype Sorts" pitchFamily="2" charset="2"/>
              <a:buNone/>
            </a:pPr>
            <a:r>
              <a:rPr lang="en-US" altLang="en-US" i="1">
                <a:solidFill>
                  <a:schemeClr val="bg2"/>
                </a:solidFill>
              </a:rPr>
              <a:t>Nonrecurring Items</a:t>
            </a:r>
          </a:p>
          <a:p>
            <a:r>
              <a:rPr lang="en-US" altLang="en-US"/>
              <a:t>Details regarding nonrecurring items such as pension plan terminations or acquisitions/dispositions of significant business units.</a:t>
            </a:r>
          </a:p>
        </p:txBody>
      </p:sp>
      <p:sp>
        <p:nvSpPr>
          <p:cNvPr id="330756" name="Text Box 4"/>
          <p:cNvSpPr txBox="1">
            <a:spLocks noChangeArrowheads="1"/>
          </p:cNvSpPr>
          <p:nvPr/>
        </p:nvSpPr>
        <p:spPr bwMode="auto">
          <a:xfrm>
            <a:off x="2354263" y="1619250"/>
            <a:ext cx="5118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Changes in Accounting Policy</a:t>
            </a:r>
          </a:p>
        </p:txBody>
      </p:sp>
      <p:sp>
        <p:nvSpPr>
          <p:cNvPr id="33075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41B4276-D7BD-4C76-85DD-AB2ABB8983C1}" type="slidenum">
              <a:rPr lang="en-US" altLang="en-US" sz="1600">
                <a:latin typeface="Berlin Sans FB" panose="020E0602020502020306" pitchFamily="34" charset="0"/>
              </a:rPr>
              <a:pPr>
                <a:spcBef>
                  <a:spcPct val="0"/>
                </a:spcBef>
                <a:buClrTx/>
                <a:buSzTx/>
                <a:buFontTx/>
                <a:buNone/>
              </a:pPr>
              <a:t>318</a:t>
            </a:fld>
            <a:endParaRPr lang="en-US" altLang="en-US" sz="1600">
              <a:latin typeface="Berlin Sans FB" panose="020E0602020502020306" pitchFamily="34" charset="0"/>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31779" name="Rectangle 3"/>
          <p:cNvSpPr>
            <a:spLocks noGrp="1" noChangeArrowheads="1"/>
          </p:cNvSpPr>
          <p:nvPr>
            <p:ph type="body" idx="1"/>
          </p:nvPr>
        </p:nvSpPr>
        <p:spPr>
          <a:xfrm>
            <a:off x="685800" y="2209800"/>
            <a:ext cx="7924800" cy="4114800"/>
          </a:xfrm>
        </p:spPr>
        <p:txBody>
          <a:bodyPr/>
          <a:lstStyle/>
          <a:p>
            <a:r>
              <a:rPr lang="en-US" altLang="en-US"/>
              <a:t>Details regarding employment contracts, profit-sharing, pension and retirement plans and post retirement and post employment benefits other than pensions.</a:t>
            </a:r>
          </a:p>
          <a:p>
            <a:pPr>
              <a:lnSpc>
                <a:spcPct val="50000"/>
              </a:lnSpc>
            </a:pPr>
            <a:endParaRPr lang="en-US" altLang="en-US"/>
          </a:p>
          <a:p>
            <a:pPr algn="ctr">
              <a:buFont typeface="Monotype Sorts" pitchFamily="2" charset="2"/>
              <a:buNone/>
            </a:pPr>
            <a:r>
              <a:rPr lang="en-US" altLang="en-US" i="1">
                <a:solidFill>
                  <a:schemeClr val="bg2"/>
                </a:solidFill>
              </a:rPr>
              <a:t>Stock Options</a:t>
            </a:r>
            <a:endParaRPr lang="en-US" altLang="en-US"/>
          </a:p>
          <a:p>
            <a:r>
              <a:rPr lang="en-US" altLang="en-US"/>
              <a:t>Details about stock options granted to officers and employees.</a:t>
            </a:r>
          </a:p>
        </p:txBody>
      </p:sp>
      <p:sp>
        <p:nvSpPr>
          <p:cNvPr id="331780" name="Text Box 4"/>
          <p:cNvSpPr txBox="1">
            <a:spLocks noChangeArrowheads="1"/>
          </p:cNvSpPr>
          <p:nvPr/>
        </p:nvSpPr>
        <p:spPr bwMode="auto">
          <a:xfrm>
            <a:off x="1593850" y="1619250"/>
            <a:ext cx="66436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Employment and Retirement Programs </a:t>
            </a:r>
          </a:p>
        </p:txBody>
      </p:sp>
      <p:sp>
        <p:nvSpPr>
          <p:cNvPr id="33178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9746516-6D44-4E58-831C-A5A2472F66C9}" type="slidenum">
              <a:rPr lang="en-US" altLang="en-US" sz="1600">
                <a:latin typeface="Berlin Sans FB" panose="020E0602020502020306" pitchFamily="34" charset="0"/>
              </a:rPr>
              <a:pPr>
                <a:spcBef>
                  <a:spcPct val="0"/>
                </a:spcBef>
                <a:buClrTx/>
                <a:buSzTx/>
                <a:buFontTx/>
                <a:buNone/>
              </a:pPr>
              <a:t>319</a:t>
            </a:fld>
            <a:endParaRPr lang="en-US" altLang="en-US" sz="1600">
              <a:latin typeface="Berlin Sans FB" panose="020E0602020502020306"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p:txBody>
          <a:bodyPr/>
          <a:lstStyle/>
          <a:p>
            <a:r>
              <a:rPr lang="en-US" altLang="en-US" i="1">
                <a:solidFill>
                  <a:schemeClr val="accent1"/>
                </a:solidFill>
              </a:rPr>
              <a:t>Available-for-sale securities</a:t>
            </a:r>
            <a:r>
              <a:rPr lang="en-US" altLang="en-US"/>
              <a:t> - debt or equity securities not classified as either trading or held-to-maturity.  They are recorded at fair value with unrealized changes in their value, net of taxes, reported in stockholders’ equity.</a:t>
            </a:r>
          </a:p>
          <a:p>
            <a:endParaRPr lang="en-US" altLang="en-US" i="1"/>
          </a:p>
        </p:txBody>
      </p:sp>
      <p:sp>
        <p:nvSpPr>
          <p:cNvPr id="37891" name="Rectangle 3"/>
          <p:cNvSpPr>
            <a:spLocks noGrp="1" noChangeArrowheads="1"/>
          </p:cNvSpPr>
          <p:nvPr>
            <p:ph type="title"/>
          </p:nvPr>
        </p:nvSpPr>
        <p:spPr>
          <a:noFill/>
        </p:spPr>
        <p:txBody>
          <a:bodyPr/>
          <a:lstStyle/>
          <a:p>
            <a:r>
              <a:rPr lang="en-US" altLang="en-US"/>
              <a:t>The Balance Sheet, Assets, Marketable Securities, cont.</a:t>
            </a:r>
          </a:p>
        </p:txBody>
      </p:sp>
      <p:sp>
        <p:nvSpPr>
          <p:cNvPr id="378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B20976D-50BC-4020-B5A1-AD011C1B6FDA}" type="slidenum">
              <a:rPr lang="en-US" altLang="en-US" sz="1600">
                <a:latin typeface="Berlin Sans FB" panose="020E0602020502020306" pitchFamily="34" charset="0"/>
              </a:rPr>
              <a:pPr>
                <a:spcBef>
                  <a:spcPct val="0"/>
                </a:spcBef>
                <a:buClrTx/>
                <a:buSzTx/>
                <a:buFontTx/>
                <a:buNone/>
              </a:pPr>
              <a:t>32</a:t>
            </a:fld>
            <a:endParaRPr lang="en-US" altLang="en-US" sz="1600">
              <a:latin typeface="Berlin Sans FB" panose="020E0602020502020306" pitchFamily="34" charset="0"/>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32803" name="Rectangle 3"/>
          <p:cNvSpPr>
            <a:spLocks noGrp="1" noChangeArrowheads="1"/>
          </p:cNvSpPr>
          <p:nvPr>
            <p:ph type="body" idx="1"/>
          </p:nvPr>
        </p:nvSpPr>
        <p:spPr>
          <a:xfrm>
            <a:off x="685800" y="2209800"/>
            <a:ext cx="7924800" cy="4114800"/>
          </a:xfrm>
        </p:spPr>
        <p:txBody>
          <a:bodyPr/>
          <a:lstStyle/>
          <a:p>
            <a:r>
              <a:rPr lang="en-US" altLang="en-US"/>
              <a:t>Disclosure of lease obligations on assets and facilities on a per year basis for the next several years and total lease obligations over the remaining lease period.</a:t>
            </a:r>
          </a:p>
          <a:p>
            <a:pPr>
              <a:lnSpc>
                <a:spcPct val="50000"/>
              </a:lnSpc>
            </a:pPr>
            <a:endParaRPr lang="en-US" altLang="en-US"/>
          </a:p>
          <a:p>
            <a:pPr algn="ctr">
              <a:buFont typeface="Monotype Sorts" pitchFamily="2" charset="2"/>
              <a:buNone/>
            </a:pPr>
            <a:r>
              <a:rPr lang="en-US" altLang="en-US" i="1">
                <a:solidFill>
                  <a:schemeClr val="bg2"/>
                </a:solidFill>
              </a:rPr>
              <a:t>Long Term Debt</a:t>
            </a:r>
            <a:endParaRPr lang="en-US" altLang="en-US"/>
          </a:p>
          <a:p>
            <a:r>
              <a:rPr lang="en-US" altLang="en-US"/>
              <a:t>Details regarding the issuance and maturities of long term debt.</a:t>
            </a:r>
          </a:p>
        </p:txBody>
      </p:sp>
      <p:sp>
        <p:nvSpPr>
          <p:cNvPr id="332804" name="Text Box 4"/>
          <p:cNvSpPr txBox="1">
            <a:spLocks noChangeArrowheads="1"/>
          </p:cNvSpPr>
          <p:nvPr/>
        </p:nvSpPr>
        <p:spPr bwMode="auto">
          <a:xfrm>
            <a:off x="3314700" y="1619250"/>
            <a:ext cx="3189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Long Term Leases</a:t>
            </a:r>
          </a:p>
        </p:txBody>
      </p:sp>
      <p:sp>
        <p:nvSpPr>
          <p:cNvPr id="33280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8D44832-3634-4DEE-A23F-161C4D550EEA}" type="slidenum">
              <a:rPr lang="en-US" altLang="en-US" sz="1600">
                <a:latin typeface="Berlin Sans FB" panose="020E0602020502020306" pitchFamily="34" charset="0"/>
              </a:rPr>
              <a:pPr>
                <a:spcBef>
                  <a:spcPct val="0"/>
                </a:spcBef>
                <a:buClrTx/>
                <a:buSzTx/>
                <a:buFontTx/>
                <a:buNone/>
              </a:pPr>
              <a:t>320</a:t>
            </a:fld>
            <a:endParaRPr lang="en-US" altLang="en-US" sz="1600">
              <a:latin typeface="Berlin Sans FB" panose="020E0602020502020306" pitchFamily="34" charset="0"/>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33827" name="Rectangle 3"/>
          <p:cNvSpPr>
            <a:spLocks noGrp="1" noChangeArrowheads="1"/>
          </p:cNvSpPr>
          <p:nvPr>
            <p:ph type="body" idx="1"/>
          </p:nvPr>
        </p:nvSpPr>
        <p:spPr>
          <a:xfrm>
            <a:off x="685800" y="2209800"/>
            <a:ext cx="7924800" cy="4114800"/>
          </a:xfrm>
        </p:spPr>
        <p:txBody>
          <a:bodyPr/>
          <a:lstStyle/>
          <a:p>
            <a:r>
              <a:rPr lang="en-US" altLang="en-US"/>
              <a:t>Disclosures relating to potential or pending claims or lawsuits that might affect the company.</a:t>
            </a:r>
          </a:p>
          <a:p>
            <a:pPr>
              <a:lnSpc>
                <a:spcPct val="80000"/>
              </a:lnSpc>
            </a:pPr>
            <a:endParaRPr lang="en-US" altLang="en-US"/>
          </a:p>
          <a:p>
            <a:pPr algn="ctr">
              <a:buFont typeface="Monotype Sorts" pitchFamily="2" charset="2"/>
              <a:buNone/>
            </a:pPr>
            <a:r>
              <a:rPr lang="en-US" altLang="en-US" i="1">
                <a:solidFill>
                  <a:schemeClr val="bg2"/>
                </a:solidFill>
              </a:rPr>
              <a:t>Future Contractual Commitments</a:t>
            </a:r>
            <a:endParaRPr lang="en-US" altLang="en-US"/>
          </a:p>
          <a:p>
            <a:r>
              <a:rPr lang="en-US" altLang="en-US"/>
              <a:t>Terms of contracts in force that will affect future periods.</a:t>
            </a:r>
          </a:p>
        </p:txBody>
      </p:sp>
      <p:sp>
        <p:nvSpPr>
          <p:cNvPr id="333828" name="Text Box 4"/>
          <p:cNvSpPr txBox="1">
            <a:spLocks noChangeArrowheads="1"/>
          </p:cNvSpPr>
          <p:nvPr/>
        </p:nvSpPr>
        <p:spPr bwMode="auto">
          <a:xfrm>
            <a:off x="3046413" y="1619250"/>
            <a:ext cx="3740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Contingent Liabilities</a:t>
            </a:r>
          </a:p>
        </p:txBody>
      </p:sp>
      <p:sp>
        <p:nvSpPr>
          <p:cNvPr id="33382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CB9A221-68AD-4FCF-8BFB-3E89048F3BCF}" type="slidenum">
              <a:rPr lang="en-US" altLang="en-US" sz="1600">
                <a:latin typeface="Berlin Sans FB" panose="020E0602020502020306" pitchFamily="34" charset="0"/>
              </a:rPr>
              <a:pPr>
                <a:spcBef>
                  <a:spcPct val="0"/>
                </a:spcBef>
                <a:buClrTx/>
                <a:buSzTx/>
                <a:buFontTx/>
                <a:buNone/>
              </a:pPr>
              <a:t>321</a:t>
            </a:fld>
            <a:endParaRPr lang="en-US" altLang="en-US" sz="1600">
              <a:latin typeface="Berlin Sans FB" panose="020E0602020502020306" pitchFamily="34" charset="0"/>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34851" name="Rectangle 3"/>
          <p:cNvSpPr>
            <a:spLocks noGrp="1" noChangeArrowheads="1"/>
          </p:cNvSpPr>
          <p:nvPr>
            <p:ph type="body" idx="1"/>
          </p:nvPr>
        </p:nvSpPr>
        <p:spPr>
          <a:xfrm>
            <a:off x="685800" y="1905000"/>
            <a:ext cx="7924800" cy="4114800"/>
          </a:xfrm>
        </p:spPr>
        <p:txBody>
          <a:bodyPr/>
          <a:lstStyle/>
          <a:p>
            <a:r>
              <a:rPr lang="en-US" altLang="en-US"/>
              <a:t>Details of off-balance-sheet credit and market risk associated with certain financial instruments.  This includes:  Interest rate swaps, forward and futures contracts and options contracts.</a:t>
            </a:r>
          </a:p>
          <a:p>
            <a:pPr>
              <a:lnSpc>
                <a:spcPct val="50000"/>
              </a:lnSpc>
            </a:pPr>
            <a:endParaRPr lang="en-US" altLang="en-US"/>
          </a:p>
          <a:p>
            <a:r>
              <a:rPr lang="en-US" altLang="en-US" i="1">
                <a:solidFill>
                  <a:schemeClr val="accent1"/>
                </a:solidFill>
              </a:rPr>
              <a:t>Off-balance-sheet risk</a:t>
            </a:r>
            <a:r>
              <a:rPr lang="en-US" altLang="en-US"/>
              <a:t> is defined as potential for loss over and above the amount recorded on the balance sheet.</a:t>
            </a:r>
          </a:p>
        </p:txBody>
      </p:sp>
      <p:sp>
        <p:nvSpPr>
          <p:cNvPr id="334852" name="Text Box 4"/>
          <p:cNvSpPr txBox="1">
            <a:spLocks noChangeArrowheads="1"/>
          </p:cNvSpPr>
          <p:nvPr/>
        </p:nvSpPr>
        <p:spPr bwMode="auto">
          <a:xfrm>
            <a:off x="1219200" y="1524000"/>
            <a:ext cx="7343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 Off-Balance Sheet Credit and Market Risks</a:t>
            </a:r>
          </a:p>
        </p:txBody>
      </p:sp>
      <p:sp>
        <p:nvSpPr>
          <p:cNvPr id="33485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E1C34EB-960E-4BB8-827A-22D81EB1CFA9}" type="slidenum">
              <a:rPr lang="en-US" altLang="en-US" sz="1600">
                <a:latin typeface="Berlin Sans FB" panose="020E0602020502020306" pitchFamily="34" charset="0"/>
              </a:rPr>
              <a:pPr>
                <a:spcBef>
                  <a:spcPct val="0"/>
                </a:spcBef>
                <a:buClrTx/>
                <a:buSzTx/>
                <a:buFontTx/>
                <a:buNone/>
              </a:pPr>
              <a:t>322</a:t>
            </a:fld>
            <a:endParaRPr lang="en-US" altLang="en-US" sz="1600">
              <a:latin typeface="Berlin Sans FB" panose="020E0602020502020306" pitchFamily="34" charset="0"/>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35875" name="Rectangle 3"/>
          <p:cNvSpPr>
            <a:spLocks noGrp="1" noChangeArrowheads="1"/>
          </p:cNvSpPr>
          <p:nvPr>
            <p:ph type="body" idx="1"/>
          </p:nvPr>
        </p:nvSpPr>
        <p:spPr>
          <a:xfrm>
            <a:off x="685800" y="2057400"/>
            <a:ext cx="7924800" cy="4114800"/>
          </a:xfrm>
        </p:spPr>
        <p:txBody>
          <a:bodyPr/>
          <a:lstStyle/>
          <a:p>
            <a:r>
              <a:rPr lang="en-US" altLang="en-US"/>
              <a:t>Description of regulatory requirements and dividend or other restrictions.</a:t>
            </a:r>
          </a:p>
          <a:p>
            <a:pPr>
              <a:lnSpc>
                <a:spcPct val="10000"/>
              </a:lnSpc>
            </a:pPr>
            <a:endParaRPr lang="en-US" altLang="en-US"/>
          </a:p>
          <a:p>
            <a:pPr algn="ctr">
              <a:buFont typeface="Monotype Sorts" pitchFamily="2" charset="2"/>
              <a:buNone/>
            </a:pPr>
            <a:r>
              <a:rPr lang="en-US" altLang="en-US" i="1">
                <a:solidFill>
                  <a:schemeClr val="bg2"/>
                </a:solidFill>
              </a:rPr>
              <a:t>Fair Value of Financial Instruments </a:t>
            </a:r>
          </a:p>
          <a:p>
            <a:pPr algn="ctr">
              <a:lnSpc>
                <a:spcPct val="80000"/>
              </a:lnSpc>
              <a:buFont typeface="Monotype Sorts" pitchFamily="2" charset="2"/>
              <a:buNone/>
            </a:pPr>
            <a:r>
              <a:rPr lang="en-US" altLang="en-US" i="1">
                <a:solidFill>
                  <a:schemeClr val="bg2"/>
                </a:solidFill>
              </a:rPr>
              <a:t>Carried at Cost</a:t>
            </a:r>
          </a:p>
          <a:p>
            <a:r>
              <a:rPr lang="en-US" altLang="en-US"/>
              <a:t>Disclosure of fair market values of instruments carried at cost including long term debt and off-balance-sheet instruments, such as swaps and options.</a:t>
            </a:r>
          </a:p>
        </p:txBody>
      </p:sp>
      <p:sp>
        <p:nvSpPr>
          <p:cNvPr id="335876" name="Text Box 4"/>
          <p:cNvSpPr txBox="1">
            <a:spLocks noChangeArrowheads="1"/>
          </p:cNvSpPr>
          <p:nvPr/>
        </p:nvSpPr>
        <p:spPr bwMode="auto">
          <a:xfrm>
            <a:off x="2590800" y="1524000"/>
            <a:ext cx="46339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Regulations or Restrictions</a:t>
            </a:r>
          </a:p>
        </p:txBody>
      </p:sp>
      <p:sp>
        <p:nvSpPr>
          <p:cNvPr id="33587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60BC2BA-B200-477B-AFA3-866F7FD19090}" type="slidenum">
              <a:rPr lang="en-US" altLang="en-US" sz="1600">
                <a:latin typeface="Berlin Sans FB" panose="020E0602020502020306" pitchFamily="34" charset="0"/>
              </a:rPr>
              <a:pPr>
                <a:spcBef>
                  <a:spcPct val="0"/>
                </a:spcBef>
                <a:buClrTx/>
                <a:buSzTx/>
                <a:buFontTx/>
                <a:buNone/>
              </a:pPr>
              <a:t>323</a:t>
            </a:fld>
            <a:endParaRPr lang="en-US" altLang="en-US" sz="1600">
              <a:latin typeface="Berlin Sans FB" panose="020E0602020502020306" pitchFamily="34" charset="0"/>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36899" name="Rectangle 3"/>
          <p:cNvSpPr>
            <a:spLocks noGrp="1" noChangeArrowheads="1"/>
          </p:cNvSpPr>
          <p:nvPr>
            <p:ph type="body" idx="1"/>
          </p:nvPr>
        </p:nvSpPr>
        <p:spPr>
          <a:xfrm>
            <a:off x="685800" y="2362200"/>
            <a:ext cx="7924800" cy="3810000"/>
          </a:xfrm>
        </p:spPr>
        <p:txBody>
          <a:bodyPr/>
          <a:lstStyle/>
          <a:p>
            <a:r>
              <a:rPr lang="en-US" altLang="en-US"/>
              <a:t>Information on each industry segment that account for more than 10% of a company’s sales, operating profits and/or assets.</a:t>
            </a:r>
          </a:p>
          <a:p>
            <a:r>
              <a:rPr lang="en-US" altLang="en-US"/>
              <a:t>Multinational corporations must also show sales and identifiable assets for each significant geographic area where sales or assets exceed 10% of the related consolidated amounts.</a:t>
            </a:r>
          </a:p>
        </p:txBody>
      </p:sp>
      <p:sp>
        <p:nvSpPr>
          <p:cNvPr id="336900" name="Text Box 4"/>
          <p:cNvSpPr txBox="1">
            <a:spLocks noChangeArrowheads="1"/>
          </p:cNvSpPr>
          <p:nvPr/>
        </p:nvSpPr>
        <p:spPr bwMode="auto">
          <a:xfrm>
            <a:off x="2057400" y="1447800"/>
            <a:ext cx="57070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Segment Sales, Operating Profits </a:t>
            </a:r>
          </a:p>
          <a:p>
            <a:pPr algn="ctr">
              <a:spcBef>
                <a:spcPct val="0"/>
              </a:spcBef>
              <a:buClrTx/>
              <a:buSzTx/>
              <a:buFontTx/>
              <a:buNone/>
            </a:pPr>
            <a:r>
              <a:rPr lang="en-US" altLang="en-US" sz="3200" i="1">
                <a:solidFill>
                  <a:schemeClr val="bg2"/>
                </a:solidFill>
              </a:rPr>
              <a:t>and Identifiable Assets</a:t>
            </a:r>
          </a:p>
        </p:txBody>
      </p:sp>
      <p:sp>
        <p:nvSpPr>
          <p:cNvPr id="33690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3D3F808-0170-4622-A65A-50745F1A87E9}" type="slidenum">
              <a:rPr lang="en-US" altLang="en-US" sz="1600">
                <a:latin typeface="Berlin Sans FB" panose="020E0602020502020306" pitchFamily="34" charset="0"/>
              </a:rPr>
              <a:pPr>
                <a:spcBef>
                  <a:spcPct val="0"/>
                </a:spcBef>
                <a:buClrTx/>
                <a:buSzTx/>
                <a:buFontTx/>
                <a:buNone/>
              </a:pPr>
              <a:t>324</a:t>
            </a:fld>
            <a:endParaRPr lang="en-US" altLang="en-US" sz="1600">
              <a:latin typeface="Berlin Sans FB" panose="020E0602020502020306" pitchFamily="34" charset="0"/>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37923" name="Rectangle 3"/>
          <p:cNvSpPr>
            <a:spLocks noGrp="1" noChangeArrowheads="1"/>
          </p:cNvSpPr>
          <p:nvPr>
            <p:ph type="body" idx="1"/>
          </p:nvPr>
        </p:nvSpPr>
        <p:spPr>
          <a:xfrm>
            <a:off x="685800" y="1752600"/>
            <a:ext cx="7924800" cy="4648200"/>
          </a:xfrm>
        </p:spPr>
        <p:txBody>
          <a:bodyPr/>
          <a:lstStyle/>
          <a:p>
            <a:r>
              <a:rPr lang="en-US" altLang="en-US"/>
              <a:t>Most people do not like to read footnotes because they are complicated and are rarely  written in “plain English.”</a:t>
            </a:r>
          </a:p>
          <a:p>
            <a:pPr>
              <a:lnSpc>
                <a:spcPct val="50000"/>
              </a:lnSpc>
            </a:pPr>
            <a:endParaRPr lang="en-US" altLang="en-US"/>
          </a:p>
          <a:p>
            <a:r>
              <a:rPr lang="en-US" altLang="en-US"/>
              <a:t>This is unfortunate because the notes are very informative.</a:t>
            </a:r>
          </a:p>
          <a:p>
            <a:pPr>
              <a:lnSpc>
                <a:spcPct val="50000"/>
              </a:lnSpc>
            </a:pPr>
            <a:endParaRPr lang="en-US" altLang="en-US"/>
          </a:p>
          <a:p>
            <a:r>
              <a:rPr lang="en-US" altLang="en-US"/>
              <a:t>Moreover, they can reveal many critical and fascinating sidelights to the financial story.</a:t>
            </a:r>
          </a:p>
        </p:txBody>
      </p:sp>
      <p:sp>
        <p:nvSpPr>
          <p:cNvPr id="3379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245F4DA-D732-460A-87B1-C165492FDD08}" type="slidenum">
              <a:rPr lang="en-US" altLang="en-US" sz="1600">
                <a:latin typeface="Berlin Sans FB" panose="020E0602020502020306" pitchFamily="34" charset="0"/>
              </a:rPr>
              <a:pPr>
                <a:spcBef>
                  <a:spcPct val="0"/>
                </a:spcBef>
                <a:buClrTx/>
                <a:buSzTx/>
                <a:buFontTx/>
                <a:buNone/>
              </a:pPr>
              <a:t>325</a:t>
            </a:fld>
            <a:endParaRPr lang="en-US" altLang="en-US" sz="1600">
              <a:latin typeface="Berlin Sans FB" panose="020E0602020502020306" pitchFamily="34" charset="0"/>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38947" name="Rectangle 3"/>
          <p:cNvSpPr>
            <a:spLocks noGrp="1" noChangeArrowheads="1"/>
          </p:cNvSpPr>
          <p:nvPr>
            <p:ph type="body" idx="1"/>
          </p:nvPr>
        </p:nvSpPr>
        <p:spPr>
          <a:xfrm>
            <a:off x="685800" y="2209800"/>
            <a:ext cx="7924800" cy="4114800"/>
          </a:xfrm>
        </p:spPr>
        <p:txBody>
          <a:bodyPr/>
          <a:lstStyle/>
          <a:p>
            <a:r>
              <a:rPr lang="en-US" altLang="en-US"/>
              <a:t>The report from the independent auditors is often referred to as the auditor’s opinion, and is printed in the annual report.</a:t>
            </a:r>
          </a:p>
          <a:p>
            <a:pPr>
              <a:lnSpc>
                <a:spcPct val="50000"/>
              </a:lnSpc>
            </a:pPr>
            <a:endParaRPr lang="en-US" altLang="en-US"/>
          </a:p>
          <a:p>
            <a:pPr>
              <a:buFont typeface="Monotype Sorts" pitchFamily="2" charset="2"/>
              <a:buNone/>
            </a:pPr>
            <a:r>
              <a:rPr lang="en-US" altLang="en-US"/>
              <a:t>It should say these two things:</a:t>
            </a:r>
          </a:p>
          <a:p>
            <a:pPr>
              <a:lnSpc>
                <a:spcPct val="0"/>
              </a:lnSpc>
            </a:pPr>
            <a:endParaRPr lang="en-US" altLang="en-US"/>
          </a:p>
          <a:p>
            <a:r>
              <a:rPr lang="en-US" altLang="en-US"/>
              <a:t>The audit steps taken to verify the financial statements meet the auditing profession’s approved standard of practice.</a:t>
            </a:r>
          </a:p>
        </p:txBody>
      </p:sp>
      <p:sp>
        <p:nvSpPr>
          <p:cNvPr id="338948" name="Text Box 4"/>
          <p:cNvSpPr txBox="1">
            <a:spLocks noChangeArrowheads="1"/>
          </p:cNvSpPr>
          <p:nvPr/>
        </p:nvSpPr>
        <p:spPr bwMode="auto">
          <a:xfrm>
            <a:off x="3243263" y="1619250"/>
            <a:ext cx="333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200" i="1">
                <a:solidFill>
                  <a:schemeClr val="bg2"/>
                </a:solidFill>
              </a:rPr>
              <a:t>Independent Audits</a:t>
            </a:r>
          </a:p>
        </p:txBody>
      </p:sp>
      <p:sp>
        <p:nvSpPr>
          <p:cNvPr id="33894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FA2A8CA-4098-4F91-A2BE-B421E41AFAB4}" type="slidenum">
              <a:rPr lang="en-US" altLang="en-US" sz="1600">
                <a:latin typeface="Berlin Sans FB" panose="020E0602020502020306" pitchFamily="34" charset="0"/>
              </a:rPr>
              <a:pPr>
                <a:spcBef>
                  <a:spcPct val="0"/>
                </a:spcBef>
                <a:buClrTx/>
                <a:buSzTx/>
                <a:buFontTx/>
                <a:buNone/>
              </a:pPr>
              <a:t>326</a:t>
            </a:fld>
            <a:endParaRPr lang="en-US" altLang="en-US" sz="1600">
              <a:latin typeface="Berlin Sans FB" panose="020E0602020502020306" pitchFamily="34" charset="0"/>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39971" name="Rectangle 3"/>
          <p:cNvSpPr>
            <a:spLocks noGrp="1" noChangeArrowheads="1"/>
          </p:cNvSpPr>
          <p:nvPr>
            <p:ph type="body" idx="1"/>
          </p:nvPr>
        </p:nvSpPr>
        <p:spPr>
          <a:xfrm>
            <a:off x="685800" y="2438400"/>
            <a:ext cx="7924800" cy="3429000"/>
          </a:xfrm>
        </p:spPr>
        <p:txBody>
          <a:bodyPr/>
          <a:lstStyle/>
          <a:p>
            <a:r>
              <a:rPr lang="en-US" altLang="en-US"/>
              <a:t>The financial statements prepared by management are management’s responsibility and follow generally accepted accounting principles.</a:t>
            </a:r>
          </a:p>
        </p:txBody>
      </p:sp>
      <p:sp>
        <p:nvSpPr>
          <p:cNvPr id="3399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16F6667-89B9-43D4-B1E3-35371759F5BF}" type="slidenum">
              <a:rPr lang="en-US" altLang="en-US" sz="1600">
                <a:latin typeface="Berlin Sans FB" panose="020E0602020502020306" pitchFamily="34" charset="0"/>
              </a:rPr>
              <a:pPr>
                <a:spcBef>
                  <a:spcPct val="0"/>
                </a:spcBef>
                <a:buClrTx/>
                <a:buSzTx/>
                <a:buFontTx/>
                <a:buNone/>
              </a:pPr>
              <a:t>327</a:t>
            </a:fld>
            <a:endParaRPr lang="en-US" altLang="en-US" sz="1600">
              <a:latin typeface="Berlin Sans FB" panose="020E0602020502020306" pitchFamily="34" charset="0"/>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3"/>
          <p:cNvSpPr>
            <a:spLocks noGrp="1" noChangeArrowheads="1"/>
          </p:cNvSpPr>
          <p:nvPr>
            <p:ph type="body" idx="1"/>
          </p:nvPr>
        </p:nvSpPr>
        <p:spPr>
          <a:xfrm>
            <a:off x="685800" y="1981200"/>
            <a:ext cx="7924800" cy="4267200"/>
          </a:xfrm>
        </p:spPr>
        <p:txBody>
          <a:bodyPr/>
          <a:lstStyle/>
          <a:p>
            <a:r>
              <a:rPr lang="en-US" altLang="en-US"/>
              <a:t>As a result, when the annual report contains financial statements accompanied by an unqualified (often referred to as “clean”) option from independent auditors, there is added assurance that the figures can be relied upon as being fairly presented. </a:t>
            </a:r>
          </a:p>
          <a:p>
            <a:endParaRPr lang="en-US" altLang="en-US"/>
          </a:p>
        </p:txBody>
      </p:sp>
      <p:sp>
        <p:nvSpPr>
          <p:cNvPr id="340995" name="Rectangle 4"/>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409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C1FDCAA-7221-4A6C-BF0B-18D2745DF762}" type="slidenum">
              <a:rPr lang="en-US" altLang="en-US" sz="1600">
                <a:latin typeface="Berlin Sans FB" panose="020E0602020502020306" pitchFamily="34" charset="0"/>
              </a:rPr>
              <a:pPr>
                <a:spcBef>
                  <a:spcPct val="0"/>
                </a:spcBef>
                <a:buClrTx/>
                <a:buSzTx/>
                <a:buFontTx/>
                <a:buNone/>
              </a:pPr>
              <a:t>328</a:t>
            </a:fld>
            <a:endParaRPr lang="en-US" altLang="en-US" sz="1600">
              <a:latin typeface="Berlin Sans FB" panose="020E0602020502020306" pitchFamily="34" charset="0"/>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body" idx="1"/>
          </p:nvPr>
        </p:nvSpPr>
        <p:spPr>
          <a:xfrm>
            <a:off x="685800" y="1981200"/>
            <a:ext cx="7924800" cy="4267200"/>
          </a:xfrm>
        </p:spPr>
        <p:txBody>
          <a:bodyPr/>
          <a:lstStyle/>
          <a:p>
            <a:r>
              <a:rPr lang="en-US" altLang="en-US"/>
              <a:t>However, if the independent auditor’s report contains the qualifying words </a:t>
            </a:r>
            <a:r>
              <a:rPr lang="en-US" altLang="en-US" i="1">
                <a:solidFill>
                  <a:schemeClr val="accent1"/>
                </a:solidFill>
              </a:rPr>
              <a:t>“except for”,</a:t>
            </a:r>
            <a:r>
              <a:rPr lang="en-US" altLang="en-US"/>
              <a:t> the reader should be on the alert, cautions and questioning.</a:t>
            </a:r>
          </a:p>
          <a:p>
            <a:pPr>
              <a:lnSpc>
                <a:spcPct val="40000"/>
              </a:lnSpc>
            </a:pPr>
            <a:endParaRPr lang="en-US" altLang="en-US"/>
          </a:p>
          <a:p>
            <a:r>
              <a:rPr lang="en-US" altLang="en-US"/>
              <a:t>The reader should investigate the reason(s) behind such qualification(s), which should be summarily explained in that report and referenced to the footnotes.</a:t>
            </a:r>
          </a:p>
        </p:txBody>
      </p:sp>
      <p:sp>
        <p:nvSpPr>
          <p:cNvPr id="342019" name="Rectangle 3"/>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420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B38E334-24E9-4D0E-B1D6-FB08BEBEFCAE}" type="slidenum">
              <a:rPr lang="en-US" altLang="en-US" sz="1600">
                <a:latin typeface="Berlin Sans FB" panose="020E0602020502020306" pitchFamily="34" charset="0"/>
              </a:rPr>
              <a:pPr>
                <a:spcBef>
                  <a:spcPct val="0"/>
                </a:spcBef>
                <a:buClrTx/>
                <a:buSzTx/>
                <a:buFontTx/>
                <a:buNone/>
              </a:pPr>
              <a:t>329</a:t>
            </a:fld>
            <a:endParaRPr lang="en-US" altLang="en-US" sz="1600">
              <a:latin typeface="Berlin Sans FB" panose="020E0602020502020306"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p:txBody>
          <a:bodyPr/>
          <a:lstStyle/>
          <a:p>
            <a:r>
              <a:rPr lang="en-US" altLang="en-US"/>
              <a:t>In Typical’s case, it owns short-term, high-grade commercial paper, classified as trading securities and preferred stock, classified as available-for-sale.  Typical however, has no short-term held-to-maturity securities.</a:t>
            </a:r>
          </a:p>
        </p:txBody>
      </p:sp>
      <p:sp>
        <p:nvSpPr>
          <p:cNvPr id="38915" name="Rectangle 3"/>
          <p:cNvSpPr>
            <a:spLocks noGrp="1" noChangeArrowheads="1"/>
          </p:cNvSpPr>
          <p:nvPr>
            <p:ph type="title"/>
          </p:nvPr>
        </p:nvSpPr>
        <p:spPr>
          <a:noFill/>
        </p:spPr>
        <p:txBody>
          <a:bodyPr/>
          <a:lstStyle/>
          <a:p>
            <a:r>
              <a:rPr lang="en-US" altLang="en-US"/>
              <a:t>The Balance Sheet, Assets, Marketable Securities, cont.</a:t>
            </a:r>
          </a:p>
        </p:txBody>
      </p:sp>
      <p:sp>
        <p:nvSpPr>
          <p:cNvPr id="38916" name="Text Box 4"/>
          <p:cNvSpPr txBox="1">
            <a:spLocks noChangeArrowheads="1"/>
          </p:cNvSpPr>
          <p:nvPr/>
        </p:nvSpPr>
        <p:spPr bwMode="auto">
          <a:xfrm>
            <a:off x="685800" y="4876800"/>
            <a:ext cx="8077200" cy="13731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a:t>2 Marketable securities: Trading securities     $46,100</a:t>
            </a:r>
          </a:p>
          <a:p>
            <a:pPr>
              <a:spcBef>
                <a:spcPct val="0"/>
              </a:spcBef>
              <a:buClrTx/>
              <a:buSzTx/>
              <a:buFontTx/>
              <a:buNone/>
            </a:pPr>
            <a:r>
              <a:rPr lang="en-US" altLang="en-US"/>
              <a:t>                                        Available-for-sale            200</a:t>
            </a:r>
          </a:p>
          <a:p>
            <a:pPr>
              <a:spcBef>
                <a:spcPct val="0"/>
              </a:spcBef>
              <a:buClrTx/>
              <a:buSzTx/>
              <a:buFontTx/>
              <a:buNone/>
            </a:pPr>
            <a:r>
              <a:rPr lang="en-US" altLang="en-US"/>
              <a:t>                                                                           $46,300</a:t>
            </a:r>
          </a:p>
        </p:txBody>
      </p:sp>
      <p:sp>
        <p:nvSpPr>
          <p:cNvPr id="38917" name="Line 5"/>
          <p:cNvSpPr>
            <a:spLocks noChangeShapeType="1"/>
          </p:cNvSpPr>
          <p:nvPr/>
        </p:nvSpPr>
        <p:spPr bwMode="auto">
          <a:xfrm>
            <a:off x="7315200" y="57912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24F1D2C-EE13-4BD6-8810-643702FA2152}" type="slidenum">
              <a:rPr lang="en-US" altLang="en-US" sz="1600">
                <a:latin typeface="Berlin Sans FB" panose="020E0602020502020306" pitchFamily="34" charset="0"/>
              </a:rPr>
              <a:pPr>
                <a:spcBef>
                  <a:spcPct val="0"/>
                </a:spcBef>
                <a:buClrTx/>
                <a:buSzTx/>
                <a:buFontTx/>
                <a:buNone/>
              </a:pPr>
              <a:t>33</a:t>
            </a:fld>
            <a:endParaRPr lang="en-US" altLang="en-US" sz="1600">
              <a:latin typeface="Berlin Sans FB" panose="020E0602020502020306" pitchFamily="34" charset="0"/>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body" idx="1"/>
          </p:nvPr>
        </p:nvSpPr>
        <p:spPr>
          <a:xfrm>
            <a:off x="685800" y="1981200"/>
            <a:ext cx="7924800" cy="4267200"/>
          </a:xfrm>
        </p:spPr>
        <p:txBody>
          <a:bodyPr/>
          <a:lstStyle/>
          <a:p>
            <a:r>
              <a:rPr lang="en-US" altLang="en-US"/>
              <a:t>In addition, while the auditor(s) may not qualify the opinion, a separate paragraph may be inserted to emphasize an important item.</a:t>
            </a:r>
          </a:p>
          <a:p>
            <a:pPr>
              <a:lnSpc>
                <a:spcPct val="70000"/>
              </a:lnSpc>
            </a:pPr>
            <a:endParaRPr lang="en-US" altLang="en-US"/>
          </a:p>
          <a:p>
            <a:r>
              <a:rPr lang="en-US" altLang="en-US"/>
              <a:t>Investors should carefully consider any matter so emphasized.</a:t>
            </a:r>
          </a:p>
        </p:txBody>
      </p:sp>
      <p:sp>
        <p:nvSpPr>
          <p:cNvPr id="343043" name="Rectangle 3"/>
          <p:cNvSpPr>
            <a:spLocks noGrp="1" noChangeArrowheads="1"/>
          </p:cNvSpPr>
          <p:nvPr>
            <p:ph type="title"/>
          </p:nvPr>
        </p:nvSpPr>
        <p:spPr>
          <a:xfrm>
            <a:off x="762000" y="0"/>
            <a:ext cx="8382000" cy="1600200"/>
          </a:xfrm>
          <a:noFill/>
        </p:spPr>
        <p:txBody>
          <a:bodyPr/>
          <a:lstStyle/>
          <a:p>
            <a:pPr>
              <a:lnSpc>
                <a:spcPct val="80000"/>
              </a:lnSpc>
            </a:pPr>
            <a:r>
              <a:rPr lang="en-US" altLang="en-US"/>
              <a:t>Additional Disclosures and </a:t>
            </a:r>
            <a:br>
              <a:rPr lang="en-US" altLang="en-US"/>
            </a:br>
            <a:r>
              <a:rPr lang="en-US" altLang="en-US"/>
              <a:t>Audit Reports, Footnotes, cont.</a:t>
            </a:r>
          </a:p>
        </p:txBody>
      </p:sp>
      <p:sp>
        <p:nvSpPr>
          <p:cNvPr id="3430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3394B22-876E-42C6-A34B-EF361C233E85}" type="slidenum">
              <a:rPr lang="en-US" altLang="en-US" sz="1600">
                <a:latin typeface="Berlin Sans FB" panose="020E0602020502020306" pitchFamily="34" charset="0"/>
              </a:rPr>
              <a:pPr>
                <a:spcBef>
                  <a:spcPct val="0"/>
                </a:spcBef>
                <a:buClrTx/>
                <a:buSzTx/>
                <a:buFontTx/>
                <a:buNone/>
              </a:pPr>
              <a:t>330</a:t>
            </a:fld>
            <a:endParaRPr lang="en-US" altLang="en-US" sz="1600">
              <a:latin typeface="Berlin Sans FB" panose="020E0602020502020306"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p:txBody>
          <a:bodyPr/>
          <a:lstStyle/>
          <a:p>
            <a:r>
              <a:rPr lang="en-US" altLang="en-US" i="1">
                <a:solidFill>
                  <a:schemeClr val="accent1"/>
                </a:solidFill>
              </a:rPr>
              <a:t>Accounts Receivable</a:t>
            </a:r>
            <a:r>
              <a:rPr lang="en-US" altLang="en-US" i="1"/>
              <a:t> </a:t>
            </a:r>
            <a:r>
              <a:rPr lang="en-US" altLang="en-US"/>
              <a:t>are the amounts due form customers that haven’t been collected yet.  When goods are shipped to customers before payment or collection, an </a:t>
            </a:r>
            <a:r>
              <a:rPr lang="en-US" altLang="en-US" i="1"/>
              <a:t>account receivable</a:t>
            </a:r>
            <a:r>
              <a:rPr lang="en-US" altLang="en-US"/>
              <a:t> is recorded.  Customers are usually given 30, 60, or 90 days in which to pay.  The total amount due from customers is $158,375.</a:t>
            </a:r>
            <a:endParaRPr lang="en-US" altLang="en-US" i="1"/>
          </a:p>
        </p:txBody>
      </p:sp>
      <p:sp>
        <p:nvSpPr>
          <p:cNvPr id="39939" name="Rectangle 3"/>
          <p:cNvSpPr>
            <a:spLocks noGrp="1" noChangeArrowheads="1"/>
          </p:cNvSpPr>
          <p:nvPr>
            <p:ph type="title"/>
          </p:nvPr>
        </p:nvSpPr>
        <p:spPr>
          <a:noFill/>
        </p:spPr>
        <p:txBody>
          <a:bodyPr/>
          <a:lstStyle/>
          <a:p>
            <a:r>
              <a:rPr lang="en-US" altLang="en-US"/>
              <a:t>The Balance Sheet, Assets, Accounts Receivable</a:t>
            </a:r>
          </a:p>
        </p:txBody>
      </p:sp>
      <p:sp>
        <p:nvSpPr>
          <p:cNvPr id="399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1575BF8-8C66-4AB8-9A96-B1279DA9566F}" type="slidenum">
              <a:rPr lang="en-US" altLang="en-US" sz="1600">
                <a:latin typeface="Berlin Sans FB" panose="020E0602020502020306" pitchFamily="34" charset="0"/>
              </a:rPr>
              <a:pPr>
                <a:spcBef>
                  <a:spcPct val="0"/>
                </a:spcBef>
                <a:buClrTx/>
                <a:buSzTx/>
                <a:buFontTx/>
                <a:buNone/>
              </a:pPr>
              <a:t>34</a:t>
            </a:fld>
            <a:endParaRPr lang="en-US" altLang="en-US" sz="1600">
              <a:latin typeface="Berlin Sans FB" panose="020E0602020502020306"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p:txBody>
          <a:bodyPr/>
          <a:lstStyle/>
          <a:p>
            <a:r>
              <a:rPr lang="en-US" altLang="en-US"/>
              <a:t>When customers fail to pay their bills it gives rise to accounts of doubtful collectibility.</a:t>
            </a:r>
          </a:p>
          <a:p>
            <a:pPr>
              <a:lnSpc>
                <a:spcPct val="50000"/>
              </a:lnSpc>
            </a:pPr>
            <a:endParaRPr lang="en-US" altLang="en-US"/>
          </a:p>
          <a:p>
            <a:r>
              <a:rPr lang="en-US" altLang="en-US"/>
              <a:t>In order to show the accounts receivable balance at a figure representing expected receipts, an allowance for doubtful accounts is deducted from the total amount recorded.</a:t>
            </a:r>
          </a:p>
        </p:txBody>
      </p:sp>
      <p:sp>
        <p:nvSpPr>
          <p:cNvPr id="40963" name="Rectangle 3"/>
          <p:cNvSpPr>
            <a:spLocks noGrp="1" noChangeArrowheads="1"/>
          </p:cNvSpPr>
          <p:nvPr>
            <p:ph type="title"/>
          </p:nvPr>
        </p:nvSpPr>
        <p:spPr>
          <a:noFill/>
        </p:spPr>
        <p:txBody>
          <a:bodyPr/>
          <a:lstStyle/>
          <a:p>
            <a:r>
              <a:rPr lang="en-US" altLang="en-US"/>
              <a:t>The Balance Sheet, Assets, Accounts Receivable, cont.</a:t>
            </a:r>
          </a:p>
        </p:txBody>
      </p:sp>
      <p:sp>
        <p:nvSpPr>
          <p:cNvPr id="409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4B24A8A-7D69-4462-A39B-9EBEC022CF32}" type="slidenum">
              <a:rPr lang="en-US" altLang="en-US" sz="1600">
                <a:latin typeface="Berlin Sans FB" panose="020E0602020502020306" pitchFamily="34" charset="0"/>
              </a:rPr>
              <a:pPr>
                <a:spcBef>
                  <a:spcPct val="0"/>
                </a:spcBef>
                <a:buClrTx/>
                <a:buSzTx/>
                <a:buFontTx/>
                <a:buNone/>
              </a:pPr>
              <a:t>35</a:t>
            </a:fld>
            <a:endParaRPr lang="en-US" altLang="en-US" sz="1600">
              <a:latin typeface="Berlin Sans FB" panose="020E0602020502020306"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p:txBody>
          <a:bodyPr/>
          <a:lstStyle/>
          <a:p>
            <a:endParaRPr lang="en-US" altLang="en-US"/>
          </a:p>
          <a:p>
            <a:r>
              <a:rPr lang="en-US" altLang="en-US"/>
              <a:t>This year end, the allowance for doubtful accounts was $2,375.</a:t>
            </a:r>
          </a:p>
        </p:txBody>
      </p:sp>
      <p:sp>
        <p:nvSpPr>
          <p:cNvPr id="41987" name="Rectangle 3"/>
          <p:cNvSpPr>
            <a:spLocks noGrp="1" noChangeArrowheads="1"/>
          </p:cNvSpPr>
          <p:nvPr>
            <p:ph type="title"/>
          </p:nvPr>
        </p:nvSpPr>
        <p:spPr>
          <a:noFill/>
        </p:spPr>
        <p:txBody>
          <a:bodyPr/>
          <a:lstStyle/>
          <a:p>
            <a:r>
              <a:rPr lang="en-US" altLang="en-US"/>
              <a:t>The Balance Sheet, Assets, Accounts Receivable, cont.</a:t>
            </a:r>
          </a:p>
        </p:txBody>
      </p:sp>
      <p:sp>
        <p:nvSpPr>
          <p:cNvPr id="41988" name="Text Box 4"/>
          <p:cNvSpPr txBox="1">
            <a:spLocks noChangeArrowheads="1"/>
          </p:cNvSpPr>
          <p:nvPr/>
        </p:nvSpPr>
        <p:spPr bwMode="auto">
          <a:xfrm>
            <a:off x="685800" y="3733800"/>
            <a:ext cx="8050213" cy="13731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a:t>3   Accounts receivable                                   $158,375</a:t>
            </a:r>
          </a:p>
          <a:p>
            <a:pPr>
              <a:spcBef>
                <a:spcPct val="0"/>
              </a:spcBef>
              <a:buClrTx/>
              <a:buSzTx/>
              <a:buFontTx/>
              <a:buNone/>
            </a:pPr>
            <a:r>
              <a:rPr lang="en-US" altLang="en-US"/>
              <a:t>         Less: allowance for doubtful accounts       (2,375)</a:t>
            </a:r>
          </a:p>
          <a:p>
            <a:pPr>
              <a:spcBef>
                <a:spcPct val="0"/>
              </a:spcBef>
              <a:buClrTx/>
              <a:buSzTx/>
              <a:buFontTx/>
              <a:buNone/>
            </a:pPr>
            <a:r>
              <a:rPr lang="en-US" altLang="en-US"/>
              <a:t>                                                                         $156,000</a:t>
            </a:r>
          </a:p>
        </p:txBody>
      </p:sp>
      <p:sp>
        <p:nvSpPr>
          <p:cNvPr id="41989" name="Line 5"/>
          <p:cNvSpPr>
            <a:spLocks noChangeShapeType="1"/>
          </p:cNvSpPr>
          <p:nvPr/>
        </p:nvSpPr>
        <p:spPr bwMode="auto">
          <a:xfrm>
            <a:off x="7239000" y="41148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0"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2E52234-7C73-49B5-AC70-57D910345663}" type="slidenum">
              <a:rPr lang="en-US" altLang="en-US" sz="1600">
                <a:latin typeface="Berlin Sans FB" panose="020E0602020502020306" pitchFamily="34" charset="0"/>
              </a:rPr>
              <a:pPr>
                <a:spcBef>
                  <a:spcPct val="0"/>
                </a:spcBef>
                <a:buClrTx/>
                <a:buSzTx/>
                <a:buFontTx/>
                <a:buNone/>
              </a:pPr>
              <a:t>36</a:t>
            </a:fld>
            <a:endParaRPr lang="en-US" altLang="en-US" sz="1600">
              <a:latin typeface="Berlin Sans FB" panose="020E0602020502020306"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p:txBody>
          <a:bodyPr/>
          <a:lstStyle/>
          <a:p>
            <a:pPr>
              <a:buFont typeface="Monotype Sorts" pitchFamily="2" charset="2"/>
              <a:buNone/>
            </a:pPr>
            <a:r>
              <a:rPr lang="en-US" altLang="en-US"/>
              <a:t>Inventory for a manufacturing company consists of:</a:t>
            </a:r>
          </a:p>
          <a:p>
            <a:r>
              <a:rPr lang="en-US" altLang="en-US" i="1">
                <a:solidFill>
                  <a:schemeClr val="accent1"/>
                </a:solidFill>
              </a:rPr>
              <a:t>Raw materials</a:t>
            </a:r>
            <a:r>
              <a:rPr lang="en-US" altLang="en-US"/>
              <a:t> items to be used in making a product.</a:t>
            </a:r>
          </a:p>
          <a:p>
            <a:r>
              <a:rPr lang="en-US" altLang="en-US" i="1">
                <a:solidFill>
                  <a:schemeClr val="accent1"/>
                </a:solidFill>
              </a:rPr>
              <a:t>Work-in-process</a:t>
            </a:r>
            <a:r>
              <a:rPr lang="en-US" altLang="en-US" i="1"/>
              <a:t> </a:t>
            </a:r>
            <a:r>
              <a:rPr lang="en-US" altLang="en-US"/>
              <a:t>partially completed goods in the process of manufacture.</a:t>
            </a:r>
          </a:p>
          <a:p>
            <a:r>
              <a:rPr lang="en-US" altLang="en-US" i="1">
                <a:solidFill>
                  <a:schemeClr val="accent1"/>
                </a:solidFill>
              </a:rPr>
              <a:t>Finished goods</a:t>
            </a:r>
            <a:r>
              <a:rPr lang="en-US" altLang="en-US"/>
              <a:t> completed items ready for shipment to customers.</a:t>
            </a:r>
          </a:p>
        </p:txBody>
      </p:sp>
      <p:sp>
        <p:nvSpPr>
          <p:cNvPr id="43011" name="Rectangle 4"/>
          <p:cNvSpPr>
            <a:spLocks noGrp="1" noChangeArrowheads="1"/>
          </p:cNvSpPr>
          <p:nvPr>
            <p:ph type="title"/>
          </p:nvPr>
        </p:nvSpPr>
        <p:spPr>
          <a:noFill/>
        </p:spPr>
        <p:txBody>
          <a:bodyPr/>
          <a:lstStyle/>
          <a:p>
            <a:r>
              <a:rPr lang="en-US" altLang="en-US"/>
              <a:t>The Balance Sheet, Assets, Inventory</a:t>
            </a:r>
          </a:p>
        </p:txBody>
      </p:sp>
      <p:sp>
        <p:nvSpPr>
          <p:cNvPr id="430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6931EC7-0503-4C11-B42F-E15134E1001C}" type="slidenum">
              <a:rPr lang="en-US" altLang="en-US" sz="1600">
                <a:latin typeface="Berlin Sans FB" panose="020E0602020502020306" pitchFamily="34" charset="0"/>
              </a:rPr>
              <a:pPr>
                <a:spcBef>
                  <a:spcPct val="0"/>
                </a:spcBef>
                <a:buClrTx/>
                <a:buSzTx/>
                <a:buFontTx/>
                <a:buNone/>
              </a:pPr>
              <a:t>37</a:t>
            </a:fld>
            <a:endParaRPr lang="en-US" altLang="en-US" sz="1600">
              <a:latin typeface="Berlin Sans FB" panose="020E0602020502020306"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p:txBody>
          <a:bodyPr/>
          <a:lstStyle/>
          <a:p>
            <a:r>
              <a:rPr lang="en-US" altLang="en-US"/>
              <a:t>Generally, the amount of each of the above types of inventory would be disclosed either on the face of the balance sheet or in the footnotes.</a:t>
            </a:r>
          </a:p>
          <a:p>
            <a:pPr>
              <a:lnSpc>
                <a:spcPct val="60000"/>
              </a:lnSpc>
            </a:pPr>
            <a:endParaRPr lang="en-US" altLang="en-US"/>
          </a:p>
          <a:p>
            <a:r>
              <a:rPr lang="en-US" altLang="en-US"/>
              <a:t>For Typical, inventory the cost of items on hand that were purchased and/or manufactured for sale to customers.</a:t>
            </a:r>
          </a:p>
        </p:txBody>
      </p:sp>
      <p:sp>
        <p:nvSpPr>
          <p:cNvPr id="44035" name="Rectangle 4"/>
          <p:cNvSpPr>
            <a:spLocks noGrp="1" noChangeArrowheads="1"/>
          </p:cNvSpPr>
          <p:nvPr>
            <p:ph type="title"/>
          </p:nvPr>
        </p:nvSpPr>
        <p:spPr>
          <a:noFill/>
        </p:spPr>
        <p:txBody>
          <a:bodyPr/>
          <a:lstStyle/>
          <a:p>
            <a:r>
              <a:rPr lang="en-US" altLang="en-US"/>
              <a:t>The Balance Sheet, Assets, Inventory, continued</a:t>
            </a:r>
          </a:p>
        </p:txBody>
      </p:sp>
      <p:sp>
        <p:nvSpPr>
          <p:cNvPr id="440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1E55D75-553E-48A7-A9F7-B4D0CE7D6B60}" type="slidenum">
              <a:rPr lang="en-US" altLang="en-US" sz="1600">
                <a:latin typeface="Berlin Sans FB" panose="020E0602020502020306" pitchFamily="34" charset="0"/>
              </a:rPr>
              <a:pPr>
                <a:spcBef>
                  <a:spcPct val="0"/>
                </a:spcBef>
                <a:buClrTx/>
                <a:buSzTx/>
                <a:buFontTx/>
                <a:buNone/>
              </a:pPr>
              <a:t>38</a:t>
            </a:fld>
            <a:endParaRPr lang="en-US" altLang="en-US" sz="1600">
              <a:latin typeface="Berlin Sans FB" panose="020E0602020502020306"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p:txBody>
          <a:bodyPr/>
          <a:lstStyle/>
          <a:p>
            <a:r>
              <a:rPr lang="en-US" altLang="en-US"/>
              <a:t>In valuing inventories, the lower of cost or market rule or method is used.</a:t>
            </a:r>
          </a:p>
          <a:p>
            <a:pPr>
              <a:lnSpc>
                <a:spcPct val="50000"/>
              </a:lnSpc>
            </a:pPr>
            <a:endParaRPr lang="en-US" altLang="en-US"/>
          </a:p>
          <a:p>
            <a:r>
              <a:rPr lang="en-US" altLang="en-US"/>
              <a:t>This rule values inventory at its cost or market price, whichever is lower.</a:t>
            </a:r>
          </a:p>
          <a:p>
            <a:pPr>
              <a:lnSpc>
                <a:spcPct val="50000"/>
              </a:lnSpc>
            </a:pPr>
            <a:endParaRPr lang="en-US" altLang="en-US"/>
          </a:p>
          <a:p>
            <a:r>
              <a:rPr lang="en-US" altLang="en-US" i="1">
                <a:solidFill>
                  <a:schemeClr val="accent1"/>
                </a:solidFill>
              </a:rPr>
              <a:t>Market value</a:t>
            </a:r>
            <a:r>
              <a:rPr lang="en-US" altLang="en-US" i="1"/>
              <a:t> </a:t>
            </a:r>
            <a:r>
              <a:rPr lang="en-US" altLang="en-US"/>
              <a:t>is the current cost of replacing the inventory by purchase or manufacture.</a:t>
            </a:r>
          </a:p>
        </p:txBody>
      </p:sp>
      <p:sp>
        <p:nvSpPr>
          <p:cNvPr id="45059" name="Rectangle 3"/>
          <p:cNvSpPr>
            <a:spLocks noGrp="1" noChangeArrowheads="1"/>
          </p:cNvSpPr>
          <p:nvPr>
            <p:ph type="title"/>
          </p:nvPr>
        </p:nvSpPr>
        <p:spPr>
          <a:noFill/>
        </p:spPr>
        <p:txBody>
          <a:bodyPr/>
          <a:lstStyle/>
          <a:p>
            <a:r>
              <a:rPr lang="en-US" altLang="en-US"/>
              <a:t>The Balance Sheet, Assets , Inventory, continued</a:t>
            </a:r>
          </a:p>
        </p:txBody>
      </p:sp>
      <p:sp>
        <p:nvSpPr>
          <p:cNvPr id="450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EF0EB15-C1FD-4A31-BA75-9E0D5D34D52F}" type="slidenum">
              <a:rPr lang="en-US" altLang="en-US" sz="1600">
                <a:latin typeface="Berlin Sans FB" panose="020E0602020502020306" pitchFamily="34" charset="0"/>
              </a:rPr>
              <a:pPr>
                <a:spcBef>
                  <a:spcPct val="0"/>
                </a:spcBef>
                <a:buClrTx/>
                <a:buSzTx/>
                <a:buFontTx/>
                <a:buNone/>
              </a:pPr>
              <a:t>39</a:t>
            </a:fld>
            <a:endParaRPr lang="en-US" altLang="en-US" sz="1600">
              <a:latin typeface="Berlin Sans FB" panose="020E0602020502020306"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THE BALANCE SHEET</a:t>
            </a:r>
          </a:p>
        </p:txBody>
      </p:sp>
      <p:sp>
        <p:nvSpPr>
          <p:cNvPr id="9219" name="Rectangle 3"/>
          <p:cNvSpPr>
            <a:spLocks noGrp="1" noChangeArrowheads="1"/>
          </p:cNvSpPr>
          <p:nvPr>
            <p:ph type="body" idx="1"/>
          </p:nvPr>
        </p:nvSpPr>
        <p:spPr/>
        <p:txBody>
          <a:bodyPr/>
          <a:lstStyle/>
          <a:p>
            <a:r>
              <a:rPr lang="en-US" altLang="en-US" sz="3600"/>
              <a:t>The balance sheet portrays the financial position of the company by showing what the company owns and what it owes at the report date.  It is a snapshot, since it reports the company’s financial position at a specific point in time. </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32065BE-E052-4C37-8FE6-8BE12B56C035}" type="slidenum">
              <a:rPr lang="en-US" altLang="en-US" sz="1600">
                <a:latin typeface="Berlin Sans FB" panose="020E0602020502020306" pitchFamily="34" charset="0"/>
              </a:rPr>
              <a:pPr>
                <a:spcBef>
                  <a:spcPct val="0"/>
                </a:spcBef>
                <a:buClrTx/>
                <a:buSzTx/>
                <a:buFontTx/>
                <a:buNone/>
              </a:pPr>
              <a:t>4</a:t>
            </a:fld>
            <a:endParaRPr lang="en-US" altLang="en-US" sz="1600">
              <a:latin typeface="Berlin Sans FB" panose="020E0602020502020306"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838200" y="1524000"/>
            <a:ext cx="7772400" cy="4800600"/>
          </a:xfrm>
        </p:spPr>
        <p:txBody>
          <a:bodyPr/>
          <a:lstStyle/>
          <a:p>
            <a:r>
              <a:rPr lang="en-US" altLang="en-US"/>
              <a:t>The market rule provides a conservative figure.</a:t>
            </a:r>
          </a:p>
          <a:p>
            <a:pPr>
              <a:lnSpc>
                <a:spcPct val="0"/>
              </a:lnSpc>
            </a:pPr>
            <a:endParaRPr lang="en-US" altLang="en-US"/>
          </a:p>
          <a:p>
            <a:r>
              <a:rPr lang="en-US" altLang="en-US"/>
              <a:t>The value for balance sheet purposes under this method usually will be cost.</a:t>
            </a:r>
          </a:p>
          <a:p>
            <a:pPr>
              <a:lnSpc>
                <a:spcPct val="10000"/>
              </a:lnSpc>
            </a:pPr>
            <a:endParaRPr lang="en-US" altLang="en-US"/>
          </a:p>
          <a:p>
            <a:r>
              <a:rPr lang="en-US" altLang="en-US"/>
              <a:t>Where deterioration, obsolescence, a decline in prices or other factors are expected to result in the selling or disposing of inventories below cost, the lower market price would be used.</a:t>
            </a:r>
          </a:p>
        </p:txBody>
      </p:sp>
      <p:sp>
        <p:nvSpPr>
          <p:cNvPr id="46083" name="Rectangle 3"/>
          <p:cNvSpPr>
            <a:spLocks noGrp="1" noChangeArrowheads="1"/>
          </p:cNvSpPr>
          <p:nvPr>
            <p:ph type="title"/>
          </p:nvPr>
        </p:nvSpPr>
        <p:spPr>
          <a:noFill/>
        </p:spPr>
        <p:txBody>
          <a:bodyPr/>
          <a:lstStyle/>
          <a:p>
            <a:r>
              <a:rPr lang="en-US" altLang="en-US"/>
              <a:t>The Balance Sheet, Assets , Inventory, continued</a:t>
            </a:r>
          </a:p>
        </p:txBody>
      </p:sp>
      <p:sp>
        <p:nvSpPr>
          <p:cNvPr id="460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252EF9E-DD9B-4535-85B2-1D0852DCCB8D}" type="slidenum">
              <a:rPr lang="en-US" altLang="en-US" sz="1600">
                <a:latin typeface="Berlin Sans FB" panose="020E0602020502020306" pitchFamily="34" charset="0"/>
              </a:rPr>
              <a:pPr>
                <a:spcBef>
                  <a:spcPct val="0"/>
                </a:spcBef>
                <a:buClrTx/>
                <a:buSzTx/>
                <a:buFontTx/>
                <a:buNone/>
              </a:pPr>
              <a:t>40</a:t>
            </a:fld>
            <a:endParaRPr lang="en-US" altLang="en-US" sz="1600">
              <a:latin typeface="Berlin Sans FB" panose="020E0602020502020306"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p:txBody>
          <a:bodyPr/>
          <a:lstStyle/>
          <a:p>
            <a:r>
              <a:rPr lang="en-US" altLang="en-US"/>
              <a:t>A manufacturer’s inventories consist of quantities of physical products assembled form various materials.</a:t>
            </a:r>
          </a:p>
          <a:p>
            <a:pPr>
              <a:lnSpc>
                <a:spcPct val="60000"/>
              </a:lnSpc>
            </a:pPr>
            <a:endParaRPr lang="en-US" altLang="en-US"/>
          </a:p>
          <a:p>
            <a:r>
              <a:rPr lang="en-US" altLang="en-US"/>
              <a:t>Inventory valuation includes the direct costs of purchasing the various materials used to produce the company’s products and an allocation of the production expenses to make those products.</a:t>
            </a:r>
          </a:p>
        </p:txBody>
      </p:sp>
      <p:sp>
        <p:nvSpPr>
          <p:cNvPr id="47107" name="Rectangle 3"/>
          <p:cNvSpPr>
            <a:spLocks noGrp="1" noChangeArrowheads="1"/>
          </p:cNvSpPr>
          <p:nvPr>
            <p:ph type="title"/>
          </p:nvPr>
        </p:nvSpPr>
        <p:spPr>
          <a:noFill/>
        </p:spPr>
        <p:txBody>
          <a:bodyPr/>
          <a:lstStyle/>
          <a:p>
            <a:r>
              <a:rPr lang="en-US" altLang="en-US"/>
              <a:t>The Balance Sheet, Assets , Inventory, continued</a:t>
            </a:r>
          </a:p>
        </p:txBody>
      </p:sp>
      <p:sp>
        <p:nvSpPr>
          <p:cNvPr id="471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FDBB816-6222-4959-9BAD-4054EBD772CF}" type="slidenum">
              <a:rPr lang="en-US" altLang="en-US" sz="1600">
                <a:latin typeface="Berlin Sans FB" panose="020E0602020502020306" pitchFamily="34" charset="0"/>
              </a:rPr>
              <a:pPr>
                <a:spcBef>
                  <a:spcPct val="0"/>
                </a:spcBef>
                <a:buClrTx/>
                <a:buSzTx/>
                <a:buFontTx/>
                <a:buNone/>
              </a:pPr>
              <a:t>41</a:t>
            </a:fld>
            <a:endParaRPr lang="en-US" altLang="en-US" sz="1600">
              <a:latin typeface="Berlin Sans FB" panose="020E0602020502020306"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p:txBody>
          <a:bodyPr/>
          <a:lstStyle/>
          <a:p>
            <a:r>
              <a:rPr lang="en-US" altLang="en-US"/>
              <a:t>Manufacturers use cost accounting systems to allocate such expenses.</a:t>
            </a:r>
          </a:p>
          <a:p>
            <a:pPr>
              <a:lnSpc>
                <a:spcPct val="50000"/>
              </a:lnSpc>
            </a:pPr>
            <a:endParaRPr lang="en-US" altLang="en-US"/>
          </a:p>
          <a:p>
            <a:r>
              <a:rPr lang="en-US" altLang="en-US"/>
              <a:t>When the individual costs for inventory are added up, they comprise the inventory valuation.</a:t>
            </a:r>
          </a:p>
        </p:txBody>
      </p:sp>
      <p:sp>
        <p:nvSpPr>
          <p:cNvPr id="48131" name="Rectangle 3"/>
          <p:cNvSpPr>
            <a:spLocks noGrp="1" noChangeArrowheads="1"/>
          </p:cNvSpPr>
          <p:nvPr>
            <p:ph type="title"/>
          </p:nvPr>
        </p:nvSpPr>
        <p:spPr>
          <a:noFill/>
        </p:spPr>
        <p:txBody>
          <a:bodyPr/>
          <a:lstStyle/>
          <a:p>
            <a:r>
              <a:rPr lang="en-US" altLang="en-US"/>
              <a:t>The Balance Sheet, Assets , Inventory, continued</a:t>
            </a:r>
          </a:p>
        </p:txBody>
      </p:sp>
      <p:sp>
        <p:nvSpPr>
          <p:cNvPr id="48132" name="Text Box 4"/>
          <p:cNvSpPr txBox="1">
            <a:spLocks noChangeArrowheads="1"/>
          </p:cNvSpPr>
          <p:nvPr/>
        </p:nvSpPr>
        <p:spPr bwMode="auto">
          <a:xfrm>
            <a:off x="2133600" y="5105400"/>
            <a:ext cx="5072063" cy="5191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a:t>4   Inventories                 $180,000</a:t>
            </a:r>
          </a:p>
        </p:txBody>
      </p:sp>
      <p:sp>
        <p:nvSpPr>
          <p:cNvPr id="4813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EB18AAD-7332-40EB-AB87-331AD904F643}" type="slidenum">
              <a:rPr lang="en-US" altLang="en-US" sz="1600">
                <a:latin typeface="Berlin Sans FB" panose="020E0602020502020306" pitchFamily="34" charset="0"/>
              </a:rPr>
              <a:pPr>
                <a:spcBef>
                  <a:spcPct val="0"/>
                </a:spcBef>
                <a:buClrTx/>
                <a:buSzTx/>
                <a:buFontTx/>
                <a:buNone/>
              </a:pPr>
              <a:t>42</a:t>
            </a:fld>
            <a:endParaRPr lang="en-US" altLang="en-US" sz="1600">
              <a:latin typeface="Berlin Sans FB" panose="020E0602020502020306"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p:txBody>
          <a:bodyPr/>
          <a:lstStyle/>
          <a:p>
            <a:r>
              <a:rPr lang="en-US" altLang="en-US"/>
              <a:t>During the year, Typical paid fire insurance premiums and advertising charges for periods after the balance sheet date.</a:t>
            </a:r>
          </a:p>
          <a:p>
            <a:pPr>
              <a:lnSpc>
                <a:spcPct val="60000"/>
              </a:lnSpc>
            </a:pPr>
            <a:endParaRPr lang="en-US" altLang="en-US"/>
          </a:p>
          <a:p>
            <a:r>
              <a:rPr lang="en-US" altLang="en-US"/>
              <a:t>Since Typical has the contractual right to that insurance and advertising service after the balance sheet date, </a:t>
            </a:r>
            <a:r>
              <a:rPr lang="en-US" altLang="en-US" i="1"/>
              <a:t>it has an asset</a:t>
            </a:r>
            <a:r>
              <a:rPr lang="en-US" altLang="en-US"/>
              <a:t>, which will be used after year end.</a:t>
            </a:r>
          </a:p>
        </p:txBody>
      </p:sp>
      <p:sp>
        <p:nvSpPr>
          <p:cNvPr id="49155" name="Rectangle 3"/>
          <p:cNvSpPr>
            <a:spLocks noGrp="1" noChangeArrowheads="1"/>
          </p:cNvSpPr>
          <p:nvPr>
            <p:ph type="title"/>
          </p:nvPr>
        </p:nvSpPr>
        <p:spPr>
          <a:noFill/>
        </p:spPr>
        <p:txBody>
          <a:bodyPr/>
          <a:lstStyle/>
          <a:p>
            <a:r>
              <a:rPr lang="en-US" altLang="en-US"/>
              <a:t>The Balance Sheet, Assets, Prepaid Expenses</a:t>
            </a:r>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403C859-5F17-4799-8231-63395952307A}" type="slidenum">
              <a:rPr lang="en-US" altLang="en-US" sz="1600">
                <a:latin typeface="Berlin Sans FB" panose="020E0602020502020306" pitchFamily="34" charset="0"/>
              </a:rPr>
              <a:pPr>
                <a:spcBef>
                  <a:spcPct val="0"/>
                </a:spcBef>
                <a:buClrTx/>
                <a:buSzTx/>
                <a:buFontTx/>
                <a:buNone/>
              </a:pPr>
              <a:t>43</a:t>
            </a:fld>
            <a:endParaRPr lang="en-US" altLang="en-US" sz="1600">
              <a:latin typeface="Berlin Sans FB" panose="020E0602020502020306"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838200" y="1828800"/>
            <a:ext cx="7772400" cy="4114800"/>
          </a:xfrm>
        </p:spPr>
        <p:txBody>
          <a:bodyPr/>
          <a:lstStyle/>
          <a:p>
            <a:r>
              <a:rPr lang="en-US" altLang="en-US"/>
              <a:t>Typical has simply “prepaid” (paid in advance) for the right to use this service.</a:t>
            </a:r>
          </a:p>
          <a:p>
            <a:pPr>
              <a:lnSpc>
                <a:spcPct val="60000"/>
              </a:lnSpc>
            </a:pPr>
            <a:endParaRPr lang="en-US" altLang="en-US"/>
          </a:p>
          <a:p>
            <a:r>
              <a:rPr lang="en-US" altLang="en-US"/>
              <a:t>If these payments had not been made, the company would have more cash in the bank.</a:t>
            </a:r>
          </a:p>
          <a:p>
            <a:endParaRPr lang="en-US" altLang="en-US"/>
          </a:p>
        </p:txBody>
      </p:sp>
      <p:sp>
        <p:nvSpPr>
          <p:cNvPr id="50179" name="Rectangle 3"/>
          <p:cNvSpPr>
            <a:spLocks noGrp="1" noChangeArrowheads="1"/>
          </p:cNvSpPr>
          <p:nvPr>
            <p:ph type="title"/>
          </p:nvPr>
        </p:nvSpPr>
        <p:spPr>
          <a:noFill/>
        </p:spPr>
        <p:txBody>
          <a:bodyPr/>
          <a:lstStyle/>
          <a:p>
            <a:r>
              <a:rPr lang="en-US" altLang="en-US"/>
              <a:t>The Balance Sheet, Assets, Prepaid Expenses, continued</a:t>
            </a:r>
          </a:p>
        </p:txBody>
      </p:sp>
      <p:sp>
        <p:nvSpPr>
          <p:cNvPr id="501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E513855-B0B7-46A5-B8B5-CE70BD778F8F}" type="slidenum">
              <a:rPr lang="en-US" altLang="en-US" sz="1600">
                <a:latin typeface="Berlin Sans FB" panose="020E0602020502020306" pitchFamily="34" charset="0"/>
              </a:rPr>
              <a:pPr>
                <a:spcBef>
                  <a:spcPct val="0"/>
                </a:spcBef>
                <a:buClrTx/>
                <a:buSzTx/>
                <a:buFontTx/>
                <a:buNone/>
              </a:pPr>
              <a:t>44</a:t>
            </a:fld>
            <a:endParaRPr lang="en-US" altLang="en-US" sz="1600">
              <a:latin typeface="Berlin Sans FB" panose="020E0602020502020306"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p:txBody>
          <a:bodyPr/>
          <a:lstStyle/>
          <a:p>
            <a:r>
              <a:rPr lang="en-US" altLang="en-US"/>
              <a:t>Payments made for which the company had not yet received benefits, but for which it will receive benefits within the year, are current assets as prepaid expenses.</a:t>
            </a:r>
          </a:p>
        </p:txBody>
      </p:sp>
      <p:sp>
        <p:nvSpPr>
          <p:cNvPr id="51203" name="Rectangle 3"/>
          <p:cNvSpPr>
            <a:spLocks noGrp="1" noChangeArrowheads="1"/>
          </p:cNvSpPr>
          <p:nvPr>
            <p:ph type="title"/>
          </p:nvPr>
        </p:nvSpPr>
        <p:spPr>
          <a:noFill/>
        </p:spPr>
        <p:txBody>
          <a:bodyPr/>
          <a:lstStyle/>
          <a:p>
            <a:r>
              <a:rPr lang="en-US" altLang="en-US"/>
              <a:t>The Balance Sheet, Assets , Prepaid Expenses, continued</a:t>
            </a:r>
          </a:p>
        </p:txBody>
      </p:sp>
      <p:sp>
        <p:nvSpPr>
          <p:cNvPr id="51204" name="Text Box 4"/>
          <p:cNvSpPr txBox="1">
            <a:spLocks noChangeArrowheads="1"/>
          </p:cNvSpPr>
          <p:nvPr/>
        </p:nvSpPr>
        <p:spPr bwMode="auto">
          <a:xfrm>
            <a:off x="762000" y="4191000"/>
            <a:ext cx="7939088" cy="5191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a:t>5   Prepaid expenses and other current assets     $4,000</a:t>
            </a:r>
          </a:p>
        </p:txBody>
      </p:sp>
      <p:sp>
        <p:nvSpPr>
          <p:cNvPr id="5120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6105034-616A-402F-BB26-20BB86CF0404}" type="slidenum">
              <a:rPr lang="en-US" altLang="en-US" sz="1600">
                <a:latin typeface="Berlin Sans FB" panose="020E0602020502020306" pitchFamily="34" charset="0"/>
              </a:rPr>
              <a:pPr>
                <a:spcBef>
                  <a:spcPct val="0"/>
                </a:spcBef>
                <a:buClrTx/>
                <a:buSzTx/>
                <a:buFontTx/>
                <a:buNone/>
              </a:pPr>
              <a:t>45</a:t>
            </a:fld>
            <a:endParaRPr lang="en-US" altLang="en-US" sz="1600">
              <a:latin typeface="Berlin Sans FB" panose="020E0602020502020306"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p:txBody>
          <a:bodyPr/>
          <a:lstStyle/>
          <a:p>
            <a:pPr>
              <a:buFont typeface="Monotype Sorts" pitchFamily="2" charset="2"/>
              <a:buNone/>
            </a:pPr>
            <a:r>
              <a:rPr lang="en-US" altLang="en-US"/>
              <a:t>To Summarize the total Current assets item includes:</a:t>
            </a:r>
          </a:p>
          <a:p>
            <a:r>
              <a:rPr lang="en-US" altLang="en-US"/>
              <a:t>Cash</a:t>
            </a:r>
          </a:p>
          <a:p>
            <a:r>
              <a:rPr lang="en-US" altLang="en-US"/>
              <a:t>Marketable Securities</a:t>
            </a:r>
          </a:p>
          <a:p>
            <a:r>
              <a:rPr lang="en-US" altLang="en-US"/>
              <a:t>Accounts receivable</a:t>
            </a:r>
          </a:p>
          <a:p>
            <a:r>
              <a:rPr lang="en-US" altLang="en-US"/>
              <a:t>Inventories</a:t>
            </a:r>
          </a:p>
          <a:p>
            <a:r>
              <a:rPr lang="en-US" altLang="en-US"/>
              <a:t>Prepaid Expenses</a:t>
            </a:r>
          </a:p>
        </p:txBody>
      </p:sp>
      <p:sp>
        <p:nvSpPr>
          <p:cNvPr id="52227" name="Rectangle 3"/>
          <p:cNvSpPr>
            <a:spLocks noGrp="1" noChangeArrowheads="1"/>
          </p:cNvSpPr>
          <p:nvPr>
            <p:ph type="title"/>
          </p:nvPr>
        </p:nvSpPr>
        <p:spPr>
          <a:noFill/>
        </p:spPr>
        <p:txBody>
          <a:bodyPr/>
          <a:lstStyle/>
          <a:p>
            <a:r>
              <a:rPr lang="en-US" altLang="en-US"/>
              <a:t>The Balance Sheet, Assets, </a:t>
            </a:r>
            <a:br>
              <a:rPr lang="en-US" altLang="en-US"/>
            </a:br>
            <a:r>
              <a:rPr lang="en-US" altLang="en-US"/>
              <a:t>Total Current Assets</a:t>
            </a:r>
          </a:p>
        </p:txBody>
      </p:sp>
      <p:sp>
        <p:nvSpPr>
          <p:cNvPr id="52228" name="Text Box 4"/>
          <p:cNvSpPr txBox="1">
            <a:spLocks noChangeArrowheads="1"/>
          </p:cNvSpPr>
          <p:nvPr/>
        </p:nvSpPr>
        <p:spPr bwMode="auto">
          <a:xfrm>
            <a:off x="1752600" y="5791200"/>
            <a:ext cx="5969000" cy="5191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a:t>6   Total Current Assets            $405,800</a:t>
            </a:r>
          </a:p>
        </p:txBody>
      </p:sp>
      <p:sp>
        <p:nvSpPr>
          <p:cNvPr id="5222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6109BF6-5B64-42DE-90D9-083214A16446}" type="slidenum">
              <a:rPr lang="en-US" altLang="en-US" sz="1600">
                <a:latin typeface="Berlin Sans FB" panose="020E0602020502020306" pitchFamily="34" charset="0"/>
              </a:rPr>
              <a:pPr>
                <a:spcBef>
                  <a:spcPct val="0"/>
                </a:spcBef>
                <a:buClrTx/>
                <a:buSzTx/>
                <a:buFontTx/>
                <a:buNone/>
              </a:pPr>
              <a:t>46</a:t>
            </a:fld>
            <a:endParaRPr lang="en-US" altLang="en-US" sz="1600">
              <a:latin typeface="Berlin Sans FB" panose="020E0602020502020306"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609600" y="1600200"/>
            <a:ext cx="8153400" cy="4953000"/>
          </a:xfrm>
        </p:spPr>
        <p:txBody>
          <a:bodyPr/>
          <a:lstStyle/>
          <a:p>
            <a:r>
              <a:rPr lang="en-US" altLang="en-US"/>
              <a:t>These assets are </a:t>
            </a:r>
            <a:r>
              <a:rPr lang="en-US" altLang="en-US" i="1"/>
              <a:t>working</a:t>
            </a:r>
            <a:r>
              <a:rPr lang="en-US" altLang="en-US"/>
              <a:t> assets in the sense that they are </a:t>
            </a:r>
            <a:r>
              <a:rPr lang="en-US" altLang="en-US" i="1"/>
              <a:t>liquid</a:t>
            </a:r>
            <a:r>
              <a:rPr lang="en-US" altLang="en-US"/>
              <a:t> meaning they can and will, in the near term, be converted into cash for other business purposes or consumed in the business.</a:t>
            </a:r>
          </a:p>
          <a:p>
            <a:pPr>
              <a:lnSpc>
                <a:spcPct val="70000"/>
              </a:lnSpc>
            </a:pPr>
            <a:endParaRPr lang="en-US" altLang="en-US"/>
          </a:p>
          <a:p>
            <a:r>
              <a:rPr lang="en-US" altLang="en-US"/>
              <a:t>Inventories, when sold, become accounts receivable; receivables, upon collection, become cash; and the cash can then be used to pay the company’s debts and operating expenses.</a:t>
            </a:r>
          </a:p>
        </p:txBody>
      </p:sp>
      <p:sp>
        <p:nvSpPr>
          <p:cNvPr id="53251" name="Rectangle 3"/>
          <p:cNvSpPr>
            <a:spLocks noGrp="1" noChangeArrowheads="1"/>
          </p:cNvSpPr>
          <p:nvPr>
            <p:ph type="title"/>
          </p:nvPr>
        </p:nvSpPr>
        <p:spPr>
          <a:noFill/>
        </p:spPr>
        <p:txBody>
          <a:bodyPr/>
          <a:lstStyle/>
          <a:p>
            <a:r>
              <a:rPr lang="en-US" altLang="en-US"/>
              <a:t>The Balance Sheet, Assets, </a:t>
            </a:r>
            <a:br>
              <a:rPr lang="en-US" altLang="en-US"/>
            </a:br>
            <a:r>
              <a:rPr lang="en-US" altLang="en-US"/>
              <a:t>Total Current Assets, cont.</a:t>
            </a:r>
          </a:p>
        </p:txBody>
      </p:sp>
      <p:sp>
        <p:nvSpPr>
          <p:cNvPr id="532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9704CED-40B6-433F-A5C9-865973BE8CF2}" type="slidenum">
              <a:rPr lang="en-US" altLang="en-US" sz="1600">
                <a:latin typeface="Berlin Sans FB" panose="020E0602020502020306" pitchFamily="34" charset="0"/>
              </a:rPr>
              <a:pPr>
                <a:spcBef>
                  <a:spcPct val="0"/>
                </a:spcBef>
                <a:buClrTx/>
                <a:buSzTx/>
                <a:buFontTx/>
                <a:buNone/>
              </a:pPr>
              <a:t>47</a:t>
            </a:fld>
            <a:endParaRPr lang="en-US" altLang="en-US" sz="1600">
              <a:latin typeface="Berlin Sans FB" panose="020E0602020502020306"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838200" y="2133600"/>
            <a:ext cx="7772400" cy="3733800"/>
          </a:xfrm>
        </p:spPr>
        <p:txBody>
          <a:bodyPr/>
          <a:lstStyle/>
          <a:p>
            <a:r>
              <a:rPr lang="en-US" altLang="en-US" i="1">
                <a:solidFill>
                  <a:schemeClr val="accent1"/>
                </a:solidFill>
              </a:rPr>
              <a:t>Property, plant and equipment</a:t>
            </a:r>
            <a:r>
              <a:rPr lang="en-US" altLang="en-US"/>
              <a:t> consists of assets not intended for sale that are used to manufacture, display, warehouse and transport the company’s products and house it employees.</a:t>
            </a:r>
          </a:p>
        </p:txBody>
      </p:sp>
      <p:sp>
        <p:nvSpPr>
          <p:cNvPr id="54275" name="Rectangle 3"/>
          <p:cNvSpPr>
            <a:spLocks noGrp="1" noChangeArrowheads="1"/>
          </p:cNvSpPr>
          <p:nvPr>
            <p:ph type="title"/>
          </p:nvPr>
        </p:nvSpPr>
        <p:spPr>
          <a:noFill/>
        </p:spPr>
        <p:txBody>
          <a:bodyPr/>
          <a:lstStyle/>
          <a:p>
            <a:r>
              <a:rPr lang="en-US" altLang="en-US"/>
              <a:t>The Balance Sheet, Assets, Property, Plant and Equipment</a:t>
            </a:r>
          </a:p>
        </p:txBody>
      </p:sp>
      <p:sp>
        <p:nvSpPr>
          <p:cNvPr id="542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E46FE77-C5AA-45A7-B931-21B773035D54}" type="slidenum">
              <a:rPr lang="en-US" altLang="en-US" sz="1600">
                <a:latin typeface="Berlin Sans FB" panose="020E0602020502020306" pitchFamily="34" charset="0"/>
              </a:rPr>
              <a:pPr>
                <a:spcBef>
                  <a:spcPct val="0"/>
                </a:spcBef>
                <a:buClrTx/>
                <a:buSzTx/>
                <a:buFontTx/>
                <a:buNone/>
              </a:pPr>
              <a:t>48</a:t>
            </a:fld>
            <a:endParaRPr lang="en-US" altLang="en-US" sz="1600">
              <a:latin typeface="Berlin Sans FB" panose="020E0602020502020306"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342900"/>
            <a:ext cx="8534400" cy="1104900"/>
          </a:xfrm>
        </p:spPr>
        <p:txBody>
          <a:bodyPr/>
          <a:lstStyle/>
          <a:p>
            <a:r>
              <a:rPr lang="en-US" altLang="en-US"/>
              <a:t>The Balance Sheet, Assets, Property, Plant and Equipment</a:t>
            </a:r>
          </a:p>
        </p:txBody>
      </p:sp>
      <p:sp>
        <p:nvSpPr>
          <p:cNvPr id="55299" name="Rectangle 3"/>
          <p:cNvSpPr>
            <a:spLocks noGrp="1" noChangeArrowheads="1"/>
          </p:cNvSpPr>
          <p:nvPr>
            <p:ph type="body" idx="1"/>
          </p:nvPr>
        </p:nvSpPr>
        <p:spPr/>
        <p:txBody>
          <a:bodyPr/>
          <a:lstStyle/>
          <a:p>
            <a:r>
              <a:rPr lang="en-US" altLang="en-US"/>
              <a:t>This category includes:</a:t>
            </a:r>
          </a:p>
          <a:p>
            <a:r>
              <a:rPr lang="en-US" altLang="en-US"/>
              <a:t>Land</a:t>
            </a:r>
          </a:p>
          <a:p>
            <a:r>
              <a:rPr lang="en-US" altLang="en-US"/>
              <a:t>Building</a:t>
            </a:r>
          </a:p>
          <a:p>
            <a:r>
              <a:rPr lang="en-US" altLang="en-US"/>
              <a:t>Machinery</a:t>
            </a:r>
          </a:p>
          <a:p>
            <a:r>
              <a:rPr lang="en-US" altLang="en-US"/>
              <a:t>Equipment</a:t>
            </a:r>
          </a:p>
          <a:p>
            <a:r>
              <a:rPr lang="en-US" altLang="en-US"/>
              <a:t>Furniture</a:t>
            </a:r>
          </a:p>
          <a:p>
            <a:r>
              <a:rPr lang="en-US" altLang="en-US"/>
              <a:t>Automobiles</a:t>
            </a:r>
          </a:p>
        </p:txBody>
      </p:sp>
      <p:sp>
        <p:nvSpPr>
          <p:cNvPr id="553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C9F0008-6A9A-4650-A470-B97C42372B03}" type="slidenum">
              <a:rPr lang="en-US" altLang="en-US" sz="1600">
                <a:latin typeface="Berlin Sans FB" panose="020E0602020502020306" pitchFamily="34" charset="0"/>
              </a:rPr>
              <a:pPr>
                <a:spcBef>
                  <a:spcPct val="0"/>
                </a:spcBef>
                <a:buClrTx/>
                <a:buSzTx/>
                <a:buFontTx/>
                <a:buNone/>
              </a:pPr>
              <a:t>49</a:t>
            </a:fld>
            <a:endParaRPr lang="en-US" altLang="en-US" sz="1600">
              <a:latin typeface="Berlin Sans FB" panose="020E0602020502020306"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cap="all" dirty="0"/>
              <a:t>The Income Statement</a:t>
            </a:r>
          </a:p>
        </p:txBody>
      </p:sp>
      <p:sp>
        <p:nvSpPr>
          <p:cNvPr id="10243" name="Rectangle 3"/>
          <p:cNvSpPr>
            <a:spLocks noGrp="1" noChangeArrowheads="1"/>
          </p:cNvSpPr>
          <p:nvPr>
            <p:ph type="body" idx="1"/>
          </p:nvPr>
        </p:nvSpPr>
        <p:spPr/>
        <p:txBody>
          <a:bodyPr/>
          <a:lstStyle/>
          <a:p>
            <a:r>
              <a:rPr lang="en-US" altLang="en-US" sz="3600"/>
              <a:t>The Income Statement can be thought of more like a motion picture, since it reports on how a company performed during the period(s) presented and shows whether that company’s operations have resulted in a profit or loss.</a:t>
            </a:r>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06BDCD4-D11E-4B4F-9002-56B46E93D628}" type="slidenum">
              <a:rPr lang="en-US" altLang="en-US" sz="1600">
                <a:latin typeface="Berlin Sans FB" panose="020E0602020502020306" pitchFamily="34" charset="0"/>
              </a:rPr>
              <a:pPr>
                <a:spcBef>
                  <a:spcPct val="0"/>
                </a:spcBef>
                <a:buClrTx/>
                <a:buSzTx/>
                <a:buFontTx/>
                <a:buNone/>
              </a:pPr>
              <a:t>5</a:t>
            </a:fld>
            <a:endParaRPr lang="en-US" altLang="en-US" sz="1600">
              <a:latin typeface="Berlin Sans FB" panose="020E0602020502020306"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The Balance Sheet, Assets, Property, Plant and Equipment</a:t>
            </a:r>
          </a:p>
        </p:txBody>
      </p:sp>
      <p:sp>
        <p:nvSpPr>
          <p:cNvPr id="56323" name="Rectangle 3"/>
          <p:cNvSpPr>
            <a:spLocks noGrp="1" noChangeArrowheads="1"/>
          </p:cNvSpPr>
          <p:nvPr>
            <p:ph type="body" idx="1"/>
          </p:nvPr>
        </p:nvSpPr>
        <p:spPr>
          <a:xfrm>
            <a:off x="838200" y="1600200"/>
            <a:ext cx="7772400" cy="4114800"/>
          </a:xfrm>
        </p:spPr>
        <p:txBody>
          <a:bodyPr/>
          <a:lstStyle/>
          <a:p>
            <a:r>
              <a:rPr lang="en-US" altLang="en-US"/>
              <a:t>The generally accepted method for reporting fixed assets is cost minus the depreciation accumulated through the date of the balance sheet.  </a:t>
            </a:r>
          </a:p>
        </p:txBody>
      </p:sp>
      <p:sp>
        <p:nvSpPr>
          <p:cNvPr id="56324" name="Text Box 4"/>
          <p:cNvSpPr txBox="1">
            <a:spLocks noChangeArrowheads="1"/>
          </p:cNvSpPr>
          <p:nvPr/>
        </p:nvSpPr>
        <p:spPr bwMode="auto">
          <a:xfrm>
            <a:off x="762000" y="3581400"/>
            <a:ext cx="8001000" cy="30813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a:t>Property, Plant and Equipment:    Land            $30,000</a:t>
            </a:r>
          </a:p>
          <a:p>
            <a:pPr>
              <a:spcBef>
                <a:spcPct val="0"/>
              </a:spcBef>
              <a:buClrTx/>
              <a:buSzTx/>
              <a:buFontTx/>
              <a:buNone/>
            </a:pPr>
            <a:r>
              <a:rPr lang="en-US" altLang="en-US"/>
              <a:t>                                               Buildings            125,000</a:t>
            </a:r>
          </a:p>
          <a:p>
            <a:pPr>
              <a:spcBef>
                <a:spcPct val="0"/>
              </a:spcBef>
              <a:buClrTx/>
              <a:buSzTx/>
              <a:buFontTx/>
              <a:buNone/>
            </a:pPr>
            <a:r>
              <a:rPr lang="en-US" altLang="en-US"/>
              <a:t>                                             Machinery            200,000</a:t>
            </a:r>
          </a:p>
          <a:p>
            <a:pPr>
              <a:spcBef>
                <a:spcPct val="0"/>
              </a:spcBef>
              <a:buClrTx/>
              <a:buSzTx/>
              <a:buFontTx/>
              <a:buNone/>
            </a:pPr>
            <a:r>
              <a:rPr lang="en-US" altLang="en-US"/>
              <a:t>                      Leasehold improvements              15,000</a:t>
            </a:r>
          </a:p>
          <a:p>
            <a:pPr>
              <a:spcBef>
                <a:spcPct val="0"/>
              </a:spcBef>
              <a:buClrTx/>
              <a:buSzTx/>
              <a:buFontTx/>
              <a:buNone/>
            </a:pPr>
            <a:r>
              <a:rPr lang="en-US" altLang="en-US"/>
              <a:t>                          Furniture, fixtures, etc.              15,000</a:t>
            </a:r>
          </a:p>
          <a:p>
            <a:pPr>
              <a:spcBef>
                <a:spcPct val="0"/>
              </a:spcBef>
              <a:buClrTx/>
              <a:buSzTx/>
              <a:buFontTx/>
              <a:buNone/>
            </a:pPr>
            <a:endParaRPr lang="en-US" altLang="en-US"/>
          </a:p>
          <a:p>
            <a:pPr>
              <a:spcBef>
                <a:spcPct val="0"/>
              </a:spcBef>
              <a:buClrTx/>
              <a:buSzTx/>
              <a:buFontTx/>
              <a:buNone/>
            </a:pPr>
            <a:r>
              <a:rPr lang="en-US" altLang="en-US"/>
              <a:t>7   Total property, plant and equipment          $385,000  </a:t>
            </a:r>
          </a:p>
        </p:txBody>
      </p:sp>
      <p:sp>
        <p:nvSpPr>
          <p:cNvPr id="56325" name="Line 5"/>
          <p:cNvSpPr>
            <a:spLocks noChangeShapeType="1"/>
          </p:cNvSpPr>
          <p:nvPr/>
        </p:nvSpPr>
        <p:spPr bwMode="auto">
          <a:xfrm>
            <a:off x="7315200" y="58674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6" name="Slide Number Placeholder 5"/>
          <p:cNvSpPr>
            <a:spLocks noGrp="1"/>
          </p:cNvSpPr>
          <p:nvPr>
            <p:ph type="sldNum" sz="quarter" idx="10"/>
          </p:nvPr>
        </p:nvSpPr>
        <p:spPr>
          <a:xfrm>
            <a:off x="7239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3B43ECE-B00D-4F5A-A9D7-63583AA4204F}" type="slidenum">
              <a:rPr lang="en-US" altLang="en-US" sz="1600">
                <a:latin typeface="Berlin Sans FB" panose="020E0602020502020306" pitchFamily="34" charset="0"/>
              </a:rPr>
              <a:pPr>
                <a:spcBef>
                  <a:spcPct val="0"/>
                </a:spcBef>
                <a:buClrTx/>
                <a:buSzTx/>
                <a:buFontTx/>
                <a:buNone/>
              </a:pPr>
              <a:t>50</a:t>
            </a:fld>
            <a:endParaRPr lang="en-US" altLang="en-US" sz="1600">
              <a:latin typeface="Berlin Sans FB" panose="020E0602020502020306"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The Balance Sheet, Assets, Property, Plant and Equipment</a:t>
            </a:r>
          </a:p>
        </p:txBody>
      </p:sp>
      <p:sp>
        <p:nvSpPr>
          <p:cNvPr id="57347" name="Rectangle 3"/>
          <p:cNvSpPr>
            <a:spLocks noGrp="1" noChangeArrowheads="1"/>
          </p:cNvSpPr>
          <p:nvPr>
            <p:ph type="body" idx="1"/>
          </p:nvPr>
        </p:nvSpPr>
        <p:spPr/>
        <p:txBody>
          <a:bodyPr/>
          <a:lstStyle/>
          <a:p>
            <a:r>
              <a:rPr lang="en-US" altLang="en-US"/>
              <a:t>The figure displayed is not intended to reflect present market value or replacement cost, since there is no intent to sell or replace these assets in the near term.</a:t>
            </a:r>
          </a:p>
          <a:p>
            <a:pPr>
              <a:lnSpc>
                <a:spcPct val="60000"/>
              </a:lnSpc>
            </a:pPr>
            <a:endParaRPr lang="en-US" altLang="en-US"/>
          </a:p>
          <a:p>
            <a:r>
              <a:rPr lang="en-US" altLang="en-US"/>
              <a:t>The cost to ultimately replace plant and equipment at some future date might, and probably will, be higher.</a:t>
            </a:r>
          </a:p>
        </p:txBody>
      </p:sp>
      <p:sp>
        <p:nvSpPr>
          <p:cNvPr id="573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C7DEA7F-2A13-45D2-A922-244054DE2280}" type="slidenum">
              <a:rPr lang="en-US" altLang="en-US" sz="1600">
                <a:latin typeface="Berlin Sans FB" panose="020E0602020502020306" pitchFamily="34" charset="0"/>
              </a:rPr>
              <a:pPr>
                <a:spcBef>
                  <a:spcPct val="0"/>
                </a:spcBef>
                <a:buClrTx/>
                <a:buSzTx/>
                <a:buFontTx/>
                <a:buNone/>
              </a:pPr>
              <a:t>51</a:t>
            </a:fld>
            <a:endParaRPr lang="en-US" altLang="en-US" sz="1600">
              <a:latin typeface="Berlin Sans FB" panose="020E0602020502020306"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The Balance Sheet, Assets, Depreciation, cont.</a:t>
            </a:r>
          </a:p>
        </p:txBody>
      </p:sp>
      <p:sp>
        <p:nvSpPr>
          <p:cNvPr id="58371" name="Rectangle 3"/>
          <p:cNvSpPr>
            <a:spLocks noGrp="1" noChangeArrowheads="1"/>
          </p:cNvSpPr>
          <p:nvPr>
            <p:ph type="body" idx="1"/>
          </p:nvPr>
        </p:nvSpPr>
        <p:spPr/>
        <p:txBody>
          <a:bodyPr/>
          <a:lstStyle/>
          <a:p>
            <a:r>
              <a:rPr lang="en-US" altLang="en-US"/>
              <a:t>This is the practice of charging to, or expensing against, income the cost of a fixed asset over its estimated useful life.</a:t>
            </a:r>
          </a:p>
          <a:p>
            <a:pPr>
              <a:lnSpc>
                <a:spcPct val="70000"/>
              </a:lnSpc>
            </a:pPr>
            <a:endParaRPr lang="en-US" altLang="en-US"/>
          </a:p>
          <a:p>
            <a:r>
              <a:rPr lang="en-US" altLang="en-US" i="1">
                <a:solidFill>
                  <a:schemeClr val="accent1"/>
                </a:solidFill>
              </a:rPr>
              <a:t>Depreciation</a:t>
            </a:r>
            <a:r>
              <a:rPr lang="en-US" altLang="en-US"/>
              <a:t> has been defined for accounting purposes as the decline in useful value of a fixed asset due to “wear and tear” from use and the passage of time.</a:t>
            </a:r>
          </a:p>
        </p:txBody>
      </p:sp>
      <p:sp>
        <p:nvSpPr>
          <p:cNvPr id="583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B20506F-EE9E-4A3E-A1A5-96FE74B7C2EC}" type="slidenum">
              <a:rPr lang="en-US" altLang="en-US" sz="1600">
                <a:latin typeface="Berlin Sans FB" panose="020E0602020502020306" pitchFamily="34" charset="0"/>
              </a:rPr>
              <a:pPr>
                <a:spcBef>
                  <a:spcPct val="0"/>
                </a:spcBef>
                <a:buClrTx/>
                <a:buSzTx/>
                <a:buFontTx/>
                <a:buNone/>
              </a:pPr>
              <a:t>52</a:t>
            </a:fld>
            <a:endParaRPr lang="en-US" altLang="en-US" sz="1600">
              <a:latin typeface="Berlin Sans FB" panose="020E0602020502020306"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The Balance Sheet, Assets, Depreciation, cont.</a:t>
            </a:r>
          </a:p>
        </p:txBody>
      </p:sp>
      <p:sp>
        <p:nvSpPr>
          <p:cNvPr id="59395" name="Rectangle 3"/>
          <p:cNvSpPr>
            <a:spLocks noGrp="1" noChangeArrowheads="1"/>
          </p:cNvSpPr>
          <p:nvPr>
            <p:ph type="body" idx="1"/>
          </p:nvPr>
        </p:nvSpPr>
        <p:spPr>
          <a:xfrm>
            <a:off x="838200" y="2362200"/>
            <a:ext cx="7772400" cy="3505200"/>
          </a:xfrm>
        </p:spPr>
        <p:txBody>
          <a:bodyPr/>
          <a:lstStyle/>
          <a:p>
            <a:r>
              <a:rPr lang="en-US" altLang="en-US"/>
              <a:t>The cost of acquired property, plant and equipment must be allocated over its expected useful life, taking into consideration the factors discussed.</a:t>
            </a:r>
          </a:p>
        </p:txBody>
      </p:sp>
      <p:sp>
        <p:nvSpPr>
          <p:cNvPr id="593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416E7A2-BC02-4D64-A203-145C5BC6048F}" type="slidenum">
              <a:rPr lang="en-US" altLang="en-US" sz="1600">
                <a:latin typeface="Berlin Sans FB" panose="020E0602020502020306" pitchFamily="34" charset="0"/>
              </a:rPr>
              <a:pPr>
                <a:spcBef>
                  <a:spcPct val="0"/>
                </a:spcBef>
                <a:buClrTx/>
                <a:buSzTx/>
                <a:buFontTx/>
                <a:buNone/>
              </a:pPr>
              <a:t>53</a:t>
            </a:fld>
            <a:endParaRPr lang="en-US" altLang="en-US" sz="1600">
              <a:latin typeface="Berlin Sans FB" panose="020E0602020502020306"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The Balance Sheet, Assets, Depreciation, cont. </a:t>
            </a:r>
          </a:p>
        </p:txBody>
      </p:sp>
      <p:sp>
        <p:nvSpPr>
          <p:cNvPr id="60419" name="Rectangle 3"/>
          <p:cNvSpPr>
            <a:spLocks noGrp="1" noChangeArrowheads="1"/>
          </p:cNvSpPr>
          <p:nvPr>
            <p:ph type="body" idx="1"/>
          </p:nvPr>
        </p:nvSpPr>
        <p:spPr/>
        <p:txBody>
          <a:bodyPr/>
          <a:lstStyle/>
          <a:p>
            <a:r>
              <a:rPr lang="en-US" altLang="en-US"/>
              <a:t>For example, suppose a delivery truck costs $10,000 and is expected to last five years.</a:t>
            </a:r>
          </a:p>
          <a:p>
            <a:endParaRPr lang="en-US" altLang="en-US"/>
          </a:p>
          <a:p>
            <a:r>
              <a:rPr lang="en-US" altLang="en-US"/>
              <a:t>Using the straight-line method of depreciation (equal periodic depreciation charges over the life of the asset), $2,000 of the truck’s cost is charged or expensed to each year’s income statement.</a:t>
            </a:r>
          </a:p>
        </p:txBody>
      </p:sp>
      <p:sp>
        <p:nvSpPr>
          <p:cNvPr id="604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163E4EC-F9AB-42A5-AF94-1247F549A23E}" type="slidenum">
              <a:rPr lang="en-US" altLang="en-US" sz="1600">
                <a:latin typeface="Berlin Sans FB" panose="020E0602020502020306" pitchFamily="34" charset="0"/>
              </a:rPr>
              <a:pPr>
                <a:spcBef>
                  <a:spcPct val="0"/>
                </a:spcBef>
                <a:buClrTx/>
                <a:buSzTx/>
                <a:buFontTx/>
                <a:buNone/>
              </a:pPr>
              <a:t>54</a:t>
            </a:fld>
            <a:endParaRPr lang="en-US" altLang="en-US" sz="1600">
              <a:latin typeface="Berlin Sans FB" panose="020E0602020502020306"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The Balance Sheet, Assets, Depreciation, cont.</a:t>
            </a:r>
          </a:p>
        </p:txBody>
      </p:sp>
      <p:sp>
        <p:nvSpPr>
          <p:cNvPr id="61443" name="Rectangle 3"/>
          <p:cNvSpPr>
            <a:spLocks noGrp="1" noChangeArrowheads="1"/>
          </p:cNvSpPr>
          <p:nvPr>
            <p:ph type="body" idx="1"/>
          </p:nvPr>
        </p:nvSpPr>
        <p:spPr>
          <a:xfrm>
            <a:off x="838200" y="1752600"/>
            <a:ext cx="7772400" cy="1143000"/>
          </a:xfrm>
        </p:spPr>
        <p:txBody>
          <a:bodyPr/>
          <a:lstStyle/>
          <a:p>
            <a:r>
              <a:rPr lang="en-US" altLang="en-US"/>
              <a:t>The balance sheet at the end of one year would show:</a:t>
            </a:r>
          </a:p>
        </p:txBody>
      </p:sp>
      <p:sp>
        <p:nvSpPr>
          <p:cNvPr id="61444" name="Text Box 5"/>
          <p:cNvSpPr txBox="1">
            <a:spLocks noChangeArrowheads="1"/>
          </p:cNvSpPr>
          <p:nvPr/>
        </p:nvSpPr>
        <p:spPr bwMode="auto">
          <a:xfrm>
            <a:off x="990600" y="3505200"/>
            <a:ext cx="6969125" cy="22367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Truck (cost)                                 $10,000</a:t>
            </a:r>
          </a:p>
          <a:p>
            <a:pPr>
              <a:spcBef>
                <a:spcPct val="0"/>
              </a:spcBef>
              <a:buClrTx/>
              <a:buSzTx/>
              <a:buFontTx/>
              <a:buNone/>
            </a:pPr>
            <a:r>
              <a:rPr lang="en-US" altLang="en-US" sz="3200"/>
              <a:t>   Less:</a:t>
            </a:r>
          </a:p>
          <a:p>
            <a:pPr>
              <a:spcBef>
                <a:spcPct val="0"/>
              </a:spcBef>
              <a:buClrTx/>
              <a:buSzTx/>
              <a:buFontTx/>
              <a:buNone/>
            </a:pPr>
            <a:r>
              <a:rPr lang="en-US" altLang="en-US" sz="3200"/>
              <a:t>     Accumulated depreciation        (2,000)</a:t>
            </a:r>
          </a:p>
          <a:p>
            <a:pPr>
              <a:lnSpc>
                <a:spcPct val="140000"/>
              </a:lnSpc>
              <a:spcBef>
                <a:spcPct val="0"/>
              </a:spcBef>
              <a:buClrTx/>
              <a:buSzTx/>
              <a:buFontTx/>
              <a:buNone/>
            </a:pPr>
            <a:r>
              <a:rPr lang="en-US" altLang="en-US" sz="3200"/>
              <a:t>Net depreciated cost                    $  8,000</a:t>
            </a:r>
          </a:p>
        </p:txBody>
      </p:sp>
      <p:sp>
        <p:nvSpPr>
          <p:cNvPr id="61445" name="Line 6"/>
          <p:cNvSpPr>
            <a:spLocks noChangeShapeType="1"/>
          </p:cNvSpPr>
          <p:nvPr/>
        </p:nvSpPr>
        <p:spPr bwMode="auto">
          <a:xfrm>
            <a:off x="6400800" y="5029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6"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C598E6C-F7D6-455C-BC49-798CB9FDEFEC}" type="slidenum">
              <a:rPr lang="en-US" altLang="en-US" sz="1600">
                <a:latin typeface="Berlin Sans FB" panose="020E0602020502020306" pitchFamily="34" charset="0"/>
              </a:rPr>
              <a:pPr>
                <a:spcBef>
                  <a:spcPct val="0"/>
                </a:spcBef>
                <a:buClrTx/>
                <a:buSzTx/>
                <a:buFontTx/>
                <a:buNone/>
              </a:pPr>
              <a:t>55</a:t>
            </a:fld>
            <a:endParaRPr lang="en-US" altLang="en-US" sz="1600">
              <a:latin typeface="Berlin Sans FB" panose="020E0602020502020306"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The Balance Sheet, Assets, Depreciation, cont.</a:t>
            </a:r>
          </a:p>
        </p:txBody>
      </p:sp>
      <p:sp>
        <p:nvSpPr>
          <p:cNvPr id="62467" name="Rectangle 3"/>
          <p:cNvSpPr>
            <a:spLocks noGrp="1" noChangeArrowheads="1"/>
          </p:cNvSpPr>
          <p:nvPr>
            <p:ph type="body" idx="1"/>
          </p:nvPr>
        </p:nvSpPr>
        <p:spPr>
          <a:xfrm>
            <a:off x="838200" y="1752600"/>
            <a:ext cx="7924800" cy="838200"/>
          </a:xfrm>
        </p:spPr>
        <p:txBody>
          <a:bodyPr/>
          <a:lstStyle/>
          <a:p>
            <a:r>
              <a:rPr lang="en-US" altLang="en-US"/>
              <a:t>At the end of the second year it would show:</a:t>
            </a:r>
          </a:p>
        </p:txBody>
      </p:sp>
      <p:sp>
        <p:nvSpPr>
          <p:cNvPr id="62468" name="Text Box 4"/>
          <p:cNvSpPr txBox="1">
            <a:spLocks noChangeArrowheads="1"/>
          </p:cNvSpPr>
          <p:nvPr/>
        </p:nvSpPr>
        <p:spPr bwMode="auto">
          <a:xfrm>
            <a:off x="838200" y="3200400"/>
            <a:ext cx="7477125" cy="2286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Truck (cost)                                      $10,000</a:t>
            </a:r>
          </a:p>
          <a:p>
            <a:pPr>
              <a:spcBef>
                <a:spcPct val="0"/>
              </a:spcBef>
              <a:buClrTx/>
              <a:buSzTx/>
              <a:buFontTx/>
              <a:buNone/>
            </a:pPr>
            <a:r>
              <a:rPr lang="en-US" altLang="en-US" sz="3200"/>
              <a:t>   Less:</a:t>
            </a:r>
          </a:p>
          <a:p>
            <a:pPr>
              <a:spcBef>
                <a:spcPct val="0"/>
              </a:spcBef>
              <a:buClrTx/>
              <a:buSzTx/>
              <a:buFontTx/>
              <a:buNone/>
            </a:pPr>
            <a:r>
              <a:rPr lang="en-US" altLang="en-US" sz="3200"/>
              <a:t>     Accumulated depreciation             (4,000)</a:t>
            </a:r>
          </a:p>
          <a:p>
            <a:pPr>
              <a:lnSpc>
                <a:spcPct val="150000"/>
              </a:lnSpc>
              <a:spcBef>
                <a:spcPct val="0"/>
              </a:spcBef>
              <a:buClrTx/>
              <a:buSzTx/>
              <a:buFontTx/>
              <a:buNone/>
            </a:pPr>
            <a:r>
              <a:rPr lang="en-US" altLang="en-US" sz="3200"/>
              <a:t>Net depreciated cost                         $  6,000</a:t>
            </a:r>
          </a:p>
        </p:txBody>
      </p:sp>
      <p:sp>
        <p:nvSpPr>
          <p:cNvPr id="62469" name="Line 5"/>
          <p:cNvSpPr>
            <a:spLocks noChangeShapeType="1"/>
          </p:cNvSpPr>
          <p:nvPr/>
        </p:nvSpPr>
        <p:spPr bwMode="auto">
          <a:xfrm>
            <a:off x="6781800" y="48006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0"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042DDB6-27CC-4412-A9B4-025B49B63B19}" type="slidenum">
              <a:rPr lang="en-US" altLang="en-US" sz="1600">
                <a:latin typeface="Berlin Sans FB" panose="020E0602020502020306" pitchFamily="34" charset="0"/>
              </a:rPr>
              <a:pPr>
                <a:spcBef>
                  <a:spcPct val="0"/>
                </a:spcBef>
                <a:buClrTx/>
                <a:buSzTx/>
                <a:buFontTx/>
                <a:buNone/>
              </a:pPr>
              <a:t>56</a:t>
            </a:fld>
            <a:endParaRPr lang="en-US" altLang="en-US" sz="1600">
              <a:latin typeface="Berlin Sans FB" panose="020E0602020502020306"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The Balance Sheet, Assets, Depreciation, cont.</a:t>
            </a:r>
          </a:p>
        </p:txBody>
      </p:sp>
      <p:sp>
        <p:nvSpPr>
          <p:cNvPr id="63491" name="Rectangle 3"/>
          <p:cNvSpPr>
            <a:spLocks noGrp="1" noChangeArrowheads="1"/>
          </p:cNvSpPr>
          <p:nvPr>
            <p:ph type="body" idx="1"/>
          </p:nvPr>
        </p:nvSpPr>
        <p:spPr>
          <a:xfrm>
            <a:off x="609600" y="1600200"/>
            <a:ext cx="8229600" cy="4648200"/>
          </a:xfrm>
        </p:spPr>
        <p:txBody>
          <a:bodyPr/>
          <a:lstStyle/>
          <a:p>
            <a:r>
              <a:rPr lang="en-US" altLang="en-US"/>
              <a:t>In Typical’s balance sheet, an amount is shown for accumulated depreciation.  This amount is the total of accumulated depreciation for buildings, machinery, leasehold improvements and furniture and fixtures.</a:t>
            </a:r>
          </a:p>
          <a:p>
            <a:pPr>
              <a:lnSpc>
                <a:spcPct val="30000"/>
              </a:lnSpc>
            </a:pPr>
            <a:endParaRPr lang="en-US" altLang="en-US"/>
          </a:p>
          <a:p>
            <a:r>
              <a:rPr lang="en-US" altLang="en-US"/>
              <a:t>Land is not subject to depreciation and its reported balance remains unchanged from year to year at the amount for which it was acquired.</a:t>
            </a:r>
          </a:p>
        </p:txBody>
      </p:sp>
      <p:sp>
        <p:nvSpPr>
          <p:cNvPr id="634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79BCAD6-538E-4478-ABF9-BC0C61F77272}" type="slidenum">
              <a:rPr lang="en-US" altLang="en-US" sz="1600">
                <a:latin typeface="Berlin Sans FB" panose="020E0602020502020306" pitchFamily="34" charset="0"/>
              </a:rPr>
              <a:pPr>
                <a:spcBef>
                  <a:spcPct val="0"/>
                </a:spcBef>
                <a:buClrTx/>
                <a:buSzTx/>
                <a:buFontTx/>
                <a:buNone/>
              </a:pPr>
              <a:t>57</a:t>
            </a:fld>
            <a:endParaRPr lang="en-US" altLang="en-US" sz="1600">
              <a:latin typeface="Berlin Sans FB" panose="020E0602020502020306"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The Balance Sheet, Assets, Depreciation, cont.</a:t>
            </a:r>
          </a:p>
        </p:txBody>
      </p:sp>
      <p:sp>
        <p:nvSpPr>
          <p:cNvPr id="64515" name="Rectangle 3"/>
          <p:cNvSpPr>
            <a:spLocks noGrp="1" noChangeArrowheads="1"/>
          </p:cNvSpPr>
          <p:nvPr>
            <p:ph type="body" idx="1"/>
          </p:nvPr>
        </p:nvSpPr>
        <p:spPr>
          <a:xfrm>
            <a:off x="838200" y="3581400"/>
            <a:ext cx="7772400" cy="1905000"/>
          </a:xfrm>
        </p:spPr>
        <p:txBody>
          <a:bodyPr/>
          <a:lstStyle/>
          <a:p>
            <a:r>
              <a:rPr lang="en-US" altLang="en-US"/>
              <a:t>Thus, net property, plant and equipment is the amount reported for balance-sheet purposes of the investment in property, plant and equipment</a:t>
            </a:r>
          </a:p>
        </p:txBody>
      </p:sp>
      <p:sp>
        <p:nvSpPr>
          <p:cNvPr id="64516" name="Text Box 4"/>
          <p:cNvSpPr txBox="1">
            <a:spLocks noChangeArrowheads="1"/>
          </p:cNvSpPr>
          <p:nvPr/>
        </p:nvSpPr>
        <p:spPr bwMode="auto">
          <a:xfrm>
            <a:off x="685800" y="1981200"/>
            <a:ext cx="8305800" cy="584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8   Less:  accumulated depreciation     $125,000</a:t>
            </a:r>
          </a:p>
        </p:txBody>
      </p:sp>
      <p:sp>
        <p:nvSpPr>
          <p:cNvPr id="6451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4316441-E048-4D6E-883D-46EDCBCC7AC4}" type="slidenum">
              <a:rPr lang="en-US" altLang="en-US" sz="1600">
                <a:latin typeface="Berlin Sans FB" panose="020E0602020502020306" pitchFamily="34" charset="0"/>
              </a:rPr>
              <a:pPr>
                <a:spcBef>
                  <a:spcPct val="0"/>
                </a:spcBef>
                <a:buClrTx/>
                <a:buSzTx/>
                <a:buFontTx/>
                <a:buNone/>
              </a:pPr>
              <a:t>58</a:t>
            </a:fld>
            <a:endParaRPr lang="en-US" altLang="en-US" sz="1600">
              <a:latin typeface="Berlin Sans FB" panose="020E0602020502020306"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The Balance Sheet, Assets, Depreciation, cont.</a:t>
            </a:r>
          </a:p>
        </p:txBody>
      </p:sp>
      <p:sp>
        <p:nvSpPr>
          <p:cNvPr id="65539" name="Rectangle 3"/>
          <p:cNvSpPr>
            <a:spLocks noGrp="1" noChangeArrowheads="1"/>
          </p:cNvSpPr>
          <p:nvPr>
            <p:ph type="body" idx="1"/>
          </p:nvPr>
        </p:nvSpPr>
        <p:spPr>
          <a:xfrm>
            <a:off x="838200" y="1752600"/>
            <a:ext cx="7772400" cy="2667000"/>
          </a:xfrm>
        </p:spPr>
        <p:txBody>
          <a:bodyPr/>
          <a:lstStyle/>
          <a:p>
            <a:r>
              <a:rPr lang="en-US" altLang="en-US"/>
              <a:t>As explained previously, it consists of the cost of the various assets in this classification, less the depreciation accumulated to the date of the financial statement (net depreciated cost)</a:t>
            </a:r>
          </a:p>
        </p:txBody>
      </p:sp>
      <p:sp>
        <p:nvSpPr>
          <p:cNvPr id="65540" name="Text Box 4"/>
          <p:cNvSpPr txBox="1">
            <a:spLocks noChangeArrowheads="1"/>
          </p:cNvSpPr>
          <p:nvPr/>
        </p:nvSpPr>
        <p:spPr bwMode="auto">
          <a:xfrm>
            <a:off x="822325" y="4819650"/>
            <a:ext cx="7532688" cy="10668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9   Net Property, Plant</a:t>
            </a:r>
          </a:p>
          <a:p>
            <a:pPr>
              <a:spcBef>
                <a:spcPct val="0"/>
              </a:spcBef>
              <a:buClrTx/>
              <a:buSzTx/>
              <a:buFontTx/>
              <a:buNone/>
            </a:pPr>
            <a:r>
              <a:rPr lang="en-US" altLang="en-US" sz="3200"/>
              <a:t>        and Equipment                       $260,000  </a:t>
            </a:r>
          </a:p>
        </p:txBody>
      </p:sp>
      <p:sp>
        <p:nvSpPr>
          <p:cNvPr id="6554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3BA42DC-30A2-4D8D-BDFC-1D53A24369C8}" type="slidenum">
              <a:rPr lang="en-US" altLang="en-US" sz="1600">
                <a:latin typeface="Berlin Sans FB" panose="020E0602020502020306" pitchFamily="34" charset="0"/>
              </a:rPr>
              <a:pPr>
                <a:spcBef>
                  <a:spcPct val="0"/>
                </a:spcBef>
                <a:buClrTx/>
                <a:buSzTx/>
                <a:buFontTx/>
                <a:buNone/>
              </a:pPr>
              <a:t>59</a:t>
            </a:fld>
            <a:endParaRPr lang="en-US" altLang="en-US" sz="1600">
              <a:latin typeface="Berlin Sans FB" panose="020E0602020502020306"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228600"/>
            <a:ext cx="7772400" cy="876300"/>
          </a:xfrm>
        </p:spPr>
        <p:txBody>
          <a:bodyPr/>
          <a:lstStyle/>
          <a:p>
            <a:r>
              <a:rPr lang="en-US" altLang="en-US"/>
              <a:t>The Statement of Changes in Shareholders’ Equity</a:t>
            </a:r>
          </a:p>
        </p:txBody>
      </p:sp>
      <p:sp>
        <p:nvSpPr>
          <p:cNvPr id="11267" name="Rectangle 3"/>
          <p:cNvSpPr>
            <a:spLocks noGrp="1" noChangeArrowheads="1"/>
          </p:cNvSpPr>
          <p:nvPr>
            <p:ph type="body" idx="1"/>
          </p:nvPr>
        </p:nvSpPr>
        <p:spPr/>
        <p:txBody>
          <a:bodyPr/>
          <a:lstStyle/>
          <a:p>
            <a:r>
              <a:rPr lang="en-US" altLang="en-US"/>
              <a:t>The statement of changes in shareholders’ equity reconciles the activity in the equity section of the balance sheet from period to period.</a:t>
            </a:r>
          </a:p>
          <a:p>
            <a:r>
              <a:rPr lang="en-US" altLang="en-US"/>
              <a:t>Changes in shareholders’ equity result for company profits or losses, dividends and/or stock issuances.</a:t>
            </a:r>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D83D95D-064D-4791-B308-A59206342E9D}" type="slidenum">
              <a:rPr lang="en-US" altLang="en-US" sz="1600">
                <a:latin typeface="Berlin Sans FB" panose="020E0602020502020306" pitchFamily="34" charset="0"/>
              </a:rPr>
              <a:pPr>
                <a:spcBef>
                  <a:spcPct val="0"/>
                </a:spcBef>
                <a:buClrTx/>
                <a:buSzTx/>
                <a:buFontTx/>
                <a:buNone/>
              </a:pPr>
              <a:t>6</a:t>
            </a:fld>
            <a:endParaRPr lang="en-US" altLang="en-US" sz="1600">
              <a:latin typeface="Berlin Sans FB" panose="020E0602020502020306"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The Balance Sheet, Assets, Depreciation, cont.</a:t>
            </a:r>
          </a:p>
        </p:txBody>
      </p:sp>
      <p:sp>
        <p:nvSpPr>
          <p:cNvPr id="66563" name="Rectangle 3"/>
          <p:cNvSpPr>
            <a:spLocks noGrp="1" noChangeArrowheads="1"/>
          </p:cNvSpPr>
          <p:nvPr>
            <p:ph type="body" idx="1"/>
          </p:nvPr>
        </p:nvSpPr>
        <p:spPr>
          <a:xfrm>
            <a:off x="838200" y="1905000"/>
            <a:ext cx="7772400" cy="3962400"/>
          </a:xfrm>
        </p:spPr>
        <p:txBody>
          <a:bodyPr/>
          <a:lstStyle/>
          <a:p>
            <a:r>
              <a:rPr lang="en-US" altLang="en-US" i="1">
                <a:solidFill>
                  <a:schemeClr val="accent1"/>
                </a:solidFill>
              </a:rPr>
              <a:t>Depletion</a:t>
            </a:r>
            <a:r>
              <a:rPr lang="en-US" altLang="en-US">
                <a:solidFill>
                  <a:schemeClr val="accent1"/>
                </a:solidFill>
              </a:rPr>
              <a:t> </a:t>
            </a:r>
            <a:r>
              <a:rPr lang="en-US" altLang="en-US"/>
              <a:t>is a term used primarily by mining and oil companies or any of the extractive industries.  </a:t>
            </a:r>
          </a:p>
          <a:p>
            <a:endParaRPr lang="en-US" altLang="en-US"/>
          </a:p>
          <a:p>
            <a:r>
              <a:rPr lang="en-US" altLang="en-US"/>
              <a:t>Since Typical Manufacturing is not in any of these businesses, depletion is not shown in its financial statements. </a:t>
            </a:r>
          </a:p>
          <a:p>
            <a:endParaRPr lang="en-US" altLang="en-US"/>
          </a:p>
        </p:txBody>
      </p:sp>
      <p:sp>
        <p:nvSpPr>
          <p:cNvPr id="665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F7D3AFC-9638-4771-8CA8-C0D853A114D6}" type="slidenum">
              <a:rPr lang="en-US" altLang="en-US" sz="1600">
                <a:latin typeface="Berlin Sans FB" panose="020E0602020502020306" pitchFamily="34" charset="0"/>
              </a:rPr>
              <a:pPr>
                <a:spcBef>
                  <a:spcPct val="0"/>
                </a:spcBef>
                <a:buClrTx/>
                <a:buSzTx/>
                <a:buFontTx/>
                <a:buNone/>
              </a:pPr>
              <a:t>60</a:t>
            </a:fld>
            <a:endParaRPr lang="en-US" altLang="en-US" sz="1600">
              <a:latin typeface="Berlin Sans FB" panose="020E0602020502020306"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The Balance Sheet, Assets, Depreciation, cont.</a:t>
            </a:r>
          </a:p>
        </p:txBody>
      </p:sp>
      <p:sp>
        <p:nvSpPr>
          <p:cNvPr id="67587" name="Rectangle 3"/>
          <p:cNvSpPr>
            <a:spLocks noGrp="1" noChangeArrowheads="1"/>
          </p:cNvSpPr>
          <p:nvPr>
            <p:ph type="body" idx="1"/>
          </p:nvPr>
        </p:nvSpPr>
        <p:spPr>
          <a:xfrm>
            <a:off x="838200" y="2057400"/>
            <a:ext cx="7772400" cy="3810000"/>
          </a:xfrm>
        </p:spPr>
        <p:txBody>
          <a:bodyPr/>
          <a:lstStyle/>
          <a:p>
            <a:r>
              <a:rPr lang="en-US" altLang="en-US"/>
              <a:t>To “deplete” means to exhaust or use up.  As oil or other natural resources are used up or sold, depletion is recorded (as a charge against income and a reduction from it cost) to recognize the amount of natural resources sold, consumed or used to date.</a:t>
            </a:r>
          </a:p>
        </p:txBody>
      </p:sp>
      <p:sp>
        <p:nvSpPr>
          <p:cNvPr id="675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C27FBE4-705D-4FFE-BB97-880113A9EBED}" type="slidenum">
              <a:rPr lang="en-US" altLang="en-US" sz="1600">
                <a:latin typeface="Berlin Sans FB" panose="020E0602020502020306" pitchFamily="34" charset="0"/>
              </a:rPr>
              <a:pPr>
                <a:spcBef>
                  <a:spcPct val="0"/>
                </a:spcBef>
                <a:buClrTx/>
                <a:buSzTx/>
                <a:buFontTx/>
                <a:buNone/>
              </a:pPr>
              <a:t>61</a:t>
            </a:fld>
            <a:endParaRPr lang="en-US" altLang="en-US" sz="1600">
              <a:latin typeface="Berlin Sans FB" panose="020E0602020502020306"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The Balance Sheet, Assets, Deferred Charges</a:t>
            </a:r>
          </a:p>
        </p:txBody>
      </p:sp>
      <p:sp>
        <p:nvSpPr>
          <p:cNvPr id="68611" name="Rectangle 3"/>
          <p:cNvSpPr>
            <a:spLocks noGrp="1" noChangeArrowheads="1"/>
          </p:cNvSpPr>
          <p:nvPr>
            <p:ph type="body" idx="1"/>
          </p:nvPr>
        </p:nvSpPr>
        <p:spPr>
          <a:xfrm>
            <a:off x="838200" y="2133600"/>
            <a:ext cx="7772400" cy="3733800"/>
          </a:xfrm>
        </p:spPr>
        <p:txBody>
          <a:bodyPr/>
          <a:lstStyle/>
          <a:p>
            <a:r>
              <a:rPr lang="en-US" altLang="en-US" i="1">
                <a:solidFill>
                  <a:schemeClr val="accent1"/>
                </a:solidFill>
              </a:rPr>
              <a:t>Deferred Charges</a:t>
            </a:r>
            <a:r>
              <a:rPr lang="en-US" altLang="en-US"/>
              <a:t> are expenditures for items that will benefit future periods beyond one year from the balance-sheet date.</a:t>
            </a:r>
          </a:p>
          <a:p>
            <a:endParaRPr lang="en-US" altLang="en-US"/>
          </a:p>
          <a:p>
            <a:r>
              <a:rPr lang="en-US" altLang="en-US"/>
              <a:t>For example, costs for introduction of a new product to the market or the opening of a new location.</a:t>
            </a:r>
          </a:p>
        </p:txBody>
      </p:sp>
      <p:sp>
        <p:nvSpPr>
          <p:cNvPr id="686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5254A67-F37E-484F-B4AD-A66E940CA1AB}" type="slidenum">
              <a:rPr lang="en-US" altLang="en-US" sz="1600">
                <a:latin typeface="Berlin Sans FB" panose="020E0602020502020306" pitchFamily="34" charset="0"/>
              </a:rPr>
              <a:pPr>
                <a:spcBef>
                  <a:spcPct val="0"/>
                </a:spcBef>
                <a:buClrTx/>
                <a:buSzTx/>
                <a:buFontTx/>
                <a:buNone/>
              </a:pPr>
              <a:t>62</a:t>
            </a:fld>
            <a:endParaRPr lang="en-US" altLang="en-US" sz="1600">
              <a:latin typeface="Berlin Sans FB" panose="020E0602020502020306"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The Balance Sheet, Assets, Deferred Charges, cont.</a:t>
            </a:r>
          </a:p>
        </p:txBody>
      </p:sp>
      <p:sp>
        <p:nvSpPr>
          <p:cNvPr id="69635" name="Rectangle 3"/>
          <p:cNvSpPr>
            <a:spLocks noGrp="1" noChangeArrowheads="1"/>
          </p:cNvSpPr>
          <p:nvPr>
            <p:ph type="body" idx="1"/>
          </p:nvPr>
        </p:nvSpPr>
        <p:spPr/>
        <p:txBody>
          <a:bodyPr/>
          <a:lstStyle/>
          <a:p>
            <a:r>
              <a:rPr lang="en-US" altLang="en-US"/>
              <a:t>Deferred charges are similar to prepaid expenses, but are not included in current assets because the benefit from such expenditures will be reaped over periods after one year from the balance-sheet date.</a:t>
            </a:r>
          </a:p>
          <a:p>
            <a:endParaRPr lang="en-US" altLang="en-US"/>
          </a:p>
          <a:p>
            <a:r>
              <a:rPr lang="en-US" altLang="en-US"/>
              <a:t>To “defer” means to put off or postpone to a future time.</a:t>
            </a:r>
          </a:p>
        </p:txBody>
      </p:sp>
      <p:sp>
        <p:nvSpPr>
          <p:cNvPr id="696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34481B9-DC79-4663-BE00-E1885B6F0CF6}" type="slidenum">
              <a:rPr lang="en-US" altLang="en-US" sz="1600">
                <a:latin typeface="Berlin Sans FB" panose="020E0602020502020306" pitchFamily="34" charset="0"/>
              </a:rPr>
              <a:pPr>
                <a:spcBef>
                  <a:spcPct val="0"/>
                </a:spcBef>
                <a:buClrTx/>
                <a:buSzTx/>
                <a:buFontTx/>
                <a:buNone/>
              </a:pPr>
              <a:t>63</a:t>
            </a:fld>
            <a:endParaRPr lang="en-US" altLang="en-US" sz="1600">
              <a:latin typeface="Berlin Sans FB" panose="020E0602020502020306"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The Balance Sheet, Assets, Deferred Charges, cont.</a:t>
            </a:r>
          </a:p>
        </p:txBody>
      </p:sp>
      <p:sp>
        <p:nvSpPr>
          <p:cNvPr id="70659" name="Rectangle 3"/>
          <p:cNvSpPr>
            <a:spLocks noGrp="1" noChangeArrowheads="1"/>
          </p:cNvSpPr>
          <p:nvPr>
            <p:ph type="body" idx="1"/>
          </p:nvPr>
        </p:nvSpPr>
        <p:spPr>
          <a:xfrm>
            <a:off x="838200" y="1524000"/>
            <a:ext cx="7772400" cy="4114800"/>
          </a:xfrm>
        </p:spPr>
        <p:txBody>
          <a:bodyPr/>
          <a:lstStyle/>
          <a:p>
            <a:r>
              <a:rPr lang="en-US" altLang="en-US"/>
              <a:t>The expenditure incurred will be gradually written off over the future period(s) that benefit from it, rather than fully charged off in the year payment is made.</a:t>
            </a:r>
          </a:p>
          <a:p>
            <a:pPr>
              <a:lnSpc>
                <a:spcPct val="10000"/>
              </a:lnSpc>
            </a:pPr>
            <a:endParaRPr lang="en-US" altLang="en-US"/>
          </a:p>
          <a:p>
            <a:r>
              <a:rPr lang="en-US" altLang="en-US"/>
              <a:t>Typical’s balance sheet shows no deferred charges because it has none.</a:t>
            </a:r>
          </a:p>
          <a:p>
            <a:pPr>
              <a:lnSpc>
                <a:spcPct val="10000"/>
              </a:lnSpc>
            </a:pPr>
            <a:endParaRPr lang="en-US" altLang="en-US"/>
          </a:p>
          <a:p>
            <a:r>
              <a:rPr lang="en-US" altLang="en-US"/>
              <a:t>Deferred charges would normally be included just before Intangibles in the assets section of the balance sheet.</a:t>
            </a:r>
          </a:p>
        </p:txBody>
      </p:sp>
      <p:sp>
        <p:nvSpPr>
          <p:cNvPr id="706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4C3BD19-3ACA-4190-A2BB-7997858926F6}" type="slidenum">
              <a:rPr lang="en-US" altLang="en-US" sz="1600">
                <a:latin typeface="Berlin Sans FB" panose="020E0602020502020306" pitchFamily="34" charset="0"/>
              </a:rPr>
              <a:pPr>
                <a:spcBef>
                  <a:spcPct val="0"/>
                </a:spcBef>
                <a:buClrTx/>
                <a:buSzTx/>
                <a:buFontTx/>
                <a:buNone/>
              </a:pPr>
              <a:t>64</a:t>
            </a:fld>
            <a:endParaRPr lang="en-US" altLang="en-US" sz="1600">
              <a:latin typeface="Berlin Sans FB" panose="020E0602020502020306"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The Balance Sheet, Assets, Intangibles</a:t>
            </a:r>
          </a:p>
        </p:txBody>
      </p:sp>
      <p:sp>
        <p:nvSpPr>
          <p:cNvPr id="71683" name="Rectangle 3"/>
          <p:cNvSpPr>
            <a:spLocks noGrp="1" noChangeArrowheads="1"/>
          </p:cNvSpPr>
          <p:nvPr>
            <p:ph type="body" idx="1"/>
          </p:nvPr>
        </p:nvSpPr>
        <p:spPr>
          <a:xfrm>
            <a:off x="838200" y="1524000"/>
            <a:ext cx="7772400" cy="4114800"/>
          </a:xfrm>
        </p:spPr>
        <p:txBody>
          <a:bodyPr/>
          <a:lstStyle/>
          <a:p>
            <a:r>
              <a:rPr lang="en-US" altLang="en-US" i="1">
                <a:solidFill>
                  <a:schemeClr val="accent1"/>
                </a:solidFill>
              </a:rPr>
              <a:t>Intangible assets</a:t>
            </a:r>
            <a:r>
              <a:rPr lang="en-US" altLang="en-US"/>
              <a:t> (or “intangibles”) are assets having no physical existence, yet having substantial value to the company.</a:t>
            </a:r>
          </a:p>
          <a:p>
            <a:pPr>
              <a:buFont typeface="Monotype Sorts" pitchFamily="2" charset="2"/>
              <a:buNone/>
            </a:pPr>
            <a:r>
              <a:rPr lang="en-US" altLang="en-US"/>
              <a:t>Examples are:</a:t>
            </a:r>
          </a:p>
          <a:p>
            <a:r>
              <a:rPr lang="en-US" altLang="en-US"/>
              <a:t>Franchise to a cable TV company allowing exclusive service in certain areas.</a:t>
            </a:r>
          </a:p>
          <a:p>
            <a:r>
              <a:rPr lang="en-US" altLang="en-US"/>
              <a:t>A patent for exclusive manufacture of a specific article.</a:t>
            </a:r>
          </a:p>
          <a:p>
            <a:r>
              <a:rPr lang="en-US" altLang="en-US"/>
              <a:t>A trademark or a copyright.</a:t>
            </a:r>
          </a:p>
        </p:txBody>
      </p:sp>
      <p:sp>
        <p:nvSpPr>
          <p:cNvPr id="716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17EFB8C-2685-4BCD-922E-4E9CADB56248}" type="slidenum">
              <a:rPr lang="en-US" altLang="en-US" sz="1600">
                <a:latin typeface="Berlin Sans FB" panose="020E0602020502020306" pitchFamily="34" charset="0"/>
              </a:rPr>
              <a:pPr>
                <a:spcBef>
                  <a:spcPct val="0"/>
                </a:spcBef>
                <a:buClrTx/>
                <a:buSzTx/>
                <a:buFontTx/>
                <a:buNone/>
              </a:pPr>
              <a:t>65</a:t>
            </a:fld>
            <a:endParaRPr lang="en-US" altLang="en-US" sz="1600">
              <a:latin typeface="Berlin Sans FB" panose="020E0602020502020306"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The Balance Sheet, Assets, Intangibles, cont.</a:t>
            </a:r>
          </a:p>
        </p:txBody>
      </p:sp>
      <p:sp>
        <p:nvSpPr>
          <p:cNvPr id="72707" name="Rectangle 3"/>
          <p:cNvSpPr>
            <a:spLocks noGrp="1" noChangeArrowheads="1"/>
          </p:cNvSpPr>
          <p:nvPr>
            <p:ph type="body" idx="1"/>
          </p:nvPr>
        </p:nvSpPr>
        <p:spPr/>
        <p:txBody>
          <a:bodyPr/>
          <a:lstStyle/>
          <a:p>
            <a:r>
              <a:rPr lang="en-US" altLang="en-US"/>
              <a:t>Another intangible asset often found in corporate balance sheets if goodwill, which represents the amount by which the price of an acquired company exceeds the fair value of the related net assets acquired.</a:t>
            </a:r>
          </a:p>
          <a:p>
            <a:pPr>
              <a:lnSpc>
                <a:spcPct val="0"/>
              </a:lnSpc>
            </a:pPr>
            <a:endParaRPr lang="en-US" altLang="en-US"/>
          </a:p>
          <a:p>
            <a:r>
              <a:rPr lang="en-US" altLang="en-US"/>
              <a:t>This excess is presumed to be the value of the company’s name and reputation and its customer base, intellectual capital, and workforce.</a:t>
            </a:r>
          </a:p>
          <a:p>
            <a:endParaRPr lang="en-US" altLang="en-US"/>
          </a:p>
        </p:txBody>
      </p:sp>
      <p:sp>
        <p:nvSpPr>
          <p:cNvPr id="727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272A4D2-7A82-4FBC-B051-7CE96FE49925}" type="slidenum">
              <a:rPr lang="en-US" altLang="en-US" sz="1600">
                <a:latin typeface="Berlin Sans FB" panose="020E0602020502020306" pitchFamily="34" charset="0"/>
              </a:rPr>
              <a:pPr>
                <a:spcBef>
                  <a:spcPct val="0"/>
                </a:spcBef>
                <a:buClrTx/>
                <a:buSzTx/>
                <a:buFontTx/>
                <a:buNone/>
              </a:pPr>
              <a:t>66</a:t>
            </a:fld>
            <a:endParaRPr lang="en-US" altLang="en-US" sz="1600">
              <a:latin typeface="Berlin Sans FB" panose="020E0602020502020306"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The Balance Sheet, Assets, Intangibles, cont.</a:t>
            </a:r>
          </a:p>
        </p:txBody>
      </p:sp>
      <p:sp>
        <p:nvSpPr>
          <p:cNvPr id="73731" name="Rectangle 3"/>
          <p:cNvSpPr>
            <a:spLocks noGrp="1" noChangeArrowheads="1"/>
          </p:cNvSpPr>
          <p:nvPr>
            <p:ph type="body" idx="1"/>
          </p:nvPr>
        </p:nvSpPr>
        <p:spPr>
          <a:xfrm>
            <a:off x="838200" y="1752600"/>
            <a:ext cx="7848600" cy="4114800"/>
          </a:xfrm>
        </p:spPr>
        <p:txBody>
          <a:bodyPr/>
          <a:lstStyle/>
          <a:p>
            <a:r>
              <a:rPr lang="en-US" altLang="en-US"/>
              <a:t>Intangible assets reported on the balance sheet are generally those purchased from others.</a:t>
            </a:r>
          </a:p>
          <a:p>
            <a:pPr>
              <a:lnSpc>
                <a:spcPct val="30000"/>
              </a:lnSpc>
            </a:pPr>
            <a:endParaRPr lang="en-US" altLang="en-US"/>
          </a:p>
          <a:p>
            <a:r>
              <a:rPr lang="en-US" altLang="en-US"/>
              <a:t>Intangible assets are amortized(gradually reduced or written off, a process referred to as amortization) by periodic charges against income over their estimated useful lives, but in no case for longer than 40 years.</a:t>
            </a:r>
          </a:p>
        </p:txBody>
      </p:sp>
      <p:sp>
        <p:nvSpPr>
          <p:cNvPr id="737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B31E2D5-52BD-46F4-8ACD-24A909D13409}" type="slidenum">
              <a:rPr lang="en-US" altLang="en-US" sz="1600">
                <a:latin typeface="Berlin Sans FB" panose="020E0602020502020306" pitchFamily="34" charset="0"/>
              </a:rPr>
              <a:pPr>
                <a:spcBef>
                  <a:spcPct val="0"/>
                </a:spcBef>
                <a:buClrTx/>
                <a:buSzTx/>
                <a:buFontTx/>
                <a:buNone/>
              </a:pPr>
              <a:t>67</a:t>
            </a:fld>
            <a:endParaRPr lang="en-US" altLang="en-US" sz="1600">
              <a:latin typeface="Berlin Sans FB" panose="020E0602020502020306"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The Balance Sheet, Assets, Intangibles, cont.</a:t>
            </a:r>
          </a:p>
        </p:txBody>
      </p:sp>
      <p:sp>
        <p:nvSpPr>
          <p:cNvPr id="74755" name="Rectangle 3"/>
          <p:cNvSpPr>
            <a:spLocks noGrp="1" noChangeArrowheads="1"/>
          </p:cNvSpPr>
          <p:nvPr>
            <p:ph type="body" idx="1"/>
          </p:nvPr>
        </p:nvSpPr>
        <p:spPr>
          <a:xfrm>
            <a:off x="609600" y="1752600"/>
            <a:ext cx="8229600" cy="2590800"/>
          </a:xfrm>
        </p:spPr>
        <p:txBody>
          <a:bodyPr/>
          <a:lstStyle/>
          <a:p>
            <a:r>
              <a:rPr lang="en-US" altLang="en-US"/>
              <a:t>The value of Typical’s intangible assets, reduced by the total amount of these periodic charges against income (accumulated amortization), results in a figure for Typical’s net intangible assets.</a:t>
            </a:r>
          </a:p>
        </p:txBody>
      </p:sp>
      <p:sp>
        <p:nvSpPr>
          <p:cNvPr id="74756" name="Text Box 4"/>
          <p:cNvSpPr txBox="1">
            <a:spLocks noChangeArrowheads="1"/>
          </p:cNvSpPr>
          <p:nvPr/>
        </p:nvSpPr>
        <p:spPr bwMode="auto">
          <a:xfrm>
            <a:off x="685800" y="4495800"/>
            <a:ext cx="8064500" cy="17986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10 Intangibles (goodwill, patents             $2,250</a:t>
            </a:r>
          </a:p>
          <a:p>
            <a:pPr>
              <a:spcBef>
                <a:spcPct val="0"/>
              </a:spcBef>
              <a:buClrTx/>
              <a:buSzTx/>
              <a:buFontTx/>
              <a:buNone/>
            </a:pPr>
            <a:r>
              <a:rPr lang="en-US" altLang="en-US" sz="3200"/>
              <a:t>      Less: accumulated amortization            (300)</a:t>
            </a:r>
          </a:p>
          <a:p>
            <a:pPr>
              <a:lnSpc>
                <a:spcPct val="150000"/>
              </a:lnSpc>
              <a:spcBef>
                <a:spcPct val="0"/>
              </a:spcBef>
              <a:buClrTx/>
              <a:buSzTx/>
              <a:buFontTx/>
              <a:buNone/>
            </a:pPr>
            <a:r>
              <a:rPr lang="en-US" altLang="en-US" sz="3200"/>
              <a:t>Net intangible assets                                $1,950</a:t>
            </a:r>
          </a:p>
        </p:txBody>
      </p:sp>
      <p:sp>
        <p:nvSpPr>
          <p:cNvPr id="74757" name="Line 6"/>
          <p:cNvSpPr>
            <a:spLocks noChangeShapeType="1"/>
          </p:cNvSpPr>
          <p:nvPr/>
        </p:nvSpPr>
        <p:spPr bwMode="auto">
          <a:xfrm>
            <a:off x="7391400" y="5638800"/>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5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579D7AD-947E-4854-83A9-51A77BE09AFB}" type="slidenum">
              <a:rPr lang="en-US" altLang="en-US" sz="1600">
                <a:latin typeface="Berlin Sans FB" panose="020E0602020502020306" pitchFamily="34" charset="0"/>
              </a:rPr>
              <a:pPr>
                <a:spcBef>
                  <a:spcPct val="0"/>
                </a:spcBef>
                <a:buClrTx/>
                <a:buSzTx/>
                <a:buFontTx/>
                <a:buNone/>
              </a:pPr>
              <a:t>68</a:t>
            </a:fld>
            <a:endParaRPr lang="en-US" altLang="en-US" sz="1600">
              <a:latin typeface="Berlin Sans FB" panose="020E0602020502020306"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The Balance Sheet, Assets, Investment Securities</a:t>
            </a:r>
          </a:p>
        </p:txBody>
      </p:sp>
      <p:sp>
        <p:nvSpPr>
          <p:cNvPr id="75779" name="Rectangle 3"/>
          <p:cNvSpPr>
            <a:spLocks noGrp="1" noChangeArrowheads="1"/>
          </p:cNvSpPr>
          <p:nvPr>
            <p:ph type="body" idx="1"/>
          </p:nvPr>
        </p:nvSpPr>
        <p:spPr>
          <a:xfrm>
            <a:off x="838200" y="1981200"/>
            <a:ext cx="7772400" cy="3886200"/>
          </a:xfrm>
        </p:spPr>
        <p:txBody>
          <a:bodyPr/>
          <a:lstStyle/>
          <a:p>
            <a:r>
              <a:rPr lang="en-US" altLang="en-US"/>
              <a:t>Investments in debt securities are carried at amortized cost only when they qualify as “held-to-maturity.”</a:t>
            </a:r>
          </a:p>
          <a:p>
            <a:endParaRPr lang="en-US" altLang="en-US"/>
          </a:p>
          <a:p>
            <a:r>
              <a:rPr lang="en-US" altLang="en-US"/>
              <a:t>To qualify, the investor must have the positive intent and the ability to hold those securities until they mature.</a:t>
            </a:r>
          </a:p>
        </p:txBody>
      </p:sp>
      <p:sp>
        <p:nvSpPr>
          <p:cNvPr id="757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1EDB70D-B7C4-472F-8D0E-CF89AE71B308}" type="slidenum">
              <a:rPr lang="en-US" altLang="en-US" sz="1600">
                <a:latin typeface="Berlin Sans FB" panose="020E0602020502020306" pitchFamily="34" charset="0"/>
              </a:rPr>
              <a:pPr>
                <a:spcBef>
                  <a:spcPct val="0"/>
                </a:spcBef>
                <a:buClrTx/>
                <a:buSzTx/>
                <a:buFontTx/>
                <a:buNone/>
              </a:pPr>
              <a:t>69</a:t>
            </a:fld>
            <a:endParaRPr lang="en-US" altLang="en-US" sz="1600">
              <a:latin typeface="Berlin Sans FB" panose="020E0602020502020306"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228600"/>
            <a:ext cx="7772400" cy="1104900"/>
          </a:xfrm>
        </p:spPr>
        <p:txBody>
          <a:bodyPr/>
          <a:lstStyle/>
          <a:p>
            <a:r>
              <a:rPr lang="en-US" altLang="en-US"/>
              <a:t>Statement of Cash Flows</a:t>
            </a:r>
          </a:p>
        </p:txBody>
      </p:sp>
      <p:sp>
        <p:nvSpPr>
          <p:cNvPr id="12291" name="Rectangle 3"/>
          <p:cNvSpPr>
            <a:spLocks noGrp="1" noChangeArrowheads="1"/>
          </p:cNvSpPr>
          <p:nvPr>
            <p:ph type="body" idx="1"/>
          </p:nvPr>
        </p:nvSpPr>
        <p:spPr>
          <a:xfrm>
            <a:off x="838200" y="1676400"/>
            <a:ext cx="7772400" cy="4191000"/>
          </a:xfrm>
        </p:spPr>
        <p:txBody>
          <a:bodyPr/>
          <a:lstStyle/>
          <a:p>
            <a:r>
              <a:rPr lang="en-US" altLang="en-US"/>
              <a:t>The statement of cash flows reports on the company’s cash movements during the period(s) separating them by operating, investing and financing activities.</a:t>
            </a:r>
          </a:p>
          <a:p>
            <a:pPr algn="ctr">
              <a:buFont typeface="Monotype Sorts" pitchFamily="2" charset="2"/>
              <a:buNone/>
            </a:pPr>
            <a:r>
              <a:rPr lang="en-US" altLang="en-US" sz="4000"/>
              <a:t>The Footnotes</a:t>
            </a:r>
          </a:p>
          <a:p>
            <a:r>
              <a:rPr lang="en-US" altLang="en-US"/>
              <a:t>The footnotes provide more detailed information about the financial statements.</a:t>
            </a:r>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EE9860E-63A9-4527-AD8E-081AF757FC76}" type="slidenum">
              <a:rPr lang="en-US" altLang="en-US" sz="1600">
                <a:latin typeface="Berlin Sans FB" panose="020E0602020502020306" pitchFamily="34" charset="0"/>
              </a:rPr>
              <a:pPr>
                <a:spcBef>
                  <a:spcPct val="0"/>
                </a:spcBef>
                <a:buClrTx/>
                <a:buSzTx/>
                <a:buFontTx/>
                <a:buNone/>
              </a:pPr>
              <a:t>7</a:t>
            </a:fld>
            <a:endParaRPr lang="en-US" altLang="en-US" sz="1600">
              <a:latin typeface="Berlin Sans FB" panose="020E0602020502020306"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The Balance Sheet, Assets, Investment Securities, cont.</a:t>
            </a:r>
          </a:p>
        </p:txBody>
      </p:sp>
      <p:sp>
        <p:nvSpPr>
          <p:cNvPr id="76803" name="Rectangle 3"/>
          <p:cNvSpPr>
            <a:spLocks noGrp="1" noChangeArrowheads="1"/>
          </p:cNvSpPr>
          <p:nvPr>
            <p:ph type="body" idx="1"/>
          </p:nvPr>
        </p:nvSpPr>
        <p:spPr/>
        <p:txBody>
          <a:bodyPr/>
          <a:lstStyle/>
          <a:p>
            <a:r>
              <a:rPr lang="en-US" altLang="en-US"/>
              <a:t>Early in 19X9, Typical purchased on the New York Stock Exchange mortgage bonds issued by one of its major suppliers.</a:t>
            </a:r>
          </a:p>
          <a:p>
            <a:pPr>
              <a:lnSpc>
                <a:spcPct val="50000"/>
              </a:lnSpc>
            </a:pPr>
            <a:endParaRPr lang="en-US" altLang="en-US"/>
          </a:p>
          <a:p>
            <a:r>
              <a:rPr lang="en-US" altLang="en-US"/>
              <a:t>These bonds are due in full in five years and bear interest at 8% per year.</a:t>
            </a:r>
          </a:p>
          <a:p>
            <a:pPr>
              <a:lnSpc>
                <a:spcPct val="50000"/>
              </a:lnSpc>
            </a:pPr>
            <a:endParaRPr lang="en-US" altLang="en-US"/>
          </a:p>
          <a:p>
            <a:r>
              <a:rPr lang="en-US" altLang="en-US"/>
              <a:t>In 19X9, the issuer made an unscheduled principal prepayment of $50.</a:t>
            </a:r>
          </a:p>
        </p:txBody>
      </p:sp>
      <p:sp>
        <p:nvSpPr>
          <p:cNvPr id="7680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D55EF9E-8D16-40AA-810B-1A8097410924}" type="slidenum">
              <a:rPr lang="en-US" altLang="en-US" sz="1600">
                <a:latin typeface="Berlin Sans FB" panose="020E0602020502020306" pitchFamily="34" charset="0"/>
              </a:rPr>
              <a:pPr>
                <a:spcBef>
                  <a:spcPct val="0"/>
                </a:spcBef>
                <a:buClrTx/>
                <a:buSzTx/>
                <a:buFontTx/>
                <a:buNone/>
              </a:pPr>
              <a:t>70</a:t>
            </a:fld>
            <a:endParaRPr lang="en-US" altLang="en-US" sz="1600">
              <a:latin typeface="Berlin Sans FB" panose="020E0602020502020306"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The Balance Sheet, Assets, Investment Securities, cont.</a:t>
            </a:r>
          </a:p>
        </p:txBody>
      </p:sp>
      <p:sp>
        <p:nvSpPr>
          <p:cNvPr id="77827" name="Rectangle 3"/>
          <p:cNvSpPr>
            <a:spLocks noGrp="1" noChangeArrowheads="1"/>
          </p:cNvSpPr>
          <p:nvPr>
            <p:ph type="body" idx="1"/>
          </p:nvPr>
        </p:nvSpPr>
        <p:spPr>
          <a:xfrm>
            <a:off x="838200" y="2057400"/>
            <a:ext cx="7772400" cy="3810000"/>
          </a:xfrm>
        </p:spPr>
        <p:txBody>
          <a:bodyPr/>
          <a:lstStyle/>
          <a:p>
            <a:r>
              <a:rPr lang="en-US" altLang="en-US"/>
              <a:t>Since Typical intends to maintain a continuing relationship with this supplier and to hold the bonds until they mature and appears to have the financial strength to do so this investment is classified as “held-to-maturity.”</a:t>
            </a:r>
          </a:p>
        </p:txBody>
      </p:sp>
      <p:sp>
        <p:nvSpPr>
          <p:cNvPr id="778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F5F205D-2489-4C17-9CE6-133A62C11FF3}" type="slidenum">
              <a:rPr lang="en-US" altLang="en-US" sz="1600">
                <a:latin typeface="Berlin Sans FB" panose="020E0602020502020306" pitchFamily="34" charset="0"/>
              </a:rPr>
              <a:pPr>
                <a:spcBef>
                  <a:spcPct val="0"/>
                </a:spcBef>
                <a:buClrTx/>
                <a:buSzTx/>
                <a:buFontTx/>
                <a:buNone/>
              </a:pPr>
              <a:t>71</a:t>
            </a:fld>
            <a:endParaRPr lang="en-US" altLang="en-US" sz="1600">
              <a:latin typeface="Berlin Sans FB" panose="020E0602020502020306"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The Balance Sheet, Assets, Investment Securities, cont.</a:t>
            </a:r>
          </a:p>
        </p:txBody>
      </p:sp>
      <p:sp>
        <p:nvSpPr>
          <p:cNvPr id="78851" name="Rectangle 3"/>
          <p:cNvSpPr>
            <a:spLocks noGrp="1" noChangeArrowheads="1"/>
          </p:cNvSpPr>
          <p:nvPr>
            <p:ph type="body" idx="1"/>
          </p:nvPr>
        </p:nvSpPr>
        <p:spPr>
          <a:xfrm>
            <a:off x="914400" y="4419600"/>
            <a:ext cx="7772400" cy="1905000"/>
          </a:xfrm>
        </p:spPr>
        <p:txBody>
          <a:bodyPr/>
          <a:lstStyle/>
          <a:p>
            <a:r>
              <a:rPr lang="en-US" altLang="en-US"/>
              <a:t>However, this investment must also be reviewed to ensure that it is probable that all contractually specified amounts are fully collectible.</a:t>
            </a:r>
          </a:p>
        </p:txBody>
      </p:sp>
      <p:sp>
        <p:nvSpPr>
          <p:cNvPr id="78852" name="Text Box 4"/>
          <p:cNvSpPr txBox="1">
            <a:spLocks noChangeArrowheads="1"/>
          </p:cNvSpPr>
          <p:nvPr/>
        </p:nvSpPr>
        <p:spPr bwMode="auto">
          <a:xfrm>
            <a:off x="685800" y="1676400"/>
            <a:ext cx="8131175" cy="27733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11  Investment securities, at cost 8% </a:t>
            </a:r>
          </a:p>
          <a:p>
            <a:pPr>
              <a:spcBef>
                <a:spcPct val="0"/>
              </a:spcBef>
              <a:buClrTx/>
              <a:buSzTx/>
              <a:buFontTx/>
              <a:buNone/>
            </a:pPr>
            <a:r>
              <a:rPr lang="en-US" altLang="en-US" sz="3200"/>
              <a:t>      mortgage bonds due 19Y4, </a:t>
            </a:r>
          </a:p>
          <a:p>
            <a:pPr>
              <a:spcBef>
                <a:spcPct val="0"/>
              </a:spcBef>
              <a:buClrTx/>
              <a:buSzTx/>
              <a:buFontTx/>
              <a:buNone/>
            </a:pPr>
            <a:r>
              <a:rPr lang="en-US" altLang="en-US" sz="3200"/>
              <a:t>      original cost                                           $350</a:t>
            </a:r>
          </a:p>
          <a:p>
            <a:pPr>
              <a:spcBef>
                <a:spcPct val="0"/>
              </a:spcBef>
              <a:buClrTx/>
              <a:buSzTx/>
              <a:buFontTx/>
              <a:buNone/>
            </a:pPr>
            <a:r>
              <a:rPr lang="en-US" altLang="en-US" sz="3200"/>
              <a:t>        Less: principal prepayment in 19X9      (50)</a:t>
            </a:r>
          </a:p>
          <a:p>
            <a:pPr>
              <a:lnSpc>
                <a:spcPct val="150000"/>
              </a:lnSpc>
              <a:spcBef>
                <a:spcPct val="0"/>
              </a:spcBef>
              <a:buClrTx/>
              <a:buSzTx/>
              <a:buFontTx/>
              <a:buNone/>
            </a:pPr>
            <a:r>
              <a:rPr lang="en-US" altLang="en-US" sz="3200"/>
              <a:t>Investment securities at amortized cost       $300</a:t>
            </a:r>
          </a:p>
        </p:txBody>
      </p:sp>
      <p:sp>
        <p:nvSpPr>
          <p:cNvPr id="78853" name="Line 5"/>
          <p:cNvSpPr>
            <a:spLocks noChangeShapeType="1"/>
          </p:cNvSpPr>
          <p:nvPr/>
        </p:nvSpPr>
        <p:spPr bwMode="auto">
          <a:xfrm>
            <a:off x="7772400" y="38100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5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AE0658C-EF4C-409E-B7E3-D586A39CA904}" type="slidenum">
              <a:rPr lang="en-US" altLang="en-US" sz="1600">
                <a:latin typeface="Berlin Sans FB" panose="020E0602020502020306" pitchFamily="34" charset="0"/>
              </a:rPr>
              <a:pPr>
                <a:spcBef>
                  <a:spcPct val="0"/>
                </a:spcBef>
                <a:buClrTx/>
                <a:buSzTx/>
                <a:buFontTx/>
                <a:buNone/>
              </a:pPr>
              <a:t>72</a:t>
            </a:fld>
            <a:endParaRPr lang="en-US" altLang="en-US" sz="1600">
              <a:latin typeface="Berlin Sans FB" panose="020E0602020502020306"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The Balance Sheet, Assets, Investment Securities, cont.</a:t>
            </a:r>
          </a:p>
        </p:txBody>
      </p:sp>
      <p:sp>
        <p:nvSpPr>
          <p:cNvPr id="79875" name="Rectangle 3"/>
          <p:cNvSpPr>
            <a:spLocks noGrp="1" noChangeArrowheads="1"/>
          </p:cNvSpPr>
          <p:nvPr>
            <p:ph type="body" idx="1"/>
          </p:nvPr>
        </p:nvSpPr>
        <p:spPr/>
        <p:txBody>
          <a:bodyPr/>
          <a:lstStyle/>
          <a:p>
            <a:r>
              <a:rPr lang="en-US" altLang="en-US"/>
              <a:t>If not fully collectible, this investment would be considered </a:t>
            </a:r>
            <a:r>
              <a:rPr lang="en-US" altLang="en-US" i="1">
                <a:solidFill>
                  <a:schemeClr val="accent1"/>
                </a:solidFill>
              </a:rPr>
              <a:t>permanently impaired</a:t>
            </a:r>
            <a:r>
              <a:rPr lang="en-US" altLang="en-US"/>
              <a:t>.</a:t>
            </a:r>
          </a:p>
          <a:p>
            <a:pPr>
              <a:lnSpc>
                <a:spcPct val="50000"/>
              </a:lnSpc>
            </a:pPr>
            <a:endParaRPr lang="en-US" altLang="en-US"/>
          </a:p>
          <a:p>
            <a:r>
              <a:rPr lang="en-US" altLang="en-US"/>
              <a:t>If permanent impairment were found to exist, it would be necessary to write this investment down to its fair value.</a:t>
            </a:r>
          </a:p>
          <a:p>
            <a:pPr>
              <a:lnSpc>
                <a:spcPct val="50000"/>
              </a:lnSpc>
            </a:pPr>
            <a:endParaRPr lang="en-US" altLang="en-US"/>
          </a:p>
          <a:p>
            <a:r>
              <a:rPr lang="en-US" altLang="en-US"/>
              <a:t>In this case, however,the issuer is in a strong financial condition</a:t>
            </a:r>
          </a:p>
        </p:txBody>
      </p:sp>
      <p:sp>
        <p:nvSpPr>
          <p:cNvPr id="798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B7F72C3-FF6F-4205-A55B-82303203BEF8}" type="slidenum">
              <a:rPr lang="en-US" altLang="en-US" sz="1600">
                <a:latin typeface="Berlin Sans FB" panose="020E0602020502020306" pitchFamily="34" charset="0"/>
              </a:rPr>
              <a:pPr>
                <a:spcBef>
                  <a:spcPct val="0"/>
                </a:spcBef>
                <a:buClrTx/>
                <a:buSzTx/>
                <a:buFontTx/>
                <a:buNone/>
              </a:pPr>
              <a:t>73</a:t>
            </a:fld>
            <a:endParaRPr lang="en-US" altLang="en-US" sz="1600">
              <a:latin typeface="Berlin Sans FB" panose="020E0602020502020306"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The Balance Sheet, Assets, Investment Securities, cont.</a:t>
            </a:r>
          </a:p>
        </p:txBody>
      </p:sp>
      <p:sp>
        <p:nvSpPr>
          <p:cNvPr id="80899" name="Rectangle 3"/>
          <p:cNvSpPr>
            <a:spLocks noGrp="1" noChangeArrowheads="1"/>
          </p:cNvSpPr>
          <p:nvPr>
            <p:ph type="body" idx="1"/>
          </p:nvPr>
        </p:nvSpPr>
        <p:spPr>
          <a:xfrm>
            <a:off x="609600" y="1676400"/>
            <a:ext cx="8153400" cy="4114800"/>
          </a:xfrm>
        </p:spPr>
        <p:txBody>
          <a:bodyPr/>
          <a:lstStyle/>
          <a:p>
            <a:pPr>
              <a:buFont typeface="Monotype Sorts" pitchFamily="2" charset="2"/>
              <a:buNone/>
            </a:pPr>
            <a:r>
              <a:rPr lang="en-US" altLang="en-US"/>
              <a:t>This is evidenced in two ways:</a:t>
            </a:r>
          </a:p>
          <a:p>
            <a:r>
              <a:rPr lang="en-US" altLang="en-US"/>
              <a:t>The issuer made an unscheduled prepayment of principal.</a:t>
            </a:r>
          </a:p>
          <a:p>
            <a:pPr>
              <a:lnSpc>
                <a:spcPct val="20000"/>
              </a:lnSpc>
            </a:pPr>
            <a:endParaRPr lang="en-US" altLang="en-US"/>
          </a:p>
          <a:p>
            <a:r>
              <a:rPr lang="en-US" altLang="en-US"/>
              <a:t>The property values have increased significantly where this well-maintained plant that secures these bonds is located.</a:t>
            </a:r>
          </a:p>
          <a:p>
            <a:pPr>
              <a:lnSpc>
                <a:spcPct val="20000"/>
              </a:lnSpc>
            </a:pPr>
            <a:endParaRPr lang="en-US" altLang="en-US"/>
          </a:p>
          <a:p>
            <a:r>
              <a:rPr lang="en-US" altLang="en-US"/>
              <a:t>As such, there is no reason to suspect that all contractual amounts will not be collected.</a:t>
            </a:r>
          </a:p>
        </p:txBody>
      </p:sp>
      <p:sp>
        <p:nvSpPr>
          <p:cNvPr id="809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D2935C48-3C2D-43CC-86F6-2AAE3A5CA291}" type="slidenum">
              <a:rPr lang="en-US" altLang="en-US" sz="1600">
                <a:latin typeface="Berlin Sans FB" panose="020E0602020502020306" pitchFamily="34" charset="0"/>
              </a:rPr>
              <a:pPr>
                <a:spcBef>
                  <a:spcPct val="0"/>
                </a:spcBef>
                <a:buClrTx/>
                <a:buSzTx/>
                <a:buFontTx/>
                <a:buNone/>
              </a:pPr>
              <a:t>74</a:t>
            </a:fld>
            <a:endParaRPr lang="en-US" altLang="en-US" sz="1600">
              <a:latin typeface="Berlin Sans FB" panose="020E0602020502020306"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The Balance Sheet, Assets, Total Assets</a:t>
            </a:r>
          </a:p>
        </p:txBody>
      </p:sp>
      <p:sp>
        <p:nvSpPr>
          <p:cNvPr id="81923" name="Rectangle 3"/>
          <p:cNvSpPr>
            <a:spLocks noGrp="1" noChangeArrowheads="1"/>
          </p:cNvSpPr>
          <p:nvPr>
            <p:ph type="body" idx="1"/>
          </p:nvPr>
        </p:nvSpPr>
        <p:spPr>
          <a:xfrm>
            <a:off x="838200" y="1752600"/>
            <a:ext cx="7772400" cy="2057400"/>
          </a:xfrm>
        </p:spPr>
        <p:txBody>
          <a:bodyPr/>
          <a:lstStyle/>
          <a:p>
            <a:r>
              <a:rPr lang="en-US" altLang="en-US"/>
              <a:t>All of these assets (line items 1 to 11), added together, make up the figure for the line item (12) “Total Assets” in Typical’s balance sheet.</a:t>
            </a:r>
          </a:p>
        </p:txBody>
      </p:sp>
      <p:sp>
        <p:nvSpPr>
          <p:cNvPr id="81924" name="Text Box 4"/>
          <p:cNvSpPr txBox="1">
            <a:spLocks noChangeArrowheads="1"/>
          </p:cNvSpPr>
          <p:nvPr/>
        </p:nvSpPr>
        <p:spPr bwMode="auto">
          <a:xfrm>
            <a:off x="1219200" y="4267200"/>
            <a:ext cx="7083425"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12   Total Assets                          $668,050</a:t>
            </a:r>
          </a:p>
        </p:txBody>
      </p:sp>
      <p:sp>
        <p:nvSpPr>
          <p:cNvPr id="8192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D9AA6EC-2D71-4CF5-936F-615E857E9EB0}" type="slidenum">
              <a:rPr lang="en-US" altLang="en-US" sz="1600">
                <a:latin typeface="Berlin Sans FB" panose="020E0602020502020306" pitchFamily="34" charset="0"/>
              </a:rPr>
              <a:pPr>
                <a:spcBef>
                  <a:spcPct val="0"/>
                </a:spcBef>
                <a:buClrTx/>
                <a:buSzTx/>
                <a:buFontTx/>
                <a:buNone/>
              </a:pPr>
              <a:t>75</a:t>
            </a:fld>
            <a:endParaRPr lang="en-US" altLang="en-US" sz="1600">
              <a:latin typeface="Berlin Sans FB" panose="020E0602020502020306"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342900"/>
            <a:ext cx="8610600" cy="1104900"/>
          </a:xfrm>
        </p:spPr>
        <p:txBody>
          <a:bodyPr/>
          <a:lstStyle/>
          <a:p>
            <a:r>
              <a:rPr lang="en-US" altLang="en-US" sz="3200"/>
              <a:t>The Balance Sheet, Liabilities and Shareholders’ Equity, Current Liabilities </a:t>
            </a:r>
          </a:p>
        </p:txBody>
      </p:sp>
      <p:sp>
        <p:nvSpPr>
          <p:cNvPr id="82947" name="Rectangle 3"/>
          <p:cNvSpPr>
            <a:spLocks noGrp="1" noChangeArrowheads="1"/>
          </p:cNvSpPr>
          <p:nvPr>
            <p:ph type="body" idx="1"/>
          </p:nvPr>
        </p:nvSpPr>
        <p:spPr/>
        <p:txBody>
          <a:bodyPr/>
          <a:lstStyle/>
          <a:p>
            <a:r>
              <a:rPr lang="en-US" altLang="en-US"/>
              <a:t>A </a:t>
            </a:r>
            <a:r>
              <a:rPr lang="en-US" altLang="en-US" i="1">
                <a:solidFill>
                  <a:schemeClr val="accent1"/>
                </a:solidFill>
              </a:rPr>
              <a:t>Current Liability</a:t>
            </a:r>
            <a:r>
              <a:rPr lang="en-US" altLang="en-US"/>
              <a:t> is an obligation that is due and payable within 12 months.</a:t>
            </a:r>
          </a:p>
          <a:p>
            <a:endParaRPr lang="en-US" altLang="en-US"/>
          </a:p>
          <a:p>
            <a:r>
              <a:rPr lang="en-US" altLang="en-US"/>
              <a:t>The “current liabilities” item in the balance sheet is a companion to “current assets” because current assets are the source for payment of current debts.</a:t>
            </a:r>
          </a:p>
        </p:txBody>
      </p:sp>
      <p:sp>
        <p:nvSpPr>
          <p:cNvPr id="829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BBCC567-0180-45A9-9257-1AD8AC6B53D4}" type="slidenum">
              <a:rPr lang="en-US" altLang="en-US" sz="1600">
                <a:latin typeface="Berlin Sans FB" panose="020E0602020502020306" pitchFamily="34" charset="0"/>
              </a:rPr>
              <a:pPr>
                <a:spcBef>
                  <a:spcPct val="0"/>
                </a:spcBef>
                <a:buClrTx/>
                <a:buSzTx/>
                <a:buFontTx/>
                <a:buNone/>
              </a:pPr>
              <a:t>76</a:t>
            </a:fld>
            <a:endParaRPr lang="en-US" altLang="en-US" sz="1600">
              <a:latin typeface="Berlin Sans FB" panose="020E0602020502020306"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33400" y="228600"/>
            <a:ext cx="8610600" cy="1104900"/>
          </a:xfrm>
        </p:spPr>
        <p:txBody>
          <a:bodyPr/>
          <a:lstStyle/>
          <a:p>
            <a:pPr>
              <a:lnSpc>
                <a:spcPct val="80000"/>
              </a:lnSpc>
            </a:pPr>
            <a:r>
              <a:rPr lang="en-US" altLang="en-US" sz="3200"/>
              <a:t>The Balance Sheet, </a:t>
            </a:r>
            <a:br>
              <a:rPr lang="en-US" altLang="en-US" sz="3200"/>
            </a:br>
            <a:r>
              <a:rPr lang="en-US" altLang="en-US" sz="3200"/>
              <a:t>Liabilities and Shareholders’ Equity, Current Liabilities, Accounts Payable </a:t>
            </a:r>
          </a:p>
        </p:txBody>
      </p:sp>
      <p:sp>
        <p:nvSpPr>
          <p:cNvPr id="83971" name="Rectangle 3"/>
          <p:cNvSpPr>
            <a:spLocks noGrp="1" noChangeArrowheads="1"/>
          </p:cNvSpPr>
          <p:nvPr>
            <p:ph type="body" idx="1"/>
          </p:nvPr>
        </p:nvSpPr>
        <p:spPr>
          <a:xfrm>
            <a:off x="838200" y="1905000"/>
            <a:ext cx="7772400" cy="2057400"/>
          </a:xfrm>
        </p:spPr>
        <p:txBody>
          <a:bodyPr/>
          <a:lstStyle/>
          <a:p>
            <a:r>
              <a:rPr lang="en-US" altLang="en-US" i="1">
                <a:solidFill>
                  <a:schemeClr val="accent1"/>
                </a:solidFill>
              </a:rPr>
              <a:t>Accounts Payable</a:t>
            </a:r>
            <a:r>
              <a:rPr lang="en-US" altLang="en-US" i="1"/>
              <a:t> </a:t>
            </a:r>
            <a:r>
              <a:rPr lang="en-US" altLang="en-US"/>
              <a:t>is the amount the company owes to its regular business creditors from whom it has bought goods or services on open account.</a:t>
            </a:r>
            <a:endParaRPr lang="en-US" altLang="en-US" i="1"/>
          </a:p>
        </p:txBody>
      </p:sp>
      <p:sp>
        <p:nvSpPr>
          <p:cNvPr id="83972" name="Text Box 4"/>
          <p:cNvSpPr txBox="1">
            <a:spLocks noChangeArrowheads="1"/>
          </p:cNvSpPr>
          <p:nvPr/>
        </p:nvSpPr>
        <p:spPr bwMode="auto">
          <a:xfrm>
            <a:off x="1219200" y="4419600"/>
            <a:ext cx="6745288"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13   Accounts payable                $60,000</a:t>
            </a:r>
          </a:p>
        </p:txBody>
      </p:sp>
      <p:sp>
        <p:nvSpPr>
          <p:cNvPr id="8397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ADE0BD83-C8ED-480B-90D6-9C295F6AE83F}" type="slidenum">
              <a:rPr lang="en-US" altLang="en-US" sz="1600">
                <a:latin typeface="Berlin Sans FB" panose="020E0602020502020306" pitchFamily="34" charset="0"/>
              </a:rPr>
              <a:pPr>
                <a:spcBef>
                  <a:spcPct val="0"/>
                </a:spcBef>
                <a:buClrTx/>
                <a:buSzTx/>
                <a:buFontTx/>
                <a:buNone/>
              </a:pPr>
              <a:t>77</a:t>
            </a:fld>
            <a:endParaRPr lang="en-US" altLang="en-US" sz="1600">
              <a:latin typeface="Berlin Sans FB" panose="020E0602020502020306"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342900"/>
            <a:ext cx="8610600" cy="1104900"/>
          </a:xfrm>
        </p:spPr>
        <p:txBody>
          <a:bodyPr/>
          <a:lstStyle/>
          <a:p>
            <a:pPr>
              <a:lnSpc>
                <a:spcPct val="80000"/>
              </a:lnSpc>
            </a:pPr>
            <a:r>
              <a:rPr lang="en-US" altLang="en-US" sz="3200"/>
              <a:t>The Balance Sheet, </a:t>
            </a:r>
            <a:br>
              <a:rPr lang="en-US" altLang="en-US" sz="3200"/>
            </a:br>
            <a:r>
              <a:rPr lang="en-US" altLang="en-US" sz="3200"/>
              <a:t>Liabilities and Shareholders’ Equity, Current Liabilities, Notes Payable </a:t>
            </a:r>
          </a:p>
        </p:txBody>
      </p:sp>
      <p:sp>
        <p:nvSpPr>
          <p:cNvPr id="84995" name="Rectangle 3"/>
          <p:cNvSpPr>
            <a:spLocks noGrp="1" noChangeArrowheads="1"/>
          </p:cNvSpPr>
          <p:nvPr>
            <p:ph type="body" idx="1"/>
          </p:nvPr>
        </p:nvSpPr>
        <p:spPr/>
        <p:txBody>
          <a:bodyPr/>
          <a:lstStyle/>
          <a:p>
            <a:r>
              <a:rPr lang="en-US" altLang="en-US"/>
              <a:t>If money is owed to a bank, individual, corporation or other lender under a promissory note, it appears on the balance sheet under </a:t>
            </a:r>
            <a:r>
              <a:rPr lang="en-US" altLang="en-US" i="1">
                <a:solidFill>
                  <a:schemeClr val="accent1"/>
                </a:solidFill>
              </a:rPr>
              <a:t>notes payable</a:t>
            </a:r>
            <a:r>
              <a:rPr lang="en-US" altLang="en-US"/>
              <a:t>.</a:t>
            </a:r>
          </a:p>
          <a:p>
            <a:pPr>
              <a:lnSpc>
                <a:spcPct val="70000"/>
              </a:lnSpc>
            </a:pPr>
            <a:endParaRPr lang="en-US" altLang="en-US"/>
          </a:p>
          <a:p>
            <a:r>
              <a:rPr lang="en-US" altLang="en-US"/>
              <a:t>It is evidence that the borrower named in the note is responsible for carrying out its terms,such as repaying the loan principal plus any interest charges.</a:t>
            </a:r>
          </a:p>
        </p:txBody>
      </p:sp>
      <p:sp>
        <p:nvSpPr>
          <p:cNvPr id="849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7705A62-563C-486F-9268-47EA7CAD4725}" type="slidenum">
              <a:rPr lang="en-US" altLang="en-US" sz="1600">
                <a:latin typeface="Berlin Sans FB" panose="020E0602020502020306" pitchFamily="34" charset="0"/>
              </a:rPr>
              <a:pPr>
                <a:spcBef>
                  <a:spcPct val="0"/>
                </a:spcBef>
                <a:buClrTx/>
                <a:buSzTx/>
                <a:buFontTx/>
                <a:buNone/>
              </a:pPr>
              <a:t>78</a:t>
            </a:fld>
            <a:endParaRPr lang="en-US" altLang="en-US" sz="1600">
              <a:latin typeface="Berlin Sans FB" panose="020E0602020502020306"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3400" y="342900"/>
            <a:ext cx="8610600" cy="1104900"/>
          </a:xfrm>
        </p:spPr>
        <p:txBody>
          <a:bodyPr/>
          <a:lstStyle/>
          <a:p>
            <a:pPr>
              <a:lnSpc>
                <a:spcPct val="80000"/>
              </a:lnSpc>
            </a:pPr>
            <a:r>
              <a:rPr lang="en-US" altLang="en-US" sz="3200"/>
              <a:t>The Balance Sheet, </a:t>
            </a:r>
            <a:br>
              <a:rPr lang="en-US" altLang="en-US" sz="3200"/>
            </a:br>
            <a:r>
              <a:rPr lang="en-US" altLang="en-US" sz="3200"/>
              <a:t>Liabilities and Shareholders’ Equity, Current Liabilities, Notes Payable </a:t>
            </a:r>
          </a:p>
        </p:txBody>
      </p:sp>
      <p:sp>
        <p:nvSpPr>
          <p:cNvPr id="86019" name="Rectangle 3"/>
          <p:cNvSpPr>
            <a:spLocks noGrp="1" noChangeArrowheads="1"/>
          </p:cNvSpPr>
          <p:nvPr>
            <p:ph type="body" idx="1"/>
          </p:nvPr>
        </p:nvSpPr>
        <p:spPr>
          <a:xfrm>
            <a:off x="838200" y="1828800"/>
            <a:ext cx="7772400" cy="2514600"/>
          </a:xfrm>
        </p:spPr>
        <p:txBody>
          <a:bodyPr/>
          <a:lstStyle/>
          <a:p>
            <a:r>
              <a:rPr lang="en-US" altLang="en-US"/>
              <a:t>While these particular notes are due within one year of the balance-sheet date, notes payable may also be due after one year from the balance-sheet date when they would be included in long-term debt.</a:t>
            </a:r>
          </a:p>
        </p:txBody>
      </p:sp>
      <p:sp>
        <p:nvSpPr>
          <p:cNvPr id="86020" name="Text Box 4"/>
          <p:cNvSpPr txBox="1">
            <a:spLocks noChangeArrowheads="1"/>
          </p:cNvSpPr>
          <p:nvPr/>
        </p:nvSpPr>
        <p:spPr bwMode="auto">
          <a:xfrm>
            <a:off x="1524000" y="5181600"/>
            <a:ext cx="6383338"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14   Notes Payable                  $51,000</a:t>
            </a:r>
          </a:p>
        </p:txBody>
      </p:sp>
      <p:sp>
        <p:nvSpPr>
          <p:cNvPr id="8602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AAB1C30-EECD-458F-B1A4-9A78EF55A754}" type="slidenum">
              <a:rPr lang="en-US" altLang="en-US" sz="1600">
                <a:latin typeface="Berlin Sans FB" panose="020E0602020502020306" pitchFamily="34" charset="0"/>
              </a:rPr>
              <a:pPr>
                <a:spcBef>
                  <a:spcPct val="0"/>
                </a:spcBef>
                <a:buClrTx/>
                <a:buSzTx/>
                <a:buFontTx/>
                <a:buNone/>
              </a:pPr>
              <a:t>79</a:t>
            </a:fld>
            <a:endParaRPr lang="en-US" altLang="en-US" sz="1600">
              <a:latin typeface="Berlin Sans FB" panose="020E0602020502020306"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228600"/>
            <a:ext cx="7772400" cy="1104900"/>
          </a:xfrm>
        </p:spPr>
        <p:txBody>
          <a:bodyPr/>
          <a:lstStyle/>
          <a:p>
            <a:r>
              <a:rPr lang="en-US" altLang="en-US"/>
              <a:t>A Model Company Called “Typical”</a:t>
            </a:r>
          </a:p>
        </p:txBody>
      </p:sp>
      <p:sp>
        <p:nvSpPr>
          <p:cNvPr id="13315" name="Rectangle 3"/>
          <p:cNvSpPr>
            <a:spLocks noGrp="1" noChangeArrowheads="1"/>
          </p:cNvSpPr>
          <p:nvPr>
            <p:ph type="body" idx="1"/>
          </p:nvPr>
        </p:nvSpPr>
        <p:spPr>
          <a:xfrm>
            <a:off x="685800" y="1524000"/>
            <a:ext cx="8153400" cy="3810000"/>
          </a:xfrm>
        </p:spPr>
        <p:txBody>
          <a:bodyPr/>
          <a:lstStyle/>
          <a:p>
            <a:r>
              <a:rPr lang="en-US" altLang="en-US"/>
              <a:t>To provide a framework for illustration, a fictional public company will be used.</a:t>
            </a:r>
          </a:p>
          <a:p>
            <a:r>
              <a:rPr lang="en-US" altLang="en-US"/>
              <a:t>A public company will be used because it is required to provide the most extensive amount of information in its annual reports.</a:t>
            </a:r>
          </a:p>
          <a:p>
            <a:r>
              <a:rPr lang="en-US" altLang="en-US"/>
              <a:t>The requirements and standards for financial reporting are set by both governmental and nongovernmental bodies.</a:t>
            </a:r>
          </a:p>
        </p:txBody>
      </p:sp>
      <p:sp>
        <p:nvSpPr>
          <p:cNvPr id="13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526D5AF-72ED-4383-9940-FE4F869F0EAC}" type="slidenum">
              <a:rPr lang="en-US" altLang="en-US" sz="1600">
                <a:latin typeface="Berlin Sans FB" panose="020E0602020502020306" pitchFamily="34" charset="0"/>
              </a:rPr>
              <a:pPr>
                <a:spcBef>
                  <a:spcPct val="0"/>
                </a:spcBef>
                <a:buClrTx/>
                <a:buSzTx/>
                <a:buFontTx/>
                <a:buNone/>
              </a:pPr>
              <a:t>8</a:t>
            </a:fld>
            <a:endParaRPr lang="en-US" altLang="en-US" sz="1600">
              <a:latin typeface="Berlin Sans FB" panose="020E0602020502020306"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nSpc>
                <a:spcPct val="80000"/>
              </a:lnSpc>
            </a:pPr>
            <a:r>
              <a:rPr lang="en-US" altLang="en-US" sz="3200"/>
              <a:t>The Balance Sheet, </a:t>
            </a:r>
            <a:br>
              <a:rPr lang="en-US" altLang="en-US" sz="3200"/>
            </a:br>
            <a:r>
              <a:rPr lang="en-US" altLang="en-US" sz="3200"/>
              <a:t>Liabilities and Shareholders’ Equity, Current Liabilities, Accrued Expenses </a:t>
            </a:r>
          </a:p>
        </p:txBody>
      </p:sp>
      <p:sp>
        <p:nvSpPr>
          <p:cNvPr id="87043" name="Rectangle 3"/>
          <p:cNvSpPr>
            <a:spLocks noGrp="1" noChangeArrowheads="1"/>
          </p:cNvSpPr>
          <p:nvPr>
            <p:ph type="body" idx="1"/>
          </p:nvPr>
        </p:nvSpPr>
        <p:spPr/>
        <p:txBody>
          <a:bodyPr/>
          <a:lstStyle/>
          <a:p>
            <a:r>
              <a:rPr lang="en-US" altLang="en-US"/>
              <a:t>As discussed, accounts payable are amounts owed by the company to its regular business creditors for routine purchases.</a:t>
            </a:r>
          </a:p>
          <a:p>
            <a:pPr>
              <a:lnSpc>
                <a:spcPct val="60000"/>
              </a:lnSpc>
            </a:pPr>
            <a:endParaRPr lang="en-US" altLang="en-US"/>
          </a:p>
          <a:p>
            <a:r>
              <a:rPr lang="en-US" altLang="en-US"/>
              <a:t>The company also owes, on any given day, salaries and wages to its employees, interest on funds borrowed from banks and bondholders, fees to attorneys and similar items.</a:t>
            </a:r>
          </a:p>
        </p:txBody>
      </p:sp>
      <p:sp>
        <p:nvSpPr>
          <p:cNvPr id="870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98801EE7-9770-4E90-85EE-8FCF5382CE04}" type="slidenum">
              <a:rPr lang="en-US" altLang="en-US" sz="1600">
                <a:latin typeface="Berlin Sans FB" panose="020E0602020502020306" pitchFamily="34" charset="0"/>
              </a:rPr>
              <a:pPr>
                <a:spcBef>
                  <a:spcPct val="0"/>
                </a:spcBef>
                <a:buClrTx/>
                <a:buSzTx/>
                <a:buFontTx/>
                <a:buNone/>
              </a:pPr>
              <a:t>80</a:t>
            </a:fld>
            <a:endParaRPr lang="en-US" altLang="en-US" sz="1600">
              <a:latin typeface="Berlin Sans FB" panose="020E0602020502020306"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nSpc>
                <a:spcPct val="80000"/>
              </a:lnSpc>
            </a:pPr>
            <a:r>
              <a:rPr lang="en-US" altLang="en-US" sz="3200"/>
              <a:t>The Balance Sheet, </a:t>
            </a:r>
            <a:br>
              <a:rPr lang="en-US" altLang="en-US" sz="3200"/>
            </a:br>
            <a:r>
              <a:rPr lang="en-US" altLang="en-US" sz="3200"/>
              <a:t>Liabilities and Shareholders’ Equity, Current Liabilities, Accrued Expenses </a:t>
            </a:r>
          </a:p>
        </p:txBody>
      </p:sp>
      <p:sp>
        <p:nvSpPr>
          <p:cNvPr id="88067" name="Rectangle 3"/>
          <p:cNvSpPr>
            <a:spLocks noGrp="1" noChangeArrowheads="1"/>
          </p:cNvSpPr>
          <p:nvPr>
            <p:ph type="body" idx="1"/>
          </p:nvPr>
        </p:nvSpPr>
        <p:spPr>
          <a:xfrm>
            <a:off x="838200" y="2133600"/>
            <a:ext cx="7772400" cy="1600200"/>
          </a:xfrm>
        </p:spPr>
        <p:txBody>
          <a:bodyPr/>
          <a:lstStyle/>
          <a:p>
            <a:r>
              <a:rPr lang="en-US" altLang="en-US"/>
              <a:t>The total amount of such items owed, but unpaid at the date of the balance sheet, are grouped as a total under </a:t>
            </a:r>
            <a:r>
              <a:rPr lang="en-US" altLang="en-US" i="1">
                <a:solidFill>
                  <a:schemeClr val="accent1"/>
                </a:solidFill>
              </a:rPr>
              <a:t>accrued expenses</a:t>
            </a:r>
            <a:r>
              <a:rPr lang="en-US" altLang="en-US"/>
              <a:t>.</a:t>
            </a:r>
          </a:p>
        </p:txBody>
      </p:sp>
      <p:sp>
        <p:nvSpPr>
          <p:cNvPr id="88068" name="Text Box 4"/>
          <p:cNvSpPr txBox="1">
            <a:spLocks noChangeArrowheads="1"/>
          </p:cNvSpPr>
          <p:nvPr/>
        </p:nvSpPr>
        <p:spPr bwMode="auto">
          <a:xfrm>
            <a:off x="1371600" y="4191000"/>
            <a:ext cx="6486525"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15  Accrued expenses              $30,000</a:t>
            </a:r>
          </a:p>
        </p:txBody>
      </p:sp>
      <p:sp>
        <p:nvSpPr>
          <p:cNvPr id="8806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44B3469-0BCE-4556-8BF5-68680581621B}" type="slidenum">
              <a:rPr lang="en-US" altLang="en-US" sz="1600">
                <a:latin typeface="Berlin Sans FB" panose="020E0602020502020306" pitchFamily="34" charset="0"/>
              </a:rPr>
              <a:pPr>
                <a:spcBef>
                  <a:spcPct val="0"/>
                </a:spcBef>
                <a:buClrTx/>
                <a:buSzTx/>
                <a:buFontTx/>
                <a:buNone/>
              </a:pPr>
              <a:t>81</a:t>
            </a:fld>
            <a:endParaRPr lang="en-US" altLang="en-US" sz="1600">
              <a:latin typeface="Berlin Sans FB" panose="020E0602020502020306"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nSpc>
                <a:spcPct val="80000"/>
              </a:lnSpc>
            </a:pPr>
            <a:r>
              <a:rPr lang="en-US" altLang="en-US" sz="3200"/>
              <a:t>The Balance Sheet, Liabilities and Shareholders’ Equity, Current Liabilities, Income Taxes Payable</a:t>
            </a:r>
          </a:p>
        </p:txBody>
      </p:sp>
      <p:sp>
        <p:nvSpPr>
          <p:cNvPr id="89091" name="Rectangle 3"/>
          <p:cNvSpPr>
            <a:spLocks noGrp="1" noChangeArrowheads="1"/>
          </p:cNvSpPr>
          <p:nvPr>
            <p:ph type="body" idx="1"/>
          </p:nvPr>
        </p:nvSpPr>
        <p:spPr>
          <a:xfrm>
            <a:off x="838200" y="1905000"/>
            <a:ext cx="7772400" cy="3962400"/>
          </a:xfrm>
        </p:spPr>
        <p:txBody>
          <a:bodyPr/>
          <a:lstStyle/>
          <a:p>
            <a:r>
              <a:rPr lang="en-US" altLang="en-US"/>
              <a:t>Income taxes payable are the amounts due to taxing authorities(Internal Revenue Service) within one year form the balance-sheet date.</a:t>
            </a:r>
          </a:p>
          <a:p>
            <a:endParaRPr lang="en-US" altLang="en-US"/>
          </a:p>
          <a:p>
            <a:r>
              <a:rPr lang="en-US" altLang="en-US"/>
              <a:t>For financial-reporting purposes, they are treated the same as an accrued expense.</a:t>
            </a:r>
          </a:p>
        </p:txBody>
      </p:sp>
      <p:sp>
        <p:nvSpPr>
          <p:cNvPr id="890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F2BC1234-C892-4150-AD84-EF868CD14C57}" type="slidenum">
              <a:rPr lang="en-US" altLang="en-US" sz="1600">
                <a:latin typeface="Berlin Sans FB" panose="020E0602020502020306" pitchFamily="34" charset="0"/>
              </a:rPr>
              <a:pPr>
                <a:spcBef>
                  <a:spcPct val="0"/>
                </a:spcBef>
                <a:buClrTx/>
                <a:buSzTx/>
                <a:buFontTx/>
                <a:buNone/>
              </a:pPr>
              <a:t>82</a:t>
            </a:fld>
            <a:endParaRPr lang="en-US" altLang="en-US" sz="1600">
              <a:latin typeface="Berlin Sans FB" panose="020E0602020502020306"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nSpc>
                <a:spcPct val="80000"/>
              </a:lnSpc>
            </a:pPr>
            <a:r>
              <a:rPr lang="en-US" altLang="en-US" sz="3200"/>
              <a:t>The Balance Sheet, Liabilities and Shareholders’ Equity, Current Liabilities, Income Taxes Payable </a:t>
            </a:r>
          </a:p>
        </p:txBody>
      </p:sp>
      <p:sp>
        <p:nvSpPr>
          <p:cNvPr id="90115" name="Rectangle 3"/>
          <p:cNvSpPr>
            <a:spLocks noGrp="1" noChangeArrowheads="1"/>
          </p:cNvSpPr>
          <p:nvPr>
            <p:ph type="body" idx="1"/>
          </p:nvPr>
        </p:nvSpPr>
        <p:spPr>
          <a:xfrm>
            <a:off x="838200" y="1905000"/>
            <a:ext cx="7772400" cy="2514600"/>
          </a:xfrm>
        </p:spPr>
        <p:txBody>
          <a:bodyPr/>
          <a:lstStyle/>
          <a:p>
            <a:r>
              <a:rPr lang="en-US" altLang="en-US"/>
              <a:t>However, companies that owe a material amount of taxes, as Typical does here, often report income taxes payable as a separate line item under the Current Liabilities caption in the balance sheet.</a:t>
            </a:r>
          </a:p>
        </p:txBody>
      </p:sp>
      <p:sp>
        <p:nvSpPr>
          <p:cNvPr id="90116" name="Text Box 4"/>
          <p:cNvSpPr txBox="1">
            <a:spLocks noChangeArrowheads="1"/>
          </p:cNvSpPr>
          <p:nvPr/>
        </p:nvSpPr>
        <p:spPr bwMode="auto">
          <a:xfrm>
            <a:off x="1066800" y="5105400"/>
            <a:ext cx="7319963"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16   Income Taxes Payable              $17,000</a:t>
            </a:r>
          </a:p>
        </p:txBody>
      </p:sp>
      <p:sp>
        <p:nvSpPr>
          <p:cNvPr id="9011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FB91638-6E82-407A-BA65-71AE2F77A179}" type="slidenum">
              <a:rPr lang="en-US" altLang="en-US" sz="1600">
                <a:latin typeface="Berlin Sans FB" panose="020E0602020502020306" pitchFamily="34" charset="0"/>
              </a:rPr>
              <a:pPr>
                <a:spcBef>
                  <a:spcPct val="0"/>
                </a:spcBef>
                <a:buClrTx/>
                <a:buSzTx/>
                <a:buFontTx/>
                <a:buNone/>
              </a:pPr>
              <a:t>83</a:t>
            </a:fld>
            <a:endParaRPr lang="en-US" altLang="en-US" sz="1600">
              <a:latin typeface="Berlin Sans FB" panose="020E0602020502020306"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nSpc>
                <a:spcPct val="80000"/>
              </a:lnSpc>
            </a:pPr>
            <a:r>
              <a:rPr lang="en-US" altLang="en-US" sz="3200"/>
              <a:t>The Balance Sheet, Liabilities and Shareholders’ Equity, Current Liabilities, Other Liabilities</a:t>
            </a:r>
          </a:p>
        </p:txBody>
      </p:sp>
      <p:sp>
        <p:nvSpPr>
          <p:cNvPr id="91139" name="Rectangle 3"/>
          <p:cNvSpPr>
            <a:spLocks noGrp="1" noChangeArrowheads="1"/>
          </p:cNvSpPr>
          <p:nvPr>
            <p:ph type="body" idx="1"/>
          </p:nvPr>
        </p:nvSpPr>
        <p:spPr>
          <a:xfrm>
            <a:off x="838200" y="1752600"/>
            <a:ext cx="7772400" cy="2667000"/>
          </a:xfrm>
        </p:spPr>
        <p:txBody>
          <a:bodyPr/>
          <a:lstStyle/>
          <a:p>
            <a:r>
              <a:rPr lang="en-US" altLang="en-US"/>
              <a:t>These are any other liabilities that are payable within 12 months, but which haven’t been captured in any of the other specific categories presented as current liabilities in the balance sheet.</a:t>
            </a:r>
          </a:p>
        </p:txBody>
      </p:sp>
      <p:sp>
        <p:nvSpPr>
          <p:cNvPr id="91140" name="Text Box 4"/>
          <p:cNvSpPr txBox="1">
            <a:spLocks noChangeArrowheads="1"/>
          </p:cNvSpPr>
          <p:nvPr/>
        </p:nvSpPr>
        <p:spPr bwMode="auto">
          <a:xfrm>
            <a:off x="1447800" y="4953000"/>
            <a:ext cx="6618288"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17   Other Liabilities                 $12,000</a:t>
            </a:r>
          </a:p>
        </p:txBody>
      </p:sp>
      <p:sp>
        <p:nvSpPr>
          <p:cNvPr id="9114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628913B-5400-47CC-9E18-F44BE36D6A98}" type="slidenum">
              <a:rPr lang="en-US" altLang="en-US" sz="1600">
                <a:latin typeface="Berlin Sans FB" panose="020E0602020502020306" pitchFamily="34" charset="0"/>
              </a:rPr>
              <a:pPr>
                <a:spcBef>
                  <a:spcPct val="0"/>
                </a:spcBef>
                <a:buClrTx/>
                <a:buSzTx/>
                <a:buFontTx/>
                <a:buNone/>
              </a:pPr>
              <a:t>84</a:t>
            </a:fld>
            <a:endParaRPr lang="en-US" altLang="en-US" sz="1600">
              <a:latin typeface="Berlin Sans FB" panose="020E0602020502020306"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nSpc>
                <a:spcPct val="80000"/>
              </a:lnSpc>
            </a:pPr>
            <a:r>
              <a:rPr lang="en-US" altLang="en-US" sz="3200"/>
              <a:t>The Balance Sheet,</a:t>
            </a:r>
            <a:br>
              <a:rPr lang="en-US" altLang="en-US" sz="3200"/>
            </a:br>
            <a:r>
              <a:rPr lang="en-US" altLang="en-US" sz="3200"/>
              <a:t>Liabilities, Current Liabilities </a:t>
            </a:r>
          </a:p>
        </p:txBody>
      </p:sp>
      <p:sp>
        <p:nvSpPr>
          <p:cNvPr id="92163" name="Rectangle 3"/>
          <p:cNvSpPr>
            <a:spLocks noGrp="1" noChangeArrowheads="1"/>
          </p:cNvSpPr>
          <p:nvPr>
            <p:ph type="body" idx="1"/>
          </p:nvPr>
        </p:nvSpPr>
        <p:spPr>
          <a:xfrm>
            <a:off x="838200" y="1600200"/>
            <a:ext cx="7772400" cy="4267200"/>
          </a:xfrm>
        </p:spPr>
        <p:txBody>
          <a:bodyPr/>
          <a:lstStyle/>
          <a:p>
            <a:pPr algn="ctr">
              <a:buFont typeface="Monotype Sorts" pitchFamily="2" charset="2"/>
              <a:buNone/>
            </a:pPr>
            <a:r>
              <a:rPr lang="en-US" altLang="en-US" i="1">
                <a:solidFill>
                  <a:schemeClr val="bg2"/>
                </a:solidFill>
              </a:rPr>
              <a:t>Current Portion of Long-Term Debt</a:t>
            </a:r>
            <a:endParaRPr lang="en-US" altLang="en-US"/>
          </a:p>
          <a:p>
            <a:r>
              <a:rPr lang="en-US" altLang="en-US"/>
              <a:t>Represents the amount due and payable within 12 months of the balance-sheet date under all long-term(longer than 1 year) borrowing arrangements.</a:t>
            </a:r>
          </a:p>
          <a:p>
            <a:pPr>
              <a:lnSpc>
                <a:spcPct val="20000"/>
              </a:lnSpc>
            </a:pPr>
            <a:endParaRPr lang="en-US" altLang="en-US"/>
          </a:p>
          <a:p>
            <a:r>
              <a:rPr lang="en-US" altLang="en-US"/>
              <a:t>In Typical’s case, this is the scheduled repayment of a $6,000 five-year note taken out by Typical four years ago and due next year.</a:t>
            </a:r>
          </a:p>
        </p:txBody>
      </p:sp>
      <p:sp>
        <p:nvSpPr>
          <p:cNvPr id="921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925AB19-02CB-4A6B-8B2C-7DD85C3BF1D6}" type="slidenum">
              <a:rPr lang="en-US" altLang="en-US" sz="1600">
                <a:latin typeface="Berlin Sans FB" panose="020E0602020502020306" pitchFamily="34" charset="0"/>
              </a:rPr>
              <a:pPr>
                <a:spcBef>
                  <a:spcPct val="0"/>
                </a:spcBef>
                <a:buClrTx/>
                <a:buSzTx/>
                <a:buFontTx/>
                <a:buNone/>
              </a:pPr>
              <a:t>85</a:t>
            </a:fld>
            <a:endParaRPr lang="en-US" altLang="en-US" sz="1600">
              <a:latin typeface="Berlin Sans FB" panose="020E0602020502020306"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Current Liabilities </a:t>
            </a:r>
          </a:p>
        </p:txBody>
      </p:sp>
      <p:sp>
        <p:nvSpPr>
          <p:cNvPr id="93187" name="Rectangle 3"/>
          <p:cNvSpPr>
            <a:spLocks noGrp="1" noChangeArrowheads="1"/>
          </p:cNvSpPr>
          <p:nvPr>
            <p:ph type="body" idx="1"/>
          </p:nvPr>
        </p:nvSpPr>
        <p:spPr>
          <a:xfrm>
            <a:off x="685800" y="1752600"/>
            <a:ext cx="7924800" cy="3124200"/>
          </a:xfrm>
        </p:spPr>
        <p:txBody>
          <a:bodyPr/>
          <a:lstStyle/>
          <a:p>
            <a:pPr algn="ctr">
              <a:buFont typeface="Monotype Sorts" pitchFamily="2" charset="2"/>
              <a:buNone/>
            </a:pPr>
            <a:r>
              <a:rPr lang="en-US" altLang="en-US" i="1">
                <a:solidFill>
                  <a:schemeClr val="bg2"/>
                </a:solidFill>
              </a:rPr>
              <a:t>Current Portion of Long-Term Debt, cont.</a:t>
            </a:r>
            <a:endParaRPr lang="en-US" altLang="en-US">
              <a:solidFill>
                <a:schemeClr val="bg2"/>
              </a:solidFill>
            </a:endParaRPr>
          </a:p>
          <a:p>
            <a:r>
              <a:rPr lang="en-US" altLang="en-US"/>
              <a:t>If Typical had a long-term borrowing calling for monthly payments(on a mortgage), the sum of the principal payments due in the 12 months following the balance-sheet date would appear here.</a:t>
            </a:r>
          </a:p>
        </p:txBody>
      </p:sp>
      <p:sp>
        <p:nvSpPr>
          <p:cNvPr id="93188" name="Text Box 4"/>
          <p:cNvSpPr txBox="1">
            <a:spLocks noChangeArrowheads="1"/>
          </p:cNvSpPr>
          <p:nvPr/>
        </p:nvSpPr>
        <p:spPr bwMode="auto">
          <a:xfrm>
            <a:off x="762000" y="5029200"/>
            <a:ext cx="7981950"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18   Current portion of long-term debt     $6,000</a:t>
            </a:r>
          </a:p>
        </p:txBody>
      </p:sp>
      <p:sp>
        <p:nvSpPr>
          <p:cNvPr id="9318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C2A3B131-C23E-40BE-BB32-6898BF94B69F}" type="slidenum">
              <a:rPr lang="en-US" altLang="en-US" sz="1600">
                <a:latin typeface="Berlin Sans FB" panose="020E0602020502020306" pitchFamily="34" charset="0"/>
              </a:rPr>
              <a:pPr>
                <a:spcBef>
                  <a:spcPct val="0"/>
                </a:spcBef>
                <a:buClrTx/>
                <a:buSzTx/>
                <a:buFontTx/>
                <a:buNone/>
              </a:pPr>
              <a:t>86</a:t>
            </a:fld>
            <a:endParaRPr lang="en-US" altLang="en-US" sz="1600">
              <a:latin typeface="Berlin Sans FB" panose="020E0602020502020306"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Total Current Liabilities </a:t>
            </a:r>
          </a:p>
        </p:txBody>
      </p:sp>
      <p:sp>
        <p:nvSpPr>
          <p:cNvPr id="94211" name="Rectangle 3"/>
          <p:cNvSpPr>
            <a:spLocks noGrp="1" noChangeArrowheads="1"/>
          </p:cNvSpPr>
          <p:nvPr>
            <p:ph type="body" idx="1"/>
          </p:nvPr>
        </p:nvSpPr>
        <p:spPr>
          <a:xfrm>
            <a:off x="838200" y="3733800"/>
            <a:ext cx="7772400" cy="1905000"/>
          </a:xfrm>
        </p:spPr>
        <p:txBody>
          <a:bodyPr/>
          <a:lstStyle/>
          <a:p>
            <a:r>
              <a:rPr lang="en-US" altLang="en-US"/>
              <a:t>Finally, the “Total Current Liabilities” item sums up all of the items listed under this classification.</a:t>
            </a:r>
          </a:p>
        </p:txBody>
      </p:sp>
      <p:sp>
        <p:nvSpPr>
          <p:cNvPr id="94212" name="Text Box 4"/>
          <p:cNvSpPr txBox="1">
            <a:spLocks noChangeArrowheads="1"/>
          </p:cNvSpPr>
          <p:nvPr/>
        </p:nvSpPr>
        <p:spPr bwMode="auto">
          <a:xfrm>
            <a:off x="1066800" y="2362200"/>
            <a:ext cx="7385050"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19   Total Current Liabilities          $176,000</a:t>
            </a:r>
          </a:p>
        </p:txBody>
      </p:sp>
      <p:sp>
        <p:nvSpPr>
          <p:cNvPr id="9421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91A4D93-EC74-4BD0-9C0E-C23FFC875BCB}" type="slidenum">
              <a:rPr lang="en-US" altLang="en-US" sz="1600">
                <a:latin typeface="Berlin Sans FB" panose="020E0602020502020306" pitchFamily="34" charset="0"/>
              </a:rPr>
              <a:pPr>
                <a:spcBef>
                  <a:spcPct val="0"/>
                </a:spcBef>
                <a:buClrTx/>
                <a:buSzTx/>
                <a:buFontTx/>
                <a:buNone/>
              </a:pPr>
              <a:t>87</a:t>
            </a:fld>
            <a:endParaRPr lang="en-US" altLang="en-US" sz="1600">
              <a:latin typeface="Berlin Sans FB" panose="020E0602020502020306"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Long-Term Liabilities </a:t>
            </a:r>
          </a:p>
        </p:txBody>
      </p:sp>
      <p:sp>
        <p:nvSpPr>
          <p:cNvPr id="95235" name="Rectangle 3"/>
          <p:cNvSpPr>
            <a:spLocks noGrp="1" noChangeArrowheads="1"/>
          </p:cNvSpPr>
          <p:nvPr>
            <p:ph type="body" idx="1"/>
          </p:nvPr>
        </p:nvSpPr>
        <p:spPr>
          <a:xfrm>
            <a:off x="838200" y="2057400"/>
            <a:ext cx="7772400" cy="3810000"/>
          </a:xfrm>
        </p:spPr>
        <p:txBody>
          <a:bodyPr/>
          <a:lstStyle/>
          <a:p>
            <a:r>
              <a:rPr lang="en-US" altLang="en-US"/>
              <a:t>Current liabilities include amounts due “within one year” from the balance-sheet date.</a:t>
            </a:r>
          </a:p>
          <a:p>
            <a:endParaRPr lang="en-US" altLang="en-US"/>
          </a:p>
          <a:p>
            <a:r>
              <a:rPr lang="en-US" altLang="en-US" i="1">
                <a:solidFill>
                  <a:schemeClr val="accent1"/>
                </a:solidFill>
              </a:rPr>
              <a:t>Long-term liabilities</a:t>
            </a:r>
            <a:r>
              <a:rPr lang="en-US" altLang="en-US"/>
              <a:t> are amounts due “after on year” from the date of the financial report.</a:t>
            </a:r>
          </a:p>
        </p:txBody>
      </p:sp>
      <p:sp>
        <p:nvSpPr>
          <p:cNvPr id="952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FD5A391-D4DE-4F64-82D8-9028C442DAC5}" type="slidenum">
              <a:rPr lang="en-US" altLang="en-US" sz="1600">
                <a:latin typeface="Berlin Sans FB" panose="020E0602020502020306" pitchFamily="34" charset="0"/>
              </a:rPr>
              <a:pPr>
                <a:spcBef>
                  <a:spcPct val="0"/>
                </a:spcBef>
                <a:buClrTx/>
                <a:buSzTx/>
                <a:buFontTx/>
                <a:buNone/>
              </a:pPr>
              <a:t>88</a:t>
            </a:fld>
            <a:endParaRPr lang="en-US" altLang="en-US" sz="1600">
              <a:latin typeface="Berlin Sans FB" panose="020E0602020502020306"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Long-Term Liabilities </a:t>
            </a:r>
          </a:p>
        </p:txBody>
      </p:sp>
      <p:sp>
        <p:nvSpPr>
          <p:cNvPr id="96259" name="Rectangle 3"/>
          <p:cNvSpPr>
            <a:spLocks noGrp="1" noChangeArrowheads="1"/>
          </p:cNvSpPr>
          <p:nvPr>
            <p:ph type="body" idx="1"/>
          </p:nvPr>
        </p:nvSpPr>
        <p:spPr>
          <a:xfrm>
            <a:off x="838200" y="2362200"/>
            <a:ext cx="7772400" cy="3505200"/>
          </a:xfrm>
        </p:spPr>
        <p:txBody>
          <a:bodyPr/>
          <a:lstStyle/>
          <a:p>
            <a:r>
              <a:rPr lang="en-US" altLang="en-US"/>
              <a:t>One of the long-term liabilities on the sample balance sheet is deferred income taxes.</a:t>
            </a:r>
          </a:p>
          <a:p>
            <a:pPr>
              <a:lnSpc>
                <a:spcPct val="60000"/>
              </a:lnSpc>
            </a:pPr>
            <a:endParaRPr lang="en-US" altLang="en-US"/>
          </a:p>
          <a:p>
            <a:r>
              <a:rPr lang="en-US" altLang="en-US" i="1">
                <a:solidFill>
                  <a:schemeClr val="accent1"/>
                </a:solidFill>
              </a:rPr>
              <a:t>Deferred income taxes</a:t>
            </a:r>
            <a:r>
              <a:rPr lang="en-US" altLang="en-US"/>
              <a:t> are tax liabilities a company may postpone paying until some future time, often to encourage activities for the public’s good.</a:t>
            </a:r>
          </a:p>
        </p:txBody>
      </p:sp>
      <p:sp>
        <p:nvSpPr>
          <p:cNvPr id="96260" name="Text Box 4"/>
          <p:cNvSpPr txBox="1">
            <a:spLocks noChangeArrowheads="1"/>
          </p:cNvSpPr>
          <p:nvPr/>
        </p:nvSpPr>
        <p:spPr bwMode="auto">
          <a:xfrm>
            <a:off x="2590800" y="1600200"/>
            <a:ext cx="4003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Deferred Income Taxes</a:t>
            </a:r>
          </a:p>
        </p:txBody>
      </p:sp>
      <p:sp>
        <p:nvSpPr>
          <p:cNvPr id="9626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209F3358-5F2D-45FB-955F-718648D8CFF0}" type="slidenum">
              <a:rPr lang="en-US" altLang="en-US" sz="1600">
                <a:latin typeface="Berlin Sans FB" panose="020E0602020502020306" pitchFamily="34" charset="0"/>
              </a:rPr>
              <a:pPr>
                <a:spcBef>
                  <a:spcPct val="0"/>
                </a:spcBef>
                <a:buClrTx/>
                <a:buSzTx/>
                <a:buFontTx/>
                <a:buNone/>
              </a:pPr>
              <a:t>89</a:t>
            </a:fld>
            <a:endParaRPr lang="en-US" altLang="en-US" sz="1600">
              <a:latin typeface="Berlin Sans FB" panose="020E0602020502020306"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838200" y="2514600"/>
            <a:ext cx="7772400" cy="3352800"/>
          </a:xfrm>
        </p:spPr>
        <p:txBody>
          <a:bodyPr/>
          <a:lstStyle/>
          <a:p>
            <a:r>
              <a:rPr lang="en-US" altLang="en-US"/>
              <a:t>This fictional company will represent a typical corporation with the most commonly used accounting and reporting practices.  Thus, the model company will be called Typical Manufacturing Company, Inc.  (“Typical”, for short.)</a:t>
            </a:r>
          </a:p>
        </p:txBody>
      </p:sp>
      <p:sp>
        <p:nvSpPr>
          <p:cNvPr id="14339" name="Rectangle 4"/>
          <p:cNvSpPr>
            <a:spLocks noGrp="1" noChangeArrowheads="1"/>
          </p:cNvSpPr>
          <p:nvPr>
            <p:ph type="title"/>
          </p:nvPr>
        </p:nvSpPr>
        <p:spPr>
          <a:xfrm>
            <a:off x="838200" y="228600"/>
            <a:ext cx="7772400" cy="876300"/>
          </a:xfrm>
          <a:noFill/>
        </p:spPr>
        <p:txBody>
          <a:bodyPr/>
          <a:lstStyle/>
          <a:p>
            <a:r>
              <a:rPr lang="en-US" altLang="en-US"/>
              <a:t>A Model Company Called “Typical”</a:t>
            </a:r>
          </a:p>
        </p:txBody>
      </p:sp>
      <p:sp>
        <p:nvSpPr>
          <p:cNvPr id="14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FD4E948-71E6-4DF5-B6A4-91B6B900500E}" type="slidenum">
              <a:rPr lang="en-US" altLang="en-US" sz="1600">
                <a:latin typeface="Berlin Sans FB" panose="020E0602020502020306" pitchFamily="34" charset="0"/>
              </a:rPr>
              <a:pPr>
                <a:spcBef>
                  <a:spcPct val="0"/>
                </a:spcBef>
                <a:buClrTx/>
                <a:buSzTx/>
                <a:buFontTx/>
                <a:buNone/>
              </a:pPr>
              <a:t>9</a:t>
            </a:fld>
            <a:endParaRPr lang="en-US" altLang="en-US" sz="1600">
              <a:latin typeface="Berlin Sans FB" panose="020E0602020502020306"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Long-Term Liabilities </a:t>
            </a:r>
          </a:p>
        </p:txBody>
      </p:sp>
      <p:sp>
        <p:nvSpPr>
          <p:cNvPr id="97283" name="Rectangle 3"/>
          <p:cNvSpPr>
            <a:spLocks noGrp="1" noChangeArrowheads="1"/>
          </p:cNvSpPr>
          <p:nvPr>
            <p:ph type="body" idx="1"/>
          </p:nvPr>
        </p:nvSpPr>
        <p:spPr>
          <a:xfrm>
            <a:off x="838200" y="2819400"/>
            <a:ext cx="7772400" cy="3048000"/>
          </a:xfrm>
        </p:spPr>
        <p:txBody>
          <a:bodyPr/>
          <a:lstStyle/>
          <a:p>
            <a:r>
              <a:rPr lang="en-US" altLang="en-US"/>
              <a:t>The government provides businesses with tax incentives to make certain kinds of investments that will benefit the economy as a whole.</a:t>
            </a:r>
          </a:p>
          <a:p>
            <a:endParaRPr lang="en-US" altLang="en-US"/>
          </a:p>
        </p:txBody>
      </p:sp>
      <p:sp>
        <p:nvSpPr>
          <p:cNvPr id="97284" name="Text Box 4"/>
          <p:cNvSpPr txBox="1">
            <a:spLocks noChangeArrowheads="1"/>
          </p:cNvSpPr>
          <p:nvPr/>
        </p:nvSpPr>
        <p:spPr bwMode="auto">
          <a:xfrm>
            <a:off x="1981200" y="1600200"/>
            <a:ext cx="5810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Deferred Income Taxes, continued</a:t>
            </a:r>
          </a:p>
        </p:txBody>
      </p:sp>
      <p:sp>
        <p:nvSpPr>
          <p:cNvPr id="9728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7EDE29C-7475-4209-8A51-1316610A7CAB}" type="slidenum">
              <a:rPr lang="en-US" altLang="en-US" sz="1600">
                <a:latin typeface="Berlin Sans FB" panose="020E0602020502020306" pitchFamily="34" charset="0"/>
              </a:rPr>
              <a:pPr>
                <a:spcBef>
                  <a:spcPct val="0"/>
                </a:spcBef>
                <a:buClrTx/>
                <a:buSzTx/>
                <a:buFontTx/>
                <a:buNone/>
              </a:pPr>
              <a:t>90</a:t>
            </a:fld>
            <a:endParaRPr lang="en-US" altLang="en-US" sz="1600">
              <a:latin typeface="Berlin Sans FB" panose="020E0602020502020306"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Long-Term Liabilities </a:t>
            </a:r>
          </a:p>
        </p:txBody>
      </p:sp>
      <p:sp>
        <p:nvSpPr>
          <p:cNvPr id="98307" name="Rectangle 3"/>
          <p:cNvSpPr>
            <a:spLocks noGrp="1" noChangeArrowheads="1"/>
          </p:cNvSpPr>
          <p:nvPr>
            <p:ph type="body" idx="1"/>
          </p:nvPr>
        </p:nvSpPr>
        <p:spPr>
          <a:xfrm>
            <a:off x="838200" y="2590800"/>
            <a:ext cx="7772400" cy="3276600"/>
          </a:xfrm>
        </p:spPr>
        <p:txBody>
          <a:bodyPr/>
          <a:lstStyle/>
          <a:p>
            <a:r>
              <a:rPr lang="en-US" altLang="en-US"/>
              <a:t>For instance, for tax-reporting purposes, a company can take accelerated depreciation deductions on its tax returns for investments in plant and equipment while using less rapid, more conventional depreciation for financial-reporting purposes.</a:t>
            </a:r>
          </a:p>
        </p:txBody>
      </p:sp>
      <p:sp>
        <p:nvSpPr>
          <p:cNvPr id="98308" name="Text Box 4"/>
          <p:cNvSpPr txBox="1">
            <a:spLocks noChangeArrowheads="1"/>
          </p:cNvSpPr>
          <p:nvPr/>
        </p:nvSpPr>
        <p:spPr bwMode="auto">
          <a:xfrm>
            <a:off x="1981200" y="1600200"/>
            <a:ext cx="5810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Deferred Income Taxes, continued</a:t>
            </a:r>
          </a:p>
        </p:txBody>
      </p:sp>
      <p:sp>
        <p:nvSpPr>
          <p:cNvPr id="9830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4153F89-7F4A-4A03-84A7-783B203844BC}" type="slidenum">
              <a:rPr lang="en-US" altLang="en-US" sz="1600">
                <a:latin typeface="Berlin Sans FB" panose="020E0602020502020306" pitchFamily="34" charset="0"/>
              </a:rPr>
              <a:pPr>
                <a:spcBef>
                  <a:spcPct val="0"/>
                </a:spcBef>
                <a:buClrTx/>
                <a:buSzTx/>
                <a:buFontTx/>
                <a:buNone/>
              </a:pPr>
              <a:t>91</a:t>
            </a:fld>
            <a:endParaRPr lang="en-US" altLang="en-US" sz="1600">
              <a:latin typeface="Berlin Sans FB" panose="020E0602020502020306"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Long-Term Liabilities </a:t>
            </a:r>
          </a:p>
        </p:txBody>
      </p:sp>
      <p:sp>
        <p:nvSpPr>
          <p:cNvPr id="99331" name="Rectangle 3"/>
          <p:cNvSpPr>
            <a:spLocks noGrp="1" noChangeArrowheads="1"/>
          </p:cNvSpPr>
          <p:nvPr>
            <p:ph type="body" idx="1"/>
          </p:nvPr>
        </p:nvSpPr>
        <p:spPr>
          <a:xfrm>
            <a:off x="685800" y="2133600"/>
            <a:ext cx="7924800" cy="3733800"/>
          </a:xfrm>
        </p:spPr>
        <p:txBody>
          <a:bodyPr/>
          <a:lstStyle/>
          <a:p>
            <a:r>
              <a:rPr lang="en-US" altLang="en-US"/>
              <a:t>These rapid write-offs for tax purposes in the early years of investment reduce the amount of tax the company would otherwise owe currently (within 12 months)and defer payment into the future.(beyond 12 months)</a:t>
            </a:r>
          </a:p>
          <a:p>
            <a:pPr>
              <a:lnSpc>
                <a:spcPct val="80000"/>
              </a:lnSpc>
            </a:pPr>
            <a:endParaRPr lang="en-US" altLang="en-US"/>
          </a:p>
          <a:p>
            <a:r>
              <a:rPr lang="en-US" altLang="en-US"/>
              <a:t>However, at some point, the taxes must be paid.</a:t>
            </a:r>
          </a:p>
        </p:txBody>
      </p:sp>
      <p:sp>
        <p:nvSpPr>
          <p:cNvPr id="99332" name="Text Box 4"/>
          <p:cNvSpPr txBox="1">
            <a:spLocks noChangeArrowheads="1"/>
          </p:cNvSpPr>
          <p:nvPr/>
        </p:nvSpPr>
        <p:spPr bwMode="auto">
          <a:xfrm>
            <a:off x="1981200" y="1600200"/>
            <a:ext cx="5810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Deferred Income Taxes, continued</a:t>
            </a:r>
          </a:p>
        </p:txBody>
      </p:sp>
      <p:sp>
        <p:nvSpPr>
          <p:cNvPr id="9933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03B69F1-65A3-4DE5-9A3D-9B81E28404A2}" type="slidenum">
              <a:rPr lang="en-US" altLang="en-US" sz="1600">
                <a:latin typeface="Berlin Sans FB" panose="020E0602020502020306" pitchFamily="34" charset="0"/>
              </a:rPr>
              <a:pPr>
                <a:spcBef>
                  <a:spcPct val="0"/>
                </a:spcBef>
                <a:buClrTx/>
                <a:buSzTx/>
                <a:buFontTx/>
                <a:buNone/>
              </a:pPr>
              <a:t>92</a:t>
            </a:fld>
            <a:endParaRPr lang="en-US" altLang="en-US" sz="1600">
              <a:latin typeface="Berlin Sans FB" panose="020E0602020502020306"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Long-Term Liabilities </a:t>
            </a:r>
          </a:p>
        </p:txBody>
      </p:sp>
      <p:sp>
        <p:nvSpPr>
          <p:cNvPr id="100355" name="Rectangle 3"/>
          <p:cNvSpPr>
            <a:spLocks noGrp="1" noChangeArrowheads="1"/>
          </p:cNvSpPr>
          <p:nvPr>
            <p:ph type="body" idx="1"/>
          </p:nvPr>
        </p:nvSpPr>
        <p:spPr>
          <a:xfrm>
            <a:off x="838200" y="2743200"/>
            <a:ext cx="7772400" cy="3124200"/>
          </a:xfrm>
        </p:spPr>
        <p:txBody>
          <a:bodyPr/>
          <a:lstStyle/>
          <a:p>
            <a:r>
              <a:rPr lang="en-US" altLang="en-US"/>
              <a:t>To recognize this future liability, companies include a charge for deferred taxes in their provision for tax expense in the income statement and show what the tax provision would be without the accelerated write-offs.</a:t>
            </a:r>
          </a:p>
          <a:p>
            <a:endParaRPr lang="en-US" altLang="en-US"/>
          </a:p>
        </p:txBody>
      </p:sp>
      <p:sp>
        <p:nvSpPr>
          <p:cNvPr id="100356" name="Text Box 4"/>
          <p:cNvSpPr txBox="1">
            <a:spLocks noChangeArrowheads="1"/>
          </p:cNvSpPr>
          <p:nvPr/>
        </p:nvSpPr>
        <p:spPr bwMode="auto">
          <a:xfrm>
            <a:off x="1981200" y="1600200"/>
            <a:ext cx="5810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Deferred Income Taxes, continued</a:t>
            </a:r>
          </a:p>
        </p:txBody>
      </p:sp>
      <p:sp>
        <p:nvSpPr>
          <p:cNvPr id="10035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B723B343-5B6D-45AA-86DD-B89E0A5B1D9D}" type="slidenum">
              <a:rPr lang="en-US" altLang="en-US" sz="1600">
                <a:latin typeface="Berlin Sans FB" panose="020E0602020502020306" pitchFamily="34" charset="0"/>
              </a:rPr>
              <a:pPr>
                <a:spcBef>
                  <a:spcPct val="0"/>
                </a:spcBef>
                <a:buClrTx/>
                <a:buSzTx/>
                <a:buFontTx/>
                <a:buNone/>
              </a:pPr>
              <a:t>93</a:t>
            </a:fld>
            <a:endParaRPr lang="en-US" altLang="en-US" sz="1600">
              <a:latin typeface="Berlin Sans FB" panose="020E0602020502020306"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Long-Term Liabilities </a:t>
            </a:r>
          </a:p>
        </p:txBody>
      </p:sp>
      <p:sp>
        <p:nvSpPr>
          <p:cNvPr id="101379" name="Rectangle 3"/>
          <p:cNvSpPr>
            <a:spLocks noGrp="1" noChangeArrowheads="1"/>
          </p:cNvSpPr>
          <p:nvPr>
            <p:ph type="body" idx="1"/>
          </p:nvPr>
        </p:nvSpPr>
        <p:spPr>
          <a:xfrm>
            <a:off x="609600" y="2057400"/>
            <a:ext cx="8001000" cy="3505200"/>
          </a:xfrm>
        </p:spPr>
        <p:txBody>
          <a:bodyPr/>
          <a:lstStyle/>
          <a:p>
            <a:r>
              <a:rPr lang="en-US" altLang="en-US"/>
              <a:t>The liability for that charge is reported as a long-term liability since it relates to property, plant and equipment (a noncurrent or long-term asset).</a:t>
            </a:r>
          </a:p>
          <a:p>
            <a:r>
              <a:rPr lang="en-US" altLang="en-US"/>
              <a:t>[The classification of deferred tax amounts follows the classification of the item that gives rise to it.</a:t>
            </a:r>
          </a:p>
        </p:txBody>
      </p:sp>
      <p:sp>
        <p:nvSpPr>
          <p:cNvPr id="101380" name="Text Box 4"/>
          <p:cNvSpPr txBox="1">
            <a:spLocks noChangeArrowheads="1"/>
          </p:cNvSpPr>
          <p:nvPr/>
        </p:nvSpPr>
        <p:spPr bwMode="auto">
          <a:xfrm>
            <a:off x="1981200" y="1600200"/>
            <a:ext cx="5810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Deferred Income Taxes, continued</a:t>
            </a:r>
          </a:p>
        </p:txBody>
      </p:sp>
      <p:sp>
        <p:nvSpPr>
          <p:cNvPr id="101381" name="Text Box 5"/>
          <p:cNvSpPr txBox="1">
            <a:spLocks noChangeArrowheads="1"/>
          </p:cNvSpPr>
          <p:nvPr/>
        </p:nvSpPr>
        <p:spPr bwMode="auto">
          <a:xfrm>
            <a:off x="1371600" y="5715000"/>
            <a:ext cx="6811963"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20   Deferred income taxes         $16,000</a:t>
            </a:r>
          </a:p>
        </p:txBody>
      </p:sp>
      <p:sp>
        <p:nvSpPr>
          <p:cNvPr id="10138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764CEFC7-70D8-4809-834C-62F650788284}" type="slidenum">
              <a:rPr lang="en-US" altLang="en-US" sz="1600">
                <a:latin typeface="Berlin Sans FB" panose="020E0602020502020306" pitchFamily="34" charset="0"/>
              </a:rPr>
              <a:pPr>
                <a:spcBef>
                  <a:spcPct val="0"/>
                </a:spcBef>
                <a:buClrTx/>
                <a:buSzTx/>
                <a:buFontTx/>
                <a:buNone/>
              </a:pPr>
              <a:t>94</a:t>
            </a:fld>
            <a:endParaRPr lang="en-US" altLang="en-US" sz="1600">
              <a:latin typeface="Berlin Sans FB" panose="020E0602020502020306"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Long-Term Liabilities </a:t>
            </a:r>
          </a:p>
        </p:txBody>
      </p:sp>
      <p:sp>
        <p:nvSpPr>
          <p:cNvPr id="102403" name="Text Box 5"/>
          <p:cNvSpPr>
            <a:spLocks noGrp="1" noChangeArrowheads="1"/>
          </p:cNvSpPr>
          <p:nvPr>
            <p:ph type="body" idx="1"/>
          </p:nvPr>
        </p:nvSpPr>
        <p:spPr>
          <a:xfrm>
            <a:off x="838200" y="2133600"/>
            <a:ext cx="7772400" cy="3733800"/>
          </a:xfrm>
          <a:noFill/>
        </p:spPr>
        <p:txBody>
          <a:bodyPr/>
          <a:lstStyle/>
          <a:p>
            <a:r>
              <a:rPr lang="en-US" altLang="en-US"/>
              <a:t>The other long-term liability with a balance on Typical’s 19X9 balance sheet is the 9.12% debentures due in 2010.</a:t>
            </a:r>
          </a:p>
          <a:p>
            <a:endParaRPr lang="en-US" altLang="en-US"/>
          </a:p>
          <a:p>
            <a:r>
              <a:rPr lang="en-US" altLang="en-US"/>
              <a:t>The money was received by the company as a loan from the bondholders, who in turn were given certificates called </a:t>
            </a:r>
            <a:r>
              <a:rPr lang="en-US" altLang="en-US" i="1">
                <a:solidFill>
                  <a:schemeClr val="bg2"/>
                </a:solidFill>
              </a:rPr>
              <a:t>bonds</a:t>
            </a:r>
            <a:r>
              <a:rPr lang="en-US" altLang="en-US"/>
              <a:t>, as evidence of the loan.</a:t>
            </a:r>
            <a:endParaRPr lang="en-US" altLang="en-US" sz="4000" i="1"/>
          </a:p>
        </p:txBody>
      </p:sp>
      <p:sp>
        <p:nvSpPr>
          <p:cNvPr id="102404" name="Text Box 6"/>
          <p:cNvSpPr txBox="1">
            <a:spLocks noChangeArrowheads="1"/>
          </p:cNvSpPr>
          <p:nvPr/>
        </p:nvSpPr>
        <p:spPr bwMode="auto">
          <a:xfrm>
            <a:off x="3352800" y="1676400"/>
            <a:ext cx="2060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Debentures</a:t>
            </a:r>
          </a:p>
        </p:txBody>
      </p:sp>
      <p:sp>
        <p:nvSpPr>
          <p:cNvPr id="10240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2A11B3A-2DA7-4194-AF31-E797DB90558E}" type="slidenum">
              <a:rPr lang="en-US" altLang="en-US" sz="1600">
                <a:latin typeface="Berlin Sans FB" panose="020E0602020502020306" pitchFamily="34" charset="0"/>
              </a:rPr>
              <a:pPr>
                <a:spcBef>
                  <a:spcPct val="0"/>
                </a:spcBef>
                <a:buClrTx/>
                <a:buSzTx/>
                <a:buFontTx/>
                <a:buNone/>
              </a:pPr>
              <a:t>95</a:t>
            </a:fld>
            <a:endParaRPr lang="en-US" altLang="en-US" sz="1600">
              <a:latin typeface="Berlin Sans FB" panose="020E0602020502020306"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Long-Term Liabilities </a:t>
            </a:r>
          </a:p>
        </p:txBody>
      </p:sp>
      <p:sp>
        <p:nvSpPr>
          <p:cNvPr id="103427" name="Rectangle 3"/>
          <p:cNvSpPr>
            <a:spLocks noGrp="1" noChangeArrowheads="1"/>
          </p:cNvSpPr>
          <p:nvPr>
            <p:ph type="body" idx="1"/>
          </p:nvPr>
        </p:nvSpPr>
        <p:spPr>
          <a:xfrm>
            <a:off x="838200" y="2133600"/>
            <a:ext cx="7772400" cy="3733800"/>
          </a:xfrm>
        </p:spPr>
        <p:txBody>
          <a:bodyPr/>
          <a:lstStyle/>
          <a:p>
            <a:r>
              <a:rPr lang="en-US" altLang="en-US"/>
              <a:t>The bonds are really formal promissory notes issued by the company, which it agreed to repay at maturity in 2010 and on which it agreed to pay interest at the rate of 9.12% per year.</a:t>
            </a:r>
          </a:p>
          <a:p>
            <a:pPr>
              <a:lnSpc>
                <a:spcPct val="70000"/>
              </a:lnSpc>
            </a:pPr>
            <a:endParaRPr lang="en-US" altLang="en-US"/>
          </a:p>
          <a:p>
            <a:r>
              <a:rPr lang="en-US" altLang="en-US"/>
              <a:t>Bond interest is usually payable semiannually.</a:t>
            </a:r>
          </a:p>
        </p:txBody>
      </p:sp>
      <p:sp>
        <p:nvSpPr>
          <p:cNvPr id="103428" name="Text Box 5"/>
          <p:cNvSpPr txBox="1">
            <a:spLocks noChangeArrowheads="1"/>
          </p:cNvSpPr>
          <p:nvPr/>
        </p:nvSpPr>
        <p:spPr bwMode="auto">
          <a:xfrm>
            <a:off x="2819400" y="1600200"/>
            <a:ext cx="3867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Debentures, continued</a:t>
            </a:r>
          </a:p>
        </p:txBody>
      </p:sp>
      <p:sp>
        <p:nvSpPr>
          <p:cNvPr id="10342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8B9BB380-D82D-441C-AC57-78F45C2B13E9}" type="slidenum">
              <a:rPr lang="en-US" altLang="en-US" sz="1600">
                <a:latin typeface="Berlin Sans FB" panose="020E0602020502020306" pitchFamily="34" charset="0"/>
              </a:rPr>
              <a:pPr>
                <a:spcBef>
                  <a:spcPct val="0"/>
                </a:spcBef>
                <a:buClrTx/>
                <a:buSzTx/>
                <a:buFontTx/>
                <a:buNone/>
              </a:pPr>
              <a:t>96</a:t>
            </a:fld>
            <a:endParaRPr lang="en-US" altLang="en-US" sz="1600">
              <a:latin typeface="Berlin Sans FB" panose="020E0602020502020306"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Long-Term Liabilities </a:t>
            </a:r>
          </a:p>
        </p:txBody>
      </p:sp>
      <p:sp>
        <p:nvSpPr>
          <p:cNvPr id="104451" name="Rectangle 3"/>
          <p:cNvSpPr>
            <a:spLocks noGrp="1" noChangeArrowheads="1"/>
          </p:cNvSpPr>
          <p:nvPr>
            <p:ph type="body" idx="1"/>
          </p:nvPr>
        </p:nvSpPr>
        <p:spPr>
          <a:xfrm>
            <a:off x="609600" y="1981200"/>
            <a:ext cx="8229600" cy="4495800"/>
          </a:xfrm>
        </p:spPr>
        <p:txBody>
          <a:bodyPr/>
          <a:lstStyle/>
          <a:p>
            <a:pPr>
              <a:lnSpc>
                <a:spcPct val="90000"/>
              </a:lnSpc>
            </a:pPr>
            <a:r>
              <a:rPr lang="en-US" altLang="en-US"/>
              <a:t>Typical’s bond issue is called a </a:t>
            </a:r>
            <a:r>
              <a:rPr lang="en-US" altLang="en-US" i="1">
                <a:solidFill>
                  <a:schemeClr val="accent1"/>
                </a:solidFill>
              </a:rPr>
              <a:t>debenture </a:t>
            </a:r>
            <a:r>
              <a:rPr lang="en-US" altLang="en-US"/>
              <a:t>because the bonds are backed only by the general credit of the corporation rather than by specific company assets.</a:t>
            </a:r>
          </a:p>
          <a:p>
            <a:pPr>
              <a:lnSpc>
                <a:spcPct val="40000"/>
              </a:lnSpc>
            </a:pPr>
            <a:endParaRPr lang="en-US" altLang="en-US"/>
          </a:p>
          <a:p>
            <a:pPr>
              <a:lnSpc>
                <a:spcPct val="90000"/>
              </a:lnSpc>
            </a:pPr>
            <a:r>
              <a:rPr lang="en-US" altLang="en-US"/>
              <a:t>Companies can also issue secured debt (mortgage bonds), which offers bondholders an added safeguard because they are secured by a mortgage on all or some of the company’s property.</a:t>
            </a:r>
          </a:p>
        </p:txBody>
      </p:sp>
      <p:sp>
        <p:nvSpPr>
          <p:cNvPr id="104452" name="Text Box 5"/>
          <p:cNvSpPr txBox="1">
            <a:spLocks noChangeArrowheads="1"/>
          </p:cNvSpPr>
          <p:nvPr/>
        </p:nvSpPr>
        <p:spPr bwMode="auto">
          <a:xfrm>
            <a:off x="2819400" y="1524000"/>
            <a:ext cx="3867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Debentures, continued</a:t>
            </a:r>
          </a:p>
        </p:txBody>
      </p:sp>
      <p:sp>
        <p:nvSpPr>
          <p:cNvPr id="10445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63BDA566-0D15-41FF-96D8-937E8BA51269}" type="slidenum">
              <a:rPr lang="en-US" altLang="en-US" sz="1600">
                <a:latin typeface="Berlin Sans FB" panose="020E0602020502020306" pitchFamily="34" charset="0"/>
              </a:rPr>
              <a:pPr>
                <a:spcBef>
                  <a:spcPct val="0"/>
                </a:spcBef>
                <a:buClrTx/>
                <a:buSzTx/>
                <a:buFontTx/>
                <a:buNone/>
              </a:pPr>
              <a:t>97</a:t>
            </a:fld>
            <a:endParaRPr lang="en-US" altLang="en-US" sz="1600">
              <a:latin typeface="Berlin Sans FB" panose="020E0602020502020306"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Long-Term Liabilities </a:t>
            </a:r>
          </a:p>
        </p:txBody>
      </p:sp>
      <p:sp>
        <p:nvSpPr>
          <p:cNvPr id="105475" name="Rectangle 3"/>
          <p:cNvSpPr>
            <a:spLocks noGrp="1" noChangeArrowheads="1"/>
          </p:cNvSpPr>
          <p:nvPr>
            <p:ph type="body" idx="1"/>
          </p:nvPr>
        </p:nvSpPr>
        <p:spPr>
          <a:xfrm>
            <a:off x="838200" y="2514600"/>
            <a:ext cx="7772400" cy="3352800"/>
          </a:xfrm>
        </p:spPr>
        <p:txBody>
          <a:bodyPr/>
          <a:lstStyle/>
          <a:p>
            <a:r>
              <a:rPr lang="en-US" altLang="en-US"/>
              <a:t>If the company is unable to pay the bonds when they are due, holders of mortgage bonds have a claim or lien before other creditors (such as debenture holders) on the mortgaged assets.</a:t>
            </a:r>
          </a:p>
        </p:txBody>
      </p:sp>
      <p:sp>
        <p:nvSpPr>
          <p:cNvPr id="105476" name="Text Box 5"/>
          <p:cNvSpPr txBox="1">
            <a:spLocks noChangeArrowheads="1"/>
          </p:cNvSpPr>
          <p:nvPr/>
        </p:nvSpPr>
        <p:spPr bwMode="auto">
          <a:xfrm>
            <a:off x="2819400" y="1524000"/>
            <a:ext cx="3867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Debentures, continued</a:t>
            </a:r>
          </a:p>
        </p:txBody>
      </p:sp>
      <p:sp>
        <p:nvSpPr>
          <p:cNvPr id="10547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E4602E10-830D-4DAF-B21F-BDC946137764}" type="slidenum">
              <a:rPr lang="en-US" altLang="en-US" sz="1600">
                <a:latin typeface="Berlin Sans FB" panose="020E0602020502020306" pitchFamily="34" charset="0"/>
              </a:rPr>
              <a:pPr>
                <a:spcBef>
                  <a:spcPct val="0"/>
                </a:spcBef>
                <a:buClrTx/>
                <a:buSzTx/>
                <a:buFontTx/>
                <a:buNone/>
              </a:pPr>
              <a:t>98</a:t>
            </a:fld>
            <a:endParaRPr lang="en-US" altLang="en-US" sz="1600">
              <a:latin typeface="Berlin Sans FB" panose="020E0602020502020306"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nSpc>
                <a:spcPct val="80000"/>
              </a:lnSpc>
            </a:pPr>
            <a:r>
              <a:rPr lang="en-US" altLang="en-US"/>
              <a:t>The Balance Sheet, </a:t>
            </a:r>
            <a:br>
              <a:rPr lang="en-US" altLang="en-US"/>
            </a:br>
            <a:r>
              <a:rPr lang="en-US" altLang="en-US"/>
              <a:t>Liabilities, Long-Term Liabilities </a:t>
            </a:r>
          </a:p>
        </p:txBody>
      </p:sp>
      <p:sp>
        <p:nvSpPr>
          <p:cNvPr id="106499" name="Rectangle 3"/>
          <p:cNvSpPr>
            <a:spLocks noGrp="1" noChangeArrowheads="1"/>
          </p:cNvSpPr>
          <p:nvPr>
            <p:ph type="body" idx="1"/>
          </p:nvPr>
        </p:nvSpPr>
        <p:spPr>
          <a:xfrm>
            <a:off x="838200" y="2286000"/>
            <a:ext cx="7772400" cy="1600200"/>
          </a:xfrm>
        </p:spPr>
        <p:txBody>
          <a:bodyPr/>
          <a:lstStyle/>
          <a:p>
            <a:r>
              <a:rPr lang="en-US" altLang="en-US"/>
              <a:t>In other words, these assets may be sold and the proceeds used to satisfy the debt owed the mortgage bondholders.</a:t>
            </a:r>
          </a:p>
        </p:txBody>
      </p:sp>
      <p:sp>
        <p:nvSpPr>
          <p:cNvPr id="106500" name="Text Box 4"/>
          <p:cNvSpPr txBox="1">
            <a:spLocks noChangeArrowheads="1"/>
          </p:cNvSpPr>
          <p:nvPr/>
        </p:nvSpPr>
        <p:spPr bwMode="auto">
          <a:xfrm>
            <a:off x="2819400" y="1524000"/>
            <a:ext cx="3867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i="1">
                <a:solidFill>
                  <a:schemeClr val="bg2"/>
                </a:solidFill>
              </a:rPr>
              <a:t>Debentures, continued</a:t>
            </a:r>
          </a:p>
        </p:txBody>
      </p:sp>
      <p:sp>
        <p:nvSpPr>
          <p:cNvPr id="106501" name="Text Box 5"/>
          <p:cNvSpPr txBox="1">
            <a:spLocks noChangeArrowheads="1"/>
          </p:cNvSpPr>
          <p:nvPr/>
        </p:nvSpPr>
        <p:spPr bwMode="auto">
          <a:xfrm>
            <a:off x="685800" y="4419600"/>
            <a:ext cx="8077200" cy="5794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200"/>
              <a:t>21  9.12% debentures payable 2010     $130,000</a:t>
            </a:r>
          </a:p>
        </p:txBody>
      </p:sp>
      <p:sp>
        <p:nvSpPr>
          <p:cNvPr id="10650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28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1D228EA0-B11D-473A-AC69-41EC191B68F7}" type="slidenum">
              <a:rPr lang="en-US" altLang="en-US" sz="1600">
                <a:latin typeface="Berlin Sans FB" panose="020E0602020502020306" pitchFamily="34" charset="0"/>
              </a:rPr>
              <a:pPr>
                <a:spcBef>
                  <a:spcPct val="0"/>
                </a:spcBef>
                <a:buClrTx/>
                <a:buSzTx/>
                <a:buFontTx/>
                <a:buNone/>
              </a:pPr>
              <a:t>99</a:t>
            </a:fld>
            <a:endParaRPr lang="en-US" altLang="en-US" sz="1600">
              <a:latin typeface="Berlin Sans FB" panose="020E0602020502020306" pitchFamily="34" charset="0"/>
            </a:endParaRPr>
          </a:p>
        </p:txBody>
      </p:sp>
    </p:spTree>
  </p:cSld>
  <p:clrMapOvr>
    <a:masterClrMapping/>
  </p:clrMapOvr>
</p:sld>
</file>

<file path=ppt/theme/theme1.xml><?xml version="1.0" encoding="utf-8"?>
<a:theme xmlns:a="http://schemas.openxmlformats.org/drawingml/2006/main" name="Professional">
  <a:themeElements>
    <a:clrScheme name="">
      <a:dk1>
        <a:srgbClr val="000000"/>
      </a:dk1>
      <a:lt1>
        <a:srgbClr val="FFFFFF"/>
      </a:lt1>
      <a:dk2>
        <a:srgbClr val="000000"/>
      </a:dk2>
      <a:lt2>
        <a:srgbClr val="FF3300"/>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FF3300"/>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Designs\Professional.pot</Template>
  <TotalTime>6802</TotalTime>
  <Words>17752</Words>
  <Application>Microsoft Office PowerPoint</Application>
  <PresentationFormat>On-screen Show (4:3)</PresentationFormat>
  <Paragraphs>1754</Paragraphs>
  <Slides>330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330</vt:i4>
      </vt:variant>
    </vt:vector>
  </HeadingPairs>
  <TitlesOfParts>
    <vt:vector size="337" baseType="lpstr">
      <vt:lpstr>Berlin Sans FB</vt:lpstr>
      <vt:lpstr>Calibri</vt:lpstr>
      <vt:lpstr>Monotype Sorts</vt:lpstr>
      <vt:lpstr>Times New Roman</vt:lpstr>
      <vt:lpstr>Professional</vt:lpstr>
      <vt:lpstr>Worksheet</vt:lpstr>
      <vt:lpstr>Equation</vt:lpstr>
      <vt:lpstr>HOW TO READ A FINANCIAL REPORT</vt:lpstr>
      <vt:lpstr>COMPONENTS OF AN ANNUAL REPORT</vt:lpstr>
      <vt:lpstr>COMPONENTS OF AN ANNUAL REPORT</vt:lpstr>
      <vt:lpstr>THE BALANCE SHEET</vt:lpstr>
      <vt:lpstr>The Income Statement</vt:lpstr>
      <vt:lpstr>The Statement of Changes in Shareholders’ Equity</vt:lpstr>
      <vt:lpstr>Statement of Cash Flows</vt:lpstr>
      <vt:lpstr>A Model Company Called “Typical”</vt:lpstr>
      <vt:lpstr>A Model Company Called “Typical”</vt:lpstr>
      <vt:lpstr>A Model Company Called “Typical”</vt:lpstr>
      <vt:lpstr>A Model Company Called “Typical”</vt:lpstr>
      <vt:lpstr>A Model Company Called “Typical”</vt:lpstr>
      <vt:lpstr>PowerPoint Presentation</vt:lpstr>
      <vt:lpstr>Consolidated Balance Sheets, Property, Plant and Equipment</vt:lpstr>
      <vt:lpstr>Consolidated Balance Sheets, Other Assets</vt:lpstr>
      <vt:lpstr>Consolidated Balance Sheets, Liabilities</vt:lpstr>
      <vt:lpstr>Consolidated Balance Sheets, Shareholders’ Equity</vt:lpstr>
      <vt:lpstr>Consolidated Income Statement</vt:lpstr>
      <vt:lpstr>Consolidated Income Statement, continued</vt:lpstr>
      <vt:lpstr>Consolidated Statement of Changes in Shareholder’s Equity</vt:lpstr>
      <vt:lpstr>Consolidated Statement of Cash Flows</vt:lpstr>
      <vt:lpstr>Consolidated Statement of Cash Flows, continued</vt:lpstr>
      <vt:lpstr>The Balance Sheet</vt:lpstr>
      <vt:lpstr>The Balance Sheet, continued</vt:lpstr>
      <vt:lpstr>The Balance Sheet, continued</vt:lpstr>
      <vt:lpstr>The Balance Sheet, continued</vt:lpstr>
      <vt:lpstr>The Balance Sheet, continued</vt:lpstr>
      <vt:lpstr>The Balance Sheet, Assets, Current and Equivalents</vt:lpstr>
      <vt:lpstr>The Balance Sheet, Assets, Marketable Securities</vt:lpstr>
      <vt:lpstr>The Balance Sheet, Assets, Marketable Securities, cont.</vt:lpstr>
      <vt:lpstr>The Balance Sheet, Assets, Marketable Securities, cont.</vt:lpstr>
      <vt:lpstr>The Balance Sheet, Assets, Marketable Securities, cont.</vt:lpstr>
      <vt:lpstr>The Balance Sheet, Assets, Marketable Securities, cont.</vt:lpstr>
      <vt:lpstr>The Balance Sheet, Assets, Accounts Receivable</vt:lpstr>
      <vt:lpstr>The Balance Sheet, Assets, Accounts Receivable, cont.</vt:lpstr>
      <vt:lpstr>The Balance Sheet, Assets, Accounts Receivable, cont.</vt:lpstr>
      <vt:lpstr>The Balance Sheet, Assets, Inventory</vt:lpstr>
      <vt:lpstr>The Balance Sheet, Assets, Inventory, continued</vt:lpstr>
      <vt:lpstr>The Balance Sheet, Assets , Inventory, continued</vt:lpstr>
      <vt:lpstr>The Balance Sheet, Assets , Inventory, continued</vt:lpstr>
      <vt:lpstr>The Balance Sheet, Assets , Inventory, continued</vt:lpstr>
      <vt:lpstr>The Balance Sheet, Assets , Inventory, continued</vt:lpstr>
      <vt:lpstr>The Balance Sheet, Assets, Prepaid Expenses</vt:lpstr>
      <vt:lpstr>The Balance Sheet, Assets, Prepaid Expenses, continued</vt:lpstr>
      <vt:lpstr>The Balance Sheet, Assets , Prepaid Expenses, continued</vt:lpstr>
      <vt:lpstr>The Balance Sheet, Assets,  Total Current Assets</vt:lpstr>
      <vt:lpstr>The Balance Sheet, Assets,  Total Current Assets, cont.</vt:lpstr>
      <vt:lpstr>The Balance Sheet, Assets, Property, Plant and Equipment</vt:lpstr>
      <vt:lpstr>The Balance Sheet, Assets, Property, Plant and Equipment</vt:lpstr>
      <vt:lpstr>The Balance Sheet, Assets, Property, Plant and Equipment</vt:lpstr>
      <vt:lpstr>The Balance Sheet, Assets, Property, Plant and Equipment</vt:lpstr>
      <vt:lpstr>The Balance Sheet, Assets, Depreciation, cont.</vt:lpstr>
      <vt:lpstr>The Balance Sheet, Assets, Depreciation, cont.</vt:lpstr>
      <vt:lpstr>The Balance Sheet, Assets, Depreciation, cont. </vt:lpstr>
      <vt:lpstr>The Balance Sheet, Assets, Depreciation, cont.</vt:lpstr>
      <vt:lpstr>The Balance Sheet, Assets, Depreciation, cont.</vt:lpstr>
      <vt:lpstr>The Balance Sheet, Assets, Depreciation, cont.</vt:lpstr>
      <vt:lpstr>The Balance Sheet, Assets, Depreciation, cont.</vt:lpstr>
      <vt:lpstr>The Balance Sheet, Assets, Depreciation, cont.</vt:lpstr>
      <vt:lpstr>The Balance Sheet, Assets, Depreciation, cont.</vt:lpstr>
      <vt:lpstr>The Balance Sheet, Assets, Depreciation, cont.</vt:lpstr>
      <vt:lpstr>The Balance Sheet, Assets, Deferred Charges</vt:lpstr>
      <vt:lpstr>The Balance Sheet, Assets, Deferred Charges, cont.</vt:lpstr>
      <vt:lpstr>The Balance Sheet, Assets, Deferred Charges, cont.</vt:lpstr>
      <vt:lpstr>The Balance Sheet, Assets, Intangibles</vt:lpstr>
      <vt:lpstr>The Balance Sheet, Assets, Intangibles, cont.</vt:lpstr>
      <vt:lpstr>The Balance Sheet, Assets, Intangibles, cont.</vt:lpstr>
      <vt:lpstr>The Balance Sheet, Assets, Intangibles, cont.</vt:lpstr>
      <vt:lpstr>The Balance Sheet, Assets, Investment Securities</vt:lpstr>
      <vt:lpstr>The Balance Sheet, Assets, Investment Securities, cont.</vt:lpstr>
      <vt:lpstr>The Balance Sheet, Assets, Investment Securities, cont.</vt:lpstr>
      <vt:lpstr>The Balance Sheet, Assets, Investment Securities, cont.</vt:lpstr>
      <vt:lpstr>The Balance Sheet, Assets, Investment Securities, cont.</vt:lpstr>
      <vt:lpstr>The Balance Sheet, Assets, Investment Securities, cont.</vt:lpstr>
      <vt:lpstr>The Balance Sheet, Assets, Total Assets</vt:lpstr>
      <vt:lpstr>The Balance Sheet, Liabilities and Shareholders’ Equity, Current Liabilities </vt:lpstr>
      <vt:lpstr>The Balance Sheet,  Liabilities and Shareholders’ Equity, Current Liabilities, Accounts Payable </vt:lpstr>
      <vt:lpstr>The Balance Sheet,  Liabilities and Shareholders’ Equity, Current Liabilities, Notes Payable </vt:lpstr>
      <vt:lpstr>The Balance Sheet,  Liabilities and Shareholders’ Equity, Current Liabilities, Notes Payable </vt:lpstr>
      <vt:lpstr>The Balance Sheet,  Liabilities and Shareholders’ Equity, Current Liabilities, Accrued Expenses </vt:lpstr>
      <vt:lpstr>The Balance Sheet,  Liabilities and Shareholders’ Equity, Current Liabilities, Accrued Expenses </vt:lpstr>
      <vt:lpstr>The Balance Sheet, Liabilities and Shareholders’ Equity, Current Liabilities, Income Taxes Payable</vt:lpstr>
      <vt:lpstr>The Balance Sheet, Liabilities and Shareholders’ Equity, Current Liabilities, Income Taxes Payable </vt:lpstr>
      <vt:lpstr>The Balance Sheet, Liabilities and Shareholders’ Equity, Current Liabilities, Other Liabilities</vt:lpstr>
      <vt:lpstr>The Balance Sheet, Liabilities, Current Liabilities </vt:lpstr>
      <vt:lpstr>The Balance Sheet,  Liabilities, Current Liabilities </vt:lpstr>
      <vt:lpstr>The Balance Sheet,  Liabilities, Total Current Liabilities </vt:lpstr>
      <vt:lpstr>The Balance Sheet,  Liabilities, Long-Term Liabilities </vt:lpstr>
      <vt:lpstr>The Balance Sheet,  Liabilities, Long-Term Liabilities </vt:lpstr>
      <vt:lpstr>The Balance Sheet,  Liabilities, Long-Term Liabilities </vt:lpstr>
      <vt:lpstr>The Balance Sheet,  Liabilities, Long-Term Liabilities </vt:lpstr>
      <vt:lpstr>The Balance Sheet,  Liabilities, Long-Term Liabilities </vt:lpstr>
      <vt:lpstr>The Balance Sheet,  Liabilities, Long-Term Liabilities </vt:lpstr>
      <vt:lpstr>The Balance Sheet,  Liabilities, Long-Term Liabilities </vt:lpstr>
      <vt:lpstr>The Balance Sheet,  Liabilities, Long-Term Liabilities </vt:lpstr>
      <vt:lpstr>The Balance Sheet,  Liabilities, Long-Term Liabilities </vt:lpstr>
      <vt:lpstr>The Balance Sheet,  Liabilities, Long-Term Liabilities </vt:lpstr>
      <vt:lpstr>The Balance Sheet,  Liabilities, Long-Term Liabilities </vt:lpstr>
      <vt:lpstr>The Balance Sheet,  Liabilities, Long-Term Liabilities </vt:lpstr>
      <vt:lpstr>The Balance Sheet,  Liabilities, Long-Term Liabilities </vt:lpstr>
      <vt:lpstr>The Balance Sheet,  Liabilities, Long-Term Liabilities </vt:lpstr>
      <vt:lpstr>The Balance Sheet,  Liabilities, Long-Term Liabilities </vt:lpstr>
      <vt:lpstr>The Balance Sheet,  Shareholders’ Equity</vt:lpstr>
      <vt:lpstr>The Balance Sheet,  Shareholders’ Equity, Capital Stock</vt:lpstr>
      <vt:lpstr>The Balance Sheet,  Shareholders’ Equity, Preferred Stock </vt:lpstr>
      <vt:lpstr>The Balance Sheet, Shareholders’ Equity, Preferred Stock, cont.</vt:lpstr>
      <vt:lpstr>The Balance Sheet, Shareholders’ Equity, Preferred Stock, cont.</vt:lpstr>
      <vt:lpstr>The Balance Sheet, Shareholders’ Equity, Preferred Stock, cont.</vt:lpstr>
      <vt:lpstr>The Balance Sheet, Shareholders’ Equity, Common Stock</vt:lpstr>
      <vt:lpstr>The Balance Sheet, Shareholders’ Equity, Common Stock, cont.</vt:lpstr>
      <vt:lpstr>The Balance Sheet, Shareholders’ Equity, Common Stock, cont.</vt:lpstr>
      <vt:lpstr>The Balance Sheet, Shareholders’ Equity, Additional Paid-In Capital</vt:lpstr>
      <vt:lpstr>The Balance Sheet,  Shareholders’ Equity,  Retained Earnings</vt:lpstr>
      <vt:lpstr>The Balance Sheet,  Shareholders’ Equity,  Retained Earnings, cont.</vt:lpstr>
      <vt:lpstr>The Balance Sheet,  Shareholders’ Equity,  Retained Earnings, cont.</vt:lpstr>
      <vt:lpstr>The Balance Sheet,  Shareholders’ Equity,  Retained Earnings, cont.</vt:lpstr>
      <vt:lpstr>Calculation:  Accumulated Retained Earnings</vt:lpstr>
      <vt:lpstr>The Balance Sheet,  Shareholders’ Equity,  Foreign Currency Translation Adjustment</vt:lpstr>
      <vt:lpstr>The Balance Sheet,  Shareholders’ Equity,   Foreign Currency Translation Adjustment</vt:lpstr>
      <vt:lpstr>The Balance Sheet,  Shareholders’ Equity,  Foreign Currency Translation Adjustment</vt:lpstr>
      <vt:lpstr>The Balance Sheet,  Shareholders’ Equity, </vt:lpstr>
      <vt:lpstr>The Balance Sheet,  Shareholders’ Equity, </vt:lpstr>
      <vt:lpstr>The Balance Sheet,  Shareholders’ Equity, </vt:lpstr>
      <vt:lpstr>The Balance Sheet,  Shareholders’ Equity, </vt:lpstr>
      <vt:lpstr>The Balance Sheet,  Shareholders’ Equity, </vt:lpstr>
      <vt:lpstr>The Balance Sheet,  Shareholders’ Equity, </vt:lpstr>
      <vt:lpstr>The Balance Sheet,  Shareholders’ Equity, Treasury Stock</vt:lpstr>
      <vt:lpstr>The Balance Sheet,  Shareholders’ Equity, Treasury Stock</vt:lpstr>
      <vt:lpstr>The Balance Sheet,  Shareholders’ Equity,  Total shareholders’ equity</vt:lpstr>
      <vt:lpstr>What Does The Balance  Sheet Show?</vt:lpstr>
      <vt:lpstr>What Does The Balance  Sheet Show? </vt:lpstr>
      <vt:lpstr>What Does The Balance  Sheet Show? Working Capital</vt:lpstr>
      <vt:lpstr>What Does The Balance  Sheet Show? Working Capital, cont.</vt:lpstr>
      <vt:lpstr>What Does The Balance  Sheet Show? Working Capital, cont.</vt:lpstr>
      <vt:lpstr>What Does The Balance  Sheet Show? Working Capital, cont.</vt:lpstr>
      <vt:lpstr>What Does The Balance  Sheet Show? Current Ratio</vt:lpstr>
      <vt:lpstr>What Does The Balance  Sheet Show? Current Ratio, cont.</vt:lpstr>
      <vt:lpstr>What Does The Balance  Sheet Show? Current Ratio, cont.</vt:lpstr>
      <vt:lpstr>What Does The Balance  Sheet Show? Current Ratio, cont.</vt:lpstr>
      <vt:lpstr>What Does The Balance  Sheet Show? Current Ratio, cont.</vt:lpstr>
      <vt:lpstr>What Does The Balance  Sheet Show? Quick Assets</vt:lpstr>
      <vt:lpstr>What Does The Balance  Sheet Show? Quick Assets, cont.</vt:lpstr>
      <vt:lpstr>What Does The Balance  Sheet Show? Quick Assets, cont.</vt:lpstr>
      <vt:lpstr>What Does The Balance  Sheet Show? Net Quick Assets</vt:lpstr>
      <vt:lpstr>What Does The Balance  Sheet Show? Net Quick Assets, cont.</vt:lpstr>
      <vt:lpstr>What Does The Balance  Sheet Show? Quick Assets Ratio</vt:lpstr>
      <vt:lpstr>What Does The Balance  Sheet Show? Debt to Equity</vt:lpstr>
      <vt:lpstr>What Does The Balance  Sheet Show? Debt to Equity, cont.</vt:lpstr>
      <vt:lpstr>What Does The Balance  Sheet Show? Debt to Equity, cont.</vt:lpstr>
      <vt:lpstr>What Does The Balance  Sheet Show? Inventory Turnover</vt:lpstr>
      <vt:lpstr>What Does The Balance  Sheet Show? Inventory Turnover, cont.</vt:lpstr>
      <vt:lpstr>What Does The Balance  Sheet Show? Inventory Turnover, cont.</vt:lpstr>
      <vt:lpstr>What Does The Balance  Sheet Show? Inventory Turnover, cont.</vt:lpstr>
      <vt:lpstr>What Does The Balance  Sheet Show? Inventory Turnover, cont.</vt:lpstr>
      <vt:lpstr>What Does The Balance  Sheet Show? Book Value of Securities</vt:lpstr>
      <vt:lpstr>What Does The Balance  Sheet Show?  Book Value of Securities, cont.</vt:lpstr>
      <vt:lpstr>Net Asset Value per Bond</vt:lpstr>
      <vt:lpstr>What Does The Balance  Sheet Show?  Book Value of Securities, cont.</vt:lpstr>
      <vt:lpstr>Net Asset Value per Share of Preferred Stock</vt:lpstr>
      <vt:lpstr>What Does The Balance  Sheet Show?  Book Value of Securities, cont.</vt:lpstr>
      <vt:lpstr>Book Value per Share of Common Stock</vt:lpstr>
      <vt:lpstr>What Does The Balance  Sheet Show?  Book Value of Securities, cont.</vt:lpstr>
      <vt:lpstr>Book Value per Share of Common Stock Second Method</vt:lpstr>
      <vt:lpstr>What Does The Balance  Sheet Show?  Book Value of Securities, cont.</vt:lpstr>
      <vt:lpstr>What Does The Balance  Sheet Show?  Book Value of Securities, cont.</vt:lpstr>
      <vt:lpstr>What Does The Balance  Sheet Show?  Book Value of Securities, cont.</vt:lpstr>
      <vt:lpstr>What Does The Balance  Sheet Show?  Book Value of Securities, cont.</vt:lpstr>
      <vt:lpstr>What Does The Balance  Sheet Show?  Book Value of Securities, cont.</vt:lpstr>
      <vt:lpstr>Capitalization Ratio</vt:lpstr>
      <vt:lpstr>What Does The Balance  Sheet Show?  Book Value of Securities, cont.</vt:lpstr>
      <vt:lpstr>What Does The Balance  Sheet Show?  Book Value of Securities, cont.</vt:lpstr>
      <vt:lpstr>What Does The Balance  Sheet Show?  Book Value of Securities, cont.</vt:lpstr>
      <vt:lpstr>Debenture, Preferred, and  Common Ratios</vt:lpstr>
      <vt:lpstr>The Income Statement</vt:lpstr>
      <vt:lpstr>The Income Statement, cont.</vt:lpstr>
      <vt:lpstr>The Income Statement, cont.</vt:lpstr>
      <vt:lpstr>The Income Statement, cont.</vt:lpstr>
      <vt:lpstr>The Income Statement, cont.</vt:lpstr>
      <vt:lpstr>The Income Statement, cont.</vt:lpstr>
      <vt:lpstr>The Income Statement, Net Sales</vt:lpstr>
      <vt:lpstr>The Income Statement, Net Sales, cont. </vt:lpstr>
      <vt:lpstr>The Income Statement,  Cost of Sales</vt:lpstr>
      <vt:lpstr>The Income Statement,  Cost of Sales, cont.</vt:lpstr>
      <vt:lpstr>The Income Statement,  Cost of Sales, cont.</vt:lpstr>
      <vt:lpstr>The Income Statement,  Cost of Sales, cont.</vt:lpstr>
      <vt:lpstr>The Income Statement,  Cost of Sales, cont.</vt:lpstr>
      <vt:lpstr>The Income Statement,  Gross Margin</vt:lpstr>
      <vt:lpstr>The Income Statement,  Gross Margin, cont.</vt:lpstr>
      <vt:lpstr>The Income Statement,  Depreciation and Amortization</vt:lpstr>
      <vt:lpstr>The Income Statement,  Selling, General, and Administrative Expenses</vt:lpstr>
      <vt:lpstr>The Income Statement,  Selling, General, and Administrative Expenses, cont.</vt:lpstr>
      <vt:lpstr>The Income Statement,  Operating Income</vt:lpstr>
      <vt:lpstr>The Income Statement,  Dividend and Interest Income</vt:lpstr>
      <vt:lpstr>The Income Statement,  Interest Expense</vt:lpstr>
      <vt:lpstr>The Income Statement,  Interest Expense, cont.</vt:lpstr>
      <vt:lpstr>The Income Statement,  Interest Expense, cont.</vt:lpstr>
      <vt:lpstr>The Income Statement,  Interest Expense, cont.</vt:lpstr>
      <vt:lpstr>The Income Statement,  Income Taxes</vt:lpstr>
      <vt:lpstr>The Income Statement,  Income Taxes, cont.</vt:lpstr>
      <vt:lpstr>The Income Statement,  Income Before  Extraordinary Loss</vt:lpstr>
      <vt:lpstr>The Income Statement,  Extraordinary Items</vt:lpstr>
      <vt:lpstr>The Income Statement,  Extraordinary Items, cont.</vt:lpstr>
      <vt:lpstr>The Income Statement,  Extraordinary Item, cont.</vt:lpstr>
      <vt:lpstr>The Income Statement,  Net Income</vt:lpstr>
      <vt:lpstr>The Income Statement,  Other Items</vt:lpstr>
      <vt:lpstr>The Income Statement,  Other Items, cont.</vt:lpstr>
      <vt:lpstr>The Income Statement,  Other Items, cont.</vt:lpstr>
      <vt:lpstr>The Income Statement,  Other Items, cont.</vt:lpstr>
      <vt:lpstr>The Income Statement,  Other Items, cont.</vt:lpstr>
      <vt:lpstr>The Income Statement,  Other Items, cont.</vt:lpstr>
      <vt:lpstr>The Income Statement,  Other Items, cont.</vt:lpstr>
      <vt:lpstr>The Income Statement,  Other Items, cont.</vt:lpstr>
      <vt:lpstr>The Income Statement,  Analyzing the Income Statement</vt:lpstr>
      <vt:lpstr>The Income Statement,  Analyzing the Income Statement, cont.</vt:lpstr>
      <vt:lpstr>The Income Statement,  Analyzing the Income Statement, cont.</vt:lpstr>
      <vt:lpstr>The Income Statement,  Analyzing the Income Statement, cont.</vt:lpstr>
      <vt:lpstr>The Income Statement,  Analyzing the Income Statement, cont.</vt:lpstr>
      <vt:lpstr>The Income Statement,  Analyzing the Income Statement, cont.</vt:lpstr>
      <vt:lpstr>The Income Statement,  Analyzing the Income Statement, cont.</vt:lpstr>
      <vt:lpstr>The Income Statement,  Analyzing the Income Statement, cont.</vt:lpstr>
      <vt:lpstr>The Income Statement,  Analyzing the Income Statement, cont.</vt:lpstr>
      <vt:lpstr>The Income Statement,  Analyzing the Income Statement, cont.</vt:lpstr>
      <vt:lpstr>The Income Statement,  Analyzing the Income Statement, cont.</vt:lpstr>
      <vt:lpstr>The Income Statement,  Interest Coverage</vt:lpstr>
      <vt:lpstr>The Income Statement,  Interest Coverage, cont.</vt:lpstr>
      <vt:lpstr>The Income Statement,  Interest Coverage, cont.</vt:lpstr>
      <vt:lpstr>The Income Statement,  Interest Coverage, cont.</vt:lpstr>
      <vt:lpstr>The Income Statement,  Interest Coverage, cont.</vt:lpstr>
      <vt:lpstr>The Income Statement,  What about Leverage?</vt:lpstr>
      <vt:lpstr>The Income Statement,  What about Leverage?, cont.</vt:lpstr>
      <vt:lpstr>The Income Statement,  What about Leverage?, cont.</vt:lpstr>
      <vt:lpstr>The Income Statement,  What about Leverage?, cont.</vt:lpstr>
      <vt:lpstr>The Income Statement,  What about Leverage?, cont.</vt:lpstr>
      <vt:lpstr>The Income Statement,  What about Leverage?, cont.</vt:lpstr>
      <vt:lpstr>The Income Statement,  What about Leverage?, cont.</vt:lpstr>
      <vt:lpstr>The Income Statement,  What about Leverage?, cont.</vt:lpstr>
      <vt:lpstr>The Income Statement,  What about Leverage?, cont.</vt:lpstr>
      <vt:lpstr>The Income Statement,  What about Leverage?, cont.</vt:lpstr>
      <vt:lpstr>The Income Statement,  Preferred Dividend Coverage</vt:lpstr>
      <vt:lpstr>The Income Statement,  Preferred Dividend Coverage, cont.</vt:lpstr>
      <vt:lpstr>The Income Statement,  Preferred Dividend Coverage, cont.</vt:lpstr>
      <vt:lpstr>The Income Statement,  Earnings Per Common Share</vt:lpstr>
      <vt:lpstr>The Income Statement,  Earnings Per Common Share, cont.</vt:lpstr>
      <vt:lpstr>The Income Statement,  Earnings Per Common Share, cont.</vt:lpstr>
      <vt:lpstr>The Income Statement,  Earnings Per Common Share, cont.</vt:lpstr>
      <vt:lpstr>The Income Statement,  Earnings Per Common Share, cont.</vt:lpstr>
      <vt:lpstr>The Income Statement,   Earnings Per Common Share, cont.</vt:lpstr>
      <vt:lpstr>The Income Statement,   Primary Earnings Per  Common Share</vt:lpstr>
      <vt:lpstr>The Income Statement,   Primary Earnings Per  Common Share, cont.</vt:lpstr>
      <vt:lpstr>The Income Statement,   Primary Earnings Per  Common Share, cont.</vt:lpstr>
      <vt:lpstr>The Income Statement,   Primary Earnings Per  Common Share, cont.</vt:lpstr>
      <vt:lpstr>The Income Statement,   Primary Earnings Per  Common Share, cont.</vt:lpstr>
      <vt:lpstr>The Income Statement,   Primary Earnings Per  Common Share, cont.</vt:lpstr>
      <vt:lpstr>The Income Statement,   Primary Earnings Per  Common Share, cont.</vt:lpstr>
      <vt:lpstr>The Income Statement,   Primary Earnings Per  Common Share, cont.</vt:lpstr>
      <vt:lpstr>The Income Statement,   Primary Earnings Per  Common Share, cont.</vt:lpstr>
      <vt:lpstr>The Income Statement,   Primary Earnings Per  Common Share, cont.</vt:lpstr>
      <vt:lpstr>The Income Statement,   Primary Earnings Per  Common Share, cont.</vt:lpstr>
      <vt:lpstr>The Income Statement,   Fully Diluted Earnings Per  Common Share</vt:lpstr>
      <vt:lpstr>The Income Statement,   Fully Diluted Earnings Per  Common Share, cont.</vt:lpstr>
      <vt:lpstr>The Income Statement,   Fully Diluted Earnings Per  Common Share, cont.</vt:lpstr>
      <vt:lpstr>The Income Statement,  Fully Diluted Earnings Per  Common Share, cont.</vt:lpstr>
      <vt:lpstr>The Income Statement,  Fully Diluted Earnings Per  Common Share, cont.</vt:lpstr>
      <vt:lpstr>The Income Statement,  Fully Diluted Earnings Per  Common Share, cont.</vt:lpstr>
      <vt:lpstr>The Income Statement,  Fully Diluted Earnings Per  Common Share, cont.</vt:lpstr>
      <vt:lpstr>The Income Statement,  Fully Diluted Earnings Per  Common Share, cont.</vt:lpstr>
      <vt:lpstr>The Income Statement,  Fully Diluted Earnings Per  Common Share, cont.</vt:lpstr>
      <vt:lpstr>The Income Statement,  Price Earnings Ratio</vt:lpstr>
      <vt:lpstr>The Income Statement,  Price Earnings Ratio, cont.</vt:lpstr>
      <vt:lpstr>The Income Statement,  Price Earnings Ratio, cont.</vt:lpstr>
      <vt:lpstr>The Income Statement,  Price Earnings Ratio, cont.</vt:lpstr>
      <vt:lpstr>The Income Statement,  Price Earnings Ratio, cont.</vt:lpstr>
      <vt:lpstr>The Income Statement,  Price Earnings Ratio, cont.</vt:lpstr>
      <vt:lpstr>The Income Statement,  Price Earnings Ratio, cont.</vt:lpstr>
      <vt:lpstr>The Income Statement,  Price Earnings Ratio, cont.</vt:lpstr>
      <vt:lpstr>The Statement of Changes in Shareholders’ Equity </vt:lpstr>
      <vt:lpstr>The Statement of Changes in Shareholders’ Equity, cont. </vt:lpstr>
      <vt:lpstr>The Statement of Changes in Shareholders’ Equity, cont. </vt:lpstr>
      <vt:lpstr>The Statement of Changes in Shareholders’ Equity,  Dividends</vt:lpstr>
      <vt:lpstr>The Statement of Changes in Shareholders’ Equity,  Dividends, cont.</vt:lpstr>
      <vt:lpstr>The Statement of Changes in Shareholders’ Equity,  Dividends, cont.</vt:lpstr>
      <vt:lpstr>The Statement of Changes in Shareholders’ Equity,  Dividends, cont.</vt:lpstr>
      <vt:lpstr>The Statement of Changes in Shareholders’ Equity,  Dividends, cont.</vt:lpstr>
      <vt:lpstr>The Statement of Changes in Shareholders’ Equity,  Dividends, cont.</vt:lpstr>
      <vt:lpstr>The Statement of Changes in Shareholders’ Equity,  Dividends, cont.</vt:lpstr>
      <vt:lpstr>The Statement of Changes in Shareholders’ Equity,  Dividends, cont.</vt:lpstr>
      <vt:lpstr>The Statement of Changes in Shareholders’ Equity,  Dividends, cont.</vt:lpstr>
      <vt:lpstr>The Statement of Changes in Shareholders’ Equity, Dividends, cont.</vt:lpstr>
      <vt:lpstr>The Statement of Changes in Shareholders’ Equity, Dividends, cont.</vt:lpstr>
      <vt:lpstr>The Statement of Changes in Shareholders’ Equity, Dividends, cont.</vt:lpstr>
      <vt:lpstr>The Statement of Changes in Shareholders’ Equity, Dividends, cont.</vt:lpstr>
      <vt:lpstr>The Statement of Changes in Shareholders’ Equity, Return on Equity</vt:lpstr>
      <vt:lpstr>The Statement of Changes in Shareholders’ Equity, Return on Equity, cont.</vt:lpstr>
      <vt:lpstr>The Statement of Changes in Shareholders’ Equity, Return on Equity, cont.</vt:lpstr>
      <vt:lpstr>The Statement of Changes in Shareholders’ Equity, Return on Equity, cont.</vt:lpstr>
      <vt:lpstr>The Statement of Changes in Shareholders’ Equity, Return on Equity, cont.</vt:lpstr>
      <vt:lpstr>The Statement of Changes in Shareholders’ Equity, Return on Equity, cont.</vt:lpstr>
      <vt:lpstr>The Statement of Changes in Shareholders’ Equity, Return on Equity, cont.</vt:lpstr>
      <vt:lpstr>The Statement of Changes in Shareholders’ Equity, Return on Equity, cont.</vt:lpstr>
      <vt:lpstr>The Statement of Changes in Shareholders’ Equity, Return On Equity, cont.</vt:lpstr>
      <vt:lpstr>The Statement of Cash Flows</vt:lpstr>
      <vt:lpstr>The Statement of Cash Flows, cont.</vt:lpstr>
      <vt:lpstr>The Statement of Cash Flows, cont.</vt:lpstr>
      <vt:lpstr>The Statement of Cash Flows, cont.</vt:lpstr>
      <vt:lpstr>The Statement of Cash Flows, cont.</vt:lpstr>
      <vt:lpstr>The Statement of Cash Flows, cont.</vt:lpstr>
      <vt:lpstr>The Statement of Cash Flows, cont.</vt:lpstr>
      <vt:lpstr>The Statement of Cash Flows, cont.</vt:lpstr>
      <vt:lpstr>Additional Disclosures and  Audit Reports</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lpstr>Additional Disclosures and  Audit Reports, Footnotes, cont.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A FINANCIAL REPORT</dc:title>
  <dc:creator>dm1231</dc:creator>
  <cp:lastModifiedBy>Dennis McCornac</cp:lastModifiedBy>
  <cp:revision>130</cp:revision>
  <cp:lastPrinted>1998-09-15T17:17:12Z</cp:lastPrinted>
  <dcterms:created xsi:type="dcterms:W3CDTF">1998-07-08T16:31:04Z</dcterms:created>
  <dcterms:modified xsi:type="dcterms:W3CDTF">2020-08-05T08:03:33Z</dcterms:modified>
</cp:coreProperties>
</file>