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mp4" ContentType="video/mp4"/>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6" r:id="rId1"/>
  </p:sldMasterIdLst>
  <p:notesMasterIdLst>
    <p:notesMasterId r:id="rId66"/>
  </p:notesMasterIdLst>
  <p:handoutMasterIdLst>
    <p:handoutMasterId r:id="rId67"/>
  </p:handoutMasterIdLst>
  <p:sldIdLst>
    <p:sldId id="517" r:id="rId2"/>
    <p:sldId id="518" r:id="rId3"/>
    <p:sldId id="473" r:id="rId4"/>
    <p:sldId id="421" r:id="rId5"/>
    <p:sldId id="422" r:id="rId6"/>
    <p:sldId id="423" r:id="rId7"/>
    <p:sldId id="420" r:id="rId8"/>
    <p:sldId id="424" r:id="rId9"/>
    <p:sldId id="581" r:id="rId10"/>
    <p:sldId id="427" r:id="rId11"/>
    <p:sldId id="428" r:id="rId12"/>
    <p:sldId id="520" r:id="rId13"/>
    <p:sldId id="519" r:id="rId14"/>
    <p:sldId id="521" r:id="rId15"/>
    <p:sldId id="476" r:id="rId16"/>
    <p:sldId id="430" r:id="rId17"/>
    <p:sldId id="431" r:id="rId18"/>
    <p:sldId id="530" r:id="rId19"/>
    <p:sldId id="531" r:id="rId20"/>
    <p:sldId id="532" r:id="rId21"/>
    <p:sldId id="533" r:id="rId22"/>
    <p:sldId id="542" r:id="rId23"/>
    <p:sldId id="535" r:id="rId24"/>
    <p:sldId id="527" r:id="rId25"/>
    <p:sldId id="541" r:id="rId26"/>
    <p:sldId id="539" r:id="rId27"/>
    <p:sldId id="540" r:id="rId28"/>
    <p:sldId id="439" r:id="rId29"/>
    <p:sldId id="441" r:id="rId30"/>
    <p:sldId id="443" r:id="rId31"/>
    <p:sldId id="582" r:id="rId32"/>
    <p:sldId id="545" r:id="rId33"/>
    <p:sldId id="445" r:id="rId34"/>
    <p:sldId id="446" r:id="rId35"/>
    <p:sldId id="447" r:id="rId36"/>
    <p:sldId id="544" r:id="rId37"/>
    <p:sldId id="501" r:id="rId38"/>
    <p:sldId id="449" r:id="rId39"/>
    <p:sldId id="450" r:id="rId40"/>
    <p:sldId id="451" r:id="rId41"/>
    <p:sldId id="453" r:id="rId42"/>
    <p:sldId id="583" r:id="rId43"/>
    <p:sldId id="452" r:id="rId44"/>
    <p:sldId id="478" r:id="rId45"/>
    <p:sldId id="551" r:id="rId46"/>
    <p:sldId id="552" r:id="rId47"/>
    <p:sldId id="553" r:id="rId48"/>
    <p:sldId id="573" r:id="rId49"/>
    <p:sldId id="554" r:id="rId50"/>
    <p:sldId id="555" r:id="rId51"/>
    <p:sldId id="565" r:id="rId52"/>
    <p:sldId id="459" r:id="rId53"/>
    <p:sldId id="547" r:id="rId54"/>
    <p:sldId id="460" r:id="rId55"/>
    <p:sldId id="566" r:id="rId56"/>
    <p:sldId id="567" r:id="rId57"/>
    <p:sldId id="568" r:id="rId58"/>
    <p:sldId id="570" r:id="rId59"/>
    <p:sldId id="572" r:id="rId60"/>
    <p:sldId id="575" r:id="rId61"/>
    <p:sldId id="578" r:id="rId62"/>
    <p:sldId id="549" r:id="rId63"/>
    <p:sldId id="469" r:id="rId64"/>
    <p:sldId id="584" r:id="rId65"/>
  </p:sldIdLst>
  <p:sldSz cx="9144000" cy="6858000" type="screen4x3"/>
  <p:notesSz cx="7315200" cy="9601200"/>
  <p:custDataLst>
    <p:tags r:id="rId68"/>
  </p:custDataLst>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4">
          <p15:clr>
            <a:srgbClr val="A4A3A4"/>
          </p15:clr>
        </p15:guide>
        <p15:guide id="2" pos="2304">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00"/>
    <a:srgbClr val="0000FF"/>
    <a:srgbClr val="8DFBF6"/>
    <a:srgbClr val="F3FFFF"/>
    <a:srgbClr val="339933"/>
    <a:srgbClr val="DDDDDD"/>
    <a:srgbClr val="96969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515" autoAdjust="0"/>
    <p:restoredTop sz="94613" autoAdjust="0"/>
  </p:normalViewPr>
  <p:slideViewPr>
    <p:cSldViewPr snapToGrid="0">
      <p:cViewPr varScale="1">
        <p:scale>
          <a:sx n="67" d="100"/>
          <a:sy n="67" d="100"/>
        </p:scale>
        <p:origin x="576" y="53"/>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100" d="100"/>
        <a:sy n="100" d="100"/>
      </p:scale>
      <p:origin x="0" y="4266"/>
    </p:cViewPr>
  </p:sorterViewPr>
  <p:notesViewPr>
    <p:cSldViewPr snapToGrid="0">
      <p:cViewPr>
        <p:scale>
          <a:sx n="66" d="100"/>
          <a:sy n="66" d="100"/>
        </p:scale>
        <p:origin x="3134" y="-110"/>
      </p:cViewPr>
      <p:guideLst>
        <p:guide orient="horz" pos="3024"/>
        <p:guide pos="2304"/>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ags" Target="tags/tag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_rels/viewProps.xml.rels><?xml version="1.0" encoding="UTF-8" standalone="yes"?>
<Relationships xmlns="http://schemas.openxmlformats.org/package/2006/relationships"><Relationship Id="rId1" Type="http://schemas.openxmlformats.org/officeDocument/2006/relationships/slide" Target="slides/slide3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730" name="Rectangle 2"/>
          <p:cNvSpPr>
            <a:spLocks noGrp="1" noChangeArrowheads="1"/>
          </p:cNvSpPr>
          <p:nvPr>
            <p:ph type="hdr" sz="quarter"/>
          </p:nvPr>
        </p:nvSpPr>
        <p:spPr bwMode="auto">
          <a:xfrm>
            <a:off x="203200" y="84138"/>
            <a:ext cx="7112000" cy="479425"/>
          </a:xfrm>
          <a:prstGeom prst="rect">
            <a:avLst/>
          </a:prstGeom>
          <a:noFill/>
          <a:ln>
            <a:noFill/>
          </a:ln>
          <a:effectLst/>
        </p:spPr>
        <p:txBody>
          <a:bodyPr vert="horz" wrap="square" lIns="97566" tIns="48783" rIns="97566" bIns="48783" numCol="1" anchor="t" anchorCtr="0" compatLnSpc="1">
            <a:prstTxWarp prst="textNoShape">
              <a:avLst/>
            </a:prstTxWarp>
          </a:bodyPr>
          <a:lstStyle>
            <a:lvl1pPr algn="ctr" defTabSz="975754" eaLnBrk="1" hangingPunct="1">
              <a:defRPr sz="1700">
                <a:latin typeface="Arial" charset="0"/>
              </a:defRPr>
            </a:lvl1pPr>
          </a:lstStyle>
          <a:p>
            <a:pPr>
              <a:defRPr/>
            </a:pPr>
            <a:r>
              <a:rPr lang="en-US"/>
              <a:t>Chapter 8 Lecture - Net Present Value and Other Investment</a:t>
            </a:r>
          </a:p>
        </p:txBody>
      </p:sp>
      <p:sp>
        <p:nvSpPr>
          <p:cNvPr id="73733" name="Rectangle 5"/>
          <p:cNvSpPr>
            <a:spLocks noGrp="1" noChangeArrowheads="1"/>
          </p:cNvSpPr>
          <p:nvPr>
            <p:ph type="sldNum" sz="quarter" idx="3"/>
          </p:nvPr>
        </p:nvSpPr>
        <p:spPr bwMode="auto">
          <a:xfrm>
            <a:off x="2033588" y="8964613"/>
            <a:ext cx="3170237" cy="481012"/>
          </a:xfrm>
          <a:prstGeom prst="rect">
            <a:avLst/>
          </a:prstGeom>
          <a:noFill/>
          <a:ln>
            <a:noFill/>
          </a:ln>
          <a:effectLst/>
        </p:spPr>
        <p:txBody>
          <a:bodyPr vert="horz" wrap="square" lIns="97566" tIns="48783" rIns="97566" bIns="48783" numCol="1" anchor="b" anchorCtr="0" compatLnSpc="1">
            <a:prstTxWarp prst="textNoShape">
              <a:avLst/>
            </a:prstTxWarp>
          </a:bodyPr>
          <a:lstStyle>
            <a:lvl1pPr algn="ctr" defTabSz="974725" eaLnBrk="1" hangingPunct="1">
              <a:defRPr sz="1300" b="1"/>
            </a:lvl1pPr>
          </a:lstStyle>
          <a:p>
            <a:pPr>
              <a:defRPr/>
            </a:pPr>
            <a:fld id="{B607394E-BDE2-48BC-B44C-C292F4D1C480}"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3170238" cy="481013"/>
          </a:xfrm>
          <a:prstGeom prst="rect">
            <a:avLst/>
          </a:prstGeom>
          <a:noFill/>
          <a:ln>
            <a:noFill/>
          </a:ln>
          <a:effectLst/>
        </p:spPr>
        <p:txBody>
          <a:bodyPr vert="horz" wrap="square" lIns="97566" tIns="48783" rIns="97566" bIns="48783" numCol="1" anchor="t" anchorCtr="0" compatLnSpc="1">
            <a:prstTxWarp prst="textNoShape">
              <a:avLst/>
            </a:prstTxWarp>
          </a:bodyPr>
          <a:lstStyle>
            <a:lvl1pPr algn="l" defTabSz="975754" eaLnBrk="0" hangingPunct="0">
              <a:defRPr sz="1300">
                <a:latin typeface="Times New Roman" pitchFamily="18" charset="0"/>
              </a:defRPr>
            </a:lvl1pPr>
          </a:lstStyle>
          <a:p>
            <a:pPr>
              <a:defRPr/>
            </a:pPr>
            <a:endParaRPr lang="en-US"/>
          </a:p>
        </p:txBody>
      </p:sp>
      <p:sp>
        <p:nvSpPr>
          <p:cNvPr id="9219" name="Rectangle 3"/>
          <p:cNvSpPr>
            <a:spLocks noGrp="1" noChangeArrowheads="1"/>
          </p:cNvSpPr>
          <p:nvPr>
            <p:ph type="dt" idx="1"/>
          </p:nvPr>
        </p:nvSpPr>
        <p:spPr bwMode="auto">
          <a:xfrm>
            <a:off x="4144963" y="0"/>
            <a:ext cx="3170237" cy="481013"/>
          </a:xfrm>
          <a:prstGeom prst="rect">
            <a:avLst/>
          </a:prstGeom>
          <a:noFill/>
          <a:ln>
            <a:noFill/>
          </a:ln>
          <a:effectLst/>
        </p:spPr>
        <p:txBody>
          <a:bodyPr vert="horz" wrap="square" lIns="97566" tIns="48783" rIns="97566" bIns="48783" numCol="1" anchor="t" anchorCtr="0" compatLnSpc="1">
            <a:prstTxWarp prst="textNoShape">
              <a:avLst/>
            </a:prstTxWarp>
          </a:bodyPr>
          <a:lstStyle>
            <a:lvl1pPr algn="r" defTabSz="975754" eaLnBrk="0" hangingPunct="0">
              <a:defRPr sz="1300">
                <a:latin typeface="Times New Roman" pitchFamily="18" charset="0"/>
              </a:defRPr>
            </a:lvl1pPr>
          </a:lstStyle>
          <a:p>
            <a:pPr>
              <a:defRPr/>
            </a:pPr>
            <a:endParaRPr lang="en-US"/>
          </a:p>
        </p:txBody>
      </p:sp>
      <p:sp>
        <p:nvSpPr>
          <p:cNvPr id="17412" name="Rectangle 4"/>
          <p:cNvSpPr>
            <a:spLocks noGrp="1" noRot="1" noChangeAspect="1" noChangeArrowheads="1" noTextEdit="1"/>
          </p:cNvSpPr>
          <p:nvPr>
            <p:ph type="sldImg" idx="2"/>
          </p:nvPr>
        </p:nvSpPr>
        <p:spPr bwMode="auto">
          <a:xfrm>
            <a:off x="1257300" y="719138"/>
            <a:ext cx="4800600" cy="360045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21" name="Rectangle 5"/>
          <p:cNvSpPr>
            <a:spLocks noGrp="1" noChangeArrowheads="1"/>
          </p:cNvSpPr>
          <p:nvPr>
            <p:ph type="body" sz="quarter" idx="3"/>
          </p:nvPr>
        </p:nvSpPr>
        <p:spPr bwMode="auto">
          <a:xfrm>
            <a:off x="974725" y="4560888"/>
            <a:ext cx="5365750" cy="4321175"/>
          </a:xfrm>
          <a:prstGeom prst="rect">
            <a:avLst/>
          </a:prstGeom>
          <a:noFill/>
          <a:ln>
            <a:noFill/>
          </a:ln>
          <a:effectLst/>
        </p:spPr>
        <p:txBody>
          <a:bodyPr vert="horz" wrap="square" lIns="97566" tIns="48783" rIns="97566" bIns="48783"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222" name="Rectangle 6"/>
          <p:cNvSpPr>
            <a:spLocks noGrp="1" noChangeArrowheads="1"/>
          </p:cNvSpPr>
          <p:nvPr>
            <p:ph type="ftr" sz="quarter" idx="4"/>
          </p:nvPr>
        </p:nvSpPr>
        <p:spPr bwMode="auto">
          <a:xfrm>
            <a:off x="0" y="9120188"/>
            <a:ext cx="3170238" cy="481012"/>
          </a:xfrm>
          <a:prstGeom prst="rect">
            <a:avLst/>
          </a:prstGeom>
          <a:noFill/>
          <a:ln>
            <a:noFill/>
          </a:ln>
          <a:effectLst/>
        </p:spPr>
        <p:txBody>
          <a:bodyPr vert="horz" wrap="square" lIns="97566" tIns="48783" rIns="97566" bIns="48783" numCol="1" anchor="b" anchorCtr="0" compatLnSpc="1">
            <a:prstTxWarp prst="textNoShape">
              <a:avLst/>
            </a:prstTxWarp>
          </a:bodyPr>
          <a:lstStyle>
            <a:lvl1pPr algn="l" defTabSz="975754" eaLnBrk="0" hangingPunct="0">
              <a:defRPr sz="1300">
                <a:latin typeface="Times New Roman" pitchFamily="18" charset="0"/>
              </a:defRPr>
            </a:lvl1pPr>
          </a:lstStyle>
          <a:p>
            <a:pPr>
              <a:defRPr/>
            </a:pPr>
            <a:endParaRPr lang="en-US"/>
          </a:p>
        </p:txBody>
      </p:sp>
      <p:sp>
        <p:nvSpPr>
          <p:cNvPr id="9223" name="Rectangle 7"/>
          <p:cNvSpPr>
            <a:spLocks noGrp="1" noChangeArrowheads="1"/>
          </p:cNvSpPr>
          <p:nvPr>
            <p:ph type="sldNum" sz="quarter" idx="5"/>
          </p:nvPr>
        </p:nvSpPr>
        <p:spPr bwMode="auto">
          <a:xfrm>
            <a:off x="4144963" y="9120188"/>
            <a:ext cx="3170237" cy="481012"/>
          </a:xfrm>
          <a:prstGeom prst="rect">
            <a:avLst/>
          </a:prstGeom>
          <a:noFill/>
          <a:ln>
            <a:noFill/>
          </a:ln>
          <a:effectLst/>
        </p:spPr>
        <p:txBody>
          <a:bodyPr vert="horz" wrap="square" lIns="97566" tIns="48783" rIns="97566" bIns="48783" numCol="1" anchor="b" anchorCtr="0" compatLnSpc="1">
            <a:prstTxWarp prst="textNoShape">
              <a:avLst/>
            </a:prstTxWarp>
          </a:bodyPr>
          <a:lstStyle>
            <a:lvl1pPr algn="r" defTabSz="974725">
              <a:defRPr sz="1300">
                <a:latin typeface="Times New Roman" panose="02020603050405020304" pitchFamily="18" charset="0"/>
              </a:defRPr>
            </a:lvl1pPr>
          </a:lstStyle>
          <a:p>
            <a:pPr>
              <a:defRPr/>
            </a:pPr>
            <a:r>
              <a:rPr lang="en-US" altLang="en-US"/>
              <a:t>8.</a:t>
            </a:r>
            <a:fld id="{46C96894-D595-423A-A362-47E37DC26B19}" type="slidenum">
              <a:rPr lang="en-US" altLang="en-US" smtClean="0"/>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D05BB551-1B45-453A-8002-7EFABCC92D78}" type="slidenum">
              <a:rPr lang="en-US" altLang="en-US" sz="1300" smtClean="0"/>
              <a:pPr>
                <a:spcBef>
                  <a:spcPct val="0"/>
                </a:spcBef>
              </a:pPr>
              <a:t>2</a:t>
            </a:fld>
            <a:endParaRPr lang="en-US" altLang="en-US" sz="130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0FA3594F-79A4-44EA-A2B5-09F34A24DE52}" type="slidenum">
              <a:rPr lang="en-US" altLang="en-US" sz="1300" smtClean="0"/>
              <a:pPr>
                <a:spcBef>
                  <a:spcPct val="0"/>
                </a:spcBef>
              </a:pPr>
              <a:t>3</a:t>
            </a:fld>
            <a:endParaRPr lang="en-US" altLang="en-US" sz="130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CFC9BE7E-CA7E-44F5-998E-122901B61E76}" type="slidenum">
              <a:rPr lang="en-US" altLang="en-US" sz="1300" smtClean="0"/>
              <a:pPr>
                <a:spcBef>
                  <a:spcPct val="0"/>
                </a:spcBef>
              </a:pPr>
              <a:t>4</a:t>
            </a:fld>
            <a:endParaRPr lang="en-US" altLang="en-US" sz="1300"/>
          </a:p>
        </p:txBody>
      </p:sp>
      <p:sp>
        <p:nvSpPr>
          <p:cNvPr id="25603" name="Rectangle 2"/>
          <p:cNvSpPr>
            <a:spLocks noGrp="1" noRot="1" noChangeAspect="1" noChangeArrowheads="1" noTextEdit="1"/>
          </p:cNvSpPr>
          <p:nvPr>
            <p:ph type="sldImg"/>
          </p:nvPr>
        </p:nvSpPr>
        <p:spPr>
          <a:ln/>
        </p:spPr>
      </p:sp>
      <p:sp>
        <p:nvSpPr>
          <p:cNvPr id="25604" name="Rectangle 4"/>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0EB89C95-031E-49B6-869A-8D12B74829F0}" type="slidenum">
              <a:rPr lang="en-US" altLang="en-US" sz="1300" smtClean="0"/>
              <a:pPr>
                <a:spcBef>
                  <a:spcPct val="0"/>
                </a:spcBef>
              </a:pPr>
              <a:t>5</a:t>
            </a:fld>
            <a:endParaRPr lang="en-US" altLang="en-US" sz="130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B37D7130-8602-48B1-9071-CF65827D0504}" type="slidenum">
              <a:rPr lang="en-US" altLang="en-US" sz="1300" smtClean="0"/>
              <a:pPr>
                <a:spcBef>
                  <a:spcPct val="0"/>
                </a:spcBef>
              </a:pPr>
              <a:t>6</a:t>
            </a:fld>
            <a:endParaRPr lang="en-US" altLang="en-US" sz="130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3656F202-2A16-4EB3-8326-8491658D3CDB}" type="slidenum">
              <a:rPr lang="en-US" altLang="en-US" sz="1300" smtClean="0"/>
              <a:pPr>
                <a:spcBef>
                  <a:spcPct val="0"/>
                </a:spcBef>
              </a:pPr>
              <a:t>7</a:t>
            </a:fld>
            <a:endParaRPr lang="en-US" altLang="en-US" sz="1300"/>
          </a:p>
        </p:txBody>
      </p:sp>
      <p:sp>
        <p:nvSpPr>
          <p:cNvPr id="31747" name="Rectangle 2"/>
          <p:cNvSpPr>
            <a:spLocks noGrp="1" noRot="1" noChangeAspect="1" noChangeArrowheads="1" noTextEdit="1"/>
          </p:cNvSpPr>
          <p:nvPr>
            <p:ph type="sldImg"/>
          </p:nvPr>
        </p:nvSpPr>
        <p:spPr>
          <a:ln/>
        </p:spPr>
      </p:sp>
      <p:sp>
        <p:nvSpPr>
          <p:cNvPr id="31748" name="Rectangle 4"/>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4927A9A2-7C53-4B17-A2E5-7C7FC6DC6046}" type="slidenum">
              <a:rPr lang="en-US" altLang="en-US" sz="1300" smtClean="0"/>
              <a:pPr>
                <a:spcBef>
                  <a:spcPct val="0"/>
                </a:spcBef>
              </a:pPr>
              <a:t>8</a:t>
            </a:fld>
            <a:endParaRPr lang="en-US" altLang="en-US" sz="1300"/>
          </a:p>
        </p:txBody>
      </p:sp>
      <p:sp>
        <p:nvSpPr>
          <p:cNvPr id="33795" name="Rectangle 2"/>
          <p:cNvSpPr>
            <a:spLocks noGrp="1" noRot="1" noChangeAspect="1" noChangeArrowheads="1" noTextEdit="1"/>
          </p:cNvSpPr>
          <p:nvPr>
            <p:ph type="sldImg"/>
          </p:nvPr>
        </p:nvSpPr>
        <p:spPr>
          <a:ln/>
        </p:spPr>
      </p:sp>
      <p:sp>
        <p:nvSpPr>
          <p:cNvPr id="33796" name="Rectangle 4"/>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4FBA3B49-CE7F-4045-B1E6-DBAF5719DB8A}" type="slidenum">
              <a:rPr lang="en-US" altLang="en-US" sz="1300" smtClean="0"/>
              <a:pPr>
                <a:spcBef>
                  <a:spcPct val="0"/>
                </a:spcBef>
              </a:pPr>
              <a:t>10</a:t>
            </a:fld>
            <a:endParaRPr lang="en-US" altLang="en-US" sz="1300"/>
          </a:p>
        </p:txBody>
      </p:sp>
      <p:sp>
        <p:nvSpPr>
          <p:cNvPr id="37891" name="Rectangle 2"/>
          <p:cNvSpPr>
            <a:spLocks noGrp="1" noRot="1" noChangeAspect="1" noChangeArrowheads="1" noTextEdit="1"/>
          </p:cNvSpPr>
          <p:nvPr>
            <p:ph type="sldImg"/>
          </p:nvPr>
        </p:nvSpPr>
        <p:spPr>
          <a:ln/>
        </p:spPr>
      </p:sp>
      <p:sp>
        <p:nvSpPr>
          <p:cNvPr id="37892" name="Rectangle 4"/>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C78E4428-0066-4342-AD04-974BEFAEB2B9}" type="slidenum">
              <a:rPr lang="en-US" altLang="en-US" sz="1300" smtClean="0"/>
              <a:pPr>
                <a:spcBef>
                  <a:spcPct val="0"/>
                </a:spcBef>
              </a:pPr>
              <a:t>11</a:t>
            </a:fld>
            <a:endParaRPr lang="en-US" altLang="en-US" sz="1300"/>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9D23E243-5C13-44F1-81F7-437CDC4B0B4C}" type="slidenum">
              <a:rPr lang="en-US" altLang="en-US" sz="1300" smtClean="0"/>
              <a:pPr>
                <a:spcBef>
                  <a:spcPct val="0"/>
                </a:spcBef>
              </a:pPr>
              <a:t>15</a:t>
            </a:fld>
            <a:endParaRPr lang="en-US" altLang="en-US" sz="1300"/>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EAFDA97D-8B9B-4406-A1C1-D8B1029A9D27}" type="slidenum">
              <a:rPr lang="en-US" altLang="en-US" sz="1300" smtClean="0"/>
              <a:pPr>
                <a:spcBef>
                  <a:spcPct val="0"/>
                </a:spcBef>
              </a:pPr>
              <a:t>16</a:t>
            </a:fld>
            <a:endParaRPr lang="en-US" altLang="en-US" sz="1300"/>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3309F751-9475-49F2-8839-4B71176002F2}" type="slidenum">
              <a:rPr lang="en-US" altLang="en-US" sz="1300" smtClean="0"/>
              <a:pPr>
                <a:spcBef>
                  <a:spcPct val="0"/>
                </a:spcBef>
              </a:pPr>
              <a:t>17</a:t>
            </a:fld>
            <a:endParaRPr lang="en-US" altLang="en-US" sz="1300"/>
          </a:p>
        </p:txBody>
      </p:sp>
      <p:sp>
        <p:nvSpPr>
          <p:cNvPr id="51203" name="Rectangle 2"/>
          <p:cNvSpPr>
            <a:spLocks noGrp="1" noRot="1" noChangeAspect="1" noChangeArrowheads="1" noTextEdit="1"/>
          </p:cNvSpPr>
          <p:nvPr>
            <p:ph type="sldImg"/>
          </p:nvPr>
        </p:nvSpPr>
        <p:spPr>
          <a:ln/>
        </p:spPr>
      </p:sp>
      <p:sp>
        <p:nvSpPr>
          <p:cNvPr id="51204" name="Rectangle 4"/>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This example will be used for each of the decision rules so that the students can compare the different rules and see that conflicts can arise. This illustrates the importance of recognizing which decision rules provide the best information for making decisions that will increase owner wealth.</a:t>
            </a:r>
          </a:p>
          <a:p>
            <a:pPr eaLnBrk="1" hangingPunct="1">
              <a:spcBef>
                <a:spcPct val="0"/>
              </a:spcBef>
            </a:pPr>
            <a:r>
              <a:rPr lang="en-US" altLang="en-US"/>
              <a:t>The required rate of return for assets of this risk level is 12%.</a:t>
            </a:r>
          </a:p>
          <a:p>
            <a:pPr eaLnBrk="1" hangingPunct="1">
              <a:spcBef>
                <a:spcPct val="0"/>
              </a:spcBef>
            </a:pPr>
            <a:endParaRPr lang="en-US" altLang="en-US"/>
          </a:p>
        </p:txBody>
      </p:sp>
      <p:sp>
        <p:nvSpPr>
          <p:cNvPr id="5325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defRPr>
                <a:solidFill>
                  <a:schemeClr val="tx1"/>
                </a:solidFill>
                <a:latin typeface="Arial" panose="020B0604020202020204" pitchFamily="34" charset="0"/>
              </a:defRPr>
            </a:lvl1pPr>
            <a:lvl2pPr marL="777875" indent="-298450" defTabSz="974725">
              <a:defRPr>
                <a:solidFill>
                  <a:schemeClr val="tx1"/>
                </a:solidFill>
                <a:latin typeface="Arial" panose="020B0604020202020204" pitchFamily="34" charset="0"/>
              </a:defRPr>
            </a:lvl2pPr>
            <a:lvl3pPr marL="1195388" indent="-238125" defTabSz="974725">
              <a:defRPr>
                <a:solidFill>
                  <a:schemeClr val="tx1"/>
                </a:solidFill>
                <a:latin typeface="Arial" panose="020B0604020202020204" pitchFamily="34" charset="0"/>
              </a:defRPr>
            </a:lvl3pPr>
            <a:lvl4pPr marL="1674813" indent="-238125" defTabSz="974725">
              <a:defRPr>
                <a:solidFill>
                  <a:schemeClr val="tx1"/>
                </a:solidFill>
                <a:latin typeface="Arial" panose="020B0604020202020204" pitchFamily="34" charset="0"/>
              </a:defRPr>
            </a:lvl4pPr>
            <a:lvl5pPr marL="2154238" indent="-238125" defTabSz="974725">
              <a:defRPr>
                <a:solidFill>
                  <a:schemeClr val="tx1"/>
                </a:solidFill>
                <a:latin typeface="Arial" panose="020B0604020202020204" pitchFamily="34" charset="0"/>
              </a:defRPr>
            </a:lvl5pPr>
            <a:lvl6pPr marL="2611438" indent="-238125" defTabSz="974725" eaLnBrk="0" fontAlgn="base" hangingPunct="0">
              <a:spcBef>
                <a:spcPct val="0"/>
              </a:spcBef>
              <a:spcAft>
                <a:spcPct val="0"/>
              </a:spcAft>
              <a:defRPr>
                <a:solidFill>
                  <a:schemeClr val="tx1"/>
                </a:solidFill>
                <a:latin typeface="Arial" panose="020B0604020202020204" pitchFamily="34" charset="0"/>
              </a:defRPr>
            </a:lvl6pPr>
            <a:lvl7pPr marL="3068638" indent="-238125" defTabSz="974725" eaLnBrk="0" fontAlgn="base" hangingPunct="0">
              <a:spcBef>
                <a:spcPct val="0"/>
              </a:spcBef>
              <a:spcAft>
                <a:spcPct val="0"/>
              </a:spcAft>
              <a:defRPr>
                <a:solidFill>
                  <a:schemeClr val="tx1"/>
                </a:solidFill>
                <a:latin typeface="Arial" panose="020B0604020202020204" pitchFamily="34" charset="0"/>
              </a:defRPr>
            </a:lvl7pPr>
            <a:lvl8pPr marL="3525838" indent="-238125" defTabSz="974725" eaLnBrk="0" fontAlgn="base" hangingPunct="0">
              <a:spcBef>
                <a:spcPct val="0"/>
              </a:spcBef>
              <a:spcAft>
                <a:spcPct val="0"/>
              </a:spcAft>
              <a:defRPr>
                <a:solidFill>
                  <a:schemeClr val="tx1"/>
                </a:solidFill>
                <a:latin typeface="Arial" panose="020B0604020202020204" pitchFamily="34" charset="0"/>
              </a:defRPr>
            </a:lvl8pPr>
            <a:lvl9pPr marL="3983038" indent="-238125" defTabSz="974725" eaLnBrk="0" fontAlgn="base" hangingPunct="0">
              <a:spcBef>
                <a:spcPct val="0"/>
              </a:spcBef>
              <a:spcAft>
                <a:spcPct val="0"/>
              </a:spcAft>
              <a:defRPr>
                <a:solidFill>
                  <a:schemeClr val="tx1"/>
                </a:solidFill>
                <a:latin typeface="Arial" panose="020B0604020202020204" pitchFamily="34" charset="0"/>
              </a:defRPr>
            </a:lvl9pPr>
          </a:lstStyle>
          <a:p>
            <a:fld id="{D9963E4F-D78A-45CA-BA84-6780E29987E3}" type="slidenum">
              <a:rPr lang="en-US" altLang="en-US" smtClean="0">
                <a:latin typeface="Times New Roman" panose="02020603050405020304" pitchFamily="18" charset="0"/>
              </a:rPr>
              <a:pPr/>
              <a:t>18</a:t>
            </a:fld>
            <a:endParaRPr lang="en-US" altLang="en-US">
              <a:latin typeface="Times New Roman" panose="02020603050405020304"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The payback period is year 3 if you assume that the cash flows occur at the end of the year, as we do with all of the other decision rules.</a:t>
            </a:r>
          </a:p>
          <a:p>
            <a:pPr eaLnBrk="1" hangingPunct="1">
              <a:spcBef>
                <a:spcPct val="0"/>
              </a:spcBef>
            </a:pPr>
            <a:endParaRPr lang="en-US" altLang="en-US"/>
          </a:p>
          <a:p>
            <a:pPr eaLnBrk="1" hangingPunct="1">
              <a:spcBef>
                <a:spcPct val="0"/>
              </a:spcBef>
            </a:pPr>
            <a:r>
              <a:rPr lang="en-US" altLang="en-US"/>
              <a:t>If we assume that the cash flows occur evenly throughout the year, then the project pays back in 2.34 years.</a:t>
            </a:r>
          </a:p>
          <a:p>
            <a:pPr eaLnBrk="1" hangingPunct="1">
              <a:spcBef>
                <a:spcPct val="0"/>
              </a:spcBef>
            </a:pPr>
            <a:endParaRPr lang="en-US" altLang="en-US"/>
          </a:p>
        </p:txBody>
      </p:sp>
      <p:sp>
        <p:nvSpPr>
          <p:cNvPr id="5734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defRPr>
                <a:solidFill>
                  <a:schemeClr val="tx1"/>
                </a:solidFill>
                <a:latin typeface="Arial" panose="020B0604020202020204" pitchFamily="34" charset="0"/>
              </a:defRPr>
            </a:lvl1pPr>
            <a:lvl2pPr marL="777875" indent="-298450" defTabSz="974725">
              <a:defRPr>
                <a:solidFill>
                  <a:schemeClr val="tx1"/>
                </a:solidFill>
                <a:latin typeface="Arial" panose="020B0604020202020204" pitchFamily="34" charset="0"/>
              </a:defRPr>
            </a:lvl2pPr>
            <a:lvl3pPr marL="1195388" indent="-238125" defTabSz="974725">
              <a:defRPr>
                <a:solidFill>
                  <a:schemeClr val="tx1"/>
                </a:solidFill>
                <a:latin typeface="Arial" panose="020B0604020202020204" pitchFamily="34" charset="0"/>
              </a:defRPr>
            </a:lvl3pPr>
            <a:lvl4pPr marL="1674813" indent="-238125" defTabSz="974725">
              <a:defRPr>
                <a:solidFill>
                  <a:schemeClr val="tx1"/>
                </a:solidFill>
                <a:latin typeface="Arial" panose="020B0604020202020204" pitchFamily="34" charset="0"/>
              </a:defRPr>
            </a:lvl4pPr>
            <a:lvl5pPr marL="2154238" indent="-238125" defTabSz="974725">
              <a:defRPr>
                <a:solidFill>
                  <a:schemeClr val="tx1"/>
                </a:solidFill>
                <a:latin typeface="Arial" panose="020B0604020202020204" pitchFamily="34" charset="0"/>
              </a:defRPr>
            </a:lvl5pPr>
            <a:lvl6pPr marL="2611438" indent="-238125" defTabSz="974725" eaLnBrk="0" fontAlgn="base" hangingPunct="0">
              <a:spcBef>
                <a:spcPct val="0"/>
              </a:spcBef>
              <a:spcAft>
                <a:spcPct val="0"/>
              </a:spcAft>
              <a:defRPr>
                <a:solidFill>
                  <a:schemeClr val="tx1"/>
                </a:solidFill>
                <a:latin typeface="Arial" panose="020B0604020202020204" pitchFamily="34" charset="0"/>
              </a:defRPr>
            </a:lvl6pPr>
            <a:lvl7pPr marL="3068638" indent="-238125" defTabSz="974725" eaLnBrk="0" fontAlgn="base" hangingPunct="0">
              <a:spcBef>
                <a:spcPct val="0"/>
              </a:spcBef>
              <a:spcAft>
                <a:spcPct val="0"/>
              </a:spcAft>
              <a:defRPr>
                <a:solidFill>
                  <a:schemeClr val="tx1"/>
                </a:solidFill>
                <a:latin typeface="Arial" panose="020B0604020202020204" pitchFamily="34" charset="0"/>
              </a:defRPr>
            </a:lvl7pPr>
            <a:lvl8pPr marL="3525838" indent="-238125" defTabSz="974725" eaLnBrk="0" fontAlgn="base" hangingPunct="0">
              <a:spcBef>
                <a:spcPct val="0"/>
              </a:spcBef>
              <a:spcAft>
                <a:spcPct val="0"/>
              </a:spcAft>
              <a:defRPr>
                <a:solidFill>
                  <a:schemeClr val="tx1"/>
                </a:solidFill>
                <a:latin typeface="Arial" panose="020B0604020202020204" pitchFamily="34" charset="0"/>
              </a:defRPr>
            </a:lvl8pPr>
            <a:lvl9pPr marL="3983038" indent="-238125" defTabSz="974725" eaLnBrk="0" fontAlgn="base" hangingPunct="0">
              <a:spcBef>
                <a:spcPct val="0"/>
              </a:spcBef>
              <a:spcAft>
                <a:spcPct val="0"/>
              </a:spcAft>
              <a:defRPr>
                <a:solidFill>
                  <a:schemeClr val="tx1"/>
                </a:solidFill>
                <a:latin typeface="Arial" panose="020B0604020202020204" pitchFamily="34" charset="0"/>
              </a:defRPr>
            </a:lvl9pPr>
          </a:lstStyle>
          <a:p>
            <a:fld id="{153A6851-F4A7-4C2D-B8D5-D291E74A55A1}" type="slidenum">
              <a:rPr lang="en-US" altLang="en-US" smtClean="0">
                <a:latin typeface="Times New Roman" panose="02020603050405020304" pitchFamily="18" charset="0"/>
              </a:rPr>
              <a:pPr/>
              <a:t>21</a:t>
            </a:fld>
            <a:endParaRPr lang="en-US" altLang="en-US">
              <a:latin typeface="Times New Roman" panose="02020603050405020304"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The answer to all of these questions is no.</a:t>
            </a:r>
          </a:p>
          <a:p>
            <a:pPr eaLnBrk="1" hangingPunct="1">
              <a:spcBef>
                <a:spcPct val="0"/>
              </a:spcBef>
            </a:pPr>
            <a:endParaRPr lang="en-US" altLang="en-US"/>
          </a:p>
          <a:p>
            <a:pPr lvl="3" eaLnBrk="1" hangingPunct="1">
              <a:spcBef>
                <a:spcPct val="0"/>
              </a:spcBef>
            </a:pPr>
            <a:r>
              <a:rPr lang="en-US" altLang="en-US" i="1"/>
              <a:t>Lecture Tip: </a:t>
            </a:r>
            <a:r>
              <a:rPr lang="en-US" altLang="en-US"/>
              <a:t>The payback period can be interpreted as a naïve form of discounting if we consider the class of investments with level cash flows over arbitrarily long lives. Since the present value of a perpetuity is the payment divided by the discount rate, a payback period cutoff can be seen to imply a certain discount rate. That is:</a:t>
            </a:r>
            <a:br>
              <a:rPr lang="en-US" altLang="en-US"/>
            </a:br>
            <a:endParaRPr lang="en-US" altLang="en-US"/>
          </a:p>
          <a:p>
            <a:pPr lvl="3" eaLnBrk="1" hangingPunct="1">
              <a:spcBef>
                <a:spcPct val="0"/>
              </a:spcBef>
            </a:pPr>
            <a:r>
              <a:rPr lang="en-US" altLang="en-US"/>
              <a:t>cost/annual cash flow = payback period cutoff</a:t>
            </a:r>
            <a:br>
              <a:rPr lang="en-US" altLang="en-US"/>
            </a:br>
            <a:r>
              <a:rPr lang="en-US" altLang="en-US"/>
              <a:t>cost = annual cash flow times payback period cutoff</a:t>
            </a:r>
            <a:br>
              <a:rPr lang="en-US" altLang="en-US"/>
            </a:br>
            <a:br>
              <a:rPr lang="en-US" altLang="en-US"/>
            </a:br>
            <a:r>
              <a:rPr lang="en-US" altLang="en-US"/>
              <a:t>The PV of a perpetuity is: PV = annual cash flow / R. This illustrates the inverse relationship between the payback period cutoff and the discount rate.</a:t>
            </a:r>
          </a:p>
        </p:txBody>
      </p:sp>
      <p:sp>
        <p:nvSpPr>
          <p:cNvPr id="6349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defRPr>
                <a:solidFill>
                  <a:schemeClr val="tx1"/>
                </a:solidFill>
                <a:latin typeface="Arial" panose="020B0604020202020204" pitchFamily="34" charset="0"/>
              </a:defRPr>
            </a:lvl1pPr>
            <a:lvl2pPr marL="777875" indent="-298450" defTabSz="974725">
              <a:defRPr>
                <a:solidFill>
                  <a:schemeClr val="tx1"/>
                </a:solidFill>
                <a:latin typeface="Arial" panose="020B0604020202020204" pitchFamily="34" charset="0"/>
              </a:defRPr>
            </a:lvl2pPr>
            <a:lvl3pPr marL="1195388" indent="-238125" defTabSz="974725">
              <a:defRPr>
                <a:solidFill>
                  <a:schemeClr val="tx1"/>
                </a:solidFill>
                <a:latin typeface="Arial" panose="020B0604020202020204" pitchFamily="34" charset="0"/>
              </a:defRPr>
            </a:lvl3pPr>
            <a:lvl4pPr marL="1674813" indent="-238125" defTabSz="974725">
              <a:defRPr>
                <a:solidFill>
                  <a:schemeClr val="tx1"/>
                </a:solidFill>
                <a:latin typeface="Arial" panose="020B0604020202020204" pitchFamily="34" charset="0"/>
              </a:defRPr>
            </a:lvl4pPr>
            <a:lvl5pPr marL="2154238" indent="-238125" defTabSz="974725">
              <a:defRPr>
                <a:solidFill>
                  <a:schemeClr val="tx1"/>
                </a:solidFill>
                <a:latin typeface="Arial" panose="020B0604020202020204" pitchFamily="34" charset="0"/>
              </a:defRPr>
            </a:lvl5pPr>
            <a:lvl6pPr marL="2611438" indent="-238125" defTabSz="974725" eaLnBrk="0" fontAlgn="base" hangingPunct="0">
              <a:spcBef>
                <a:spcPct val="0"/>
              </a:spcBef>
              <a:spcAft>
                <a:spcPct val="0"/>
              </a:spcAft>
              <a:defRPr>
                <a:solidFill>
                  <a:schemeClr val="tx1"/>
                </a:solidFill>
                <a:latin typeface="Arial" panose="020B0604020202020204" pitchFamily="34" charset="0"/>
              </a:defRPr>
            </a:lvl6pPr>
            <a:lvl7pPr marL="3068638" indent="-238125" defTabSz="974725" eaLnBrk="0" fontAlgn="base" hangingPunct="0">
              <a:spcBef>
                <a:spcPct val="0"/>
              </a:spcBef>
              <a:spcAft>
                <a:spcPct val="0"/>
              </a:spcAft>
              <a:defRPr>
                <a:solidFill>
                  <a:schemeClr val="tx1"/>
                </a:solidFill>
                <a:latin typeface="Arial" panose="020B0604020202020204" pitchFamily="34" charset="0"/>
              </a:defRPr>
            </a:lvl7pPr>
            <a:lvl8pPr marL="3525838" indent="-238125" defTabSz="974725" eaLnBrk="0" fontAlgn="base" hangingPunct="0">
              <a:spcBef>
                <a:spcPct val="0"/>
              </a:spcBef>
              <a:spcAft>
                <a:spcPct val="0"/>
              </a:spcAft>
              <a:defRPr>
                <a:solidFill>
                  <a:schemeClr val="tx1"/>
                </a:solidFill>
                <a:latin typeface="Arial" panose="020B0604020202020204" pitchFamily="34" charset="0"/>
              </a:defRPr>
            </a:lvl8pPr>
            <a:lvl9pPr marL="3983038" indent="-238125" defTabSz="974725" eaLnBrk="0" fontAlgn="base" hangingPunct="0">
              <a:spcBef>
                <a:spcPct val="0"/>
              </a:spcBef>
              <a:spcAft>
                <a:spcPct val="0"/>
              </a:spcAft>
              <a:defRPr>
                <a:solidFill>
                  <a:schemeClr val="tx1"/>
                </a:solidFill>
                <a:latin typeface="Arial" panose="020B0604020202020204" pitchFamily="34" charset="0"/>
              </a:defRPr>
            </a:lvl9pPr>
          </a:lstStyle>
          <a:p>
            <a:fld id="{6F846011-9FCD-4050-9866-ADBF272B05A8}" type="slidenum">
              <a:rPr lang="en-US" altLang="en-US" smtClean="0">
                <a:latin typeface="Times New Roman" panose="02020603050405020304" pitchFamily="18" charset="0"/>
              </a:rPr>
              <a:pPr/>
              <a:t>26</a:t>
            </a:fld>
            <a:endParaRPr lang="en-US" altLang="en-US">
              <a:latin typeface="Times New Roman" panose="02020603050405020304"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It is valuable to let students know that many firms use BOTH payback and either NPV or IRR.  For smaller valued projects a manager may be authorized to spend budgeted dollars using payback but when the intended project is large in cost, then the more sophisticated NPV or IRR may be required and approval needed from the CFO.</a:t>
            </a:r>
          </a:p>
        </p:txBody>
      </p:sp>
      <p:sp>
        <p:nvSpPr>
          <p:cNvPr id="6554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defRPr>
                <a:solidFill>
                  <a:schemeClr val="tx1"/>
                </a:solidFill>
                <a:latin typeface="Arial" panose="020B0604020202020204" pitchFamily="34" charset="0"/>
              </a:defRPr>
            </a:lvl1pPr>
            <a:lvl2pPr marL="777875" indent="-298450" defTabSz="974725">
              <a:defRPr>
                <a:solidFill>
                  <a:schemeClr val="tx1"/>
                </a:solidFill>
                <a:latin typeface="Arial" panose="020B0604020202020204" pitchFamily="34" charset="0"/>
              </a:defRPr>
            </a:lvl2pPr>
            <a:lvl3pPr marL="1195388" indent="-238125" defTabSz="974725">
              <a:defRPr>
                <a:solidFill>
                  <a:schemeClr val="tx1"/>
                </a:solidFill>
                <a:latin typeface="Arial" panose="020B0604020202020204" pitchFamily="34" charset="0"/>
              </a:defRPr>
            </a:lvl3pPr>
            <a:lvl4pPr marL="1674813" indent="-238125" defTabSz="974725">
              <a:defRPr>
                <a:solidFill>
                  <a:schemeClr val="tx1"/>
                </a:solidFill>
                <a:latin typeface="Arial" panose="020B0604020202020204" pitchFamily="34" charset="0"/>
              </a:defRPr>
            </a:lvl4pPr>
            <a:lvl5pPr marL="2154238" indent="-238125" defTabSz="974725">
              <a:defRPr>
                <a:solidFill>
                  <a:schemeClr val="tx1"/>
                </a:solidFill>
                <a:latin typeface="Arial" panose="020B0604020202020204" pitchFamily="34" charset="0"/>
              </a:defRPr>
            </a:lvl5pPr>
            <a:lvl6pPr marL="2611438" indent="-238125" defTabSz="974725" eaLnBrk="0" fontAlgn="base" hangingPunct="0">
              <a:spcBef>
                <a:spcPct val="0"/>
              </a:spcBef>
              <a:spcAft>
                <a:spcPct val="0"/>
              </a:spcAft>
              <a:defRPr>
                <a:solidFill>
                  <a:schemeClr val="tx1"/>
                </a:solidFill>
                <a:latin typeface="Arial" panose="020B0604020202020204" pitchFamily="34" charset="0"/>
              </a:defRPr>
            </a:lvl6pPr>
            <a:lvl7pPr marL="3068638" indent="-238125" defTabSz="974725" eaLnBrk="0" fontAlgn="base" hangingPunct="0">
              <a:spcBef>
                <a:spcPct val="0"/>
              </a:spcBef>
              <a:spcAft>
                <a:spcPct val="0"/>
              </a:spcAft>
              <a:defRPr>
                <a:solidFill>
                  <a:schemeClr val="tx1"/>
                </a:solidFill>
                <a:latin typeface="Arial" panose="020B0604020202020204" pitchFamily="34" charset="0"/>
              </a:defRPr>
            </a:lvl7pPr>
            <a:lvl8pPr marL="3525838" indent="-238125" defTabSz="974725" eaLnBrk="0" fontAlgn="base" hangingPunct="0">
              <a:spcBef>
                <a:spcPct val="0"/>
              </a:spcBef>
              <a:spcAft>
                <a:spcPct val="0"/>
              </a:spcAft>
              <a:defRPr>
                <a:solidFill>
                  <a:schemeClr val="tx1"/>
                </a:solidFill>
                <a:latin typeface="Arial" panose="020B0604020202020204" pitchFamily="34" charset="0"/>
              </a:defRPr>
            </a:lvl8pPr>
            <a:lvl9pPr marL="3983038" indent="-238125" defTabSz="974725" eaLnBrk="0" fontAlgn="base" hangingPunct="0">
              <a:spcBef>
                <a:spcPct val="0"/>
              </a:spcBef>
              <a:spcAft>
                <a:spcPct val="0"/>
              </a:spcAft>
              <a:defRPr>
                <a:solidFill>
                  <a:schemeClr val="tx1"/>
                </a:solidFill>
                <a:latin typeface="Arial" panose="020B0604020202020204" pitchFamily="34" charset="0"/>
              </a:defRPr>
            </a:lvl9pPr>
          </a:lstStyle>
          <a:p>
            <a:fld id="{90C454BA-4FEE-4426-A6E2-AED14CCD0D58}" type="slidenum">
              <a:rPr lang="en-US" altLang="en-US" smtClean="0">
                <a:latin typeface="Times New Roman" panose="02020603050405020304" pitchFamily="18" charset="0"/>
              </a:rPr>
              <a:pPr/>
              <a:t>27</a:t>
            </a:fld>
            <a:endParaRPr lang="en-US" altLang="en-US">
              <a:latin typeface="Times New Roman" panose="02020603050405020304" pitchFamily="18"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BCC61B41-580F-4EDC-B020-A32361F1D584}" type="slidenum">
              <a:rPr lang="en-US" altLang="en-US" sz="1300" smtClean="0"/>
              <a:pPr>
                <a:spcBef>
                  <a:spcPct val="0"/>
                </a:spcBef>
              </a:pPr>
              <a:t>28</a:t>
            </a:fld>
            <a:endParaRPr lang="en-US" altLang="en-US" sz="1300"/>
          </a:p>
        </p:txBody>
      </p:sp>
      <p:sp>
        <p:nvSpPr>
          <p:cNvPr id="67587" name="Rectangle 2"/>
          <p:cNvSpPr>
            <a:spLocks noGrp="1" noRot="1" noChangeAspect="1" noChangeArrowheads="1" noTextEdit="1"/>
          </p:cNvSpPr>
          <p:nvPr>
            <p:ph type="sldImg"/>
          </p:nvPr>
        </p:nvSpPr>
        <p:spPr>
          <a:ln/>
        </p:spPr>
      </p:sp>
      <p:sp>
        <p:nvSpPr>
          <p:cNvPr id="67588" name="Rectangle 4"/>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BB578ED2-744B-4DC8-859C-0E1B118BFEF0}" type="slidenum">
              <a:rPr lang="en-US" altLang="en-US" sz="1300" smtClean="0"/>
              <a:pPr>
                <a:spcBef>
                  <a:spcPct val="0"/>
                </a:spcBef>
              </a:pPr>
              <a:t>29</a:t>
            </a:fld>
            <a:endParaRPr lang="en-US" altLang="en-US" sz="1300"/>
          </a:p>
        </p:txBody>
      </p:sp>
      <p:sp>
        <p:nvSpPr>
          <p:cNvPr id="69635" name="Rectangle 2"/>
          <p:cNvSpPr>
            <a:spLocks noGrp="1" noRot="1" noChangeAspect="1" noChangeArrowheads="1" noTextEdit="1"/>
          </p:cNvSpPr>
          <p:nvPr>
            <p:ph type="sldImg"/>
          </p:nvPr>
        </p:nvSpPr>
        <p:spPr>
          <a:ln/>
        </p:spPr>
      </p:sp>
      <p:sp>
        <p:nvSpPr>
          <p:cNvPr id="6963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4341D00E-3BC0-4A2D-8137-DD4209CD1DCD}" type="slidenum">
              <a:rPr lang="en-US" altLang="en-US" sz="1300" smtClean="0"/>
              <a:pPr>
                <a:spcBef>
                  <a:spcPct val="0"/>
                </a:spcBef>
              </a:pPr>
              <a:t>30</a:t>
            </a:fld>
            <a:endParaRPr lang="en-US" altLang="en-US" sz="1300"/>
          </a:p>
        </p:txBody>
      </p:sp>
      <p:sp>
        <p:nvSpPr>
          <p:cNvPr id="71683" name="Rectangle 2"/>
          <p:cNvSpPr>
            <a:spLocks noGrp="1" noRot="1" noChangeAspect="1" noChangeArrowheads="1" noTextEdit="1"/>
          </p:cNvSpPr>
          <p:nvPr>
            <p:ph type="sldImg"/>
          </p:nvPr>
        </p:nvSpPr>
        <p:spPr>
          <a:ln/>
        </p:spPr>
      </p:sp>
      <p:sp>
        <p:nvSpPr>
          <p:cNvPr id="71684" name="Rectangle 4"/>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F51A3A06-E34A-4693-90A3-1198D2C5E6DC}" type="slidenum">
              <a:rPr lang="en-US" altLang="en-US" sz="1300" smtClean="0"/>
              <a:pPr>
                <a:spcBef>
                  <a:spcPct val="0"/>
                </a:spcBef>
              </a:pPr>
              <a:t>33</a:t>
            </a:fld>
            <a:endParaRPr lang="en-US" altLang="en-US" sz="1300"/>
          </a:p>
        </p:txBody>
      </p:sp>
      <p:sp>
        <p:nvSpPr>
          <p:cNvPr id="75779"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27F15C90-1403-4399-A226-AB801524FA99}" type="slidenum">
              <a:rPr lang="en-US" altLang="en-US" sz="1300" smtClean="0"/>
              <a:pPr>
                <a:spcBef>
                  <a:spcPct val="0"/>
                </a:spcBef>
              </a:pPr>
              <a:t>34</a:t>
            </a:fld>
            <a:endParaRPr lang="en-US" altLang="en-US" sz="1300"/>
          </a:p>
        </p:txBody>
      </p:sp>
      <p:sp>
        <p:nvSpPr>
          <p:cNvPr id="77827" name="Rectangle 2"/>
          <p:cNvSpPr>
            <a:spLocks noGrp="1" noRot="1" noChangeAspect="1" noChangeArrowheads="1" noTextEdit="1"/>
          </p:cNvSpPr>
          <p:nvPr>
            <p:ph type="sldImg"/>
          </p:nvPr>
        </p:nvSpPr>
        <p:spPr>
          <a:ln/>
        </p:spPr>
      </p:sp>
      <p:sp>
        <p:nvSpPr>
          <p:cNvPr id="77828" name="Rectangle 4"/>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71008B45-3117-429E-A84A-1910A08C65FF}" type="slidenum">
              <a:rPr lang="en-US" altLang="en-US" sz="1300" smtClean="0"/>
              <a:pPr>
                <a:spcBef>
                  <a:spcPct val="0"/>
                </a:spcBef>
              </a:pPr>
              <a:t>35</a:t>
            </a:fld>
            <a:endParaRPr lang="en-US" altLang="en-US" sz="1300"/>
          </a:p>
        </p:txBody>
      </p:sp>
      <p:sp>
        <p:nvSpPr>
          <p:cNvPr id="79875" name="Rectangle 2"/>
          <p:cNvSpPr>
            <a:spLocks noGrp="1" noRot="1" noChangeAspect="1" noChangeArrowheads="1" noTextEdit="1"/>
          </p:cNvSpPr>
          <p:nvPr>
            <p:ph type="sldImg"/>
          </p:nvPr>
        </p:nvSpPr>
        <p:spPr>
          <a:ln/>
        </p:spPr>
      </p:sp>
      <p:sp>
        <p:nvSpPr>
          <p:cNvPr id="79876" name="Rectangle 4"/>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3EB439E0-FFF2-462F-B1D3-4E47BD8C06CC}" type="slidenum">
              <a:rPr lang="en-US" altLang="en-US" sz="1300" smtClean="0"/>
              <a:pPr>
                <a:spcBef>
                  <a:spcPct val="0"/>
                </a:spcBef>
              </a:pPr>
              <a:t>37</a:t>
            </a:fld>
            <a:endParaRPr lang="en-US" altLang="en-US" sz="1300"/>
          </a:p>
        </p:txBody>
      </p:sp>
      <p:sp>
        <p:nvSpPr>
          <p:cNvPr id="83971"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9D5DF1BE-3731-44B2-8271-2C742C933424}" type="slidenum">
              <a:rPr lang="en-US" altLang="en-US" sz="1300" smtClean="0"/>
              <a:pPr>
                <a:spcBef>
                  <a:spcPct val="0"/>
                </a:spcBef>
              </a:pPr>
              <a:t>38</a:t>
            </a:fld>
            <a:endParaRPr lang="en-US" altLang="en-US" sz="1300"/>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4F5B108D-60F2-4034-8A5F-19347DC26D68}" type="slidenum">
              <a:rPr lang="en-US" altLang="en-US" sz="1300" smtClean="0"/>
              <a:pPr>
                <a:spcBef>
                  <a:spcPct val="0"/>
                </a:spcBef>
              </a:pPr>
              <a:t>39</a:t>
            </a:fld>
            <a:endParaRPr lang="en-US" altLang="en-US" sz="1300"/>
          </a:p>
        </p:txBody>
      </p:sp>
      <p:sp>
        <p:nvSpPr>
          <p:cNvPr id="88067" name="Rectangle 2"/>
          <p:cNvSpPr>
            <a:spLocks noGrp="1" noRot="1" noChangeAspect="1" noChangeArrowheads="1" noTextEdit="1"/>
          </p:cNvSpPr>
          <p:nvPr>
            <p:ph type="sldImg"/>
          </p:nvPr>
        </p:nvSpPr>
        <p:spPr>
          <a:ln/>
        </p:spPr>
      </p:sp>
      <p:sp>
        <p:nvSpPr>
          <p:cNvPr id="8806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82AA9092-A7F7-4861-82C1-3AABBF2641B4}" type="slidenum">
              <a:rPr lang="en-US" altLang="en-US" sz="1300" smtClean="0"/>
              <a:pPr>
                <a:spcBef>
                  <a:spcPct val="0"/>
                </a:spcBef>
              </a:pPr>
              <a:t>40</a:t>
            </a:fld>
            <a:endParaRPr lang="en-US" altLang="en-US" sz="1300"/>
          </a:p>
        </p:txBody>
      </p:sp>
      <p:sp>
        <p:nvSpPr>
          <p:cNvPr id="90115" name="Rectangle 2"/>
          <p:cNvSpPr>
            <a:spLocks noGrp="1" noRot="1" noChangeAspect="1" noChangeArrowheads="1" noTextEdit="1"/>
          </p:cNvSpPr>
          <p:nvPr>
            <p:ph type="sldImg"/>
          </p:nvPr>
        </p:nvSpPr>
        <p:spPr>
          <a:ln/>
        </p:spPr>
      </p:sp>
      <p:sp>
        <p:nvSpPr>
          <p:cNvPr id="90116" name="Rectangle 4"/>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8A1F6143-E035-4E4B-B583-2E002907DBC1}" type="slidenum">
              <a:rPr lang="en-US" altLang="en-US" sz="1300" smtClean="0"/>
              <a:pPr>
                <a:spcBef>
                  <a:spcPct val="0"/>
                </a:spcBef>
              </a:pPr>
              <a:t>41</a:t>
            </a:fld>
            <a:endParaRPr lang="en-US" altLang="en-US" sz="1300"/>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23A6527E-2BDF-421B-8F39-A31238B9D35A}" type="slidenum">
              <a:rPr lang="en-US" altLang="en-US" sz="1300" smtClean="0"/>
              <a:pPr>
                <a:spcBef>
                  <a:spcPct val="0"/>
                </a:spcBef>
              </a:pPr>
              <a:t>43</a:t>
            </a:fld>
            <a:endParaRPr lang="en-US" altLang="en-US" sz="1300"/>
          </a:p>
        </p:txBody>
      </p:sp>
      <p:sp>
        <p:nvSpPr>
          <p:cNvPr id="94211" name="Rectangle 2"/>
          <p:cNvSpPr>
            <a:spLocks noGrp="1" noRot="1" noChangeAspect="1" noChangeArrowheads="1" noTextEdit="1"/>
          </p:cNvSpPr>
          <p:nvPr>
            <p:ph type="sldImg"/>
          </p:nvPr>
        </p:nvSpPr>
        <p:spPr>
          <a:ln/>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5B4DC039-EC43-49FC-8F22-90E6EC81417B}" type="slidenum">
              <a:rPr lang="en-US" altLang="en-US" sz="1300" smtClean="0"/>
              <a:pPr>
                <a:spcBef>
                  <a:spcPct val="0"/>
                </a:spcBef>
              </a:pPr>
              <a:t>44</a:t>
            </a:fld>
            <a:endParaRPr lang="en-US" altLang="en-US" sz="1300"/>
          </a:p>
        </p:txBody>
      </p:sp>
      <p:sp>
        <p:nvSpPr>
          <p:cNvPr id="9625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B2863CAE-6D81-41D6-9EEA-41AFF3598B42}" type="slidenum">
              <a:rPr lang="en-US" altLang="en-US" sz="1300" smtClean="0"/>
              <a:pPr>
                <a:spcBef>
                  <a:spcPct val="0"/>
                </a:spcBef>
              </a:pPr>
              <a:t>45</a:t>
            </a:fld>
            <a:endParaRPr lang="en-US" altLang="en-US" sz="1300"/>
          </a:p>
        </p:txBody>
      </p:sp>
      <p:sp>
        <p:nvSpPr>
          <p:cNvPr id="98307" name="Rectangle 2"/>
          <p:cNvSpPr>
            <a:spLocks noGrp="1" noRot="1" noChangeAspect="1" noChangeArrowheads="1" noTextEdit="1"/>
          </p:cNvSpPr>
          <p:nvPr>
            <p:ph type="sldImg"/>
          </p:nvPr>
        </p:nvSpPr>
        <p:spPr>
          <a:ln/>
        </p:spPr>
      </p:sp>
      <p:sp>
        <p:nvSpPr>
          <p:cNvPr id="9830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32E35E9E-1F07-477D-A88E-D1C421101A12}" type="slidenum">
              <a:rPr lang="en-US" altLang="en-US" sz="1300" smtClean="0"/>
              <a:pPr>
                <a:spcBef>
                  <a:spcPct val="0"/>
                </a:spcBef>
              </a:pPr>
              <a:t>46</a:t>
            </a:fld>
            <a:endParaRPr lang="en-US" altLang="en-US" sz="1300"/>
          </a:p>
        </p:txBody>
      </p:sp>
      <p:sp>
        <p:nvSpPr>
          <p:cNvPr id="100355" name="Rectangle 2"/>
          <p:cNvSpPr>
            <a:spLocks noGrp="1" noRot="1" noChangeAspect="1" noChangeArrowheads="1" noTextEdit="1"/>
          </p:cNvSpPr>
          <p:nvPr>
            <p:ph type="sldImg"/>
          </p:nvPr>
        </p:nvSpPr>
        <p:spPr>
          <a:ln/>
        </p:spPr>
      </p:sp>
      <p:sp>
        <p:nvSpPr>
          <p:cNvPr id="100356" name="Rectangle 4"/>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A997AADF-01B0-49B9-9780-0389D1F2D74D}" type="slidenum">
              <a:rPr lang="en-US" altLang="en-US" sz="1300" smtClean="0"/>
              <a:pPr>
                <a:spcBef>
                  <a:spcPct val="0"/>
                </a:spcBef>
              </a:pPr>
              <a:t>47</a:t>
            </a:fld>
            <a:endParaRPr lang="en-US" altLang="en-US" sz="1300"/>
          </a:p>
        </p:txBody>
      </p:sp>
      <p:sp>
        <p:nvSpPr>
          <p:cNvPr id="102403" name="Rectangle 2"/>
          <p:cNvSpPr>
            <a:spLocks noGrp="1" noRot="1" noChangeAspect="1" noChangeArrowheads="1" noTextEdit="1"/>
          </p:cNvSpPr>
          <p:nvPr>
            <p:ph type="sldImg"/>
          </p:nvPr>
        </p:nvSpPr>
        <p:spPr>
          <a:ln/>
        </p:spPr>
      </p:sp>
      <p:sp>
        <p:nvSpPr>
          <p:cNvPr id="102404" name="Rectangle 4"/>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7B8B5964-0C58-48FC-98AD-7B6526D80310}" type="slidenum">
              <a:rPr lang="en-US" altLang="en-US" sz="1300" smtClean="0"/>
              <a:pPr>
                <a:spcBef>
                  <a:spcPct val="0"/>
                </a:spcBef>
              </a:pPr>
              <a:t>49</a:t>
            </a:fld>
            <a:endParaRPr lang="en-US" altLang="en-US" sz="1300"/>
          </a:p>
        </p:txBody>
      </p:sp>
      <p:sp>
        <p:nvSpPr>
          <p:cNvPr id="105475" name="Rectangle 2"/>
          <p:cNvSpPr>
            <a:spLocks noGrp="1" noRot="1" noChangeAspect="1" noChangeArrowheads="1" noTextEdit="1"/>
          </p:cNvSpPr>
          <p:nvPr>
            <p:ph type="sldImg"/>
          </p:nvPr>
        </p:nvSpPr>
        <p:spPr>
          <a:ln/>
        </p:spPr>
      </p:sp>
      <p:sp>
        <p:nvSpPr>
          <p:cNvPr id="10547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5264779D-89E9-4135-BAEC-C1D95F6A6581}" type="slidenum">
              <a:rPr lang="en-US" altLang="en-US" sz="1300" smtClean="0"/>
              <a:pPr>
                <a:spcBef>
                  <a:spcPct val="0"/>
                </a:spcBef>
              </a:pPr>
              <a:t>50</a:t>
            </a:fld>
            <a:endParaRPr lang="en-US" altLang="en-US" sz="1300"/>
          </a:p>
        </p:txBody>
      </p:sp>
      <p:sp>
        <p:nvSpPr>
          <p:cNvPr id="107523" name="Rectangle 2"/>
          <p:cNvSpPr>
            <a:spLocks noGrp="1" noRot="1" noChangeAspect="1" noChangeArrowheads="1" noTextEdit="1"/>
          </p:cNvSpPr>
          <p:nvPr>
            <p:ph type="sldImg"/>
          </p:nvPr>
        </p:nvSpPr>
        <p:spPr>
          <a:ln/>
        </p:spPr>
      </p:sp>
      <p:sp>
        <p:nvSpPr>
          <p:cNvPr id="107524"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E5E0B1CE-B579-4E82-90F8-AF7964981F3A}" type="slidenum">
              <a:rPr lang="en-US" altLang="en-US" sz="1300" smtClean="0"/>
              <a:pPr>
                <a:spcBef>
                  <a:spcPct val="0"/>
                </a:spcBef>
              </a:pPr>
              <a:t>51</a:t>
            </a:fld>
            <a:endParaRPr lang="en-US" altLang="en-US" sz="1300"/>
          </a:p>
        </p:txBody>
      </p:sp>
      <p:sp>
        <p:nvSpPr>
          <p:cNvPr id="109571" name="Rectangle 2"/>
          <p:cNvSpPr>
            <a:spLocks noGrp="1" noRot="1" noChangeAspect="1" noChangeArrowheads="1" noTextEdit="1"/>
          </p:cNvSpPr>
          <p:nvPr>
            <p:ph type="sldImg"/>
          </p:nvPr>
        </p:nvSpPr>
        <p:spPr>
          <a:ln/>
        </p:spPr>
      </p:sp>
      <p:sp>
        <p:nvSpPr>
          <p:cNvPr id="109572"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C09427D5-97A8-4802-9380-021E20897932}" type="slidenum">
              <a:rPr lang="en-US" altLang="en-US" sz="1300" smtClean="0"/>
              <a:pPr>
                <a:spcBef>
                  <a:spcPct val="0"/>
                </a:spcBef>
              </a:pPr>
              <a:t>52</a:t>
            </a:fld>
            <a:endParaRPr lang="en-US" altLang="en-US" sz="1300"/>
          </a:p>
        </p:txBody>
      </p:sp>
      <p:sp>
        <p:nvSpPr>
          <p:cNvPr id="111619" name="Rectangle 2"/>
          <p:cNvSpPr>
            <a:spLocks noGrp="1" noRot="1" noChangeAspect="1" noChangeArrowheads="1" noTextEdit="1"/>
          </p:cNvSpPr>
          <p:nvPr>
            <p:ph type="sldImg"/>
          </p:nvPr>
        </p:nvSpPr>
        <p:spPr>
          <a:ln/>
        </p:spPr>
      </p:sp>
      <p:sp>
        <p:nvSpPr>
          <p:cNvPr id="11162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FD042E00-EDC0-473F-B5AF-AE903BB89FC5}" type="slidenum">
              <a:rPr lang="en-US" altLang="en-US" sz="1300" smtClean="0"/>
              <a:pPr>
                <a:spcBef>
                  <a:spcPct val="0"/>
                </a:spcBef>
              </a:pPr>
              <a:t>54</a:t>
            </a:fld>
            <a:endParaRPr lang="en-US" altLang="en-US" sz="1300"/>
          </a:p>
        </p:txBody>
      </p:sp>
      <p:sp>
        <p:nvSpPr>
          <p:cNvPr id="114691" name="Rectangle 2"/>
          <p:cNvSpPr>
            <a:spLocks noGrp="1" noRot="1" noChangeAspect="1" noChangeArrowheads="1" noTextEdit="1"/>
          </p:cNvSpPr>
          <p:nvPr>
            <p:ph type="sldImg"/>
          </p:nvPr>
        </p:nvSpPr>
        <p:spPr>
          <a:ln/>
        </p:spPr>
      </p:sp>
      <p:sp>
        <p:nvSpPr>
          <p:cNvPr id="114692"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E9053699-AAA8-47DB-B563-514D420DB109}" type="slidenum">
              <a:rPr lang="en-US" altLang="en-US" sz="1300" smtClean="0"/>
              <a:pPr>
                <a:spcBef>
                  <a:spcPct val="0"/>
                </a:spcBef>
              </a:pPr>
              <a:t>55</a:t>
            </a:fld>
            <a:endParaRPr lang="en-US" altLang="en-US" sz="1300"/>
          </a:p>
        </p:txBody>
      </p:sp>
      <p:sp>
        <p:nvSpPr>
          <p:cNvPr id="116739" name="Rectangle 2"/>
          <p:cNvSpPr>
            <a:spLocks noGrp="1" noRot="1" noChangeAspect="1" noChangeArrowheads="1" noTextEdit="1"/>
          </p:cNvSpPr>
          <p:nvPr>
            <p:ph type="sldImg"/>
          </p:nvPr>
        </p:nvSpPr>
        <p:spPr>
          <a:ln/>
        </p:spPr>
      </p:sp>
      <p:sp>
        <p:nvSpPr>
          <p:cNvPr id="116740" name="Rectangle 4"/>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CBBA1A8A-5F79-48BC-B5B0-C7C2C7CCD20F}" type="slidenum">
              <a:rPr lang="en-US" altLang="en-US" sz="1300" smtClean="0"/>
              <a:pPr>
                <a:spcBef>
                  <a:spcPct val="0"/>
                </a:spcBef>
              </a:pPr>
              <a:t>56</a:t>
            </a:fld>
            <a:endParaRPr lang="en-US" altLang="en-US" sz="1300"/>
          </a:p>
        </p:txBody>
      </p:sp>
      <p:sp>
        <p:nvSpPr>
          <p:cNvPr id="118787" name="Rectangle 2"/>
          <p:cNvSpPr>
            <a:spLocks noGrp="1" noRot="1" noChangeAspect="1" noChangeArrowheads="1" noTextEdit="1"/>
          </p:cNvSpPr>
          <p:nvPr>
            <p:ph type="sldImg"/>
          </p:nvPr>
        </p:nvSpPr>
        <p:spPr>
          <a:ln/>
        </p:spPr>
      </p:sp>
      <p:sp>
        <p:nvSpPr>
          <p:cNvPr id="11878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63C00D55-2BA2-4B86-9B30-7AE59153B5AA}" type="slidenum">
              <a:rPr lang="en-US" altLang="en-US" sz="1300" smtClean="0"/>
              <a:pPr>
                <a:spcBef>
                  <a:spcPct val="0"/>
                </a:spcBef>
              </a:pPr>
              <a:t>57</a:t>
            </a:fld>
            <a:endParaRPr lang="en-US" altLang="en-US" sz="1300"/>
          </a:p>
        </p:txBody>
      </p:sp>
      <p:sp>
        <p:nvSpPr>
          <p:cNvPr id="120835" name="Rectangle 2"/>
          <p:cNvSpPr>
            <a:spLocks noGrp="1" noRot="1" noChangeAspect="1" noChangeArrowheads="1" noTextEdit="1"/>
          </p:cNvSpPr>
          <p:nvPr>
            <p:ph type="sldImg"/>
          </p:nvPr>
        </p:nvSpPr>
        <p:spPr>
          <a:ln/>
        </p:spPr>
      </p:sp>
      <p:sp>
        <p:nvSpPr>
          <p:cNvPr id="12083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C5E63C10-8AE6-4C0D-9BD6-AFE631BC0D58}" type="slidenum">
              <a:rPr lang="en-US" altLang="en-US" sz="1300" smtClean="0"/>
              <a:pPr>
                <a:spcBef>
                  <a:spcPct val="0"/>
                </a:spcBef>
              </a:pPr>
              <a:t>58</a:t>
            </a:fld>
            <a:endParaRPr lang="en-US" altLang="en-US" sz="130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2D17D14C-1EE2-474D-AA15-B491996C85E2}" type="slidenum">
              <a:rPr lang="en-US" altLang="en-US" sz="1300" smtClean="0"/>
              <a:pPr>
                <a:spcBef>
                  <a:spcPct val="0"/>
                </a:spcBef>
              </a:pPr>
              <a:t>59</a:t>
            </a:fld>
            <a:endParaRPr lang="en-US" altLang="en-US" sz="1300"/>
          </a:p>
        </p:txBody>
      </p:sp>
      <p:sp>
        <p:nvSpPr>
          <p:cNvPr id="124931" name="Rectangle 2"/>
          <p:cNvSpPr>
            <a:spLocks noGrp="1" noRot="1" noChangeAspect="1" noChangeArrowheads="1" noTextEdit="1"/>
          </p:cNvSpPr>
          <p:nvPr>
            <p:ph type="sldImg"/>
          </p:nvPr>
        </p:nvSpPr>
        <p:spPr>
          <a:ln/>
        </p:spPr>
      </p:sp>
      <p:sp>
        <p:nvSpPr>
          <p:cNvPr id="124932"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4725">
              <a:spcBef>
                <a:spcPct val="30000"/>
              </a:spcBef>
              <a:defRPr sz="1200">
                <a:solidFill>
                  <a:schemeClr val="tx1"/>
                </a:solidFill>
                <a:latin typeface="Times New Roman" panose="02020603050405020304" pitchFamily="18" charset="0"/>
              </a:defRPr>
            </a:lvl1pPr>
            <a:lvl2pPr marL="777875" indent="-298450" defTabSz="974725">
              <a:spcBef>
                <a:spcPct val="30000"/>
              </a:spcBef>
              <a:defRPr sz="1200">
                <a:solidFill>
                  <a:schemeClr val="tx1"/>
                </a:solidFill>
                <a:latin typeface="Times New Roman" panose="02020603050405020304" pitchFamily="18" charset="0"/>
              </a:defRPr>
            </a:lvl2pPr>
            <a:lvl3pPr marL="1195388" indent="-238125" defTabSz="974725">
              <a:spcBef>
                <a:spcPct val="30000"/>
              </a:spcBef>
              <a:defRPr sz="1200">
                <a:solidFill>
                  <a:schemeClr val="tx1"/>
                </a:solidFill>
                <a:latin typeface="Times New Roman" panose="02020603050405020304" pitchFamily="18" charset="0"/>
              </a:defRPr>
            </a:lvl3pPr>
            <a:lvl4pPr marL="1674813" indent="-238125" defTabSz="974725">
              <a:spcBef>
                <a:spcPct val="30000"/>
              </a:spcBef>
              <a:defRPr sz="1200">
                <a:solidFill>
                  <a:schemeClr val="tx1"/>
                </a:solidFill>
                <a:latin typeface="Times New Roman" panose="02020603050405020304" pitchFamily="18" charset="0"/>
              </a:defRPr>
            </a:lvl4pPr>
            <a:lvl5pPr marL="2154238" indent="-238125" defTabSz="974725">
              <a:spcBef>
                <a:spcPct val="30000"/>
              </a:spcBef>
              <a:defRPr sz="1200">
                <a:solidFill>
                  <a:schemeClr val="tx1"/>
                </a:solidFill>
                <a:latin typeface="Times New Roman" panose="02020603050405020304" pitchFamily="18" charset="0"/>
              </a:defRPr>
            </a:lvl5pPr>
            <a:lvl6pPr marL="2611438" indent="-238125" defTabSz="974725" eaLnBrk="0" fontAlgn="base" hangingPunct="0">
              <a:spcBef>
                <a:spcPct val="30000"/>
              </a:spcBef>
              <a:spcAft>
                <a:spcPct val="0"/>
              </a:spcAft>
              <a:defRPr sz="1200">
                <a:solidFill>
                  <a:schemeClr val="tx1"/>
                </a:solidFill>
                <a:latin typeface="Times New Roman" panose="02020603050405020304" pitchFamily="18" charset="0"/>
              </a:defRPr>
            </a:lvl6pPr>
            <a:lvl7pPr marL="3068638" indent="-238125" defTabSz="974725" eaLnBrk="0" fontAlgn="base" hangingPunct="0">
              <a:spcBef>
                <a:spcPct val="30000"/>
              </a:spcBef>
              <a:spcAft>
                <a:spcPct val="0"/>
              </a:spcAft>
              <a:defRPr sz="1200">
                <a:solidFill>
                  <a:schemeClr val="tx1"/>
                </a:solidFill>
                <a:latin typeface="Times New Roman" panose="02020603050405020304" pitchFamily="18" charset="0"/>
              </a:defRPr>
            </a:lvl7pPr>
            <a:lvl8pPr marL="3525838" indent="-238125" defTabSz="974725" eaLnBrk="0" fontAlgn="base" hangingPunct="0">
              <a:spcBef>
                <a:spcPct val="30000"/>
              </a:spcBef>
              <a:spcAft>
                <a:spcPct val="0"/>
              </a:spcAft>
              <a:defRPr sz="1200">
                <a:solidFill>
                  <a:schemeClr val="tx1"/>
                </a:solidFill>
                <a:latin typeface="Times New Roman" panose="02020603050405020304" pitchFamily="18" charset="0"/>
              </a:defRPr>
            </a:lvl8pPr>
            <a:lvl9pPr marL="3983038" indent="-238125" defTabSz="9747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US" altLang="en-US" sz="1300"/>
              <a:t>8.</a:t>
            </a:r>
            <a:fld id="{6F99E972-0F25-4FC6-8A37-F9F1CDE054A3}" type="slidenum">
              <a:rPr lang="en-US" altLang="en-US" sz="1300" smtClean="0"/>
              <a:pPr>
                <a:spcBef>
                  <a:spcPct val="0"/>
                </a:spcBef>
              </a:pPr>
              <a:t>63</a:t>
            </a:fld>
            <a:endParaRPr lang="en-US" altLang="en-US" sz="1300"/>
          </a:p>
        </p:txBody>
      </p:sp>
      <p:sp>
        <p:nvSpPr>
          <p:cNvPr id="130051" name="Rectangle 2"/>
          <p:cNvSpPr>
            <a:spLocks noGrp="1" noRot="1" noChangeAspect="1" noChangeArrowheads="1" noTextEdit="1"/>
          </p:cNvSpPr>
          <p:nvPr>
            <p:ph type="sldImg"/>
          </p:nvPr>
        </p:nvSpPr>
        <p:spPr>
          <a:ln/>
        </p:spPr>
      </p:sp>
      <p:sp>
        <p:nvSpPr>
          <p:cNvPr id="130052" name="Rectangle 4"/>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145463" y="0"/>
            <a:ext cx="998537"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9142413" cy="5608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ctrTitle"/>
          </p:nvPr>
        </p:nvSpPr>
        <p:spPr>
          <a:xfrm>
            <a:off x="685373" y="3563440"/>
            <a:ext cx="7772400" cy="1470025"/>
          </a:xfrm>
          <a:solidFill>
            <a:schemeClr val="bg1"/>
          </a:solidFill>
        </p:spPr>
        <p:txBody>
          <a:bodyPr/>
          <a:lstStyle/>
          <a:p>
            <a:r>
              <a:rPr lang="en-US" dirty="0"/>
              <a:t>Click to edit Master title style</a:t>
            </a:r>
          </a:p>
        </p:txBody>
      </p:sp>
      <p:sp>
        <p:nvSpPr>
          <p:cNvPr id="3" name="Subtitle 2"/>
          <p:cNvSpPr>
            <a:spLocks noGrp="1"/>
          </p:cNvSpPr>
          <p:nvPr>
            <p:ph type="subTitle" idx="1"/>
          </p:nvPr>
        </p:nvSpPr>
        <p:spPr>
          <a:xfrm>
            <a:off x="2770495" y="5104547"/>
            <a:ext cx="5629701" cy="1009366"/>
          </a:xfrm>
          <a:solidFill>
            <a:schemeClr val="bg1"/>
          </a:solidFill>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6" name="Rectangle 4"/>
          <p:cNvSpPr>
            <a:spLocks noGrp="1" noChangeArrowheads="1"/>
          </p:cNvSpPr>
          <p:nvPr>
            <p:ph type="dt" sz="half" idx="10"/>
          </p:nvPr>
        </p:nvSpPr>
        <p:spPr>
          <a:xfrm>
            <a:off x="457200" y="6245225"/>
            <a:ext cx="2133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
        <p:nvSpPr>
          <p:cNvPr id="7" name="Rectangle 5"/>
          <p:cNvSpPr>
            <a:spLocks noGrp="1" noChangeArrowheads="1"/>
          </p:cNvSpPr>
          <p:nvPr>
            <p:ph type="ftr" sz="quarter" idx="11"/>
          </p:nvPr>
        </p:nvSpPr>
        <p:spPr>
          <a:xfrm>
            <a:off x="3124200" y="6245225"/>
            <a:ext cx="2895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
        <p:nvSpPr>
          <p:cNvPr id="8" name="Rectangle 6"/>
          <p:cNvSpPr>
            <a:spLocks noGrp="1" noChangeArrowheads="1"/>
          </p:cNvSpPr>
          <p:nvPr>
            <p:ph type="sldNum" sz="quarter" idx="12"/>
          </p:nvPr>
        </p:nvSpPr>
        <p:spPr bwMode="auto">
          <a:xfrm>
            <a:off x="6553200" y="6223000"/>
            <a:ext cx="1592263" cy="498475"/>
          </a:xfrm>
          <a:prstGeom prst="rect">
            <a:avLst/>
          </a:prstGeom>
        </p:spPr>
        <p:txBody>
          <a:bodyPr vert="horz" wrap="square" lIns="91440" tIns="45720" rIns="91440" bIns="45720" numCol="1" anchor="t" anchorCtr="0" compatLnSpc="1">
            <a:prstTxWarp prst="textNoShape">
              <a:avLst/>
            </a:prstTxWarp>
          </a:bodyPr>
          <a:lstStyle>
            <a:lvl1pPr algn="r" eaLnBrk="1" hangingPunct="1">
              <a:defRPr sz="1400" b="1">
                <a:solidFill>
                  <a:srgbClr val="FF6600"/>
                </a:solidFill>
              </a:defRPr>
            </a:lvl1pPr>
          </a:lstStyle>
          <a:p>
            <a:pPr>
              <a:defRPr/>
            </a:pPr>
            <a:r>
              <a:rPr lang="en-US" altLang="en-US"/>
              <a:t>8-</a:t>
            </a:r>
            <a:fld id="{26949999-A9AC-4AAA-BE83-50CEB2CB75CB}" type="slidenum">
              <a:rPr lang="en-US" altLang="en-US" smtClean="0"/>
              <a:pPr>
                <a:defRPr/>
              </a:pPr>
              <a:t>‹#›</a:t>
            </a:fld>
            <a:endParaRPr lang="en-US" altLang="en-US"/>
          </a:p>
        </p:txBody>
      </p:sp>
    </p:spTree>
    <p:extLst>
      <p:ext uri="{BB962C8B-B14F-4D97-AF65-F5344CB8AC3E}">
        <p14:creationId xmlns:p14="http://schemas.microsoft.com/office/powerpoint/2010/main" val="4043908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00FF"/>
                </a:solidFil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ChangeArrowheads="1"/>
          </p:cNvSpPr>
          <p:nvPr>
            <p:ph type="dt" sz="half" idx="10"/>
          </p:nvPr>
        </p:nvSpPr>
        <p:spPr>
          <a:xfrm>
            <a:off x="457200" y="6245225"/>
            <a:ext cx="2133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
        <p:nvSpPr>
          <p:cNvPr id="5" name="Footer Placeholder 4"/>
          <p:cNvSpPr>
            <a:spLocks noGrp="1" noChangeArrowheads="1"/>
          </p:cNvSpPr>
          <p:nvPr>
            <p:ph type="ftr" sz="quarter" idx="11"/>
          </p:nvPr>
        </p:nvSpPr>
        <p:spPr>
          <a:xfrm>
            <a:off x="3124200" y="6245225"/>
            <a:ext cx="2895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Tree>
    <p:extLst>
      <p:ext uri="{BB962C8B-B14F-4D97-AF65-F5344CB8AC3E}">
        <p14:creationId xmlns:p14="http://schemas.microsoft.com/office/powerpoint/2010/main" val="3162728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noChangeArrowheads="1"/>
          </p:cNvSpPr>
          <p:nvPr>
            <p:ph type="dt" sz="half" idx="10"/>
          </p:nvPr>
        </p:nvSpPr>
        <p:spPr>
          <a:xfrm>
            <a:off x="457200" y="6245225"/>
            <a:ext cx="2133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
        <p:nvSpPr>
          <p:cNvPr id="5" name="Footer Placeholder 4"/>
          <p:cNvSpPr>
            <a:spLocks noGrp="1" noChangeArrowheads="1"/>
          </p:cNvSpPr>
          <p:nvPr>
            <p:ph type="ftr" sz="quarter" idx="11"/>
          </p:nvPr>
        </p:nvSpPr>
        <p:spPr>
          <a:xfrm>
            <a:off x="3124200" y="6245225"/>
            <a:ext cx="2895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Tree>
    <p:extLst>
      <p:ext uri="{BB962C8B-B14F-4D97-AF65-F5344CB8AC3E}">
        <p14:creationId xmlns:p14="http://schemas.microsoft.com/office/powerpoint/2010/main" val="509063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noChangeArrowheads="1"/>
          </p:cNvSpPr>
          <p:nvPr>
            <p:ph type="dt" sz="half" idx="10"/>
          </p:nvPr>
        </p:nvSpPr>
        <p:spPr>
          <a:xfrm>
            <a:off x="457200" y="6245225"/>
            <a:ext cx="2133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
        <p:nvSpPr>
          <p:cNvPr id="6" name="Footer Placeholder 5"/>
          <p:cNvSpPr>
            <a:spLocks noGrp="1" noChangeArrowheads="1"/>
          </p:cNvSpPr>
          <p:nvPr>
            <p:ph type="ftr" sz="quarter" idx="11"/>
          </p:nvPr>
        </p:nvSpPr>
        <p:spPr>
          <a:xfrm>
            <a:off x="3124200" y="6245225"/>
            <a:ext cx="2895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Tree>
    <p:extLst>
      <p:ext uri="{BB962C8B-B14F-4D97-AF65-F5344CB8AC3E}">
        <p14:creationId xmlns:p14="http://schemas.microsoft.com/office/powerpoint/2010/main" val="1881696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noChangeArrowheads="1"/>
          </p:cNvSpPr>
          <p:nvPr>
            <p:ph type="dt" sz="half" idx="10"/>
          </p:nvPr>
        </p:nvSpPr>
        <p:spPr>
          <a:xfrm>
            <a:off x="457200" y="6245225"/>
            <a:ext cx="2133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
        <p:nvSpPr>
          <p:cNvPr id="8" name="Footer Placeholder 7"/>
          <p:cNvSpPr>
            <a:spLocks noGrp="1" noChangeArrowheads="1"/>
          </p:cNvSpPr>
          <p:nvPr>
            <p:ph type="ftr" sz="quarter" idx="11"/>
          </p:nvPr>
        </p:nvSpPr>
        <p:spPr>
          <a:xfrm>
            <a:off x="3124200" y="6245225"/>
            <a:ext cx="2895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Tree>
    <p:extLst>
      <p:ext uri="{BB962C8B-B14F-4D97-AF65-F5344CB8AC3E}">
        <p14:creationId xmlns:p14="http://schemas.microsoft.com/office/powerpoint/2010/main" val="2554792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noChangeArrowheads="1"/>
          </p:cNvSpPr>
          <p:nvPr>
            <p:ph type="dt" sz="half" idx="10"/>
          </p:nvPr>
        </p:nvSpPr>
        <p:spPr>
          <a:xfrm>
            <a:off x="457200" y="6245225"/>
            <a:ext cx="2133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
        <p:nvSpPr>
          <p:cNvPr id="4" name="Footer Placeholder 3"/>
          <p:cNvSpPr>
            <a:spLocks noGrp="1" noChangeArrowheads="1"/>
          </p:cNvSpPr>
          <p:nvPr>
            <p:ph type="ftr" sz="quarter" idx="11"/>
          </p:nvPr>
        </p:nvSpPr>
        <p:spPr>
          <a:xfrm>
            <a:off x="3124200" y="6245225"/>
            <a:ext cx="2895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Tree>
    <p:extLst>
      <p:ext uri="{BB962C8B-B14F-4D97-AF65-F5344CB8AC3E}">
        <p14:creationId xmlns:p14="http://schemas.microsoft.com/office/powerpoint/2010/main" val="1638901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noChangeArrowheads="1"/>
          </p:cNvSpPr>
          <p:nvPr>
            <p:ph type="dt" sz="half" idx="10"/>
          </p:nvPr>
        </p:nvSpPr>
        <p:spPr>
          <a:xfrm>
            <a:off x="457200" y="6245225"/>
            <a:ext cx="2133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
        <p:nvSpPr>
          <p:cNvPr id="3" name="Footer Placeholder 2"/>
          <p:cNvSpPr>
            <a:spLocks noGrp="1" noChangeArrowheads="1"/>
          </p:cNvSpPr>
          <p:nvPr>
            <p:ph type="ftr" sz="quarter" idx="11"/>
          </p:nvPr>
        </p:nvSpPr>
        <p:spPr>
          <a:xfrm>
            <a:off x="3124200" y="6245225"/>
            <a:ext cx="2895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Tree>
    <p:extLst>
      <p:ext uri="{BB962C8B-B14F-4D97-AF65-F5344CB8AC3E}">
        <p14:creationId xmlns:p14="http://schemas.microsoft.com/office/powerpoint/2010/main" val="14024567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noChangeArrowheads="1"/>
          </p:cNvSpPr>
          <p:nvPr>
            <p:ph type="dt" sz="half" idx="10"/>
          </p:nvPr>
        </p:nvSpPr>
        <p:spPr>
          <a:xfrm>
            <a:off x="457200" y="6245225"/>
            <a:ext cx="2133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
        <p:nvSpPr>
          <p:cNvPr id="6" name="Footer Placeholder 5"/>
          <p:cNvSpPr>
            <a:spLocks noGrp="1" noChangeArrowheads="1"/>
          </p:cNvSpPr>
          <p:nvPr>
            <p:ph type="ftr" sz="quarter" idx="11"/>
          </p:nvPr>
        </p:nvSpPr>
        <p:spPr>
          <a:xfrm>
            <a:off x="3124200" y="6245225"/>
            <a:ext cx="2895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Tree>
    <p:extLst>
      <p:ext uri="{BB962C8B-B14F-4D97-AF65-F5344CB8AC3E}">
        <p14:creationId xmlns:p14="http://schemas.microsoft.com/office/powerpoint/2010/main" val="1948518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noChangeArrowheads="1"/>
          </p:cNvSpPr>
          <p:nvPr>
            <p:ph type="dt" sz="half" idx="10"/>
          </p:nvPr>
        </p:nvSpPr>
        <p:spPr>
          <a:xfrm>
            <a:off x="457200" y="6245225"/>
            <a:ext cx="2133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
        <p:nvSpPr>
          <p:cNvPr id="6" name="Footer Placeholder 5"/>
          <p:cNvSpPr>
            <a:spLocks noGrp="1" noChangeArrowheads="1"/>
          </p:cNvSpPr>
          <p:nvPr>
            <p:ph type="ftr" sz="quarter" idx="11"/>
          </p:nvPr>
        </p:nvSpPr>
        <p:spPr>
          <a:xfrm>
            <a:off x="3124200" y="6245225"/>
            <a:ext cx="2895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Tree>
    <p:extLst>
      <p:ext uri="{BB962C8B-B14F-4D97-AF65-F5344CB8AC3E}">
        <p14:creationId xmlns:p14="http://schemas.microsoft.com/office/powerpoint/2010/main" val="9675483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ChangeArrowheads="1"/>
          </p:cNvSpPr>
          <p:nvPr>
            <p:ph type="dt" sz="half" idx="10"/>
          </p:nvPr>
        </p:nvSpPr>
        <p:spPr>
          <a:xfrm>
            <a:off x="457200" y="6245225"/>
            <a:ext cx="2133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
        <p:nvSpPr>
          <p:cNvPr id="5" name="Footer Placeholder 4"/>
          <p:cNvSpPr>
            <a:spLocks noGrp="1" noChangeArrowheads="1"/>
          </p:cNvSpPr>
          <p:nvPr>
            <p:ph type="ftr" sz="quarter" idx="11"/>
          </p:nvPr>
        </p:nvSpPr>
        <p:spPr>
          <a:xfrm>
            <a:off x="3124200" y="6245225"/>
            <a:ext cx="2895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Tree>
    <p:extLst>
      <p:ext uri="{BB962C8B-B14F-4D97-AF65-F5344CB8AC3E}">
        <p14:creationId xmlns:p14="http://schemas.microsoft.com/office/powerpoint/2010/main" val="908514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52400"/>
            <a:ext cx="2057400" cy="597376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152400"/>
            <a:ext cx="6019800" cy="5973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ChangeArrowheads="1"/>
          </p:cNvSpPr>
          <p:nvPr>
            <p:ph type="dt" sz="half" idx="10"/>
          </p:nvPr>
        </p:nvSpPr>
        <p:spPr>
          <a:xfrm>
            <a:off x="457200" y="6245225"/>
            <a:ext cx="2133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
        <p:nvSpPr>
          <p:cNvPr id="5" name="Footer Placeholder 4"/>
          <p:cNvSpPr>
            <a:spLocks noGrp="1" noChangeArrowheads="1"/>
          </p:cNvSpPr>
          <p:nvPr>
            <p:ph type="ftr" sz="quarter" idx="11"/>
          </p:nvPr>
        </p:nvSpPr>
        <p:spPr>
          <a:xfrm>
            <a:off x="3124200" y="6245225"/>
            <a:ext cx="2895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Tree>
    <p:extLst>
      <p:ext uri="{BB962C8B-B14F-4D97-AF65-F5344CB8AC3E}">
        <p14:creationId xmlns:p14="http://schemas.microsoft.com/office/powerpoint/2010/main" val="38084034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p:cNvSpPr>
            <a:spLocks noGrp="1" noChangeArrowheads="1"/>
          </p:cNvSpPr>
          <p:nvPr>
            <p:ph type="dt" sz="half" idx="10"/>
          </p:nvPr>
        </p:nvSpPr>
        <p:spPr>
          <a:xfrm>
            <a:off x="457200" y="6245225"/>
            <a:ext cx="2133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
        <p:nvSpPr>
          <p:cNvPr id="7" name="Footer Placeholder 6"/>
          <p:cNvSpPr>
            <a:spLocks noGrp="1" noChangeArrowheads="1"/>
          </p:cNvSpPr>
          <p:nvPr>
            <p:ph type="ftr" sz="quarter" idx="11"/>
          </p:nvPr>
        </p:nvSpPr>
        <p:spPr>
          <a:xfrm>
            <a:off x="3124200" y="6245225"/>
            <a:ext cx="2895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Tree>
    <p:extLst>
      <p:ext uri="{BB962C8B-B14F-4D97-AF65-F5344CB8AC3E}">
        <p14:creationId xmlns:p14="http://schemas.microsoft.com/office/powerpoint/2010/main" val="5897823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noChangeArrowheads="1"/>
          </p:cNvSpPr>
          <p:nvPr>
            <p:ph type="dt" sz="half" idx="10"/>
          </p:nvPr>
        </p:nvSpPr>
        <p:spPr>
          <a:xfrm>
            <a:off x="457200" y="6245225"/>
            <a:ext cx="2133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
        <p:nvSpPr>
          <p:cNvPr id="6" name="Footer Placeholder 5"/>
          <p:cNvSpPr>
            <a:spLocks noGrp="1" noChangeArrowheads="1"/>
          </p:cNvSpPr>
          <p:nvPr>
            <p:ph type="ftr" sz="quarter" idx="11"/>
          </p:nvPr>
        </p:nvSpPr>
        <p:spPr>
          <a:xfrm>
            <a:off x="3124200" y="6245225"/>
            <a:ext cx="2895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Tree>
    <p:extLst>
      <p:ext uri="{BB962C8B-B14F-4D97-AF65-F5344CB8AC3E}">
        <p14:creationId xmlns:p14="http://schemas.microsoft.com/office/powerpoint/2010/main" val="4273463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43000"/>
          </a:xfrm>
        </p:spPr>
        <p:txBody>
          <a:bodyPr/>
          <a:lstStyle/>
          <a:p>
            <a:r>
              <a:rPr lang="en-US"/>
              <a:t>Click to edit Master title style</a:t>
            </a:r>
          </a:p>
        </p:txBody>
      </p:sp>
      <p:sp>
        <p:nvSpPr>
          <p:cNvPr id="3" name="Chart Placeholder 2"/>
          <p:cNvSpPr>
            <a:spLocks noGrp="1"/>
          </p:cNvSpPr>
          <p:nvPr>
            <p:ph type="chart" idx="1"/>
          </p:nvPr>
        </p:nvSpPr>
        <p:spPr>
          <a:xfrm>
            <a:off x="457200" y="1600200"/>
            <a:ext cx="8229600" cy="4525963"/>
          </a:xfrm>
        </p:spPr>
        <p:txBody>
          <a:bodyPr/>
          <a:lstStyle/>
          <a:p>
            <a:pPr lvl="0"/>
            <a:endParaRPr lang="en-US" noProof="0" dirty="0"/>
          </a:p>
        </p:txBody>
      </p:sp>
      <p:sp>
        <p:nvSpPr>
          <p:cNvPr id="4" name="Date Placeholder 3"/>
          <p:cNvSpPr>
            <a:spLocks noGrp="1" noChangeArrowheads="1"/>
          </p:cNvSpPr>
          <p:nvPr>
            <p:ph type="dt" sz="half" idx="10"/>
          </p:nvPr>
        </p:nvSpPr>
        <p:spPr>
          <a:xfrm>
            <a:off x="457200" y="6245225"/>
            <a:ext cx="2133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
        <p:nvSpPr>
          <p:cNvPr id="5" name="Footer Placeholder 4"/>
          <p:cNvSpPr>
            <a:spLocks noGrp="1" noChangeArrowheads="1"/>
          </p:cNvSpPr>
          <p:nvPr>
            <p:ph type="ftr" sz="quarter" idx="11"/>
          </p:nvPr>
        </p:nvSpPr>
        <p:spPr>
          <a:xfrm>
            <a:off x="3124200" y="6245225"/>
            <a:ext cx="2895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Tree>
    <p:extLst>
      <p:ext uri="{BB962C8B-B14F-4D97-AF65-F5344CB8AC3E}">
        <p14:creationId xmlns:p14="http://schemas.microsoft.com/office/powerpoint/2010/main" val="21301313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43000"/>
          </a:xfrm>
        </p:spPr>
        <p:txBody>
          <a:bodyPr/>
          <a:lstStyle/>
          <a:p>
            <a:r>
              <a:rPr lang="en-US"/>
              <a:t>Click to edit Master title style</a:t>
            </a:r>
          </a:p>
        </p:txBody>
      </p:sp>
      <p:sp>
        <p:nvSpPr>
          <p:cNvPr id="3" name="Table Placeholder 2"/>
          <p:cNvSpPr>
            <a:spLocks noGrp="1"/>
          </p:cNvSpPr>
          <p:nvPr>
            <p:ph type="tbl" idx="1"/>
          </p:nvPr>
        </p:nvSpPr>
        <p:spPr>
          <a:xfrm>
            <a:off x="457200" y="1600200"/>
            <a:ext cx="8229600" cy="4525963"/>
          </a:xfrm>
        </p:spPr>
        <p:txBody>
          <a:bodyPr/>
          <a:lstStyle/>
          <a:p>
            <a:pPr lvl="0"/>
            <a:endParaRPr lang="en-US" noProof="0" dirty="0"/>
          </a:p>
        </p:txBody>
      </p:sp>
      <p:sp>
        <p:nvSpPr>
          <p:cNvPr id="4" name="Date Placeholder 3"/>
          <p:cNvSpPr>
            <a:spLocks noGrp="1" noChangeArrowheads="1"/>
          </p:cNvSpPr>
          <p:nvPr>
            <p:ph type="dt" sz="half" idx="10"/>
          </p:nvPr>
        </p:nvSpPr>
        <p:spPr>
          <a:xfrm>
            <a:off x="457200" y="6245225"/>
            <a:ext cx="2133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
        <p:nvSpPr>
          <p:cNvPr id="5" name="Footer Placeholder 4"/>
          <p:cNvSpPr>
            <a:spLocks noGrp="1" noChangeArrowheads="1"/>
          </p:cNvSpPr>
          <p:nvPr>
            <p:ph type="ftr" sz="quarter" idx="11"/>
          </p:nvPr>
        </p:nvSpPr>
        <p:spPr>
          <a:xfrm>
            <a:off x="3124200" y="6245225"/>
            <a:ext cx="2895600" cy="476250"/>
          </a:xfrm>
          <a:prstGeom prst="rect">
            <a:avLst/>
          </a:prstGeom>
        </p:spPr>
        <p:txBody>
          <a:bodyPr/>
          <a:lstStyle>
            <a:lvl1pPr algn="ctr" eaLnBrk="1" hangingPunct="1">
              <a:defRPr>
                <a:latin typeface="Arial" panose="020B0604020202020204" pitchFamily="34" charset="0"/>
              </a:defRPr>
            </a:lvl1pPr>
          </a:lstStyle>
          <a:p>
            <a:pPr>
              <a:defRPr/>
            </a:pPr>
            <a:endParaRPr lang="en-US"/>
          </a:p>
        </p:txBody>
      </p:sp>
    </p:spTree>
    <p:extLst>
      <p:ext uri="{BB962C8B-B14F-4D97-AF65-F5344CB8AC3E}">
        <p14:creationId xmlns:p14="http://schemas.microsoft.com/office/powerpoint/2010/main" val="2066421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7"/>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754063" y="255588"/>
            <a:ext cx="7688262" cy="115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p:cNvSpPr>
            <a:spLocks noGrp="1" noChangeArrowheads="1"/>
          </p:cNvSpPr>
          <p:nvPr>
            <p:ph type="body" idx="1"/>
          </p:nvPr>
        </p:nvSpPr>
        <p:spPr bwMode="auto">
          <a:xfrm>
            <a:off x="457200" y="1597025"/>
            <a:ext cx="7688263" cy="452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32" name="Slide Number Placeholder 5"/>
          <p:cNvSpPr txBox="1">
            <a:spLocks noGrp="1"/>
          </p:cNvSpPr>
          <p:nvPr userDrawn="1"/>
        </p:nvSpPr>
        <p:spPr bwMode="auto">
          <a:xfrm>
            <a:off x="8305800" y="6426200"/>
            <a:ext cx="8382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600">
                <a:solidFill>
                  <a:srgbClr val="0000FF"/>
                </a:solidFill>
                <a:latin typeface="Aharoni" pitchFamily="2" charset="0"/>
                <a:cs typeface="Aharoni" pitchFamily="2" charset="0"/>
              </a:rPr>
              <a:t>8-</a:t>
            </a:r>
            <a:fld id="{5B4A4480-2C5F-449B-8431-12205DA03CA5}" type="slidenum">
              <a:rPr lang="en-US" altLang="en-US" sz="1600" smtClean="0">
                <a:solidFill>
                  <a:srgbClr val="0000FF"/>
                </a:solidFill>
                <a:latin typeface="Aharoni" pitchFamily="2" charset="0"/>
                <a:cs typeface="Aharoni" pitchFamily="2" charset="0"/>
              </a:rPr>
              <a:pPr eaLnBrk="1" hangingPunct="1">
                <a:defRPr/>
              </a:pPr>
              <a:t>‹#›</a:t>
            </a:fld>
            <a:endParaRPr lang="en-US" altLang="en-US" sz="1600">
              <a:solidFill>
                <a:srgbClr val="0000FF"/>
              </a:solidFill>
              <a:latin typeface="Aharoni" pitchFamily="2" charset="0"/>
              <a:cs typeface="Aharoni" pitchFamily="2" charset="0"/>
            </a:endParaRPr>
          </a:p>
        </p:txBody>
      </p:sp>
    </p:spTree>
  </p:cSld>
  <p:clrMap bg1="lt1" tx1="dk1" bg2="lt2" tx2="dk2" accent1="accent1" accent2="accent2" accent3="accent3" accent4="accent4" accent5="accent5" accent6="accent6" hlink="hlink" folHlink="folHlink"/>
  <p:sldLayoutIdLst>
    <p:sldLayoutId id="2147484093" r:id="rId1"/>
    <p:sldLayoutId id="2147484094" r:id="rId2"/>
    <p:sldLayoutId id="2147484095" r:id="rId3"/>
    <p:sldLayoutId id="2147484096" r:id="rId4"/>
    <p:sldLayoutId id="2147484097" r:id="rId5"/>
    <p:sldLayoutId id="2147484098" r:id="rId6"/>
    <p:sldLayoutId id="2147484099" r:id="rId7"/>
    <p:sldLayoutId id="2147484100" r:id="rId8"/>
    <p:sldLayoutId id="2147484101" r:id="rId9"/>
    <p:sldLayoutId id="2147484102" r:id="rId10"/>
    <p:sldLayoutId id="2147484103" r:id="rId11"/>
    <p:sldLayoutId id="2147484104" r:id="rId12"/>
    <p:sldLayoutId id="2147484105" r:id="rId13"/>
    <p:sldLayoutId id="2147484106" r:id="rId14"/>
    <p:sldLayoutId id="2147484107" r:id="rId15"/>
  </p:sldLayoutIdLst>
  <p:hf hdr="0" ftr="0" dt="0"/>
  <p:txStyles>
    <p:titleStyle>
      <a:lvl1pPr algn="ctr" rtl="0" eaLnBrk="0" fontAlgn="base" hangingPunct="0">
        <a:spcBef>
          <a:spcPct val="0"/>
        </a:spcBef>
        <a:spcAft>
          <a:spcPct val="0"/>
        </a:spcAft>
        <a:defRPr sz="3600" b="1">
          <a:solidFill>
            <a:srgbClr val="0000FF"/>
          </a:solidFill>
          <a:latin typeface="+mj-lt"/>
          <a:ea typeface="+mj-ea"/>
          <a:cs typeface="+mj-cs"/>
        </a:defRPr>
      </a:lvl1pPr>
      <a:lvl2pPr algn="ctr" rtl="0" eaLnBrk="0" fontAlgn="base" hangingPunct="0">
        <a:spcBef>
          <a:spcPct val="0"/>
        </a:spcBef>
        <a:spcAft>
          <a:spcPct val="0"/>
        </a:spcAft>
        <a:defRPr sz="3600" b="1">
          <a:solidFill>
            <a:srgbClr val="0000FF"/>
          </a:solidFill>
          <a:latin typeface="Cambria" panose="02040503050406030204" pitchFamily="18" charset="0"/>
        </a:defRPr>
      </a:lvl2pPr>
      <a:lvl3pPr algn="ctr" rtl="0" eaLnBrk="0" fontAlgn="base" hangingPunct="0">
        <a:spcBef>
          <a:spcPct val="0"/>
        </a:spcBef>
        <a:spcAft>
          <a:spcPct val="0"/>
        </a:spcAft>
        <a:defRPr sz="3600" b="1">
          <a:solidFill>
            <a:srgbClr val="0000FF"/>
          </a:solidFill>
          <a:latin typeface="Cambria" panose="02040503050406030204" pitchFamily="18" charset="0"/>
        </a:defRPr>
      </a:lvl3pPr>
      <a:lvl4pPr algn="ctr" rtl="0" eaLnBrk="0" fontAlgn="base" hangingPunct="0">
        <a:spcBef>
          <a:spcPct val="0"/>
        </a:spcBef>
        <a:spcAft>
          <a:spcPct val="0"/>
        </a:spcAft>
        <a:defRPr sz="3600" b="1">
          <a:solidFill>
            <a:srgbClr val="0000FF"/>
          </a:solidFill>
          <a:latin typeface="Cambria" panose="02040503050406030204" pitchFamily="18" charset="0"/>
        </a:defRPr>
      </a:lvl4pPr>
      <a:lvl5pPr algn="ctr" rtl="0" eaLnBrk="0" fontAlgn="base" hangingPunct="0">
        <a:spcBef>
          <a:spcPct val="0"/>
        </a:spcBef>
        <a:spcAft>
          <a:spcPct val="0"/>
        </a:spcAft>
        <a:defRPr sz="3600" b="1">
          <a:solidFill>
            <a:srgbClr val="0000FF"/>
          </a:solidFill>
          <a:latin typeface="Cambria" panose="02040503050406030204" pitchFamily="18"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b="1">
          <a:solidFill>
            <a:schemeClr val="tx1"/>
          </a:solidFill>
          <a:latin typeface="+mj-lt"/>
          <a:ea typeface="+mn-ea"/>
          <a:cs typeface="+mn-cs"/>
        </a:defRPr>
      </a:lvl1pPr>
      <a:lvl2pPr marL="742950" indent="-285750" algn="l" rtl="0" eaLnBrk="0" fontAlgn="base" hangingPunct="0">
        <a:spcBef>
          <a:spcPct val="20000"/>
        </a:spcBef>
        <a:spcAft>
          <a:spcPct val="0"/>
        </a:spcAft>
        <a:buChar char="–"/>
        <a:defRPr sz="2800" b="1">
          <a:solidFill>
            <a:schemeClr val="tx1"/>
          </a:solidFill>
          <a:latin typeface="+mj-lt"/>
        </a:defRPr>
      </a:lvl2pPr>
      <a:lvl3pPr marL="1143000" indent="-228600" algn="l" rtl="0" eaLnBrk="0" fontAlgn="base" hangingPunct="0">
        <a:spcBef>
          <a:spcPct val="20000"/>
        </a:spcBef>
        <a:spcAft>
          <a:spcPct val="0"/>
        </a:spcAft>
        <a:buChar char="•"/>
        <a:defRPr sz="2400" b="1">
          <a:solidFill>
            <a:schemeClr val="tx1"/>
          </a:solidFill>
          <a:latin typeface="+mj-lt"/>
        </a:defRPr>
      </a:lvl3pPr>
      <a:lvl4pPr marL="1600200" indent="-228600" algn="l" rtl="0" eaLnBrk="0" fontAlgn="base" hangingPunct="0">
        <a:spcBef>
          <a:spcPct val="20000"/>
        </a:spcBef>
        <a:spcAft>
          <a:spcPct val="0"/>
        </a:spcAft>
        <a:buChar char="–"/>
        <a:defRPr sz="2000" b="1">
          <a:solidFill>
            <a:schemeClr val="tx1"/>
          </a:solidFill>
          <a:latin typeface="+mj-lt"/>
        </a:defRPr>
      </a:lvl4pPr>
      <a:lvl5pPr marL="2057400" indent="-228600" algn="l" rtl="0" eaLnBrk="0" fontAlgn="base" hangingPunct="0">
        <a:spcBef>
          <a:spcPct val="20000"/>
        </a:spcBef>
        <a:spcAft>
          <a:spcPct val="0"/>
        </a:spcAft>
        <a:buChar char="»"/>
        <a:defRPr sz="2000" b="1">
          <a:solidFill>
            <a:schemeClr val="tx1"/>
          </a:solidFill>
          <a:latin typeface="+mj-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5.wmf"/><Relationship Id="rId5" Type="http://schemas.openxmlformats.org/officeDocument/2006/relationships/oleObject" Target="../embeddings/oleObject2.bin"/><Relationship Id="rId4" Type="http://schemas.openxmlformats.org/officeDocument/2006/relationships/image" Target="../media/image4.emf"/></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7.emf"/></Relationships>
</file>

<file path=ppt/slides/_rels/slide11.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8.wmf"/></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20.jpe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image" Target="../media/image22.wmf"/><Relationship Id="rId5" Type="http://schemas.openxmlformats.org/officeDocument/2006/relationships/oleObject" Target="../embeddings/oleObject6.bin"/><Relationship Id="rId4" Type="http://schemas.openxmlformats.org/officeDocument/2006/relationships/image" Target="../media/image21.wmf"/></Relationships>
</file>

<file path=ppt/slides/_rels/slide30.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3.emf"/></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4.png"/></Relationships>
</file>

<file path=ppt/slides/_rels/slide3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openxmlformats.org/officeDocument/2006/relationships/image" Target="../media/image26.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notesSlide" Target="../notesSlides/notesSlide27.xml"/><Relationship Id="rId1" Type="http://schemas.openxmlformats.org/officeDocument/2006/relationships/slideLayout" Target="../slideLayouts/slideLayout13.xml"/><Relationship Id="rId4" Type="http://schemas.openxmlformats.org/officeDocument/2006/relationships/image" Target="../media/image29.emf"/></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0.png"/></Relationships>
</file>

<file path=ppt/slides/_rels/slide43.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notesSlide" Target="../notesSlides/notesSlide28.xml"/><Relationship Id="rId1" Type="http://schemas.openxmlformats.org/officeDocument/2006/relationships/slideLayout" Target="../slideLayouts/slideLayout14.xml"/><Relationship Id="rId4" Type="http://schemas.openxmlformats.org/officeDocument/2006/relationships/image" Target="../media/image31.emf"/></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3" Type="http://schemas.openxmlformats.org/officeDocument/2006/relationships/oleObject" Target="../embeddings/oleObject11.bin"/><Relationship Id="rId2" Type="http://schemas.openxmlformats.org/officeDocument/2006/relationships/notesSlide" Target="../notesSlides/notesSlide32.xml"/><Relationship Id="rId1" Type="http://schemas.openxmlformats.org/officeDocument/2006/relationships/slideLayout" Target="../slideLayouts/slideLayout14.xml"/><Relationship Id="rId4" Type="http://schemas.openxmlformats.org/officeDocument/2006/relationships/image" Target="../media/image32.png"/></Relationships>
</file>

<file path=ppt/slides/_rels/slide4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14.xml"/><Relationship Id="rId4" Type="http://schemas.openxmlformats.org/officeDocument/2006/relationships/image" Target="../media/image35.jpe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notesSlide" Target="../notesSlides/notesSlide36.xml"/><Relationship Id="rId1" Type="http://schemas.openxmlformats.org/officeDocument/2006/relationships/slideLayout" Target="../slideLayouts/slideLayout13.xml"/><Relationship Id="rId4" Type="http://schemas.openxmlformats.org/officeDocument/2006/relationships/image" Target="../media/image36.wmf"/></Relationships>
</file>

<file path=ppt/slides/_rels/slide53.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oleObject" Target="../embeddings/oleObject13.bin"/><Relationship Id="rId1" Type="http://schemas.openxmlformats.org/officeDocument/2006/relationships/slideLayout" Target="../slideLayouts/slideLayout13.xml"/><Relationship Id="rId5" Type="http://schemas.openxmlformats.org/officeDocument/2006/relationships/image" Target="../media/image38.wmf"/><Relationship Id="rId4" Type="http://schemas.openxmlformats.org/officeDocument/2006/relationships/oleObject" Target="../embeddings/oleObject14.bin"/></Relationships>
</file>

<file path=ppt/slides/_rels/slide5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7.xml"/><Relationship Id="rId1" Type="http://schemas.openxmlformats.org/officeDocument/2006/relationships/slideLayout" Target="../slideLayouts/slideLayout4.xml"/><Relationship Id="rId5" Type="http://schemas.openxmlformats.org/officeDocument/2006/relationships/image" Target="../media/image40.emf"/><Relationship Id="rId4" Type="http://schemas.openxmlformats.org/officeDocument/2006/relationships/oleObject" Target="../embeddings/oleObject15.bin"/></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4163" y="338138"/>
            <a:ext cx="8677275" cy="1362075"/>
          </a:xfrm>
        </p:spPr>
        <p:txBody>
          <a:bodyPr/>
          <a:lstStyle/>
          <a:p>
            <a:pPr algn="ctr">
              <a:defRPr/>
            </a:pPr>
            <a:r>
              <a:rPr lang="en-US" sz="5400" dirty="0"/>
              <a:t>Chapter 8 Lecture - Net Present Value and Other Investment Criteria</a:t>
            </a:r>
            <a:br>
              <a:rPr lang="en-US" dirty="0"/>
            </a:br>
            <a:endParaRPr lang="en-US" dirty="0"/>
          </a:p>
        </p:txBody>
      </p:sp>
      <p:pic>
        <p:nvPicPr>
          <p:cNvPr id="19459" name="Picture 2" descr="https://encrypted-tbn2.gstatic.com/images?q=tbn:ANd9GcTt90rTMgWLnRLemvwR9dUfKNgp9QapTEFnRVynx36hwIryHSO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8825" y="3818965"/>
            <a:ext cx="7626350" cy="26929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US" altLang="en-US"/>
              <a:t>Learning Objectives</a:t>
            </a:r>
          </a:p>
        </p:txBody>
      </p:sp>
      <p:sp>
        <p:nvSpPr>
          <p:cNvPr id="20483" name="Rectangle 3"/>
          <p:cNvSpPr>
            <a:spLocks noGrp="1" noChangeArrowheads="1"/>
          </p:cNvSpPr>
          <p:nvPr>
            <p:ph type="body" idx="1"/>
          </p:nvPr>
        </p:nvSpPr>
        <p:spPr>
          <a:xfrm>
            <a:off x="585788" y="1423988"/>
            <a:ext cx="8137525" cy="4529137"/>
          </a:xfrm>
        </p:spPr>
        <p:txBody>
          <a:bodyPr/>
          <a:lstStyle/>
          <a:p>
            <a:pPr marL="0" indent="0">
              <a:buFontTx/>
              <a:buNone/>
            </a:pPr>
            <a:r>
              <a:rPr lang="en-US" altLang="en-US" sz="2400"/>
              <a:t>After studying this chapter, you should be able to:</a:t>
            </a:r>
          </a:p>
          <a:p>
            <a:pPr marL="0" indent="0">
              <a:buFontTx/>
              <a:buNone/>
            </a:pPr>
            <a:r>
              <a:rPr lang="en-US" altLang="en-US" sz="2400">
                <a:solidFill>
                  <a:srgbClr val="FF0000"/>
                </a:solidFill>
              </a:rPr>
              <a:t>LO1</a:t>
            </a:r>
            <a:r>
              <a:rPr lang="en-US" altLang="en-US" sz="2400"/>
              <a:t> Summarize the payback rule and some of its shortcomings.</a:t>
            </a:r>
          </a:p>
          <a:p>
            <a:pPr marL="0" indent="0">
              <a:buFontTx/>
              <a:buNone/>
            </a:pPr>
            <a:r>
              <a:rPr lang="en-US" altLang="en-US" sz="2400">
                <a:solidFill>
                  <a:srgbClr val="FF0000"/>
                </a:solidFill>
              </a:rPr>
              <a:t>LO2</a:t>
            </a:r>
            <a:r>
              <a:rPr lang="en-US" altLang="en-US" sz="2400"/>
              <a:t> Discuss accounting rates of return and some of the problems with them.</a:t>
            </a:r>
          </a:p>
          <a:p>
            <a:pPr marL="0" indent="0">
              <a:buFontTx/>
              <a:buNone/>
            </a:pPr>
            <a:r>
              <a:rPr lang="en-US" altLang="en-US" sz="2400">
                <a:solidFill>
                  <a:srgbClr val="FF0000"/>
                </a:solidFill>
              </a:rPr>
              <a:t>LO3</a:t>
            </a:r>
            <a:r>
              <a:rPr lang="en-US" altLang="en-US" sz="2400"/>
              <a:t> Explain the internal rate of return criterion and its associated strengths and weaknesses.</a:t>
            </a:r>
          </a:p>
          <a:p>
            <a:pPr marL="0" indent="0">
              <a:buFontTx/>
              <a:buNone/>
            </a:pPr>
            <a:r>
              <a:rPr lang="en-US" altLang="en-US" sz="2400">
                <a:solidFill>
                  <a:srgbClr val="FF0000"/>
                </a:solidFill>
              </a:rPr>
              <a:t>LO4</a:t>
            </a:r>
            <a:r>
              <a:rPr lang="en-US" altLang="en-US" sz="2400"/>
              <a:t> Evaluate proposed investments by using the net present value criterion.</a:t>
            </a:r>
          </a:p>
          <a:p>
            <a:pPr marL="0" indent="0">
              <a:buFontTx/>
              <a:buNone/>
            </a:pPr>
            <a:r>
              <a:rPr lang="en-US" altLang="en-US" sz="2400">
                <a:solidFill>
                  <a:srgbClr val="FF0000"/>
                </a:solidFill>
              </a:rPr>
              <a:t>LO5</a:t>
            </a:r>
            <a:r>
              <a:rPr lang="en-US" altLang="en-US" sz="2400"/>
              <a:t> Apply the modified internal rate of return.</a:t>
            </a:r>
          </a:p>
          <a:p>
            <a:pPr marL="0" indent="0">
              <a:buFontTx/>
              <a:buNone/>
            </a:pPr>
            <a:r>
              <a:rPr lang="en-US" altLang="en-US" sz="2400">
                <a:solidFill>
                  <a:srgbClr val="FF0000"/>
                </a:solidFill>
              </a:rPr>
              <a:t>LO6</a:t>
            </a:r>
            <a:r>
              <a:rPr lang="en-US" altLang="en-US" sz="2400"/>
              <a:t> Calculate the profitability index and understand its relation to net present value.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625475" y="247650"/>
            <a:ext cx="7688263" cy="803275"/>
          </a:xfrm>
        </p:spPr>
        <p:txBody>
          <a:bodyPr/>
          <a:lstStyle/>
          <a:p>
            <a:pPr eaLnBrk="1" hangingPunct="1"/>
            <a:r>
              <a:rPr lang="en-US" altLang="en-US"/>
              <a:t>Capital Budgeting</a:t>
            </a:r>
          </a:p>
        </p:txBody>
      </p:sp>
      <p:sp>
        <p:nvSpPr>
          <p:cNvPr id="22531" name="Rectangle 3"/>
          <p:cNvSpPr>
            <a:spLocks noGrp="1" noChangeArrowheads="1"/>
          </p:cNvSpPr>
          <p:nvPr>
            <p:ph type="body" idx="1"/>
          </p:nvPr>
        </p:nvSpPr>
        <p:spPr>
          <a:xfrm>
            <a:off x="458788" y="1050925"/>
            <a:ext cx="8410575" cy="4530725"/>
          </a:xfrm>
        </p:spPr>
        <p:txBody>
          <a:bodyPr/>
          <a:lstStyle/>
          <a:p>
            <a:pPr eaLnBrk="1" hangingPunct="1"/>
            <a:r>
              <a:rPr lang="en-US" altLang="en-US" sz="2400"/>
              <a:t>Analysis of potential projects</a:t>
            </a:r>
          </a:p>
          <a:p>
            <a:pPr eaLnBrk="1" hangingPunct="1"/>
            <a:r>
              <a:rPr lang="en-US" altLang="en-US" sz="2400"/>
              <a:t>Long-term decisions</a:t>
            </a:r>
          </a:p>
          <a:p>
            <a:pPr eaLnBrk="1" hangingPunct="1"/>
            <a:r>
              <a:rPr lang="en-US" altLang="en-US" sz="2400"/>
              <a:t>Large expenditures</a:t>
            </a:r>
          </a:p>
          <a:p>
            <a:pPr eaLnBrk="1" hangingPunct="1"/>
            <a:r>
              <a:rPr lang="en-US" altLang="en-US" sz="2400"/>
              <a:t>Difficult/impossible to reverse</a:t>
            </a:r>
          </a:p>
          <a:p>
            <a:pPr eaLnBrk="1" hangingPunct="1">
              <a:lnSpc>
                <a:spcPct val="120000"/>
              </a:lnSpc>
            </a:pPr>
            <a:r>
              <a:rPr lang="en-US" altLang="en-US" sz="2400"/>
              <a:t>Determines firm’s strategic direction</a:t>
            </a:r>
          </a:p>
          <a:p>
            <a:pPr eaLnBrk="1" hangingPunct="1">
              <a:lnSpc>
                <a:spcPct val="120000"/>
              </a:lnSpc>
            </a:pPr>
            <a:endParaRPr lang="en-US" altLang="en-US" sz="2400"/>
          </a:p>
          <a:p>
            <a:pPr eaLnBrk="1" hangingPunct="1">
              <a:lnSpc>
                <a:spcPct val="120000"/>
              </a:lnSpc>
            </a:pPr>
            <a:r>
              <a:rPr lang="en-US" altLang="en-US" sz="2400"/>
              <a:t>All cash flows considered?</a:t>
            </a:r>
          </a:p>
          <a:p>
            <a:pPr eaLnBrk="1" hangingPunct="1">
              <a:lnSpc>
                <a:spcPct val="120000"/>
              </a:lnSpc>
            </a:pPr>
            <a:r>
              <a:rPr lang="en-US" altLang="en-US" sz="2400"/>
              <a:t>TVM considered?</a:t>
            </a:r>
          </a:p>
          <a:p>
            <a:pPr eaLnBrk="1" hangingPunct="1">
              <a:lnSpc>
                <a:spcPct val="120000"/>
              </a:lnSpc>
            </a:pPr>
            <a:r>
              <a:rPr lang="en-US" altLang="en-US" sz="2400"/>
              <a:t>Risk-adjusted?</a:t>
            </a:r>
          </a:p>
          <a:p>
            <a:pPr eaLnBrk="1" hangingPunct="1">
              <a:lnSpc>
                <a:spcPct val="120000"/>
              </a:lnSpc>
            </a:pPr>
            <a:r>
              <a:rPr lang="en-US" altLang="en-US" sz="2400"/>
              <a:t>Ability to rank projects?</a:t>
            </a:r>
          </a:p>
          <a:p>
            <a:pPr eaLnBrk="1" hangingPunct="1">
              <a:lnSpc>
                <a:spcPct val="120000"/>
              </a:lnSpc>
            </a:pPr>
            <a:r>
              <a:rPr lang="en-US" altLang="en-US" sz="2400"/>
              <a:t>Indicates added value to the firm?</a:t>
            </a:r>
          </a:p>
          <a:p>
            <a:pPr eaLnBrk="1" hangingPunct="1"/>
            <a:endParaRPr lang="en-US" altLang="en-US" sz="3600"/>
          </a:p>
        </p:txBody>
      </p:sp>
      <p:sp>
        <p:nvSpPr>
          <p:cNvPr id="4" name="Rectangle 3"/>
          <p:cNvSpPr txBox="1">
            <a:spLocks noChangeArrowheads="1"/>
          </p:cNvSpPr>
          <p:nvPr/>
        </p:nvSpPr>
        <p:spPr bwMode="auto">
          <a:xfrm>
            <a:off x="820738" y="2990850"/>
            <a:ext cx="7688262" cy="115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solidFill>
                  <a:srgbClr val="000000"/>
                </a:solidFill>
                <a:miter lim="800000"/>
                <a:headEnd/>
                <a:tailEnd/>
              </a14:hiddenLine>
            </a:ext>
          </a:extLst>
        </p:spPr>
        <p:txBody>
          <a:bodyPr anchor="ctr"/>
          <a:lstStyle>
            <a:lvl1pPr algn="ctr" rtl="0" eaLnBrk="0" fontAlgn="base" hangingPunct="0">
              <a:spcBef>
                <a:spcPct val="0"/>
              </a:spcBef>
              <a:spcAft>
                <a:spcPct val="0"/>
              </a:spcAft>
              <a:defRPr sz="3600" b="1">
                <a:solidFill>
                  <a:srgbClr val="0000FF"/>
                </a:solidFill>
                <a:latin typeface="+mj-lt"/>
                <a:ea typeface="+mj-ea"/>
                <a:cs typeface="+mj-cs"/>
              </a:defRPr>
            </a:lvl1pPr>
            <a:lvl2pPr algn="ctr" rtl="0" eaLnBrk="0" fontAlgn="base" hangingPunct="0">
              <a:spcBef>
                <a:spcPct val="0"/>
              </a:spcBef>
              <a:spcAft>
                <a:spcPct val="0"/>
              </a:spcAft>
              <a:defRPr sz="3600" b="1">
                <a:solidFill>
                  <a:schemeClr val="tx2"/>
                </a:solidFill>
                <a:latin typeface="Cambria" panose="02040503050406030204" pitchFamily="18" charset="0"/>
              </a:defRPr>
            </a:lvl2pPr>
            <a:lvl3pPr algn="ctr" rtl="0" eaLnBrk="0" fontAlgn="base" hangingPunct="0">
              <a:spcBef>
                <a:spcPct val="0"/>
              </a:spcBef>
              <a:spcAft>
                <a:spcPct val="0"/>
              </a:spcAft>
              <a:defRPr sz="3600" b="1">
                <a:solidFill>
                  <a:schemeClr val="tx2"/>
                </a:solidFill>
                <a:latin typeface="Cambria" panose="02040503050406030204" pitchFamily="18" charset="0"/>
              </a:defRPr>
            </a:lvl3pPr>
            <a:lvl4pPr algn="ctr" rtl="0" eaLnBrk="0" fontAlgn="base" hangingPunct="0">
              <a:spcBef>
                <a:spcPct val="0"/>
              </a:spcBef>
              <a:spcAft>
                <a:spcPct val="0"/>
              </a:spcAft>
              <a:defRPr sz="3600" b="1">
                <a:solidFill>
                  <a:schemeClr val="tx2"/>
                </a:solidFill>
                <a:latin typeface="Cambria" panose="02040503050406030204" pitchFamily="18" charset="0"/>
              </a:defRPr>
            </a:lvl4pPr>
            <a:lvl5pPr algn="ctr" rtl="0" eaLnBrk="0" fontAlgn="base" hangingPunct="0">
              <a:spcBef>
                <a:spcPct val="0"/>
              </a:spcBef>
              <a:spcAft>
                <a:spcPct val="0"/>
              </a:spcAft>
              <a:defRPr sz="3600" b="1">
                <a:solidFill>
                  <a:schemeClr val="tx2"/>
                </a:solidFill>
                <a:latin typeface="Cambria" panose="02040503050406030204" pitchFamily="18"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en-US" altLang="en-US" kern="0" dirty="0"/>
              <a:t>Good Decision Criteria</a:t>
            </a:r>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533400" y="93663"/>
            <a:ext cx="8229600" cy="1143000"/>
          </a:xfrm>
        </p:spPr>
        <p:txBody>
          <a:bodyPr/>
          <a:lstStyle/>
          <a:p>
            <a:pPr eaLnBrk="1" hangingPunct="1"/>
            <a:r>
              <a:rPr lang="en-US" altLang="en-US"/>
              <a:t>Net Present Value</a:t>
            </a:r>
          </a:p>
        </p:txBody>
      </p:sp>
      <p:sp>
        <p:nvSpPr>
          <p:cNvPr id="24579" name="Rectangle 3"/>
          <p:cNvSpPr>
            <a:spLocks noGrp="1" noChangeArrowheads="1"/>
          </p:cNvSpPr>
          <p:nvPr>
            <p:ph type="body" idx="1"/>
          </p:nvPr>
        </p:nvSpPr>
        <p:spPr>
          <a:xfrm>
            <a:off x="196850" y="1236663"/>
            <a:ext cx="8791575" cy="4868862"/>
          </a:xfrm>
        </p:spPr>
        <p:txBody>
          <a:bodyPr/>
          <a:lstStyle/>
          <a:p>
            <a:pPr eaLnBrk="1" hangingPunct="1">
              <a:lnSpc>
                <a:spcPct val="110000"/>
              </a:lnSpc>
              <a:buFontTx/>
              <a:buNone/>
            </a:pPr>
            <a:r>
              <a:rPr lang="en-US" altLang="en-US" sz="2800"/>
              <a:t>	</a:t>
            </a:r>
            <a:r>
              <a:rPr lang="en-US" altLang="en-US" sz="3400"/>
              <a:t>How much value is created from undertaking an investment?</a:t>
            </a:r>
          </a:p>
          <a:p>
            <a:pPr lvl="1" eaLnBrk="1" hangingPunct="1">
              <a:lnSpc>
                <a:spcPct val="110000"/>
              </a:lnSpc>
              <a:buFontTx/>
              <a:buNone/>
            </a:pPr>
            <a:r>
              <a:rPr lang="en-US" altLang="en-US"/>
              <a:t>Step 1: Estimate the expected future cash 		        flows.</a:t>
            </a:r>
          </a:p>
          <a:p>
            <a:pPr lvl="1" eaLnBrk="1" hangingPunct="1">
              <a:lnSpc>
                <a:spcPct val="110000"/>
              </a:lnSpc>
              <a:buFontTx/>
              <a:buNone/>
            </a:pPr>
            <a:r>
              <a:rPr lang="en-US" altLang="en-US"/>
              <a:t>Step 2: Estimate the required return for projects 	        of this risk level.</a:t>
            </a:r>
          </a:p>
          <a:p>
            <a:pPr lvl="1" eaLnBrk="1" hangingPunct="1">
              <a:lnSpc>
                <a:spcPct val="110000"/>
              </a:lnSpc>
              <a:buFontTx/>
              <a:buNone/>
            </a:pPr>
            <a:r>
              <a:rPr lang="en-US" altLang="en-US"/>
              <a:t>Step 3: Find the present value of the cash flows 	        and subtract the initial investment to 		        arrive at the Net Present Value.</a:t>
            </a:r>
          </a:p>
        </p:txBody>
      </p:sp>
    </p:spTree>
  </p:cSld>
  <p:clrMapOvr>
    <a:masterClrMapping/>
  </p:clrMapOvr>
  <p:transition>
    <p:fade thruBlk="1"/>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20688" y="260350"/>
            <a:ext cx="8058150" cy="1219200"/>
          </a:xfrm>
        </p:spPr>
        <p:txBody>
          <a:bodyPr/>
          <a:lstStyle/>
          <a:p>
            <a:pPr eaLnBrk="1" hangingPunct="1"/>
            <a:r>
              <a:rPr lang="en-US" altLang="en-US"/>
              <a:t>Net Present Value </a:t>
            </a:r>
            <a:br>
              <a:rPr lang="en-US" altLang="en-US"/>
            </a:br>
            <a:r>
              <a:rPr lang="en-US" altLang="en-US"/>
              <a:t>Sum of the PVs of all cash flows</a:t>
            </a:r>
          </a:p>
        </p:txBody>
      </p:sp>
      <p:sp>
        <p:nvSpPr>
          <p:cNvPr id="26627" name="Rectangle 3"/>
          <p:cNvSpPr>
            <a:spLocks noChangeArrowheads="1"/>
          </p:cNvSpPr>
          <p:nvPr/>
        </p:nvSpPr>
        <p:spPr bwMode="auto">
          <a:xfrm>
            <a:off x="303213" y="3741738"/>
            <a:ext cx="8080375" cy="576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a:latin typeface="Arial" panose="020B0604020202020204" pitchFamily="34" charset="0"/>
              </a:rPr>
              <a:t>Initial cost often is CF</a:t>
            </a:r>
            <a:r>
              <a:rPr lang="en-US" altLang="en-US" baseline="-25000">
                <a:latin typeface="Arial" panose="020B0604020202020204" pitchFamily="34" charset="0"/>
              </a:rPr>
              <a:t>0</a:t>
            </a:r>
            <a:r>
              <a:rPr lang="en-US" altLang="en-US">
                <a:latin typeface="Arial" panose="020B0604020202020204" pitchFamily="34" charset="0"/>
              </a:rPr>
              <a:t> and is an outflow.</a:t>
            </a:r>
          </a:p>
        </p:txBody>
      </p:sp>
      <p:grpSp>
        <p:nvGrpSpPr>
          <p:cNvPr id="26628" name="Group 4"/>
          <p:cNvGrpSpPr>
            <a:grpSpLocks/>
          </p:cNvGrpSpPr>
          <p:nvPr/>
        </p:nvGrpSpPr>
        <p:grpSpPr bwMode="auto">
          <a:xfrm>
            <a:off x="2362200" y="1905000"/>
            <a:ext cx="3657600" cy="1509713"/>
            <a:chOff x="1056" y="1296"/>
            <a:chExt cx="2304" cy="951"/>
          </a:xfrm>
        </p:grpSpPr>
        <p:sp>
          <p:nvSpPr>
            <p:cNvPr id="26641" name="Text Box 5"/>
            <p:cNvSpPr txBox="1">
              <a:spLocks noChangeArrowheads="1"/>
            </p:cNvSpPr>
            <p:nvPr/>
          </p:nvSpPr>
          <p:spPr bwMode="auto">
            <a:xfrm>
              <a:off x="1056" y="1584"/>
              <a:ext cx="1104" cy="3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50000"/>
                </a:spcBef>
                <a:buFontTx/>
                <a:buNone/>
              </a:pPr>
              <a:r>
                <a:rPr lang="en-US" altLang="en-US">
                  <a:latin typeface="Arial" panose="020B0604020202020204" pitchFamily="34" charset="0"/>
                </a:rPr>
                <a:t>NPV </a:t>
              </a:r>
              <a:r>
                <a:rPr lang="en-US" altLang="en-US" b="0">
                  <a:latin typeface="Arial" panose="020B0604020202020204" pitchFamily="34" charset="0"/>
                </a:rPr>
                <a:t>=</a:t>
              </a:r>
              <a:r>
                <a:rPr lang="en-US" altLang="en-US" sz="1800" b="0">
                  <a:latin typeface="Arial" panose="020B0604020202020204" pitchFamily="34" charset="0"/>
                </a:rPr>
                <a:t> </a:t>
              </a:r>
            </a:p>
          </p:txBody>
        </p:sp>
        <p:sp>
          <p:nvSpPr>
            <p:cNvPr id="26642" name="Text Box 6"/>
            <p:cNvSpPr txBox="1">
              <a:spLocks noChangeArrowheads="1"/>
            </p:cNvSpPr>
            <p:nvPr/>
          </p:nvSpPr>
          <p:spPr bwMode="auto">
            <a:xfrm>
              <a:off x="1824" y="1488"/>
              <a:ext cx="576" cy="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50000"/>
                </a:spcBef>
                <a:buFontTx/>
                <a:buNone/>
              </a:pPr>
              <a:r>
                <a:rPr lang="en-US" altLang="en-US" sz="4800" b="0">
                  <a:latin typeface="Arial" panose="020B0604020202020204" pitchFamily="34" charset="0"/>
                  <a:cs typeface="Arial" panose="020B0604020202020204" pitchFamily="34" charset="0"/>
                </a:rPr>
                <a:t>∑</a:t>
              </a:r>
            </a:p>
          </p:txBody>
        </p:sp>
        <p:sp>
          <p:nvSpPr>
            <p:cNvPr id="26643" name="Text Box 7"/>
            <p:cNvSpPr txBox="1">
              <a:spLocks noChangeArrowheads="1"/>
            </p:cNvSpPr>
            <p:nvPr/>
          </p:nvSpPr>
          <p:spPr bwMode="auto">
            <a:xfrm>
              <a:off x="1920" y="1296"/>
              <a:ext cx="288" cy="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50000"/>
                </a:spcBef>
                <a:buFontTx/>
                <a:buNone/>
              </a:pPr>
              <a:r>
                <a:rPr lang="en-US" altLang="en-US" sz="2800">
                  <a:latin typeface="Arial" panose="020B0604020202020204" pitchFamily="34" charset="0"/>
                </a:rPr>
                <a:t>n</a:t>
              </a:r>
            </a:p>
          </p:txBody>
        </p:sp>
        <p:sp>
          <p:nvSpPr>
            <p:cNvPr id="26644" name="Text Box 8"/>
            <p:cNvSpPr txBox="1">
              <a:spLocks noChangeArrowheads="1"/>
            </p:cNvSpPr>
            <p:nvPr/>
          </p:nvSpPr>
          <p:spPr bwMode="auto">
            <a:xfrm>
              <a:off x="1728" y="1920"/>
              <a:ext cx="576" cy="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50000"/>
                </a:spcBef>
                <a:buFontTx/>
                <a:buNone/>
              </a:pPr>
              <a:r>
                <a:rPr lang="en-US" altLang="en-US" sz="2800">
                  <a:latin typeface="Arial" panose="020B0604020202020204" pitchFamily="34" charset="0"/>
                </a:rPr>
                <a:t>t = </a:t>
              </a:r>
              <a:r>
                <a:rPr lang="en-US" altLang="en-US" sz="2800">
                  <a:solidFill>
                    <a:srgbClr val="CC0000"/>
                  </a:solidFill>
                  <a:latin typeface="Arial" panose="020B0604020202020204" pitchFamily="34" charset="0"/>
                </a:rPr>
                <a:t>0</a:t>
              </a:r>
            </a:p>
          </p:txBody>
        </p:sp>
        <p:sp>
          <p:nvSpPr>
            <p:cNvPr id="26645" name="Text Box 9"/>
            <p:cNvSpPr txBox="1">
              <a:spLocks noChangeArrowheads="1"/>
            </p:cNvSpPr>
            <p:nvPr/>
          </p:nvSpPr>
          <p:spPr bwMode="auto">
            <a:xfrm>
              <a:off x="2352" y="1344"/>
              <a:ext cx="576" cy="3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50000"/>
                </a:spcBef>
                <a:buFontTx/>
                <a:buNone/>
              </a:pPr>
              <a:r>
                <a:rPr lang="en-US" altLang="en-US">
                  <a:latin typeface="Arial" panose="020B0604020202020204" pitchFamily="34" charset="0"/>
                </a:rPr>
                <a:t>CF</a:t>
              </a:r>
              <a:r>
                <a:rPr lang="en-US" altLang="en-US" baseline="-25000">
                  <a:latin typeface="Arial" panose="020B0604020202020204" pitchFamily="34" charset="0"/>
                </a:rPr>
                <a:t>t</a:t>
              </a:r>
            </a:p>
          </p:txBody>
        </p:sp>
        <p:sp>
          <p:nvSpPr>
            <p:cNvPr id="26646" name="Text Box 10"/>
            <p:cNvSpPr txBox="1">
              <a:spLocks noChangeArrowheads="1"/>
            </p:cNvSpPr>
            <p:nvPr/>
          </p:nvSpPr>
          <p:spPr bwMode="auto">
            <a:xfrm>
              <a:off x="2208" y="1728"/>
              <a:ext cx="1008" cy="3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50000"/>
                </a:spcBef>
                <a:buFontTx/>
                <a:buNone/>
              </a:pPr>
              <a:r>
                <a:rPr lang="en-US" altLang="en-US">
                  <a:latin typeface="Arial" panose="020B0604020202020204" pitchFamily="34" charset="0"/>
                </a:rPr>
                <a:t>(1 + R)</a:t>
              </a:r>
              <a:r>
                <a:rPr lang="en-US" altLang="en-US" baseline="30000">
                  <a:latin typeface="Arial" panose="020B0604020202020204" pitchFamily="34" charset="0"/>
                </a:rPr>
                <a:t>t</a:t>
              </a:r>
            </a:p>
          </p:txBody>
        </p:sp>
        <p:sp>
          <p:nvSpPr>
            <p:cNvPr id="26647" name="Line 11"/>
            <p:cNvSpPr>
              <a:spLocks noChangeShapeType="1"/>
            </p:cNvSpPr>
            <p:nvPr/>
          </p:nvSpPr>
          <p:spPr bwMode="auto">
            <a:xfrm>
              <a:off x="2304" y="1728"/>
              <a:ext cx="672"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6648" name="Text Box 12"/>
            <p:cNvSpPr txBox="1">
              <a:spLocks noChangeArrowheads="1"/>
            </p:cNvSpPr>
            <p:nvPr/>
          </p:nvSpPr>
          <p:spPr bwMode="auto">
            <a:xfrm>
              <a:off x="3072" y="1440"/>
              <a:ext cx="288" cy="3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50000"/>
                </a:spcBef>
                <a:buFontTx/>
                <a:buNone/>
              </a:pPr>
              <a:endParaRPr lang="en-US" altLang="en-US" b="0">
                <a:latin typeface="Arial" panose="020B0604020202020204" pitchFamily="34" charset="0"/>
              </a:endParaRPr>
            </a:p>
          </p:txBody>
        </p:sp>
      </p:grpSp>
      <p:sp>
        <p:nvSpPr>
          <p:cNvPr id="26629" name="Text Box 14"/>
          <p:cNvSpPr txBox="1">
            <a:spLocks noChangeArrowheads="1"/>
          </p:cNvSpPr>
          <p:nvPr/>
        </p:nvSpPr>
        <p:spPr bwMode="auto">
          <a:xfrm>
            <a:off x="1981200" y="4876800"/>
            <a:ext cx="17526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50000"/>
              </a:spcBef>
              <a:buFontTx/>
              <a:buNone/>
            </a:pPr>
            <a:r>
              <a:rPr lang="en-US" altLang="en-US" b="0">
                <a:solidFill>
                  <a:schemeClr val="tx2"/>
                </a:solidFill>
                <a:latin typeface="Arial" panose="020B0604020202020204" pitchFamily="34" charset="0"/>
              </a:rPr>
              <a:t>NPV =</a:t>
            </a:r>
            <a:r>
              <a:rPr lang="en-US" altLang="en-US" sz="1800" b="0">
                <a:solidFill>
                  <a:schemeClr val="tx2"/>
                </a:solidFill>
                <a:latin typeface="Arial" panose="020B0604020202020204" pitchFamily="34" charset="0"/>
              </a:rPr>
              <a:t> </a:t>
            </a:r>
          </a:p>
        </p:txBody>
      </p:sp>
      <p:sp>
        <p:nvSpPr>
          <p:cNvPr id="26630" name="Text Box 15"/>
          <p:cNvSpPr txBox="1">
            <a:spLocks noChangeArrowheads="1"/>
          </p:cNvSpPr>
          <p:nvPr/>
        </p:nvSpPr>
        <p:spPr bwMode="auto">
          <a:xfrm>
            <a:off x="3200400" y="4724400"/>
            <a:ext cx="914400" cy="823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50000"/>
              </a:spcBef>
              <a:buFontTx/>
              <a:buNone/>
            </a:pPr>
            <a:r>
              <a:rPr lang="en-US" altLang="en-US" sz="4800" b="0">
                <a:solidFill>
                  <a:schemeClr val="tx2"/>
                </a:solidFill>
                <a:latin typeface="Arial" panose="020B0604020202020204" pitchFamily="34" charset="0"/>
                <a:cs typeface="Arial" panose="020B0604020202020204" pitchFamily="34" charset="0"/>
              </a:rPr>
              <a:t>∑</a:t>
            </a:r>
          </a:p>
        </p:txBody>
      </p:sp>
      <p:sp>
        <p:nvSpPr>
          <p:cNvPr id="26631" name="Text Box 16"/>
          <p:cNvSpPr txBox="1">
            <a:spLocks noChangeArrowheads="1"/>
          </p:cNvSpPr>
          <p:nvPr/>
        </p:nvSpPr>
        <p:spPr bwMode="auto">
          <a:xfrm>
            <a:off x="3352800" y="4419600"/>
            <a:ext cx="4572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50000"/>
              </a:spcBef>
              <a:buFontTx/>
              <a:buNone/>
            </a:pPr>
            <a:r>
              <a:rPr lang="en-US" altLang="en-US" sz="2800">
                <a:solidFill>
                  <a:schemeClr val="tx2"/>
                </a:solidFill>
                <a:latin typeface="Arial" panose="020B0604020202020204" pitchFamily="34" charset="0"/>
              </a:rPr>
              <a:t>n</a:t>
            </a:r>
          </a:p>
        </p:txBody>
      </p:sp>
      <p:sp>
        <p:nvSpPr>
          <p:cNvPr id="26632" name="Text Box 17"/>
          <p:cNvSpPr txBox="1">
            <a:spLocks noChangeArrowheads="1"/>
          </p:cNvSpPr>
          <p:nvPr/>
        </p:nvSpPr>
        <p:spPr bwMode="auto">
          <a:xfrm>
            <a:off x="3048000" y="5410200"/>
            <a:ext cx="9144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50000"/>
              </a:spcBef>
              <a:buFontTx/>
              <a:buNone/>
            </a:pPr>
            <a:r>
              <a:rPr lang="en-US" altLang="en-US" sz="2800">
                <a:solidFill>
                  <a:schemeClr val="tx2"/>
                </a:solidFill>
                <a:latin typeface="Arial" panose="020B0604020202020204" pitchFamily="34" charset="0"/>
              </a:rPr>
              <a:t>t = 1</a:t>
            </a:r>
          </a:p>
        </p:txBody>
      </p:sp>
      <p:sp>
        <p:nvSpPr>
          <p:cNvPr id="26633" name="Text Box 18"/>
          <p:cNvSpPr txBox="1">
            <a:spLocks noChangeArrowheads="1"/>
          </p:cNvSpPr>
          <p:nvPr/>
        </p:nvSpPr>
        <p:spPr bwMode="auto">
          <a:xfrm>
            <a:off x="4191000" y="4495800"/>
            <a:ext cx="9144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50000"/>
              </a:spcBef>
              <a:buFontTx/>
              <a:buNone/>
            </a:pPr>
            <a:r>
              <a:rPr lang="en-US" altLang="en-US" b="0">
                <a:solidFill>
                  <a:schemeClr val="tx2"/>
                </a:solidFill>
                <a:latin typeface="Arial" panose="020B0604020202020204" pitchFamily="34" charset="0"/>
              </a:rPr>
              <a:t>CF</a:t>
            </a:r>
            <a:r>
              <a:rPr lang="en-US" altLang="en-US" baseline="-25000">
                <a:solidFill>
                  <a:schemeClr val="tx2"/>
                </a:solidFill>
                <a:latin typeface="Arial" panose="020B0604020202020204" pitchFamily="34" charset="0"/>
              </a:rPr>
              <a:t>t</a:t>
            </a:r>
          </a:p>
        </p:txBody>
      </p:sp>
      <p:sp>
        <p:nvSpPr>
          <p:cNvPr id="26634" name="Text Box 19"/>
          <p:cNvSpPr txBox="1">
            <a:spLocks noChangeArrowheads="1"/>
          </p:cNvSpPr>
          <p:nvPr/>
        </p:nvSpPr>
        <p:spPr bwMode="auto">
          <a:xfrm>
            <a:off x="3810000" y="5105400"/>
            <a:ext cx="22860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50000"/>
              </a:spcBef>
              <a:buFontTx/>
              <a:buNone/>
            </a:pPr>
            <a:r>
              <a:rPr lang="en-US" altLang="en-US" b="0">
                <a:solidFill>
                  <a:schemeClr val="tx2"/>
                </a:solidFill>
                <a:latin typeface="Arial" panose="020B0604020202020204" pitchFamily="34" charset="0"/>
              </a:rPr>
              <a:t>(1 + R)</a:t>
            </a:r>
            <a:r>
              <a:rPr lang="en-US" altLang="en-US" baseline="30000">
                <a:solidFill>
                  <a:schemeClr val="tx2"/>
                </a:solidFill>
                <a:latin typeface="Arial" panose="020B0604020202020204" pitchFamily="34" charset="0"/>
              </a:rPr>
              <a:t>t</a:t>
            </a:r>
          </a:p>
        </p:txBody>
      </p:sp>
      <p:sp>
        <p:nvSpPr>
          <p:cNvPr id="26635" name="Line 20"/>
          <p:cNvSpPr>
            <a:spLocks noChangeShapeType="1"/>
          </p:cNvSpPr>
          <p:nvPr/>
        </p:nvSpPr>
        <p:spPr bwMode="auto">
          <a:xfrm>
            <a:off x="3962400" y="5105400"/>
            <a:ext cx="1371600" cy="0"/>
          </a:xfrm>
          <a:prstGeom prst="line">
            <a:avLst/>
          </a:prstGeom>
          <a:noFill/>
          <a:ln w="38100">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6636" name="Text Box 21"/>
          <p:cNvSpPr txBox="1">
            <a:spLocks noChangeArrowheads="1"/>
          </p:cNvSpPr>
          <p:nvPr/>
        </p:nvSpPr>
        <p:spPr bwMode="auto">
          <a:xfrm>
            <a:off x="5181600" y="4648200"/>
            <a:ext cx="4572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50000"/>
              </a:spcBef>
              <a:buFontTx/>
              <a:buNone/>
            </a:pPr>
            <a:endParaRPr lang="en-US" altLang="en-US" b="0">
              <a:latin typeface="Arial" panose="020B0604020202020204" pitchFamily="34" charset="0"/>
            </a:endParaRPr>
          </a:p>
        </p:txBody>
      </p:sp>
      <p:sp>
        <p:nvSpPr>
          <p:cNvPr id="26637" name="Text Box 22"/>
          <p:cNvSpPr txBox="1">
            <a:spLocks noChangeArrowheads="1"/>
          </p:cNvSpPr>
          <p:nvPr/>
        </p:nvSpPr>
        <p:spPr bwMode="auto">
          <a:xfrm>
            <a:off x="5410200" y="4800600"/>
            <a:ext cx="14478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50000"/>
              </a:spcBef>
              <a:buFontTx/>
              <a:buNone/>
            </a:pPr>
            <a:r>
              <a:rPr lang="en-US" altLang="en-US">
                <a:solidFill>
                  <a:srgbClr val="CC0000"/>
                </a:solidFill>
                <a:latin typeface="Arial" panose="020B0604020202020204" pitchFamily="34" charset="0"/>
              </a:rPr>
              <a:t>- CF</a:t>
            </a:r>
            <a:r>
              <a:rPr lang="en-US" altLang="en-US" baseline="-25000">
                <a:solidFill>
                  <a:srgbClr val="CC0000"/>
                </a:solidFill>
                <a:latin typeface="Arial" panose="020B0604020202020204" pitchFamily="34" charset="0"/>
              </a:rPr>
              <a:t>0</a:t>
            </a:r>
            <a:r>
              <a:rPr lang="en-US" altLang="en-US" b="0">
                <a:solidFill>
                  <a:srgbClr val="CC0000"/>
                </a:solidFill>
                <a:latin typeface="Arial" panose="020B0604020202020204" pitchFamily="34" charset="0"/>
              </a:rPr>
              <a:t> </a:t>
            </a:r>
          </a:p>
        </p:txBody>
      </p:sp>
      <p:sp>
        <p:nvSpPr>
          <p:cNvPr id="26638" name="Rectangle 23"/>
          <p:cNvSpPr>
            <a:spLocks noChangeArrowheads="1"/>
          </p:cNvSpPr>
          <p:nvPr/>
        </p:nvSpPr>
        <p:spPr bwMode="auto">
          <a:xfrm>
            <a:off x="2057400" y="1828800"/>
            <a:ext cx="3886200" cy="1600200"/>
          </a:xfrm>
          <a:prstGeom prst="rect">
            <a:avLst/>
          </a:prstGeom>
          <a:noFill/>
          <a:ln w="28575"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lgn="ctr" eaLnBrk="1" hangingPunct="1">
              <a:spcBef>
                <a:spcPct val="0"/>
              </a:spcBef>
              <a:buFontTx/>
              <a:buNone/>
            </a:pPr>
            <a:endParaRPr lang="en-US" altLang="en-US" sz="1800" b="0">
              <a:latin typeface="Arial" panose="020B0604020202020204" pitchFamily="34" charset="0"/>
            </a:endParaRPr>
          </a:p>
        </p:txBody>
      </p:sp>
      <p:sp>
        <p:nvSpPr>
          <p:cNvPr id="26639" name="Text Box 24"/>
          <p:cNvSpPr txBox="1">
            <a:spLocks noChangeArrowheads="1"/>
          </p:cNvSpPr>
          <p:nvPr/>
        </p:nvSpPr>
        <p:spPr bwMode="auto">
          <a:xfrm>
            <a:off x="6781800" y="3124200"/>
            <a:ext cx="14478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50000"/>
              </a:spcBef>
              <a:buFontTx/>
              <a:buNone/>
            </a:pPr>
            <a:r>
              <a:rPr lang="en-US" altLang="en-US" sz="1800">
                <a:solidFill>
                  <a:srgbClr val="CC0000"/>
                </a:solidFill>
                <a:latin typeface="Arial" panose="020B0604020202020204" pitchFamily="34" charset="0"/>
              </a:rPr>
              <a:t>NOTE: t=0</a:t>
            </a:r>
          </a:p>
        </p:txBody>
      </p:sp>
      <p:sp>
        <p:nvSpPr>
          <p:cNvPr id="26640" name="Line 25"/>
          <p:cNvSpPr>
            <a:spLocks noChangeShapeType="1"/>
          </p:cNvSpPr>
          <p:nvPr/>
        </p:nvSpPr>
        <p:spPr bwMode="auto">
          <a:xfrm flipH="1" flipV="1">
            <a:off x="4419600" y="3200400"/>
            <a:ext cx="2286000" cy="76200"/>
          </a:xfrm>
          <a:prstGeom prst="line">
            <a:avLst/>
          </a:prstGeom>
          <a:noFill/>
          <a:ln w="19050">
            <a:solidFill>
              <a:srgbClr val="CC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644525" y="255588"/>
            <a:ext cx="7688263" cy="1158875"/>
          </a:xfrm>
        </p:spPr>
        <p:txBody>
          <a:bodyPr/>
          <a:lstStyle/>
          <a:p>
            <a:pPr eaLnBrk="1" hangingPunct="1"/>
            <a:r>
              <a:rPr lang="en-US" altLang="en-US"/>
              <a:t>NPV – Decision Rule</a:t>
            </a:r>
          </a:p>
        </p:txBody>
      </p:sp>
      <p:sp>
        <p:nvSpPr>
          <p:cNvPr id="28675" name="Rectangle 3"/>
          <p:cNvSpPr>
            <a:spLocks noGrp="1" noChangeArrowheads="1"/>
          </p:cNvSpPr>
          <p:nvPr>
            <p:ph type="body" idx="1"/>
          </p:nvPr>
        </p:nvSpPr>
        <p:spPr>
          <a:xfrm>
            <a:off x="466725" y="1414463"/>
            <a:ext cx="8110538" cy="4529137"/>
          </a:xfrm>
        </p:spPr>
        <p:txBody>
          <a:bodyPr/>
          <a:lstStyle/>
          <a:p>
            <a:pPr eaLnBrk="1" hangingPunct="1">
              <a:lnSpc>
                <a:spcPct val="110000"/>
              </a:lnSpc>
            </a:pPr>
            <a:r>
              <a:rPr lang="en-US" altLang="en-US" i="1"/>
              <a:t>If NPV is positive, accept the project</a:t>
            </a:r>
            <a:endParaRPr lang="en-US" altLang="en-US"/>
          </a:p>
          <a:p>
            <a:pPr eaLnBrk="1" hangingPunct="1">
              <a:lnSpc>
                <a:spcPct val="110000"/>
              </a:lnSpc>
            </a:pPr>
            <a:r>
              <a:rPr lang="en-US" altLang="en-US"/>
              <a:t>NPV &gt; 0 means: </a:t>
            </a:r>
          </a:p>
          <a:p>
            <a:pPr lvl="1" eaLnBrk="1" hangingPunct="1">
              <a:lnSpc>
                <a:spcPct val="110000"/>
              </a:lnSpc>
            </a:pPr>
            <a:r>
              <a:rPr lang="en-US" altLang="en-US"/>
              <a:t>Project is expected to add value to the firm</a:t>
            </a:r>
          </a:p>
          <a:p>
            <a:pPr lvl="1" eaLnBrk="1" hangingPunct="1">
              <a:lnSpc>
                <a:spcPct val="110000"/>
              </a:lnSpc>
            </a:pPr>
            <a:r>
              <a:rPr lang="en-US" altLang="en-US"/>
              <a:t>Will increase the wealth of the owners</a:t>
            </a:r>
          </a:p>
          <a:p>
            <a:pPr eaLnBrk="1" hangingPunct="1">
              <a:lnSpc>
                <a:spcPct val="110000"/>
              </a:lnSpc>
            </a:pPr>
            <a:r>
              <a:rPr lang="en-US" altLang="en-US"/>
              <a:t>NPV is a direct measure of how well this project will meet the goal of increasing shareholder wealth.</a:t>
            </a:r>
            <a:endParaRPr lang="en-US" altLang="en-US" i="1"/>
          </a:p>
        </p:txBody>
      </p:sp>
    </p:spTree>
  </p:cSld>
  <p:clrMapOvr>
    <a:masterClrMapping/>
  </p:clrMapOvr>
  <p:transition>
    <p:fade thruBlk="1"/>
  </p:transition>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754063" y="255588"/>
            <a:ext cx="7688262" cy="950912"/>
          </a:xfrm>
        </p:spPr>
        <p:txBody>
          <a:bodyPr/>
          <a:lstStyle/>
          <a:p>
            <a:pPr eaLnBrk="1" hangingPunct="1"/>
            <a:r>
              <a:rPr lang="en-US" altLang="en-US"/>
              <a:t>Sample Project Data</a:t>
            </a:r>
          </a:p>
        </p:txBody>
      </p:sp>
      <p:sp>
        <p:nvSpPr>
          <p:cNvPr id="30723" name="Rectangle 3"/>
          <p:cNvSpPr>
            <a:spLocks noGrp="1" noChangeArrowheads="1"/>
          </p:cNvSpPr>
          <p:nvPr>
            <p:ph type="body" idx="1"/>
          </p:nvPr>
        </p:nvSpPr>
        <p:spPr>
          <a:xfrm>
            <a:off x="458788" y="1362075"/>
            <a:ext cx="8278812" cy="4800600"/>
          </a:xfrm>
        </p:spPr>
        <p:txBody>
          <a:bodyPr/>
          <a:lstStyle/>
          <a:p>
            <a:pPr eaLnBrk="1" hangingPunct="1"/>
            <a:r>
              <a:rPr lang="en-US" altLang="en-US" sz="2400" dirty="0"/>
              <a:t>You are looking at a new project and have estimated the following cash flows:</a:t>
            </a:r>
          </a:p>
          <a:p>
            <a:pPr lvl="1" eaLnBrk="1" hangingPunct="1"/>
            <a:r>
              <a:rPr lang="en-US" altLang="en-US" sz="2400" dirty="0"/>
              <a:t>Year 0:	CF = -165,000</a:t>
            </a:r>
          </a:p>
          <a:p>
            <a:pPr lvl="1" eaLnBrk="1" hangingPunct="1"/>
            <a:r>
              <a:rPr lang="en-US" altLang="en-US" sz="2400" dirty="0"/>
              <a:t>Year 1:	CF =    63,120 	</a:t>
            </a:r>
          </a:p>
          <a:p>
            <a:pPr lvl="1" eaLnBrk="1" hangingPunct="1"/>
            <a:r>
              <a:rPr lang="en-US" altLang="en-US" sz="2400" dirty="0"/>
              <a:t>Year 2:	CF =    70,800 	</a:t>
            </a:r>
          </a:p>
          <a:p>
            <a:pPr lvl="1" eaLnBrk="1" hangingPunct="1"/>
            <a:r>
              <a:rPr lang="en-US" altLang="en-US" sz="2400" dirty="0"/>
              <a:t>Year 3:	CF =    91,080 	</a:t>
            </a:r>
          </a:p>
          <a:p>
            <a:pPr lvl="1" eaLnBrk="1" hangingPunct="1"/>
            <a:endParaRPr lang="en-US" altLang="en-US" sz="2400" dirty="0"/>
          </a:p>
          <a:p>
            <a:pPr eaLnBrk="1" hangingPunct="1"/>
            <a:r>
              <a:rPr lang="en-US" altLang="en-US" sz="2400" dirty="0"/>
              <a:t>Your required return for assets of this risk is 12%.</a:t>
            </a:r>
          </a:p>
          <a:p>
            <a:pPr eaLnBrk="1" hangingPunct="1"/>
            <a:endParaRPr lang="en-US" altLang="en-US" sz="2400" dirty="0"/>
          </a:p>
          <a:p>
            <a:pPr eaLnBrk="1" hangingPunct="1"/>
            <a:r>
              <a:rPr lang="en-US" altLang="en-US" sz="2400" dirty="0"/>
              <a:t>We will use this same data later on. </a:t>
            </a:r>
          </a:p>
        </p:txBody>
      </p:sp>
    </p:spTree>
  </p:cSld>
  <p:clrMapOvr>
    <a:masterClrMapping/>
  </p:clrMapOvr>
  <p:transition>
    <p:fade thruBlk="1"/>
  </p:transition>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457200" y="152400"/>
            <a:ext cx="7962900" cy="1143000"/>
          </a:xfrm>
        </p:spPr>
        <p:txBody>
          <a:bodyPr/>
          <a:lstStyle/>
          <a:p>
            <a:pPr eaLnBrk="1" hangingPunct="1"/>
            <a:r>
              <a:rPr lang="en-US" altLang="en-US"/>
              <a:t>Computing NPV for the Project</a:t>
            </a:r>
          </a:p>
        </p:txBody>
      </p:sp>
      <p:sp>
        <p:nvSpPr>
          <p:cNvPr id="32771" name="Rectangle 3"/>
          <p:cNvSpPr>
            <a:spLocks noGrp="1" noChangeArrowheads="1"/>
          </p:cNvSpPr>
          <p:nvPr>
            <p:ph type="body" sz="half" idx="1"/>
          </p:nvPr>
        </p:nvSpPr>
        <p:spPr>
          <a:xfrm>
            <a:off x="457200" y="1474788"/>
            <a:ext cx="8229600" cy="3427412"/>
          </a:xfrm>
          <a:noFill/>
        </p:spPr>
        <p:txBody>
          <a:bodyPr/>
          <a:lstStyle/>
          <a:p>
            <a:pPr eaLnBrk="1" hangingPunct="1"/>
            <a:r>
              <a:rPr lang="en-US" altLang="en-US" sz="2800"/>
              <a:t>Using the formula:</a:t>
            </a:r>
          </a:p>
          <a:p>
            <a:pPr lvl="1" eaLnBrk="1" hangingPunct="1"/>
            <a:endParaRPr lang="en-US" altLang="en-US" sz="2400"/>
          </a:p>
          <a:p>
            <a:pPr lvl="1" eaLnBrk="1" hangingPunct="1"/>
            <a:endParaRPr lang="en-US" altLang="en-US" sz="800"/>
          </a:p>
          <a:p>
            <a:pPr lvl="1" eaLnBrk="1" hangingPunct="1">
              <a:buFontTx/>
              <a:buNone/>
            </a:pPr>
            <a:r>
              <a:rPr lang="en-US" altLang="en-US" sz="2400"/>
              <a:t>	NPV = -165,000/(1.12)</a:t>
            </a:r>
            <a:r>
              <a:rPr lang="en-US" altLang="en-US" sz="2400" baseline="30000"/>
              <a:t>0</a:t>
            </a:r>
            <a:r>
              <a:rPr lang="en-US" altLang="en-US" sz="2400"/>
              <a:t> + 63,120/(1.12)</a:t>
            </a:r>
            <a:r>
              <a:rPr lang="en-US" altLang="en-US" sz="2400" baseline="30000"/>
              <a:t>1</a:t>
            </a:r>
            <a:r>
              <a:rPr lang="en-US" altLang="en-US" sz="2400"/>
              <a:t> + 70,800/(1.12)</a:t>
            </a:r>
            <a:r>
              <a:rPr lang="en-US" altLang="en-US" sz="2400" baseline="30000"/>
              <a:t>2</a:t>
            </a:r>
            <a:r>
              <a:rPr lang="en-US" altLang="en-US" sz="2400"/>
              <a:t> + 91,080/(1.12)</a:t>
            </a:r>
            <a:r>
              <a:rPr lang="en-US" altLang="en-US" sz="2400" baseline="30000"/>
              <a:t>3</a:t>
            </a:r>
            <a:r>
              <a:rPr lang="en-US" altLang="en-US" sz="2400"/>
              <a:t> = 12,627.41</a:t>
            </a:r>
          </a:p>
          <a:p>
            <a:pPr eaLnBrk="1" hangingPunct="1">
              <a:buFontTx/>
              <a:buNone/>
            </a:pPr>
            <a:endParaRPr lang="en-US" altLang="en-US" sz="2800" i="1"/>
          </a:p>
        </p:txBody>
      </p:sp>
      <p:graphicFrame>
        <p:nvGraphicFramePr>
          <p:cNvPr id="32772" name="Object 12"/>
          <p:cNvGraphicFramePr>
            <a:graphicFrameLocks noGrp="1" noChangeAspect="1"/>
          </p:cNvGraphicFramePr>
          <p:nvPr>
            <p:ph sz="quarter" idx="2"/>
            <p:extLst>
              <p:ext uri="{D42A27DB-BD31-4B8C-83A1-F6EECF244321}">
                <p14:modId xmlns:p14="http://schemas.microsoft.com/office/powerpoint/2010/main" val="2852093416"/>
              </p:ext>
            </p:extLst>
          </p:nvPr>
        </p:nvGraphicFramePr>
        <p:xfrm>
          <a:off x="863600" y="3832225"/>
          <a:ext cx="6477000" cy="2138363"/>
        </p:xfrm>
        <a:graphic>
          <a:graphicData uri="http://schemas.openxmlformats.org/presentationml/2006/ole">
            <mc:AlternateContent xmlns:mc="http://schemas.openxmlformats.org/markup-compatibility/2006">
              <mc:Choice xmlns:v="urn:schemas-microsoft-com:vml" Requires="v">
                <p:oleObj name="Worksheet" r:id="rId3" imgW="4787753" imgH="1581081" progId="Excel.Sheet.8">
                  <p:embed/>
                </p:oleObj>
              </mc:Choice>
              <mc:Fallback>
                <p:oleObj name="Worksheet" r:id="rId3" imgW="4787753" imgH="1581081" progId="Excel.Sheet.8">
                  <p:embed/>
                  <p:pic>
                    <p:nvPicPr>
                      <p:cNvPr id="0" name="Object 12"/>
                      <p:cNvPicPr>
                        <a:picLocks noChangeAspect="1" noChangeArrowheads="1"/>
                      </p:cNvPicPr>
                      <p:nvPr/>
                    </p:nvPicPr>
                    <p:blipFill>
                      <a:blip r:embed="rId4"/>
                      <a:srcRect/>
                      <a:stretch>
                        <a:fillRect/>
                      </a:stretch>
                    </p:blipFill>
                    <p:spPr bwMode="auto">
                      <a:xfrm>
                        <a:off x="863600" y="3832225"/>
                        <a:ext cx="6477000" cy="21383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graphicFrame>
        <p:nvGraphicFramePr>
          <p:cNvPr id="32773" name="Object 13"/>
          <p:cNvGraphicFramePr>
            <a:graphicFrameLocks noGrp="1" noChangeAspect="1"/>
          </p:cNvGraphicFramePr>
          <p:nvPr>
            <p:ph sz="quarter" idx="3"/>
          </p:nvPr>
        </p:nvGraphicFramePr>
        <p:xfrm>
          <a:off x="4102100" y="1295400"/>
          <a:ext cx="2976563" cy="1065213"/>
        </p:xfrm>
        <a:graphic>
          <a:graphicData uri="http://schemas.openxmlformats.org/presentationml/2006/ole">
            <mc:AlternateContent xmlns:mc="http://schemas.openxmlformats.org/markup-compatibility/2006">
              <mc:Choice xmlns:v="urn:schemas-microsoft-com:vml" Requires="v">
                <p:oleObj name="Equation" r:id="rId5" imgW="1206500" imgH="431800" progId="Equation.3">
                  <p:embed/>
                </p:oleObj>
              </mc:Choice>
              <mc:Fallback>
                <p:oleObj name="Equation" r:id="rId5" imgW="1206500" imgH="431800" progId="Equation.3">
                  <p:embed/>
                  <p:pic>
                    <p:nvPicPr>
                      <p:cNvPr id="0" name="Object 1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02100" y="1295400"/>
                        <a:ext cx="2976563" cy="10652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transition>
    <p:fade thruBlk="1"/>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07973A3-1F91-4E12-A061-C2192AFEBC60}"/>
              </a:ext>
            </a:extLst>
          </p:cNvPr>
          <p:cNvSpPr txBox="1">
            <a:spLocks noChangeArrowheads="1"/>
          </p:cNvSpPr>
          <p:nvPr/>
        </p:nvSpPr>
        <p:spPr>
          <a:xfrm>
            <a:off x="493512" y="545939"/>
            <a:ext cx="7981950" cy="808299"/>
          </a:xfrm>
          <a:prstGeom prst="rect">
            <a:avLst/>
          </a:prstGeom>
        </p:spPr>
        <p:txBody>
          <a:bodyPr/>
          <a:lstStyle>
            <a:lvl1pPr algn="ctr" rtl="0" eaLnBrk="0" fontAlgn="base" hangingPunct="0">
              <a:spcBef>
                <a:spcPct val="0"/>
              </a:spcBef>
              <a:spcAft>
                <a:spcPct val="0"/>
              </a:spcAft>
              <a:defRPr sz="3600" b="1">
                <a:solidFill>
                  <a:srgbClr val="0000FF"/>
                </a:solidFill>
                <a:latin typeface="+mj-lt"/>
                <a:ea typeface="+mj-ea"/>
                <a:cs typeface="+mj-cs"/>
              </a:defRPr>
            </a:lvl1pPr>
            <a:lvl2pPr algn="ctr" rtl="0" eaLnBrk="0" fontAlgn="base" hangingPunct="0">
              <a:spcBef>
                <a:spcPct val="0"/>
              </a:spcBef>
              <a:spcAft>
                <a:spcPct val="0"/>
              </a:spcAft>
              <a:defRPr sz="3600" b="1">
                <a:solidFill>
                  <a:srgbClr val="0000FF"/>
                </a:solidFill>
                <a:latin typeface="Cambria" panose="02040503050406030204" pitchFamily="18" charset="0"/>
              </a:defRPr>
            </a:lvl2pPr>
            <a:lvl3pPr algn="ctr" rtl="0" eaLnBrk="0" fontAlgn="base" hangingPunct="0">
              <a:spcBef>
                <a:spcPct val="0"/>
              </a:spcBef>
              <a:spcAft>
                <a:spcPct val="0"/>
              </a:spcAft>
              <a:defRPr sz="3600" b="1">
                <a:solidFill>
                  <a:srgbClr val="0000FF"/>
                </a:solidFill>
                <a:latin typeface="Cambria" panose="02040503050406030204" pitchFamily="18" charset="0"/>
              </a:defRPr>
            </a:lvl3pPr>
            <a:lvl4pPr algn="ctr" rtl="0" eaLnBrk="0" fontAlgn="base" hangingPunct="0">
              <a:spcBef>
                <a:spcPct val="0"/>
              </a:spcBef>
              <a:spcAft>
                <a:spcPct val="0"/>
              </a:spcAft>
              <a:defRPr sz="3600" b="1">
                <a:solidFill>
                  <a:srgbClr val="0000FF"/>
                </a:solidFill>
                <a:latin typeface="Cambria" panose="02040503050406030204" pitchFamily="18" charset="0"/>
              </a:defRPr>
            </a:lvl4pPr>
            <a:lvl5pPr algn="ctr" rtl="0" eaLnBrk="0" fontAlgn="base" hangingPunct="0">
              <a:spcBef>
                <a:spcPct val="0"/>
              </a:spcBef>
              <a:spcAft>
                <a:spcPct val="0"/>
              </a:spcAft>
              <a:defRPr sz="3600" b="1">
                <a:solidFill>
                  <a:srgbClr val="0000FF"/>
                </a:solidFill>
                <a:latin typeface="Cambria" panose="02040503050406030204" pitchFamily="18"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r>
              <a:rPr lang="en-US" altLang="en-US" sz="2800" kern="0" dirty="0">
                <a:solidFill>
                  <a:srgbClr val="FF0000"/>
                </a:solidFill>
              </a:rPr>
              <a:t>Calculating NPVs with Excel (NPV Function)</a:t>
            </a:r>
          </a:p>
        </p:txBody>
      </p:sp>
      <p:pic>
        <p:nvPicPr>
          <p:cNvPr id="4" name="Screen Recording 3">
            <a:hlinkClick r:id="" action="ppaction://media"/>
            <a:extLst>
              <a:ext uri="{FF2B5EF4-FFF2-40B4-BE49-F238E27FC236}">
                <a16:creationId xmlns:a16="http://schemas.microsoft.com/office/drawing/2014/main" id="{49AAD2D9-E7C7-4D09-9A72-F02F2DE4044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08344" y="1354238"/>
            <a:ext cx="8669438" cy="4757195"/>
          </a:xfrm>
          <a:prstGeom prst="rect">
            <a:avLst/>
          </a:prstGeom>
        </p:spPr>
      </p:pic>
    </p:spTree>
    <p:extLst>
      <p:ext uri="{BB962C8B-B14F-4D97-AF65-F5344CB8AC3E}">
        <p14:creationId xmlns:p14="http://schemas.microsoft.com/office/powerpoint/2010/main" val="3040257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550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8788" y="152400"/>
            <a:ext cx="7981950" cy="1143000"/>
          </a:xfrm>
        </p:spPr>
        <p:txBody>
          <a:bodyPr/>
          <a:lstStyle/>
          <a:p>
            <a:pPr eaLnBrk="1" hangingPunct="1"/>
            <a:r>
              <a:rPr lang="en-US" altLang="en-US" dirty="0"/>
              <a:t>Calculating NPVs with Excel Review</a:t>
            </a:r>
          </a:p>
        </p:txBody>
      </p:sp>
      <p:sp>
        <p:nvSpPr>
          <p:cNvPr id="36867" name="Rectangle 3"/>
          <p:cNvSpPr>
            <a:spLocks noGrp="1" noChangeArrowheads="1"/>
          </p:cNvSpPr>
          <p:nvPr>
            <p:ph type="body" sz="half" idx="1"/>
          </p:nvPr>
        </p:nvSpPr>
        <p:spPr>
          <a:xfrm>
            <a:off x="182563" y="1109663"/>
            <a:ext cx="8842375" cy="2133600"/>
          </a:xfrm>
        </p:spPr>
        <p:txBody>
          <a:bodyPr/>
          <a:lstStyle/>
          <a:p>
            <a:pPr eaLnBrk="1" hangingPunct="1"/>
            <a:r>
              <a:rPr lang="en-US" altLang="en-US" sz="2400"/>
              <a:t>NPV function: =NPV(rate,CF01:CFnn)</a:t>
            </a:r>
          </a:p>
          <a:p>
            <a:pPr lvl="1" eaLnBrk="1" hangingPunct="1"/>
            <a:r>
              <a:rPr lang="en-US" altLang="en-US" sz="2000"/>
              <a:t>First parameter = required return entered as a decimal (5% = .05)</a:t>
            </a:r>
          </a:p>
          <a:p>
            <a:pPr lvl="1" eaLnBrk="1" hangingPunct="1"/>
            <a:r>
              <a:rPr lang="en-US" altLang="en-US" sz="2000"/>
              <a:t>Second parameter = range of cash flows </a:t>
            </a:r>
            <a:r>
              <a:rPr lang="en-US" altLang="en-US" sz="2000" i="1"/>
              <a:t>beginning with year 1</a:t>
            </a:r>
            <a:endParaRPr lang="en-US" altLang="en-US" sz="2000"/>
          </a:p>
          <a:p>
            <a:pPr eaLnBrk="1" hangingPunct="1"/>
            <a:r>
              <a:rPr lang="en-US" altLang="en-US" sz="2400"/>
              <a:t>After computing NPV, subtract the initial investment (CF0)</a:t>
            </a:r>
          </a:p>
        </p:txBody>
      </p:sp>
      <p:graphicFrame>
        <p:nvGraphicFramePr>
          <p:cNvPr id="36868" name="Object 8"/>
          <p:cNvGraphicFramePr>
            <a:graphicFrameLocks noGrp="1" noChangeAspect="1"/>
          </p:cNvGraphicFramePr>
          <p:nvPr>
            <p:ph sz="half" idx="2"/>
          </p:nvPr>
        </p:nvGraphicFramePr>
        <p:xfrm>
          <a:off x="631825" y="3038475"/>
          <a:ext cx="7134225" cy="3011488"/>
        </p:xfrm>
        <a:graphic>
          <a:graphicData uri="http://schemas.openxmlformats.org/presentationml/2006/ole">
            <mc:AlternateContent xmlns:mc="http://schemas.openxmlformats.org/markup-compatibility/2006">
              <mc:Choice xmlns:v="urn:schemas-microsoft-com:vml" Requires="v">
                <p:oleObj name="Worksheet" r:id="rId3" imgW="5133613" imgH="2121390" progId="Excel.Sheet.8">
                  <p:embed/>
                </p:oleObj>
              </mc:Choice>
              <mc:Fallback>
                <p:oleObj name="Worksheet" r:id="rId3" imgW="5133613" imgH="2121390" progId="Excel.Sheet.8">
                  <p:embed/>
                  <p:pic>
                    <p:nvPicPr>
                      <p:cNvPr id="0" name="Object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1825" y="3038475"/>
                        <a:ext cx="7134225" cy="3011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transition>
    <p:fade thruBlk="1"/>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Oval 25"/>
          <p:cNvSpPr>
            <a:spLocks noChangeArrowheads="1"/>
          </p:cNvSpPr>
          <p:nvPr/>
        </p:nvSpPr>
        <p:spPr bwMode="auto">
          <a:xfrm>
            <a:off x="6350000" y="1925638"/>
            <a:ext cx="1120775" cy="1219200"/>
          </a:xfrm>
          <a:prstGeom prst="ellipse">
            <a:avLst/>
          </a:prstGeom>
          <a:noFill/>
          <a:ln w="28575">
            <a:solidFill>
              <a:srgbClr val="CC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lgn="ctr" eaLnBrk="1" hangingPunct="1">
              <a:spcBef>
                <a:spcPct val="0"/>
              </a:spcBef>
              <a:buFontTx/>
              <a:buNone/>
            </a:pPr>
            <a:endParaRPr lang="en-US" altLang="en-US" sz="1800" b="0">
              <a:latin typeface="Arial" panose="020B0604020202020204" pitchFamily="34" charset="0"/>
            </a:endParaRPr>
          </a:p>
        </p:txBody>
      </p:sp>
      <p:sp>
        <p:nvSpPr>
          <p:cNvPr id="38915" name="Rectangle 21"/>
          <p:cNvSpPr>
            <a:spLocks noChangeArrowheads="1"/>
          </p:cNvSpPr>
          <p:nvPr/>
        </p:nvSpPr>
        <p:spPr bwMode="auto">
          <a:xfrm>
            <a:off x="804863" y="1620838"/>
            <a:ext cx="4965700" cy="1828800"/>
          </a:xfrm>
          <a:prstGeom prst="rect">
            <a:avLst/>
          </a:prstGeom>
          <a:noFill/>
          <a:ln w="28575" algn="ctr">
            <a:solidFill>
              <a:srgbClr val="CC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lgn="ctr" eaLnBrk="1" hangingPunct="1">
              <a:spcBef>
                <a:spcPct val="0"/>
              </a:spcBef>
              <a:buFontTx/>
              <a:buNone/>
            </a:pPr>
            <a:endParaRPr lang="en-US" altLang="en-US" sz="1800" b="0">
              <a:latin typeface="Arial" panose="020B0604020202020204" pitchFamily="34" charset="0"/>
            </a:endParaRPr>
          </a:p>
        </p:txBody>
      </p:sp>
      <p:sp>
        <p:nvSpPr>
          <p:cNvPr id="38916" name="Rectangle 22"/>
          <p:cNvSpPr>
            <a:spLocks noGrp="1" noChangeArrowheads="1"/>
          </p:cNvSpPr>
          <p:nvPr>
            <p:ph type="title"/>
          </p:nvPr>
        </p:nvSpPr>
        <p:spPr>
          <a:xfrm>
            <a:off x="457200" y="219075"/>
            <a:ext cx="7688263" cy="1387475"/>
          </a:xfrm>
          <a:noFill/>
        </p:spPr>
        <p:txBody>
          <a:bodyPr/>
          <a:lstStyle/>
          <a:p>
            <a:pPr eaLnBrk="1" hangingPunct="1">
              <a:lnSpc>
                <a:spcPct val="110000"/>
              </a:lnSpc>
            </a:pPr>
            <a:r>
              <a:rPr lang="en-US" altLang="en-US"/>
              <a:t>Net Present Value (in Excel)</a:t>
            </a:r>
            <a:br>
              <a:rPr lang="en-US" altLang="en-US"/>
            </a:br>
            <a:r>
              <a:rPr lang="en-US" altLang="en-US"/>
              <a:t>Sum of the PVs of all cash flows.</a:t>
            </a:r>
          </a:p>
        </p:txBody>
      </p:sp>
      <p:graphicFrame>
        <p:nvGraphicFramePr>
          <p:cNvPr id="38917" name="Object 28"/>
          <p:cNvGraphicFramePr>
            <a:graphicFrameLocks noGrp="1" noChangeAspect="1"/>
          </p:cNvGraphicFramePr>
          <p:nvPr>
            <p:ph sz="half" idx="2"/>
          </p:nvPr>
        </p:nvGraphicFramePr>
        <p:xfrm>
          <a:off x="804863" y="1728788"/>
          <a:ext cx="6665912" cy="1754187"/>
        </p:xfrm>
        <a:graphic>
          <a:graphicData uri="http://schemas.openxmlformats.org/presentationml/2006/ole">
            <mc:AlternateContent xmlns:mc="http://schemas.openxmlformats.org/markup-compatibility/2006">
              <mc:Choice xmlns:v="urn:schemas-microsoft-com:vml" Requires="v">
                <p:oleObj name="Equation" r:id="rId3" imgW="1587500" imgH="431800" progId="Equation.DSMT4">
                  <p:embed/>
                </p:oleObj>
              </mc:Choice>
              <mc:Fallback>
                <p:oleObj name="Equation" r:id="rId3" imgW="1587500" imgH="431800" progId="Equation.DSMT4">
                  <p:embed/>
                  <p:pic>
                    <p:nvPicPr>
                      <p:cNvPr id="0" name="Object 2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4863" y="1728788"/>
                        <a:ext cx="6665912"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0" name="Rectangle 3"/>
          <p:cNvSpPr txBox="1">
            <a:spLocks noChangeArrowheads="1"/>
          </p:cNvSpPr>
          <p:nvPr/>
        </p:nvSpPr>
        <p:spPr bwMode="auto">
          <a:xfrm>
            <a:off x="457200" y="3552825"/>
            <a:ext cx="8120063" cy="283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j-lt"/>
                <a:ea typeface="+mn-ea"/>
                <a:cs typeface="+mn-cs"/>
              </a:defRPr>
            </a:lvl1pPr>
            <a:lvl2pPr marL="742950" indent="-285750" algn="l" rtl="0" eaLnBrk="0" fontAlgn="base" hangingPunct="0">
              <a:spcBef>
                <a:spcPct val="20000"/>
              </a:spcBef>
              <a:spcAft>
                <a:spcPct val="0"/>
              </a:spcAft>
              <a:buChar char="–"/>
              <a:defRPr sz="2400" b="1">
                <a:solidFill>
                  <a:schemeClr val="tx1"/>
                </a:solidFill>
                <a:latin typeface="+mj-lt"/>
              </a:defRPr>
            </a:lvl2pPr>
            <a:lvl3pPr marL="1143000" indent="-228600" algn="l" rtl="0" eaLnBrk="0" fontAlgn="base" hangingPunct="0">
              <a:spcBef>
                <a:spcPct val="20000"/>
              </a:spcBef>
              <a:spcAft>
                <a:spcPct val="0"/>
              </a:spcAft>
              <a:buChar char="•"/>
              <a:defRPr sz="2000" b="1">
                <a:solidFill>
                  <a:schemeClr val="tx1"/>
                </a:solidFill>
                <a:latin typeface="+mj-lt"/>
              </a:defRPr>
            </a:lvl3pPr>
            <a:lvl4pPr marL="1600200" indent="-228600" algn="l" rtl="0" eaLnBrk="0" fontAlgn="base" hangingPunct="0">
              <a:spcBef>
                <a:spcPct val="20000"/>
              </a:spcBef>
              <a:spcAft>
                <a:spcPct val="0"/>
              </a:spcAft>
              <a:buChar char="–"/>
              <a:defRPr sz="1800" b="1">
                <a:solidFill>
                  <a:schemeClr val="tx1"/>
                </a:solidFill>
                <a:latin typeface="+mj-lt"/>
              </a:defRPr>
            </a:lvl4pPr>
            <a:lvl5pPr marL="2057400" indent="-228600" algn="l" rtl="0" eaLnBrk="0" fontAlgn="base" hangingPunct="0">
              <a:spcBef>
                <a:spcPct val="20000"/>
              </a:spcBef>
              <a:spcAft>
                <a:spcPct val="0"/>
              </a:spcAft>
              <a:buChar char="»"/>
              <a:defRPr sz="1800" b="1">
                <a:solidFill>
                  <a:schemeClr val="tx1"/>
                </a:solidFill>
                <a:latin typeface="+mj-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eaLnBrk="1" hangingPunct="1">
              <a:lnSpc>
                <a:spcPct val="90000"/>
              </a:lnSpc>
              <a:defRPr/>
            </a:pPr>
            <a:r>
              <a:rPr lang="en-US" altLang="en-US" sz="2400" kern="0" dirty="0"/>
              <a:t>NPV =  PV inflows – Cost </a:t>
            </a:r>
          </a:p>
          <a:p>
            <a:pPr lvl="1" eaLnBrk="1" hangingPunct="1">
              <a:lnSpc>
                <a:spcPct val="90000"/>
              </a:lnSpc>
              <a:buFontTx/>
              <a:buNone/>
              <a:defRPr/>
            </a:pPr>
            <a:r>
              <a:rPr lang="en-US" altLang="en-US" kern="0" dirty="0"/>
              <a:t>   NPV=0 </a:t>
            </a:r>
            <a:r>
              <a:rPr lang="en-US" altLang="en-US" kern="0" dirty="0">
                <a:cs typeface="Arial" panose="020B0604020202020204" pitchFamily="34" charset="0"/>
              </a:rPr>
              <a:t>→ Project’s inflows are “exactly sufficient to repay the invested capital and provide the required rate of return”</a:t>
            </a:r>
          </a:p>
          <a:p>
            <a:pPr lvl="1" eaLnBrk="1" hangingPunct="1">
              <a:lnSpc>
                <a:spcPct val="90000"/>
              </a:lnSpc>
              <a:buFontTx/>
              <a:buNone/>
              <a:defRPr/>
            </a:pPr>
            <a:endParaRPr lang="en-US" altLang="en-US" kern="0" dirty="0"/>
          </a:p>
          <a:p>
            <a:pPr eaLnBrk="1" hangingPunct="1">
              <a:lnSpc>
                <a:spcPct val="90000"/>
              </a:lnSpc>
              <a:defRPr/>
            </a:pPr>
            <a:r>
              <a:rPr lang="en-US" altLang="en-US" sz="2400" kern="0" dirty="0"/>
              <a:t>NPV = net gain in shareholder wealth</a:t>
            </a:r>
          </a:p>
          <a:p>
            <a:pPr eaLnBrk="1" hangingPunct="1">
              <a:lnSpc>
                <a:spcPct val="90000"/>
              </a:lnSpc>
              <a:defRPr/>
            </a:pPr>
            <a:endParaRPr lang="en-US" altLang="en-US" sz="2400" kern="0" dirty="0"/>
          </a:p>
          <a:p>
            <a:pPr eaLnBrk="1" hangingPunct="1">
              <a:lnSpc>
                <a:spcPct val="90000"/>
              </a:lnSpc>
              <a:defRPr/>
            </a:pPr>
            <a:r>
              <a:rPr lang="en-US" altLang="en-US" sz="2400" kern="0" dirty="0"/>
              <a:t>Rule: Accept project if NPV &gt; 0</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671513" y="182563"/>
            <a:ext cx="7688262" cy="603250"/>
          </a:xfrm>
        </p:spPr>
        <p:txBody>
          <a:bodyPr/>
          <a:lstStyle/>
          <a:p>
            <a:r>
              <a:rPr lang="en-US" altLang="en-US"/>
              <a:t>NPV</a:t>
            </a:r>
          </a:p>
        </p:txBody>
      </p:sp>
      <p:sp>
        <p:nvSpPr>
          <p:cNvPr id="30723" name="Rectangle 2"/>
          <p:cNvSpPr>
            <a:spLocks noChangeArrowheads="1"/>
          </p:cNvSpPr>
          <p:nvPr/>
        </p:nvSpPr>
        <p:spPr bwMode="auto">
          <a:xfrm>
            <a:off x="374650" y="785813"/>
            <a:ext cx="8440738"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b="1" dirty="0">
                <a:latin typeface="+mj-lt"/>
              </a:rPr>
              <a:t>To see how we might go about estimating NPV, suppose we believe the cash revenues from our fertilizer business will be $20,000 per year, assuming everything goes as expected. </a:t>
            </a:r>
          </a:p>
          <a:p>
            <a:pPr>
              <a:defRPr/>
            </a:pPr>
            <a:endParaRPr lang="en-US" altLang="en-US" b="1" dirty="0">
              <a:latin typeface="+mj-lt"/>
            </a:endParaRPr>
          </a:p>
          <a:p>
            <a:pPr>
              <a:defRPr/>
            </a:pPr>
            <a:r>
              <a:rPr lang="en-US" altLang="en-US" b="1" dirty="0">
                <a:latin typeface="+mj-lt"/>
              </a:rPr>
              <a:t>Cash costs (including taxes) will be $14,000 per year. We will wind down the business in eight years. The plant, property, and equipment will be worth $2,000 as salvage at that time. </a:t>
            </a:r>
          </a:p>
          <a:p>
            <a:pPr>
              <a:defRPr/>
            </a:pPr>
            <a:endParaRPr lang="en-US" altLang="en-US" b="1" dirty="0">
              <a:latin typeface="+mj-lt"/>
            </a:endParaRPr>
          </a:p>
          <a:p>
            <a:pPr>
              <a:defRPr/>
            </a:pPr>
            <a:r>
              <a:rPr lang="en-US" altLang="en-US" b="1" dirty="0">
                <a:latin typeface="+mj-lt"/>
              </a:rPr>
              <a:t>The project costs $30,000 to launch. We use a 15 percent discount rate on new projects such as this one. Is this a good investment? If there are 1,000 shares of stock outstanding, what will be the effect on the price per share from taking the investment?</a:t>
            </a:r>
          </a:p>
        </p:txBody>
      </p:sp>
      <p:pic>
        <p:nvPicPr>
          <p:cNvPr id="40964" name="Picture 2" descr="http://textflow.mheducation.com/figures/0077511255/ros34752_0801_lg.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1038" y="4376738"/>
            <a:ext cx="7678737" cy="2051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3" descr="http://textflow.mheducation.com/figures/0077511255/ros34752_uneq08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 y="546100"/>
            <a:ext cx="7278688" cy="1063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7" name="Rectangle 4"/>
          <p:cNvSpPr>
            <a:spLocks noChangeArrowheads="1"/>
          </p:cNvSpPr>
          <p:nvPr/>
        </p:nvSpPr>
        <p:spPr bwMode="auto">
          <a:xfrm>
            <a:off x="350838" y="4606925"/>
            <a:ext cx="8566150" cy="1785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1800">
                <a:latin typeface="Arial" panose="020B0604020202020204" pitchFamily="34" charset="0"/>
              </a:rPr>
              <a:t>When we compare this to the $30,000 estimated cost, the NPV is: -$2,422</a:t>
            </a:r>
          </a:p>
          <a:p>
            <a:pPr>
              <a:spcBef>
                <a:spcPct val="0"/>
              </a:spcBef>
              <a:buFontTx/>
              <a:buNone/>
            </a:pPr>
            <a:r>
              <a:rPr lang="en-US" altLang="en-US" sz="1800">
                <a:latin typeface="Arial" panose="020B0604020202020204" pitchFamily="34" charset="0"/>
              </a:rPr>
              <a:t>  </a:t>
            </a:r>
          </a:p>
          <a:p>
            <a:pPr>
              <a:spcBef>
                <a:spcPct val="0"/>
              </a:spcBef>
              <a:buFontTx/>
              <a:buNone/>
            </a:pPr>
            <a:r>
              <a:rPr lang="en-US" altLang="en-US" sz="1800">
                <a:latin typeface="Arial" panose="020B0604020202020204" pitchFamily="34" charset="0"/>
              </a:rPr>
              <a:t>Therefore, this is </a:t>
            </a:r>
            <a:r>
              <a:rPr lang="en-US" altLang="en-US" sz="1800" i="1">
                <a:latin typeface="Arial" panose="020B0604020202020204" pitchFamily="34" charset="0"/>
              </a:rPr>
              <a:t>not</a:t>
            </a:r>
            <a:r>
              <a:rPr lang="en-US" altLang="en-US" sz="1800">
                <a:latin typeface="Arial" panose="020B0604020202020204" pitchFamily="34" charset="0"/>
              </a:rPr>
              <a:t> a good investment. Based on our estimates, taking it would </a:t>
            </a:r>
            <a:r>
              <a:rPr lang="en-US" altLang="en-US" sz="1800" i="1">
                <a:latin typeface="Arial" panose="020B0604020202020204" pitchFamily="34" charset="0"/>
              </a:rPr>
              <a:t>decrease</a:t>
            </a:r>
            <a:r>
              <a:rPr lang="en-US" altLang="en-US" sz="1800">
                <a:latin typeface="Arial" panose="020B0604020202020204" pitchFamily="34" charset="0"/>
              </a:rPr>
              <a:t> the total value of the stock by $2,422. With 1,000 shares outstanding, our best estimate of the impact of taking this project is a loss of value of $2,422. If 1000 shares, this is $2.422 per share</a:t>
            </a:r>
            <a:r>
              <a:rPr lang="en-US" altLang="en-US" sz="2000" b="0">
                <a:latin typeface="Arial" panose="020B0604020202020204" pitchFamily="34" charset="0"/>
              </a:rPr>
              <a:t>.</a:t>
            </a:r>
          </a:p>
        </p:txBody>
      </p:sp>
      <p:pic>
        <p:nvPicPr>
          <p:cNvPr id="41988" name="Picture 5" descr="http://textflow.mheducation.com/figures/0077511255/ros34752_uneq080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0913" y="1785938"/>
            <a:ext cx="6805612" cy="354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 name="Table 1"/>
          <p:cNvGraphicFramePr>
            <a:graphicFrameLocks noGrp="1"/>
          </p:cNvGraphicFramePr>
          <p:nvPr/>
        </p:nvGraphicFramePr>
        <p:xfrm>
          <a:off x="1965325" y="2693988"/>
          <a:ext cx="5067300" cy="1766888"/>
        </p:xfrm>
        <a:graphic>
          <a:graphicData uri="http://schemas.openxmlformats.org/drawingml/2006/table">
            <a:tbl>
              <a:tblPr>
                <a:tableStyleId>{5C22544A-7EE6-4342-B048-85BDC9FD1C3A}</a:tableStyleId>
              </a:tblPr>
              <a:tblGrid>
                <a:gridCol w="80010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1435100">
                  <a:extLst>
                    <a:ext uri="{9D8B030D-6E8A-4147-A177-3AD203B41FA5}">
                      <a16:colId xmlns:a16="http://schemas.microsoft.com/office/drawing/2014/main" val="20002"/>
                    </a:ext>
                  </a:extLst>
                </a:gridCol>
                <a:gridCol w="1460500">
                  <a:extLst>
                    <a:ext uri="{9D8B030D-6E8A-4147-A177-3AD203B41FA5}">
                      <a16:colId xmlns:a16="http://schemas.microsoft.com/office/drawing/2014/main" val="20003"/>
                    </a:ext>
                  </a:extLst>
                </a:gridCol>
              </a:tblGrid>
              <a:tr h="281965">
                <a:tc>
                  <a:txBody>
                    <a:bodyPr/>
                    <a:lstStyle/>
                    <a:p>
                      <a:pPr algn="ctr" fontAlgn="b"/>
                      <a:r>
                        <a:rPr lang="en-US" sz="1800" u="none" strike="noStrike" dirty="0">
                          <a:effectLst/>
                        </a:rPr>
                        <a:t>Rate</a:t>
                      </a:r>
                      <a:endParaRPr lang="en-US" sz="1800" b="1" i="0" u="none" strike="noStrike" dirty="0">
                        <a:solidFill>
                          <a:srgbClr val="000000"/>
                        </a:solidFill>
                        <a:effectLst/>
                        <a:latin typeface="Calibri" panose="020F0502020204030204" pitchFamily="34" charset="0"/>
                      </a:endParaRPr>
                    </a:p>
                  </a:txBody>
                  <a:tcPr marL="7620" marR="7620" marT="762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1800" u="none" strike="noStrike">
                          <a:effectLst/>
                        </a:rPr>
                        <a:t>0.15</a:t>
                      </a:r>
                      <a:endParaRPr lang="en-US" sz="1800" b="1" i="0" u="none" strike="noStrike">
                        <a:solidFill>
                          <a:srgbClr val="000000"/>
                        </a:solidFill>
                        <a:effectLst/>
                        <a:latin typeface="Calibri" panose="020F0502020204030204" pitchFamily="34" charset="0"/>
                      </a:endParaRPr>
                    </a:p>
                  </a:txBody>
                  <a:tcPr marL="7620" marR="7620" marT="762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endParaRPr lang="en-US" sz="1800" b="1" i="0" u="none" strike="noStrike">
                        <a:solidFill>
                          <a:srgbClr val="000000"/>
                        </a:solidFill>
                        <a:effectLst/>
                        <a:latin typeface="Calibri" panose="020F0502020204030204" pitchFamily="34" charset="0"/>
                      </a:endParaRPr>
                    </a:p>
                  </a:txBody>
                  <a:tcPr marL="7620" marR="7620" marT="762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endParaRPr lang="en-US" sz="1800" b="1" i="0" u="none" strike="noStrike">
                        <a:solidFill>
                          <a:srgbClr val="000000"/>
                        </a:solidFill>
                        <a:effectLst/>
                        <a:latin typeface="Calibri" panose="020F0502020204030204" pitchFamily="34" charset="0"/>
                      </a:endParaRPr>
                    </a:p>
                  </a:txBody>
                  <a:tcPr marL="7620" marR="7620" marT="762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281965">
                <a:tc>
                  <a:txBody>
                    <a:bodyPr/>
                    <a:lstStyle/>
                    <a:p>
                      <a:pPr algn="ctr" fontAlgn="b"/>
                      <a:r>
                        <a:rPr lang="en-US" sz="1800" u="none" strike="noStrike">
                          <a:effectLst/>
                        </a:rPr>
                        <a:t>Nper</a:t>
                      </a:r>
                      <a:endParaRPr lang="en-US" sz="1800" b="1" i="0" u="none" strike="noStrike">
                        <a:solidFill>
                          <a:srgbClr val="000000"/>
                        </a:solidFill>
                        <a:effectLst/>
                        <a:latin typeface="Calibri" panose="020F0502020204030204" pitchFamily="34" charset="0"/>
                      </a:endParaRPr>
                    </a:p>
                  </a:txBody>
                  <a:tcPr marL="7620" marR="7620" marT="762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1800" u="none" strike="noStrike">
                          <a:effectLst/>
                        </a:rPr>
                        <a:t>8</a:t>
                      </a:r>
                      <a:endParaRPr lang="en-US" sz="1800" b="1" i="0" u="none" strike="noStrike">
                        <a:solidFill>
                          <a:srgbClr val="000000"/>
                        </a:solidFill>
                        <a:effectLst/>
                        <a:latin typeface="Calibri" panose="020F0502020204030204" pitchFamily="34" charset="0"/>
                      </a:endParaRPr>
                    </a:p>
                  </a:txBody>
                  <a:tcPr marL="7620" marR="7620" marT="762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endParaRPr lang="en-US" sz="1800" b="1" i="0" u="none" strike="noStrike">
                        <a:solidFill>
                          <a:srgbClr val="000000"/>
                        </a:solidFill>
                        <a:effectLst/>
                        <a:latin typeface="Calibri" panose="020F0502020204030204" pitchFamily="34" charset="0"/>
                      </a:endParaRPr>
                    </a:p>
                  </a:txBody>
                  <a:tcPr marL="7620" marR="7620" marT="762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endParaRPr lang="en-US" sz="1800" b="1" i="0" u="none" strike="noStrike">
                        <a:solidFill>
                          <a:srgbClr val="000000"/>
                        </a:solidFill>
                        <a:effectLst/>
                        <a:latin typeface="Calibri" panose="020F0502020204030204" pitchFamily="34" charset="0"/>
                      </a:endParaRPr>
                    </a:p>
                  </a:txBody>
                  <a:tcPr marL="7620" marR="7620" marT="762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281965">
                <a:tc>
                  <a:txBody>
                    <a:bodyPr/>
                    <a:lstStyle/>
                    <a:p>
                      <a:pPr algn="ctr" fontAlgn="b"/>
                      <a:r>
                        <a:rPr lang="en-US" sz="1800" u="none" strike="noStrike">
                          <a:effectLst/>
                        </a:rPr>
                        <a:t>Pmt</a:t>
                      </a:r>
                      <a:endParaRPr lang="en-US" sz="1800" b="1" i="0" u="none" strike="noStrike">
                        <a:solidFill>
                          <a:srgbClr val="000000"/>
                        </a:solidFill>
                        <a:effectLst/>
                        <a:latin typeface="Calibri" panose="020F0502020204030204" pitchFamily="34" charset="0"/>
                      </a:endParaRPr>
                    </a:p>
                  </a:txBody>
                  <a:tcPr marL="7620" marR="7620" marT="762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1800" u="none" strike="noStrike">
                          <a:effectLst/>
                        </a:rPr>
                        <a:t>6000</a:t>
                      </a:r>
                      <a:endParaRPr lang="en-US" sz="1800" b="1" i="0" u="none" strike="noStrike">
                        <a:solidFill>
                          <a:srgbClr val="000000"/>
                        </a:solidFill>
                        <a:effectLst/>
                        <a:latin typeface="Calibri" panose="020F0502020204030204" pitchFamily="34" charset="0"/>
                      </a:endParaRPr>
                    </a:p>
                  </a:txBody>
                  <a:tcPr marL="7620" marR="7620" marT="762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endParaRPr lang="en-US" sz="1800" b="1" i="0" u="none" strike="noStrike">
                        <a:solidFill>
                          <a:srgbClr val="000000"/>
                        </a:solidFill>
                        <a:effectLst/>
                        <a:latin typeface="Calibri" panose="020F0502020204030204" pitchFamily="34" charset="0"/>
                      </a:endParaRPr>
                    </a:p>
                  </a:txBody>
                  <a:tcPr marL="7620" marR="7620" marT="762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endParaRPr lang="en-US" sz="1800" b="1" i="0" u="none" strike="noStrike">
                        <a:solidFill>
                          <a:srgbClr val="000000"/>
                        </a:solidFill>
                        <a:effectLst/>
                        <a:latin typeface="Calibri" panose="020F0502020204030204" pitchFamily="34" charset="0"/>
                      </a:endParaRPr>
                    </a:p>
                  </a:txBody>
                  <a:tcPr marL="7620" marR="7620" marT="762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281965">
                <a:tc>
                  <a:txBody>
                    <a:bodyPr/>
                    <a:lstStyle/>
                    <a:p>
                      <a:pPr algn="ctr" fontAlgn="b"/>
                      <a:r>
                        <a:rPr lang="en-US" sz="1800" u="none" strike="noStrike">
                          <a:effectLst/>
                        </a:rPr>
                        <a:t>Fv</a:t>
                      </a:r>
                      <a:endParaRPr lang="en-US" sz="1800" b="1" i="0" u="none" strike="noStrike">
                        <a:solidFill>
                          <a:srgbClr val="000000"/>
                        </a:solidFill>
                        <a:effectLst/>
                        <a:latin typeface="Calibri" panose="020F0502020204030204" pitchFamily="34" charset="0"/>
                      </a:endParaRPr>
                    </a:p>
                  </a:txBody>
                  <a:tcPr marL="7620" marR="7620" marT="762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1800" u="none" strike="noStrike">
                          <a:effectLst/>
                        </a:rPr>
                        <a:t>2000</a:t>
                      </a:r>
                      <a:endParaRPr lang="en-US" sz="1800" b="1" i="0" u="none" strike="noStrike">
                        <a:solidFill>
                          <a:srgbClr val="000000"/>
                        </a:solidFill>
                        <a:effectLst/>
                        <a:latin typeface="Calibri" panose="020F0502020204030204" pitchFamily="34" charset="0"/>
                      </a:endParaRPr>
                    </a:p>
                  </a:txBody>
                  <a:tcPr marL="7620" marR="7620" marT="762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1800" u="none" strike="noStrike" dirty="0">
                          <a:effectLst/>
                        </a:rPr>
                        <a:t>PV =</a:t>
                      </a:r>
                      <a:endParaRPr lang="en-US" sz="1800" b="1" i="0" u="none" strike="noStrike" dirty="0">
                        <a:solidFill>
                          <a:srgbClr val="000000"/>
                        </a:solidFill>
                        <a:effectLst/>
                        <a:latin typeface="Calibri" panose="020F0502020204030204" pitchFamily="34" charset="0"/>
                      </a:endParaRPr>
                    </a:p>
                  </a:txBody>
                  <a:tcPr marL="7620" marR="7620" marT="762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1800" u="none" strike="noStrike" dirty="0">
                          <a:effectLst/>
                        </a:rPr>
                        <a:t>($26,923.93)</a:t>
                      </a:r>
                      <a:endParaRPr lang="en-US" sz="1800" b="1" i="0" u="none" strike="noStrike" dirty="0">
                        <a:solidFill>
                          <a:srgbClr val="000000"/>
                        </a:solidFill>
                        <a:effectLst/>
                        <a:latin typeface="Calibri" panose="020F0502020204030204" pitchFamily="34" charset="0"/>
                      </a:endParaRPr>
                    </a:p>
                  </a:txBody>
                  <a:tcPr marL="7620" marR="7620" marT="762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15581">
                <a:tc>
                  <a:txBody>
                    <a:bodyPr/>
                    <a:lstStyle/>
                    <a:p>
                      <a:pPr algn="ctr" fontAlgn="b"/>
                      <a:endParaRPr lang="en-US" sz="1800" b="1" i="0" u="none" strike="noStrike">
                        <a:solidFill>
                          <a:srgbClr val="000000"/>
                        </a:solidFill>
                        <a:effectLst/>
                        <a:latin typeface="Calibri" panose="020F0502020204030204" pitchFamily="34" charset="0"/>
                      </a:endParaRPr>
                    </a:p>
                  </a:txBody>
                  <a:tcPr marL="7620" marR="7620" marT="762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endParaRPr lang="en-US" sz="1800" b="1" i="0" u="none" strike="noStrike">
                        <a:solidFill>
                          <a:srgbClr val="000000"/>
                        </a:solidFill>
                        <a:effectLst/>
                        <a:latin typeface="Calibri" panose="020F0502020204030204" pitchFamily="34" charset="0"/>
                      </a:endParaRPr>
                    </a:p>
                  </a:txBody>
                  <a:tcPr marL="7620" marR="7620" marT="762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1800" u="none" strike="noStrike" dirty="0">
                          <a:effectLst/>
                        </a:rPr>
                        <a:t>PV =</a:t>
                      </a:r>
                      <a:endParaRPr lang="en-US" sz="1800" b="1" i="0" u="none" strike="noStrike" dirty="0">
                        <a:solidFill>
                          <a:srgbClr val="000000"/>
                        </a:solidFill>
                        <a:effectLst/>
                        <a:latin typeface="Calibri" panose="020F0502020204030204" pitchFamily="34" charset="0"/>
                      </a:endParaRPr>
                    </a:p>
                  </a:txBody>
                  <a:tcPr marL="7620" marR="7620" marT="762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1800" u="none" strike="noStrike">
                          <a:effectLst/>
                        </a:rPr>
                        <a:t>($653.80)</a:t>
                      </a:r>
                      <a:endParaRPr lang="en-US" sz="1800" b="1" i="0" u="none" strike="noStrike">
                        <a:solidFill>
                          <a:srgbClr val="000000"/>
                        </a:solidFill>
                        <a:effectLst/>
                        <a:latin typeface="Calibri" panose="020F0502020204030204" pitchFamily="34" charset="0"/>
                      </a:endParaRPr>
                    </a:p>
                  </a:txBody>
                  <a:tcPr marL="7620" marR="7620" marT="762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323447">
                <a:tc>
                  <a:txBody>
                    <a:bodyPr/>
                    <a:lstStyle/>
                    <a:p>
                      <a:pPr algn="ctr" fontAlgn="b"/>
                      <a:endParaRPr lang="en-US" sz="1800" b="1" i="0" u="none" strike="noStrike">
                        <a:solidFill>
                          <a:srgbClr val="000000"/>
                        </a:solidFill>
                        <a:effectLst/>
                        <a:latin typeface="Calibri" panose="020F0502020204030204" pitchFamily="34" charset="0"/>
                      </a:endParaRPr>
                    </a:p>
                  </a:txBody>
                  <a:tcPr marL="7620" marR="7620" marT="762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endParaRPr lang="en-US" sz="1800" b="1" i="0" u="none" strike="noStrike" dirty="0">
                        <a:solidFill>
                          <a:srgbClr val="000000"/>
                        </a:solidFill>
                        <a:effectLst/>
                        <a:latin typeface="Calibri" panose="020F0502020204030204" pitchFamily="34" charset="0"/>
                      </a:endParaRPr>
                    </a:p>
                  </a:txBody>
                  <a:tcPr marL="7620" marR="7620" marT="762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1800" u="none" strike="noStrike" dirty="0">
                          <a:effectLst/>
                        </a:rPr>
                        <a:t>Total =</a:t>
                      </a:r>
                      <a:endParaRPr lang="en-US" sz="1800" b="1" i="0" u="none" strike="noStrike" dirty="0">
                        <a:solidFill>
                          <a:srgbClr val="000000"/>
                        </a:solidFill>
                        <a:effectLst/>
                        <a:latin typeface="Calibri" panose="020F0502020204030204" pitchFamily="34" charset="0"/>
                      </a:endParaRPr>
                    </a:p>
                  </a:txBody>
                  <a:tcPr marL="7620" marR="7620" marT="762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1800" u="none" strike="noStrike" dirty="0">
                          <a:effectLst/>
                        </a:rPr>
                        <a:t>($27,577.73)</a:t>
                      </a:r>
                      <a:endParaRPr lang="en-US" sz="1800" b="1" i="0" u="none" strike="noStrike" dirty="0">
                        <a:solidFill>
                          <a:srgbClr val="000000"/>
                        </a:solidFill>
                        <a:effectLst/>
                        <a:latin typeface="Calibri" panose="020F0502020204030204" pitchFamily="34" charset="0"/>
                      </a:endParaRPr>
                    </a:p>
                  </a:txBody>
                  <a:tcPr marL="7620" marR="7620" marT="762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42026" name="TextBox 2"/>
          <p:cNvSpPr txBox="1">
            <a:spLocks noChangeArrowheads="1"/>
          </p:cNvSpPr>
          <p:nvPr/>
        </p:nvSpPr>
        <p:spPr bwMode="auto">
          <a:xfrm>
            <a:off x="3446463" y="2132013"/>
            <a:ext cx="17748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1800">
                <a:solidFill>
                  <a:srgbClr val="00B050"/>
                </a:solidFill>
                <a:latin typeface="Arial" panose="020B0604020202020204" pitchFamily="34" charset="0"/>
              </a:rPr>
              <a:t>Excel Solution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descr="http://textflow.mheducation.com/figures/0077511255/ros34752_cut0_lg.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463" y="439738"/>
            <a:ext cx="8532812" cy="5875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B8EEF7C9-9261-4480-AD4C-0275BE49CBDA}"/>
              </a:ext>
            </a:extLst>
          </p:cNvPr>
          <p:cNvSpPr txBox="1"/>
          <p:nvPr/>
        </p:nvSpPr>
        <p:spPr>
          <a:xfrm>
            <a:off x="3395206" y="0"/>
            <a:ext cx="2031325" cy="584775"/>
          </a:xfrm>
          <a:prstGeom prst="rect">
            <a:avLst/>
          </a:prstGeom>
          <a:noFill/>
        </p:spPr>
        <p:txBody>
          <a:bodyPr wrap="none" rtlCol="0">
            <a:spAutoFit/>
          </a:bodyPr>
          <a:lstStyle/>
          <a:p>
            <a:r>
              <a:rPr lang="en-US" sz="3200" dirty="0">
                <a:solidFill>
                  <a:srgbClr val="FF0000"/>
                </a:solidFill>
              </a:rPr>
              <a:t>CAUTION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873125" y="174625"/>
            <a:ext cx="7688263" cy="785813"/>
          </a:xfrm>
        </p:spPr>
        <p:txBody>
          <a:bodyPr/>
          <a:lstStyle/>
          <a:p>
            <a:pPr eaLnBrk="1" hangingPunct="1"/>
            <a:r>
              <a:rPr lang="en-US" altLang="en-US"/>
              <a:t>NPV Method</a:t>
            </a:r>
          </a:p>
        </p:txBody>
      </p:sp>
      <p:sp>
        <p:nvSpPr>
          <p:cNvPr id="44035" name="Rectangle 3"/>
          <p:cNvSpPr>
            <a:spLocks noGrp="1" noChangeArrowheads="1"/>
          </p:cNvSpPr>
          <p:nvPr>
            <p:ph type="body" idx="1"/>
          </p:nvPr>
        </p:nvSpPr>
        <p:spPr>
          <a:xfrm>
            <a:off x="271463" y="960438"/>
            <a:ext cx="8643937" cy="4114800"/>
          </a:xfrm>
        </p:spPr>
        <p:txBody>
          <a:bodyPr/>
          <a:lstStyle/>
          <a:p>
            <a:pPr lvl="1" eaLnBrk="1" hangingPunct="1"/>
            <a:r>
              <a:rPr lang="en-US" altLang="en-US" sz="2400"/>
              <a:t>Meets all desirable criteria</a:t>
            </a:r>
          </a:p>
          <a:p>
            <a:pPr lvl="2" eaLnBrk="1" hangingPunct="1"/>
            <a:r>
              <a:rPr lang="en-US" altLang="en-US"/>
              <a:t>Considers all CFs</a:t>
            </a:r>
          </a:p>
          <a:p>
            <a:pPr lvl="2" eaLnBrk="1" hangingPunct="1"/>
            <a:r>
              <a:rPr lang="en-US" altLang="en-US"/>
              <a:t>Considers TVM</a:t>
            </a:r>
          </a:p>
          <a:p>
            <a:pPr lvl="2" eaLnBrk="1" hangingPunct="1"/>
            <a:r>
              <a:rPr lang="en-US" altLang="en-US"/>
              <a:t>Adjusts for risk</a:t>
            </a:r>
          </a:p>
          <a:p>
            <a:pPr lvl="2" eaLnBrk="1" hangingPunct="1"/>
            <a:r>
              <a:rPr lang="en-US" altLang="en-US"/>
              <a:t>Can rank mutually exclusive projects</a:t>
            </a:r>
          </a:p>
          <a:p>
            <a:pPr lvl="1" eaLnBrk="1" hangingPunct="1">
              <a:spcBef>
                <a:spcPct val="0"/>
              </a:spcBef>
            </a:pPr>
            <a:r>
              <a:rPr lang="en-US" altLang="en-US" sz="2400"/>
              <a:t>Directly related to increase in V</a:t>
            </a:r>
            <a:r>
              <a:rPr lang="en-US" altLang="en-US" sz="2400" baseline="-25000"/>
              <a:t>F </a:t>
            </a:r>
            <a:r>
              <a:rPr lang="en-US" altLang="en-US" sz="2400"/>
              <a:t>(value  of the firm)</a:t>
            </a:r>
            <a:endParaRPr lang="en-US" altLang="en-US" sz="2400" baseline="-25000"/>
          </a:p>
          <a:p>
            <a:pPr lvl="1" eaLnBrk="1" hangingPunct="1"/>
            <a:r>
              <a:rPr lang="en-US" altLang="en-US" sz="2400" u="sng"/>
              <a:t>Dominant method</a:t>
            </a:r>
            <a:r>
              <a:rPr lang="en-US" altLang="en-US" sz="2400"/>
              <a:t>; always prevails</a:t>
            </a:r>
          </a:p>
          <a:p>
            <a:pPr eaLnBrk="1" hangingPunct="1">
              <a:buFontTx/>
              <a:buNone/>
            </a:pPr>
            <a:endParaRPr lang="en-US" altLang="en-US" sz="3900"/>
          </a:p>
        </p:txBody>
      </p:sp>
      <p:pic>
        <p:nvPicPr>
          <p:cNvPr id="44036" name="Picture 5" descr="http://www.propertymetrics.com/wp-content/uploads/2013/08/26175.strip_.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3238" y="4095750"/>
            <a:ext cx="8058150" cy="229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754063" y="255588"/>
            <a:ext cx="7688262" cy="887412"/>
          </a:xfrm>
        </p:spPr>
        <p:txBody>
          <a:bodyPr/>
          <a:lstStyle/>
          <a:p>
            <a:pPr eaLnBrk="1" hangingPunct="1"/>
            <a:r>
              <a:rPr lang="en-US" altLang="en-US"/>
              <a:t>Payback Period</a:t>
            </a:r>
          </a:p>
        </p:txBody>
      </p:sp>
      <p:sp>
        <p:nvSpPr>
          <p:cNvPr id="44035" name="Rectangle 3"/>
          <p:cNvSpPr>
            <a:spLocks noGrp="1" noChangeArrowheads="1"/>
          </p:cNvSpPr>
          <p:nvPr>
            <p:ph type="body" idx="1"/>
          </p:nvPr>
        </p:nvSpPr>
        <p:spPr>
          <a:xfrm>
            <a:off x="420688" y="1308100"/>
            <a:ext cx="8355012" cy="4530725"/>
          </a:xfrm>
        </p:spPr>
        <p:txBody>
          <a:bodyPr/>
          <a:lstStyle/>
          <a:p>
            <a:pPr>
              <a:defRPr/>
            </a:pPr>
            <a:r>
              <a:rPr lang="en-US" sz="2400" dirty="0">
                <a:solidFill>
                  <a:srgbClr val="0070C0"/>
                </a:solidFill>
                <a:cs typeface="Arial" charset="0"/>
              </a:rPr>
              <a:t>Definition:</a:t>
            </a:r>
            <a:r>
              <a:rPr lang="en-US" sz="2400" dirty="0">
                <a:cs typeface="Arial" charset="0"/>
              </a:rPr>
              <a:t> How </a:t>
            </a:r>
            <a:r>
              <a:rPr lang="en-US" sz="2400" dirty="0">
                <a:solidFill>
                  <a:srgbClr val="0070C0"/>
                </a:solidFill>
                <a:cs typeface="Arial" charset="0"/>
              </a:rPr>
              <a:t>long</a:t>
            </a:r>
            <a:r>
              <a:rPr lang="en-US" sz="2400" dirty="0">
                <a:cs typeface="Arial" charset="0"/>
              </a:rPr>
              <a:t> does it take to get the initial cost back in a nominal sense?</a:t>
            </a:r>
          </a:p>
          <a:p>
            <a:pPr marL="1995488" indent="-1995488">
              <a:defRPr/>
            </a:pPr>
            <a:endParaRPr lang="en-US" sz="2400" dirty="0">
              <a:cs typeface="Arial" charset="0"/>
            </a:endParaRPr>
          </a:p>
          <a:p>
            <a:pPr>
              <a:defRPr/>
            </a:pPr>
            <a:r>
              <a:rPr lang="en-US" sz="2400" dirty="0">
                <a:solidFill>
                  <a:srgbClr val="0070C0"/>
                </a:solidFill>
                <a:cs typeface="Arial" charset="0"/>
              </a:rPr>
              <a:t>Computation:</a:t>
            </a:r>
          </a:p>
          <a:p>
            <a:pPr lvl="1">
              <a:buFont typeface="+mj-lt"/>
              <a:buAutoNum type="arabicPeriod"/>
              <a:defRPr/>
            </a:pPr>
            <a:r>
              <a:rPr lang="en-US" sz="2400" dirty="0">
                <a:cs typeface="Arial" charset="0"/>
              </a:rPr>
              <a:t>Estimate the cash flows</a:t>
            </a:r>
          </a:p>
          <a:p>
            <a:pPr lvl="1">
              <a:buFont typeface="+mj-lt"/>
              <a:buAutoNum type="arabicPeriod"/>
              <a:defRPr/>
            </a:pPr>
            <a:r>
              <a:rPr lang="en-US" sz="2400" dirty="0">
                <a:cs typeface="Arial" charset="0"/>
              </a:rPr>
              <a:t>Subtract the future cash flows from the initial cost until the initial investment has been recovered</a:t>
            </a:r>
          </a:p>
          <a:p>
            <a:pPr lvl="1">
              <a:buFont typeface="+mj-lt"/>
              <a:buAutoNum type="arabicPeriod"/>
              <a:defRPr/>
            </a:pPr>
            <a:endParaRPr lang="en-US" sz="2400" dirty="0">
              <a:cs typeface="Arial" charset="0"/>
            </a:endParaRPr>
          </a:p>
          <a:p>
            <a:pPr eaLnBrk="1" hangingPunct="1">
              <a:defRPr/>
            </a:pPr>
            <a:r>
              <a:rPr lang="en-US" altLang="en-US" sz="2400" dirty="0"/>
              <a:t>A “break-even” type measure</a:t>
            </a:r>
          </a:p>
          <a:p>
            <a:pPr eaLnBrk="1" hangingPunct="1">
              <a:defRPr/>
            </a:pPr>
            <a:r>
              <a:rPr lang="en-US" altLang="en-US" sz="2400" dirty="0"/>
              <a:t>Decision</a:t>
            </a:r>
            <a:r>
              <a:rPr lang="en-US" altLang="en-US" sz="2400" dirty="0">
                <a:solidFill>
                  <a:srgbClr val="CC0000"/>
                </a:solidFill>
              </a:rPr>
              <a:t> </a:t>
            </a:r>
            <a:r>
              <a:rPr lang="en-US" altLang="en-US" sz="2400" dirty="0"/>
              <a:t>Rule – </a:t>
            </a:r>
            <a:r>
              <a:rPr lang="en-US" altLang="en-US" sz="2400" i="1" dirty="0"/>
              <a:t>Accept if the payback period is less than some preset limit</a:t>
            </a:r>
            <a:endParaRPr lang="en-US" altLang="en-US" sz="2400" dirty="0"/>
          </a:p>
        </p:txBody>
      </p:sp>
    </p:spTree>
  </p:cSld>
  <p:clrMapOvr>
    <a:masterClrMapping/>
  </p:clrMapOvr>
  <p:transition>
    <p:fade thruBlk="1"/>
  </p:transition>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576263" y="230188"/>
            <a:ext cx="7943850" cy="1077751"/>
          </a:xfrm>
        </p:spPr>
        <p:txBody>
          <a:bodyPr/>
          <a:lstStyle/>
          <a:p>
            <a:pPr eaLnBrk="1" hangingPunct="1">
              <a:lnSpc>
                <a:spcPct val="90000"/>
              </a:lnSpc>
            </a:pPr>
            <a:r>
              <a:rPr lang="en-US" altLang="en-US" sz="3200" dirty="0"/>
              <a:t>Computing Payback for the Project We Looked at Earlier</a:t>
            </a:r>
          </a:p>
        </p:txBody>
      </p:sp>
      <p:sp>
        <p:nvSpPr>
          <p:cNvPr id="50179" name="Rectangle 3"/>
          <p:cNvSpPr>
            <a:spLocks noGrp="1" noChangeArrowheads="1"/>
          </p:cNvSpPr>
          <p:nvPr>
            <p:ph type="body" idx="1"/>
          </p:nvPr>
        </p:nvSpPr>
        <p:spPr/>
        <p:txBody>
          <a:bodyPr/>
          <a:lstStyle/>
          <a:p>
            <a:pPr eaLnBrk="1" hangingPunct="1"/>
            <a:endParaRPr lang="en-US" altLang="en-US" i="1"/>
          </a:p>
          <a:p>
            <a:pPr eaLnBrk="1" hangingPunct="1"/>
            <a:endParaRPr lang="en-US" altLang="en-US" i="1"/>
          </a:p>
          <a:p>
            <a:pPr eaLnBrk="1" hangingPunct="1"/>
            <a:endParaRPr lang="en-US" altLang="en-US" i="1"/>
          </a:p>
          <a:p>
            <a:pPr eaLnBrk="1" hangingPunct="1"/>
            <a:endParaRPr lang="en-US" altLang="en-US" i="1"/>
          </a:p>
          <a:p>
            <a:pPr eaLnBrk="1" hangingPunct="1"/>
            <a:endParaRPr lang="en-US" altLang="en-US" i="1"/>
          </a:p>
          <a:p>
            <a:pPr eaLnBrk="1" hangingPunct="1"/>
            <a:endParaRPr lang="en-US" altLang="en-US" i="1"/>
          </a:p>
          <a:p>
            <a:pPr eaLnBrk="1" hangingPunct="1"/>
            <a:endParaRPr lang="en-US" altLang="en-US" i="1"/>
          </a:p>
          <a:p>
            <a:pPr eaLnBrk="1" hangingPunct="1"/>
            <a:r>
              <a:rPr lang="en-US" altLang="en-US" i="1"/>
              <a:t>Do we accept or reject the project?</a:t>
            </a:r>
          </a:p>
        </p:txBody>
      </p:sp>
      <p:pic>
        <p:nvPicPr>
          <p:cNvPr id="50180"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6263" y="1320006"/>
            <a:ext cx="7943850" cy="4217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0181" name="Line 5"/>
          <p:cNvSpPr>
            <a:spLocks noChangeShapeType="1"/>
          </p:cNvSpPr>
          <p:nvPr/>
        </p:nvSpPr>
        <p:spPr bwMode="auto">
          <a:xfrm flipH="1">
            <a:off x="7041045" y="3285402"/>
            <a:ext cx="838200" cy="0"/>
          </a:xfrm>
          <a:prstGeom prst="line">
            <a:avLst/>
          </a:prstGeom>
          <a:noFill/>
          <a:ln w="57150">
            <a:solidFill>
              <a:srgbClr val="CC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Tree>
  </p:cSld>
  <p:clrMapOvr>
    <a:masterClrMapping/>
  </p:clrMapOvr>
  <p:transition>
    <p:fade thruBlk="1"/>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a:xfrm>
            <a:off x="838200" y="239713"/>
            <a:ext cx="7772400" cy="962025"/>
          </a:xfrm>
          <a:solidFill>
            <a:schemeClr val="bg1"/>
          </a:solidFill>
        </p:spPr>
        <p:txBody>
          <a:bodyPr/>
          <a:lstStyle/>
          <a:p>
            <a:pPr eaLnBrk="1" hangingPunct="1"/>
            <a:r>
              <a:rPr lang="en-US" altLang="en-US"/>
              <a:t>Project Example - Visual</a:t>
            </a:r>
          </a:p>
        </p:txBody>
      </p:sp>
      <p:sp>
        <p:nvSpPr>
          <p:cNvPr id="52227" name="TextBox 14"/>
          <p:cNvSpPr txBox="1">
            <a:spLocks noChangeArrowheads="1"/>
          </p:cNvSpPr>
          <p:nvPr/>
        </p:nvSpPr>
        <p:spPr bwMode="auto">
          <a:xfrm>
            <a:off x="3352800" y="1447800"/>
            <a:ext cx="27432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3600" b="0">
                <a:latin typeface="Arial Black" panose="020B0A04020102020204" pitchFamily="34" charset="0"/>
              </a:rPr>
              <a:t>R = 12%</a:t>
            </a:r>
          </a:p>
        </p:txBody>
      </p:sp>
      <p:grpSp>
        <p:nvGrpSpPr>
          <p:cNvPr id="52228" name="Group 25"/>
          <p:cNvGrpSpPr>
            <a:grpSpLocks/>
          </p:cNvGrpSpPr>
          <p:nvPr/>
        </p:nvGrpSpPr>
        <p:grpSpPr bwMode="auto">
          <a:xfrm>
            <a:off x="381000" y="2209800"/>
            <a:ext cx="8229600" cy="2782888"/>
            <a:chOff x="381000" y="2209800"/>
            <a:chExt cx="8229600" cy="2782907"/>
          </a:xfrm>
        </p:grpSpPr>
        <p:sp>
          <p:nvSpPr>
            <p:cNvPr id="52230" name="TextBox 12"/>
            <p:cNvSpPr txBox="1">
              <a:spLocks noChangeArrowheads="1"/>
            </p:cNvSpPr>
            <p:nvPr/>
          </p:nvSpPr>
          <p:spPr bwMode="auto">
            <a:xfrm>
              <a:off x="381000" y="4038600"/>
              <a:ext cx="22098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2800" b="0">
                  <a:solidFill>
                    <a:srgbClr val="0070C0"/>
                  </a:solidFill>
                  <a:latin typeface="Arial Black" panose="020B0A04020102020204" pitchFamily="34" charset="0"/>
                </a:rPr>
                <a:t>$ -165,000</a:t>
              </a:r>
            </a:p>
          </p:txBody>
        </p:sp>
        <p:grpSp>
          <p:nvGrpSpPr>
            <p:cNvPr id="52231" name="Group 21"/>
            <p:cNvGrpSpPr>
              <a:grpSpLocks/>
            </p:cNvGrpSpPr>
            <p:nvPr/>
          </p:nvGrpSpPr>
          <p:grpSpPr bwMode="auto">
            <a:xfrm>
              <a:off x="1371600" y="2209800"/>
              <a:ext cx="6553200" cy="1600200"/>
              <a:chOff x="1371600" y="2209800"/>
              <a:chExt cx="6553200" cy="1600200"/>
            </a:xfrm>
          </p:grpSpPr>
          <p:cxnSp>
            <p:nvCxnSpPr>
              <p:cNvPr id="5" name="Straight Connector 4"/>
              <p:cNvCxnSpPr/>
              <p:nvPr/>
            </p:nvCxnSpPr>
            <p:spPr>
              <a:xfrm>
                <a:off x="1371600" y="3810011"/>
                <a:ext cx="6096000" cy="0"/>
              </a:xfrm>
              <a:prstGeom prst="line">
                <a:avLst/>
              </a:prstGeom>
              <a:ln w="50800"/>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1371600" y="2895605"/>
                <a:ext cx="0" cy="914406"/>
              </a:xfrm>
              <a:prstGeom prst="line">
                <a:avLst/>
              </a:prstGeom>
              <a:ln w="50800"/>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3403600" y="2895605"/>
                <a:ext cx="0" cy="914406"/>
              </a:xfrm>
              <a:prstGeom prst="line">
                <a:avLst/>
              </a:prstGeom>
              <a:ln w="50800"/>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7467600" y="2895605"/>
                <a:ext cx="0" cy="914406"/>
              </a:xfrm>
              <a:prstGeom prst="line">
                <a:avLst/>
              </a:prstGeom>
              <a:ln w="50800"/>
            </p:spPr>
            <p:style>
              <a:lnRef idx="1">
                <a:schemeClr val="accent1"/>
              </a:lnRef>
              <a:fillRef idx="0">
                <a:schemeClr val="accent1"/>
              </a:fillRef>
              <a:effectRef idx="0">
                <a:schemeClr val="accent1"/>
              </a:effectRef>
              <a:fontRef idx="minor">
                <a:schemeClr val="tx1"/>
              </a:fontRef>
            </p:style>
          </p:cxnSp>
          <p:sp>
            <p:nvSpPr>
              <p:cNvPr id="52239" name="TextBox 10"/>
              <p:cNvSpPr txBox="1">
                <a:spLocks noChangeArrowheads="1"/>
              </p:cNvSpPr>
              <p:nvPr/>
            </p:nvSpPr>
            <p:spPr bwMode="auto">
              <a:xfrm>
                <a:off x="3124200" y="2209800"/>
                <a:ext cx="6096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3600" b="0">
                    <a:latin typeface="Arial Black" panose="020B0A04020102020204" pitchFamily="34" charset="0"/>
                  </a:rPr>
                  <a:t>1</a:t>
                </a:r>
              </a:p>
            </p:txBody>
          </p:sp>
          <p:sp>
            <p:nvSpPr>
              <p:cNvPr id="52240" name="TextBox 11"/>
              <p:cNvSpPr txBox="1">
                <a:spLocks noChangeArrowheads="1"/>
              </p:cNvSpPr>
              <p:nvPr/>
            </p:nvSpPr>
            <p:spPr bwMode="auto">
              <a:xfrm>
                <a:off x="5181600" y="2209800"/>
                <a:ext cx="8382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3600" b="0">
                    <a:latin typeface="Arial Black" panose="020B0A04020102020204" pitchFamily="34" charset="0"/>
                  </a:rPr>
                  <a:t>2</a:t>
                </a:r>
              </a:p>
            </p:txBody>
          </p:sp>
          <p:cxnSp>
            <p:nvCxnSpPr>
              <p:cNvPr id="20" name="Straight Connector 19"/>
              <p:cNvCxnSpPr/>
              <p:nvPr/>
            </p:nvCxnSpPr>
            <p:spPr>
              <a:xfrm>
                <a:off x="5435600" y="2895605"/>
                <a:ext cx="0" cy="914406"/>
              </a:xfrm>
              <a:prstGeom prst="line">
                <a:avLst/>
              </a:prstGeom>
              <a:ln w="50800"/>
            </p:spPr>
            <p:style>
              <a:lnRef idx="1">
                <a:schemeClr val="accent1"/>
              </a:lnRef>
              <a:fillRef idx="0">
                <a:schemeClr val="accent1"/>
              </a:fillRef>
              <a:effectRef idx="0">
                <a:schemeClr val="accent1"/>
              </a:effectRef>
              <a:fontRef idx="minor">
                <a:schemeClr val="tx1"/>
              </a:fontRef>
            </p:style>
          </p:cxnSp>
          <p:sp>
            <p:nvSpPr>
              <p:cNvPr id="52242" name="TextBox 20"/>
              <p:cNvSpPr txBox="1">
                <a:spLocks noChangeArrowheads="1"/>
              </p:cNvSpPr>
              <p:nvPr/>
            </p:nvSpPr>
            <p:spPr bwMode="auto">
              <a:xfrm>
                <a:off x="7162800" y="2209800"/>
                <a:ext cx="7620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3600" b="0">
                    <a:latin typeface="Arial Black" panose="020B0A04020102020204" pitchFamily="34" charset="0"/>
                  </a:rPr>
                  <a:t>3</a:t>
                </a:r>
              </a:p>
            </p:txBody>
          </p:sp>
        </p:grpSp>
        <p:sp>
          <p:nvSpPr>
            <p:cNvPr id="52232" name="TextBox 22"/>
            <p:cNvSpPr txBox="1">
              <a:spLocks noChangeArrowheads="1"/>
            </p:cNvSpPr>
            <p:nvPr/>
          </p:nvSpPr>
          <p:spPr bwMode="auto">
            <a:xfrm>
              <a:off x="2971800" y="4038600"/>
              <a:ext cx="2133600"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2800" b="0">
                  <a:latin typeface="Arial Black" panose="020B0A04020102020204" pitchFamily="34" charset="0"/>
                </a:rPr>
                <a:t>CF</a:t>
              </a:r>
              <a:r>
                <a:rPr lang="en-US" altLang="en-US" sz="2800" b="0" baseline="-25000">
                  <a:latin typeface="Arial Black" panose="020B0A04020102020204" pitchFamily="34" charset="0"/>
                </a:rPr>
                <a:t>1</a:t>
              </a:r>
              <a:r>
                <a:rPr lang="en-US" altLang="en-US" sz="2800" b="0">
                  <a:latin typeface="Arial Black" panose="020B0A04020102020204" pitchFamily="34" charset="0"/>
                </a:rPr>
                <a:t> = 63,120</a:t>
              </a:r>
            </a:p>
          </p:txBody>
        </p:sp>
        <p:sp>
          <p:nvSpPr>
            <p:cNvPr id="52233" name="TextBox 23"/>
            <p:cNvSpPr txBox="1">
              <a:spLocks noChangeArrowheads="1"/>
            </p:cNvSpPr>
            <p:nvPr/>
          </p:nvSpPr>
          <p:spPr bwMode="auto">
            <a:xfrm>
              <a:off x="5105400" y="4038600"/>
              <a:ext cx="1524000"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2800" b="0">
                  <a:latin typeface="Arial Black" panose="020B0A04020102020204" pitchFamily="34" charset="0"/>
                </a:rPr>
                <a:t>CF</a:t>
              </a:r>
              <a:r>
                <a:rPr lang="en-US" altLang="en-US" sz="2800" b="0" baseline="-25000">
                  <a:latin typeface="Arial Black" panose="020B0A04020102020204" pitchFamily="34" charset="0"/>
                </a:rPr>
                <a:t>2</a:t>
              </a:r>
              <a:r>
                <a:rPr lang="en-US" altLang="en-US" sz="2800" b="0">
                  <a:latin typeface="Arial Black" panose="020B0A04020102020204" pitchFamily="34" charset="0"/>
                </a:rPr>
                <a:t> = 70,800</a:t>
              </a:r>
            </a:p>
          </p:txBody>
        </p:sp>
        <p:sp>
          <p:nvSpPr>
            <p:cNvPr id="52234" name="TextBox 24"/>
            <p:cNvSpPr txBox="1">
              <a:spLocks noChangeArrowheads="1"/>
            </p:cNvSpPr>
            <p:nvPr/>
          </p:nvSpPr>
          <p:spPr bwMode="auto">
            <a:xfrm>
              <a:off x="7010400" y="4038600"/>
              <a:ext cx="1600200"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2800" b="0">
                  <a:latin typeface="Arial Black" panose="020B0A04020102020204" pitchFamily="34" charset="0"/>
                </a:rPr>
                <a:t>CF</a:t>
              </a:r>
              <a:r>
                <a:rPr lang="en-US" altLang="en-US" sz="2800" b="0" baseline="-25000">
                  <a:latin typeface="Arial Black" panose="020B0A04020102020204" pitchFamily="34" charset="0"/>
                </a:rPr>
                <a:t>3</a:t>
              </a:r>
              <a:r>
                <a:rPr lang="en-US" altLang="en-US" sz="2800" b="0">
                  <a:latin typeface="Arial Black" panose="020B0A04020102020204" pitchFamily="34" charset="0"/>
                </a:rPr>
                <a:t> = 91,080</a:t>
              </a:r>
            </a:p>
          </p:txBody>
        </p:sp>
      </p:grpSp>
      <p:sp>
        <p:nvSpPr>
          <p:cNvPr id="44037" name="TextBox 18"/>
          <p:cNvSpPr txBox="1">
            <a:spLocks noChangeArrowheads="1"/>
          </p:cNvSpPr>
          <p:nvPr/>
        </p:nvSpPr>
        <p:spPr bwMode="auto">
          <a:xfrm>
            <a:off x="838200" y="5486400"/>
            <a:ext cx="7391400" cy="954088"/>
          </a:xfrm>
          <a:prstGeom prst="rect">
            <a:avLst/>
          </a:prstGeom>
          <a:noFill/>
          <a:ln w="9525">
            <a:noFill/>
            <a:miter lim="800000"/>
            <a:headEnd/>
            <a:tailEnd/>
          </a:ln>
        </p:spPr>
        <p:txBody>
          <a:bodyPr>
            <a:spAutoFit/>
          </a:bodyPr>
          <a:lstStyle/>
          <a:p>
            <a:pPr>
              <a:defRPr/>
            </a:pPr>
            <a:r>
              <a:rPr lang="en-US" sz="2800" b="1" dirty="0">
                <a:latin typeface="+mj-lt"/>
                <a:cs typeface="Arial" charset="0"/>
              </a:rPr>
              <a:t>The required return for assets of this risk level is 12% (as determined by the firm).</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a:xfrm>
            <a:off x="838200" y="304800"/>
            <a:ext cx="7772400" cy="801688"/>
          </a:xfrm>
          <a:solidFill>
            <a:schemeClr val="bg1"/>
          </a:solidFill>
        </p:spPr>
        <p:txBody>
          <a:bodyPr/>
          <a:lstStyle/>
          <a:p>
            <a:pPr eaLnBrk="1" hangingPunct="1"/>
            <a:r>
              <a:rPr lang="en-US" altLang="en-US"/>
              <a:t>Payback Computation</a:t>
            </a:r>
          </a:p>
        </p:txBody>
      </p:sp>
      <p:sp>
        <p:nvSpPr>
          <p:cNvPr id="54275" name="TextBox 14"/>
          <p:cNvSpPr txBox="1">
            <a:spLocks noChangeArrowheads="1"/>
          </p:cNvSpPr>
          <p:nvPr/>
        </p:nvSpPr>
        <p:spPr bwMode="auto">
          <a:xfrm>
            <a:off x="3352800" y="1447800"/>
            <a:ext cx="27432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3600" b="0">
                <a:latin typeface="Arial Black" panose="020B0A04020102020204" pitchFamily="34" charset="0"/>
              </a:rPr>
              <a:t>R = 12%</a:t>
            </a:r>
          </a:p>
        </p:txBody>
      </p:sp>
      <p:grpSp>
        <p:nvGrpSpPr>
          <p:cNvPr id="54276" name="Group 25"/>
          <p:cNvGrpSpPr>
            <a:grpSpLocks/>
          </p:cNvGrpSpPr>
          <p:nvPr/>
        </p:nvGrpSpPr>
        <p:grpSpPr bwMode="auto">
          <a:xfrm>
            <a:off x="381000" y="2209800"/>
            <a:ext cx="8229600" cy="2782888"/>
            <a:chOff x="381000" y="2209800"/>
            <a:chExt cx="8229600" cy="2782907"/>
          </a:xfrm>
        </p:grpSpPr>
        <p:sp>
          <p:nvSpPr>
            <p:cNvPr id="54279" name="TextBox 12"/>
            <p:cNvSpPr txBox="1">
              <a:spLocks noChangeArrowheads="1"/>
            </p:cNvSpPr>
            <p:nvPr/>
          </p:nvSpPr>
          <p:spPr bwMode="auto">
            <a:xfrm>
              <a:off x="381000" y="4038600"/>
              <a:ext cx="22098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2800" b="0">
                  <a:solidFill>
                    <a:srgbClr val="0070C0"/>
                  </a:solidFill>
                  <a:latin typeface="Arial Black" panose="020B0A04020102020204" pitchFamily="34" charset="0"/>
                </a:rPr>
                <a:t>$ -165,000</a:t>
              </a:r>
            </a:p>
          </p:txBody>
        </p:sp>
        <p:grpSp>
          <p:nvGrpSpPr>
            <p:cNvPr id="54280" name="Group 21"/>
            <p:cNvGrpSpPr>
              <a:grpSpLocks/>
            </p:cNvGrpSpPr>
            <p:nvPr/>
          </p:nvGrpSpPr>
          <p:grpSpPr bwMode="auto">
            <a:xfrm>
              <a:off x="1371600" y="2209800"/>
              <a:ext cx="6553200" cy="1600200"/>
              <a:chOff x="1371600" y="2209800"/>
              <a:chExt cx="6553200" cy="1600200"/>
            </a:xfrm>
          </p:grpSpPr>
          <p:cxnSp>
            <p:nvCxnSpPr>
              <p:cNvPr id="5" name="Straight Connector 4"/>
              <p:cNvCxnSpPr/>
              <p:nvPr/>
            </p:nvCxnSpPr>
            <p:spPr>
              <a:xfrm>
                <a:off x="1371600" y="3810011"/>
                <a:ext cx="6096000" cy="0"/>
              </a:xfrm>
              <a:prstGeom prst="line">
                <a:avLst/>
              </a:prstGeom>
              <a:ln w="50800"/>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1371600" y="2895605"/>
                <a:ext cx="0" cy="914406"/>
              </a:xfrm>
              <a:prstGeom prst="line">
                <a:avLst/>
              </a:prstGeom>
              <a:ln w="50800"/>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3403600" y="2895605"/>
                <a:ext cx="0" cy="914406"/>
              </a:xfrm>
              <a:prstGeom prst="line">
                <a:avLst/>
              </a:prstGeom>
              <a:ln w="50800"/>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7467600" y="2895605"/>
                <a:ext cx="0" cy="914406"/>
              </a:xfrm>
              <a:prstGeom prst="line">
                <a:avLst/>
              </a:prstGeom>
              <a:ln w="50800"/>
            </p:spPr>
            <p:style>
              <a:lnRef idx="1">
                <a:schemeClr val="accent1"/>
              </a:lnRef>
              <a:fillRef idx="0">
                <a:schemeClr val="accent1"/>
              </a:fillRef>
              <a:effectRef idx="0">
                <a:schemeClr val="accent1"/>
              </a:effectRef>
              <a:fontRef idx="minor">
                <a:schemeClr val="tx1"/>
              </a:fontRef>
            </p:style>
          </p:cxnSp>
          <p:sp>
            <p:nvSpPr>
              <p:cNvPr id="54288" name="TextBox 10"/>
              <p:cNvSpPr txBox="1">
                <a:spLocks noChangeArrowheads="1"/>
              </p:cNvSpPr>
              <p:nvPr/>
            </p:nvSpPr>
            <p:spPr bwMode="auto">
              <a:xfrm>
                <a:off x="3124200" y="2209800"/>
                <a:ext cx="6096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3600" b="0">
                    <a:latin typeface="Arial Black" panose="020B0A04020102020204" pitchFamily="34" charset="0"/>
                  </a:rPr>
                  <a:t>1</a:t>
                </a:r>
              </a:p>
            </p:txBody>
          </p:sp>
          <p:sp>
            <p:nvSpPr>
              <p:cNvPr id="54289" name="TextBox 11"/>
              <p:cNvSpPr txBox="1">
                <a:spLocks noChangeArrowheads="1"/>
              </p:cNvSpPr>
              <p:nvPr/>
            </p:nvSpPr>
            <p:spPr bwMode="auto">
              <a:xfrm>
                <a:off x="5181600" y="2209800"/>
                <a:ext cx="8382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3600" b="0">
                    <a:latin typeface="Arial Black" panose="020B0A04020102020204" pitchFamily="34" charset="0"/>
                  </a:rPr>
                  <a:t>2</a:t>
                </a:r>
              </a:p>
            </p:txBody>
          </p:sp>
          <p:cxnSp>
            <p:nvCxnSpPr>
              <p:cNvPr id="20" name="Straight Connector 19"/>
              <p:cNvCxnSpPr/>
              <p:nvPr/>
            </p:nvCxnSpPr>
            <p:spPr>
              <a:xfrm>
                <a:off x="5435600" y="2895605"/>
                <a:ext cx="0" cy="914406"/>
              </a:xfrm>
              <a:prstGeom prst="line">
                <a:avLst/>
              </a:prstGeom>
              <a:ln w="50800"/>
            </p:spPr>
            <p:style>
              <a:lnRef idx="1">
                <a:schemeClr val="accent1"/>
              </a:lnRef>
              <a:fillRef idx="0">
                <a:schemeClr val="accent1"/>
              </a:fillRef>
              <a:effectRef idx="0">
                <a:schemeClr val="accent1"/>
              </a:effectRef>
              <a:fontRef idx="minor">
                <a:schemeClr val="tx1"/>
              </a:fontRef>
            </p:style>
          </p:cxnSp>
          <p:sp>
            <p:nvSpPr>
              <p:cNvPr id="54291" name="TextBox 20"/>
              <p:cNvSpPr txBox="1">
                <a:spLocks noChangeArrowheads="1"/>
              </p:cNvSpPr>
              <p:nvPr/>
            </p:nvSpPr>
            <p:spPr bwMode="auto">
              <a:xfrm>
                <a:off x="7162800" y="2209800"/>
                <a:ext cx="7620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3600" b="0">
                    <a:latin typeface="Arial Black" panose="020B0A04020102020204" pitchFamily="34" charset="0"/>
                  </a:rPr>
                  <a:t>3</a:t>
                </a:r>
              </a:p>
            </p:txBody>
          </p:sp>
        </p:grpSp>
        <p:sp>
          <p:nvSpPr>
            <p:cNvPr id="54281" name="TextBox 22"/>
            <p:cNvSpPr txBox="1">
              <a:spLocks noChangeArrowheads="1"/>
            </p:cNvSpPr>
            <p:nvPr/>
          </p:nvSpPr>
          <p:spPr bwMode="auto">
            <a:xfrm>
              <a:off x="2971800" y="4038600"/>
              <a:ext cx="2133600"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2800" b="0">
                  <a:latin typeface="Arial Black" panose="020B0A04020102020204" pitchFamily="34" charset="0"/>
                </a:rPr>
                <a:t>CF</a:t>
              </a:r>
              <a:r>
                <a:rPr lang="en-US" altLang="en-US" sz="2800" b="0" baseline="-25000">
                  <a:latin typeface="Arial Black" panose="020B0A04020102020204" pitchFamily="34" charset="0"/>
                </a:rPr>
                <a:t>1</a:t>
              </a:r>
              <a:r>
                <a:rPr lang="en-US" altLang="en-US" sz="2800" b="0">
                  <a:latin typeface="Arial Black" panose="020B0A04020102020204" pitchFamily="34" charset="0"/>
                </a:rPr>
                <a:t> = 63,120</a:t>
              </a:r>
            </a:p>
          </p:txBody>
        </p:sp>
        <p:sp>
          <p:nvSpPr>
            <p:cNvPr id="54282" name="TextBox 23"/>
            <p:cNvSpPr txBox="1">
              <a:spLocks noChangeArrowheads="1"/>
            </p:cNvSpPr>
            <p:nvPr/>
          </p:nvSpPr>
          <p:spPr bwMode="auto">
            <a:xfrm>
              <a:off x="5105400" y="4038600"/>
              <a:ext cx="1524000"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2800" b="0">
                  <a:latin typeface="Arial Black" panose="020B0A04020102020204" pitchFamily="34" charset="0"/>
                </a:rPr>
                <a:t>CF</a:t>
              </a:r>
              <a:r>
                <a:rPr lang="en-US" altLang="en-US" sz="2800" b="0" baseline="-25000">
                  <a:latin typeface="Arial Black" panose="020B0A04020102020204" pitchFamily="34" charset="0"/>
                </a:rPr>
                <a:t>2</a:t>
              </a:r>
              <a:r>
                <a:rPr lang="en-US" altLang="en-US" sz="2800" b="0">
                  <a:latin typeface="Arial Black" panose="020B0A04020102020204" pitchFamily="34" charset="0"/>
                </a:rPr>
                <a:t> = 70,800</a:t>
              </a:r>
            </a:p>
          </p:txBody>
        </p:sp>
        <p:sp>
          <p:nvSpPr>
            <p:cNvPr id="54283" name="TextBox 24"/>
            <p:cNvSpPr txBox="1">
              <a:spLocks noChangeArrowheads="1"/>
            </p:cNvSpPr>
            <p:nvPr/>
          </p:nvSpPr>
          <p:spPr bwMode="auto">
            <a:xfrm>
              <a:off x="7010400" y="4038600"/>
              <a:ext cx="1600200"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2800" b="0">
                  <a:latin typeface="Arial Black" panose="020B0A04020102020204" pitchFamily="34" charset="0"/>
                </a:rPr>
                <a:t>CF</a:t>
              </a:r>
              <a:r>
                <a:rPr lang="en-US" altLang="en-US" sz="2800" b="0" baseline="-25000">
                  <a:latin typeface="Arial Black" panose="020B0A04020102020204" pitchFamily="34" charset="0"/>
                </a:rPr>
                <a:t>3</a:t>
              </a:r>
              <a:r>
                <a:rPr lang="en-US" altLang="en-US" sz="2800" b="0">
                  <a:latin typeface="Arial Black" panose="020B0A04020102020204" pitchFamily="34" charset="0"/>
                </a:rPr>
                <a:t> = 91,080</a:t>
              </a:r>
            </a:p>
          </p:txBody>
        </p:sp>
      </p:grpSp>
      <p:sp>
        <p:nvSpPr>
          <p:cNvPr id="19" name="TextBox 18"/>
          <p:cNvSpPr txBox="1">
            <a:spLocks noChangeArrowheads="1"/>
          </p:cNvSpPr>
          <p:nvPr/>
        </p:nvSpPr>
        <p:spPr bwMode="auto">
          <a:xfrm>
            <a:off x="762000" y="5334000"/>
            <a:ext cx="73152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2800" b="0">
                <a:solidFill>
                  <a:srgbClr val="0070C0"/>
                </a:solidFill>
                <a:latin typeface="Arial Black" panose="020B0A04020102020204" pitchFamily="34" charset="0"/>
              </a:rPr>
              <a:t>Year 1:  $165,000 – 63,120 = 101,880 </a:t>
            </a:r>
          </a:p>
        </p:txBody>
      </p:sp>
      <p:sp>
        <p:nvSpPr>
          <p:cNvPr id="22" name="TextBox 21"/>
          <p:cNvSpPr txBox="1">
            <a:spLocks noChangeArrowheads="1"/>
          </p:cNvSpPr>
          <p:nvPr/>
        </p:nvSpPr>
        <p:spPr bwMode="auto">
          <a:xfrm>
            <a:off x="1219200" y="5867400"/>
            <a:ext cx="70104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2400">
                <a:latin typeface="Perpetua" panose="02020502060401020303" pitchFamily="18" charset="0"/>
              </a:rPr>
              <a:t>We need to get to zero so keep going…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p:cTn id="7" dur="1000" fill="hold"/>
                                        <p:tgtEl>
                                          <p:spTgt spid="19"/>
                                        </p:tgtEl>
                                        <p:attrNameLst>
                                          <p:attrName>ppt_w</p:attrName>
                                        </p:attrNameLst>
                                      </p:cBhvr>
                                      <p:tavLst>
                                        <p:tav tm="0">
                                          <p:val>
                                            <p:strVal val="#ppt_w*0.70"/>
                                          </p:val>
                                        </p:tav>
                                        <p:tav tm="100000">
                                          <p:val>
                                            <p:strVal val="#ppt_w"/>
                                          </p:val>
                                        </p:tav>
                                      </p:tavLst>
                                    </p:anim>
                                    <p:anim calcmode="lin" valueType="num">
                                      <p:cBhvr>
                                        <p:cTn id="8" dur="1000" fill="hold"/>
                                        <p:tgtEl>
                                          <p:spTgt spid="19"/>
                                        </p:tgtEl>
                                        <p:attrNameLst>
                                          <p:attrName>ppt_h</p:attrName>
                                        </p:attrNameLst>
                                      </p:cBhvr>
                                      <p:tavLst>
                                        <p:tav tm="0">
                                          <p:val>
                                            <p:strVal val="#ppt_h"/>
                                          </p:val>
                                        </p:tav>
                                        <p:tav tm="100000">
                                          <p:val>
                                            <p:strVal val="#ppt_h"/>
                                          </p:val>
                                        </p:tav>
                                      </p:tavLst>
                                    </p:anim>
                                    <p:animEffect transition="in" filter="fade">
                                      <p:cBhvr>
                                        <p:cTn id="9" dur="1000"/>
                                        <p:tgtEl>
                                          <p:spTgt spid="19"/>
                                        </p:tgtEl>
                                      </p:cBhvr>
                                    </p:animEffect>
                                  </p:childTnLst>
                                </p:cTn>
                              </p:par>
                            </p:childTnLst>
                          </p:cTn>
                        </p:par>
                        <p:par>
                          <p:cTn id="10" fill="hold" nodeType="afterGroup">
                            <p:stCondLst>
                              <p:cond delay="1000"/>
                            </p:stCondLst>
                            <p:childTnLst>
                              <p:par>
                                <p:cTn id="11" presetID="55" presetClass="entr" presetSubtype="0" fill="hold" grpId="0" nodeType="afterEffect">
                                  <p:stCondLst>
                                    <p:cond delay="0"/>
                                  </p:stCondLst>
                                  <p:childTnLst>
                                    <p:set>
                                      <p:cBhvr>
                                        <p:cTn id="12" dur="1" fill="hold">
                                          <p:stCondLst>
                                            <p:cond delay="0"/>
                                          </p:stCondLst>
                                        </p:cTn>
                                        <p:tgtEl>
                                          <p:spTgt spid="22"/>
                                        </p:tgtEl>
                                        <p:attrNameLst>
                                          <p:attrName>style.visibility</p:attrName>
                                        </p:attrNameLst>
                                      </p:cBhvr>
                                      <p:to>
                                        <p:strVal val="visible"/>
                                      </p:to>
                                    </p:set>
                                    <p:anim calcmode="lin" valueType="num">
                                      <p:cBhvr>
                                        <p:cTn id="13" dur="1000" fill="hold"/>
                                        <p:tgtEl>
                                          <p:spTgt spid="22"/>
                                        </p:tgtEl>
                                        <p:attrNameLst>
                                          <p:attrName>ppt_w</p:attrName>
                                        </p:attrNameLst>
                                      </p:cBhvr>
                                      <p:tavLst>
                                        <p:tav tm="0">
                                          <p:val>
                                            <p:strVal val="#ppt_w*0.70"/>
                                          </p:val>
                                        </p:tav>
                                        <p:tav tm="100000">
                                          <p:val>
                                            <p:strVal val="#ppt_w"/>
                                          </p:val>
                                        </p:tav>
                                      </p:tavLst>
                                    </p:anim>
                                    <p:anim calcmode="lin" valueType="num">
                                      <p:cBhvr>
                                        <p:cTn id="14" dur="1000" fill="hold"/>
                                        <p:tgtEl>
                                          <p:spTgt spid="22"/>
                                        </p:tgtEl>
                                        <p:attrNameLst>
                                          <p:attrName>ppt_h</p:attrName>
                                        </p:attrNameLst>
                                      </p:cBhvr>
                                      <p:tavLst>
                                        <p:tav tm="0">
                                          <p:val>
                                            <p:strVal val="#ppt_h"/>
                                          </p:val>
                                        </p:tav>
                                        <p:tav tm="100000">
                                          <p:val>
                                            <p:strVal val="#ppt_h"/>
                                          </p:val>
                                        </p:tav>
                                      </p:tavLst>
                                    </p:anim>
                                    <p:animEffect transition="in" filter="fade">
                                      <p:cBhvr>
                                        <p:cTn id="15" dur="1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a:xfrm>
            <a:off x="838200" y="304800"/>
            <a:ext cx="7772400" cy="960438"/>
          </a:xfrm>
          <a:solidFill>
            <a:schemeClr val="bg1"/>
          </a:solidFill>
        </p:spPr>
        <p:txBody>
          <a:bodyPr/>
          <a:lstStyle/>
          <a:p>
            <a:pPr eaLnBrk="1" hangingPunct="1"/>
            <a:r>
              <a:rPr lang="en-US" altLang="en-US"/>
              <a:t>Payback Computation</a:t>
            </a:r>
          </a:p>
        </p:txBody>
      </p:sp>
      <p:sp>
        <p:nvSpPr>
          <p:cNvPr id="55299" name="TextBox 14"/>
          <p:cNvSpPr txBox="1">
            <a:spLocks noChangeArrowheads="1"/>
          </p:cNvSpPr>
          <p:nvPr/>
        </p:nvSpPr>
        <p:spPr bwMode="auto">
          <a:xfrm>
            <a:off x="3352800" y="1447800"/>
            <a:ext cx="27432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3600" b="0">
                <a:latin typeface="Arial Black" panose="020B0A04020102020204" pitchFamily="34" charset="0"/>
              </a:rPr>
              <a:t>R = 12%</a:t>
            </a:r>
          </a:p>
        </p:txBody>
      </p:sp>
      <p:grpSp>
        <p:nvGrpSpPr>
          <p:cNvPr id="55300" name="Group 25"/>
          <p:cNvGrpSpPr>
            <a:grpSpLocks/>
          </p:cNvGrpSpPr>
          <p:nvPr/>
        </p:nvGrpSpPr>
        <p:grpSpPr bwMode="auto">
          <a:xfrm>
            <a:off x="381000" y="2209800"/>
            <a:ext cx="8229600" cy="2782888"/>
            <a:chOff x="381000" y="2209800"/>
            <a:chExt cx="8229600" cy="2782907"/>
          </a:xfrm>
        </p:grpSpPr>
        <p:sp>
          <p:nvSpPr>
            <p:cNvPr id="55303" name="TextBox 12"/>
            <p:cNvSpPr txBox="1">
              <a:spLocks noChangeArrowheads="1"/>
            </p:cNvSpPr>
            <p:nvPr/>
          </p:nvSpPr>
          <p:spPr bwMode="auto">
            <a:xfrm>
              <a:off x="381000" y="4038600"/>
              <a:ext cx="22098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2800" b="0">
                  <a:solidFill>
                    <a:srgbClr val="0070C0"/>
                  </a:solidFill>
                  <a:latin typeface="Arial Black" panose="020B0A04020102020204" pitchFamily="34" charset="0"/>
                </a:rPr>
                <a:t>$ -165,000</a:t>
              </a:r>
            </a:p>
          </p:txBody>
        </p:sp>
        <p:grpSp>
          <p:nvGrpSpPr>
            <p:cNvPr id="55304" name="Group 21"/>
            <p:cNvGrpSpPr>
              <a:grpSpLocks/>
            </p:cNvGrpSpPr>
            <p:nvPr/>
          </p:nvGrpSpPr>
          <p:grpSpPr bwMode="auto">
            <a:xfrm>
              <a:off x="1371600" y="2209800"/>
              <a:ext cx="6553200" cy="1600200"/>
              <a:chOff x="1371600" y="2209800"/>
              <a:chExt cx="6553200" cy="1600200"/>
            </a:xfrm>
          </p:grpSpPr>
          <p:cxnSp>
            <p:nvCxnSpPr>
              <p:cNvPr id="5" name="Straight Connector 4"/>
              <p:cNvCxnSpPr/>
              <p:nvPr/>
            </p:nvCxnSpPr>
            <p:spPr>
              <a:xfrm>
                <a:off x="1371600" y="3810011"/>
                <a:ext cx="6096000" cy="0"/>
              </a:xfrm>
              <a:prstGeom prst="line">
                <a:avLst/>
              </a:prstGeom>
              <a:ln w="50800"/>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1371600" y="2895605"/>
                <a:ext cx="0" cy="914406"/>
              </a:xfrm>
              <a:prstGeom prst="line">
                <a:avLst/>
              </a:prstGeom>
              <a:ln w="50800"/>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3403600" y="2895605"/>
                <a:ext cx="0" cy="914406"/>
              </a:xfrm>
              <a:prstGeom prst="line">
                <a:avLst/>
              </a:prstGeom>
              <a:ln w="50800"/>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7467600" y="2895605"/>
                <a:ext cx="0" cy="914406"/>
              </a:xfrm>
              <a:prstGeom prst="line">
                <a:avLst/>
              </a:prstGeom>
              <a:ln w="50800"/>
            </p:spPr>
            <p:style>
              <a:lnRef idx="1">
                <a:schemeClr val="accent1"/>
              </a:lnRef>
              <a:fillRef idx="0">
                <a:schemeClr val="accent1"/>
              </a:fillRef>
              <a:effectRef idx="0">
                <a:schemeClr val="accent1"/>
              </a:effectRef>
              <a:fontRef idx="minor">
                <a:schemeClr val="tx1"/>
              </a:fontRef>
            </p:style>
          </p:cxnSp>
          <p:sp>
            <p:nvSpPr>
              <p:cNvPr id="55312" name="TextBox 10"/>
              <p:cNvSpPr txBox="1">
                <a:spLocks noChangeArrowheads="1"/>
              </p:cNvSpPr>
              <p:nvPr/>
            </p:nvSpPr>
            <p:spPr bwMode="auto">
              <a:xfrm>
                <a:off x="3124200" y="2209800"/>
                <a:ext cx="6096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3600" b="0">
                    <a:latin typeface="Arial Black" panose="020B0A04020102020204" pitchFamily="34" charset="0"/>
                  </a:rPr>
                  <a:t>1</a:t>
                </a:r>
              </a:p>
            </p:txBody>
          </p:sp>
          <p:sp>
            <p:nvSpPr>
              <p:cNvPr id="55313" name="TextBox 11"/>
              <p:cNvSpPr txBox="1">
                <a:spLocks noChangeArrowheads="1"/>
              </p:cNvSpPr>
              <p:nvPr/>
            </p:nvSpPr>
            <p:spPr bwMode="auto">
              <a:xfrm>
                <a:off x="5181600" y="2209800"/>
                <a:ext cx="8382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3600" b="0">
                    <a:latin typeface="Arial Black" panose="020B0A04020102020204" pitchFamily="34" charset="0"/>
                  </a:rPr>
                  <a:t>2</a:t>
                </a:r>
              </a:p>
            </p:txBody>
          </p:sp>
          <p:cxnSp>
            <p:nvCxnSpPr>
              <p:cNvPr id="20" name="Straight Connector 19"/>
              <p:cNvCxnSpPr/>
              <p:nvPr/>
            </p:nvCxnSpPr>
            <p:spPr>
              <a:xfrm>
                <a:off x="5435600" y="2895605"/>
                <a:ext cx="0" cy="914406"/>
              </a:xfrm>
              <a:prstGeom prst="line">
                <a:avLst/>
              </a:prstGeom>
              <a:ln w="50800"/>
            </p:spPr>
            <p:style>
              <a:lnRef idx="1">
                <a:schemeClr val="accent1"/>
              </a:lnRef>
              <a:fillRef idx="0">
                <a:schemeClr val="accent1"/>
              </a:fillRef>
              <a:effectRef idx="0">
                <a:schemeClr val="accent1"/>
              </a:effectRef>
              <a:fontRef idx="minor">
                <a:schemeClr val="tx1"/>
              </a:fontRef>
            </p:style>
          </p:cxnSp>
          <p:sp>
            <p:nvSpPr>
              <p:cNvPr id="55315" name="TextBox 20"/>
              <p:cNvSpPr txBox="1">
                <a:spLocks noChangeArrowheads="1"/>
              </p:cNvSpPr>
              <p:nvPr/>
            </p:nvSpPr>
            <p:spPr bwMode="auto">
              <a:xfrm>
                <a:off x="7162800" y="2209800"/>
                <a:ext cx="7620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3600" b="0">
                    <a:latin typeface="Arial Black" panose="020B0A04020102020204" pitchFamily="34" charset="0"/>
                  </a:rPr>
                  <a:t>3</a:t>
                </a:r>
              </a:p>
            </p:txBody>
          </p:sp>
        </p:grpSp>
        <p:sp>
          <p:nvSpPr>
            <p:cNvPr id="55305" name="TextBox 22"/>
            <p:cNvSpPr txBox="1">
              <a:spLocks noChangeArrowheads="1"/>
            </p:cNvSpPr>
            <p:nvPr/>
          </p:nvSpPr>
          <p:spPr bwMode="auto">
            <a:xfrm>
              <a:off x="2971800" y="4038600"/>
              <a:ext cx="2133600"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2800" b="0">
                  <a:latin typeface="Arial Black" panose="020B0A04020102020204" pitchFamily="34" charset="0"/>
                </a:rPr>
                <a:t>CF</a:t>
              </a:r>
              <a:r>
                <a:rPr lang="en-US" altLang="en-US" sz="2800" b="0" baseline="-25000">
                  <a:latin typeface="Arial Black" panose="020B0A04020102020204" pitchFamily="34" charset="0"/>
                </a:rPr>
                <a:t>1</a:t>
              </a:r>
              <a:r>
                <a:rPr lang="en-US" altLang="en-US" sz="2800" b="0">
                  <a:latin typeface="Arial Black" panose="020B0A04020102020204" pitchFamily="34" charset="0"/>
                </a:rPr>
                <a:t> = 63,120</a:t>
              </a:r>
            </a:p>
          </p:txBody>
        </p:sp>
        <p:sp>
          <p:nvSpPr>
            <p:cNvPr id="55306" name="TextBox 23"/>
            <p:cNvSpPr txBox="1">
              <a:spLocks noChangeArrowheads="1"/>
            </p:cNvSpPr>
            <p:nvPr/>
          </p:nvSpPr>
          <p:spPr bwMode="auto">
            <a:xfrm>
              <a:off x="5105400" y="4038600"/>
              <a:ext cx="1524000"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2800" b="0">
                  <a:latin typeface="Arial Black" panose="020B0A04020102020204" pitchFamily="34" charset="0"/>
                </a:rPr>
                <a:t>CF</a:t>
              </a:r>
              <a:r>
                <a:rPr lang="en-US" altLang="en-US" sz="2800" b="0" baseline="-25000">
                  <a:latin typeface="Arial Black" panose="020B0A04020102020204" pitchFamily="34" charset="0"/>
                </a:rPr>
                <a:t>2</a:t>
              </a:r>
              <a:r>
                <a:rPr lang="en-US" altLang="en-US" sz="2800" b="0">
                  <a:latin typeface="Arial Black" panose="020B0A04020102020204" pitchFamily="34" charset="0"/>
                </a:rPr>
                <a:t> = 70,800</a:t>
              </a:r>
            </a:p>
          </p:txBody>
        </p:sp>
        <p:sp>
          <p:nvSpPr>
            <p:cNvPr id="55307" name="TextBox 24"/>
            <p:cNvSpPr txBox="1">
              <a:spLocks noChangeArrowheads="1"/>
            </p:cNvSpPr>
            <p:nvPr/>
          </p:nvSpPr>
          <p:spPr bwMode="auto">
            <a:xfrm>
              <a:off x="7010400" y="4038600"/>
              <a:ext cx="1600200"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2800" b="0">
                  <a:latin typeface="Arial Black" panose="020B0A04020102020204" pitchFamily="34" charset="0"/>
                </a:rPr>
                <a:t>CF</a:t>
              </a:r>
              <a:r>
                <a:rPr lang="en-US" altLang="en-US" sz="2800" b="0" baseline="-25000">
                  <a:latin typeface="Arial Black" panose="020B0A04020102020204" pitchFamily="34" charset="0"/>
                </a:rPr>
                <a:t>3</a:t>
              </a:r>
              <a:r>
                <a:rPr lang="en-US" altLang="en-US" sz="2800" b="0">
                  <a:latin typeface="Arial Black" panose="020B0A04020102020204" pitchFamily="34" charset="0"/>
                </a:rPr>
                <a:t> = 91,080</a:t>
              </a:r>
            </a:p>
          </p:txBody>
        </p:sp>
      </p:grpSp>
      <p:sp>
        <p:nvSpPr>
          <p:cNvPr id="19" name="TextBox 18"/>
          <p:cNvSpPr txBox="1">
            <a:spLocks noChangeArrowheads="1"/>
          </p:cNvSpPr>
          <p:nvPr/>
        </p:nvSpPr>
        <p:spPr bwMode="auto">
          <a:xfrm>
            <a:off x="762000" y="5334000"/>
            <a:ext cx="73152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2800" b="0">
                <a:solidFill>
                  <a:srgbClr val="0070C0"/>
                </a:solidFill>
                <a:latin typeface="Arial Black" panose="020B0A04020102020204" pitchFamily="34" charset="0"/>
              </a:rPr>
              <a:t>Year 2:  $101,880 – 70,800 = 31,080 </a:t>
            </a:r>
          </a:p>
        </p:txBody>
      </p:sp>
      <p:sp>
        <p:nvSpPr>
          <p:cNvPr id="22" name="TextBox 21"/>
          <p:cNvSpPr txBox="1">
            <a:spLocks noChangeArrowheads="1"/>
          </p:cNvSpPr>
          <p:nvPr/>
        </p:nvSpPr>
        <p:spPr bwMode="auto">
          <a:xfrm>
            <a:off x="1219200" y="5867400"/>
            <a:ext cx="70104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2400">
                <a:latin typeface="Perpetua" panose="02020502060401020303" pitchFamily="18" charset="0"/>
              </a:rPr>
              <a:t>We need to get to zero so keep going…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p:cTn id="7" dur="1000" fill="hold"/>
                                        <p:tgtEl>
                                          <p:spTgt spid="19"/>
                                        </p:tgtEl>
                                        <p:attrNameLst>
                                          <p:attrName>ppt_w</p:attrName>
                                        </p:attrNameLst>
                                      </p:cBhvr>
                                      <p:tavLst>
                                        <p:tav tm="0">
                                          <p:val>
                                            <p:strVal val="#ppt_w*0.70"/>
                                          </p:val>
                                        </p:tav>
                                        <p:tav tm="100000">
                                          <p:val>
                                            <p:strVal val="#ppt_w"/>
                                          </p:val>
                                        </p:tav>
                                      </p:tavLst>
                                    </p:anim>
                                    <p:anim calcmode="lin" valueType="num">
                                      <p:cBhvr>
                                        <p:cTn id="8" dur="1000" fill="hold"/>
                                        <p:tgtEl>
                                          <p:spTgt spid="19"/>
                                        </p:tgtEl>
                                        <p:attrNameLst>
                                          <p:attrName>ppt_h</p:attrName>
                                        </p:attrNameLst>
                                      </p:cBhvr>
                                      <p:tavLst>
                                        <p:tav tm="0">
                                          <p:val>
                                            <p:strVal val="#ppt_h"/>
                                          </p:val>
                                        </p:tav>
                                        <p:tav tm="100000">
                                          <p:val>
                                            <p:strVal val="#ppt_h"/>
                                          </p:val>
                                        </p:tav>
                                      </p:tavLst>
                                    </p:anim>
                                    <p:animEffect transition="in" filter="fade">
                                      <p:cBhvr>
                                        <p:cTn id="9" dur="1000"/>
                                        <p:tgtEl>
                                          <p:spTgt spid="19"/>
                                        </p:tgtEl>
                                      </p:cBhvr>
                                    </p:animEffect>
                                  </p:childTnLst>
                                </p:cTn>
                              </p:par>
                            </p:childTnLst>
                          </p:cTn>
                        </p:par>
                        <p:par>
                          <p:cTn id="10" fill="hold" nodeType="afterGroup">
                            <p:stCondLst>
                              <p:cond delay="1000"/>
                            </p:stCondLst>
                            <p:childTnLst>
                              <p:par>
                                <p:cTn id="11" presetID="55" presetClass="entr" presetSubtype="0" fill="hold" grpId="0" nodeType="afterEffect">
                                  <p:stCondLst>
                                    <p:cond delay="0"/>
                                  </p:stCondLst>
                                  <p:childTnLst>
                                    <p:set>
                                      <p:cBhvr>
                                        <p:cTn id="12" dur="1" fill="hold">
                                          <p:stCondLst>
                                            <p:cond delay="0"/>
                                          </p:stCondLst>
                                        </p:cTn>
                                        <p:tgtEl>
                                          <p:spTgt spid="22"/>
                                        </p:tgtEl>
                                        <p:attrNameLst>
                                          <p:attrName>style.visibility</p:attrName>
                                        </p:attrNameLst>
                                      </p:cBhvr>
                                      <p:to>
                                        <p:strVal val="visible"/>
                                      </p:to>
                                    </p:set>
                                    <p:anim calcmode="lin" valueType="num">
                                      <p:cBhvr>
                                        <p:cTn id="13" dur="1000" fill="hold"/>
                                        <p:tgtEl>
                                          <p:spTgt spid="22"/>
                                        </p:tgtEl>
                                        <p:attrNameLst>
                                          <p:attrName>ppt_w</p:attrName>
                                        </p:attrNameLst>
                                      </p:cBhvr>
                                      <p:tavLst>
                                        <p:tav tm="0">
                                          <p:val>
                                            <p:strVal val="#ppt_w*0.70"/>
                                          </p:val>
                                        </p:tav>
                                        <p:tav tm="100000">
                                          <p:val>
                                            <p:strVal val="#ppt_w"/>
                                          </p:val>
                                        </p:tav>
                                      </p:tavLst>
                                    </p:anim>
                                    <p:anim calcmode="lin" valueType="num">
                                      <p:cBhvr>
                                        <p:cTn id="14" dur="1000" fill="hold"/>
                                        <p:tgtEl>
                                          <p:spTgt spid="22"/>
                                        </p:tgtEl>
                                        <p:attrNameLst>
                                          <p:attrName>ppt_h</p:attrName>
                                        </p:attrNameLst>
                                      </p:cBhvr>
                                      <p:tavLst>
                                        <p:tav tm="0">
                                          <p:val>
                                            <p:strVal val="#ppt_h"/>
                                          </p:val>
                                        </p:tav>
                                        <p:tav tm="100000">
                                          <p:val>
                                            <p:strVal val="#ppt_h"/>
                                          </p:val>
                                        </p:tav>
                                      </p:tavLst>
                                    </p:anim>
                                    <p:animEffect transition="in" filter="fade">
                                      <p:cBhvr>
                                        <p:cTn id="15" dur="1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a:xfrm>
            <a:off x="762000" y="292100"/>
            <a:ext cx="7772400" cy="884238"/>
          </a:xfrm>
          <a:solidFill>
            <a:schemeClr val="bg1"/>
          </a:solidFill>
        </p:spPr>
        <p:txBody>
          <a:bodyPr/>
          <a:lstStyle/>
          <a:p>
            <a:pPr eaLnBrk="1" hangingPunct="1"/>
            <a:r>
              <a:rPr lang="en-US" altLang="en-US"/>
              <a:t>Payback Computation</a:t>
            </a:r>
          </a:p>
        </p:txBody>
      </p:sp>
      <p:sp>
        <p:nvSpPr>
          <p:cNvPr id="56323" name="TextBox 14"/>
          <p:cNvSpPr txBox="1">
            <a:spLocks noChangeArrowheads="1"/>
          </p:cNvSpPr>
          <p:nvPr/>
        </p:nvSpPr>
        <p:spPr bwMode="auto">
          <a:xfrm>
            <a:off x="3352800" y="1447800"/>
            <a:ext cx="27432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3600" b="0">
                <a:latin typeface="Arial Black" panose="020B0A04020102020204" pitchFamily="34" charset="0"/>
              </a:rPr>
              <a:t>R = 12%</a:t>
            </a:r>
          </a:p>
        </p:txBody>
      </p:sp>
      <p:grpSp>
        <p:nvGrpSpPr>
          <p:cNvPr id="56324" name="Group 25"/>
          <p:cNvGrpSpPr>
            <a:grpSpLocks/>
          </p:cNvGrpSpPr>
          <p:nvPr/>
        </p:nvGrpSpPr>
        <p:grpSpPr bwMode="auto">
          <a:xfrm>
            <a:off x="381000" y="2209800"/>
            <a:ext cx="8229600" cy="2782888"/>
            <a:chOff x="381000" y="2209800"/>
            <a:chExt cx="8229600" cy="2782907"/>
          </a:xfrm>
        </p:grpSpPr>
        <p:sp>
          <p:nvSpPr>
            <p:cNvPr id="56327" name="TextBox 12"/>
            <p:cNvSpPr txBox="1">
              <a:spLocks noChangeArrowheads="1"/>
            </p:cNvSpPr>
            <p:nvPr/>
          </p:nvSpPr>
          <p:spPr bwMode="auto">
            <a:xfrm>
              <a:off x="381000" y="4038600"/>
              <a:ext cx="22098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2800" b="0">
                  <a:solidFill>
                    <a:srgbClr val="0070C0"/>
                  </a:solidFill>
                  <a:latin typeface="Arial Black" panose="020B0A04020102020204" pitchFamily="34" charset="0"/>
                </a:rPr>
                <a:t>$ -165,000</a:t>
              </a:r>
            </a:p>
          </p:txBody>
        </p:sp>
        <p:grpSp>
          <p:nvGrpSpPr>
            <p:cNvPr id="56328" name="Group 21"/>
            <p:cNvGrpSpPr>
              <a:grpSpLocks/>
            </p:cNvGrpSpPr>
            <p:nvPr/>
          </p:nvGrpSpPr>
          <p:grpSpPr bwMode="auto">
            <a:xfrm>
              <a:off x="1371600" y="2209800"/>
              <a:ext cx="6553200" cy="1600200"/>
              <a:chOff x="1371600" y="2209800"/>
              <a:chExt cx="6553200" cy="1600200"/>
            </a:xfrm>
          </p:grpSpPr>
          <p:cxnSp>
            <p:nvCxnSpPr>
              <p:cNvPr id="5" name="Straight Connector 4"/>
              <p:cNvCxnSpPr/>
              <p:nvPr/>
            </p:nvCxnSpPr>
            <p:spPr>
              <a:xfrm>
                <a:off x="1371600" y="3810011"/>
                <a:ext cx="6096000" cy="0"/>
              </a:xfrm>
              <a:prstGeom prst="line">
                <a:avLst/>
              </a:prstGeom>
              <a:ln w="50800"/>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1371600" y="2895605"/>
                <a:ext cx="0" cy="914406"/>
              </a:xfrm>
              <a:prstGeom prst="line">
                <a:avLst/>
              </a:prstGeom>
              <a:ln w="50800"/>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3403600" y="2895605"/>
                <a:ext cx="0" cy="914406"/>
              </a:xfrm>
              <a:prstGeom prst="line">
                <a:avLst/>
              </a:prstGeom>
              <a:ln w="50800"/>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7467600" y="2895605"/>
                <a:ext cx="0" cy="914406"/>
              </a:xfrm>
              <a:prstGeom prst="line">
                <a:avLst/>
              </a:prstGeom>
              <a:ln w="50800"/>
            </p:spPr>
            <p:style>
              <a:lnRef idx="1">
                <a:schemeClr val="accent1"/>
              </a:lnRef>
              <a:fillRef idx="0">
                <a:schemeClr val="accent1"/>
              </a:fillRef>
              <a:effectRef idx="0">
                <a:schemeClr val="accent1"/>
              </a:effectRef>
              <a:fontRef idx="minor">
                <a:schemeClr val="tx1"/>
              </a:fontRef>
            </p:style>
          </p:cxnSp>
          <p:sp>
            <p:nvSpPr>
              <p:cNvPr id="56336" name="TextBox 10"/>
              <p:cNvSpPr txBox="1">
                <a:spLocks noChangeArrowheads="1"/>
              </p:cNvSpPr>
              <p:nvPr/>
            </p:nvSpPr>
            <p:spPr bwMode="auto">
              <a:xfrm>
                <a:off x="3124200" y="2209800"/>
                <a:ext cx="6096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3600" b="0">
                    <a:latin typeface="Arial Black" panose="020B0A04020102020204" pitchFamily="34" charset="0"/>
                  </a:rPr>
                  <a:t>1</a:t>
                </a:r>
              </a:p>
            </p:txBody>
          </p:sp>
          <p:sp>
            <p:nvSpPr>
              <p:cNvPr id="56337" name="TextBox 11"/>
              <p:cNvSpPr txBox="1">
                <a:spLocks noChangeArrowheads="1"/>
              </p:cNvSpPr>
              <p:nvPr/>
            </p:nvSpPr>
            <p:spPr bwMode="auto">
              <a:xfrm>
                <a:off x="5181600" y="2209800"/>
                <a:ext cx="8382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3600" b="0">
                    <a:latin typeface="Arial Black" panose="020B0A04020102020204" pitchFamily="34" charset="0"/>
                  </a:rPr>
                  <a:t>2</a:t>
                </a:r>
              </a:p>
            </p:txBody>
          </p:sp>
          <p:cxnSp>
            <p:nvCxnSpPr>
              <p:cNvPr id="20" name="Straight Connector 19"/>
              <p:cNvCxnSpPr/>
              <p:nvPr/>
            </p:nvCxnSpPr>
            <p:spPr>
              <a:xfrm>
                <a:off x="5435600" y="2895605"/>
                <a:ext cx="0" cy="914406"/>
              </a:xfrm>
              <a:prstGeom prst="line">
                <a:avLst/>
              </a:prstGeom>
              <a:ln w="50800"/>
            </p:spPr>
            <p:style>
              <a:lnRef idx="1">
                <a:schemeClr val="accent1"/>
              </a:lnRef>
              <a:fillRef idx="0">
                <a:schemeClr val="accent1"/>
              </a:fillRef>
              <a:effectRef idx="0">
                <a:schemeClr val="accent1"/>
              </a:effectRef>
              <a:fontRef idx="minor">
                <a:schemeClr val="tx1"/>
              </a:fontRef>
            </p:style>
          </p:cxnSp>
          <p:sp>
            <p:nvSpPr>
              <p:cNvPr id="56339" name="TextBox 20"/>
              <p:cNvSpPr txBox="1">
                <a:spLocks noChangeArrowheads="1"/>
              </p:cNvSpPr>
              <p:nvPr/>
            </p:nvSpPr>
            <p:spPr bwMode="auto">
              <a:xfrm>
                <a:off x="7162800" y="2209800"/>
                <a:ext cx="7620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3600" b="0">
                    <a:latin typeface="Arial Black" panose="020B0A04020102020204" pitchFamily="34" charset="0"/>
                  </a:rPr>
                  <a:t>3</a:t>
                </a:r>
              </a:p>
            </p:txBody>
          </p:sp>
        </p:grpSp>
        <p:sp>
          <p:nvSpPr>
            <p:cNvPr id="56329" name="TextBox 22"/>
            <p:cNvSpPr txBox="1">
              <a:spLocks noChangeArrowheads="1"/>
            </p:cNvSpPr>
            <p:nvPr/>
          </p:nvSpPr>
          <p:spPr bwMode="auto">
            <a:xfrm>
              <a:off x="2971800" y="4038600"/>
              <a:ext cx="2133600"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2800" b="0">
                  <a:latin typeface="Arial Black" panose="020B0A04020102020204" pitchFamily="34" charset="0"/>
                </a:rPr>
                <a:t>CF</a:t>
              </a:r>
              <a:r>
                <a:rPr lang="en-US" altLang="en-US" sz="2800" b="0" baseline="-25000">
                  <a:latin typeface="Arial Black" panose="020B0A04020102020204" pitchFamily="34" charset="0"/>
                </a:rPr>
                <a:t>1</a:t>
              </a:r>
              <a:r>
                <a:rPr lang="en-US" altLang="en-US" sz="2800" b="0">
                  <a:latin typeface="Arial Black" panose="020B0A04020102020204" pitchFamily="34" charset="0"/>
                </a:rPr>
                <a:t> = 63,120</a:t>
              </a:r>
            </a:p>
          </p:txBody>
        </p:sp>
        <p:sp>
          <p:nvSpPr>
            <p:cNvPr id="56330" name="TextBox 23"/>
            <p:cNvSpPr txBox="1">
              <a:spLocks noChangeArrowheads="1"/>
            </p:cNvSpPr>
            <p:nvPr/>
          </p:nvSpPr>
          <p:spPr bwMode="auto">
            <a:xfrm>
              <a:off x="5105400" y="4038600"/>
              <a:ext cx="1524000"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2800" b="0">
                  <a:latin typeface="Arial Black" panose="020B0A04020102020204" pitchFamily="34" charset="0"/>
                </a:rPr>
                <a:t>CF</a:t>
              </a:r>
              <a:r>
                <a:rPr lang="en-US" altLang="en-US" sz="2800" b="0" baseline="-25000">
                  <a:latin typeface="Arial Black" panose="020B0A04020102020204" pitchFamily="34" charset="0"/>
                </a:rPr>
                <a:t>2</a:t>
              </a:r>
              <a:r>
                <a:rPr lang="en-US" altLang="en-US" sz="2800" b="0">
                  <a:latin typeface="Arial Black" panose="020B0A04020102020204" pitchFamily="34" charset="0"/>
                </a:rPr>
                <a:t> = 70,800</a:t>
              </a:r>
            </a:p>
          </p:txBody>
        </p:sp>
        <p:sp>
          <p:nvSpPr>
            <p:cNvPr id="56331" name="TextBox 24"/>
            <p:cNvSpPr txBox="1">
              <a:spLocks noChangeArrowheads="1"/>
            </p:cNvSpPr>
            <p:nvPr/>
          </p:nvSpPr>
          <p:spPr bwMode="auto">
            <a:xfrm>
              <a:off x="7010400" y="4038600"/>
              <a:ext cx="1600200"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2800" b="0">
                  <a:latin typeface="Arial Black" panose="020B0A04020102020204" pitchFamily="34" charset="0"/>
                </a:rPr>
                <a:t>CF</a:t>
              </a:r>
              <a:r>
                <a:rPr lang="en-US" altLang="en-US" sz="2800" b="0" baseline="-25000">
                  <a:latin typeface="Arial Black" panose="020B0A04020102020204" pitchFamily="34" charset="0"/>
                </a:rPr>
                <a:t>3</a:t>
              </a:r>
              <a:r>
                <a:rPr lang="en-US" altLang="en-US" sz="2800" b="0">
                  <a:latin typeface="Arial Black" panose="020B0A04020102020204" pitchFamily="34" charset="0"/>
                </a:rPr>
                <a:t> = 91,080</a:t>
              </a:r>
            </a:p>
          </p:txBody>
        </p:sp>
      </p:grpSp>
      <p:sp>
        <p:nvSpPr>
          <p:cNvPr id="19" name="TextBox 18"/>
          <p:cNvSpPr txBox="1">
            <a:spLocks noChangeArrowheads="1"/>
          </p:cNvSpPr>
          <p:nvPr/>
        </p:nvSpPr>
        <p:spPr bwMode="auto">
          <a:xfrm>
            <a:off x="762000" y="5334000"/>
            <a:ext cx="73152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2800" b="0">
                <a:solidFill>
                  <a:srgbClr val="0070C0"/>
                </a:solidFill>
                <a:latin typeface="Arial Black" panose="020B0A04020102020204" pitchFamily="34" charset="0"/>
              </a:rPr>
              <a:t>Year 3:  $31,080 – 91,080 = -60,000 </a:t>
            </a:r>
          </a:p>
        </p:txBody>
      </p:sp>
      <p:sp>
        <p:nvSpPr>
          <p:cNvPr id="22" name="TextBox 21"/>
          <p:cNvSpPr txBox="1">
            <a:spLocks noChangeArrowheads="1"/>
          </p:cNvSpPr>
          <p:nvPr/>
        </p:nvSpPr>
        <p:spPr bwMode="auto">
          <a:xfrm>
            <a:off x="838200" y="5867400"/>
            <a:ext cx="73914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sz="2400">
                <a:latin typeface="Perpetua" panose="02020502060401020303" pitchFamily="18" charset="0"/>
              </a:rPr>
              <a:t>We “passed” zero so payback is achieved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p:cTn id="7" dur="1000" fill="hold"/>
                                        <p:tgtEl>
                                          <p:spTgt spid="19"/>
                                        </p:tgtEl>
                                        <p:attrNameLst>
                                          <p:attrName>ppt_w</p:attrName>
                                        </p:attrNameLst>
                                      </p:cBhvr>
                                      <p:tavLst>
                                        <p:tav tm="0">
                                          <p:val>
                                            <p:strVal val="#ppt_w*0.70"/>
                                          </p:val>
                                        </p:tav>
                                        <p:tav tm="100000">
                                          <p:val>
                                            <p:strVal val="#ppt_w"/>
                                          </p:val>
                                        </p:tav>
                                      </p:tavLst>
                                    </p:anim>
                                    <p:anim calcmode="lin" valueType="num">
                                      <p:cBhvr>
                                        <p:cTn id="8" dur="1000" fill="hold"/>
                                        <p:tgtEl>
                                          <p:spTgt spid="19"/>
                                        </p:tgtEl>
                                        <p:attrNameLst>
                                          <p:attrName>ppt_h</p:attrName>
                                        </p:attrNameLst>
                                      </p:cBhvr>
                                      <p:tavLst>
                                        <p:tav tm="0">
                                          <p:val>
                                            <p:strVal val="#ppt_h"/>
                                          </p:val>
                                        </p:tav>
                                        <p:tav tm="100000">
                                          <p:val>
                                            <p:strVal val="#ppt_h"/>
                                          </p:val>
                                        </p:tav>
                                      </p:tavLst>
                                    </p:anim>
                                    <p:animEffect transition="in" filter="fade">
                                      <p:cBhvr>
                                        <p:cTn id="9" dur="1000"/>
                                        <p:tgtEl>
                                          <p:spTgt spid="19"/>
                                        </p:tgtEl>
                                      </p:cBhvr>
                                    </p:animEffect>
                                  </p:childTnLst>
                                </p:cTn>
                              </p:par>
                            </p:childTnLst>
                          </p:cTn>
                        </p:par>
                        <p:par>
                          <p:cTn id="10" fill="hold" nodeType="afterGroup">
                            <p:stCondLst>
                              <p:cond delay="1000"/>
                            </p:stCondLst>
                            <p:childTnLst>
                              <p:par>
                                <p:cTn id="11" presetID="55" presetClass="entr" presetSubtype="0" fill="hold" grpId="0" nodeType="afterEffect">
                                  <p:stCondLst>
                                    <p:cond delay="0"/>
                                  </p:stCondLst>
                                  <p:childTnLst>
                                    <p:set>
                                      <p:cBhvr>
                                        <p:cTn id="12" dur="1" fill="hold">
                                          <p:stCondLst>
                                            <p:cond delay="0"/>
                                          </p:stCondLst>
                                        </p:cTn>
                                        <p:tgtEl>
                                          <p:spTgt spid="22"/>
                                        </p:tgtEl>
                                        <p:attrNameLst>
                                          <p:attrName>style.visibility</p:attrName>
                                        </p:attrNameLst>
                                      </p:cBhvr>
                                      <p:to>
                                        <p:strVal val="visible"/>
                                      </p:to>
                                    </p:set>
                                    <p:anim calcmode="lin" valueType="num">
                                      <p:cBhvr>
                                        <p:cTn id="13" dur="1000" fill="hold"/>
                                        <p:tgtEl>
                                          <p:spTgt spid="22"/>
                                        </p:tgtEl>
                                        <p:attrNameLst>
                                          <p:attrName>ppt_w</p:attrName>
                                        </p:attrNameLst>
                                      </p:cBhvr>
                                      <p:tavLst>
                                        <p:tav tm="0">
                                          <p:val>
                                            <p:strVal val="#ppt_w*0.70"/>
                                          </p:val>
                                        </p:tav>
                                        <p:tav tm="100000">
                                          <p:val>
                                            <p:strVal val="#ppt_w"/>
                                          </p:val>
                                        </p:tav>
                                      </p:tavLst>
                                    </p:anim>
                                    <p:anim calcmode="lin" valueType="num">
                                      <p:cBhvr>
                                        <p:cTn id="14" dur="1000" fill="hold"/>
                                        <p:tgtEl>
                                          <p:spTgt spid="22"/>
                                        </p:tgtEl>
                                        <p:attrNameLst>
                                          <p:attrName>ppt_h</p:attrName>
                                        </p:attrNameLst>
                                      </p:cBhvr>
                                      <p:tavLst>
                                        <p:tav tm="0">
                                          <p:val>
                                            <p:strVal val="#ppt_h"/>
                                          </p:val>
                                        </p:tav>
                                        <p:tav tm="100000">
                                          <p:val>
                                            <p:strVal val="#ppt_h"/>
                                          </p:val>
                                        </p:tav>
                                      </p:tavLst>
                                    </p:anim>
                                    <p:animEffect transition="in" filter="fade">
                                      <p:cBhvr>
                                        <p:cTn id="15" dur="1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p:txBody>
          <a:bodyPr/>
          <a:lstStyle/>
          <a:p>
            <a:r>
              <a:rPr lang="en-US" altLang="en-US"/>
              <a:t>Analyzing the Rule</a:t>
            </a:r>
          </a:p>
        </p:txBody>
      </p:sp>
      <p:sp>
        <p:nvSpPr>
          <p:cNvPr id="3" name="Rectangle 2"/>
          <p:cNvSpPr/>
          <p:nvPr/>
        </p:nvSpPr>
        <p:spPr>
          <a:xfrm>
            <a:off x="520700" y="1206500"/>
            <a:ext cx="8339138" cy="5078413"/>
          </a:xfrm>
          <a:prstGeom prst="rect">
            <a:avLst/>
          </a:prstGeom>
        </p:spPr>
        <p:txBody>
          <a:bodyPr>
            <a:spAutoFit/>
          </a:bodyPr>
          <a:lstStyle/>
          <a:p>
            <a:pPr marL="285750" indent="-285750">
              <a:buFont typeface="Arial" panose="020B0604020202020204" pitchFamily="34" charset="0"/>
              <a:buChar char="•"/>
              <a:defRPr/>
            </a:pPr>
            <a:r>
              <a:rPr lang="en-US" b="1" dirty="0">
                <a:latin typeface="+mj-lt"/>
              </a:rPr>
              <a:t>When compared to the NPV rule, the payback period rule has some rather severe shortcomings. </a:t>
            </a:r>
          </a:p>
          <a:p>
            <a:pPr marL="285750" indent="-285750">
              <a:buFont typeface="Arial" panose="020B0604020202020204" pitchFamily="34" charset="0"/>
              <a:buChar char="•"/>
              <a:defRPr/>
            </a:pPr>
            <a:endParaRPr lang="en-US" b="1" dirty="0">
              <a:latin typeface="+mj-lt"/>
            </a:endParaRPr>
          </a:p>
          <a:p>
            <a:pPr marL="742950" lvl="1" indent="-285750">
              <a:buFont typeface="Arial" panose="020B0604020202020204" pitchFamily="34" charset="0"/>
              <a:buChar char="•"/>
              <a:defRPr/>
            </a:pPr>
            <a:r>
              <a:rPr lang="en-US" b="1" dirty="0">
                <a:latin typeface="+mj-lt"/>
              </a:rPr>
              <a:t>First, the payback period is calculated by simply adding up the future cash flows.</a:t>
            </a:r>
          </a:p>
          <a:p>
            <a:pPr marL="742950" lvl="1" indent="-285750">
              <a:buFont typeface="Arial" panose="020B0604020202020204" pitchFamily="34" charset="0"/>
              <a:buChar char="•"/>
              <a:defRPr/>
            </a:pPr>
            <a:r>
              <a:rPr lang="en-US" b="1" dirty="0">
                <a:latin typeface="+mj-lt"/>
              </a:rPr>
              <a:t> There is no discounting involved, so the time value of money is completely ignored.</a:t>
            </a:r>
          </a:p>
          <a:p>
            <a:pPr marL="742950" lvl="1" indent="-285750">
              <a:buFont typeface="Arial" panose="020B0604020202020204" pitchFamily="34" charset="0"/>
              <a:buChar char="•"/>
              <a:defRPr/>
            </a:pPr>
            <a:r>
              <a:rPr lang="en-US" b="1" dirty="0">
                <a:latin typeface="+mj-lt"/>
              </a:rPr>
              <a:t>The payback rule also fails to consider risk differences. </a:t>
            </a:r>
          </a:p>
          <a:p>
            <a:pPr marL="742950" lvl="1" indent="-285750">
              <a:buFont typeface="Arial" panose="020B0604020202020204" pitchFamily="34" charset="0"/>
              <a:buChar char="•"/>
              <a:defRPr/>
            </a:pPr>
            <a:r>
              <a:rPr lang="en-US" b="1" dirty="0">
                <a:latin typeface="+mj-lt"/>
              </a:rPr>
              <a:t>The payback would be calculated the same way for both very risky and very safe projects.</a:t>
            </a:r>
          </a:p>
          <a:p>
            <a:pPr marL="742950" lvl="1" indent="-285750">
              <a:buFont typeface="Arial" panose="020B0604020202020204" pitchFamily="34" charset="0"/>
              <a:buChar char="•"/>
              <a:defRPr/>
            </a:pPr>
            <a:endParaRPr lang="en-US" b="1" dirty="0">
              <a:latin typeface="+mj-lt"/>
            </a:endParaRPr>
          </a:p>
          <a:p>
            <a:pPr marL="285750" indent="-285750">
              <a:buFont typeface="Arial" panose="020B0604020202020204" pitchFamily="34" charset="0"/>
              <a:buChar char="•"/>
              <a:defRPr/>
            </a:pPr>
            <a:r>
              <a:rPr lang="en-US" b="1" dirty="0">
                <a:latin typeface="+mj-lt"/>
              </a:rPr>
              <a:t>Perhaps the biggest problem with the payback period rule is coming up with the right cutoff period, because we don't really have an objective basis for choosing a particular number. </a:t>
            </a:r>
          </a:p>
          <a:p>
            <a:pPr marL="285750" indent="-285750">
              <a:buFont typeface="Arial" panose="020B0604020202020204" pitchFamily="34" charset="0"/>
              <a:buChar char="•"/>
              <a:defRPr/>
            </a:pPr>
            <a:endParaRPr lang="en-US" b="1" dirty="0">
              <a:latin typeface="+mj-lt"/>
            </a:endParaRPr>
          </a:p>
          <a:p>
            <a:pPr marL="285750" indent="-285750">
              <a:buFont typeface="Arial" panose="020B0604020202020204" pitchFamily="34" charset="0"/>
              <a:buChar char="•"/>
              <a:defRPr/>
            </a:pPr>
            <a:r>
              <a:rPr lang="en-US" b="1" dirty="0">
                <a:latin typeface="+mj-lt"/>
              </a:rPr>
              <a:t>Put another way, there is no economic rationale for looking at payback in the first place, so we have no guide as to how to pick the cutoff. As a result, we end up using a number that is arbitrarily chosen.</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a:xfrm>
            <a:off x="754063" y="255588"/>
            <a:ext cx="7688262" cy="1012825"/>
          </a:xfrm>
          <a:solidFill>
            <a:schemeClr val="bg1"/>
          </a:solidFill>
        </p:spPr>
        <p:txBody>
          <a:bodyPr/>
          <a:lstStyle/>
          <a:p>
            <a:pPr eaLnBrk="1" hangingPunct="1"/>
            <a:r>
              <a:rPr lang="en-US" altLang="en-US"/>
              <a:t>Payback Decision</a:t>
            </a:r>
          </a:p>
        </p:txBody>
      </p:sp>
      <p:sp>
        <p:nvSpPr>
          <p:cNvPr id="51203" name="TextBox 3"/>
          <p:cNvSpPr txBox="1">
            <a:spLocks noChangeArrowheads="1"/>
          </p:cNvSpPr>
          <p:nvPr/>
        </p:nvSpPr>
        <p:spPr bwMode="auto">
          <a:xfrm>
            <a:off x="227013" y="1163638"/>
            <a:ext cx="8369300" cy="5694362"/>
          </a:xfrm>
          <a:prstGeom prst="rect">
            <a:avLst/>
          </a:prstGeom>
          <a:noFill/>
          <a:ln w="9525">
            <a:noFill/>
            <a:miter lim="800000"/>
            <a:headEnd/>
            <a:tailEnd/>
          </a:ln>
        </p:spPr>
        <p:txBody>
          <a:bodyPr>
            <a:spAutoFit/>
          </a:bodyPr>
          <a:lstStyle/>
          <a:p>
            <a:pPr marL="457200" indent="-457200">
              <a:buFont typeface="Arial" panose="020B0604020202020204" pitchFamily="34" charset="0"/>
              <a:buChar char="•"/>
              <a:defRPr/>
            </a:pPr>
            <a:r>
              <a:rPr lang="en-US" sz="2400" b="1" dirty="0">
                <a:latin typeface="+mj-lt"/>
                <a:cs typeface="Arial" charset="0"/>
              </a:rPr>
              <a:t>We need to know a “management’s number.  What does the firm use for the evaluation of its projects when they use payback?  </a:t>
            </a:r>
          </a:p>
          <a:p>
            <a:pPr marL="342900" indent="-342900">
              <a:buFont typeface="Arial" panose="020B0604020202020204" pitchFamily="34" charset="0"/>
              <a:buChar char="•"/>
              <a:defRPr/>
            </a:pPr>
            <a:endParaRPr lang="en-US" sz="2400" b="1" dirty="0">
              <a:latin typeface="+mj-lt"/>
              <a:cs typeface="Arial" charset="0"/>
            </a:endParaRPr>
          </a:p>
          <a:p>
            <a:pPr marL="457200" indent="-457200">
              <a:buFont typeface="Arial" panose="020B0604020202020204" pitchFamily="34" charset="0"/>
              <a:buChar char="•"/>
              <a:defRPr/>
            </a:pPr>
            <a:r>
              <a:rPr lang="en-US" sz="2400" b="1" dirty="0">
                <a:latin typeface="+mj-lt"/>
                <a:cs typeface="Arial" charset="0"/>
              </a:rPr>
              <a:t>Most companies use either 3 or 4 years.  </a:t>
            </a:r>
          </a:p>
          <a:p>
            <a:pPr marL="342900" indent="-342900">
              <a:buFont typeface="Arial" panose="020B0604020202020204" pitchFamily="34" charset="0"/>
              <a:buChar char="•"/>
              <a:defRPr/>
            </a:pPr>
            <a:endParaRPr lang="en-US" sz="2400" b="1" dirty="0">
              <a:latin typeface="+mj-lt"/>
              <a:cs typeface="Arial" charset="0"/>
            </a:endParaRPr>
          </a:p>
          <a:p>
            <a:pPr marL="457200" indent="-457200">
              <a:buFont typeface="Arial" panose="020B0604020202020204" pitchFamily="34" charset="0"/>
              <a:buChar char="•"/>
              <a:defRPr/>
            </a:pPr>
            <a:r>
              <a:rPr lang="en-US" sz="2400" b="1" dirty="0">
                <a:latin typeface="+mj-lt"/>
                <a:cs typeface="Arial" charset="0"/>
              </a:rPr>
              <a:t>Let’s use </a:t>
            </a:r>
            <a:r>
              <a:rPr lang="en-US" sz="2400" b="1" dirty="0">
                <a:solidFill>
                  <a:srgbClr val="0070C0"/>
                </a:solidFill>
                <a:latin typeface="+mj-lt"/>
                <a:cs typeface="Arial" charset="0"/>
              </a:rPr>
              <a:t>4</a:t>
            </a:r>
            <a:r>
              <a:rPr lang="en-US" sz="2400" b="1" dirty="0">
                <a:latin typeface="+mj-lt"/>
                <a:cs typeface="Arial" charset="0"/>
              </a:rPr>
              <a:t> in our numerical example</a:t>
            </a:r>
          </a:p>
          <a:p>
            <a:pPr marL="914400" lvl="1" indent="-457200">
              <a:buFont typeface="Arial" panose="020B0604020202020204" pitchFamily="34" charset="0"/>
              <a:buChar char="•"/>
              <a:defRPr/>
            </a:pPr>
            <a:endParaRPr lang="en-US" sz="2400" b="1" dirty="0">
              <a:latin typeface="+mj-lt"/>
              <a:cs typeface="Arial" charset="0"/>
            </a:endParaRPr>
          </a:p>
          <a:p>
            <a:pPr marL="914400" lvl="1" indent="-457200">
              <a:buFont typeface="Arial" panose="020B0604020202020204" pitchFamily="34" charset="0"/>
              <a:buChar char="•"/>
              <a:defRPr/>
            </a:pPr>
            <a:r>
              <a:rPr lang="en-US" sz="2400" b="1" dirty="0">
                <a:latin typeface="+mj-lt"/>
                <a:cs typeface="Arial" charset="0"/>
              </a:rPr>
              <a:t>Our computed payback was 3 years</a:t>
            </a:r>
          </a:p>
          <a:p>
            <a:pPr marL="742950" lvl="1" indent="-285750">
              <a:buFont typeface="Arial" panose="020B0604020202020204" pitchFamily="34" charset="0"/>
              <a:buChar char="•"/>
              <a:defRPr/>
            </a:pPr>
            <a:endParaRPr lang="en-US" sz="2400" b="1" dirty="0">
              <a:latin typeface="+mj-lt"/>
              <a:cs typeface="Arial" charset="0"/>
            </a:endParaRPr>
          </a:p>
          <a:p>
            <a:pPr marL="914400" lvl="1" indent="-457200">
              <a:buFont typeface="Arial" panose="020B0604020202020204" pitchFamily="34" charset="0"/>
              <a:buChar char="•"/>
              <a:defRPr/>
            </a:pPr>
            <a:r>
              <a:rPr lang="en-US" sz="2400" b="1" dirty="0">
                <a:latin typeface="+mj-lt"/>
                <a:cs typeface="Arial" charset="0"/>
              </a:rPr>
              <a:t>The firm’s uses 4 years as it’s criteria, so… </a:t>
            </a:r>
          </a:p>
          <a:p>
            <a:pPr marL="742950" lvl="1" indent="-285750">
              <a:buFont typeface="Arial" panose="020B0604020202020204" pitchFamily="34" charset="0"/>
              <a:buChar char="•"/>
              <a:defRPr/>
            </a:pPr>
            <a:endParaRPr lang="en-US" sz="2400" b="1" dirty="0">
              <a:latin typeface="+mj-lt"/>
              <a:cs typeface="Arial" charset="0"/>
            </a:endParaRPr>
          </a:p>
          <a:p>
            <a:pPr marL="914400" lvl="1" indent="-457200">
              <a:buFont typeface="Arial" panose="020B0604020202020204" pitchFamily="34" charset="0"/>
              <a:buChar char="•"/>
              <a:defRPr/>
            </a:pPr>
            <a:r>
              <a:rPr lang="en-US" sz="2400" b="1" dirty="0">
                <a:solidFill>
                  <a:srgbClr val="0070C0"/>
                </a:solidFill>
                <a:latin typeface="+mj-lt"/>
                <a:cs typeface="Arial" charset="0"/>
              </a:rPr>
              <a:t>YES</a:t>
            </a:r>
            <a:r>
              <a:rPr lang="en-US" sz="2400" b="1" dirty="0">
                <a:latin typeface="+mj-lt"/>
                <a:cs typeface="Arial" charset="0"/>
              </a:rPr>
              <a:t>, we </a:t>
            </a:r>
            <a:r>
              <a:rPr lang="en-US" sz="2400" b="1" dirty="0">
                <a:solidFill>
                  <a:srgbClr val="0070C0"/>
                </a:solidFill>
                <a:latin typeface="+mj-lt"/>
                <a:cs typeface="Arial" charset="0"/>
              </a:rPr>
              <a:t>Accept</a:t>
            </a:r>
            <a:r>
              <a:rPr lang="en-US" sz="2400" b="1" dirty="0">
                <a:latin typeface="+mj-lt"/>
                <a:cs typeface="Arial" charset="0"/>
              </a:rPr>
              <a:t> this project as we recover our cost of the project early.</a:t>
            </a:r>
          </a:p>
          <a:p>
            <a:pPr marL="457200" indent="-457200">
              <a:buFont typeface="Arial" panose="020B0604020202020204" pitchFamily="34" charset="0"/>
              <a:buChar char="•"/>
              <a:defRPr/>
            </a:pPr>
            <a:endParaRPr lang="en-US" sz="2800" b="1" dirty="0">
              <a:latin typeface="+mj-lt"/>
              <a:cs typeface="Arial" charset="0"/>
            </a:endParaRPr>
          </a:p>
        </p:txBody>
      </p:sp>
      <p:pic>
        <p:nvPicPr>
          <p:cNvPr id="6" name="Picture 5" descr="http://4.bp.blogspot.com/_VageCC3U_7I/TNN2-WgogsI/AAAAAAAAAk0/QYJSqHXE6Xc/s1600/award_winners_30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37300" y="2832100"/>
            <a:ext cx="2420938" cy="165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5"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strVal val="#ppt_w*0.70"/>
                                          </p:val>
                                        </p:tav>
                                        <p:tav tm="100000">
                                          <p:val>
                                            <p:strVal val="#ppt_w"/>
                                          </p:val>
                                        </p:tav>
                                      </p:tavLst>
                                    </p:anim>
                                    <p:anim calcmode="lin" valueType="num">
                                      <p:cBhvr>
                                        <p:cTn id="8" dur="1000" fill="hold"/>
                                        <p:tgtEl>
                                          <p:spTgt spid="6"/>
                                        </p:tgtEl>
                                        <p:attrNameLst>
                                          <p:attrName>ppt_h</p:attrName>
                                        </p:attrNameLst>
                                      </p:cBhvr>
                                      <p:tavLst>
                                        <p:tav tm="0">
                                          <p:val>
                                            <p:strVal val="#ppt_h"/>
                                          </p:val>
                                        </p:tav>
                                        <p:tav tm="100000">
                                          <p:val>
                                            <p:strVal val="#ppt_h"/>
                                          </p:val>
                                        </p:tav>
                                      </p:tavLst>
                                    </p:anim>
                                    <p:animEffect transition="in" filter="fade">
                                      <p:cBhvr>
                                        <p:cTn id="9"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4" descr="http://textflow.mheducation.com/figures/0077511255/ros34752_08untab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70100" y="1471613"/>
            <a:ext cx="4773613" cy="190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5"/>
          <p:cNvSpPr>
            <a:spLocks noChangeArrowheads="1"/>
          </p:cNvSpPr>
          <p:nvPr/>
        </p:nvSpPr>
        <p:spPr bwMode="auto">
          <a:xfrm>
            <a:off x="446088" y="1027113"/>
            <a:ext cx="8459787" cy="532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defRPr/>
            </a:pPr>
            <a:r>
              <a:rPr lang="en-US" altLang="en-US" sz="2000" b="1" dirty="0">
                <a:latin typeface="+mj-lt"/>
              </a:rPr>
              <a:t>The projected cash flows from a proposed investment are:</a:t>
            </a:r>
          </a:p>
          <a:p>
            <a:pPr>
              <a:defRPr/>
            </a:pPr>
            <a:endParaRPr lang="en-US" altLang="en-US" sz="2000" b="1" dirty="0">
              <a:latin typeface="+mj-lt"/>
            </a:endParaRPr>
          </a:p>
          <a:p>
            <a:pPr>
              <a:defRPr/>
            </a:pPr>
            <a:endParaRPr lang="en-US" altLang="en-US" sz="2000" b="1" dirty="0">
              <a:latin typeface="+mj-lt"/>
            </a:endParaRPr>
          </a:p>
          <a:p>
            <a:pPr>
              <a:defRPr/>
            </a:pPr>
            <a:endParaRPr lang="en-US" altLang="en-US" sz="2000" b="1" dirty="0">
              <a:latin typeface="+mj-lt"/>
            </a:endParaRPr>
          </a:p>
          <a:p>
            <a:pPr>
              <a:defRPr/>
            </a:pPr>
            <a:endParaRPr lang="en-US" altLang="en-US" sz="2000" b="1" dirty="0">
              <a:latin typeface="+mj-lt"/>
            </a:endParaRPr>
          </a:p>
          <a:p>
            <a:pPr>
              <a:defRPr/>
            </a:pPr>
            <a:endParaRPr lang="en-US" altLang="en-US" sz="2000" b="1" dirty="0">
              <a:latin typeface="+mj-lt"/>
            </a:endParaRPr>
          </a:p>
          <a:p>
            <a:pPr>
              <a:defRPr/>
            </a:pPr>
            <a:endParaRPr lang="en-US" altLang="en-US" sz="2000" b="1" dirty="0">
              <a:latin typeface="+mj-lt"/>
            </a:endParaRPr>
          </a:p>
          <a:p>
            <a:pPr>
              <a:defRPr/>
            </a:pPr>
            <a:r>
              <a:rPr lang="en-US" altLang="en-US" sz="2000" b="1" dirty="0">
                <a:latin typeface="+mj-lt"/>
              </a:rPr>
              <a:t>  </a:t>
            </a:r>
          </a:p>
          <a:p>
            <a:pPr marL="285750" indent="-285750">
              <a:buFont typeface="Arial" panose="020B0604020202020204" pitchFamily="34" charset="0"/>
              <a:buChar char="•"/>
              <a:defRPr/>
            </a:pPr>
            <a:r>
              <a:rPr lang="en-US" altLang="en-US" b="1" dirty="0">
                <a:latin typeface="+mj-lt"/>
              </a:rPr>
              <a:t>This project costs $500. What is the payback period for this investment?</a:t>
            </a:r>
          </a:p>
          <a:p>
            <a:pPr marL="285750" indent="-285750">
              <a:buFont typeface="Arial" panose="020B0604020202020204" pitchFamily="34" charset="0"/>
              <a:buChar char="•"/>
              <a:defRPr/>
            </a:pPr>
            <a:endParaRPr lang="en-US" altLang="en-US" b="1" dirty="0">
              <a:latin typeface="+mj-lt"/>
            </a:endParaRPr>
          </a:p>
          <a:p>
            <a:pPr marL="285750" indent="-285750">
              <a:buFont typeface="Arial" panose="020B0604020202020204" pitchFamily="34" charset="0"/>
              <a:buChar char="•"/>
              <a:defRPr/>
            </a:pPr>
            <a:r>
              <a:rPr lang="en-US" altLang="en-US" b="1" dirty="0">
                <a:latin typeface="+mj-lt"/>
              </a:rPr>
              <a:t>The initial cost is $500. After the first two years, the cash flows total $300.</a:t>
            </a:r>
          </a:p>
          <a:p>
            <a:pPr marL="285750" indent="-285750">
              <a:buFont typeface="Arial" panose="020B0604020202020204" pitchFamily="34" charset="0"/>
              <a:buChar char="•"/>
              <a:defRPr/>
            </a:pPr>
            <a:r>
              <a:rPr lang="en-US" altLang="en-US" b="1" dirty="0">
                <a:latin typeface="+mj-lt"/>
              </a:rPr>
              <a:t> After the third year, the total cash flow is $800, so the project pays back sometime between the end of year 2 and the end of year 3. </a:t>
            </a:r>
          </a:p>
          <a:p>
            <a:pPr marL="285750" indent="-285750">
              <a:buFont typeface="Arial" panose="020B0604020202020204" pitchFamily="34" charset="0"/>
              <a:buChar char="•"/>
              <a:defRPr/>
            </a:pPr>
            <a:r>
              <a:rPr lang="en-US" altLang="en-US" b="1" dirty="0">
                <a:latin typeface="+mj-lt"/>
              </a:rPr>
              <a:t>Since the accumulated cash flows for the first two years are $300, we need to recover $200 in the third year. </a:t>
            </a:r>
          </a:p>
          <a:p>
            <a:pPr marL="285750" indent="-285750">
              <a:buFont typeface="Arial" panose="020B0604020202020204" pitchFamily="34" charset="0"/>
              <a:buChar char="•"/>
              <a:defRPr/>
            </a:pPr>
            <a:r>
              <a:rPr lang="en-US" altLang="en-US" b="1" dirty="0">
                <a:latin typeface="+mj-lt"/>
              </a:rPr>
              <a:t>The third-year cash flow is $500, so we will have to wait $200/500 = .40 years to do this.</a:t>
            </a:r>
          </a:p>
          <a:p>
            <a:pPr marL="285750" indent="-285750">
              <a:buFont typeface="Arial" panose="020B0604020202020204" pitchFamily="34" charset="0"/>
              <a:buChar char="•"/>
              <a:defRPr/>
            </a:pPr>
            <a:r>
              <a:rPr lang="en-US" altLang="en-US" b="1" dirty="0">
                <a:latin typeface="+mj-lt"/>
              </a:rPr>
              <a:t> The payback period is thus 2.4 years, or about two years and five months.</a:t>
            </a:r>
          </a:p>
        </p:txBody>
      </p:sp>
      <p:pic>
        <p:nvPicPr>
          <p:cNvPr id="60420" name="Picture 6" descr="http://textflow.mheducation.com/figures/0077511255/ros34752_08untab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13" y="-5100638"/>
            <a:ext cx="2038350" cy="96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1"/>
          <p:cNvSpPr txBox="1">
            <a:spLocks/>
          </p:cNvSpPr>
          <p:nvPr/>
        </p:nvSpPr>
        <p:spPr>
          <a:xfrm>
            <a:off x="914400" y="152400"/>
            <a:ext cx="7772400" cy="615950"/>
          </a:xfrm>
          <a:prstGeom prst="rect">
            <a:avLst/>
          </a:prstGeom>
          <a:solidFill>
            <a:schemeClr val="bg1"/>
          </a:solidFill>
        </p:spPr>
        <p:txBody>
          <a:bodyPr/>
          <a:lstStyle>
            <a:lvl1pPr algn="ctr" rtl="0" eaLnBrk="0" fontAlgn="base" hangingPunct="0">
              <a:spcBef>
                <a:spcPct val="0"/>
              </a:spcBef>
              <a:spcAft>
                <a:spcPct val="0"/>
              </a:spcAft>
              <a:defRPr sz="3600" b="1">
                <a:solidFill>
                  <a:srgbClr val="0000FF"/>
                </a:solidFill>
                <a:latin typeface="+mj-lt"/>
                <a:ea typeface="+mj-ea"/>
                <a:cs typeface="+mj-cs"/>
              </a:defRPr>
            </a:lvl1pPr>
            <a:lvl2pPr algn="ctr" rtl="0" eaLnBrk="0" fontAlgn="base" hangingPunct="0">
              <a:spcBef>
                <a:spcPct val="0"/>
              </a:spcBef>
              <a:spcAft>
                <a:spcPct val="0"/>
              </a:spcAft>
              <a:defRPr sz="3600" b="1">
                <a:solidFill>
                  <a:srgbClr val="0000FF"/>
                </a:solidFill>
                <a:latin typeface="Cambria" panose="02040503050406030204" pitchFamily="18" charset="0"/>
              </a:defRPr>
            </a:lvl2pPr>
            <a:lvl3pPr algn="ctr" rtl="0" eaLnBrk="0" fontAlgn="base" hangingPunct="0">
              <a:spcBef>
                <a:spcPct val="0"/>
              </a:spcBef>
              <a:spcAft>
                <a:spcPct val="0"/>
              </a:spcAft>
              <a:defRPr sz="3600" b="1">
                <a:solidFill>
                  <a:srgbClr val="0000FF"/>
                </a:solidFill>
                <a:latin typeface="Cambria" panose="02040503050406030204" pitchFamily="18" charset="0"/>
              </a:defRPr>
            </a:lvl3pPr>
            <a:lvl4pPr algn="ctr" rtl="0" eaLnBrk="0" fontAlgn="base" hangingPunct="0">
              <a:spcBef>
                <a:spcPct val="0"/>
              </a:spcBef>
              <a:spcAft>
                <a:spcPct val="0"/>
              </a:spcAft>
              <a:defRPr sz="3600" b="1">
                <a:solidFill>
                  <a:srgbClr val="0000FF"/>
                </a:solidFill>
                <a:latin typeface="Cambria" panose="02040503050406030204" pitchFamily="18" charset="0"/>
              </a:defRPr>
            </a:lvl4pPr>
            <a:lvl5pPr algn="ctr" rtl="0" eaLnBrk="0" fontAlgn="base" hangingPunct="0">
              <a:spcBef>
                <a:spcPct val="0"/>
              </a:spcBef>
              <a:spcAft>
                <a:spcPct val="0"/>
              </a:spcAft>
              <a:defRPr sz="3600" b="1">
                <a:solidFill>
                  <a:srgbClr val="0000FF"/>
                </a:solidFill>
                <a:latin typeface="Cambria" panose="02040503050406030204" pitchFamily="18"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en-US" kern="0" dirty="0"/>
              <a:t>Calculating Payback One More Time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p:cNvSpPr>
          <p:nvPr>
            <p:ph type="title"/>
          </p:nvPr>
        </p:nvSpPr>
        <p:spPr>
          <a:xfrm>
            <a:off x="754063" y="255588"/>
            <a:ext cx="7688262" cy="922337"/>
          </a:xfrm>
        </p:spPr>
        <p:txBody>
          <a:bodyPr/>
          <a:lstStyle/>
          <a:p>
            <a:r>
              <a:rPr lang="en-US" altLang="en-US"/>
              <a:t>Long and Short</a:t>
            </a:r>
          </a:p>
        </p:txBody>
      </p:sp>
      <p:sp>
        <p:nvSpPr>
          <p:cNvPr id="4" name="Rectangle 3"/>
          <p:cNvSpPr>
            <a:spLocks noChangeArrowheads="1"/>
          </p:cNvSpPr>
          <p:nvPr/>
        </p:nvSpPr>
        <p:spPr bwMode="auto">
          <a:xfrm flipH="1">
            <a:off x="414338" y="1177925"/>
            <a:ext cx="8367712" cy="3970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defRPr/>
            </a:pPr>
            <a:r>
              <a:rPr lang="en-US" altLang="en-US" b="1" dirty="0">
                <a:latin typeface="+mj-lt"/>
              </a:rPr>
              <a:t>Suppose again that we require a 15 percent return on this type of investment. We can calculate the NPV for these two investments as: </a:t>
            </a:r>
          </a:p>
          <a:p>
            <a:pPr>
              <a:defRPr/>
            </a:pPr>
            <a:endParaRPr lang="en-US" altLang="en-US" b="1" dirty="0">
              <a:latin typeface="+mj-lt"/>
            </a:endParaRPr>
          </a:p>
          <a:p>
            <a:pPr>
              <a:defRPr/>
            </a:pPr>
            <a:endParaRPr lang="en-US" altLang="en-US" b="1" dirty="0">
              <a:latin typeface="+mj-lt"/>
            </a:endParaRPr>
          </a:p>
          <a:p>
            <a:pPr>
              <a:defRPr/>
            </a:pPr>
            <a:endParaRPr lang="en-US" altLang="en-US" b="1" dirty="0">
              <a:latin typeface="+mj-lt"/>
            </a:endParaRPr>
          </a:p>
          <a:p>
            <a:pPr>
              <a:defRPr/>
            </a:pPr>
            <a:endParaRPr lang="en-US" altLang="en-US" b="1" dirty="0">
              <a:latin typeface="+mj-lt"/>
            </a:endParaRPr>
          </a:p>
          <a:p>
            <a:pPr>
              <a:defRPr/>
            </a:pPr>
            <a:endParaRPr lang="en-US" altLang="en-US" b="1" dirty="0">
              <a:latin typeface="+mj-lt"/>
            </a:endParaRPr>
          </a:p>
          <a:p>
            <a:pPr>
              <a:defRPr/>
            </a:pPr>
            <a:r>
              <a:rPr lang="en-US" altLang="en-US" b="1" dirty="0">
                <a:latin typeface="+mj-lt"/>
              </a:rPr>
              <a:t>  </a:t>
            </a:r>
          </a:p>
          <a:p>
            <a:pPr>
              <a:defRPr/>
            </a:pPr>
            <a:endParaRPr lang="en-US" altLang="en-US" b="1" dirty="0">
              <a:latin typeface="+mj-lt"/>
            </a:endParaRPr>
          </a:p>
          <a:p>
            <a:pPr>
              <a:defRPr/>
            </a:pPr>
            <a:endParaRPr lang="en-US" altLang="en-US" b="1" dirty="0">
              <a:latin typeface="+mj-lt"/>
            </a:endParaRPr>
          </a:p>
          <a:p>
            <a:pPr>
              <a:defRPr/>
            </a:pPr>
            <a:r>
              <a:rPr lang="en-US" altLang="en-US" b="1" dirty="0">
                <a:latin typeface="+mj-lt"/>
              </a:rPr>
              <a:t>Now we have a problem. The NPV of the shorter-term investment is actually negative, meaning that taking it diminishes the value of the shareholders' equity. The opposite is true for the longer-term investment—it increases share value.</a:t>
            </a:r>
          </a:p>
        </p:txBody>
      </p:sp>
      <p:pic>
        <p:nvPicPr>
          <p:cNvPr id="61444" name="Picture 4" descr="http://textflow.mheducation.com/figures/0077511255/ros34752_uneq080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39888" y="5449888"/>
            <a:ext cx="6118225" cy="733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45"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19250" y="2024063"/>
            <a:ext cx="5957888" cy="187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384175" y="438150"/>
            <a:ext cx="8193088" cy="757238"/>
          </a:xfrm>
          <a:solidFill>
            <a:schemeClr val="bg1"/>
          </a:solidFill>
        </p:spPr>
        <p:txBody>
          <a:bodyPr/>
          <a:lstStyle/>
          <a:p>
            <a:pPr eaLnBrk="1" hangingPunct="1"/>
            <a:r>
              <a:rPr lang="en-US" altLang="en-US"/>
              <a:t>Decision Criteria Test - Payback</a:t>
            </a:r>
          </a:p>
        </p:txBody>
      </p:sp>
      <p:sp>
        <p:nvSpPr>
          <p:cNvPr id="4" name="TextBox 3"/>
          <p:cNvSpPr txBox="1">
            <a:spLocks noChangeArrowheads="1"/>
          </p:cNvSpPr>
          <p:nvPr/>
        </p:nvSpPr>
        <p:spPr bwMode="auto">
          <a:xfrm>
            <a:off x="698500" y="1517650"/>
            <a:ext cx="8116888" cy="4370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 typeface="Franklin Gothic Book" panose="020B0503020102020204" pitchFamily="34" charset="0"/>
              <a:buAutoNum type="arabicPeriod"/>
            </a:pPr>
            <a:r>
              <a:rPr lang="en-US" altLang="en-US" sz="2800">
                <a:latin typeface="Perpetua" panose="02020502060401020303" pitchFamily="18" charset="0"/>
                <a:cs typeface="Arial" panose="020B0604020202020204" pitchFamily="34" charset="0"/>
              </a:rPr>
              <a:t>Does the payback rule account for the time value of money?</a:t>
            </a:r>
          </a:p>
          <a:p>
            <a:pPr>
              <a:spcBef>
                <a:spcPct val="0"/>
              </a:spcBef>
              <a:buFont typeface="Franklin Gothic Book" panose="020B0503020102020204" pitchFamily="34" charset="0"/>
              <a:buAutoNum type="arabicPeriod"/>
            </a:pPr>
            <a:endParaRPr lang="en-US" altLang="en-US" sz="1800">
              <a:latin typeface="Perpetua" panose="02020502060401020303" pitchFamily="18" charset="0"/>
              <a:cs typeface="Arial" panose="020B0604020202020204" pitchFamily="34" charset="0"/>
            </a:endParaRPr>
          </a:p>
          <a:p>
            <a:pPr>
              <a:spcBef>
                <a:spcPct val="0"/>
              </a:spcBef>
              <a:buFont typeface="Franklin Gothic Book" panose="020B0503020102020204" pitchFamily="34" charset="0"/>
              <a:buAutoNum type="arabicPeriod"/>
            </a:pPr>
            <a:r>
              <a:rPr lang="en-US" altLang="en-US" sz="2800">
                <a:latin typeface="Perpetua" panose="02020502060401020303" pitchFamily="18" charset="0"/>
                <a:cs typeface="Arial" panose="020B0604020202020204" pitchFamily="34" charset="0"/>
              </a:rPr>
              <a:t>Does the payback rule account for the risk of the cash flows?</a:t>
            </a:r>
          </a:p>
          <a:p>
            <a:pPr>
              <a:spcBef>
                <a:spcPct val="0"/>
              </a:spcBef>
              <a:buFont typeface="Franklin Gothic Book" panose="020B0503020102020204" pitchFamily="34" charset="0"/>
              <a:buAutoNum type="arabicPeriod"/>
            </a:pPr>
            <a:endParaRPr lang="en-US" altLang="en-US" sz="1800">
              <a:latin typeface="Perpetua" panose="02020502060401020303" pitchFamily="18" charset="0"/>
              <a:cs typeface="Arial" panose="020B0604020202020204" pitchFamily="34" charset="0"/>
            </a:endParaRPr>
          </a:p>
          <a:p>
            <a:pPr>
              <a:spcBef>
                <a:spcPct val="0"/>
              </a:spcBef>
              <a:buFont typeface="Franklin Gothic Book" panose="020B0503020102020204" pitchFamily="34" charset="0"/>
              <a:buAutoNum type="arabicPeriod"/>
            </a:pPr>
            <a:r>
              <a:rPr lang="en-US" altLang="en-US" sz="2800">
                <a:latin typeface="Perpetua" panose="02020502060401020303" pitchFamily="18" charset="0"/>
                <a:cs typeface="Arial" panose="020B0604020202020204" pitchFamily="34" charset="0"/>
              </a:rPr>
              <a:t>Does the payback rule provide an indication about the increase in value?</a:t>
            </a:r>
          </a:p>
          <a:p>
            <a:pPr>
              <a:spcBef>
                <a:spcPct val="0"/>
              </a:spcBef>
              <a:buFont typeface="Franklin Gothic Book" panose="020B0503020102020204" pitchFamily="34" charset="0"/>
              <a:buAutoNum type="arabicPeriod"/>
            </a:pPr>
            <a:endParaRPr lang="en-US" altLang="en-US" sz="1800">
              <a:latin typeface="Perpetua" panose="02020502060401020303" pitchFamily="18" charset="0"/>
              <a:cs typeface="Arial" panose="020B0604020202020204" pitchFamily="34" charset="0"/>
            </a:endParaRPr>
          </a:p>
          <a:p>
            <a:pPr>
              <a:spcBef>
                <a:spcPct val="0"/>
              </a:spcBef>
              <a:buFont typeface="Franklin Gothic Book" panose="020B0503020102020204" pitchFamily="34" charset="0"/>
              <a:buAutoNum type="arabicPeriod"/>
            </a:pPr>
            <a:r>
              <a:rPr lang="en-US" altLang="en-US" sz="2800">
                <a:latin typeface="Perpetua" panose="02020502060401020303" pitchFamily="18" charset="0"/>
                <a:cs typeface="Arial" panose="020B0604020202020204" pitchFamily="34" charset="0"/>
              </a:rPr>
              <a:t>Should we consider the payback rule for our primary decision rule?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10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1000" fill="hold"/>
                                        <p:tgtEl>
                                          <p:spTgt spid="4">
                                            <p:txEl>
                                              <p:pRg st="2" end="2"/>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4">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 calcmode="lin" valueType="num">
                                      <p:cBhvr additive="base">
                                        <p:cTn id="19" dur="1000" fill="hold"/>
                                        <p:tgtEl>
                                          <p:spTgt spid="4">
                                            <p:txEl>
                                              <p:pRg st="4" end="4"/>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4">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4">
                                            <p:txEl>
                                              <p:pRg st="6" end="6"/>
                                            </p:txEl>
                                          </p:spTgt>
                                        </p:tgtEl>
                                        <p:attrNameLst>
                                          <p:attrName>style.visibility</p:attrName>
                                        </p:attrNameLst>
                                      </p:cBhvr>
                                      <p:to>
                                        <p:strVal val="visible"/>
                                      </p:to>
                                    </p:set>
                                    <p:anim calcmode="lin" valueType="num">
                                      <p:cBhvr additive="base">
                                        <p:cTn id="25" dur="1000" fill="hold"/>
                                        <p:tgtEl>
                                          <p:spTgt spid="4">
                                            <p:txEl>
                                              <p:pRg st="6" end="6"/>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4">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p:cNvSpPr>
            <a:spLocks noGrp="1"/>
          </p:cNvSpPr>
          <p:nvPr>
            <p:ph type="title"/>
          </p:nvPr>
        </p:nvSpPr>
        <p:spPr>
          <a:xfrm>
            <a:off x="914400" y="152400"/>
            <a:ext cx="7772400" cy="963613"/>
          </a:xfrm>
          <a:solidFill>
            <a:schemeClr val="bg1"/>
          </a:solidFill>
        </p:spPr>
        <p:txBody>
          <a:bodyPr/>
          <a:lstStyle/>
          <a:p>
            <a:pPr eaLnBrk="1" hangingPunct="1"/>
            <a:r>
              <a:rPr lang="en-US" altLang="en-US"/>
              <a:t>Decision Criteria Test - Payback</a:t>
            </a:r>
          </a:p>
        </p:txBody>
      </p:sp>
      <p:sp>
        <p:nvSpPr>
          <p:cNvPr id="4" name="TextBox 3"/>
          <p:cNvSpPr txBox="1">
            <a:spLocks noChangeArrowheads="1"/>
          </p:cNvSpPr>
          <p:nvPr/>
        </p:nvSpPr>
        <p:spPr bwMode="auto">
          <a:xfrm>
            <a:off x="506413" y="1116013"/>
            <a:ext cx="8574087" cy="1846262"/>
          </a:xfrm>
          <a:prstGeom prst="rect">
            <a:avLst/>
          </a:prstGeom>
          <a:noFill/>
          <a:ln w="9525">
            <a:noFill/>
            <a:miter lim="800000"/>
            <a:headEnd/>
            <a:tailEnd/>
          </a:ln>
        </p:spPr>
        <p:txBody>
          <a:bodyPr>
            <a:spAutoFit/>
          </a:bodyPr>
          <a:lstStyle/>
          <a:p>
            <a:pPr marL="342900" indent="-342900">
              <a:defRPr/>
            </a:pPr>
            <a:r>
              <a:rPr lang="en-US" sz="2400" b="1" dirty="0">
                <a:latin typeface="+mj-lt"/>
                <a:cs typeface="Arial" charset="0"/>
              </a:rPr>
              <a:t>Q: So if Payback is not that great as a capital budgeting technique, why use it?</a:t>
            </a:r>
          </a:p>
          <a:p>
            <a:pPr marL="342900" indent="-342900">
              <a:defRPr/>
            </a:pPr>
            <a:endParaRPr lang="en-US" sz="2400" b="1" dirty="0">
              <a:latin typeface="+mj-lt"/>
              <a:cs typeface="Arial" charset="0"/>
            </a:endParaRPr>
          </a:p>
          <a:p>
            <a:pPr marL="342900" indent="-342900">
              <a:defRPr/>
            </a:pPr>
            <a:r>
              <a:rPr lang="en-US" sz="2400" b="1" dirty="0">
                <a:latin typeface="+mj-lt"/>
                <a:cs typeface="Arial" charset="0"/>
              </a:rPr>
              <a:t>A: Because it is so easy to compute!</a:t>
            </a:r>
          </a:p>
          <a:p>
            <a:pPr marL="342900" indent="-342900">
              <a:defRPr/>
            </a:pPr>
            <a:endParaRPr lang="en-US" b="1" dirty="0">
              <a:cs typeface="Arial" charset="0"/>
            </a:endParaRPr>
          </a:p>
        </p:txBody>
      </p:sp>
      <p:pic>
        <p:nvPicPr>
          <p:cNvPr id="5" name="Picture 4" descr="http://www.musicteachershelper.com/blog/wp-content/images/4477.easy_.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8713" y="1589088"/>
            <a:ext cx="1881187" cy="111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4517" name="Picture 2" descr="http://textflow.mheducation.com/figures/0077511255/ros34752_08untab02_lg.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0550" y="2836863"/>
            <a:ext cx="8096250" cy="369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p:cTn id="7"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4">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3" presetClass="entr" presetSubtype="0" fill="hold"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 calcmode="lin" valueType="num">
                                      <p:cBhvr>
                                        <p:cTn id="14" dur="500" fill="hold"/>
                                        <p:tgtEl>
                                          <p:spTgt spid="4">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4">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4">
                                            <p:txEl>
                                              <p:pRg st="2" end="2"/>
                                            </p:txEl>
                                          </p:spTgt>
                                        </p:tgtEl>
                                      </p:cBhvr>
                                    </p:animEffect>
                                  </p:childTnLst>
                                </p:cTn>
                              </p:par>
                            </p:childTnLst>
                          </p:cTn>
                        </p:par>
                        <p:par>
                          <p:cTn id="17" fill="hold" nodeType="afterGroup">
                            <p:stCondLst>
                              <p:cond delay="500"/>
                            </p:stCondLst>
                            <p:childTnLst>
                              <p:par>
                                <p:cTn id="18" presetID="55" presetClass="entr" presetSubtype="0" fill="hold" nodeType="afterEffect">
                                  <p:stCondLst>
                                    <p:cond delay="0"/>
                                  </p:stCondLst>
                                  <p:childTnLst>
                                    <p:set>
                                      <p:cBhvr>
                                        <p:cTn id="19" dur="1" fill="hold">
                                          <p:stCondLst>
                                            <p:cond delay="0"/>
                                          </p:stCondLst>
                                        </p:cTn>
                                        <p:tgtEl>
                                          <p:spTgt spid="5"/>
                                        </p:tgtEl>
                                        <p:attrNameLst>
                                          <p:attrName>style.visibility</p:attrName>
                                        </p:attrNameLst>
                                      </p:cBhvr>
                                      <p:to>
                                        <p:strVal val="visible"/>
                                      </p:to>
                                    </p:set>
                                    <p:anim calcmode="lin" valueType="num">
                                      <p:cBhvr>
                                        <p:cTn id="20" dur="1000" fill="hold"/>
                                        <p:tgtEl>
                                          <p:spTgt spid="5"/>
                                        </p:tgtEl>
                                        <p:attrNameLst>
                                          <p:attrName>ppt_w</p:attrName>
                                        </p:attrNameLst>
                                      </p:cBhvr>
                                      <p:tavLst>
                                        <p:tav tm="0">
                                          <p:val>
                                            <p:strVal val="#ppt_w*0.70"/>
                                          </p:val>
                                        </p:tav>
                                        <p:tav tm="100000">
                                          <p:val>
                                            <p:strVal val="#ppt_w"/>
                                          </p:val>
                                        </p:tav>
                                      </p:tavLst>
                                    </p:anim>
                                    <p:anim calcmode="lin" valueType="num">
                                      <p:cBhvr>
                                        <p:cTn id="21" dur="1000" fill="hold"/>
                                        <p:tgtEl>
                                          <p:spTgt spid="5"/>
                                        </p:tgtEl>
                                        <p:attrNameLst>
                                          <p:attrName>ppt_h</p:attrName>
                                        </p:attrNameLst>
                                      </p:cBhvr>
                                      <p:tavLst>
                                        <p:tav tm="0">
                                          <p:val>
                                            <p:strVal val="#ppt_h"/>
                                          </p:val>
                                        </p:tav>
                                        <p:tav tm="100000">
                                          <p:val>
                                            <p:strVal val="#ppt_h"/>
                                          </p:val>
                                        </p:tav>
                                      </p:tavLst>
                                    </p:anim>
                                    <p:animEffect transition="in" filter="fade">
                                      <p:cBhvr>
                                        <p:cTn id="22"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889000" y="246063"/>
            <a:ext cx="7688263" cy="714375"/>
          </a:xfrm>
        </p:spPr>
        <p:txBody>
          <a:bodyPr/>
          <a:lstStyle/>
          <a:p>
            <a:pPr eaLnBrk="1" hangingPunct="1"/>
            <a:r>
              <a:rPr lang="en-US" altLang="en-US"/>
              <a:t>Internal Rate of Return</a:t>
            </a:r>
          </a:p>
        </p:txBody>
      </p:sp>
      <p:sp>
        <p:nvSpPr>
          <p:cNvPr id="66563" name="Rectangle 3"/>
          <p:cNvSpPr>
            <a:spLocks noGrp="1" noChangeArrowheads="1"/>
          </p:cNvSpPr>
          <p:nvPr>
            <p:ph type="body" idx="1"/>
          </p:nvPr>
        </p:nvSpPr>
        <p:spPr>
          <a:xfrm>
            <a:off x="377825" y="1023938"/>
            <a:ext cx="8528050" cy="4525962"/>
          </a:xfrm>
        </p:spPr>
        <p:txBody>
          <a:bodyPr/>
          <a:lstStyle/>
          <a:p>
            <a:pPr eaLnBrk="1" hangingPunct="1"/>
            <a:r>
              <a:rPr lang="en-US" altLang="en-US" sz="2400"/>
              <a:t>Most important alternative to NPV</a:t>
            </a:r>
          </a:p>
          <a:p>
            <a:pPr eaLnBrk="1" hangingPunct="1"/>
            <a:r>
              <a:rPr lang="en-US" altLang="en-US" sz="2400"/>
              <a:t>Widely used in practice </a:t>
            </a:r>
          </a:p>
          <a:p>
            <a:pPr eaLnBrk="1" hangingPunct="1"/>
            <a:r>
              <a:rPr lang="en-US" altLang="en-US" sz="2400"/>
              <a:t>Intuitively appealing</a:t>
            </a:r>
          </a:p>
          <a:p>
            <a:pPr eaLnBrk="1" hangingPunct="1"/>
            <a:r>
              <a:rPr lang="en-US" altLang="en-US" sz="2400"/>
              <a:t>Based entirely on the estimated cash flows </a:t>
            </a:r>
          </a:p>
          <a:p>
            <a:pPr eaLnBrk="1" hangingPunct="1"/>
            <a:r>
              <a:rPr lang="en-US" altLang="en-US" sz="2400"/>
              <a:t>Independent of interest rates</a:t>
            </a:r>
          </a:p>
          <a:p>
            <a:pPr eaLnBrk="1" hangingPunct="1"/>
            <a:endParaRPr lang="en-US" altLang="en-US" sz="2400"/>
          </a:p>
          <a:p>
            <a:pPr eaLnBrk="1" hangingPunct="1"/>
            <a:r>
              <a:rPr lang="en-US" altLang="en-US" sz="2400">
                <a:solidFill>
                  <a:srgbClr val="7030A0"/>
                </a:solidFill>
              </a:rPr>
              <a:t>Definition: </a:t>
            </a:r>
          </a:p>
          <a:p>
            <a:pPr lvl="1" eaLnBrk="1" hangingPunct="1"/>
            <a:r>
              <a:rPr lang="en-US" altLang="en-US" sz="2400"/>
              <a:t>IRR = discount rate that makes the NPV = 0</a:t>
            </a:r>
          </a:p>
          <a:p>
            <a:pPr lvl="1" eaLnBrk="1" hangingPunct="1"/>
            <a:endParaRPr lang="en-US" altLang="en-US" sz="2400"/>
          </a:p>
          <a:p>
            <a:pPr eaLnBrk="1" hangingPunct="1"/>
            <a:r>
              <a:rPr lang="en-US" altLang="en-US" sz="2400">
                <a:solidFill>
                  <a:srgbClr val="7030A0"/>
                </a:solidFill>
              </a:rPr>
              <a:t>Decision Rule: </a:t>
            </a:r>
          </a:p>
          <a:p>
            <a:pPr lvl="1" eaLnBrk="1" hangingPunct="1"/>
            <a:r>
              <a:rPr lang="en-US" altLang="en-US" sz="2400" i="1"/>
              <a:t>Accept the project if the IRR is greater than the required return</a:t>
            </a:r>
            <a:endParaRPr lang="en-US" altLang="en-US" sz="2400"/>
          </a:p>
          <a:p>
            <a:pPr eaLnBrk="1" hangingPunct="1"/>
            <a:endParaRPr lang="en-US" altLang="en-US"/>
          </a:p>
        </p:txBody>
      </p:sp>
    </p:spTree>
  </p:cSld>
  <p:clrMapOvr>
    <a:masterClrMapping/>
  </p:clrMapOvr>
  <p:transition>
    <p:fade thruBlk="1"/>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a:xfrm>
            <a:off x="754063" y="255588"/>
            <a:ext cx="7688262" cy="879475"/>
          </a:xfrm>
        </p:spPr>
        <p:txBody>
          <a:bodyPr/>
          <a:lstStyle/>
          <a:p>
            <a:pPr eaLnBrk="1" hangingPunct="1"/>
            <a:r>
              <a:rPr lang="en-US" altLang="en-US"/>
              <a:t>NPV vs. IRR</a:t>
            </a:r>
          </a:p>
        </p:txBody>
      </p:sp>
      <p:graphicFrame>
        <p:nvGraphicFramePr>
          <p:cNvPr id="68611" name="Object 25"/>
          <p:cNvGraphicFramePr>
            <a:graphicFrameLocks noGrp="1" noChangeAspect="1"/>
          </p:cNvGraphicFramePr>
          <p:nvPr>
            <p:ph sz="half" idx="1"/>
          </p:nvPr>
        </p:nvGraphicFramePr>
        <p:xfrm>
          <a:off x="2379663" y="1989138"/>
          <a:ext cx="3394075" cy="1203325"/>
        </p:xfrm>
        <a:graphic>
          <a:graphicData uri="http://schemas.openxmlformats.org/presentationml/2006/ole">
            <mc:AlternateContent xmlns:mc="http://schemas.openxmlformats.org/markup-compatibility/2006">
              <mc:Choice xmlns:v="urn:schemas-microsoft-com:vml" Requires="v">
                <p:oleObj name="Equation" r:id="rId3" imgW="1218671" imgH="431613" progId="Equation.3">
                  <p:embed/>
                </p:oleObj>
              </mc:Choice>
              <mc:Fallback>
                <p:oleObj name="Equation" r:id="rId3" imgW="1218671" imgH="431613" progId="Equation.3">
                  <p:embed/>
                  <p:pic>
                    <p:nvPicPr>
                      <p:cNvPr id="0" name="Object 2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79663" y="1989138"/>
                        <a:ext cx="3394075" cy="12033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68612" name="Rectangle 3"/>
          <p:cNvSpPr>
            <a:spLocks noChangeArrowheads="1"/>
          </p:cNvSpPr>
          <p:nvPr/>
        </p:nvSpPr>
        <p:spPr bwMode="auto">
          <a:xfrm>
            <a:off x="708025" y="3603625"/>
            <a:ext cx="6759575" cy="57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pPr>
            <a:r>
              <a:rPr lang="en-US" altLang="en-US">
                <a:solidFill>
                  <a:schemeClr val="tx2"/>
                </a:solidFill>
                <a:latin typeface="Arial" panose="020B0604020202020204" pitchFamily="34" charset="0"/>
              </a:rPr>
              <a:t>IRR:  Enter NPV = 0, solve for IRR.</a:t>
            </a:r>
          </a:p>
        </p:txBody>
      </p:sp>
      <p:sp>
        <p:nvSpPr>
          <p:cNvPr id="68613" name="Text Box 22"/>
          <p:cNvSpPr txBox="1">
            <a:spLocks noChangeArrowheads="1"/>
          </p:cNvSpPr>
          <p:nvPr/>
        </p:nvSpPr>
        <p:spPr bwMode="auto">
          <a:xfrm>
            <a:off x="1073150" y="1252538"/>
            <a:ext cx="586740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50000"/>
              </a:spcBef>
              <a:buFontTx/>
              <a:buNone/>
            </a:pPr>
            <a:r>
              <a:rPr lang="en-US" altLang="en-US">
                <a:solidFill>
                  <a:schemeClr val="tx2"/>
                </a:solidFill>
                <a:latin typeface="Arial" panose="020B0604020202020204" pitchFamily="34" charset="0"/>
              </a:rPr>
              <a:t>NPV:  Enter r, solve for NPV</a:t>
            </a:r>
          </a:p>
        </p:txBody>
      </p:sp>
      <p:sp>
        <p:nvSpPr>
          <p:cNvPr id="68614" name="Rectangle 23"/>
          <p:cNvSpPr>
            <a:spLocks noChangeArrowheads="1"/>
          </p:cNvSpPr>
          <p:nvPr/>
        </p:nvSpPr>
        <p:spPr bwMode="auto">
          <a:xfrm>
            <a:off x="868363" y="1135063"/>
            <a:ext cx="6781800" cy="2057400"/>
          </a:xfrm>
          <a:prstGeom prst="rect">
            <a:avLst/>
          </a:prstGeom>
          <a:noFill/>
          <a:ln w="1905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lgn="ctr" eaLnBrk="1" hangingPunct="1">
              <a:spcBef>
                <a:spcPct val="0"/>
              </a:spcBef>
              <a:buFontTx/>
              <a:buNone/>
            </a:pPr>
            <a:endParaRPr lang="en-US" altLang="en-US" sz="1800" b="0">
              <a:latin typeface="Arial" panose="020B0604020202020204" pitchFamily="34" charset="0"/>
            </a:endParaRPr>
          </a:p>
        </p:txBody>
      </p:sp>
      <p:sp>
        <p:nvSpPr>
          <p:cNvPr id="68615" name="Rectangle 24"/>
          <p:cNvSpPr>
            <a:spLocks noChangeArrowheads="1"/>
          </p:cNvSpPr>
          <p:nvPr/>
        </p:nvSpPr>
        <p:spPr bwMode="auto">
          <a:xfrm>
            <a:off x="868363" y="3349625"/>
            <a:ext cx="6781800" cy="2438400"/>
          </a:xfrm>
          <a:prstGeom prst="rect">
            <a:avLst/>
          </a:prstGeom>
          <a:noFill/>
          <a:ln w="1905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lgn="ctr" eaLnBrk="1" hangingPunct="1">
              <a:spcBef>
                <a:spcPct val="0"/>
              </a:spcBef>
              <a:buFontTx/>
              <a:buNone/>
            </a:pPr>
            <a:endParaRPr lang="en-US" altLang="en-US" sz="1800" b="0">
              <a:latin typeface="Arial" panose="020B0604020202020204" pitchFamily="34" charset="0"/>
            </a:endParaRPr>
          </a:p>
        </p:txBody>
      </p:sp>
      <p:graphicFrame>
        <p:nvGraphicFramePr>
          <p:cNvPr id="68616" name="Object 27"/>
          <p:cNvGraphicFramePr>
            <a:graphicFrameLocks noGrp="1" noChangeAspect="1"/>
          </p:cNvGraphicFramePr>
          <p:nvPr>
            <p:ph sz="half" idx="2"/>
          </p:nvPr>
        </p:nvGraphicFramePr>
        <p:xfrm>
          <a:off x="2344738" y="4340225"/>
          <a:ext cx="3486150" cy="1317625"/>
        </p:xfrm>
        <a:graphic>
          <a:graphicData uri="http://schemas.openxmlformats.org/presentationml/2006/ole">
            <mc:AlternateContent xmlns:mc="http://schemas.openxmlformats.org/markup-compatibility/2006">
              <mc:Choice xmlns:v="urn:schemas-microsoft-com:vml" Requires="v">
                <p:oleObj name="Equation" r:id="rId5" imgW="1143000" imgH="431800" progId="Equation.3">
                  <p:embed/>
                </p:oleObj>
              </mc:Choice>
              <mc:Fallback>
                <p:oleObj name="Equation" r:id="rId5" imgW="1143000" imgH="431800" progId="Equation.3">
                  <p:embed/>
                  <p:pic>
                    <p:nvPicPr>
                      <p:cNvPr id="0" name="Object 2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344738" y="4340225"/>
                        <a:ext cx="3486150" cy="13176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2" name="Rectangle 1"/>
          <p:cNvSpPr/>
          <p:nvPr/>
        </p:nvSpPr>
        <p:spPr>
          <a:xfrm>
            <a:off x="452438" y="5945188"/>
            <a:ext cx="8453437" cy="369887"/>
          </a:xfrm>
          <a:prstGeom prst="rect">
            <a:avLst/>
          </a:prstGeom>
        </p:spPr>
        <p:txBody>
          <a:bodyPr>
            <a:spAutoFit/>
          </a:bodyPr>
          <a:lstStyle/>
          <a:p>
            <a:pPr eaLnBrk="1" hangingPunct="1">
              <a:defRPr/>
            </a:pPr>
            <a:r>
              <a:rPr lang="en-US" altLang="en-US" b="1" dirty="0">
                <a:latin typeface="+mj-lt"/>
              </a:rPr>
              <a:t>Without a financial calculator or Excel, this becomes a trial-and-error process</a:t>
            </a:r>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663575" y="150813"/>
            <a:ext cx="7688263" cy="733425"/>
          </a:xfrm>
        </p:spPr>
        <p:txBody>
          <a:bodyPr/>
          <a:lstStyle/>
          <a:p>
            <a:pPr eaLnBrk="1" hangingPunct="1"/>
            <a:r>
              <a:rPr lang="en-US" altLang="en-US" dirty="0"/>
              <a:t>Calculating IRR with Excel</a:t>
            </a:r>
          </a:p>
        </p:txBody>
      </p:sp>
      <p:sp>
        <p:nvSpPr>
          <p:cNvPr id="70659" name="Rectangle 3"/>
          <p:cNvSpPr>
            <a:spLocks noGrp="1" noChangeArrowheads="1"/>
          </p:cNvSpPr>
          <p:nvPr>
            <p:ph type="body" idx="1"/>
          </p:nvPr>
        </p:nvSpPr>
        <p:spPr>
          <a:xfrm>
            <a:off x="433388" y="922338"/>
            <a:ext cx="8229600" cy="4530725"/>
          </a:xfrm>
        </p:spPr>
        <p:txBody>
          <a:bodyPr/>
          <a:lstStyle/>
          <a:p>
            <a:pPr eaLnBrk="1" hangingPunct="1"/>
            <a:r>
              <a:rPr lang="en-US" altLang="en-US" sz="2400" dirty="0"/>
              <a:t>Start with the cash flows as you did to solve for NPV</a:t>
            </a:r>
          </a:p>
          <a:p>
            <a:pPr eaLnBrk="1" hangingPunct="1"/>
            <a:r>
              <a:rPr lang="en-US" altLang="en-US" sz="2400" dirty="0"/>
              <a:t>Use the IRR function</a:t>
            </a:r>
          </a:p>
          <a:p>
            <a:pPr lvl="1" eaLnBrk="1" hangingPunct="1"/>
            <a:r>
              <a:rPr lang="en-US" altLang="en-US" sz="2400" dirty="0"/>
              <a:t>Enter the range of cash flows, beginning with the initial cash flow (Cash flow 0)</a:t>
            </a:r>
          </a:p>
          <a:p>
            <a:pPr lvl="1" eaLnBrk="1" hangingPunct="1"/>
            <a:r>
              <a:rPr lang="en-US" altLang="en-US" sz="2400" dirty="0"/>
              <a:t>You can enter a guess, but it is not necessary</a:t>
            </a:r>
          </a:p>
          <a:p>
            <a:pPr lvl="1" eaLnBrk="1" hangingPunct="1"/>
            <a:r>
              <a:rPr lang="en-US" altLang="en-US" sz="2400" dirty="0"/>
              <a:t>The default format is a whole percent</a:t>
            </a:r>
          </a:p>
        </p:txBody>
      </p:sp>
      <p:graphicFrame>
        <p:nvGraphicFramePr>
          <p:cNvPr id="70660" name="Object 12"/>
          <p:cNvGraphicFramePr>
            <a:graphicFrameLocks noChangeAspect="1"/>
          </p:cNvGraphicFramePr>
          <p:nvPr/>
        </p:nvGraphicFramePr>
        <p:xfrm>
          <a:off x="995363" y="3630613"/>
          <a:ext cx="7205662" cy="2946400"/>
        </p:xfrm>
        <a:graphic>
          <a:graphicData uri="http://schemas.openxmlformats.org/presentationml/2006/ole">
            <mc:AlternateContent xmlns:mc="http://schemas.openxmlformats.org/markup-compatibility/2006">
              <mc:Choice xmlns:v="urn:schemas-microsoft-com:vml" Requires="v">
                <p:oleObj name="Worksheet" r:id="rId3" imgW="3503008" imgH="1729765" progId="Excel.Sheet.8">
                  <p:embed/>
                </p:oleObj>
              </mc:Choice>
              <mc:Fallback>
                <p:oleObj name="Worksheet" r:id="rId3" imgW="3503008" imgH="1729765" progId="Excel.Sheet.8">
                  <p:embed/>
                  <p:pic>
                    <p:nvPicPr>
                      <p:cNvPr id="0" name="Object 1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5363" y="3630613"/>
                        <a:ext cx="7205662" cy="294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transition>
    <p:fade thruBlk="1"/>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07973A3-1F91-4E12-A061-C2192AFEBC60}"/>
              </a:ext>
            </a:extLst>
          </p:cNvPr>
          <p:cNvSpPr txBox="1">
            <a:spLocks noChangeArrowheads="1"/>
          </p:cNvSpPr>
          <p:nvPr/>
        </p:nvSpPr>
        <p:spPr>
          <a:xfrm>
            <a:off x="569451" y="256572"/>
            <a:ext cx="7981950" cy="808299"/>
          </a:xfrm>
          <a:prstGeom prst="rect">
            <a:avLst/>
          </a:prstGeom>
        </p:spPr>
        <p:txBody>
          <a:bodyPr/>
          <a:lstStyle>
            <a:lvl1pPr algn="ctr" rtl="0" eaLnBrk="0" fontAlgn="base" hangingPunct="0">
              <a:spcBef>
                <a:spcPct val="0"/>
              </a:spcBef>
              <a:spcAft>
                <a:spcPct val="0"/>
              </a:spcAft>
              <a:defRPr sz="3600" b="1">
                <a:solidFill>
                  <a:srgbClr val="0000FF"/>
                </a:solidFill>
                <a:latin typeface="+mj-lt"/>
                <a:ea typeface="+mj-ea"/>
                <a:cs typeface="+mj-cs"/>
              </a:defRPr>
            </a:lvl1pPr>
            <a:lvl2pPr algn="ctr" rtl="0" eaLnBrk="0" fontAlgn="base" hangingPunct="0">
              <a:spcBef>
                <a:spcPct val="0"/>
              </a:spcBef>
              <a:spcAft>
                <a:spcPct val="0"/>
              </a:spcAft>
              <a:defRPr sz="3600" b="1">
                <a:solidFill>
                  <a:srgbClr val="0000FF"/>
                </a:solidFill>
                <a:latin typeface="Cambria" panose="02040503050406030204" pitchFamily="18" charset="0"/>
              </a:defRPr>
            </a:lvl2pPr>
            <a:lvl3pPr algn="ctr" rtl="0" eaLnBrk="0" fontAlgn="base" hangingPunct="0">
              <a:spcBef>
                <a:spcPct val="0"/>
              </a:spcBef>
              <a:spcAft>
                <a:spcPct val="0"/>
              </a:spcAft>
              <a:defRPr sz="3600" b="1">
                <a:solidFill>
                  <a:srgbClr val="0000FF"/>
                </a:solidFill>
                <a:latin typeface="Cambria" panose="02040503050406030204" pitchFamily="18" charset="0"/>
              </a:defRPr>
            </a:lvl3pPr>
            <a:lvl4pPr algn="ctr" rtl="0" eaLnBrk="0" fontAlgn="base" hangingPunct="0">
              <a:spcBef>
                <a:spcPct val="0"/>
              </a:spcBef>
              <a:spcAft>
                <a:spcPct val="0"/>
              </a:spcAft>
              <a:defRPr sz="3600" b="1">
                <a:solidFill>
                  <a:srgbClr val="0000FF"/>
                </a:solidFill>
                <a:latin typeface="Cambria" panose="02040503050406030204" pitchFamily="18" charset="0"/>
              </a:defRPr>
            </a:lvl4pPr>
            <a:lvl5pPr algn="ctr" rtl="0" eaLnBrk="0" fontAlgn="base" hangingPunct="0">
              <a:spcBef>
                <a:spcPct val="0"/>
              </a:spcBef>
              <a:spcAft>
                <a:spcPct val="0"/>
              </a:spcAft>
              <a:defRPr sz="3600" b="1">
                <a:solidFill>
                  <a:srgbClr val="0000FF"/>
                </a:solidFill>
                <a:latin typeface="Cambria" panose="02040503050406030204" pitchFamily="18"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r>
              <a:rPr lang="en-US" altLang="en-US" sz="2800" kern="0" dirty="0">
                <a:solidFill>
                  <a:srgbClr val="FF0000"/>
                </a:solidFill>
              </a:rPr>
              <a:t>Calculating IRR with Excel</a:t>
            </a:r>
          </a:p>
        </p:txBody>
      </p:sp>
      <p:pic>
        <p:nvPicPr>
          <p:cNvPr id="2" name="Screen Recording 1">
            <a:hlinkClick r:id="" action="ppaction://media"/>
            <a:extLst>
              <a:ext uri="{FF2B5EF4-FFF2-40B4-BE49-F238E27FC236}">
                <a16:creationId xmlns:a16="http://schemas.microsoft.com/office/drawing/2014/main" id="{E141692E-ED38-4D7E-B038-EFE2E05AC44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19919" y="1064871"/>
            <a:ext cx="8681014" cy="4757195"/>
          </a:xfrm>
          <a:prstGeom prst="rect">
            <a:avLst/>
          </a:prstGeom>
        </p:spPr>
      </p:pic>
    </p:spTree>
    <p:extLst>
      <p:ext uri="{BB962C8B-B14F-4D97-AF65-F5344CB8AC3E}">
        <p14:creationId xmlns:p14="http://schemas.microsoft.com/office/powerpoint/2010/main" val="4049711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436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2" name="Picture 2" descr="http://textflow.mheducation.com/figures/0077511255/ros34752_cut02_lg.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0225" y="357188"/>
            <a:ext cx="8193088" cy="6116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457200" y="152400"/>
            <a:ext cx="8001000" cy="1143000"/>
          </a:xfrm>
        </p:spPr>
        <p:txBody>
          <a:bodyPr/>
          <a:lstStyle/>
          <a:p>
            <a:pPr eaLnBrk="1" hangingPunct="1"/>
            <a:r>
              <a:rPr lang="en-US" altLang="en-US"/>
              <a:t>NPV Profile For The Project</a:t>
            </a:r>
          </a:p>
        </p:txBody>
      </p:sp>
      <p:graphicFrame>
        <p:nvGraphicFramePr>
          <p:cNvPr id="74755" name="Object 3"/>
          <p:cNvGraphicFramePr>
            <a:graphicFrameLocks noGrp="1" noChangeAspect="1"/>
          </p:cNvGraphicFramePr>
          <p:nvPr>
            <p:ph type="chart" idx="1"/>
          </p:nvPr>
        </p:nvGraphicFramePr>
        <p:xfrm>
          <a:off x="342900" y="1295400"/>
          <a:ext cx="8228013" cy="4525963"/>
        </p:xfrm>
        <a:graphic>
          <a:graphicData uri="http://schemas.openxmlformats.org/presentationml/2006/ole">
            <mc:AlternateContent xmlns:mc="http://schemas.openxmlformats.org/markup-compatibility/2006">
              <mc:Choice xmlns:v="urn:schemas-microsoft-com:vml" Requires="v">
                <p:oleObj name="Chart" r:id="rId3" imgW="8230313" imgH="4529721" progId="Excel.Chart.8">
                  <p:embed/>
                </p:oleObj>
              </mc:Choice>
              <mc:Fallback>
                <p:oleObj name="Chart" r:id="rId3" imgW="8230313" imgH="4529721" progId="Excel.Chart.8">
                  <p:embed/>
                  <p:pic>
                    <p:nvPicPr>
                      <p:cNvPr id="0" name="Object 3"/>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2900" y="1295400"/>
                        <a:ext cx="8228013"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4756" name="Text Box 4"/>
          <p:cNvSpPr txBox="1">
            <a:spLocks noChangeArrowheads="1"/>
          </p:cNvSpPr>
          <p:nvPr/>
        </p:nvSpPr>
        <p:spPr bwMode="auto">
          <a:xfrm>
            <a:off x="5715000" y="3200400"/>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50000"/>
              </a:spcBef>
              <a:buFontTx/>
              <a:buNone/>
            </a:pPr>
            <a:r>
              <a:rPr lang="en-US" altLang="en-US" sz="2400">
                <a:latin typeface="Times New Roman" panose="02020603050405020304" pitchFamily="18" charset="0"/>
              </a:rPr>
              <a:t>IRR = 16.13%</a:t>
            </a:r>
          </a:p>
        </p:txBody>
      </p:sp>
      <p:sp>
        <p:nvSpPr>
          <p:cNvPr id="74757" name="Line 5"/>
          <p:cNvSpPr>
            <a:spLocks noChangeShapeType="1"/>
          </p:cNvSpPr>
          <p:nvPr/>
        </p:nvSpPr>
        <p:spPr bwMode="auto">
          <a:xfrm>
            <a:off x="6480175" y="3548063"/>
            <a:ext cx="0" cy="6858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Tree>
  </p:cSld>
  <p:clrMapOvr>
    <a:masterClrMapping/>
  </p:clrMapOvr>
  <p:transition>
    <p:fade thruBlk="1"/>
  </p:transition>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457200" y="209550"/>
            <a:ext cx="7943850" cy="1143000"/>
          </a:xfrm>
        </p:spPr>
        <p:txBody>
          <a:bodyPr/>
          <a:lstStyle/>
          <a:p>
            <a:pPr eaLnBrk="1" hangingPunct="1"/>
            <a:r>
              <a:rPr lang="en-US" altLang="en-US"/>
              <a:t>Decision Criteria Test - IRR</a:t>
            </a:r>
          </a:p>
        </p:txBody>
      </p:sp>
      <p:sp>
        <p:nvSpPr>
          <p:cNvPr id="76803" name="Rectangle 3"/>
          <p:cNvSpPr>
            <a:spLocks noGrp="1" noChangeArrowheads="1"/>
          </p:cNvSpPr>
          <p:nvPr>
            <p:ph type="body" idx="1"/>
          </p:nvPr>
        </p:nvSpPr>
        <p:spPr>
          <a:xfrm>
            <a:off x="457200" y="1352550"/>
            <a:ext cx="8229600" cy="4530725"/>
          </a:xfrm>
        </p:spPr>
        <p:txBody>
          <a:bodyPr/>
          <a:lstStyle/>
          <a:p>
            <a:pPr eaLnBrk="1" hangingPunct="1"/>
            <a:r>
              <a:rPr lang="en-US" altLang="en-US"/>
              <a:t>Does the IRR rule:</a:t>
            </a:r>
          </a:p>
          <a:p>
            <a:pPr lvl="1" eaLnBrk="1" hangingPunct="1"/>
            <a:r>
              <a:rPr lang="en-US" altLang="en-US"/>
              <a:t>Account for the time value of money?</a:t>
            </a:r>
          </a:p>
          <a:p>
            <a:pPr lvl="1" eaLnBrk="1" hangingPunct="1"/>
            <a:r>
              <a:rPr lang="en-US" altLang="en-US"/>
              <a:t>Account for the risk of the cash flows?</a:t>
            </a:r>
          </a:p>
          <a:p>
            <a:pPr lvl="1" eaLnBrk="1" hangingPunct="1"/>
            <a:r>
              <a:rPr lang="en-US" altLang="en-US"/>
              <a:t>Provide an indication about the increase in value?</a:t>
            </a:r>
          </a:p>
          <a:p>
            <a:pPr lvl="1" eaLnBrk="1" hangingPunct="1"/>
            <a:r>
              <a:rPr lang="en-US" altLang="en-US"/>
              <a:t>Permit project ranking?</a:t>
            </a:r>
          </a:p>
          <a:p>
            <a:pPr eaLnBrk="1" hangingPunct="1"/>
            <a:r>
              <a:rPr lang="en-US" altLang="en-US"/>
              <a:t>Should we consider the IRR rule for our primary decision criteria?</a:t>
            </a:r>
          </a:p>
          <a:p>
            <a:pPr eaLnBrk="1" hangingPunct="1"/>
            <a:endParaRPr lang="en-US" altLang="en-US"/>
          </a:p>
        </p:txBody>
      </p:sp>
    </p:spTree>
  </p:cSld>
  <p:clrMapOvr>
    <a:masterClrMapping/>
  </p:clrMapOvr>
  <p:transition>
    <p:fade thruBlk="1"/>
  </p:transition>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p:txBody>
          <a:bodyPr/>
          <a:lstStyle/>
          <a:p>
            <a:pPr eaLnBrk="1" hangingPunct="1"/>
            <a:r>
              <a:rPr lang="en-US" altLang="en-US"/>
              <a:t>IRR - Advantages </a:t>
            </a:r>
          </a:p>
        </p:txBody>
      </p:sp>
      <p:sp>
        <p:nvSpPr>
          <p:cNvPr id="78851" name="Rectangle 3"/>
          <p:cNvSpPr>
            <a:spLocks noGrp="1" noChangeArrowheads="1"/>
          </p:cNvSpPr>
          <p:nvPr>
            <p:ph type="body" idx="1"/>
          </p:nvPr>
        </p:nvSpPr>
        <p:spPr>
          <a:xfrm>
            <a:off x="609600" y="1295400"/>
            <a:ext cx="8229600" cy="4724400"/>
          </a:xfrm>
        </p:spPr>
        <p:txBody>
          <a:bodyPr/>
          <a:lstStyle/>
          <a:p>
            <a:pPr eaLnBrk="1" hangingPunct="1"/>
            <a:r>
              <a:rPr lang="en-US" altLang="en-US"/>
              <a:t>Preferred by executives</a:t>
            </a:r>
          </a:p>
          <a:p>
            <a:pPr lvl="1" eaLnBrk="1" hangingPunct="1"/>
            <a:r>
              <a:rPr lang="en-US" altLang="en-US"/>
              <a:t>Intuitively appealing</a:t>
            </a:r>
          </a:p>
          <a:p>
            <a:pPr lvl="1" eaLnBrk="1" hangingPunct="1"/>
            <a:r>
              <a:rPr lang="en-US" altLang="en-US"/>
              <a:t>Easy to communicate the value of a project </a:t>
            </a:r>
          </a:p>
          <a:p>
            <a:pPr eaLnBrk="1" hangingPunct="1"/>
            <a:r>
              <a:rPr lang="en-US" altLang="en-US"/>
              <a:t>If the IRR is high enough, may not need to estimate a required return</a:t>
            </a:r>
          </a:p>
          <a:p>
            <a:pPr eaLnBrk="1" hangingPunct="1"/>
            <a:r>
              <a:rPr lang="en-US" altLang="en-US"/>
              <a:t>Considers all cash flows</a:t>
            </a:r>
          </a:p>
          <a:p>
            <a:pPr eaLnBrk="1" hangingPunct="1"/>
            <a:r>
              <a:rPr lang="en-US" altLang="en-US"/>
              <a:t>Considers time value of money</a:t>
            </a:r>
          </a:p>
          <a:p>
            <a:pPr eaLnBrk="1" hangingPunct="1"/>
            <a:r>
              <a:rPr lang="en-US" altLang="en-US"/>
              <a:t>Provides indication of risk</a:t>
            </a:r>
          </a:p>
          <a:p>
            <a:pPr eaLnBrk="1" hangingPunct="1"/>
            <a:endParaRPr lang="en-US" altLang="en-US"/>
          </a:p>
        </p:txBody>
      </p:sp>
    </p:spTree>
  </p:cSld>
  <p:clrMapOvr>
    <a:masterClrMapping/>
  </p:clrMapOvr>
  <p:transition>
    <p:fade thruBlk="1"/>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0898" name="Picture 2" descr="http://textflow.mheducation.com/figures/0077511255/ros34752_0804_lg.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3238" y="390525"/>
            <a:ext cx="8174037" cy="5973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676275" y="3041650"/>
            <a:ext cx="7962900" cy="1073150"/>
          </a:xfrm>
        </p:spPr>
        <p:txBody>
          <a:bodyPr/>
          <a:lstStyle/>
          <a:p>
            <a:pPr eaLnBrk="1" hangingPunct="1"/>
            <a:r>
              <a:rPr lang="en-US" altLang="en-US" sz="2800"/>
              <a:t>Summary of Decisions for the Project</a:t>
            </a:r>
          </a:p>
        </p:txBody>
      </p:sp>
      <p:graphicFrame>
        <p:nvGraphicFramePr>
          <p:cNvPr id="431132" name="Group 28"/>
          <p:cNvGraphicFramePr>
            <a:graphicFrameLocks noGrp="1"/>
          </p:cNvGraphicFramePr>
          <p:nvPr>
            <p:ph type="tbl" idx="1"/>
          </p:nvPr>
        </p:nvGraphicFramePr>
        <p:xfrm>
          <a:off x="601663" y="3935413"/>
          <a:ext cx="7989887" cy="2324101"/>
        </p:xfrm>
        <a:graphic>
          <a:graphicData uri="http://schemas.openxmlformats.org/drawingml/2006/table">
            <a:tbl>
              <a:tblPr/>
              <a:tblGrid>
                <a:gridCol w="5264149">
                  <a:extLst>
                    <a:ext uri="{9D8B030D-6E8A-4147-A177-3AD203B41FA5}">
                      <a16:colId xmlns:a16="http://schemas.microsoft.com/office/drawing/2014/main" val="20000"/>
                    </a:ext>
                  </a:extLst>
                </a:gridCol>
                <a:gridCol w="2725738">
                  <a:extLst>
                    <a:ext uri="{9D8B030D-6E8A-4147-A177-3AD203B41FA5}">
                      <a16:colId xmlns:a16="http://schemas.microsoft.com/office/drawing/2014/main" val="20001"/>
                    </a:ext>
                  </a:extLst>
                </a:gridCol>
              </a:tblGrid>
              <a:tr h="457291">
                <a:tc gridSpan="2">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a:ln>
                            <a:noFill/>
                          </a:ln>
                          <a:solidFill>
                            <a:schemeClr val="tx1"/>
                          </a:solidFill>
                          <a:effectLst/>
                          <a:latin typeface="Arial" charset="0"/>
                        </a:rPr>
                        <a:t>Summary</a:t>
                      </a:r>
                    </a:p>
                  </a:txBody>
                  <a:tcPr marT="45719" marB="45719"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extLst>
                  <a:ext uri="{0D108BD9-81ED-4DB2-BD59-A6C34878D82A}">
                    <a16:rowId xmlns:a16="http://schemas.microsoft.com/office/drawing/2014/main" val="10000"/>
                  </a:ext>
                </a:extLst>
              </a:tr>
              <a:tr h="47380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dirty="0">
                          <a:ln>
                            <a:noFill/>
                          </a:ln>
                          <a:solidFill>
                            <a:schemeClr val="tx1"/>
                          </a:solidFill>
                          <a:effectLst/>
                          <a:latin typeface="Arial" charset="0"/>
                        </a:rPr>
                        <a:t>Net Present Value</a:t>
                      </a:r>
                    </a:p>
                  </a:txBody>
                  <a:tcPr marT="45719" marB="4571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1" i="1" u="none" strike="noStrike" cap="none" normalizeH="0" baseline="0" dirty="0">
                          <a:ln>
                            <a:noFill/>
                          </a:ln>
                          <a:solidFill>
                            <a:schemeClr val="tx1"/>
                          </a:solidFill>
                          <a:effectLst/>
                          <a:latin typeface="Arial" charset="0"/>
                        </a:rPr>
                        <a:t>Accept</a:t>
                      </a:r>
                    </a:p>
                  </a:txBody>
                  <a:tcPr marT="45719" marB="4571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784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dirty="0">
                          <a:ln>
                            <a:noFill/>
                          </a:ln>
                          <a:solidFill>
                            <a:schemeClr val="tx1"/>
                          </a:solidFill>
                          <a:effectLst/>
                          <a:latin typeface="Arial" charset="0"/>
                        </a:rPr>
                        <a:t>Payback Period</a:t>
                      </a:r>
                    </a:p>
                  </a:txBody>
                  <a:tcPr marT="45719" marB="4571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1" i="1" u="none" strike="noStrike" cap="none" normalizeH="0" baseline="0" dirty="0">
                          <a:ln>
                            <a:noFill/>
                          </a:ln>
                          <a:solidFill>
                            <a:schemeClr val="tx1"/>
                          </a:solidFill>
                          <a:effectLst/>
                          <a:latin typeface="Arial" charset="0"/>
                        </a:rPr>
                        <a:t>  ???</a:t>
                      </a:r>
                    </a:p>
                  </a:txBody>
                  <a:tcPr marT="45719" marB="4571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5729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dirty="0">
                          <a:ln>
                            <a:noFill/>
                          </a:ln>
                          <a:solidFill>
                            <a:schemeClr val="tx1"/>
                          </a:solidFill>
                          <a:effectLst/>
                          <a:latin typeface="Arial" charset="0"/>
                        </a:rPr>
                        <a:t>Average Accounting Return</a:t>
                      </a:r>
                    </a:p>
                  </a:txBody>
                  <a:tcPr marT="45719" marB="4571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1" i="1" u="none" strike="noStrike" cap="none" normalizeH="0" baseline="0" dirty="0">
                          <a:ln>
                            <a:noFill/>
                          </a:ln>
                          <a:solidFill>
                            <a:schemeClr val="tx1"/>
                          </a:solidFill>
                          <a:effectLst/>
                          <a:latin typeface="Arial" charset="0"/>
                        </a:rPr>
                        <a:t>  ???</a:t>
                      </a:r>
                    </a:p>
                  </a:txBody>
                  <a:tcPr marT="45719" marB="4571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5729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dirty="0">
                          <a:ln>
                            <a:noFill/>
                          </a:ln>
                          <a:solidFill>
                            <a:schemeClr val="tx1"/>
                          </a:solidFill>
                          <a:effectLst/>
                          <a:latin typeface="Arial" charset="0"/>
                        </a:rPr>
                        <a:t>Internal Rate of Return</a:t>
                      </a:r>
                    </a:p>
                  </a:txBody>
                  <a:tcPr marT="45719" marB="4571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1" i="1" u="none" strike="noStrike" cap="none" normalizeH="0" baseline="0" dirty="0">
                          <a:ln>
                            <a:noFill/>
                          </a:ln>
                          <a:solidFill>
                            <a:schemeClr val="tx1"/>
                          </a:solidFill>
                          <a:effectLst/>
                          <a:latin typeface="Arial" charset="0"/>
                        </a:rPr>
                        <a:t>Accept</a:t>
                      </a:r>
                    </a:p>
                  </a:txBody>
                  <a:tcPr marT="45719" marB="4571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pic>
        <p:nvPicPr>
          <p:cNvPr id="82966" name="Picture 2" descr="http://textflow.mheducation.com/figures/0077511255/ros34752_08untab09_l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9900" y="200025"/>
            <a:ext cx="8375650" cy="306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a:xfrm>
            <a:off x="436563" y="234950"/>
            <a:ext cx="8020050" cy="862013"/>
          </a:xfrm>
        </p:spPr>
        <p:txBody>
          <a:bodyPr/>
          <a:lstStyle/>
          <a:p>
            <a:pPr eaLnBrk="1" hangingPunct="1"/>
            <a:r>
              <a:rPr lang="en-US" altLang="en-US"/>
              <a:t>NPV vs. IRR</a:t>
            </a:r>
          </a:p>
        </p:txBody>
      </p:sp>
      <p:sp>
        <p:nvSpPr>
          <p:cNvPr id="84995" name="Rectangle 3"/>
          <p:cNvSpPr>
            <a:spLocks noGrp="1" noChangeArrowheads="1"/>
          </p:cNvSpPr>
          <p:nvPr>
            <p:ph type="body" idx="1"/>
          </p:nvPr>
        </p:nvSpPr>
        <p:spPr>
          <a:xfrm>
            <a:off x="331788" y="1255713"/>
            <a:ext cx="8510587" cy="4530725"/>
          </a:xfrm>
        </p:spPr>
        <p:txBody>
          <a:bodyPr/>
          <a:lstStyle/>
          <a:p>
            <a:pPr eaLnBrk="1" hangingPunct="1"/>
            <a:r>
              <a:rPr lang="en-US" altLang="en-US"/>
              <a:t>NPV and IRR will generally give the same decision</a:t>
            </a:r>
          </a:p>
          <a:p>
            <a:pPr eaLnBrk="1" hangingPunct="1"/>
            <a:r>
              <a:rPr lang="en-US" altLang="en-US"/>
              <a:t>Exceptions</a:t>
            </a:r>
          </a:p>
          <a:p>
            <a:pPr lvl="1" eaLnBrk="1" hangingPunct="1"/>
            <a:r>
              <a:rPr lang="en-US" altLang="en-US"/>
              <a:t>Non-conventional</a:t>
            </a:r>
            <a:r>
              <a:rPr lang="en-US" altLang="en-US">
                <a:solidFill>
                  <a:srgbClr val="CC0000"/>
                </a:solidFill>
              </a:rPr>
              <a:t> </a:t>
            </a:r>
            <a:r>
              <a:rPr lang="en-US" altLang="en-US"/>
              <a:t>cash</a:t>
            </a:r>
            <a:r>
              <a:rPr lang="en-US" altLang="en-US">
                <a:solidFill>
                  <a:srgbClr val="CC0000"/>
                </a:solidFill>
              </a:rPr>
              <a:t> </a:t>
            </a:r>
            <a:r>
              <a:rPr lang="en-US" altLang="en-US"/>
              <a:t>flows </a:t>
            </a:r>
          </a:p>
          <a:p>
            <a:pPr lvl="2" eaLnBrk="1" hangingPunct="1"/>
            <a:r>
              <a:rPr lang="en-US" altLang="en-US"/>
              <a:t>Cash flow sign changes more than once</a:t>
            </a:r>
          </a:p>
          <a:p>
            <a:pPr lvl="1" eaLnBrk="1" hangingPunct="1"/>
            <a:r>
              <a:rPr lang="en-US" altLang="en-US"/>
              <a:t>Mutually</a:t>
            </a:r>
            <a:r>
              <a:rPr lang="en-US" altLang="en-US">
                <a:solidFill>
                  <a:srgbClr val="CC0000"/>
                </a:solidFill>
              </a:rPr>
              <a:t> </a:t>
            </a:r>
            <a:r>
              <a:rPr lang="en-US" altLang="en-US"/>
              <a:t>exclusive</a:t>
            </a:r>
            <a:r>
              <a:rPr lang="en-US" altLang="en-US">
                <a:solidFill>
                  <a:srgbClr val="CC0000"/>
                </a:solidFill>
              </a:rPr>
              <a:t> </a:t>
            </a:r>
            <a:r>
              <a:rPr lang="en-US" altLang="en-US"/>
              <a:t>projects</a:t>
            </a:r>
          </a:p>
          <a:p>
            <a:pPr lvl="2" eaLnBrk="1" hangingPunct="1"/>
            <a:r>
              <a:rPr lang="en-US" altLang="en-US"/>
              <a:t>Initial investments are substantially different</a:t>
            </a:r>
          </a:p>
          <a:p>
            <a:pPr lvl="2" eaLnBrk="1" hangingPunct="1"/>
            <a:r>
              <a:rPr lang="en-US" altLang="en-US"/>
              <a:t>Timing of cash flows is substantially different</a:t>
            </a:r>
          </a:p>
          <a:p>
            <a:pPr lvl="2" eaLnBrk="1" hangingPunct="1"/>
            <a:r>
              <a:rPr lang="en-US" altLang="en-US"/>
              <a:t>Will not reliably rank projects</a:t>
            </a:r>
          </a:p>
        </p:txBody>
      </p:sp>
    </p:spTree>
  </p:cSld>
  <p:clrMapOvr>
    <a:masterClrMapping/>
  </p:clrMapOvr>
  <p:transition>
    <p:fade thruBlk="1"/>
  </p:transition>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a:xfrm>
            <a:off x="360363" y="204788"/>
            <a:ext cx="8356600" cy="1143000"/>
          </a:xfrm>
        </p:spPr>
        <p:txBody>
          <a:bodyPr/>
          <a:lstStyle/>
          <a:p>
            <a:pPr eaLnBrk="1" hangingPunct="1"/>
            <a:r>
              <a:rPr lang="en-US" altLang="en-US"/>
              <a:t>IRR &amp; Non-Conventional Cash Flows</a:t>
            </a:r>
          </a:p>
        </p:txBody>
      </p:sp>
      <p:sp>
        <p:nvSpPr>
          <p:cNvPr id="87043" name="Rectangle 3"/>
          <p:cNvSpPr>
            <a:spLocks noGrp="1" noChangeArrowheads="1"/>
          </p:cNvSpPr>
          <p:nvPr>
            <p:ph type="body" idx="1"/>
          </p:nvPr>
        </p:nvSpPr>
        <p:spPr>
          <a:xfrm>
            <a:off x="431800" y="1347788"/>
            <a:ext cx="8420100" cy="4572000"/>
          </a:xfrm>
        </p:spPr>
        <p:txBody>
          <a:bodyPr/>
          <a:lstStyle/>
          <a:p>
            <a:pPr eaLnBrk="1" hangingPunct="1"/>
            <a:r>
              <a:rPr lang="en-US" altLang="en-US"/>
              <a:t>“Non-conventional” </a:t>
            </a:r>
          </a:p>
          <a:p>
            <a:pPr lvl="1" eaLnBrk="1" hangingPunct="1"/>
            <a:r>
              <a:rPr lang="en-US" altLang="en-US"/>
              <a:t>Cash flows change sign more than once</a:t>
            </a:r>
          </a:p>
          <a:p>
            <a:pPr lvl="1" eaLnBrk="1" hangingPunct="1"/>
            <a:r>
              <a:rPr lang="en-US" altLang="en-US"/>
              <a:t>Most common:  </a:t>
            </a:r>
          </a:p>
          <a:p>
            <a:pPr lvl="2" eaLnBrk="1" hangingPunct="1"/>
            <a:r>
              <a:rPr lang="en-US" altLang="en-US"/>
              <a:t>Initial cost (negative CF)</a:t>
            </a:r>
          </a:p>
          <a:p>
            <a:pPr lvl="2" eaLnBrk="1" hangingPunct="1"/>
            <a:r>
              <a:rPr lang="en-US" altLang="en-US"/>
              <a:t>A stream of positive CFs</a:t>
            </a:r>
          </a:p>
          <a:p>
            <a:pPr lvl="2" eaLnBrk="1" hangingPunct="1"/>
            <a:r>
              <a:rPr lang="en-US" altLang="en-US"/>
              <a:t>Negative cash flow to close project.</a:t>
            </a:r>
          </a:p>
          <a:p>
            <a:pPr lvl="2" eaLnBrk="1" hangingPunct="1"/>
            <a:r>
              <a:rPr lang="en-US" altLang="en-US"/>
              <a:t>For example, nuclear power plant or strip mine.</a:t>
            </a:r>
          </a:p>
          <a:p>
            <a:pPr lvl="1" eaLnBrk="1" hangingPunct="1"/>
            <a:r>
              <a:rPr lang="en-US" altLang="en-US"/>
              <a:t>More than one IRR …. </a:t>
            </a:r>
          </a:p>
          <a:p>
            <a:pPr lvl="1" eaLnBrk="1" hangingPunct="1"/>
            <a:r>
              <a:rPr lang="en-US" altLang="en-US"/>
              <a:t>Which one do you use to make your decision?</a:t>
            </a:r>
          </a:p>
        </p:txBody>
      </p:sp>
    </p:spTree>
  </p:cSld>
  <p:clrMapOvr>
    <a:masterClrMapping/>
  </p:clrMapOvr>
  <p:transition>
    <p:fade thruBlk="1"/>
  </p:transition>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381000" y="228600"/>
            <a:ext cx="8058150" cy="914400"/>
          </a:xfrm>
        </p:spPr>
        <p:txBody>
          <a:bodyPr/>
          <a:lstStyle/>
          <a:p>
            <a:pPr eaLnBrk="1" hangingPunct="1"/>
            <a:r>
              <a:rPr lang="en-US" altLang="en-US"/>
              <a:t>Non-Conventional Cash Flows</a:t>
            </a:r>
          </a:p>
        </p:txBody>
      </p:sp>
      <p:sp>
        <p:nvSpPr>
          <p:cNvPr id="89091" name="Rectangle 3"/>
          <p:cNvSpPr>
            <a:spLocks noGrp="1" noChangeArrowheads="1"/>
          </p:cNvSpPr>
          <p:nvPr>
            <p:ph type="body" idx="1"/>
          </p:nvPr>
        </p:nvSpPr>
        <p:spPr>
          <a:xfrm>
            <a:off x="457200" y="1371600"/>
            <a:ext cx="8229600" cy="4530725"/>
          </a:xfrm>
        </p:spPr>
        <p:txBody>
          <a:bodyPr/>
          <a:lstStyle/>
          <a:p>
            <a:pPr eaLnBrk="1" hangingPunct="1"/>
            <a:r>
              <a:rPr lang="en-US" altLang="en-US"/>
              <a:t>Suppose an investment will cost $90,000 initially and will generate the following cash flows:</a:t>
            </a:r>
          </a:p>
          <a:p>
            <a:pPr lvl="1" eaLnBrk="1" hangingPunct="1"/>
            <a:r>
              <a:rPr lang="en-US" altLang="en-US"/>
              <a:t>Year 1: 132,000</a:t>
            </a:r>
          </a:p>
          <a:p>
            <a:pPr lvl="1" eaLnBrk="1" hangingPunct="1"/>
            <a:r>
              <a:rPr lang="en-US" altLang="en-US"/>
              <a:t>Year 2: 100,000</a:t>
            </a:r>
          </a:p>
          <a:p>
            <a:pPr lvl="1" eaLnBrk="1" hangingPunct="1"/>
            <a:r>
              <a:rPr lang="en-US" altLang="en-US"/>
              <a:t>Year 3: -150,000</a:t>
            </a:r>
          </a:p>
          <a:p>
            <a:pPr eaLnBrk="1" hangingPunct="1"/>
            <a:r>
              <a:rPr lang="en-US" altLang="en-US"/>
              <a:t>The required return is 15%.</a:t>
            </a:r>
          </a:p>
          <a:p>
            <a:pPr eaLnBrk="1" hangingPunct="1"/>
            <a:r>
              <a:rPr lang="en-US" altLang="en-US"/>
              <a:t>Should we accept or reject the project?</a:t>
            </a:r>
          </a:p>
        </p:txBody>
      </p:sp>
    </p:spTree>
  </p:cSld>
  <p:clrMapOvr>
    <a:masterClrMapping/>
  </p:clrMapOvr>
  <p:transition>
    <p:fade thruBlk="1"/>
  </p:transition>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481013" y="252413"/>
            <a:ext cx="7962900" cy="1143000"/>
          </a:xfrm>
        </p:spPr>
        <p:txBody>
          <a:bodyPr/>
          <a:lstStyle/>
          <a:p>
            <a:pPr eaLnBrk="1" hangingPunct="1">
              <a:lnSpc>
                <a:spcPct val="80000"/>
              </a:lnSpc>
            </a:pPr>
            <a:r>
              <a:rPr lang="en-US" altLang="en-US" dirty="0"/>
              <a:t>Non-Conventional Cash Flows</a:t>
            </a:r>
            <a:br>
              <a:rPr lang="en-US" altLang="en-US" sz="4000" dirty="0"/>
            </a:br>
            <a:r>
              <a:rPr lang="en-US" altLang="en-US" sz="3200" dirty="0"/>
              <a:t>Summary</a:t>
            </a:r>
            <a:r>
              <a:rPr lang="en-US" altLang="en-US" sz="4000" dirty="0"/>
              <a:t> </a:t>
            </a:r>
            <a:r>
              <a:rPr lang="en-US" altLang="en-US" sz="3200" dirty="0"/>
              <a:t>of</a:t>
            </a:r>
            <a:r>
              <a:rPr lang="en-US" altLang="en-US" sz="4000" dirty="0"/>
              <a:t> </a:t>
            </a:r>
            <a:r>
              <a:rPr lang="en-US" altLang="en-US" sz="3200" dirty="0"/>
              <a:t>Decision</a:t>
            </a:r>
            <a:r>
              <a:rPr lang="en-US" altLang="en-US" sz="4000" dirty="0"/>
              <a:t> </a:t>
            </a:r>
            <a:r>
              <a:rPr lang="en-US" altLang="en-US" sz="3200" dirty="0"/>
              <a:t>Rules</a:t>
            </a:r>
          </a:p>
        </p:txBody>
      </p:sp>
      <p:sp>
        <p:nvSpPr>
          <p:cNvPr id="91139" name="Rectangle 3"/>
          <p:cNvSpPr>
            <a:spLocks noGrp="1" noChangeArrowheads="1"/>
          </p:cNvSpPr>
          <p:nvPr>
            <p:ph type="body" sz="half" idx="1"/>
          </p:nvPr>
        </p:nvSpPr>
        <p:spPr>
          <a:xfrm>
            <a:off x="481013" y="1468438"/>
            <a:ext cx="8443912" cy="3363912"/>
          </a:xfrm>
          <a:noFill/>
        </p:spPr>
        <p:txBody>
          <a:bodyPr/>
          <a:lstStyle/>
          <a:p>
            <a:pPr eaLnBrk="1" hangingPunct="1"/>
            <a:r>
              <a:rPr lang="en-US" altLang="en-US" sz="2000"/>
              <a:t>NPV &gt; 0 at 15% required return, so you should </a:t>
            </a:r>
            <a:r>
              <a:rPr lang="en-US" altLang="en-US" sz="2000" i="1"/>
              <a:t>Accept</a:t>
            </a:r>
            <a:endParaRPr lang="en-US" altLang="en-US" sz="2000"/>
          </a:p>
          <a:p>
            <a:pPr eaLnBrk="1" hangingPunct="1"/>
            <a:r>
              <a:rPr lang="en-US" altLang="en-US" sz="2000"/>
              <a:t>IRR =10.11%, which would tell you to </a:t>
            </a:r>
            <a:r>
              <a:rPr lang="en-US" altLang="en-US" sz="2000" i="1"/>
              <a:t>Reject</a:t>
            </a:r>
          </a:p>
          <a:p>
            <a:pPr eaLnBrk="1" hangingPunct="1"/>
            <a:r>
              <a:rPr lang="en-US" altLang="en-US" sz="2000"/>
              <a:t>However, the IRR value of 42.66% also yields NPV = 0 </a:t>
            </a:r>
          </a:p>
          <a:p>
            <a:pPr eaLnBrk="1" hangingPunct="1"/>
            <a:r>
              <a:rPr lang="en-US" altLang="en-US" sz="2000"/>
              <a:t>You find this by specifying different values for guess</a:t>
            </a:r>
          </a:p>
          <a:p>
            <a:pPr eaLnBrk="1" hangingPunct="1"/>
            <a:r>
              <a:rPr lang="en-US" altLang="en-US" sz="2000"/>
              <a:t>Recognize the non-conventional cash flows and look at the NPV profile</a:t>
            </a:r>
          </a:p>
        </p:txBody>
      </p:sp>
      <p:graphicFrame>
        <p:nvGraphicFramePr>
          <p:cNvPr id="91140" name="Object 11"/>
          <p:cNvGraphicFramePr>
            <a:graphicFrameLocks noGrp="1" noChangeAspect="1"/>
          </p:cNvGraphicFramePr>
          <p:nvPr>
            <p:ph sz="half" idx="2"/>
            <p:extLst>
              <p:ext uri="{D42A27DB-BD31-4B8C-83A1-F6EECF244321}">
                <p14:modId xmlns:p14="http://schemas.microsoft.com/office/powerpoint/2010/main" val="3534009492"/>
              </p:ext>
            </p:extLst>
          </p:nvPr>
        </p:nvGraphicFramePr>
        <p:xfrm>
          <a:off x="2354263" y="3613150"/>
          <a:ext cx="4397375" cy="2773363"/>
        </p:xfrm>
        <a:graphic>
          <a:graphicData uri="http://schemas.openxmlformats.org/presentationml/2006/ole">
            <mc:AlternateContent xmlns:mc="http://schemas.openxmlformats.org/markup-compatibility/2006">
              <mc:Choice xmlns:v="urn:schemas-microsoft-com:vml" Requires="v">
                <p:oleObj name="Worksheet" r:id="rId3" imgW="2819556" imgH="1778092" progId="Excel.Sheet.8">
                  <p:embed/>
                </p:oleObj>
              </mc:Choice>
              <mc:Fallback>
                <p:oleObj name="Worksheet" r:id="rId3" imgW="2819556" imgH="1778092" progId="Excel.Sheet.8">
                  <p:embed/>
                  <p:pic>
                    <p:nvPicPr>
                      <p:cNvPr id="0" name="Object 11"/>
                      <p:cNvPicPr>
                        <a:picLocks noChangeAspect="1" noChangeArrowheads="1"/>
                      </p:cNvPicPr>
                      <p:nvPr/>
                    </p:nvPicPr>
                    <p:blipFill>
                      <a:blip r:embed="rId4"/>
                      <a:srcRect/>
                      <a:stretch>
                        <a:fillRect/>
                      </a:stretch>
                    </p:blipFill>
                    <p:spPr bwMode="auto">
                      <a:xfrm>
                        <a:off x="2354263" y="3613150"/>
                        <a:ext cx="4397375" cy="2773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transition>
    <p:fade thruBlk="1"/>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07973A3-1F91-4E12-A061-C2192AFEBC60}"/>
              </a:ext>
            </a:extLst>
          </p:cNvPr>
          <p:cNvSpPr txBox="1">
            <a:spLocks noChangeArrowheads="1"/>
          </p:cNvSpPr>
          <p:nvPr/>
        </p:nvSpPr>
        <p:spPr>
          <a:xfrm>
            <a:off x="400913" y="314446"/>
            <a:ext cx="8534741" cy="808299"/>
          </a:xfrm>
          <a:prstGeom prst="rect">
            <a:avLst/>
          </a:prstGeom>
        </p:spPr>
        <p:txBody>
          <a:bodyPr/>
          <a:lstStyle>
            <a:lvl1pPr algn="ctr" rtl="0" eaLnBrk="0" fontAlgn="base" hangingPunct="0">
              <a:spcBef>
                <a:spcPct val="0"/>
              </a:spcBef>
              <a:spcAft>
                <a:spcPct val="0"/>
              </a:spcAft>
              <a:defRPr sz="3600" b="1">
                <a:solidFill>
                  <a:srgbClr val="0000FF"/>
                </a:solidFill>
                <a:latin typeface="+mj-lt"/>
                <a:ea typeface="+mj-ea"/>
                <a:cs typeface="+mj-cs"/>
              </a:defRPr>
            </a:lvl1pPr>
            <a:lvl2pPr algn="ctr" rtl="0" eaLnBrk="0" fontAlgn="base" hangingPunct="0">
              <a:spcBef>
                <a:spcPct val="0"/>
              </a:spcBef>
              <a:spcAft>
                <a:spcPct val="0"/>
              </a:spcAft>
              <a:defRPr sz="3600" b="1">
                <a:solidFill>
                  <a:srgbClr val="0000FF"/>
                </a:solidFill>
                <a:latin typeface="Cambria" panose="02040503050406030204" pitchFamily="18" charset="0"/>
              </a:defRPr>
            </a:lvl2pPr>
            <a:lvl3pPr algn="ctr" rtl="0" eaLnBrk="0" fontAlgn="base" hangingPunct="0">
              <a:spcBef>
                <a:spcPct val="0"/>
              </a:spcBef>
              <a:spcAft>
                <a:spcPct val="0"/>
              </a:spcAft>
              <a:defRPr sz="3600" b="1">
                <a:solidFill>
                  <a:srgbClr val="0000FF"/>
                </a:solidFill>
                <a:latin typeface="Cambria" panose="02040503050406030204" pitchFamily="18" charset="0"/>
              </a:defRPr>
            </a:lvl3pPr>
            <a:lvl4pPr algn="ctr" rtl="0" eaLnBrk="0" fontAlgn="base" hangingPunct="0">
              <a:spcBef>
                <a:spcPct val="0"/>
              </a:spcBef>
              <a:spcAft>
                <a:spcPct val="0"/>
              </a:spcAft>
              <a:defRPr sz="3600" b="1">
                <a:solidFill>
                  <a:srgbClr val="0000FF"/>
                </a:solidFill>
                <a:latin typeface="Cambria" panose="02040503050406030204" pitchFamily="18" charset="0"/>
              </a:defRPr>
            </a:lvl4pPr>
            <a:lvl5pPr algn="ctr" rtl="0" eaLnBrk="0" fontAlgn="base" hangingPunct="0">
              <a:spcBef>
                <a:spcPct val="0"/>
              </a:spcBef>
              <a:spcAft>
                <a:spcPct val="0"/>
              </a:spcAft>
              <a:defRPr sz="3600" b="1">
                <a:solidFill>
                  <a:srgbClr val="0000FF"/>
                </a:solidFill>
                <a:latin typeface="Cambria" panose="02040503050406030204" pitchFamily="18"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r>
              <a:rPr lang="en-US" altLang="en-US" sz="2800" kern="0" dirty="0">
                <a:solidFill>
                  <a:srgbClr val="FF0000"/>
                </a:solidFill>
              </a:rPr>
              <a:t>Calculating IRR with Non-Conventional Cash Flows</a:t>
            </a:r>
          </a:p>
        </p:txBody>
      </p:sp>
      <p:pic>
        <p:nvPicPr>
          <p:cNvPr id="2" name="Screen Recording 1">
            <a:hlinkClick r:id="" action="ppaction://media"/>
            <a:extLst>
              <a:ext uri="{FF2B5EF4-FFF2-40B4-BE49-F238E27FC236}">
                <a16:creationId xmlns:a16="http://schemas.microsoft.com/office/drawing/2014/main" id="{B246F19B-6199-438E-96F4-CB0BABEE986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43068" y="995423"/>
            <a:ext cx="8692586" cy="4815068"/>
          </a:xfrm>
          <a:prstGeom prst="rect">
            <a:avLst/>
          </a:prstGeom>
        </p:spPr>
      </p:pic>
    </p:spTree>
    <p:extLst>
      <p:ext uri="{BB962C8B-B14F-4D97-AF65-F5344CB8AC3E}">
        <p14:creationId xmlns:p14="http://schemas.microsoft.com/office/powerpoint/2010/main" val="1921798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036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a:xfrm>
            <a:off x="612775" y="207963"/>
            <a:ext cx="7924800" cy="996950"/>
          </a:xfrm>
        </p:spPr>
        <p:txBody>
          <a:bodyPr/>
          <a:lstStyle/>
          <a:p>
            <a:pPr eaLnBrk="1" hangingPunct="1"/>
            <a:r>
              <a:rPr lang="en-US" altLang="en-US"/>
              <a:t>NPV Profile</a:t>
            </a:r>
          </a:p>
        </p:txBody>
      </p:sp>
      <p:graphicFrame>
        <p:nvGraphicFramePr>
          <p:cNvPr id="93187" name="Object 3"/>
          <p:cNvGraphicFramePr>
            <a:graphicFrameLocks noGrp="1" noChangeAspect="1"/>
          </p:cNvGraphicFramePr>
          <p:nvPr>
            <p:ph type="chart" idx="1"/>
          </p:nvPr>
        </p:nvGraphicFramePr>
        <p:xfrm>
          <a:off x="0" y="1708150"/>
          <a:ext cx="8759825" cy="4525963"/>
        </p:xfrm>
        <a:graphic>
          <a:graphicData uri="http://schemas.openxmlformats.org/presentationml/2006/ole">
            <mc:AlternateContent xmlns:mc="http://schemas.openxmlformats.org/markup-compatibility/2006">
              <mc:Choice xmlns:v="urn:schemas-microsoft-com:vml" Requires="v">
                <p:oleObj name="Chart" r:id="rId3" imgW="8210672" imgH="4571923" progId="MSGraph.Chart.8">
                  <p:embed followColorScheme="full"/>
                </p:oleObj>
              </mc:Choice>
              <mc:Fallback>
                <p:oleObj name="Chart" r:id="rId3" imgW="8210672" imgH="4571923" progId="MSGraph.Chart.8">
                  <p:embed followColorScheme="full"/>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708150"/>
                        <a:ext cx="8759825"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93188" name="Text Box 4"/>
          <p:cNvSpPr txBox="1">
            <a:spLocks noChangeArrowheads="1"/>
          </p:cNvSpPr>
          <p:nvPr/>
        </p:nvSpPr>
        <p:spPr bwMode="auto">
          <a:xfrm>
            <a:off x="2895600" y="1149350"/>
            <a:ext cx="4267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50000"/>
              </a:spcBef>
              <a:buFontTx/>
              <a:buNone/>
            </a:pPr>
            <a:r>
              <a:rPr lang="en-US" altLang="en-US" sz="2400">
                <a:latin typeface="Arial" panose="020B0604020202020204" pitchFamily="34" charset="0"/>
              </a:rPr>
              <a:t>IRR = 10.11% and 42.66%</a:t>
            </a:r>
          </a:p>
        </p:txBody>
      </p:sp>
      <p:sp>
        <p:nvSpPr>
          <p:cNvPr id="93189" name="Rectangle 5"/>
          <p:cNvSpPr>
            <a:spLocks noChangeArrowheads="1"/>
          </p:cNvSpPr>
          <p:nvPr/>
        </p:nvSpPr>
        <p:spPr bwMode="auto">
          <a:xfrm>
            <a:off x="2595563" y="4648200"/>
            <a:ext cx="5334000"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eaLnBrk="1" hangingPunct="1">
              <a:spcBef>
                <a:spcPct val="0"/>
              </a:spcBef>
              <a:buFontTx/>
              <a:buNone/>
            </a:pPr>
            <a:r>
              <a:rPr lang="en-US" altLang="en-US" sz="1600">
                <a:latin typeface="Arial" panose="020B0604020202020204" pitchFamily="34" charset="0"/>
              </a:rPr>
              <a:t>When you cross the x-axis more than once, there will be more than one return that solves the equation</a:t>
            </a:r>
          </a:p>
        </p:txBody>
      </p:sp>
      <p:sp>
        <p:nvSpPr>
          <p:cNvPr id="93190" name="Line 6"/>
          <p:cNvSpPr>
            <a:spLocks noChangeShapeType="1"/>
          </p:cNvSpPr>
          <p:nvPr/>
        </p:nvSpPr>
        <p:spPr bwMode="auto">
          <a:xfrm flipH="1">
            <a:off x="7010400" y="2133600"/>
            <a:ext cx="381000" cy="76200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93191" name="Line 7"/>
          <p:cNvSpPr>
            <a:spLocks noChangeShapeType="1"/>
          </p:cNvSpPr>
          <p:nvPr/>
        </p:nvSpPr>
        <p:spPr bwMode="auto">
          <a:xfrm>
            <a:off x="2895600" y="2209800"/>
            <a:ext cx="533400" cy="68580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Tree>
  </p:cSld>
  <p:clrMapOvr>
    <a:masterClrMapping/>
  </p:clrMapOvr>
  <p:transition>
    <p:fade thruBlk="1"/>
  </p:transition>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a:xfrm>
            <a:off x="252413" y="255588"/>
            <a:ext cx="8736012" cy="1143000"/>
          </a:xfrm>
        </p:spPr>
        <p:txBody>
          <a:bodyPr/>
          <a:lstStyle/>
          <a:p>
            <a:pPr eaLnBrk="1" hangingPunct="1"/>
            <a:r>
              <a:rPr lang="en-US" altLang="en-US"/>
              <a:t>Independent versus Mutually Exclusive Projects</a:t>
            </a:r>
          </a:p>
        </p:txBody>
      </p:sp>
      <p:sp>
        <p:nvSpPr>
          <p:cNvPr id="95235" name="Rectangle 3"/>
          <p:cNvSpPr>
            <a:spLocks noGrp="1" noChangeArrowheads="1"/>
          </p:cNvSpPr>
          <p:nvPr>
            <p:ph type="body" idx="1"/>
          </p:nvPr>
        </p:nvSpPr>
        <p:spPr>
          <a:xfrm>
            <a:off x="441325" y="1497013"/>
            <a:ext cx="8358188" cy="4530725"/>
          </a:xfrm>
        </p:spPr>
        <p:txBody>
          <a:bodyPr/>
          <a:lstStyle/>
          <a:p>
            <a:pPr eaLnBrk="1" hangingPunct="1"/>
            <a:r>
              <a:rPr lang="en-US" altLang="en-US" sz="3600"/>
              <a:t>Independent</a:t>
            </a:r>
          </a:p>
          <a:p>
            <a:pPr lvl="1" eaLnBrk="1" hangingPunct="1"/>
            <a:r>
              <a:rPr lang="en-US" altLang="en-US" sz="3200"/>
              <a:t>The cash flows of one project are unaffected by the acceptance of the other.</a:t>
            </a:r>
          </a:p>
          <a:p>
            <a:pPr eaLnBrk="1" hangingPunct="1"/>
            <a:r>
              <a:rPr lang="en-US" altLang="en-US" sz="3600"/>
              <a:t>Mutually Exclusive </a:t>
            </a:r>
          </a:p>
          <a:p>
            <a:pPr lvl="1" eaLnBrk="1" hangingPunct="1"/>
            <a:r>
              <a:rPr lang="en-US" altLang="en-US" sz="3200"/>
              <a:t>The acceptance of one project precludes accepting the other. </a:t>
            </a:r>
          </a:p>
        </p:txBody>
      </p:sp>
      <p:sp>
        <p:nvSpPr>
          <p:cNvPr id="95236" name="Rectangle 4"/>
          <p:cNvSpPr>
            <a:spLocks noChangeArrowheads="1"/>
          </p:cNvSpPr>
          <p:nvPr/>
        </p:nvSpPr>
        <p:spPr bwMode="auto">
          <a:xfrm>
            <a:off x="838200" y="7620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lgn="ctr">
              <a:spcBef>
                <a:spcPct val="0"/>
              </a:spcBef>
              <a:buFontTx/>
              <a:buNone/>
            </a:pPr>
            <a:br>
              <a:rPr lang="en-US" altLang="en-US">
                <a:solidFill>
                  <a:schemeClr val="tx2"/>
                </a:solidFill>
                <a:latin typeface="Arial" panose="020B0604020202020204" pitchFamily="34" charset="0"/>
              </a:rPr>
            </a:br>
            <a:br>
              <a:rPr lang="en-US" altLang="en-US">
                <a:solidFill>
                  <a:schemeClr val="tx2"/>
                </a:solidFill>
                <a:latin typeface="Arial" panose="020B0604020202020204" pitchFamily="34" charset="0"/>
              </a:rPr>
            </a:br>
            <a:br>
              <a:rPr lang="en-US" altLang="en-US">
                <a:solidFill>
                  <a:schemeClr val="tx2"/>
                </a:solidFill>
                <a:latin typeface="Arial" panose="020B0604020202020204" pitchFamily="34" charset="0"/>
              </a:rPr>
            </a:br>
            <a:endParaRPr lang="en-US" altLang="en-US">
              <a:solidFill>
                <a:schemeClr val="tx2"/>
              </a:solidFill>
              <a:latin typeface="Arial" panose="020B0604020202020204" pitchFamily="34" charset="0"/>
            </a:endParaRPr>
          </a:p>
        </p:txBody>
      </p:sp>
    </p:spTree>
  </p:cSld>
  <p:clrMapOvr>
    <a:masterClrMapping/>
  </p:clrMapOvr>
  <p:transition>
    <p:fade thruBlk="1"/>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pPr eaLnBrk="1" hangingPunct="1"/>
            <a:r>
              <a:rPr lang="en-US" altLang="en-US" sz="4000"/>
              <a:t>Reinvestment Rate Assumption</a:t>
            </a:r>
          </a:p>
        </p:txBody>
      </p:sp>
      <p:sp>
        <p:nvSpPr>
          <p:cNvPr id="97283" name="Rectangle 3"/>
          <p:cNvSpPr>
            <a:spLocks noGrp="1" noChangeArrowheads="1"/>
          </p:cNvSpPr>
          <p:nvPr>
            <p:ph type="body" idx="1"/>
          </p:nvPr>
        </p:nvSpPr>
        <p:spPr/>
        <p:txBody>
          <a:bodyPr/>
          <a:lstStyle/>
          <a:p>
            <a:pPr eaLnBrk="1" hangingPunct="1"/>
            <a:r>
              <a:rPr lang="en-US" altLang="en-US"/>
              <a:t>IRR assumes reinvestment at IRR</a:t>
            </a:r>
          </a:p>
          <a:p>
            <a:pPr eaLnBrk="1" hangingPunct="1"/>
            <a:r>
              <a:rPr lang="en-US" altLang="en-US"/>
              <a:t>NPV assumes reinvestment at the firm’s weighted average cost of capital(opportunity cost of capital)</a:t>
            </a:r>
          </a:p>
          <a:p>
            <a:pPr lvl="1" eaLnBrk="1" hangingPunct="1"/>
            <a:r>
              <a:rPr lang="en-US" altLang="en-US"/>
              <a:t>More realistic </a:t>
            </a:r>
          </a:p>
          <a:p>
            <a:pPr lvl="1" eaLnBrk="1" hangingPunct="1"/>
            <a:r>
              <a:rPr lang="en-US" altLang="en-US"/>
              <a:t>NPV method is best </a:t>
            </a:r>
          </a:p>
          <a:p>
            <a:pPr eaLnBrk="1" hangingPunct="1"/>
            <a:r>
              <a:rPr lang="en-US" altLang="en-US"/>
              <a:t>NPV should be used to choose between mutually exclusive projects</a:t>
            </a:r>
          </a:p>
        </p:txBody>
      </p:sp>
    </p:spTree>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247650" y="304800"/>
            <a:ext cx="8896350" cy="1066800"/>
          </a:xfrm>
        </p:spPr>
        <p:txBody>
          <a:bodyPr/>
          <a:lstStyle/>
          <a:p>
            <a:pPr eaLnBrk="1" hangingPunct="1"/>
            <a:r>
              <a:rPr lang="en-US" altLang="en-US"/>
              <a:t>Example of Mutually Exclusive Projects</a:t>
            </a:r>
          </a:p>
        </p:txBody>
      </p:sp>
      <p:graphicFrame>
        <p:nvGraphicFramePr>
          <p:cNvPr id="311337" name="Group 41"/>
          <p:cNvGraphicFramePr>
            <a:graphicFrameLocks noGrp="1"/>
          </p:cNvGraphicFramePr>
          <p:nvPr>
            <p:ph type="tbl" idx="1"/>
          </p:nvPr>
        </p:nvGraphicFramePr>
        <p:xfrm>
          <a:off x="252413" y="1901825"/>
          <a:ext cx="5029200" cy="3521075"/>
        </p:xfrm>
        <a:graphic>
          <a:graphicData uri="http://schemas.openxmlformats.org/drawingml/2006/table">
            <a:tbl>
              <a:tblPr/>
              <a:tblGrid>
                <a:gridCol w="1676400">
                  <a:extLst>
                    <a:ext uri="{9D8B030D-6E8A-4147-A177-3AD203B41FA5}">
                      <a16:colId xmlns:a16="http://schemas.microsoft.com/office/drawing/2014/main" val="20000"/>
                    </a:ext>
                  </a:extLst>
                </a:gridCol>
                <a:gridCol w="1676400">
                  <a:extLst>
                    <a:ext uri="{9D8B030D-6E8A-4147-A177-3AD203B41FA5}">
                      <a16:colId xmlns:a16="http://schemas.microsoft.com/office/drawing/2014/main" val="20001"/>
                    </a:ext>
                  </a:extLst>
                </a:gridCol>
                <a:gridCol w="1676400">
                  <a:extLst>
                    <a:ext uri="{9D8B030D-6E8A-4147-A177-3AD203B41FA5}">
                      <a16:colId xmlns:a16="http://schemas.microsoft.com/office/drawing/2014/main" val="20002"/>
                    </a:ext>
                  </a:extLst>
                </a:gridCol>
              </a:tblGrid>
              <a:tr h="82653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Period</a:t>
                      </a:r>
                    </a:p>
                  </a:txBody>
                  <a:tcPr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Project A</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Project B</a:t>
                      </a:r>
                    </a:p>
                  </a:txBody>
                  <a:tcPr marT="45722" marB="4572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extLst>
                  <a:ext uri="{0D108BD9-81ED-4DB2-BD59-A6C34878D82A}">
                    <a16:rowId xmlns:a16="http://schemas.microsoft.com/office/drawing/2014/main" val="10000"/>
                  </a:ext>
                </a:extLst>
              </a:tr>
              <a:tr h="556066">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0</a:t>
                      </a:r>
                    </a:p>
                  </a:txBody>
                  <a:tcPr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-500</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-400</a:t>
                      </a:r>
                    </a:p>
                  </a:txBody>
                  <a:tcPr marT="45722" marB="4572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3921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1</a:t>
                      </a:r>
                    </a:p>
                  </a:txBody>
                  <a:tcPr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325</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325</a:t>
                      </a:r>
                    </a:p>
                  </a:txBody>
                  <a:tcPr marT="45722" marB="4572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2236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2</a:t>
                      </a:r>
                    </a:p>
                  </a:txBody>
                  <a:tcPr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325</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200</a:t>
                      </a:r>
                    </a:p>
                  </a:txBody>
                  <a:tcPr marT="45722" marB="4572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19301">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IRR</a:t>
                      </a:r>
                    </a:p>
                  </a:txBody>
                  <a:tcPr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19.43%</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1" i="0" u="none" strike="noStrike" cap="none" normalizeH="0" baseline="0" dirty="0">
                          <a:ln>
                            <a:noFill/>
                          </a:ln>
                          <a:solidFill>
                            <a:schemeClr val="bg1"/>
                          </a:solidFill>
                          <a:effectLst/>
                          <a:latin typeface="Arial" charset="0"/>
                        </a:rPr>
                        <a:t>22.17%</a:t>
                      </a:r>
                    </a:p>
                  </a:txBody>
                  <a:tcPr marT="45722" marB="4572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9933"/>
                    </a:solidFill>
                  </a:tcPr>
                </a:tc>
                <a:extLst>
                  <a:ext uri="{0D108BD9-81ED-4DB2-BD59-A6C34878D82A}">
                    <a16:rowId xmlns:a16="http://schemas.microsoft.com/office/drawing/2014/main" val="10004"/>
                  </a:ext>
                </a:extLst>
              </a:tr>
              <a:tr h="557597">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1" i="0" u="none" strike="noStrike" cap="none" normalizeH="0" baseline="0" dirty="0">
                          <a:ln>
                            <a:noFill/>
                          </a:ln>
                          <a:solidFill>
                            <a:srgbClr val="CC0000"/>
                          </a:solidFill>
                          <a:effectLst/>
                          <a:latin typeface="Arial" charset="0"/>
                        </a:rPr>
                        <a:t>NPV</a:t>
                      </a:r>
                    </a:p>
                  </a:txBody>
                  <a:tcPr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1" i="0" u="none" strike="noStrike" cap="none" normalizeH="0" baseline="0" dirty="0">
                          <a:ln>
                            <a:noFill/>
                          </a:ln>
                          <a:solidFill>
                            <a:schemeClr val="bg1"/>
                          </a:solidFill>
                          <a:effectLst/>
                          <a:latin typeface="Arial" charset="0"/>
                        </a:rPr>
                        <a:t>64.05</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CC0000"/>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60.74</a:t>
                      </a:r>
                    </a:p>
                  </a:txBody>
                  <a:tcPr marT="45722" marB="4572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
        <p:nvSpPr>
          <p:cNvPr id="99361" name="Text Box 33"/>
          <p:cNvSpPr txBox="1">
            <a:spLocks noChangeArrowheads="1"/>
          </p:cNvSpPr>
          <p:nvPr/>
        </p:nvSpPr>
        <p:spPr bwMode="auto">
          <a:xfrm>
            <a:off x="5505450" y="1498600"/>
            <a:ext cx="3251200" cy="329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50000"/>
              </a:spcBef>
              <a:buFontTx/>
              <a:buNone/>
            </a:pPr>
            <a:r>
              <a:rPr lang="en-US" altLang="en-US" sz="2800" b="0">
                <a:latin typeface="Arial" panose="020B0604020202020204" pitchFamily="34" charset="0"/>
              </a:rPr>
              <a:t>The required return for both projects is 10%.</a:t>
            </a:r>
          </a:p>
          <a:p>
            <a:pPr>
              <a:spcBef>
                <a:spcPct val="50000"/>
              </a:spcBef>
              <a:buFontTx/>
              <a:buNone/>
            </a:pPr>
            <a:endParaRPr lang="en-US" altLang="en-US" sz="2800" b="0">
              <a:latin typeface="Arial" panose="020B0604020202020204" pitchFamily="34" charset="0"/>
            </a:endParaRPr>
          </a:p>
          <a:p>
            <a:pPr>
              <a:spcBef>
                <a:spcPct val="50000"/>
              </a:spcBef>
              <a:buFontTx/>
              <a:buNone/>
            </a:pPr>
            <a:r>
              <a:rPr lang="en-US" altLang="en-US" sz="2400" i="1">
                <a:latin typeface="Arial" panose="020B0604020202020204" pitchFamily="34" charset="0"/>
              </a:rPr>
              <a:t>Which project should you accept and why?</a:t>
            </a:r>
          </a:p>
        </p:txBody>
      </p:sp>
    </p:spTree>
  </p:cSld>
  <p:clrMapOvr>
    <a:masterClrMapping/>
  </p:clrMapOvr>
  <p:transition>
    <p:fade thruBlk="1"/>
  </p:transition>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a:xfrm>
            <a:off x="630238" y="209550"/>
            <a:ext cx="7962900" cy="952500"/>
          </a:xfrm>
        </p:spPr>
        <p:txBody>
          <a:bodyPr/>
          <a:lstStyle/>
          <a:p>
            <a:pPr eaLnBrk="1" hangingPunct="1"/>
            <a:r>
              <a:rPr lang="en-US" altLang="en-US"/>
              <a:t>NPV Profiles</a:t>
            </a:r>
          </a:p>
        </p:txBody>
      </p:sp>
      <p:graphicFrame>
        <p:nvGraphicFramePr>
          <p:cNvPr id="101379" name="Object 3"/>
          <p:cNvGraphicFramePr>
            <a:graphicFrameLocks noGrp="1" noChangeAspect="1"/>
          </p:cNvGraphicFramePr>
          <p:nvPr>
            <p:ph type="chart" idx="1"/>
          </p:nvPr>
        </p:nvGraphicFramePr>
        <p:xfrm>
          <a:off x="138113" y="1352550"/>
          <a:ext cx="8585200" cy="5002213"/>
        </p:xfrm>
        <a:graphic>
          <a:graphicData uri="http://schemas.openxmlformats.org/presentationml/2006/ole">
            <mc:AlternateContent xmlns:mc="http://schemas.openxmlformats.org/markup-compatibility/2006">
              <mc:Choice xmlns:v="urn:schemas-microsoft-com:vml" Requires="v">
                <p:oleObj name="Chart" r:id="rId3" imgW="8590008" imgH="5011346" progId="Excel.Chart.8">
                  <p:embed/>
                </p:oleObj>
              </mc:Choice>
              <mc:Fallback>
                <p:oleObj name="Chart" r:id="rId3" imgW="8590008" imgH="5011346" progId="Excel.Chart.8">
                  <p:embed/>
                  <p:pic>
                    <p:nvPicPr>
                      <p:cNvPr id="0" name="Object 3"/>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8113" y="1352550"/>
                        <a:ext cx="8585200" cy="5002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01380" name="Text Box 4"/>
          <p:cNvSpPr txBox="1">
            <a:spLocks noChangeArrowheads="1"/>
          </p:cNvSpPr>
          <p:nvPr/>
        </p:nvSpPr>
        <p:spPr bwMode="auto">
          <a:xfrm>
            <a:off x="3871913" y="1630363"/>
            <a:ext cx="3962400" cy="157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50000"/>
              </a:spcBef>
              <a:buFontTx/>
              <a:buNone/>
            </a:pPr>
            <a:r>
              <a:rPr lang="en-US" altLang="en-US" sz="2400">
                <a:latin typeface="Arial" panose="020B0604020202020204" pitchFamily="34" charset="0"/>
              </a:rPr>
              <a:t>IRR for A = 19.43%</a:t>
            </a:r>
          </a:p>
          <a:p>
            <a:pPr>
              <a:spcBef>
                <a:spcPct val="50000"/>
              </a:spcBef>
              <a:buFontTx/>
              <a:buNone/>
            </a:pPr>
            <a:r>
              <a:rPr lang="en-US" altLang="en-US" sz="2400">
                <a:latin typeface="Arial" panose="020B0604020202020204" pitchFamily="34" charset="0"/>
              </a:rPr>
              <a:t>IRR for B = 22.17%</a:t>
            </a:r>
          </a:p>
          <a:p>
            <a:pPr>
              <a:spcBef>
                <a:spcPct val="50000"/>
              </a:spcBef>
              <a:buFontTx/>
              <a:buNone/>
            </a:pPr>
            <a:r>
              <a:rPr lang="en-US" altLang="en-US" sz="2400">
                <a:latin typeface="Arial" panose="020B0604020202020204" pitchFamily="34" charset="0"/>
              </a:rPr>
              <a:t>Crossover Point = 11.8%</a:t>
            </a:r>
          </a:p>
        </p:txBody>
      </p:sp>
    </p:spTree>
  </p:cSld>
  <p:clrMapOvr>
    <a:masterClrMapping/>
  </p:clrMapOvr>
  <p:transition>
    <p:fade thruBlk="1"/>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426" name="Picture 2" descr="http://textflow.mheducation.com/figures/0077511255/ros34752_08untab06_lg.jpg"/>
          <p:cNvPicPr>
            <a:picLocks noGrp="1" noChangeAspect="1" noChangeArrowheads="1"/>
          </p:cNvPicPr>
          <p:nvPr>
            <p:ph type="chart" idx="1"/>
          </p:nvPr>
        </p:nvPicPr>
        <p:blipFill>
          <a:blip r:embed="rId2">
            <a:extLst>
              <a:ext uri="{28A0092B-C50C-407E-A947-70E740481C1C}">
                <a14:useLocalDpi xmlns:a14="http://schemas.microsoft.com/office/drawing/2010/main" val="0"/>
              </a:ext>
            </a:extLst>
          </a:blip>
          <a:srcRect/>
          <a:stretch>
            <a:fillRect/>
          </a:stretch>
        </p:blipFill>
        <p:spPr>
          <a:xfrm>
            <a:off x="571500" y="904875"/>
            <a:ext cx="3371850" cy="1847850"/>
          </a:xfrm>
          <a:noFill/>
        </p:spPr>
      </p:pic>
      <p:pic>
        <p:nvPicPr>
          <p:cNvPr id="103427" name="Picture 4" descr="http://textflow.mheducation.com/figures/0077511255/ros34752_08untab07.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92675" y="914400"/>
            <a:ext cx="3181350" cy="183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428" name="Picture 6" descr="http://textflow.mheducation.com/figures/0077511255/ros34752_0807_lg.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4375" y="2982913"/>
            <a:ext cx="7743825" cy="3371850"/>
          </a:xfrm>
          <a:prstGeom prst="rect">
            <a:avLst/>
          </a:prstGeom>
          <a:noFill/>
          <a:ln w="1905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03429" name="Rectangle 2"/>
          <p:cNvSpPr>
            <a:spLocks noGrp="1" noChangeArrowheads="1"/>
          </p:cNvSpPr>
          <p:nvPr>
            <p:ph type="title"/>
          </p:nvPr>
        </p:nvSpPr>
        <p:spPr>
          <a:xfrm>
            <a:off x="457200" y="152400"/>
            <a:ext cx="8229600" cy="762000"/>
          </a:xfrm>
        </p:spPr>
        <p:txBody>
          <a:bodyPr/>
          <a:lstStyle/>
          <a:p>
            <a:pPr eaLnBrk="1" hangingPunct="1"/>
            <a:r>
              <a:rPr lang="en-US" altLang="en-US" sz="2800"/>
              <a:t>Another Example of Mutually Exclusive Projects</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ChangeArrowheads="1"/>
          </p:cNvSpPr>
          <p:nvPr>
            <p:ph type="title"/>
          </p:nvPr>
        </p:nvSpPr>
        <p:spPr>
          <a:xfrm>
            <a:off x="666750" y="200025"/>
            <a:ext cx="7867650" cy="1143000"/>
          </a:xfrm>
        </p:spPr>
        <p:txBody>
          <a:bodyPr/>
          <a:lstStyle/>
          <a:p>
            <a:pPr eaLnBrk="1" hangingPunct="1"/>
            <a:r>
              <a:rPr lang="en-US" altLang="en-US"/>
              <a:t>Two Reasons NPV Profiles Cross</a:t>
            </a:r>
          </a:p>
        </p:txBody>
      </p:sp>
      <p:sp>
        <p:nvSpPr>
          <p:cNvPr id="104451" name="Rectangle 3"/>
          <p:cNvSpPr>
            <a:spLocks noGrp="1" noChangeArrowheads="1"/>
          </p:cNvSpPr>
          <p:nvPr>
            <p:ph type="body" idx="1"/>
          </p:nvPr>
        </p:nvSpPr>
        <p:spPr>
          <a:xfrm>
            <a:off x="398463" y="1343025"/>
            <a:ext cx="8480425" cy="4530725"/>
          </a:xfrm>
        </p:spPr>
        <p:txBody>
          <a:bodyPr/>
          <a:lstStyle/>
          <a:p>
            <a:pPr eaLnBrk="1" hangingPunct="1">
              <a:lnSpc>
                <a:spcPct val="90000"/>
              </a:lnSpc>
            </a:pPr>
            <a:r>
              <a:rPr lang="en-US" altLang="en-US" sz="2800"/>
              <a:t>Size (scale) differences.  </a:t>
            </a:r>
          </a:p>
          <a:p>
            <a:pPr lvl="1" eaLnBrk="1" hangingPunct="1">
              <a:lnSpc>
                <a:spcPct val="90000"/>
              </a:lnSpc>
            </a:pPr>
            <a:r>
              <a:rPr lang="en-US" altLang="en-US"/>
              <a:t>Smaller project frees up funds sooner for investment.  </a:t>
            </a:r>
          </a:p>
          <a:p>
            <a:pPr lvl="1" eaLnBrk="1" hangingPunct="1">
              <a:lnSpc>
                <a:spcPct val="90000"/>
              </a:lnSpc>
            </a:pPr>
            <a:r>
              <a:rPr lang="en-US" altLang="en-US"/>
              <a:t>The higher the opportunity cost, the more valuable these funds, so high discount rate favors small projects.</a:t>
            </a:r>
          </a:p>
          <a:p>
            <a:pPr eaLnBrk="1" hangingPunct="1">
              <a:lnSpc>
                <a:spcPct val="90000"/>
              </a:lnSpc>
            </a:pPr>
            <a:r>
              <a:rPr lang="en-US" altLang="en-US" sz="2800"/>
              <a:t>Timing differences.  </a:t>
            </a:r>
          </a:p>
          <a:p>
            <a:pPr lvl="1" eaLnBrk="1" hangingPunct="1">
              <a:lnSpc>
                <a:spcPct val="90000"/>
              </a:lnSpc>
            </a:pPr>
            <a:r>
              <a:rPr lang="en-US" altLang="en-US"/>
              <a:t>Project with faster payback provides more CF in early years for reinvestment.  </a:t>
            </a:r>
          </a:p>
          <a:p>
            <a:pPr lvl="1" eaLnBrk="1" hangingPunct="1">
              <a:lnSpc>
                <a:spcPct val="90000"/>
              </a:lnSpc>
            </a:pPr>
            <a:r>
              <a:rPr lang="en-US" altLang="en-US"/>
              <a:t>If discount rate is high, early CF especially good</a:t>
            </a:r>
          </a:p>
        </p:txBody>
      </p:sp>
    </p:spTree>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a:xfrm>
            <a:off x="557213" y="190500"/>
            <a:ext cx="8001000" cy="1143000"/>
          </a:xfrm>
        </p:spPr>
        <p:txBody>
          <a:bodyPr/>
          <a:lstStyle/>
          <a:p>
            <a:pPr eaLnBrk="1" hangingPunct="1"/>
            <a:r>
              <a:rPr lang="en-US" altLang="en-US"/>
              <a:t>Conflicts Between NPV and IRR</a:t>
            </a:r>
          </a:p>
        </p:txBody>
      </p:sp>
      <p:sp>
        <p:nvSpPr>
          <p:cNvPr id="106499" name="Rectangle 3"/>
          <p:cNvSpPr>
            <a:spLocks noGrp="1" noChangeArrowheads="1"/>
          </p:cNvSpPr>
          <p:nvPr>
            <p:ph type="body" idx="1"/>
          </p:nvPr>
        </p:nvSpPr>
        <p:spPr>
          <a:xfrm>
            <a:off x="363538" y="1333500"/>
            <a:ext cx="8389937" cy="4530725"/>
          </a:xfrm>
        </p:spPr>
        <p:txBody>
          <a:bodyPr/>
          <a:lstStyle/>
          <a:p>
            <a:pPr eaLnBrk="1" hangingPunct="1"/>
            <a:r>
              <a:rPr lang="en-US" altLang="en-US"/>
              <a:t>NPV directly measures the increase in value to the firm</a:t>
            </a:r>
          </a:p>
          <a:p>
            <a:pPr eaLnBrk="1" hangingPunct="1"/>
            <a:r>
              <a:rPr lang="en-US" altLang="en-US"/>
              <a:t>Whenever there is a conflict between NPV and another decision rule, </a:t>
            </a:r>
            <a:r>
              <a:rPr lang="en-US" altLang="en-US" i="1"/>
              <a:t>always</a:t>
            </a:r>
            <a:r>
              <a:rPr lang="en-US" altLang="en-US"/>
              <a:t> use NPV</a:t>
            </a:r>
          </a:p>
          <a:p>
            <a:pPr eaLnBrk="1" hangingPunct="1"/>
            <a:r>
              <a:rPr lang="en-US" altLang="en-US"/>
              <a:t>IRR is unreliable in the following situations:</a:t>
            </a:r>
          </a:p>
          <a:p>
            <a:pPr lvl="1" eaLnBrk="1" hangingPunct="1"/>
            <a:r>
              <a:rPr lang="en-US" altLang="en-US"/>
              <a:t>Non-conventional cash flows</a:t>
            </a:r>
          </a:p>
          <a:p>
            <a:pPr lvl="1" eaLnBrk="1" hangingPunct="1"/>
            <a:r>
              <a:rPr lang="en-US" altLang="en-US"/>
              <a:t>Mutually exclusive projects</a:t>
            </a:r>
          </a:p>
        </p:txBody>
      </p:sp>
    </p:spTree>
  </p:cSld>
  <p:clrMapOvr>
    <a:masterClrMapping/>
  </p:clrMapOvr>
  <p:transition>
    <p:fade thruBlk="1"/>
  </p:transition>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p:txBody>
          <a:bodyPr/>
          <a:lstStyle/>
          <a:p>
            <a:pPr eaLnBrk="1" hangingPunct="1"/>
            <a:r>
              <a:rPr lang="en-US" altLang="en-US"/>
              <a:t>Profitability Index</a:t>
            </a:r>
          </a:p>
        </p:txBody>
      </p:sp>
      <p:sp>
        <p:nvSpPr>
          <p:cNvPr id="108547" name="Rectangle 3"/>
          <p:cNvSpPr>
            <a:spLocks noGrp="1" noChangeArrowheads="1"/>
          </p:cNvSpPr>
          <p:nvPr>
            <p:ph type="body" idx="1"/>
          </p:nvPr>
        </p:nvSpPr>
        <p:spPr/>
        <p:txBody>
          <a:bodyPr/>
          <a:lstStyle/>
          <a:p>
            <a:pPr eaLnBrk="1" hangingPunct="1"/>
            <a:r>
              <a:rPr lang="en-US" altLang="en-US"/>
              <a:t>Measures the benefit per unit cost, based on the time value of money</a:t>
            </a:r>
          </a:p>
          <a:p>
            <a:pPr lvl="1" eaLnBrk="1" hangingPunct="1"/>
            <a:r>
              <a:rPr lang="en-US" altLang="en-US"/>
              <a:t>A profitability index of 1.1 implies that for every $1 of investment, we create an additional $0.10 in value </a:t>
            </a:r>
          </a:p>
          <a:p>
            <a:pPr eaLnBrk="1" hangingPunct="1"/>
            <a:r>
              <a:rPr lang="en-US" altLang="en-US"/>
              <a:t>Can be very useful in situations of capital rationing</a:t>
            </a:r>
          </a:p>
          <a:p>
            <a:pPr eaLnBrk="1" hangingPunct="1"/>
            <a:r>
              <a:rPr lang="en-US" altLang="en-US" i="1"/>
              <a:t>Decision Rule:  If PI &gt; 1.0 </a:t>
            </a:r>
            <a:r>
              <a:rPr lang="en-US" altLang="en-US" i="1">
                <a:sym typeface="Symbol" panose="05050102010706020507" pitchFamily="18" charset="2"/>
              </a:rPr>
              <a:t> Accept</a:t>
            </a:r>
          </a:p>
          <a:p>
            <a:pPr eaLnBrk="1" hangingPunct="1">
              <a:buFontTx/>
              <a:buNone/>
            </a:pPr>
            <a:endParaRPr lang="en-US" altLang="en-US" i="1"/>
          </a:p>
        </p:txBody>
      </p:sp>
    </p:spTree>
  </p:cSld>
  <p:clrMapOvr>
    <a:masterClrMapping/>
  </p:clrMapOvr>
  <p:transition>
    <p:fade thruBlk="1"/>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a:xfrm>
            <a:off x="457200" y="152400"/>
            <a:ext cx="7962900" cy="1143000"/>
          </a:xfrm>
        </p:spPr>
        <p:txBody>
          <a:bodyPr/>
          <a:lstStyle/>
          <a:p>
            <a:pPr eaLnBrk="1" hangingPunct="1"/>
            <a:r>
              <a:rPr lang="en-US" altLang="en-US"/>
              <a:t>Profitability Index</a:t>
            </a:r>
          </a:p>
        </p:txBody>
      </p:sp>
      <p:sp>
        <p:nvSpPr>
          <p:cNvPr id="110595" name="Rectangle 3"/>
          <p:cNvSpPr>
            <a:spLocks noGrp="1" noChangeArrowheads="1"/>
          </p:cNvSpPr>
          <p:nvPr>
            <p:ph type="body" sz="half" idx="1"/>
          </p:nvPr>
        </p:nvSpPr>
        <p:spPr>
          <a:xfrm>
            <a:off x="282575" y="1219200"/>
            <a:ext cx="8669338" cy="5029200"/>
          </a:xfrm>
        </p:spPr>
        <p:txBody>
          <a:bodyPr/>
          <a:lstStyle/>
          <a:p>
            <a:pPr eaLnBrk="1" hangingPunct="1"/>
            <a:r>
              <a:rPr lang="en-US" altLang="en-US"/>
              <a:t>For conventional CF Projects:</a:t>
            </a:r>
          </a:p>
          <a:p>
            <a:pPr eaLnBrk="1" hangingPunct="1"/>
            <a:endParaRPr lang="en-US" altLang="en-US"/>
          </a:p>
          <a:p>
            <a:pPr lvl="4" eaLnBrk="1" hangingPunct="1">
              <a:buFontTx/>
              <a:buNone/>
            </a:pPr>
            <a:r>
              <a:rPr lang="en-US" altLang="en-US" sz="1800"/>
              <a:t>                                                          </a:t>
            </a:r>
          </a:p>
          <a:p>
            <a:pPr lvl="4" eaLnBrk="1" hangingPunct="1">
              <a:buFontTx/>
              <a:buNone/>
            </a:pPr>
            <a:endParaRPr lang="en-US" altLang="en-US" sz="1800"/>
          </a:p>
          <a:p>
            <a:pPr lvl="4" eaLnBrk="1" hangingPunct="1">
              <a:buFontTx/>
              <a:buNone/>
            </a:pPr>
            <a:r>
              <a:rPr lang="en-US" altLang="en-US" sz="1800"/>
              <a:t>				</a:t>
            </a:r>
            <a:r>
              <a:rPr lang="en-US" altLang="en-US" sz="2400"/>
              <a:t>PV(Cash Inflows)</a:t>
            </a:r>
          </a:p>
          <a:p>
            <a:pPr lvl="4" eaLnBrk="1" hangingPunct="1">
              <a:buFontTx/>
              <a:buNone/>
            </a:pPr>
            <a:endParaRPr lang="en-US" altLang="en-US" sz="2400"/>
          </a:p>
          <a:p>
            <a:pPr lvl="4" eaLnBrk="1" hangingPunct="1">
              <a:buFontTx/>
              <a:buNone/>
            </a:pPr>
            <a:r>
              <a:rPr lang="en-US" altLang="en-US" sz="1800"/>
              <a:t>				</a:t>
            </a:r>
            <a:r>
              <a:rPr lang="en-US" altLang="en-US" sz="2400"/>
              <a:t>Absolute Value of Initial 					Investment</a:t>
            </a:r>
          </a:p>
          <a:p>
            <a:pPr eaLnBrk="1" hangingPunct="1"/>
            <a:endParaRPr lang="en-US" altLang="en-US" sz="3600"/>
          </a:p>
          <a:p>
            <a:pPr eaLnBrk="1" hangingPunct="1"/>
            <a:endParaRPr lang="en-US" altLang="en-US" sz="2800"/>
          </a:p>
          <a:p>
            <a:pPr eaLnBrk="1" hangingPunct="1"/>
            <a:endParaRPr lang="en-US" altLang="en-US" sz="2800"/>
          </a:p>
        </p:txBody>
      </p:sp>
      <p:graphicFrame>
        <p:nvGraphicFramePr>
          <p:cNvPr id="110596" name="Object 4"/>
          <p:cNvGraphicFramePr>
            <a:graphicFrameLocks noGrp="1" noChangeAspect="1"/>
          </p:cNvGraphicFramePr>
          <p:nvPr>
            <p:ph sz="half" idx="2"/>
          </p:nvPr>
        </p:nvGraphicFramePr>
        <p:xfrm>
          <a:off x="969963" y="2222500"/>
          <a:ext cx="3265487" cy="2184400"/>
        </p:xfrm>
        <a:graphic>
          <a:graphicData uri="http://schemas.openxmlformats.org/presentationml/2006/ole">
            <mc:AlternateContent xmlns:mc="http://schemas.openxmlformats.org/markup-compatibility/2006">
              <mc:Choice xmlns:v="urn:schemas-microsoft-com:vml" Requires="v">
                <p:oleObj name="Equation" r:id="rId3" imgW="1002865" imgH="672808" progId="Equation.3">
                  <p:embed/>
                </p:oleObj>
              </mc:Choice>
              <mc:Fallback>
                <p:oleObj name="Equation" r:id="rId3" imgW="1002865" imgH="672808" progId="Equation.3">
                  <p:embed/>
                  <p:pic>
                    <p:nvPicPr>
                      <p:cNvPr id="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9963" y="2222500"/>
                        <a:ext cx="3265487"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2642" name="Object 12"/>
          <p:cNvGraphicFramePr>
            <a:graphicFrameLocks noGrp="1" noChangeAspect="1"/>
          </p:cNvGraphicFramePr>
          <p:nvPr>
            <p:ph idx="1"/>
          </p:nvPr>
        </p:nvGraphicFramePr>
        <p:xfrm>
          <a:off x="1776413" y="1122363"/>
          <a:ext cx="6005512" cy="3152775"/>
        </p:xfrm>
        <a:graphic>
          <a:graphicData uri="http://schemas.openxmlformats.org/presentationml/2006/ole">
            <mc:AlternateContent xmlns:mc="http://schemas.openxmlformats.org/markup-compatibility/2006">
              <mc:Choice xmlns:v="urn:schemas-microsoft-com:vml" Requires="v">
                <p:oleObj name="Worksheet" r:id="rId2" imgW="3047902" imgH="1600166" progId="Excel.Sheet.8">
                  <p:embed/>
                </p:oleObj>
              </mc:Choice>
              <mc:Fallback>
                <p:oleObj name="Worksheet" r:id="rId2" imgW="3047902" imgH="1600166" progId="Excel.Sheet.8">
                  <p:embed/>
                  <p:pic>
                    <p:nvPicPr>
                      <p:cNvPr id="0" name="Object 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6413" y="1122363"/>
                        <a:ext cx="6005512" cy="3152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12643" name="Rectangle 2"/>
          <p:cNvSpPr>
            <a:spLocks noGrp="1" noChangeArrowheads="1"/>
          </p:cNvSpPr>
          <p:nvPr>
            <p:ph type="title"/>
          </p:nvPr>
        </p:nvSpPr>
        <p:spPr>
          <a:xfrm>
            <a:off x="595313" y="161925"/>
            <a:ext cx="8229600" cy="1143000"/>
          </a:xfrm>
        </p:spPr>
        <p:txBody>
          <a:bodyPr/>
          <a:lstStyle/>
          <a:p>
            <a:pPr eaLnBrk="1" hangingPunct="1"/>
            <a:r>
              <a:rPr lang="en-US" altLang="en-US"/>
              <a:t>Profitability Index</a:t>
            </a:r>
          </a:p>
        </p:txBody>
      </p:sp>
      <p:graphicFrame>
        <p:nvGraphicFramePr>
          <p:cNvPr id="112644" name="Object 4"/>
          <p:cNvGraphicFramePr>
            <a:graphicFrameLocks noGrp="1" noChangeAspect="1"/>
          </p:cNvGraphicFramePr>
          <p:nvPr>
            <p:ph sz="half" idx="2"/>
          </p:nvPr>
        </p:nvGraphicFramePr>
        <p:xfrm>
          <a:off x="1279525" y="4545013"/>
          <a:ext cx="6665913" cy="2028825"/>
        </p:xfrm>
        <a:graphic>
          <a:graphicData uri="http://schemas.openxmlformats.org/presentationml/2006/ole">
            <mc:AlternateContent xmlns:mc="http://schemas.openxmlformats.org/markup-compatibility/2006">
              <mc:Choice xmlns:v="urn:schemas-microsoft-com:vml" Requires="v">
                <p:oleObj name="Equation" r:id="rId4" imgW="2260600" imgH="660400" progId="Equation.DSMT4">
                  <p:embed/>
                </p:oleObj>
              </mc:Choice>
              <mc:Fallback>
                <p:oleObj name="Equation" r:id="rId4" imgW="2260600" imgH="660400" progId="Equation.DSMT4">
                  <p:embed/>
                  <p:pic>
                    <p:nvPicPr>
                      <p:cNvPr id="0"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79525" y="4545013"/>
                        <a:ext cx="6665913" cy="202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13666" name="Picture 6" descr="http://textflow.mheducation.com/figures/0077511255/ros34752_08untab10_l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275" y="319088"/>
            <a:ext cx="8237538" cy="3795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113667" name="Object 4"/>
          <p:cNvGraphicFramePr>
            <a:graphicFrameLocks noGrp="1" noChangeAspect="1"/>
          </p:cNvGraphicFramePr>
          <p:nvPr>
            <p:ph idx="1"/>
          </p:nvPr>
        </p:nvGraphicFramePr>
        <p:xfrm>
          <a:off x="422275" y="4287838"/>
          <a:ext cx="8469313" cy="1965325"/>
        </p:xfrm>
        <a:graphic>
          <a:graphicData uri="http://schemas.openxmlformats.org/presentationml/2006/ole">
            <mc:AlternateContent xmlns:mc="http://schemas.openxmlformats.org/markup-compatibility/2006">
              <mc:Choice xmlns:v="urn:schemas-microsoft-com:vml" Requires="v">
                <p:oleObj name="Worksheet" r:id="rId4" imgW="2917792" imgH="991468" progId="Excel.Sheet.8">
                  <p:embed/>
                </p:oleObj>
              </mc:Choice>
              <mc:Fallback>
                <p:oleObj name="Worksheet" r:id="rId4" imgW="2917792" imgH="991468" progId="Excel.Sheet.8">
                  <p:embed/>
                  <p:pic>
                    <p:nvPicPr>
                      <p:cNvPr id="0"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2275" y="4287838"/>
                        <a:ext cx="8469313" cy="196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transition>
    <p:fade thruBlk="1"/>
  </p:transition>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p:txBody>
          <a:bodyPr/>
          <a:lstStyle/>
          <a:p>
            <a:pPr eaLnBrk="1" hangingPunct="1"/>
            <a:r>
              <a:rPr lang="en-US" altLang="en-US"/>
              <a:t>Capital Budgeting In Practice</a:t>
            </a:r>
          </a:p>
        </p:txBody>
      </p:sp>
      <p:sp>
        <p:nvSpPr>
          <p:cNvPr id="115715" name="Rectangle 3"/>
          <p:cNvSpPr>
            <a:spLocks noGrp="1" noChangeArrowheads="1"/>
          </p:cNvSpPr>
          <p:nvPr>
            <p:ph type="body" idx="1"/>
          </p:nvPr>
        </p:nvSpPr>
        <p:spPr>
          <a:xfrm>
            <a:off x="600075" y="1474788"/>
            <a:ext cx="7772400" cy="4530725"/>
          </a:xfrm>
        </p:spPr>
        <p:txBody>
          <a:bodyPr/>
          <a:lstStyle/>
          <a:p>
            <a:pPr eaLnBrk="1" hangingPunct="1"/>
            <a:r>
              <a:rPr lang="en-US" altLang="en-US"/>
              <a:t>Consider all investment criteria when making decisions</a:t>
            </a:r>
          </a:p>
          <a:p>
            <a:pPr eaLnBrk="1" hangingPunct="1"/>
            <a:r>
              <a:rPr lang="en-US" altLang="en-US"/>
              <a:t>NPV and IRR are the most commonly used primary investment criteria</a:t>
            </a:r>
          </a:p>
          <a:p>
            <a:pPr eaLnBrk="1" hangingPunct="1"/>
            <a:r>
              <a:rPr lang="en-US" altLang="en-US"/>
              <a:t>Payback is a commonly used secondary investment criteria</a:t>
            </a:r>
          </a:p>
          <a:p>
            <a:pPr eaLnBrk="1" hangingPunct="1"/>
            <a:r>
              <a:rPr lang="en-US" altLang="en-US"/>
              <a:t>All provide valuable information</a:t>
            </a:r>
          </a:p>
        </p:txBody>
      </p:sp>
    </p:spTree>
  </p:cSld>
  <p:clrMapOvr>
    <a:masterClrMapping/>
  </p:clrMapOvr>
  <p:transition>
    <p:fade thruBlk="1"/>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p:txBody>
          <a:bodyPr/>
          <a:lstStyle/>
          <a:p>
            <a:pPr eaLnBrk="1" hangingPunct="1"/>
            <a:r>
              <a:rPr lang="en-US" altLang="en-US"/>
              <a:t>Summary</a:t>
            </a:r>
          </a:p>
        </p:txBody>
      </p:sp>
      <p:sp>
        <p:nvSpPr>
          <p:cNvPr id="117763" name="Rectangle 3"/>
          <p:cNvSpPr>
            <a:spLocks noGrp="1" noChangeArrowheads="1"/>
          </p:cNvSpPr>
          <p:nvPr>
            <p:ph type="body" idx="1"/>
          </p:nvPr>
        </p:nvSpPr>
        <p:spPr>
          <a:xfrm>
            <a:off x="177800" y="1485900"/>
            <a:ext cx="8339138" cy="4530725"/>
          </a:xfrm>
          <a:noFill/>
        </p:spPr>
        <p:txBody>
          <a:bodyPr/>
          <a:lstStyle/>
          <a:p>
            <a:pPr eaLnBrk="1" hangingPunct="1">
              <a:buFontTx/>
              <a:buNone/>
            </a:pPr>
            <a:r>
              <a:rPr lang="en-US" altLang="en-US"/>
              <a:t> 	 </a:t>
            </a:r>
            <a:r>
              <a:rPr lang="en-US" altLang="en-US" sz="3600"/>
              <a:t>Calculate ALL --  each has value</a:t>
            </a:r>
          </a:p>
          <a:p>
            <a:pPr eaLnBrk="1" hangingPunct="1">
              <a:buFontTx/>
              <a:buNone/>
            </a:pPr>
            <a:r>
              <a:rPr lang="en-US" altLang="en-US" sz="3600"/>
              <a:t>	 </a:t>
            </a:r>
            <a:r>
              <a:rPr lang="en-US" altLang="en-US" sz="2800" u="sng"/>
              <a:t>Method		What it measures</a:t>
            </a:r>
            <a:r>
              <a:rPr lang="en-US" altLang="en-US" sz="3600" u="sng"/>
              <a:t>	    </a:t>
            </a:r>
            <a:r>
              <a:rPr lang="en-US" altLang="en-US" sz="2800" u="sng"/>
              <a:t>Metric</a:t>
            </a:r>
          </a:p>
          <a:p>
            <a:pPr lvl="1" eaLnBrk="1" hangingPunct="1">
              <a:buFontTx/>
              <a:buNone/>
            </a:pPr>
            <a:r>
              <a:rPr lang="en-US" altLang="en-US" sz="3200"/>
              <a:t> NPV 		</a:t>
            </a:r>
            <a:r>
              <a:rPr lang="en-US" altLang="en-US" sz="3200">
                <a:sym typeface="Symbol" panose="05050102010706020507" pitchFamily="18" charset="2"/>
              </a:rPr>
              <a:t> $ increase in VF           	$$</a:t>
            </a:r>
          </a:p>
          <a:p>
            <a:pPr lvl="1" eaLnBrk="1" hangingPunct="1">
              <a:buFontTx/>
              <a:buNone/>
            </a:pPr>
            <a:r>
              <a:rPr lang="en-US" altLang="en-US" sz="3200">
                <a:sym typeface="Symbol" panose="05050102010706020507" pitchFamily="18" charset="2"/>
              </a:rPr>
              <a:t> Payback 	 Liquidity	   	     Years</a:t>
            </a:r>
          </a:p>
          <a:p>
            <a:pPr lvl="1" eaLnBrk="1" hangingPunct="1">
              <a:buFontTx/>
              <a:buNone/>
            </a:pPr>
            <a:r>
              <a:rPr lang="en-US" altLang="en-US" sz="3200">
                <a:sym typeface="Symbol" panose="05050102010706020507" pitchFamily="18" charset="2"/>
              </a:rPr>
              <a:t>IRR 		 E(R), risk		      	%</a:t>
            </a:r>
          </a:p>
          <a:p>
            <a:pPr lvl="1" eaLnBrk="1" hangingPunct="1">
              <a:buFontTx/>
              <a:buNone/>
            </a:pPr>
            <a:r>
              <a:rPr lang="en-US" altLang="en-US" sz="3200">
                <a:sym typeface="Symbol" panose="05050102010706020507" pitchFamily="18" charset="2"/>
              </a:rPr>
              <a:t> PI 		 If rationed		      Ratio</a:t>
            </a:r>
          </a:p>
        </p:txBody>
      </p:sp>
    </p:spTree>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a:xfrm>
            <a:off x="681038" y="228600"/>
            <a:ext cx="7688262" cy="696913"/>
          </a:xfrm>
        </p:spPr>
        <p:txBody>
          <a:bodyPr/>
          <a:lstStyle/>
          <a:p>
            <a:pPr eaLnBrk="1" hangingPunct="1"/>
            <a:r>
              <a:rPr lang="en-US" altLang="en-US" sz="3200"/>
              <a:t>NPV Summary </a:t>
            </a:r>
          </a:p>
        </p:txBody>
      </p:sp>
      <p:sp>
        <p:nvSpPr>
          <p:cNvPr id="119811" name="Rectangle 3"/>
          <p:cNvSpPr>
            <a:spLocks noGrp="1" noChangeArrowheads="1"/>
          </p:cNvSpPr>
          <p:nvPr>
            <p:ph type="body" idx="1"/>
          </p:nvPr>
        </p:nvSpPr>
        <p:spPr>
          <a:xfrm>
            <a:off x="365125" y="927100"/>
            <a:ext cx="8148638" cy="2144713"/>
          </a:xfrm>
        </p:spPr>
        <p:txBody>
          <a:bodyPr/>
          <a:lstStyle/>
          <a:p>
            <a:pPr eaLnBrk="1" hangingPunct="1">
              <a:buFontTx/>
              <a:buNone/>
            </a:pPr>
            <a:r>
              <a:rPr lang="en-US" altLang="en-US" sz="2000"/>
              <a:t>Net present value =</a:t>
            </a:r>
          </a:p>
          <a:p>
            <a:pPr lvl="1" eaLnBrk="1" hangingPunct="1"/>
            <a:r>
              <a:rPr lang="en-US" altLang="en-US" sz="2000"/>
              <a:t>Difference between market value (PV of inflows) and cost</a:t>
            </a:r>
          </a:p>
          <a:p>
            <a:pPr lvl="1" eaLnBrk="1" hangingPunct="1"/>
            <a:r>
              <a:rPr lang="en-US" altLang="en-US" sz="2000"/>
              <a:t>Accept if NPV &gt; 0</a:t>
            </a:r>
          </a:p>
          <a:p>
            <a:pPr lvl="1" eaLnBrk="1" hangingPunct="1"/>
            <a:r>
              <a:rPr lang="en-US" altLang="en-US" sz="2000"/>
              <a:t>No serious flaws</a:t>
            </a:r>
          </a:p>
          <a:p>
            <a:pPr lvl="1" eaLnBrk="1" hangingPunct="1"/>
            <a:r>
              <a:rPr lang="en-US" altLang="en-US" sz="2000"/>
              <a:t>Preferred decision criterion</a:t>
            </a:r>
          </a:p>
        </p:txBody>
      </p:sp>
      <p:sp>
        <p:nvSpPr>
          <p:cNvPr id="119812" name="Rectangle 2"/>
          <p:cNvSpPr txBox="1">
            <a:spLocks noChangeArrowheads="1"/>
          </p:cNvSpPr>
          <p:nvPr/>
        </p:nvSpPr>
        <p:spPr bwMode="auto">
          <a:xfrm>
            <a:off x="825500" y="3071813"/>
            <a:ext cx="7688263"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solidFill>
                  <a:srgbClr val="000000"/>
                </a:solidFill>
                <a:miter lim="800000"/>
                <a:headEnd/>
                <a:tailEnd/>
              </a14:hiddenLine>
            </a:ext>
          </a:extLst>
        </p:spPr>
        <p:txBody>
          <a:bodyPr anchor="ct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lgn="ctr" eaLnBrk="1" hangingPunct="1">
              <a:spcBef>
                <a:spcPct val="0"/>
              </a:spcBef>
              <a:buFontTx/>
              <a:buNone/>
            </a:pPr>
            <a:r>
              <a:rPr lang="en-US" altLang="en-US">
                <a:solidFill>
                  <a:srgbClr val="0000FF"/>
                </a:solidFill>
              </a:rPr>
              <a:t>IRR Summary </a:t>
            </a:r>
          </a:p>
        </p:txBody>
      </p:sp>
      <p:sp>
        <p:nvSpPr>
          <p:cNvPr id="5" name="Rectangle 3"/>
          <p:cNvSpPr txBox="1">
            <a:spLocks noChangeArrowheads="1"/>
          </p:cNvSpPr>
          <p:nvPr/>
        </p:nvSpPr>
        <p:spPr bwMode="auto">
          <a:xfrm>
            <a:off x="365125" y="3714750"/>
            <a:ext cx="8861425" cy="453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3200" b="1">
                <a:solidFill>
                  <a:schemeClr val="tx1"/>
                </a:solidFill>
                <a:latin typeface="+mj-lt"/>
                <a:ea typeface="+mn-ea"/>
                <a:cs typeface="+mn-cs"/>
              </a:defRPr>
            </a:lvl1pPr>
            <a:lvl2pPr marL="742950" indent="-285750" algn="l" rtl="0" eaLnBrk="0" fontAlgn="base" hangingPunct="0">
              <a:spcBef>
                <a:spcPct val="20000"/>
              </a:spcBef>
              <a:spcAft>
                <a:spcPct val="0"/>
              </a:spcAft>
              <a:buChar char="–"/>
              <a:defRPr sz="2800" b="1">
                <a:solidFill>
                  <a:schemeClr val="tx1"/>
                </a:solidFill>
                <a:latin typeface="+mj-lt"/>
              </a:defRPr>
            </a:lvl2pPr>
            <a:lvl3pPr marL="1143000" indent="-228600" algn="l" rtl="0" eaLnBrk="0" fontAlgn="base" hangingPunct="0">
              <a:spcBef>
                <a:spcPct val="20000"/>
              </a:spcBef>
              <a:spcAft>
                <a:spcPct val="0"/>
              </a:spcAft>
              <a:buChar char="•"/>
              <a:defRPr sz="2400" b="1">
                <a:solidFill>
                  <a:schemeClr val="tx1"/>
                </a:solidFill>
                <a:latin typeface="+mj-lt"/>
              </a:defRPr>
            </a:lvl3pPr>
            <a:lvl4pPr marL="1600200" indent="-228600" algn="l" rtl="0" eaLnBrk="0" fontAlgn="base" hangingPunct="0">
              <a:spcBef>
                <a:spcPct val="20000"/>
              </a:spcBef>
              <a:spcAft>
                <a:spcPct val="0"/>
              </a:spcAft>
              <a:buChar char="–"/>
              <a:defRPr sz="2000" b="1">
                <a:solidFill>
                  <a:schemeClr val="tx1"/>
                </a:solidFill>
                <a:latin typeface="+mj-lt"/>
              </a:defRPr>
            </a:lvl4pPr>
            <a:lvl5pPr marL="2057400" indent="-228600" algn="l" rtl="0" eaLnBrk="0" fontAlgn="base" hangingPunct="0">
              <a:spcBef>
                <a:spcPct val="20000"/>
              </a:spcBef>
              <a:spcAft>
                <a:spcPct val="0"/>
              </a:spcAft>
              <a:buChar char="»"/>
              <a:defRPr sz="2000" b="1">
                <a:solidFill>
                  <a:schemeClr val="tx1"/>
                </a:solidFill>
                <a:latin typeface="+mj-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buFontTx/>
              <a:buNone/>
              <a:defRPr/>
            </a:pPr>
            <a:r>
              <a:rPr lang="en-US" altLang="en-US" sz="2000" kern="0" dirty="0"/>
              <a:t>Internal rate of return =</a:t>
            </a:r>
          </a:p>
          <a:p>
            <a:pPr lvl="1" eaLnBrk="1" hangingPunct="1">
              <a:lnSpc>
                <a:spcPct val="90000"/>
              </a:lnSpc>
              <a:defRPr/>
            </a:pPr>
            <a:r>
              <a:rPr lang="en-US" altLang="en-US" sz="2000" kern="0" dirty="0"/>
              <a:t>Discount rate that makes NPV = 0</a:t>
            </a:r>
          </a:p>
          <a:p>
            <a:pPr lvl="1" eaLnBrk="1" hangingPunct="1">
              <a:lnSpc>
                <a:spcPct val="90000"/>
              </a:lnSpc>
              <a:defRPr/>
            </a:pPr>
            <a:r>
              <a:rPr lang="en-US" altLang="en-US" sz="2000" kern="0" dirty="0"/>
              <a:t>Accept if IRR &gt; required return</a:t>
            </a:r>
          </a:p>
          <a:p>
            <a:pPr lvl="1" eaLnBrk="1" hangingPunct="1">
              <a:lnSpc>
                <a:spcPct val="90000"/>
              </a:lnSpc>
              <a:defRPr/>
            </a:pPr>
            <a:r>
              <a:rPr lang="en-US" altLang="en-US" sz="2000" kern="0" dirty="0"/>
              <a:t>Same decision as NPV with conventional cash flows</a:t>
            </a:r>
          </a:p>
          <a:p>
            <a:pPr lvl="1" eaLnBrk="1" hangingPunct="1">
              <a:lnSpc>
                <a:spcPct val="90000"/>
              </a:lnSpc>
              <a:defRPr/>
            </a:pPr>
            <a:r>
              <a:rPr lang="en-US" altLang="en-US" sz="2000" kern="0" dirty="0"/>
              <a:t>Unreliable with: </a:t>
            </a:r>
          </a:p>
          <a:p>
            <a:pPr lvl="2" eaLnBrk="1" hangingPunct="1">
              <a:lnSpc>
                <a:spcPct val="90000"/>
              </a:lnSpc>
              <a:defRPr/>
            </a:pPr>
            <a:r>
              <a:rPr lang="en-US" altLang="en-US" sz="2000" kern="0" dirty="0"/>
              <a:t>Non-conventional cash flows </a:t>
            </a:r>
          </a:p>
          <a:p>
            <a:pPr lvl="2" eaLnBrk="1" hangingPunct="1">
              <a:lnSpc>
                <a:spcPct val="90000"/>
              </a:lnSpc>
              <a:defRPr/>
            </a:pPr>
            <a:r>
              <a:rPr lang="en-US" altLang="en-US" sz="2000" kern="0" dirty="0"/>
              <a:t>Mutually exclusive projects</a:t>
            </a:r>
          </a:p>
          <a:p>
            <a:pPr lvl="1" eaLnBrk="1" hangingPunct="1">
              <a:lnSpc>
                <a:spcPct val="90000"/>
              </a:lnSpc>
              <a:defRPr/>
            </a:pPr>
            <a:r>
              <a:rPr lang="en-US" altLang="en-US" sz="2000" kern="0" dirty="0"/>
              <a:t>We have MIRR = better alternative</a:t>
            </a:r>
          </a:p>
        </p:txBody>
      </p:sp>
    </p:spTree>
  </p:cSld>
  <p:clrMapOvr>
    <a:masterClrMapping/>
  </p:clrMapOvr>
  <p:transition>
    <p:fade thruBlk="1"/>
  </p:transition>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p:txBody>
          <a:bodyPr/>
          <a:lstStyle/>
          <a:p>
            <a:pPr eaLnBrk="1" hangingPunct="1"/>
            <a:r>
              <a:rPr lang="en-US" altLang="en-US"/>
              <a:t>Payback Summary</a:t>
            </a:r>
          </a:p>
        </p:txBody>
      </p:sp>
      <p:sp>
        <p:nvSpPr>
          <p:cNvPr id="121859" name="Rectangle 3"/>
          <p:cNvSpPr>
            <a:spLocks noGrp="1" noChangeArrowheads="1"/>
          </p:cNvSpPr>
          <p:nvPr>
            <p:ph type="body" idx="1"/>
          </p:nvPr>
        </p:nvSpPr>
        <p:spPr>
          <a:xfrm>
            <a:off x="266700" y="1363663"/>
            <a:ext cx="8229600" cy="4530725"/>
          </a:xfrm>
        </p:spPr>
        <p:txBody>
          <a:bodyPr/>
          <a:lstStyle/>
          <a:p>
            <a:pPr eaLnBrk="1" hangingPunct="1">
              <a:buFontTx/>
              <a:buNone/>
            </a:pPr>
            <a:r>
              <a:rPr lang="en-US" altLang="en-US" sz="3600"/>
              <a:t>Payback period =</a:t>
            </a:r>
          </a:p>
          <a:p>
            <a:pPr lvl="1" eaLnBrk="1" hangingPunct="1">
              <a:lnSpc>
                <a:spcPct val="90000"/>
              </a:lnSpc>
            </a:pPr>
            <a:r>
              <a:rPr lang="en-US" altLang="en-US" sz="3200"/>
              <a:t>Length of time until initial investment is recovered</a:t>
            </a:r>
          </a:p>
          <a:p>
            <a:pPr lvl="1" eaLnBrk="1" hangingPunct="1">
              <a:lnSpc>
                <a:spcPct val="90000"/>
              </a:lnSpc>
            </a:pPr>
            <a:r>
              <a:rPr lang="en-US" altLang="en-US" sz="3200"/>
              <a:t>Accept if payback &lt; some specified target</a:t>
            </a:r>
          </a:p>
          <a:p>
            <a:pPr lvl="1" eaLnBrk="1" hangingPunct="1">
              <a:lnSpc>
                <a:spcPct val="90000"/>
              </a:lnSpc>
            </a:pPr>
            <a:r>
              <a:rPr lang="en-US" altLang="en-US" sz="3200"/>
              <a:t>Doesn’t account for time value of money </a:t>
            </a:r>
          </a:p>
          <a:p>
            <a:pPr lvl="1" eaLnBrk="1" hangingPunct="1">
              <a:lnSpc>
                <a:spcPct val="90000"/>
              </a:lnSpc>
            </a:pPr>
            <a:r>
              <a:rPr lang="en-US" altLang="en-US" sz="3200"/>
              <a:t>Ignores cash flows after payback</a:t>
            </a:r>
          </a:p>
          <a:p>
            <a:pPr lvl="1" eaLnBrk="1" hangingPunct="1">
              <a:lnSpc>
                <a:spcPct val="90000"/>
              </a:lnSpc>
            </a:pPr>
            <a:r>
              <a:rPr lang="en-US" altLang="en-US" sz="3200"/>
              <a:t>Arbitrary cutoff period</a:t>
            </a:r>
          </a:p>
          <a:p>
            <a:pPr lvl="1" eaLnBrk="1" hangingPunct="1">
              <a:lnSpc>
                <a:spcPct val="90000"/>
              </a:lnSpc>
            </a:pPr>
            <a:r>
              <a:rPr lang="en-US" altLang="en-US" sz="3200"/>
              <a:t>Asks the wrong question</a:t>
            </a:r>
          </a:p>
        </p:txBody>
      </p:sp>
    </p:spTree>
  </p:cSld>
  <p:clrMapOvr>
    <a:masterClrMapping/>
  </p:clrMapOvr>
  <p:transition>
    <p:fade thruBlk="1"/>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p:cNvSpPr>
            <a:spLocks noGrp="1" noChangeArrowheads="1"/>
          </p:cNvSpPr>
          <p:nvPr>
            <p:ph type="title"/>
          </p:nvPr>
        </p:nvSpPr>
        <p:spPr/>
        <p:txBody>
          <a:bodyPr/>
          <a:lstStyle/>
          <a:p>
            <a:pPr eaLnBrk="1" hangingPunct="1"/>
            <a:r>
              <a:rPr lang="en-US" altLang="en-US"/>
              <a:t>Profitability Index Summary</a:t>
            </a:r>
          </a:p>
        </p:txBody>
      </p:sp>
      <p:sp>
        <p:nvSpPr>
          <p:cNvPr id="123907" name="Rectangle 3"/>
          <p:cNvSpPr>
            <a:spLocks noGrp="1" noChangeArrowheads="1"/>
          </p:cNvSpPr>
          <p:nvPr>
            <p:ph type="body" idx="1"/>
          </p:nvPr>
        </p:nvSpPr>
        <p:spPr>
          <a:xfrm>
            <a:off x="279400" y="1466850"/>
            <a:ext cx="8229600" cy="4530725"/>
          </a:xfrm>
        </p:spPr>
        <p:txBody>
          <a:bodyPr/>
          <a:lstStyle/>
          <a:p>
            <a:pPr eaLnBrk="1" hangingPunct="1">
              <a:buFontTx/>
              <a:buNone/>
            </a:pPr>
            <a:r>
              <a:rPr lang="en-US" altLang="en-US" sz="3600"/>
              <a:t>Profitability Index =</a:t>
            </a:r>
          </a:p>
          <a:p>
            <a:pPr lvl="1" eaLnBrk="1" hangingPunct="1"/>
            <a:r>
              <a:rPr lang="en-US" altLang="en-US" sz="3200"/>
              <a:t>Benefit-cost ratio</a:t>
            </a:r>
          </a:p>
          <a:p>
            <a:pPr lvl="1" eaLnBrk="1" hangingPunct="1"/>
            <a:r>
              <a:rPr lang="en-US" altLang="en-US" sz="3200"/>
              <a:t>Accept investment if PI &gt; 1</a:t>
            </a:r>
          </a:p>
          <a:p>
            <a:pPr lvl="1" eaLnBrk="1" hangingPunct="1"/>
            <a:r>
              <a:rPr lang="en-US" altLang="en-US" sz="3200"/>
              <a:t>Cannot be used to rank mutually exclusive projects</a:t>
            </a:r>
          </a:p>
          <a:p>
            <a:pPr lvl="1" eaLnBrk="1" hangingPunct="1"/>
            <a:r>
              <a:rPr lang="en-US" altLang="en-US" sz="3200"/>
              <a:t>May be used to rank projects in the presence of capital rationing</a:t>
            </a:r>
          </a:p>
          <a:p>
            <a:pPr eaLnBrk="1" hangingPunct="1">
              <a:buFontTx/>
              <a:buNone/>
            </a:pPr>
            <a:endParaRPr lang="en-US" altLang="en-US" sz="3600"/>
          </a:p>
        </p:txBody>
      </p:sp>
    </p:spTree>
  </p:cSld>
  <p:clrMapOvr>
    <a:masterClrMapping/>
  </p:clrMapOv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1028"/>
          <p:cNvSpPr>
            <a:spLocks noGrp="1" noChangeArrowheads="1"/>
          </p:cNvSpPr>
          <p:nvPr>
            <p:ph type="title"/>
          </p:nvPr>
        </p:nvSpPr>
        <p:spPr>
          <a:xfrm>
            <a:off x="223838" y="255588"/>
            <a:ext cx="8847137" cy="677862"/>
          </a:xfrm>
        </p:spPr>
        <p:txBody>
          <a:bodyPr/>
          <a:lstStyle/>
          <a:p>
            <a:r>
              <a:rPr lang="en-US" altLang="en-US" sz="3200"/>
              <a:t>Choosing the Optimal Capital Budget</a:t>
            </a:r>
          </a:p>
        </p:txBody>
      </p:sp>
      <p:sp>
        <p:nvSpPr>
          <p:cNvPr id="125955" name="Rectangle 1029"/>
          <p:cNvSpPr>
            <a:spLocks noGrp="1" noChangeArrowheads="1"/>
          </p:cNvSpPr>
          <p:nvPr>
            <p:ph type="body" idx="1"/>
          </p:nvPr>
        </p:nvSpPr>
        <p:spPr>
          <a:xfrm>
            <a:off x="342900" y="933450"/>
            <a:ext cx="8407400" cy="4343400"/>
          </a:xfrm>
        </p:spPr>
        <p:txBody>
          <a:bodyPr/>
          <a:lstStyle/>
          <a:p>
            <a:r>
              <a:rPr lang="en-US" altLang="en-US" sz="2400"/>
              <a:t>Finance theory says to accept all positive NPV projects.</a:t>
            </a:r>
          </a:p>
          <a:p>
            <a:r>
              <a:rPr lang="en-US" altLang="en-US" sz="2400"/>
              <a:t>Two problems can occur when there is not enough internally generated cash to fund all positive NPV projects:</a:t>
            </a:r>
          </a:p>
          <a:p>
            <a:pPr lvl="1"/>
            <a:r>
              <a:rPr lang="en-US" altLang="en-US" sz="2400"/>
              <a:t>An increasing marginal cost of capital.</a:t>
            </a:r>
          </a:p>
          <a:p>
            <a:pPr lvl="1"/>
            <a:r>
              <a:rPr lang="en-US" altLang="en-US" sz="2400"/>
              <a:t>Capital rationing</a:t>
            </a:r>
          </a:p>
        </p:txBody>
      </p:sp>
      <p:sp>
        <p:nvSpPr>
          <p:cNvPr id="4" name="Rectangle 1029"/>
          <p:cNvSpPr txBox="1">
            <a:spLocks noChangeArrowheads="1"/>
          </p:cNvSpPr>
          <p:nvPr/>
        </p:nvSpPr>
        <p:spPr bwMode="auto">
          <a:xfrm>
            <a:off x="661988" y="3514725"/>
            <a:ext cx="7769225"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solidFill>
                  <a:srgbClr val="000000"/>
                </a:solidFill>
                <a:miter lim="800000"/>
                <a:headEnd/>
                <a:tailEnd/>
              </a14:hiddenLine>
            </a:ext>
          </a:extLst>
        </p:spPr>
        <p:txBody>
          <a:bodyPr anchor="ctr"/>
          <a:lstStyle>
            <a:lvl1pPr algn="ctr" rtl="0" eaLnBrk="0" fontAlgn="base" hangingPunct="0">
              <a:spcBef>
                <a:spcPct val="0"/>
              </a:spcBef>
              <a:spcAft>
                <a:spcPct val="0"/>
              </a:spcAft>
              <a:defRPr sz="3600" b="1">
                <a:solidFill>
                  <a:srgbClr val="0000FF"/>
                </a:solidFill>
                <a:latin typeface="+mj-lt"/>
                <a:ea typeface="+mj-ea"/>
                <a:cs typeface="+mj-cs"/>
              </a:defRPr>
            </a:lvl1pPr>
            <a:lvl2pPr algn="ctr" rtl="0" eaLnBrk="0" fontAlgn="base" hangingPunct="0">
              <a:spcBef>
                <a:spcPct val="0"/>
              </a:spcBef>
              <a:spcAft>
                <a:spcPct val="0"/>
              </a:spcAft>
              <a:defRPr sz="3600" b="1">
                <a:solidFill>
                  <a:srgbClr val="0000FF"/>
                </a:solidFill>
                <a:latin typeface="Cambria" panose="02040503050406030204" pitchFamily="18" charset="0"/>
              </a:defRPr>
            </a:lvl2pPr>
            <a:lvl3pPr algn="ctr" rtl="0" eaLnBrk="0" fontAlgn="base" hangingPunct="0">
              <a:spcBef>
                <a:spcPct val="0"/>
              </a:spcBef>
              <a:spcAft>
                <a:spcPct val="0"/>
              </a:spcAft>
              <a:defRPr sz="3600" b="1">
                <a:solidFill>
                  <a:srgbClr val="0000FF"/>
                </a:solidFill>
                <a:latin typeface="Cambria" panose="02040503050406030204" pitchFamily="18" charset="0"/>
              </a:defRPr>
            </a:lvl3pPr>
            <a:lvl4pPr algn="ctr" rtl="0" eaLnBrk="0" fontAlgn="base" hangingPunct="0">
              <a:spcBef>
                <a:spcPct val="0"/>
              </a:spcBef>
              <a:spcAft>
                <a:spcPct val="0"/>
              </a:spcAft>
              <a:defRPr sz="3600" b="1">
                <a:solidFill>
                  <a:srgbClr val="0000FF"/>
                </a:solidFill>
                <a:latin typeface="Cambria" panose="02040503050406030204" pitchFamily="18" charset="0"/>
              </a:defRPr>
            </a:lvl4pPr>
            <a:lvl5pPr algn="ctr" rtl="0" eaLnBrk="0" fontAlgn="base" hangingPunct="0">
              <a:spcBef>
                <a:spcPct val="0"/>
              </a:spcBef>
              <a:spcAft>
                <a:spcPct val="0"/>
              </a:spcAft>
              <a:defRPr sz="3600" b="1">
                <a:solidFill>
                  <a:srgbClr val="0000FF"/>
                </a:solidFill>
                <a:latin typeface="Cambria" panose="02040503050406030204" pitchFamily="18"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en-US" altLang="en-US" sz="2800" kern="0" dirty="0">
                <a:solidFill>
                  <a:srgbClr val="CC0000"/>
                </a:solidFill>
              </a:rPr>
              <a:t>Increasing Marginal Cost of Capital</a:t>
            </a:r>
          </a:p>
        </p:txBody>
      </p:sp>
      <p:sp>
        <p:nvSpPr>
          <p:cNvPr id="5" name="Rectangle 1030"/>
          <p:cNvSpPr txBox="1">
            <a:spLocks noChangeArrowheads="1"/>
          </p:cNvSpPr>
          <p:nvPr/>
        </p:nvSpPr>
        <p:spPr bwMode="auto">
          <a:xfrm>
            <a:off x="223838" y="4124325"/>
            <a:ext cx="8610600" cy="2733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3200" b="1">
                <a:solidFill>
                  <a:schemeClr val="tx1"/>
                </a:solidFill>
                <a:latin typeface="+mj-lt"/>
                <a:ea typeface="+mn-ea"/>
                <a:cs typeface="+mn-cs"/>
              </a:defRPr>
            </a:lvl1pPr>
            <a:lvl2pPr marL="742950" indent="-285750" algn="l" rtl="0" eaLnBrk="0" fontAlgn="base" hangingPunct="0">
              <a:spcBef>
                <a:spcPct val="20000"/>
              </a:spcBef>
              <a:spcAft>
                <a:spcPct val="0"/>
              </a:spcAft>
              <a:buChar char="–"/>
              <a:defRPr sz="2800" b="1">
                <a:solidFill>
                  <a:schemeClr val="tx1"/>
                </a:solidFill>
                <a:latin typeface="+mj-lt"/>
              </a:defRPr>
            </a:lvl2pPr>
            <a:lvl3pPr marL="1143000" indent="-228600" algn="l" rtl="0" eaLnBrk="0" fontAlgn="base" hangingPunct="0">
              <a:spcBef>
                <a:spcPct val="20000"/>
              </a:spcBef>
              <a:spcAft>
                <a:spcPct val="0"/>
              </a:spcAft>
              <a:buChar char="•"/>
              <a:defRPr sz="2400" b="1">
                <a:solidFill>
                  <a:schemeClr val="tx1"/>
                </a:solidFill>
                <a:latin typeface="+mj-lt"/>
              </a:defRPr>
            </a:lvl3pPr>
            <a:lvl4pPr marL="1600200" indent="-228600" algn="l" rtl="0" eaLnBrk="0" fontAlgn="base" hangingPunct="0">
              <a:spcBef>
                <a:spcPct val="20000"/>
              </a:spcBef>
              <a:spcAft>
                <a:spcPct val="0"/>
              </a:spcAft>
              <a:buChar char="–"/>
              <a:defRPr sz="2000" b="1">
                <a:solidFill>
                  <a:schemeClr val="tx1"/>
                </a:solidFill>
                <a:latin typeface="+mj-lt"/>
              </a:defRPr>
            </a:lvl4pPr>
            <a:lvl5pPr marL="2057400" indent="-228600" algn="l" rtl="0" eaLnBrk="0" fontAlgn="base" hangingPunct="0">
              <a:spcBef>
                <a:spcPct val="20000"/>
              </a:spcBef>
              <a:spcAft>
                <a:spcPct val="0"/>
              </a:spcAft>
              <a:buChar char="»"/>
              <a:defRPr sz="2000" b="1">
                <a:solidFill>
                  <a:schemeClr val="tx1"/>
                </a:solidFill>
                <a:latin typeface="+mj-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defRPr/>
            </a:pPr>
            <a:r>
              <a:rPr lang="en-US" altLang="en-US" sz="2000" kern="0" dirty="0"/>
              <a:t>Externally raised capital can have large flotation costs, which increase the cost of capital.</a:t>
            </a:r>
          </a:p>
          <a:p>
            <a:pPr>
              <a:defRPr/>
            </a:pPr>
            <a:r>
              <a:rPr lang="en-US" altLang="en-US" sz="2000" kern="0" dirty="0"/>
              <a:t>Investors often perceive large capital budgets as being risky, which drives up the cost of capital.</a:t>
            </a:r>
          </a:p>
          <a:p>
            <a:pPr>
              <a:defRPr/>
            </a:pPr>
            <a:r>
              <a:rPr lang="en-US" altLang="en-US" sz="2000" kern="0" dirty="0"/>
              <a:t> If external funds will be raised, then the NPV of all projects should be estimated using this higher marginal cost of capital.</a:t>
            </a:r>
          </a:p>
        </p:txBody>
      </p:sp>
    </p:spTree>
  </p:cSld>
  <p:clrMapOvr>
    <a:masterClrMapping/>
  </p:clrMapOv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3"/>
          <p:cNvSpPr>
            <a:spLocks noGrp="1" noChangeArrowheads="1"/>
          </p:cNvSpPr>
          <p:nvPr>
            <p:ph type="body" idx="1"/>
          </p:nvPr>
        </p:nvSpPr>
        <p:spPr>
          <a:xfrm>
            <a:off x="457200" y="1309688"/>
            <a:ext cx="8202613" cy="2613025"/>
          </a:xfrm>
          <a:noFill/>
        </p:spPr>
        <p:txBody>
          <a:bodyPr lIns="92075" tIns="46038" rIns="92075" bIns="46038"/>
          <a:lstStyle/>
          <a:p>
            <a:pPr>
              <a:lnSpc>
                <a:spcPct val="150000"/>
              </a:lnSpc>
              <a:spcBef>
                <a:spcPct val="0"/>
              </a:spcBef>
            </a:pPr>
            <a:r>
              <a:rPr lang="en-US" altLang="en-US" sz="2000"/>
              <a:t>Find the PV of the foreign CF’s denominated in the foreign currency and discounted by the foreign country’s cost of capital</a:t>
            </a:r>
          </a:p>
          <a:p>
            <a:pPr>
              <a:lnSpc>
                <a:spcPct val="150000"/>
              </a:lnSpc>
              <a:spcBef>
                <a:spcPct val="0"/>
              </a:spcBef>
            </a:pPr>
            <a:r>
              <a:rPr lang="en-US" altLang="en-US" sz="2000"/>
              <a:t>Convert the PV of the CF’s to the home country’s currency </a:t>
            </a:r>
          </a:p>
          <a:p>
            <a:pPr>
              <a:lnSpc>
                <a:spcPct val="150000"/>
              </a:lnSpc>
              <a:spcBef>
                <a:spcPct val="0"/>
              </a:spcBef>
              <a:buFont typeface="Wingdings" panose="05000000000000000000" pitchFamily="2" charset="2"/>
              <a:buNone/>
            </a:pPr>
            <a:r>
              <a:rPr lang="en-US" altLang="en-US" sz="2000"/>
              <a:t>          </a:t>
            </a:r>
            <a:r>
              <a:rPr lang="en-US" altLang="en-US" sz="2000">
                <a:solidFill>
                  <a:srgbClr val="FF0066"/>
                </a:solidFill>
              </a:rPr>
              <a:t>multiplying by the spot exchange rate</a:t>
            </a:r>
            <a:endParaRPr lang="en-US" altLang="en-US" sz="2000"/>
          </a:p>
          <a:p>
            <a:pPr>
              <a:lnSpc>
                <a:spcPct val="150000"/>
              </a:lnSpc>
              <a:spcBef>
                <a:spcPct val="0"/>
              </a:spcBef>
            </a:pPr>
            <a:r>
              <a:rPr lang="en-US" altLang="en-US" sz="2000"/>
              <a:t>Subtract the parent company’s initial cost from the Present values of net cash flows to get the NPV</a:t>
            </a:r>
          </a:p>
        </p:txBody>
      </p:sp>
      <p:sp>
        <p:nvSpPr>
          <p:cNvPr id="160771" name="Rectangle 4"/>
          <p:cNvSpPr>
            <a:spLocks noChangeArrowheads="1"/>
          </p:cNvSpPr>
          <p:nvPr/>
        </p:nvSpPr>
        <p:spPr bwMode="auto">
          <a:xfrm>
            <a:off x="762000" y="6324600"/>
            <a:ext cx="77724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spcBef>
                <a:spcPct val="0"/>
              </a:spcBef>
              <a:buFontTx/>
              <a:buNone/>
              <a:defRPr/>
            </a:pPr>
            <a:endParaRPr lang="en-US" altLang="en-US" sz="2400">
              <a:latin typeface="+mj-lt"/>
            </a:endParaRPr>
          </a:p>
        </p:txBody>
      </p:sp>
      <p:sp>
        <p:nvSpPr>
          <p:cNvPr id="160772" name="Rectangle 5"/>
          <p:cNvSpPr>
            <a:spLocks noChangeArrowheads="1"/>
          </p:cNvSpPr>
          <p:nvPr/>
        </p:nvSpPr>
        <p:spPr bwMode="auto">
          <a:xfrm>
            <a:off x="609600" y="457200"/>
            <a:ext cx="7924800" cy="736600"/>
          </a:xfrm>
          <a:prstGeom prst="rect">
            <a:avLst/>
          </a:prstGeom>
          <a:noFill/>
          <a:ln w="50800">
            <a:noFill/>
            <a:miter lim="800000"/>
            <a:headEnd/>
            <a:tailEnd/>
          </a:ln>
          <a:extLst>
            <a:ext uri="{909E8E84-426E-40DD-AFC4-6F175D3DCCD1}">
              <a14:hiddenFill xmlns:a14="http://schemas.microsoft.com/office/drawing/2010/main">
                <a:solidFill>
                  <a:srgbClr val="FFFFFF"/>
                </a:solidFill>
              </a14:hiddenFill>
            </a:ext>
          </a:extLst>
        </p:spPr>
        <p:txBody>
          <a:bodyPr lIns="90488" tIns="44450" rIns="90488" bIns="44450" anchor="ctr"/>
          <a:lstStyle>
            <a:lvl1pPr>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lgn="ctr">
              <a:spcBef>
                <a:spcPct val="0"/>
              </a:spcBef>
              <a:buFontTx/>
              <a:buNone/>
              <a:defRPr/>
            </a:pPr>
            <a:r>
              <a:rPr lang="en-US" altLang="en-US" sz="3600" dirty="0">
                <a:solidFill>
                  <a:srgbClr val="0000FF"/>
                </a:solidFill>
                <a:latin typeface="+mj-lt"/>
                <a:ea typeface="+mj-ea"/>
                <a:cs typeface="+mj-cs"/>
              </a:rPr>
              <a:t>International Capital Budgeting</a:t>
            </a:r>
          </a:p>
        </p:txBody>
      </p:sp>
      <p:sp>
        <p:nvSpPr>
          <p:cNvPr id="160773" name="Rectangle 8"/>
          <p:cNvSpPr>
            <a:spLocks noChangeArrowheads="1"/>
          </p:cNvSpPr>
          <p:nvPr/>
        </p:nvSpPr>
        <p:spPr bwMode="auto">
          <a:xfrm>
            <a:off x="609600" y="4221163"/>
            <a:ext cx="7772400" cy="236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2075" tIns="46038" rIns="92075" bIns="46038"/>
          <a:lstStyle>
            <a:lvl1pPr marL="342900" indent="-342900">
              <a:spcBef>
                <a:spcPct val="20000"/>
              </a:spcBef>
              <a:buChar char="•"/>
              <a:defRPr sz="3200" b="1">
                <a:solidFill>
                  <a:schemeClr val="tx1"/>
                </a:solidFill>
                <a:latin typeface="Cambria" panose="02040503050406030204" pitchFamily="18" charset="0"/>
              </a:defRPr>
            </a:lvl1pPr>
            <a:lvl2pPr marL="742950" indent="-285750">
              <a:spcBef>
                <a:spcPct val="20000"/>
              </a:spcBef>
              <a:buChar char="–"/>
              <a:defRPr sz="2800" b="1">
                <a:solidFill>
                  <a:schemeClr val="tx1"/>
                </a:solidFill>
                <a:latin typeface="Cambria" panose="02040503050406030204" pitchFamily="18" charset="0"/>
              </a:defRPr>
            </a:lvl2pPr>
            <a:lvl3pPr marL="1143000" indent="-228600">
              <a:spcBef>
                <a:spcPct val="20000"/>
              </a:spcBef>
              <a:buChar char="•"/>
              <a:defRPr sz="2400" b="1">
                <a:solidFill>
                  <a:schemeClr val="tx1"/>
                </a:solidFill>
                <a:latin typeface="Cambria" panose="02040503050406030204" pitchFamily="18" charset="0"/>
              </a:defRPr>
            </a:lvl3pPr>
            <a:lvl4pPr marL="1600200" indent="-228600">
              <a:spcBef>
                <a:spcPct val="20000"/>
              </a:spcBef>
              <a:buChar char="–"/>
              <a:defRPr sz="2000" b="1">
                <a:solidFill>
                  <a:schemeClr val="tx1"/>
                </a:solidFill>
                <a:latin typeface="Cambria" panose="02040503050406030204" pitchFamily="18" charset="0"/>
              </a:defRPr>
            </a:lvl4pPr>
            <a:lvl5pPr marL="2057400" indent="-228600">
              <a:spcBef>
                <a:spcPct val="20000"/>
              </a:spcBef>
              <a:buChar char="»"/>
              <a:defRPr sz="2000" b="1">
                <a:solidFill>
                  <a:schemeClr val="tx1"/>
                </a:solidFill>
                <a:latin typeface="Cambria" panose="02040503050406030204" pitchFamily="18" charset="0"/>
              </a:defRPr>
            </a:lvl5pPr>
            <a:lvl6pPr marL="2514600" indent="-228600" eaLnBrk="0" fontAlgn="base" hangingPunct="0">
              <a:spcBef>
                <a:spcPct val="20000"/>
              </a:spcBef>
              <a:spcAft>
                <a:spcPct val="0"/>
              </a:spcAft>
              <a:buChar char="»"/>
              <a:defRPr sz="2000" b="1">
                <a:solidFill>
                  <a:schemeClr val="tx1"/>
                </a:solidFill>
                <a:latin typeface="Cambria" panose="02040503050406030204" pitchFamily="18" charset="0"/>
              </a:defRPr>
            </a:lvl6pPr>
            <a:lvl7pPr marL="2971800" indent="-228600" eaLnBrk="0" fontAlgn="base" hangingPunct="0">
              <a:spcBef>
                <a:spcPct val="20000"/>
              </a:spcBef>
              <a:spcAft>
                <a:spcPct val="0"/>
              </a:spcAft>
              <a:buChar char="»"/>
              <a:defRPr sz="2000" b="1">
                <a:solidFill>
                  <a:schemeClr val="tx1"/>
                </a:solidFill>
                <a:latin typeface="Cambria" panose="02040503050406030204" pitchFamily="18" charset="0"/>
              </a:defRPr>
            </a:lvl7pPr>
            <a:lvl8pPr marL="3429000" indent="-228600" eaLnBrk="0" fontAlgn="base" hangingPunct="0">
              <a:spcBef>
                <a:spcPct val="20000"/>
              </a:spcBef>
              <a:spcAft>
                <a:spcPct val="0"/>
              </a:spcAft>
              <a:buChar char="»"/>
              <a:defRPr sz="2000" b="1">
                <a:solidFill>
                  <a:schemeClr val="tx1"/>
                </a:solidFill>
                <a:latin typeface="Cambria" panose="02040503050406030204" pitchFamily="18" charset="0"/>
              </a:defRPr>
            </a:lvl8pPr>
            <a:lvl9pPr marL="3886200" indent="-228600" eaLnBrk="0" fontAlgn="base" hangingPunct="0">
              <a:spcBef>
                <a:spcPct val="20000"/>
              </a:spcBef>
              <a:spcAft>
                <a:spcPct val="0"/>
              </a:spcAft>
              <a:buChar char="»"/>
              <a:defRPr sz="2000" b="1">
                <a:solidFill>
                  <a:schemeClr val="tx1"/>
                </a:solidFill>
                <a:latin typeface="Cambria" panose="02040503050406030204" pitchFamily="18" charset="0"/>
              </a:defRPr>
            </a:lvl9pPr>
          </a:lstStyle>
          <a:p>
            <a:pPr>
              <a:lnSpc>
                <a:spcPct val="90000"/>
              </a:lnSpc>
              <a:spcBef>
                <a:spcPct val="50000"/>
              </a:spcBef>
              <a:buClr>
                <a:schemeClr val="accent2"/>
              </a:buClr>
              <a:buFont typeface="Wingdings" panose="05000000000000000000" pitchFamily="2" charset="2"/>
              <a:buNone/>
              <a:defRPr/>
            </a:pPr>
            <a:r>
              <a:rPr lang="en-US" altLang="en-US" sz="2400" dirty="0">
                <a:solidFill>
                  <a:schemeClr val="tx2"/>
                </a:solidFill>
                <a:latin typeface="+mj-lt"/>
              </a:rPr>
              <a:t>Amount and Timing of Foreign CF’s will depend on </a:t>
            </a:r>
          </a:p>
          <a:p>
            <a:pPr>
              <a:lnSpc>
                <a:spcPct val="90000"/>
              </a:lnSpc>
              <a:spcBef>
                <a:spcPct val="50000"/>
              </a:spcBef>
              <a:buClr>
                <a:schemeClr val="accent2"/>
              </a:buClr>
              <a:buFont typeface="Wingdings" panose="05000000000000000000" pitchFamily="2" charset="2"/>
              <a:buChar char="n"/>
              <a:defRPr/>
            </a:pPr>
            <a:r>
              <a:rPr lang="en-US" altLang="en-US" sz="2000" dirty="0">
                <a:latin typeface="+mj-lt"/>
              </a:rPr>
              <a:t>Differential tax rates</a:t>
            </a:r>
          </a:p>
          <a:p>
            <a:pPr>
              <a:lnSpc>
                <a:spcPct val="90000"/>
              </a:lnSpc>
              <a:spcBef>
                <a:spcPct val="50000"/>
              </a:spcBef>
              <a:buClr>
                <a:schemeClr val="accent2"/>
              </a:buClr>
              <a:buFont typeface="Wingdings" panose="05000000000000000000" pitchFamily="2" charset="2"/>
              <a:buChar char="n"/>
              <a:defRPr/>
            </a:pPr>
            <a:r>
              <a:rPr lang="en-US" altLang="en-US" sz="2000" dirty="0">
                <a:latin typeface="+mj-lt"/>
              </a:rPr>
              <a:t>Legal and political constraints on CF</a:t>
            </a:r>
          </a:p>
          <a:p>
            <a:pPr>
              <a:lnSpc>
                <a:spcPct val="90000"/>
              </a:lnSpc>
              <a:spcBef>
                <a:spcPct val="50000"/>
              </a:spcBef>
              <a:buClr>
                <a:schemeClr val="accent2"/>
              </a:buClr>
              <a:buFont typeface="Wingdings" panose="05000000000000000000" pitchFamily="2" charset="2"/>
              <a:buChar char="n"/>
              <a:defRPr/>
            </a:pPr>
            <a:r>
              <a:rPr lang="en-US" altLang="en-US" sz="2000" dirty="0">
                <a:latin typeface="+mj-lt"/>
              </a:rPr>
              <a:t>Government subsidized loans</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8002"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5588" y="538163"/>
            <a:ext cx="8650287" cy="5978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5"/>
          <p:cNvSpPr txBox="1">
            <a:spLocks noChangeArrowheads="1"/>
          </p:cNvSpPr>
          <p:nvPr/>
        </p:nvSpPr>
        <p:spPr>
          <a:xfrm>
            <a:off x="922338" y="80963"/>
            <a:ext cx="7769225" cy="457200"/>
          </a:xfrm>
          <a:prstGeom prst="rect">
            <a:avLst/>
          </a:prstGeom>
        </p:spPr>
        <p:txBody>
          <a:bodyPr/>
          <a:lstStyle>
            <a:lvl1pPr algn="ctr" rtl="0" eaLnBrk="0" fontAlgn="base" hangingPunct="0">
              <a:spcBef>
                <a:spcPct val="0"/>
              </a:spcBef>
              <a:spcAft>
                <a:spcPct val="0"/>
              </a:spcAft>
              <a:defRPr sz="3600" b="1">
                <a:solidFill>
                  <a:srgbClr val="0000FF"/>
                </a:solidFill>
                <a:latin typeface="+mj-lt"/>
                <a:ea typeface="+mj-ea"/>
                <a:cs typeface="+mj-cs"/>
              </a:defRPr>
            </a:lvl1pPr>
            <a:lvl2pPr algn="ctr" rtl="0" eaLnBrk="0" fontAlgn="base" hangingPunct="0">
              <a:spcBef>
                <a:spcPct val="0"/>
              </a:spcBef>
              <a:spcAft>
                <a:spcPct val="0"/>
              </a:spcAft>
              <a:defRPr sz="3600" b="1">
                <a:solidFill>
                  <a:srgbClr val="0000FF"/>
                </a:solidFill>
                <a:latin typeface="Cambria" panose="02040503050406030204" pitchFamily="18" charset="0"/>
              </a:defRPr>
            </a:lvl2pPr>
            <a:lvl3pPr algn="ctr" rtl="0" eaLnBrk="0" fontAlgn="base" hangingPunct="0">
              <a:spcBef>
                <a:spcPct val="0"/>
              </a:spcBef>
              <a:spcAft>
                <a:spcPct val="0"/>
              </a:spcAft>
              <a:defRPr sz="3600" b="1">
                <a:solidFill>
                  <a:srgbClr val="0000FF"/>
                </a:solidFill>
                <a:latin typeface="Cambria" panose="02040503050406030204" pitchFamily="18" charset="0"/>
              </a:defRPr>
            </a:lvl3pPr>
            <a:lvl4pPr algn="ctr" rtl="0" eaLnBrk="0" fontAlgn="base" hangingPunct="0">
              <a:spcBef>
                <a:spcPct val="0"/>
              </a:spcBef>
              <a:spcAft>
                <a:spcPct val="0"/>
              </a:spcAft>
              <a:defRPr sz="3600" b="1">
                <a:solidFill>
                  <a:srgbClr val="0000FF"/>
                </a:solidFill>
                <a:latin typeface="Cambria" panose="02040503050406030204" pitchFamily="18" charset="0"/>
              </a:defRPr>
            </a:lvl4pPr>
            <a:lvl5pPr algn="ctr" rtl="0" eaLnBrk="0" fontAlgn="base" hangingPunct="0">
              <a:spcBef>
                <a:spcPct val="0"/>
              </a:spcBef>
              <a:spcAft>
                <a:spcPct val="0"/>
              </a:spcAft>
              <a:defRPr sz="3600" b="1">
                <a:solidFill>
                  <a:srgbClr val="0000FF"/>
                </a:solidFill>
                <a:latin typeface="Cambria" panose="02040503050406030204" pitchFamily="18"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en-US" altLang="en-US" sz="2400" kern="0" dirty="0"/>
              <a:t>Summary of Investment Criteria</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9026" name="Rectangle 2"/>
          <p:cNvSpPr>
            <a:spLocks noGrp="1" noChangeArrowheads="1"/>
          </p:cNvSpPr>
          <p:nvPr>
            <p:ph type="title"/>
          </p:nvPr>
        </p:nvSpPr>
        <p:spPr>
          <a:xfrm>
            <a:off x="552450" y="209550"/>
            <a:ext cx="7688263" cy="1098550"/>
          </a:xfrm>
        </p:spPr>
        <p:txBody>
          <a:bodyPr/>
          <a:lstStyle/>
          <a:p>
            <a:pPr eaLnBrk="1" hangingPunct="1"/>
            <a:r>
              <a:rPr lang="en-US" altLang="en-US"/>
              <a:t>Quick Quiz</a:t>
            </a:r>
          </a:p>
        </p:txBody>
      </p:sp>
      <p:sp>
        <p:nvSpPr>
          <p:cNvPr id="129027" name="Rectangle 3"/>
          <p:cNvSpPr>
            <a:spLocks noGrp="1" noChangeArrowheads="1"/>
          </p:cNvSpPr>
          <p:nvPr>
            <p:ph type="body" idx="1"/>
          </p:nvPr>
        </p:nvSpPr>
        <p:spPr>
          <a:xfrm>
            <a:off x="496888" y="1406525"/>
            <a:ext cx="8647112" cy="4800600"/>
          </a:xfrm>
        </p:spPr>
        <p:txBody>
          <a:bodyPr/>
          <a:lstStyle/>
          <a:p>
            <a:pPr eaLnBrk="1" hangingPunct="1">
              <a:lnSpc>
                <a:spcPct val="90000"/>
              </a:lnSpc>
            </a:pPr>
            <a:r>
              <a:rPr lang="en-US" altLang="en-US" sz="2400"/>
              <a:t>Consider an investment that costs $100,000 and has a cash inflow of $25,000 every year for 5 years. The required return is 9% and required payback is 4 years.</a:t>
            </a:r>
          </a:p>
          <a:p>
            <a:pPr lvl="1" eaLnBrk="1" hangingPunct="1">
              <a:lnSpc>
                <a:spcPct val="90000"/>
              </a:lnSpc>
            </a:pPr>
            <a:r>
              <a:rPr lang="en-US" altLang="en-US" sz="2400"/>
              <a:t>What is the payback period?</a:t>
            </a:r>
          </a:p>
          <a:p>
            <a:pPr lvl="1" eaLnBrk="1" hangingPunct="1">
              <a:lnSpc>
                <a:spcPct val="90000"/>
              </a:lnSpc>
            </a:pPr>
            <a:r>
              <a:rPr lang="en-US" altLang="en-US" sz="2400"/>
              <a:t>What is the NPV?</a:t>
            </a:r>
          </a:p>
          <a:p>
            <a:pPr lvl="1" eaLnBrk="1" hangingPunct="1">
              <a:lnSpc>
                <a:spcPct val="90000"/>
              </a:lnSpc>
            </a:pPr>
            <a:r>
              <a:rPr lang="en-US" altLang="en-US" sz="2400"/>
              <a:t>What is the IRR?</a:t>
            </a:r>
          </a:p>
          <a:p>
            <a:pPr lvl="1" eaLnBrk="1" hangingPunct="1">
              <a:lnSpc>
                <a:spcPct val="90000"/>
              </a:lnSpc>
            </a:pPr>
            <a:r>
              <a:rPr lang="en-US" altLang="en-US" sz="2400"/>
              <a:t>Should we accept the project?</a:t>
            </a:r>
          </a:p>
          <a:p>
            <a:pPr eaLnBrk="1" hangingPunct="1">
              <a:lnSpc>
                <a:spcPct val="90000"/>
              </a:lnSpc>
            </a:pPr>
            <a:r>
              <a:rPr lang="en-US" altLang="en-US" sz="2400"/>
              <a:t>What decision rule should be the primary decision method?</a:t>
            </a:r>
          </a:p>
          <a:p>
            <a:pPr eaLnBrk="1" hangingPunct="1">
              <a:lnSpc>
                <a:spcPct val="90000"/>
              </a:lnSpc>
            </a:pPr>
            <a:r>
              <a:rPr lang="en-US" altLang="en-US" sz="2400"/>
              <a:t>When is the IRR rule unreliable?</a:t>
            </a:r>
          </a:p>
        </p:txBody>
      </p:sp>
    </p:spTree>
  </p:cSld>
  <p:clrMapOvr>
    <a:masterClrMapping/>
  </p:clrMapOvr>
  <p:transition>
    <p:fade thruBlk="1"/>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5973916-E8C5-4D53-8A93-F44532ADD2BC}"/>
              </a:ext>
            </a:extLst>
          </p:cNvPr>
          <p:cNvPicPr>
            <a:picLocks noChangeAspect="1"/>
          </p:cNvPicPr>
          <p:nvPr/>
        </p:nvPicPr>
        <p:blipFill>
          <a:blip r:embed="rId2"/>
          <a:stretch>
            <a:fillRect/>
          </a:stretch>
        </p:blipFill>
        <p:spPr>
          <a:xfrm>
            <a:off x="441960" y="747712"/>
            <a:ext cx="8141970" cy="5767388"/>
          </a:xfrm>
          <a:prstGeom prst="rect">
            <a:avLst/>
          </a:prstGeom>
        </p:spPr>
      </p:pic>
    </p:spTree>
    <p:extLst>
      <p:ext uri="{BB962C8B-B14F-4D97-AF65-F5344CB8AC3E}">
        <p14:creationId xmlns:p14="http://schemas.microsoft.com/office/powerpoint/2010/main" val="376385720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6"/>
  <p:tag name="MMPROD_UIDATA" val="&lt;database version=&quot;7.0&quot;&gt;&lt;object type=&quot;1&quot; unique_id=&quot;10001&quot;&gt;&lt;object type=&quot;8&quot; unique_id=&quot;12710&quot;&gt;&lt;/object&gt;&lt;object type=&quot;2&quot; unique_id=&quot;12711&quot;&gt;&lt;object type=&quot;3&quot; unique_id=&quot;12712&quot;&gt;&lt;property id=&quot;20148&quot; value=&quot;5&quot;/&gt;&lt;property id=&quot;20300&quot; value=&quot;Slide 1&quot;/&gt;&lt;property id=&quot;20307&quot; value=&quot;295&quot;/&gt;&lt;/object&gt;&lt;object type=&quot;3&quot; unique_id=&quot;12713&quot;&gt;&lt;property id=&quot;20148&quot; value=&quot;5&quot;/&gt;&lt;property id=&quot;20300&quot; value=&quot;Slide 2 - &amp;quot;Key Concepts and Skills&amp;quot;&quot;/&gt;&lt;property id=&quot;20307&quot; value=&quot;495&quot;/&gt;&lt;/object&gt;&lt;object type=&quot;3&quot; unique_id=&quot;12714&quot;&gt;&lt;property id=&quot;20148&quot; value=&quot;5&quot;/&gt;&lt;property id=&quot;20300&quot; value=&quot;Slide 3 - &amp;quot;Chapter Outline&amp;quot;&quot;/&gt;&lt;property id=&quot;20307&quot; value=&quot;496&quot;/&gt;&lt;/object&gt;&lt;object type=&quot;3&quot; unique_id=&quot;12715&quot;&gt;&lt;property id=&quot;20148&quot; value=&quot;5&quot;/&gt;&lt;property id=&quot;20300&quot; value=&quot;Slide 4 - &amp;quot;Capital Budgeting&amp;quot;&quot;/&gt;&lt;property id=&quot;20307&quot; value=&quot;473&quot;/&gt;&lt;/object&gt;&lt;object type=&quot;3&quot; unique_id=&quot;12716&quot;&gt;&lt;property id=&quot;20148&quot; value=&quot;5&quot;/&gt;&lt;property id=&quot;20300&quot; value=&quot;Slide 5 - &amp;quot;Good Decision Criteria&amp;quot;&quot;/&gt;&lt;property id=&quot;20307&quot; value=&quot;474&quot;/&gt;&lt;/object&gt;&lt;object type=&quot;3&quot; unique_id=&quot;12717&quot;&gt;&lt;property id=&quot;20148&quot; value=&quot;5&quot;/&gt;&lt;property id=&quot;20300&quot; value=&quot;Slide 6 - &amp;quot;Net Present Value&amp;quot;&quot;/&gt;&lt;property id=&quot;20307&quot; value=&quot;421&quot;/&gt;&lt;/object&gt;&lt;object type=&quot;3&quot; unique_id=&quot;12718&quot;&gt;&lt;property id=&quot;20148&quot; value=&quot;5&quot;/&gt;&lt;property id=&quot;20300&quot; value=&quot;Slide 7 - &amp;quot;Net Present Value &amp;#x0D;&amp;#x0A;Sum of the PVs of all cash flows&amp;quot;&quot;/&gt;&lt;property id=&quot;20307&quot; value=&quot;422&quot;/&gt;&lt;/object&gt;&lt;object type=&quot;3&quot; unique_id=&quot;12719&quot;&gt;&lt;property id=&quot;20148&quot; value=&quot;5&quot;/&gt;&lt;property id=&quot;20300&quot; value=&quot;Slide 8 - &amp;quot;NPV – Decision Rule&amp;quot;&quot;/&gt;&lt;property id=&quot;20307&quot; value=&quot;423&quot;/&gt;&lt;/object&gt;&lt;object type=&quot;3&quot; unique_id=&quot;12720&quot;&gt;&lt;property id=&quot;20148&quot; value=&quot;5&quot;/&gt;&lt;property id=&quot;20300&quot; value=&quot;Slide 9 - &amp;quot;Sample Project Data&amp;quot;&quot;/&gt;&lt;property id=&quot;20307&quot; value=&quot;420&quot;/&gt;&lt;/object&gt;&lt;object type=&quot;3&quot; unique_id=&quot;12721&quot;&gt;&lt;property id=&quot;20148&quot; value=&quot;5&quot;/&gt;&lt;property id=&quot;20300&quot; value=&quot;Slide 10 - &amp;quot;Computing NPV for the Project&amp;quot;&quot;/&gt;&lt;property id=&quot;20307&quot; value=&quot;424&quot;/&gt;&lt;/object&gt;&lt;object type=&quot;3&quot; unique_id=&quot;12722&quot;&gt;&lt;property id=&quot;20148&quot; value=&quot;5&quot;/&gt;&lt;property id=&quot;20300&quot; value=&quot;Slide 11 - &amp;quot;Computing NPV for the Project&amp;#x0D;&amp;#x0A;Using the TI BAII+ CF Worksheet&amp;quot;&quot;/&gt;&lt;property id=&quot;20307&quot; value=&quot;504&quot;/&gt;&lt;/object&gt;&lt;object type=&quot;3&quot; unique_id=&quot;12723&quot;&gt;&lt;property id=&quot;20148&quot; value=&quot;5&quot;/&gt;&lt;property id=&quot;20300&quot; value=&quot;Slide 12 - &amp;quot;Calculating NPVs with Excel&amp;quot;&quot;/&gt;&lt;property id=&quot;20307&quot; value=&quot;427&quot;/&gt;&lt;/object&gt;&lt;object type=&quot;3&quot; unique_id=&quot;12724&quot;&gt;&lt;property id=&quot;20148&quot; value=&quot;5&quot;/&gt;&lt;property id=&quot;20300&quot; value=&quot;Slide 13 - &amp;quot;Net Present Value &amp;#x0D;&amp;#x0A;Sum of the PVs of all cash flows.&amp;quot;&quot;/&gt;&lt;property id=&quot;20307&quot; value=&quot;428&quot;/&gt;&lt;/object&gt;&lt;object type=&quot;3&quot; unique_id=&quot;12725&quot;&gt;&lt;property id=&quot;20148&quot; value=&quot;5&quot;/&gt;&lt;property id=&quot;20300&quot; value=&quot;Slide 14 - &amp;quot;Rationale for the NPV Method&amp;quot;&quot;/&gt;&lt;property id=&quot;20307&quot; value=&quot;475&quot;/&gt;&lt;/object&gt;&lt;object type=&quot;3&quot; unique_id=&quot;12726&quot;&gt;&lt;property id=&quot;20148&quot; value=&quot;5&quot;/&gt;&lt;property id=&quot;20300&quot; value=&quot;Slide 15 - &amp;quot;NPV Method&amp;quot;&quot;/&gt;&lt;property id=&quot;20307&quot; value=&quot;476&quot;/&gt;&lt;/object&gt;&lt;object type=&quot;3&quot; unique_id=&quot;12727&quot;&gt;&lt;property id=&quot;20148&quot; value=&quot;5&quot;/&gt;&lt;property id=&quot;20300&quot; value=&quot;Slide 16 - &amp;quot;Payback Period&amp;quot;&quot;/&gt;&lt;property id=&quot;20307&quot; value=&quot;430&quot;/&gt;&lt;/object&gt;&lt;object type=&quot;3&quot; unique_id=&quot;12728&quot;&gt;&lt;property id=&quot;20148&quot; value=&quot;5&quot;/&gt;&lt;property id=&quot;20300&quot; value=&quot;Slide 17 - &amp;quot;Computing Payback for the Project&amp;quot;&quot;/&gt;&lt;property id=&quot;20307&quot; value=&quot;431&quot;/&gt;&lt;/object&gt;&lt;object type=&quot;3&quot; unique_id=&quot;12729&quot;&gt;&lt;property id=&quot;20148&quot; value=&quot;5&quot;/&gt;&lt;property id=&quot;20300&quot; value=&quot;Slide 18 - &amp;quot;Decision Criteria Test &amp;#x0D;&amp;#x0A;Payback&amp;quot;&quot;/&gt;&lt;property id=&quot;20307&quot; value=&quot;432&quot;/&gt;&lt;/object&gt;&lt;object type=&quot;3&quot; unique_id=&quot;12730&quot;&gt;&lt;property id=&quot;20148&quot; value=&quot;5&quot;/&gt;&lt;property id=&quot;20300&quot; value=&quot;Slide 19 - &amp;quot;Advantages and Disadvantages of Payback&amp;quot;&quot;/&gt;&lt;property id=&quot;20307&quot; value=&quot;433&quot;/&gt;&lt;/object&gt;&lt;object type=&quot;3&quot; unique_id=&quot;12731&quot;&gt;&lt;property id=&quot;20148&quot; value=&quot;5&quot;/&gt;&lt;property id=&quot;20300&quot; value=&quot;Slide 20 - &amp;quot;Average Accounting Return&amp;quot;&quot;/&gt;&lt;property id=&quot;20307&quot; value=&quot;497&quot;/&gt;&lt;/object&gt;&lt;object type=&quot;3&quot; unique_id=&quot;12732&quot;&gt;&lt;property id=&quot;20148&quot; value=&quot;5&quot;/&gt;&lt;property id=&quot;20300&quot; value=&quot;Slide 21 - &amp;quot;Computing AAR for the Project&amp;quot;&quot;/&gt;&lt;property id=&quot;20307&quot; value=&quot;498&quot;/&gt;&lt;/object&gt;&lt;object type=&quot;3&quot; unique_id=&quot;12733&quot;&gt;&lt;property id=&quot;20148&quot; value=&quot;5&quot;/&gt;&lt;property id=&quot;20300&quot; value=&quot;Slide 22 - &amp;quot;Decision Criteria Test - AAR&amp;quot;&quot;/&gt;&lt;property id=&quot;20307&quot; value=&quot;499&quot;/&gt;&lt;/object&gt;&lt;object type=&quot;3&quot; unique_id=&quot;12734&quot;&gt;&lt;property id=&quot;20148&quot; value=&quot;5&quot;/&gt;&lt;property id=&quot;20300&quot; value=&quot;Slide 23 - &amp;quot;Advantages and Disadvantages of AAR&amp;quot;&quot;/&gt;&lt;property id=&quot;20307&quot; value=&quot;500&quot;/&gt;&lt;/object&gt;&lt;object type=&quot;3&quot; unique_id=&quot;12735&quot;&gt;&lt;property id=&quot;20148&quot; value=&quot;5&quot;/&gt;&lt;property id=&quot;20300&quot; value=&quot;Slide 24 - &amp;quot;Internal Rate of Return&amp;quot;&quot;/&gt;&lt;property id=&quot;20307&quot; value=&quot;439&quot;/&gt;&lt;/object&gt;&lt;object type=&quot;3&quot; unique_id=&quot;12736&quot;&gt;&lt;property id=&quot;20148&quot; value=&quot;5&quot;/&gt;&lt;property id=&quot;20300&quot; value=&quot;Slide 25 - &amp;quot;IRR &amp;#x0D;&amp;#x0A;Definition and Decision Rule&amp;quot;&quot;/&gt;&lt;property id=&quot;20307&quot; value=&quot;440&quot;/&gt;&lt;/object&gt;&lt;object type=&quot;3&quot; unique_id=&quot;12737&quot;&gt;&lt;property id=&quot;20148&quot; value=&quot;5&quot;/&gt;&lt;property id=&quot;20300&quot; value=&quot;Slide 26 - &amp;quot;NPV vs. IRR&amp;quot;&quot;/&gt;&lt;property id=&quot;20307&quot; value=&quot;441&quot;/&gt;&lt;/object&gt;&lt;object type=&quot;3&quot; unique_id=&quot;12738&quot;&gt;&lt;property id=&quot;20148&quot; value=&quot;5&quot;/&gt;&lt;property id=&quot;20300&quot; value=&quot;Slide 27 - &amp;quot;Computing IRR For The Project&amp;quot;&quot;/&gt;&lt;property id=&quot;20307&quot; value=&quot;477&quot;/&gt;&lt;/object&gt;&lt;object type=&quot;3&quot; unique_id=&quot;12739&quot;&gt;&lt;property id=&quot;20148&quot; value=&quot;5&quot;/&gt;&lt;property id=&quot;20300&quot; value=&quot;Slide 28 - &amp;quot;Computing IRR for the Project&amp;#x0D;&amp;#x0A;Using the TI BAII+ CF Worksheet&amp;quot;&quot;/&gt;&lt;property id=&quot;20307&quot; value=&quot;505&quot;/&gt;&lt;/object&gt;&lt;object type=&quot;3&quot; unique_id=&quot;12740&quot;&gt;&lt;property id=&quot;20148&quot; value=&quot;5&quot;/&gt;&lt;property id=&quot;20300&quot; value=&quot;Slide 29 - &amp;quot;Calculating IRR with Excel&amp;quot;&quot;/&gt;&lt;property id=&quot;20307&quot; value=&quot;443&quot;/&gt;&lt;/object&gt;&lt;object type=&quot;3&quot; unique_id=&quot;12741&quot;&gt;&lt;property id=&quot;20148&quot; value=&quot;5&quot;/&gt;&lt;property id=&quot;20300&quot; value=&quot;Slide 30 - &amp;quot;Calculating IRR with Excel&amp;quot;&quot;/&gt;&lt;property id=&quot;20307&quot; value=&quot;444&quot;/&gt;&lt;/object&gt;&lt;object type=&quot;3&quot; unique_id=&quot;12742&quot;&gt;&lt;property id=&quot;20148&quot; value=&quot;5&quot;/&gt;&lt;property id=&quot;20300&quot; value=&quot;Slide 31 - &amp;quot;NPV Profile For The Project&amp;quot;&quot;/&gt;&lt;property id=&quot;20307&quot; value=&quot;445&quot;/&gt;&lt;/object&gt;&lt;object type=&quot;3&quot; unique_id=&quot;12743&quot;&gt;&lt;property id=&quot;20148&quot; value=&quot;5&quot;/&gt;&lt;property id=&quot;20300&quot; value=&quot;Slide 32 - &amp;quot;Decision Criteria Test &amp;#x0D;&amp;#x0A;IRR&amp;quot;&quot;/&gt;&lt;property id=&quot;20307&quot; value=&quot;446&quot;/&gt;&lt;/object&gt;&lt;object type=&quot;3&quot; unique_id=&quot;12744&quot;&gt;&lt;property id=&quot;20148&quot; value=&quot;5&quot;/&gt;&lt;property id=&quot;20300&quot; value=&quot;Slide 33 - &amp;quot;IRR - Advantages &amp;quot;&quot;/&gt;&lt;property id=&quot;20307&quot; value=&quot;447&quot;/&gt;&lt;/object&gt;&lt;object type=&quot;3&quot; unique_id=&quot;12745&quot;&gt;&lt;property id=&quot;20148&quot; value=&quot;5&quot;/&gt;&lt;property id=&quot;20300&quot; value=&quot;Slide 34 - &amp;quot;IRR - Disadvantages&amp;quot;&quot;/&gt;&lt;property id=&quot;20307&quot; value=&quot;488&quot;/&gt;&lt;/object&gt;&lt;object type=&quot;3&quot; unique_id=&quot;12746&quot;&gt;&lt;property id=&quot;20148&quot; value=&quot;5&quot;/&gt;&lt;property id=&quot;20300&quot; value=&quot;Slide 35 - &amp;quot;Summary of Decisions for the Project&amp;quot;&quot;/&gt;&lt;property id=&quot;20307&quot; value=&quot;501&quot;/&gt;&lt;/object&gt;&lt;object type=&quot;3&quot; unique_id=&quot;12747&quot;&gt;&lt;property id=&quot;20148&quot; value=&quot;5&quot;/&gt;&lt;property id=&quot;20300&quot; value=&quot;Slide 36 - &amp;quot;NPV vs. IRR&amp;quot;&quot;/&gt;&lt;property id=&quot;20307&quot; value=&quot;449&quot;/&gt;&lt;/object&gt;&lt;object type=&quot;3&quot; unique_id=&quot;12748&quot;&gt;&lt;property id=&quot;20148&quot; value=&quot;5&quot;/&gt;&lt;property id=&quot;20300&quot; value=&quot;Slide 37 - &amp;quot;IRR &amp;amp; Non-Conventional Cash Flows&amp;quot;&quot;/&gt;&lt;property id=&quot;20307&quot; value=&quot;450&quot;/&gt;&lt;/object&gt;&lt;object type=&quot;3&quot; unique_id=&quot;12749&quot;&gt;&lt;property id=&quot;20148&quot; value=&quot;5&quot;/&gt;&lt;property id=&quot;20300&quot; value=&quot;Slide 38 - &amp;quot;Multiple IRRs&amp;quot;&quot;/&gt;&lt;property id=&quot;20307&quot; value=&quot;485&quot;/&gt;&lt;/object&gt;&lt;object type=&quot;3&quot; unique_id=&quot;12750&quot;&gt;&lt;property id=&quot;20148&quot; value=&quot;5&quot;/&gt;&lt;property id=&quot;20300&quot; value=&quot;Slide 39 - &amp;quot;Non-Conventional Cash Flows&amp;quot;&quot;/&gt;&lt;property id=&quot;20307&quot; value=&quot;451&quot;/&gt;&lt;/object&gt;&lt;object type=&quot;3&quot; unique_id=&quot;12751&quot;&gt;&lt;property id=&quot;20148&quot; value=&quot;5&quot;/&gt;&lt;property id=&quot;20300&quot; value=&quot;Slide 40 - &amp;quot;Non-Conventional Cash Flows&amp;#x0D;&amp;#x0A;Summary of Decision Rules&amp;quot;&quot;/&gt;&lt;property id=&quot;20307&quot; value=&quot;453&quot;/&gt;&lt;/object&gt;&lt;object type=&quot;3&quot; unique_id=&quot;12752&quot;&gt;&lt;property id=&quot;20148&quot; value=&quot;5&quot;/&gt;&lt;property id=&quot;20300&quot; value=&quot;Slide 41 - &amp;quot;NPV Profile&amp;quot;&quot;/&gt;&lt;property id=&quot;20307&quot; value=&quot;452&quot;/&gt;&lt;/object&gt;&lt;object type=&quot;3&quot; unique_id=&quot;12753&quot;&gt;&lt;property id=&quot;20148&quot; value=&quot;5&quot;/&gt;&lt;property id=&quot;20300&quot; value=&quot;Slide 42 - &amp;quot;Independent versus Mutually Exclusive Projects&amp;quot;&quot;/&gt;&lt;property id=&quot;20307&quot; value=&quot;478&quot;/&gt;&lt;/object&gt;&lt;object type=&quot;3&quot; unique_id=&quot;12754&quot;&gt;&lt;property id=&quot;20148&quot; value=&quot;5&quot;/&gt;&lt;property id=&quot;20300&quot; value=&quot;Slide 43 - &amp;quot;Reinvestment Rate Assumption&amp;quot;&quot;/&gt;&lt;property id=&quot;20307&quot; value=&quot;494&quot;/&gt;&lt;/object&gt;&lt;object type=&quot;3&quot; unique_id=&quot;12755&quot;&gt;&lt;property id=&quot;20148&quot; value=&quot;5&quot;/&gt;&lt;property id=&quot;20300&quot; value=&quot;Slide 44 - &amp;quot;Example of Mutually Exclusive Projects&amp;quot;&quot;/&gt;&lt;property id=&quot;20307&quot; value=&quot;455&quot;/&gt;&lt;/object&gt;&lt;object type=&quot;3&quot; unique_id=&quot;12756&quot;&gt;&lt;property id=&quot;20148&quot; value=&quot;5&quot;/&gt;&lt;property id=&quot;20300&quot; value=&quot;Slide 45 - &amp;quot;NPV Profiles&amp;quot;&quot;/&gt;&lt;property id=&quot;20307&quot; value=&quot;456&quot;/&gt;&lt;/object&gt;&lt;object type=&quot;3&quot; unique_id=&quot;12757&quot;&gt;&lt;property id=&quot;20148&quot; value=&quot;5&quot;/&gt;&lt;property id=&quot;20300&quot; value=&quot;Slide 46 - &amp;quot;Two Reasons NPV Profiles Cross&amp;quot;&quot;/&gt;&lt;property id=&quot;20307&quot; value=&quot;481&quot;/&gt;&lt;/object&gt;&lt;object type=&quot;3&quot; unique_id=&quot;12758&quot;&gt;&lt;property id=&quot;20148&quot; value=&quot;5&quot;/&gt;&lt;property id=&quot;20300&quot; value=&quot;Slide 47 - &amp;quot;Conflicts Between NPV and IRR&amp;quot;&quot;/&gt;&lt;property id=&quot;20307&quot; value=&quot;457&quot;/&gt;&lt;/object&gt;&lt;object type=&quot;3&quot; unique_id=&quot;12759&quot;&gt;&lt;property id=&quot;20148&quot; value=&quot;5&quot;/&gt;&lt;property id=&quot;20300&quot; value=&quot;Slide 48 - &amp;quot;Modified Internal Rate of Return (MIRR)&amp;quot;&quot;/&gt;&lt;property id=&quot;20307&quot; value=&quot;502&quot;/&gt;&lt;/object&gt;&lt;object type=&quot;3&quot; unique_id=&quot;12760&quot;&gt;&lt;property id=&quot;20148&quot; value=&quot;5&quot;/&gt;&lt;property id=&quot;20300&quot; value=&quot;Slide 49 - &amp;quot;MIRR Method 1&amp;#x0D;&amp;#x0A;Discounting Approach&amp;quot;&quot;/&gt;&lt;property id=&quot;20307&quot; value=&quot;512&quot;/&gt;&lt;/object&gt;&lt;object type=&quot;3&quot; unique_id=&quot;12761&quot;&gt;&lt;property id=&quot;20148&quot; value=&quot;5&quot;/&gt;&lt;property id=&quot;20300&quot; value=&quot;Slide 50 - &amp;quot;MIRR Method 2&amp;#x0D;&amp;#x0A;Reinvestment Approach&amp;quot;&quot;/&gt;&lt;property id=&quot;20307&quot; value=&quot;513&quot;/&gt;&lt;/object&gt;&lt;object type=&quot;3&quot; unique_id=&quot;12762&quot;&gt;&lt;property id=&quot;20148&quot; value=&quot;5&quot;/&gt;&lt;property id=&quot;20300&quot; value=&quot;Slide 51 - &amp;quot;MIRR Method 3&amp;#x0D;&amp;#x0A;Combination Approach&amp;quot;&quot;/&gt;&lt;property id=&quot;20307&quot; value=&quot;514&quot;/&gt;&lt;/object&gt;&lt;object type=&quot;3&quot; unique_id=&quot;12763&quot;&gt;&lt;property id=&quot;20148&quot; value=&quot;5&quot;/&gt;&lt;property id=&quot;20300&quot; value=&quot;Slide 52 - &amp;quot;MIRR in Excel&amp;quot;&quot;/&gt;&lt;property id=&quot;20307&quot; value=&quot;506&quot;/&gt;&lt;/object&gt;&lt;object type=&quot;3&quot; unique_id=&quot;12764&quot;&gt;&lt;property id=&quot;20148&quot; value=&quot;5&quot;/&gt;&lt;property id=&quot;20300&quot; value=&quot;Slide 53 - &amp;quot;MIRR  &amp;#x0D;&amp;#x0A;First, find PV and TV &amp;#x0D;&amp;#x0A;(FR = RR = 20%)&amp;quot;&quot;/&gt;&lt;property id=&quot;20307&quot; value=&quot;507&quot;/&gt;&lt;/object&gt;&lt;object type=&quot;3&quot; unique_id=&quot;12765&quot;&gt;&lt;property id=&quot;20148&quot; value=&quot;5&quot;/&gt;&lt;property id=&quot;20300&quot; value=&quot;Slide 54 - &amp;quot;Second: Find discount rate that equates PV and TV&amp;quot;&quot;/&gt;&lt;property id=&quot;20307&quot; value=&quot;508&quot;/&gt;&lt;/object&gt;&lt;object type=&quot;3&quot; unique_id=&quot;12766&quot;&gt;&lt;property id=&quot;20148&quot; value=&quot;5&quot;/&gt;&lt;property id=&quot;20300&quot; value=&quot;Slide 55&quot;/&gt;&lt;property id=&quot;20307&quot; value=&quot;515&quot;/&gt;&lt;/object&gt;&lt;object type=&quot;3&quot; unique_id=&quot;12767&quot;&gt;&lt;property id=&quot;20148&quot; value=&quot;5&quot;/&gt;&lt;property id=&quot;20300&quot; value=&quot;Slide 56 - &amp;quot;MIRR versus IRR&amp;quot;&quot;/&gt;&lt;property id=&quot;20307&quot; value=&quot;510&quot;/&gt;&lt;/object&gt;&lt;object type=&quot;3&quot; unique_id=&quot;12768&quot;&gt;&lt;property id=&quot;20148&quot; value=&quot;5&quot;/&gt;&lt;property id=&quot;20300&quot; value=&quot;Slide 57 - &amp;quot;Profitability Index&amp;quot;&quot;/&gt;&lt;property id=&quot;20307&quot; value=&quot;458&quot;/&gt;&lt;/object&gt;&lt;object type=&quot;3&quot; unique_id=&quot;12769&quot;&gt;&lt;property id=&quot;20148&quot; value=&quot;5&quot;/&gt;&lt;property id=&quot;20300&quot; value=&quot;Slide 58 - &amp;quot;Profitability Index&amp;quot;&quot;/&gt;&lt;property id=&quot;20307&quot; value=&quot;459&quot;/&gt;&lt;/object&gt;&lt;object type=&quot;3&quot; unique_id=&quot;12770&quot;&gt;&lt;property id=&quot;20148&quot; value=&quot;5&quot;/&gt;&lt;property id=&quot;20300&quot; value=&quot;Slide 59 - &amp;quot;Advantages and Disadvantages of Profitability Index&amp;quot;&quot;/&gt;&lt;property id=&quot;20307&quot; value=&quot;460&quot;/&gt;&lt;/object&gt;&lt;object type=&quot;3&quot; unique_id=&quot;12771&quot;&gt;&lt;property id=&quot;20148&quot; value=&quot;5&quot;/&gt;&lt;property id=&quot;20300&quot; value=&quot;Slide 60 - &amp;quot;Profitability Index&amp;#x0D;&amp;#x0A;Example of Conflict with NPV&amp;quot;&quot;/&gt;&lt;property id=&quot;20307&quot; value=&quot;461&quot;/&gt;&lt;/object&gt;&lt;object type=&quot;3&quot; unique_id=&quot;12772&quot;&gt;&lt;property id=&quot;20148&quot; value=&quot;5&quot;/&gt;&lt;property id=&quot;20300&quot; value=&quot;Slide 61 - &amp;quot;Capital Budgeting In Practice&amp;quot;&quot;/&gt;&lt;property id=&quot;20307&quot; value=&quot;462&quot;/&gt;&lt;/object&gt;&lt;object type=&quot;3&quot; unique_id=&quot;12773&quot;&gt;&lt;property id=&quot;20148&quot; value=&quot;5&quot;/&gt;&lt;property id=&quot;20300&quot; value=&quot;Slide 62 - &amp;quot;Summary&amp;quot;&quot;/&gt;&lt;property id=&quot;20307&quot; value=&quot;463&quot;/&gt;&lt;/object&gt;&lt;object type=&quot;3&quot; unique_id=&quot;12774&quot;&gt;&lt;property id=&quot;20148&quot; value=&quot;5&quot;/&gt;&lt;property id=&quot;20300&quot; value=&quot;Slide 63 - &amp;quot;NPV Summary &amp;quot;&quot;/&gt;&lt;property id=&quot;20307&quot; value=&quot;464&quot;/&gt;&lt;/object&gt;&lt;object type=&quot;3&quot; unique_id=&quot;12775&quot;&gt;&lt;property id=&quot;20148&quot; value=&quot;5&quot;/&gt;&lt;property id=&quot;20300&quot; value=&quot;Slide 64 - &amp;quot;IRR Summary &amp;quot;&quot;/&gt;&lt;property id=&quot;20307&quot; value=&quot;465&quot;/&gt;&lt;/object&gt;&lt;object type=&quot;3&quot; unique_id=&quot;12776&quot;&gt;&lt;property id=&quot;20148&quot; value=&quot;5&quot;/&gt;&lt;property id=&quot;20300&quot; value=&quot;Slide 65 - &amp;quot;Payback Summary&amp;quot;&quot;/&gt;&lt;property id=&quot;20307&quot; value=&quot;466&quot;/&gt;&lt;/object&gt;&lt;object type=&quot;3&quot; unique_id=&quot;12777&quot;&gt;&lt;property id=&quot;20148&quot; value=&quot;5&quot;/&gt;&lt;property id=&quot;20300&quot; value=&quot;Slide 66 - &amp;quot;AAR Summary&amp;quot;&quot;/&gt;&lt;property id=&quot;20307&quot; value=&quot;516&quot;/&gt;&lt;/object&gt;&lt;object type=&quot;3&quot; unique_id=&quot;12778&quot;&gt;&lt;property id=&quot;20148&quot; value=&quot;5&quot;/&gt;&lt;property id=&quot;20300&quot; value=&quot;Slide 67 - &amp;quot;Profitability Index Summary&amp;quot;&quot;/&gt;&lt;property id=&quot;20307&quot; value=&quot;468&quot;/&gt;&lt;/object&gt;&lt;object type=&quot;3&quot; unique_id=&quot;12779&quot;&gt;&lt;property id=&quot;20148&quot; value=&quot;5&quot;/&gt;&lt;property id=&quot;20300&quot; value=&quot;Slide 68 - &amp;quot;Quick Quiz&amp;quot;&quot;/&gt;&lt;property id=&quot;20307&quot; value=&quot;469&quot;/&gt;&lt;/object&gt;&lt;object type=&quot;3&quot; unique_id=&quot;12780&quot;&gt;&lt;property id=&quot;20148&quot; value=&quot;5&quot;/&gt;&lt;property id=&quot;20300&quot; value=&quot;Slide 69 - &amp;quot;Quick Quiz Solution&amp;quot;&quot;/&gt;&lt;property id=&quot;20307&quot; value=&quot;470&quot;/&gt;&lt;/object&gt;&lt;object type=&quot;3&quot; unique_id=&quot;12781&quot;&gt;&lt;property id=&quot;20148&quot; value=&quot;5&quot;/&gt;&lt;property id=&quot;20300&quot; value=&quot;Slide 70&quot;/&gt;&lt;property id=&quot;20307&quot; value=&quot;493&quot;/&gt;&lt;/object&gt;&lt;/object&gt;&lt;/object&gt;&lt;/database&gt;"/>
  <p:tag name="SECTOMILLISECCONVERTED" val="1"/>
</p:tagLst>
</file>

<file path=ppt/theme/theme1.xml><?xml version="1.0" encoding="utf-8"?>
<a:theme xmlns:a="http://schemas.openxmlformats.org/drawingml/2006/main" name="1_Default Design">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1_Default Design 13">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00CC"/>
        </a:hlink>
        <a:folHlink>
          <a:srgbClr val="0080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2805</TotalTime>
  <Words>3342</Words>
  <Application>Microsoft Office PowerPoint</Application>
  <PresentationFormat>On-screen Show (4:3)</PresentationFormat>
  <Paragraphs>507</Paragraphs>
  <Slides>64</Slides>
  <Notes>43</Notes>
  <HiddenSlides>0</HiddenSlides>
  <MMClips>3</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3</vt:i4>
      </vt:variant>
      <vt:variant>
        <vt:lpstr>Slide Titles</vt:lpstr>
      </vt:variant>
      <vt:variant>
        <vt:i4>64</vt:i4>
      </vt:variant>
    </vt:vector>
  </HeadingPairs>
  <TitlesOfParts>
    <vt:vector size="77" baseType="lpstr">
      <vt:lpstr>Aharoni</vt:lpstr>
      <vt:lpstr>Arial</vt:lpstr>
      <vt:lpstr>Arial Black</vt:lpstr>
      <vt:lpstr>Calibri</vt:lpstr>
      <vt:lpstr>Cambria</vt:lpstr>
      <vt:lpstr>Franklin Gothic Book</vt:lpstr>
      <vt:lpstr>Perpetua</vt:lpstr>
      <vt:lpstr>Times New Roman</vt:lpstr>
      <vt:lpstr>Wingdings</vt:lpstr>
      <vt:lpstr>1_Default Design</vt:lpstr>
      <vt:lpstr>Worksheet</vt:lpstr>
      <vt:lpstr>Equation</vt:lpstr>
      <vt:lpstr>Chart</vt:lpstr>
      <vt:lpstr>Chapter 8 Lecture - Net Present Value and Other Investment Criteria </vt:lpstr>
      <vt:lpstr>Learning Objectives</vt:lpstr>
      <vt:lpstr>Capital Budgeting</vt:lpstr>
      <vt:lpstr>Net Present Value</vt:lpstr>
      <vt:lpstr>Net Present Value  Sum of the PVs of all cash flows</vt:lpstr>
      <vt:lpstr>NPV – Decision Rule</vt:lpstr>
      <vt:lpstr>Sample Project Data</vt:lpstr>
      <vt:lpstr>Computing NPV for the Project</vt:lpstr>
      <vt:lpstr>PowerPoint Presentation</vt:lpstr>
      <vt:lpstr>Calculating NPVs with Excel Review</vt:lpstr>
      <vt:lpstr>Net Present Value (in Excel) Sum of the PVs of all cash flows.</vt:lpstr>
      <vt:lpstr>NPV</vt:lpstr>
      <vt:lpstr>PowerPoint Presentation</vt:lpstr>
      <vt:lpstr>PowerPoint Presentation</vt:lpstr>
      <vt:lpstr>NPV Method</vt:lpstr>
      <vt:lpstr>Payback Period</vt:lpstr>
      <vt:lpstr>Computing Payback for the Project We Looked at Earlier</vt:lpstr>
      <vt:lpstr>Project Example - Visual</vt:lpstr>
      <vt:lpstr>Payback Computation</vt:lpstr>
      <vt:lpstr>Payback Computation</vt:lpstr>
      <vt:lpstr>Payback Computation</vt:lpstr>
      <vt:lpstr>Analyzing the Rule</vt:lpstr>
      <vt:lpstr>Payback Decision</vt:lpstr>
      <vt:lpstr>PowerPoint Presentation</vt:lpstr>
      <vt:lpstr>Long and Short</vt:lpstr>
      <vt:lpstr>Decision Criteria Test - Payback</vt:lpstr>
      <vt:lpstr>Decision Criteria Test - Payback</vt:lpstr>
      <vt:lpstr>Internal Rate of Return</vt:lpstr>
      <vt:lpstr>NPV vs. IRR</vt:lpstr>
      <vt:lpstr>Calculating IRR with Excel</vt:lpstr>
      <vt:lpstr>PowerPoint Presentation</vt:lpstr>
      <vt:lpstr>PowerPoint Presentation</vt:lpstr>
      <vt:lpstr>NPV Profile For The Project</vt:lpstr>
      <vt:lpstr>Decision Criteria Test - IRR</vt:lpstr>
      <vt:lpstr>IRR - Advantages </vt:lpstr>
      <vt:lpstr>PowerPoint Presentation</vt:lpstr>
      <vt:lpstr>Summary of Decisions for the Project</vt:lpstr>
      <vt:lpstr>NPV vs. IRR</vt:lpstr>
      <vt:lpstr>IRR &amp; Non-Conventional Cash Flows</vt:lpstr>
      <vt:lpstr>Non-Conventional Cash Flows</vt:lpstr>
      <vt:lpstr>Non-Conventional Cash Flows Summary of Decision Rules</vt:lpstr>
      <vt:lpstr>PowerPoint Presentation</vt:lpstr>
      <vt:lpstr>NPV Profile</vt:lpstr>
      <vt:lpstr>Independent versus Mutually Exclusive Projects</vt:lpstr>
      <vt:lpstr>Reinvestment Rate Assumption</vt:lpstr>
      <vt:lpstr>Example of Mutually Exclusive Projects</vt:lpstr>
      <vt:lpstr>NPV Profiles</vt:lpstr>
      <vt:lpstr>Another Example of Mutually Exclusive Projects</vt:lpstr>
      <vt:lpstr>Two Reasons NPV Profiles Cross</vt:lpstr>
      <vt:lpstr>Conflicts Between NPV and IRR</vt:lpstr>
      <vt:lpstr>Profitability Index</vt:lpstr>
      <vt:lpstr>Profitability Index</vt:lpstr>
      <vt:lpstr>Profitability Index</vt:lpstr>
      <vt:lpstr>PowerPoint Presentation</vt:lpstr>
      <vt:lpstr>Capital Budgeting In Practice</vt:lpstr>
      <vt:lpstr>Summary</vt:lpstr>
      <vt:lpstr>NPV Summary </vt:lpstr>
      <vt:lpstr>Payback Summary</vt:lpstr>
      <vt:lpstr>Profitability Index Summary</vt:lpstr>
      <vt:lpstr>Choosing the Optimal Capital Budget</vt:lpstr>
      <vt:lpstr>PowerPoint Presentation</vt:lpstr>
      <vt:lpstr>PowerPoint Presentation</vt:lpstr>
      <vt:lpstr>Quick Quiz</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8 Lecture - Net Present Value and Other Investment Criteria</dc:title>
  <dc:subject>Chapter 8 - NPV</dc:subject>
  <dc:creator>Dennis</dc:creator>
  <cp:lastModifiedBy>Dennis McCornac</cp:lastModifiedBy>
  <cp:revision>155</cp:revision>
  <cp:lastPrinted>2015-03-01T02:46:31Z</cp:lastPrinted>
  <dcterms:created xsi:type="dcterms:W3CDTF">2000-09-16T15:30:14Z</dcterms:created>
  <dcterms:modified xsi:type="dcterms:W3CDTF">2023-02-15T10:54:12Z</dcterms:modified>
</cp:coreProperties>
</file>